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4"/>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83" r:id="rId20"/>
    <p:sldId id="284" r:id="rId21"/>
    <p:sldId id="286" r:id="rId22"/>
    <p:sldId id="287" r:id="rId23"/>
    <p:sldId id="288" r:id="rId24"/>
    <p:sldId id="289" r:id="rId25"/>
    <p:sldId id="290" r:id="rId26"/>
    <p:sldId id="297" r:id="rId27"/>
    <p:sldId id="300" r:id="rId28"/>
    <p:sldId id="302" r:id="rId29"/>
    <p:sldId id="303" r:id="rId30"/>
    <p:sldId id="304" r:id="rId31"/>
    <p:sldId id="305" r:id="rId32"/>
    <p:sldId id="306" r:id="rId33"/>
    <p:sldId id="307"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341F8-247C-42FC-931A-AF227946D736}">
  <a:tblStyle styleId="{5C4341F8-247C-42FC-931A-AF227946D73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1"/>
    <p:restoredTop sz="84649"/>
  </p:normalViewPr>
  <p:slideViewPr>
    <p:cSldViewPr snapToGrid="0">
      <p:cViewPr varScale="1">
        <p:scale>
          <a:sx n="231" d="100"/>
          <a:sy n="231" d="100"/>
        </p:scale>
        <p:origin x="5160" y="168"/>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rashtest-security.com/csrf-token-meanin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fc9e8888d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fc9e8888d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ffc9e8888d_0_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ffc9e8888d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fc9e8888d_0_8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fc9e8888d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ffc9e8888d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ffc9e8888d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fc9e8888d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fc9e8888d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ffc9e8888d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ffc9e8888d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fc9e8888d_0_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fc9e8888d_0_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ffc9e8888d_0_8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ffc9e8888d_0_8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ffc9e8888d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ffc9e8888d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err="1">
                <a:solidFill>
                  <a:srgbClr val="000000"/>
                </a:solidFill>
                <a:effectLst/>
                <a:latin typeface="Verdana" panose="020B0604030504040204" pitchFamily="34" charset="0"/>
              </a:rPr>
              <a:t>Iframe</a:t>
            </a:r>
            <a:r>
              <a:rPr lang="en-US" b="0" i="0" dirty="0">
                <a:solidFill>
                  <a:srgbClr val="000000"/>
                </a:solidFill>
                <a:effectLst/>
                <a:latin typeface="Verdana" panose="020B0604030504040204" pitchFamily="34" charset="0"/>
              </a:rPr>
              <a:t>: an inline frame is used to embed another document within the current HTML document.</a:t>
            </a:r>
            <a:br>
              <a:rPr lang="en-US" b="0" i="0" dirty="0">
                <a:solidFill>
                  <a:srgbClr val="000000"/>
                </a:solidFill>
                <a:effectLst/>
                <a:latin typeface="Verdana" panose="020B0604030504040204" pitchFamily="34" charset="0"/>
              </a:rPr>
            </a:br>
            <a:endParaRPr lang="en-US" b="0" i="0" dirty="0">
              <a:solidFill>
                <a:srgbClr val="000000"/>
              </a:solidFill>
              <a:effectLst/>
              <a:latin typeface="Verdana" panose="020B0604030504040204" pitchFamily="34" charset="0"/>
            </a:endParaRP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ffc9e8888d_0_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ffc9e8888d_0_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Freewrite</a:t>
            </a:r>
            <a:r>
              <a:rPr lang="en-US" dirty="0"/>
              <a:t> time.</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4D5156"/>
                </a:solidFill>
                <a:effectLst/>
                <a:latin typeface="Google Sans"/>
              </a:rPr>
              <a:t>The key difference: </a:t>
            </a:r>
          </a:p>
          <a:p>
            <a:pPr marL="0" lvl="0" indent="0" algn="l" rtl="0">
              <a:spcBef>
                <a:spcPts val="0"/>
              </a:spcBef>
              <a:spcAft>
                <a:spcPts val="0"/>
              </a:spcAft>
              <a:buNone/>
            </a:pPr>
            <a:r>
              <a:rPr lang="en-US" b="0" i="0" dirty="0">
                <a:solidFill>
                  <a:srgbClr val="4D5156"/>
                </a:solidFill>
                <a:effectLst/>
                <a:latin typeface="Google Sans"/>
              </a:rPr>
              <a:t>1. CSRF attack requires an authenticated session, while XSS attacks don’t. </a:t>
            </a:r>
          </a:p>
          <a:p>
            <a:pPr marL="0" lvl="0" indent="0" algn="l" rtl="0">
              <a:spcBef>
                <a:spcPts val="0"/>
              </a:spcBef>
              <a:spcAft>
                <a:spcPts val="0"/>
              </a:spcAft>
              <a:buNone/>
            </a:pPr>
            <a:r>
              <a:rPr lang="en-US" b="0" i="0" dirty="0">
                <a:solidFill>
                  <a:srgbClr val="4D5156"/>
                </a:solidFill>
                <a:effectLst/>
                <a:latin typeface="Google Sans"/>
              </a:rPr>
              <a:t>2. CSRF is restricted to the actions victims can perform; since it doesn't require any user interaction, XSS is believed to be more dangerous; </a:t>
            </a:r>
            <a:r>
              <a:rPr lang="en-US" b="0" i="0" dirty="0">
                <a:solidFill>
                  <a:srgbClr val="000000"/>
                </a:solidFill>
                <a:effectLst/>
                <a:latin typeface="Roboto" panose="020F0502020204030204" pitchFamily="34" charset="0"/>
              </a:rPr>
              <a:t>CSRF attacks have a limited scope that is restricted to the actions user can perform, such as clicking a malicious link or visiting the hacker’s website. On the contrary, an XSS attack offers the execution of malicious scripts to perform any activity per the attacker’s choice, thus widening the scope of the attack.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000000"/>
                </a:solidFill>
                <a:effectLst/>
                <a:latin typeface="Roboto" panose="02000000000000000000" pitchFamily="2" charset="0"/>
              </a:rPr>
              <a:t>Reflected XSS attacks can mostly be prevented by </a:t>
            </a:r>
            <a:r>
              <a:rPr lang="en-US" b="0" i="0" u="sng" dirty="0">
                <a:effectLst/>
                <a:latin typeface="Roboto" panose="02000000000000000000" pitchFamily="2" charset="0"/>
                <a:hlinkClick r:id="rId3"/>
              </a:rPr>
              <a:t>using a practical CSRF token</a:t>
            </a:r>
            <a:r>
              <a:rPr lang="en-US" b="0" i="0" dirty="0">
                <a:solidFill>
                  <a:srgbClr val="000000"/>
                </a:solidFill>
                <a:effectLst/>
                <a:latin typeface="Roboto" panose="02000000000000000000" pitchFamily="2" charset="0"/>
              </a:rPr>
              <a:t>. When a web server adequately validates submitted CSRF tokens and rejects requests without a valid token, the practice prevents attackers from exploiting reflected XSS application vulnerabilities.</a:t>
            </a:r>
          </a:p>
          <a:p>
            <a:pPr marL="0" lvl="0" indent="0" algn="l" rtl="0">
              <a:spcBef>
                <a:spcPts val="0"/>
              </a:spcBef>
              <a:spcAft>
                <a:spcPts val="0"/>
              </a:spcAft>
              <a:buNone/>
            </a:pPr>
            <a:endParaRPr lang="en-US" b="0" i="0" dirty="0">
              <a:solidFill>
                <a:srgbClr val="000000"/>
              </a:solidFill>
              <a:effectLst/>
              <a:latin typeface="Roboto" panose="02000000000000000000" pitchFamily="2" charset="0"/>
            </a:endParaRPr>
          </a:p>
          <a:p>
            <a:pPr marL="0" lvl="0" indent="0" algn="l" rtl="0">
              <a:spcBef>
                <a:spcPts val="0"/>
              </a:spcBef>
              <a:spcAft>
                <a:spcPts val="0"/>
              </a:spcAft>
              <a:buNone/>
            </a:pPr>
            <a:endParaRPr lang="en-US" b="0" i="0" dirty="0">
              <a:solidFill>
                <a:srgbClr val="000000"/>
              </a:solidFill>
              <a:effectLst/>
              <a:latin typeface="Roboto" panose="02000000000000000000" pitchFamily="2" charset="0"/>
            </a:endParaRPr>
          </a:p>
          <a:p>
            <a:pPr marL="0" lvl="0" indent="0" algn="l" rtl="0">
              <a:spcBef>
                <a:spcPts val="0"/>
              </a:spcBef>
              <a:spcAft>
                <a:spcPts val="0"/>
              </a:spcAft>
              <a:buNone/>
            </a:pPr>
            <a:r>
              <a:rPr lang="en-US" dirty="0"/>
              <a:t>https://</a:t>
            </a:r>
            <a:r>
              <a:rPr lang="en-US" dirty="0" err="1"/>
              <a:t>www.geeksforgeeks.org</a:t>
            </a:r>
            <a:r>
              <a:rPr lang="en-US" dirty="0"/>
              <a:t>/difference-between-</a:t>
            </a:r>
            <a:r>
              <a:rPr lang="en-US" dirty="0" err="1"/>
              <a:t>xss</a:t>
            </a:r>
            <a:r>
              <a:rPr lang="en-US" dirty="0"/>
              <a:t>-and-</a:t>
            </a:r>
            <a:r>
              <a:rPr lang="en-US" dirty="0" err="1"/>
              <a:t>csrf</a:t>
            </a:r>
            <a:r>
              <a:rPr lang="en-US" dirty="0"/>
              <a:t>/#</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ffc9e8888d_0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ffc9e8888d_0_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ffc9e8888d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ffc9e8888d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ffc9e8888d_0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ffc9e8888d_0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ffc9e8888d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ffc9e8888d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ffc9e8888d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ffc9e8888d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ffc9e8888d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ffc9e8888d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ffc9e8888d_0_10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ffc9e8888d_0_10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ffc9e8888d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ffc9e8888d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ffc9e8888d_0_10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ffc9e8888d_0_10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ffc9e8888d_0_1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ffc9e8888d_0_1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fc9e8888d_0_1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fc9e8888d_0_1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ffc9e8888d_0_1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ffc9e8888d_0_1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ffc9e8888d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ffc9e8888d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ffc9e8888d_0_1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ffc9e8888d_0_1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ffc9e8888d_0_1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ffc9e8888d_0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ffc9e8888d_0_1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ffc9e8888d_0_1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ffc9e8888d_0_1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ffc9e8888d_0_1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ffc9e8888d_0_1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ffc9e8888d_0_1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ffc9e8888d_0_1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ffc9e8888d_0_1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ffc9e8888d_0_1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ffc9e8888d_0_1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ffc9e8888d_0_1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ffc9e8888d_0_1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ffc9e8888d_0_1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ffc9e8888d_0_1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ffc9e8888d_0_1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ffc9e8888d_0_1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fc9e8888d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fc9e8888d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ffc9e8888d_0_1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ffc9e8888d_0_1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ffc9e8888d_0_1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ffc9e8888d_0_1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ffc9e8888d_0_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ffc9e8888d_0_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ffc9e8888d_0_1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ffc9e8888d_0_1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ffc9e8888d_0_1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ffc9e8888d_0_1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ffc9e8888d_0_1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ffc9e8888d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ffc9e8888d_0_1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ffc9e8888d_0_1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ffc9e8888d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ffc9e8888d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ffc9e8888d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7" name="Google Shape;787;gffc9e8888d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ffc9e8888d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ffc9e8888d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fc9e8888d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fc9e8888d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ffc9e8888d_0_1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ffc9e8888d_0_1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ffc9e8888d_0_1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ffc9e8888d_0_1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ffc9e8888d_0_1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ffc9e8888d_0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fc9e8888d_0_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fc9e8888d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ffc9e8888d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ffc9e8888d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fc9e8888d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fc9e8888d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ffc9e8888d_0_8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ffc9e8888d_0_8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 the uninterpreted bytes of the string or slice </a:t>
            </a:r>
            <a:br>
              <a:rPr lang="en-US" dirty="0"/>
            </a:br>
            <a:endParaRPr lang="en-US" dirty="0"/>
          </a:p>
          <a:p>
            <a:pPr marL="0" lvl="0" indent="0" algn="l" rtl="0">
              <a:spcBef>
                <a:spcPts val="0"/>
              </a:spcBef>
              <a:spcAft>
                <a:spcPts val="0"/>
              </a:spcAft>
              <a:buNone/>
            </a:pPr>
            <a:r>
              <a:rPr lang="en-US" b="0" i="0" dirty="0">
                <a:solidFill>
                  <a:srgbClr val="202224"/>
                </a:solidFill>
                <a:effectLst/>
                <a:latin typeface="-apple-system"/>
              </a:rPr>
              <a:t>Package </a:t>
            </a:r>
            <a:r>
              <a:rPr lang="en-US" b="0" i="0" dirty="0" err="1">
                <a:solidFill>
                  <a:srgbClr val="202224"/>
                </a:solidFill>
                <a:effectLst/>
                <a:latin typeface="-apple-system"/>
              </a:rPr>
              <a:t>fmt</a:t>
            </a:r>
            <a:r>
              <a:rPr lang="en-US" b="0" i="0" dirty="0">
                <a:solidFill>
                  <a:srgbClr val="202224"/>
                </a:solidFill>
                <a:effectLst/>
                <a:latin typeface="-apple-system"/>
              </a:rPr>
              <a:t> implements formatted I/O with functions analogous to C's </a:t>
            </a:r>
            <a:r>
              <a:rPr lang="en-US" b="0" i="0" dirty="0" err="1">
                <a:solidFill>
                  <a:srgbClr val="202224"/>
                </a:solidFill>
                <a:effectLst/>
                <a:latin typeface="-apple-system"/>
              </a:rPr>
              <a:t>printf</a:t>
            </a:r>
            <a:r>
              <a:rPr lang="en-US" b="0" i="0" dirty="0">
                <a:solidFill>
                  <a:srgbClr val="202224"/>
                </a:solidFill>
                <a:effectLst/>
                <a:latin typeface="-apple-system"/>
              </a:rPr>
              <a:t> and </a:t>
            </a:r>
            <a:r>
              <a:rPr lang="en-US" b="0" i="0" dirty="0" err="1">
                <a:solidFill>
                  <a:srgbClr val="202224"/>
                </a:solidFill>
                <a:effectLst/>
                <a:latin typeface="-apple-system"/>
              </a:rPr>
              <a:t>scanf</a:t>
            </a:r>
            <a:r>
              <a:rPr lang="en-US" b="0" i="0" dirty="0">
                <a:solidFill>
                  <a:srgbClr val="202224"/>
                </a:solidFill>
                <a:effectLst/>
                <a:latin typeface="-apple-system"/>
              </a:rPr>
              <a:t>. The format 'verbs' are derived from C's but are simpler.</a:t>
            </a:r>
            <a:br>
              <a:rPr lang="en-US" dirty="0"/>
            </a:b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01CA087-FB1F-43A3-50FF-EAA8D0662948}"/>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hyperlink" Target="http://www.pnc.com/webapp/unsec/homepage.var.cn"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0.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XSS and UI Attacks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83" name="Google Shape;183;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84" name="Google Shape;184;p29"/>
          <p:cNvSpPr txBox="1"/>
          <p:nvPr/>
        </p:nvSpPr>
        <p:spPr>
          <a:xfrm>
            <a:off x="407950" y="1884325"/>
            <a:ext cx="50505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solidFill>
                  <a:schemeClr val="dk1"/>
                </a:solidFill>
                <a:latin typeface="Courier New"/>
                <a:ea typeface="Courier New"/>
                <a:cs typeface="Courier New"/>
                <a:sym typeface="Courier New"/>
              </a:rPr>
              <a:t>"&lt;html&gt;&lt;body&gt;Hello %s!&lt;/body&gt;&lt;/html&gt;", name</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latin typeface="Courier New"/>
              <a:ea typeface="Courier New"/>
              <a:cs typeface="Courier New"/>
              <a:sym typeface="Courier New"/>
            </a:endParaRPr>
          </a:p>
        </p:txBody>
      </p:sp>
      <p:sp>
        <p:nvSpPr>
          <p:cNvPr id="185" name="Google Shape;185;p29"/>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&lt;script&gt;alert(1)&lt;/script&gt;</a:t>
            </a:r>
            <a:endParaRPr sz="1000" b="1">
              <a:solidFill>
                <a:srgbClr val="FF0000"/>
              </a:solidFill>
              <a:latin typeface="Courier New"/>
              <a:ea typeface="Courier New"/>
              <a:cs typeface="Courier New"/>
              <a:sym typeface="Courier New"/>
            </a:endParaRPr>
          </a:p>
        </p:txBody>
      </p:sp>
      <p:sp>
        <p:nvSpPr>
          <p:cNvPr id="186" name="Google Shape;186;p29"/>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&lt;script&gt;alert(1)&lt;/script&gt;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187" name="Google Shape;187;p29"/>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188" name="Google Shape;188;p29"/>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189" name="Google Shape;189;p29"/>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190" name="Google Shape;190;p29"/>
          <p:cNvPicPr preferRelativeResize="0"/>
          <p:nvPr/>
        </p:nvPicPr>
        <p:blipFill>
          <a:blip r:embed="rId3">
            <a:alphaModFix/>
          </a:blip>
          <a:stretch>
            <a:fillRect/>
          </a:stretch>
        </p:blipFill>
        <p:spPr>
          <a:xfrm>
            <a:off x="5640400" y="2192319"/>
            <a:ext cx="3380749" cy="1982348"/>
          </a:xfrm>
          <a:prstGeom prst="rect">
            <a:avLst/>
          </a:prstGeom>
          <a:noFill/>
          <a:ln>
            <a:noFill/>
          </a:ln>
        </p:spPr>
      </p:pic>
      <p:grpSp>
        <p:nvGrpSpPr>
          <p:cNvPr id="191" name="Google Shape;191;p29"/>
          <p:cNvGrpSpPr/>
          <p:nvPr/>
        </p:nvGrpSpPr>
        <p:grpSpPr>
          <a:xfrm>
            <a:off x="3525550" y="1171350"/>
            <a:ext cx="5353800" cy="1106700"/>
            <a:chOff x="3525550" y="1171350"/>
            <a:chExt cx="5353800" cy="1106700"/>
          </a:xfrm>
        </p:grpSpPr>
        <p:sp>
          <p:nvSpPr>
            <p:cNvPr id="192" name="Google Shape;192;p29"/>
            <p:cNvSpPr txBox="1"/>
            <p:nvPr/>
          </p:nvSpPr>
          <p:spPr>
            <a:xfrm>
              <a:off x="5154550" y="1171350"/>
              <a:ext cx="37248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Problem: This input represents control data (HTML), not just text!</a:t>
              </a:r>
              <a:endParaRPr/>
            </a:p>
          </p:txBody>
        </p:sp>
        <p:cxnSp>
          <p:nvCxnSpPr>
            <p:cNvPr id="193" name="Google Shape;193;p29"/>
            <p:cNvCxnSpPr>
              <a:stCxn id="192" idx="1"/>
            </p:cNvCxnSpPr>
            <p:nvPr/>
          </p:nvCxnSpPr>
          <p:spPr>
            <a:xfrm flipH="1">
              <a:off x="3525550" y="1479150"/>
              <a:ext cx="1629000" cy="7989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200" name="Google Shape;200;p30"/>
          <p:cNvSpPr txBox="1"/>
          <p:nvPr/>
        </p:nvSpPr>
        <p:spPr>
          <a:xfrm>
            <a:off x="407950" y="1884325"/>
            <a:ext cx="5050500" cy="9543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    content := "&lt;html&gt;&lt;body&gt;Hello "+name+"!&lt;/body&gt;&lt;/html&gt;"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    fmt.Fprint(w, </a:t>
            </a:r>
            <a:r>
              <a:rPr lang="en" sz="1000" b="1">
                <a:latin typeface="Courier New"/>
                <a:ea typeface="Courier New"/>
                <a:cs typeface="Courier New"/>
                <a:sym typeface="Courier New"/>
              </a:rPr>
              <a:t>content</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p:txBody>
      </p:sp>
      <p:sp>
        <p:nvSpPr>
          <p:cNvPr id="201" name="Google Shape;201;p30"/>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&lt;script&gt;alert(1)&lt;/script&gt;</a:t>
            </a:r>
            <a:endParaRPr sz="1000" b="1">
              <a:solidFill>
                <a:srgbClr val="FF0000"/>
              </a:solidFill>
              <a:latin typeface="Courier New"/>
              <a:ea typeface="Courier New"/>
              <a:cs typeface="Courier New"/>
              <a:sym typeface="Courier New"/>
            </a:endParaRPr>
          </a:p>
        </p:txBody>
      </p:sp>
      <p:sp>
        <p:nvSpPr>
          <p:cNvPr id="202" name="Google Shape;202;p30"/>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&lt;script&gt;alert(1)&lt;/script&gt;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203" name="Google Shape;203;p30"/>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204" name="Google Shape;204;p30"/>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205" name="Google Shape;205;p30"/>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206" name="Google Shape;206;p30"/>
          <p:cNvPicPr preferRelativeResize="0"/>
          <p:nvPr/>
        </p:nvPicPr>
        <p:blipFill>
          <a:blip r:embed="rId3">
            <a:alphaModFix/>
          </a:blip>
          <a:stretch>
            <a:fillRect/>
          </a:stretch>
        </p:blipFill>
        <p:spPr>
          <a:xfrm>
            <a:off x="5640400" y="2192319"/>
            <a:ext cx="3380749" cy="1982348"/>
          </a:xfrm>
          <a:prstGeom prst="rect">
            <a:avLst/>
          </a:prstGeom>
          <a:noFill/>
          <a:ln>
            <a:noFill/>
          </a:ln>
        </p:spPr>
      </p:pic>
      <p:grpSp>
        <p:nvGrpSpPr>
          <p:cNvPr id="207" name="Google Shape;207;p30"/>
          <p:cNvGrpSpPr/>
          <p:nvPr/>
        </p:nvGrpSpPr>
        <p:grpSpPr>
          <a:xfrm>
            <a:off x="1371550" y="1203675"/>
            <a:ext cx="5082300" cy="1041900"/>
            <a:chOff x="1371550" y="1203675"/>
            <a:chExt cx="5082300" cy="1041900"/>
          </a:xfrm>
        </p:grpSpPr>
        <p:sp>
          <p:nvSpPr>
            <p:cNvPr id="208" name="Google Shape;208;p30"/>
            <p:cNvSpPr txBox="1"/>
            <p:nvPr/>
          </p:nvSpPr>
          <p:spPr>
            <a:xfrm>
              <a:off x="1371550" y="1203675"/>
              <a:ext cx="5082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 just </a:t>
              </a:r>
              <a:r>
                <a:rPr lang="en" b="1">
                  <a:latin typeface="Courier New"/>
                  <a:ea typeface="Courier New"/>
                  <a:cs typeface="Courier New"/>
                  <a:sym typeface="Courier New"/>
                </a:rPr>
                <a:t>%s</a:t>
              </a:r>
              <a:r>
                <a:rPr lang="en"/>
                <a:t>: It can happen with any string manipulation</a:t>
              </a:r>
              <a:endParaRPr/>
            </a:p>
          </p:txBody>
        </p:sp>
        <p:cxnSp>
          <p:nvCxnSpPr>
            <p:cNvPr id="209" name="Google Shape;209;p30"/>
            <p:cNvCxnSpPr>
              <a:stCxn id="208" idx="2"/>
            </p:cNvCxnSpPr>
            <p:nvPr/>
          </p:nvCxnSpPr>
          <p:spPr>
            <a:xfrm flipH="1">
              <a:off x="3453700" y="1603875"/>
              <a:ext cx="459000" cy="6417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Scripting (XSS)</a:t>
            </a:r>
            <a:endParaRPr/>
          </a:p>
        </p:txBody>
      </p:sp>
      <p:sp>
        <p:nvSpPr>
          <p:cNvPr id="215" name="Google Shape;215;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The attacker adds malicious JavaScript to a legitimate website</a:t>
            </a:r>
            <a:endParaRPr/>
          </a:p>
          <a:p>
            <a:pPr marL="914400" lvl="1" indent="-317500" algn="l" rtl="0">
              <a:spcBef>
                <a:spcPts val="0"/>
              </a:spcBef>
              <a:spcAft>
                <a:spcPts val="0"/>
              </a:spcAft>
              <a:buSzPts val="1400"/>
              <a:buChar char="○"/>
            </a:pPr>
            <a:r>
              <a:rPr lang="en"/>
              <a:t>The legitimate website will send the attacker’s JavaScript to browsers</a:t>
            </a:r>
            <a:endParaRPr/>
          </a:p>
          <a:p>
            <a:pPr marL="914400" lvl="1" indent="-317500" algn="l" rtl="0">
              <a:spcBef>
                <a:spcPts val="0"/>
              </a:spcBef>
              <a:spcAft>
                <a:spcPts val="0"/>
              </a:spcAft>
              <a:buSzPts val="1400"/>
              <a:buChar char="○"/>
            </a:pPr>
            <a:r>
              <a:rPr lang="en"/>
              <a:t>The attacker’s JavaScript will run with the origin of the legitimate website</a:t>
            </a:r>
            <a:endParaRPr/>
          </a:p>
          <a:p>
            <a:pPr marL="914400" lvl="1" indent="-317500" algn="l" rtl="0">
              <a:spcBef>
                <a:spcPts val="0"/>
              </a:spcBef>
              <a:spcAft>
                <a:spcPts val="0"/>
              </a:spcAft>
              <a:buSzPts val="1400"/>
              <a:buChar char="○"/>
            </a:pPr>
            <a:r>
              <a:rPr lang="en"/>
              <a:t>Now the attacker’s JavaScript can access information on the legitimate website!</a:t>
            </a:r>
            <a:endParaRPr/>
          </a:p>
          <a:p>
            <a:pPr marL="457200" lvl="0" indent="-342900" algn="l" rtl="0">
              <a:spcBef>
                <a:spcPts val="0"/>
              </a:spcBef>
              <a:spcAft>
                <a:spcPts val="0"/>
              </a:spcAft>
              <a:buSzPts val="1800"/>
              <a:buChar char="●"/>
            </a:pPr>
            <a:r>
              <a:rPr lang="en" b="1"/>
              <a:t>Cross-site scripting</a:t>
            </a:r>
            <a:r>
              <a:rPr lang="en"/>
              <a:t> (</a:t>
            </a:r>
            <a:r>
              <a:rPr lang="en" b="1"/>
              <a:t>XSS</a:t>
            </a:r>
            <a:r>
              <a:rPr lang="en"/>
              <a:t>): Injecting JavaScript into websites that are viewed by other users</a:t>
            </a:r>
            <a:endParaRPr/>
          </a:p>
          <a:p>
            <a:pPr marL="914400" lvl="1" indent="-317500" algn="l" rtl="0">
              <a:spcBef>
                <a:spcPts val="0"/>
              </a:spcBef>
              <a:spcAft>
                <a:spcPts val="0"/>
              </a:spcAft>
              <a:buSzPts val="1400"/>
              <a:buChar char="○"/>
            </a:pPr>
            <a:r>
              <a:rPr lang="en"/>
              <a:t>Cross-site scripting subverts the same-origin policy</a:t>
            </a:r>
            <a:endParaRPr/>
          </a:p>
          <a:p>
            <a:pPr marL="457200" lvl="0" indent="-342900" algn="l" rtl="0">
              <a:spcBef>
                <a:spcPts val="0"/>
              </a:spcBef>
              <a:spcAft>
                <a:spcPts val="0"/>
              </a:spcAft>
              <a:buSzPts val="1800"/>
              <a:buChar char="●"/>
            </a:pPr>
            <a:r>
              <a:rPr lang="en"/>
              <a:t>Two main types of XSS</a:t>
            </a:r>
            <a:endParaRPr/>
          </a:p>
          <a:p>
            <a:pPr marL="914400" lvl="1" indent="-317500" algn="l" rtl="0">
              <a:spcBef>
                <a:spcPts val="0"/>
              </a:spcBef>
              <a:spcAft>
                <a:spcPts val="0"/>
              </a:spcAft>
              <a:buSzPts val="1400"/>
              <a:buChar char="○"/>
            </a:pPr>
            <a:r>
              <a:rPr lang="en"/>
              <a:t>Stored XSS</a:t>
            </a:r>
            <a:endParaRPr/>
          </a:p>
          <a:p>
            <a:pPr marL="914400" lvl="1" indent="-317500" algn="l" rtl="0">
              <a:spcBef>
                <a:spcPts val="0"/>
              </a:spcBef>
              <a:spcAft>
                <a:spcPts val="0"/>
              </a:spcAft>
              <a:buSzPts val="1400"/>
              <a:buChar char="○"/>
            </a:pPr>
            <a:r>
              <a:rPr lang="en"/>
              <a:t>Reflected XSS</a:t>
            </a:r>
            <a:endParaRPr/>
          </a:p>
        </p:txBody>
      </p:sp>
      <p:sp>
        <p:nvSpPr>
          <p:cNvPr id="216" name="Google Shape;21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Stored XSS</a:t>
            </a:r>
            <a:endParaRPr/>
          </a:p>
        </p:txBody>
      </p:sp>
      <p:sp>
        <p:nvSpPr>
          <p:cNvPr id="222" name="Google Shape;22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Stored XSS</a:t>
            </a:r>
            <a:r>
              <a:rPr lang="en" dirty="0"/>
              <a:t> (</a:t>
            </a:r>
            <a:r>
              <a:rPr lang="en" b="1" dirty="0"/>
              <a:t>persistent XSS</a:t>
            </a:r>
            <a:r>
              <a:rPr lang="en" dirty="0"/>
              <a:t>): The attacker’s JavaScript is </a:t>
            </a:r>
            <a:r>
              <a:rPr lang="en" b="1" dirty="0"/>
              <a:t>stored</a:t>
            </a:r>
            <a:r>
              <a:rPr lang="en" dirty="0"/>
              <a:t> on the legitimate server and sent to browsers</a:t>
            </a:r>
            <a:endParaRPr dirty="0"/>
          </a:p>
          <a:p>
            <a:pPr marL="457200" lvl="0" indent="-342900" algn="l" rtl="0">
              <a:spcBef>
                <a:spcPts val="0"/>
              </a:spcBef>
              <a:spcAft>
                <a:spcPts val="0"/>
              </a:spcAft>
              <a:buSzPts val="1800"/>
              <a:buChar char="●"/>
            </a:pPr>
            <a:r>
              <a:rPr lang="en" dirty="0"/>
              <a:t>Classic example: Facebook pages</a:t>
            </a:r>
            <a:endParaRPr dirty="0"/>
          </a:p>
          <a:p>
            <a:pPr marL="914400" lvl="1" indent="-317500" algn="l" rtl="0">
              <a:spcBef>
                <a:spcPts val="0"/>
              </a:spcBef>
              <a:spcAft>
                <a:spcPts val="0"/>
              </a:spcAft>
              <a:buSzPts val="1400"/>
              <a:buChar char="○"/>
            </a:pPr>
            <a:r>
              <a:rPr lang="en" dirty="0"/>
              <a:t>Anybody can load a Facebook page with content </a:t>
            </a:r>
            <a:r>
              <a:rPr lang="en" b="1" dirty="0"/>
              <a:t>provided by users</a:t>
            </a:r>
            <a:endParaRPr b="1" dirty="0"/>
          </a:p>
          <a:p>
            <a:pPr marL="914400" lvl="1" indent="-317500" algn="l" rtl="0">
              <a:spcBef>
                <a:spcPts val="0"/>
              </a:spcBef>
              <a:spcAft>
                <a:spcPts val="0"/>
              </a:spcAft>
              <a:buSzPts val="1400"/>
              <a:buChar char="○"/>
            </a:pPr>
            <a:r>
              <a:rPr lang="en" dirty="0"/>
              <a:t>An attacker puts some JavaScript on their Facebook page</a:t>
            </a:r>
            <a:endParaRPr dirty="0"/>
          </a:p>
          <a:p>
            <a:pPr marL="914400" lvl="1" indent="-317500" algn="l" rtl="0">
              <a:spcBef>
                <a:spcPts val="0"/>
              </a:spcBef>
              <a:spcAft>
                <a:spcPts val="0"/>
              </a:spcAft>
              <a:buSzPts val="1400"/>
              <a:buChar char="○"/>
            </a:pPr>
            <a:r>
              <a:rPr lang="en" dirty="0"/>
              <a:t>Anybody who loads the attacker’s page will see JavaScript (with the origin of Facebook)</a:t>
            </a:r>
            <a:endParaRPr dirty="0"/>
          </a:p>
          <a:p>
            <a:pPr marL="457200" lvl="0" indent="-342900" algn="l" rtl="0">
              <a:spcBef>
                <a:spcPts val="0"/>
              </a:spcBef>
              <a:spcAft>
                <a:spcPts val="0"/>
              </a:spcAft>
              <a:buSzPts val="1800"/>
              <a:buChar char="●"/>
            </a:pPr>
            <a:r>
              <a:rPr lang="en" dirty="0"/>
              <a:t>Stored XSS requires the victim to load the page with injected JavaScript</a:t>
            </a:r>
            <a:endParaRPr dirty="0"/>
          </a:p>
        </p:txBody>
      </p:sp>
      <p:sp>
        <p:nvSpPr>
          <p:cNvPr id="223" name="Google Shape;22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Stored XSS</a:t>
            </a:r>
            <a:endParaRPr/>
          </a:p>
        </p:txBody>
      </p:sp>
      <p:sp>
        <p:nvSpPr>
          <p:cNvPr id="229" name="Google Shape;22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30" name="Google Shape;230;p33"/>
          <p:cNvSpPr/>
          <p:nvPr/>
        </p:nvSpPr>
        <p:spPr>
          <a:xfrm>
            <a:off x="4980325" y="159710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bank.com</a:t>
            </a:r>
            <a:endParaRPr/>
          </a:p>
        </p:txBody>
      </p:sp>
      <p:sp>
        <p:nvSpPr>
          <p:cNvPr id="231" name="Google Shape;231;p33"/>
          <p:cNvSpPr/>
          <p:nvPr/>
        </p:nvSpPr>
        <p:spPr>
          <a:xfrm>
            <a:off x="6250075" y="3959925"/>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sp>
        <p:nvSpPr>
          <p:cNvPr id="232" name="Google Shape;232;p33"/>
          <p:cNvSpPr/>
          <p:nvPr/>
        </p:nvSpPr>
        <p:spPr>
          <a:xfrm>
            <a:off x="1204325" y="284865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Victim</a:t>
            </a:r>
            <a:endParaRPr/>
          </a:p>
        </p:txBody>
      </p:sp>
      <p:grpSp>
        <p:nvGrpSpPr>
          <p:cNvPr id="233" name="Google Shape;233;p33"/>
          <p:cNvGrpSpPr/>
          <p:nvPr/>
        </p:nvGrpSpPr>
        <p:grpSpPr>
          <a:xfrm>
            <a:off x="5811323" y="2280896"/>
            <a:ext cx="1473300" cy="1956000"/>
            <a:chOff x="5811323" y="2280896"/>
            <a:chExt cx="1473300" cy="1956000"/>
          </a:xfrm>
        </p:grpSpPr>
        <p:cxnSp>
          <p:nvCxnSpPr>
            <p:cNvPr id="234" name="Google Shape;234;p33"/>
            <p:cNvCxnSpPr/>
            <p:nvPr/>
          </p:nvCxnSpPr>
          <p:spPr>
            <a:xfrm rot="10800000">
              <a:off x="5962875" y="2611100"/>
              <a:ext cx="850200" cy="1269300"/>
            </a:xfrm>
            <a:prstGeom prst="straightConnector1">
              <a:avLst/>
            </a:prstGeom>
            <a:noFill/>
            <a:ln w="9525" cap="flat" cmpd="sng">
              <a:solidFill>
                <a:schemeClr val="dk2"/>
              </a:solidFill>
              <a:prstDash val="solid"/>
              <a:round/>
              <a:headEnd type="none" w="med" len="med"/>
              <a:tailEnd type="triangle" w="med" len="med"/>
            </a:ln>
          </p:spPr>
        </p:cxnSp>
        <p:sp>
          <p:nvSpPr>
            <p:cNvPr id="235" name="Google Shape;235;p33"/>
            <p:cNvSpPr txBox="1"/>
            <p:nvPr/>
          </p:nvSpPr>
          <p:spPr>
            <a:xfrm rot="3358869">
              <a:off x="5482224" y="3089572"/>
              <a:ext cx="2131498" cy="33864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1. Inject malicious script</a:t>
              </a:r>
              <a:endParaRPr sz="1000"/>
            </a:p>
          </p:txBody>
        </p:sp>
      </p:grpSp>
      <p:grpSp>
        <p:nvGrpSpPr>
          <p:cNvPr id="236" name="Google Shape;236;p33"/>
          <p:cNvGrpSpPr/>
          <p:nvPr/>
        </p:nvGrpSpPr>
        <p:grpSpPr>
          <a:xfrm>
            <a:off x="2691804" y="1360038"/>
            <a:ext cx="2177971" cy="1307400"/>
            <a:chOff x="2691804" y="1360038"/>
            <a:chExt cx="2177971" cy="1307400"/>
          </a:xfrm>
        </p:grpSpPr>
        <p:cxnSp>
          <p:nvCxnSpPr>
            <p:cNvPr id="237" name="Google Shape;237;p33"/>
            <p:cNvCxnSpPr/>
            <p:nvPr/>
          </p:nvCxnSpPr>
          <p:spPr>
            <a:xfrm rot="10800000" flipH="1">
              <a:off x="2884075" y="1547225"/>
              <a:ext cx="1985700" cy="1044600"/>
            </a:xfrm>
            <a:prstGeom prst="straightConnector1">
              <a:avLst/>
            </a:prstGeom>
            <a:noFill/>
            <a:ln w="9525" cap="flat" cmpd="sng">
              <a:solidFill>
                <a:schemeClr val="dk2"/>
              </a:solidFill>
              <a:prstDash val="solid"/>
              <a:round/>
              <a:headEnd type="none" w="med" len="med"/>
              <a:tailEnd type="triangle" w="med" len="med"/>
            </a:ln>
          </p:spPr>
        </p:cxnSp>
        <p:sp>
          <p:nvSpPr>
            <p:cNvPr id="238" name="Google Shape;238;p33"/>
            <p:cNvSpPr txBox="1"/>
            <p:nvPr/>
          </p:nvSpPr>
          <p:spPr>
            <a:xfrm rot="-1695620">
              <a:off x="2644875" y="1844484"/>
              <a:ext cx="2131459" cy="33850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2. Request content</a:t>
              </a:r>
              <a:endParaRPr sz="1000"/>
            </a:p>
          </p:txBody>
        </p:sp>
      </p:grpSp>
      <p:grpSp>
        <p:nvGrpSpPr>
          <p:cNvPr id="239" name="Google Shape;239;p33"/>
          <p:cNvGrpSpPr/>
          <p:nvPr/>
        </p:nvGrpSpPr>
        <p:grpSpPr>
          <a:xfrm>
            <a:off x="2781174" y="1743345"/>
            <a:ext cx="2319300" cy="1413900"/>
            <a:chOff x="2781174" y="1743345"/>
            <a:chExt cx="2319300" cy="1413900"/>
          </a:xfrm>
        </p:grpSpPr>
        <p:cxnSp>
          <p:nvCxnSpPr>
            <p:cNvPr id="240" name="Google Shape;240;p33"/>
            <p:cNvCxnSpPr/>
            <p:nvPr/>
          </p:nvCxnSpPr>
          <p:spPr>
            <a:xfrm flipH="1">
              <a:off x="2908275" y="1887400"/>
              <a:ext cx="1949400" cy="996000"/>
            </a:xfrm>
            <a:prstGeom prst="straightConnector1">
              <a:avLst/>
            </a:prstGeom>
            <a:noFill/>
            <a:ln w="9525" cap="flat" cmpd="sng">
              <a:solidFill>
                <a:schemeClr val="dk2"/>
              </a:solidFill>
              <a:prstDash val="solid"/>
              <a:round/>
              <a:headEnd type="none" w="med" len="med"/>
              <a:tailEnd type="triangle" w="med" len="med"/>
            </a:ln>
          </p:spPr>
        </p:cxnSp>
        <p:sp>
          <p:nvSpPr>
            <p:cNvPr id="241" name="Google Shape;241;p33"/>
            <p:cNvSpPr txBox="1"/>
            <p:nvPr/>
          </p:nvSpPr>
          <p:spPr>
            <a:xfrm rot="-1632375">
              <a:off x="2723947" y="2280970"/>
              <a:ext cx="2433755" cy="33865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3. Receive malicious script</a:t>
              </a:r>
              <a:endParaRPr sz="1000"/>
            </a:p>
          </p:txBody>
        </p:sp>
      </p:grpSp>
      <p:sp>
        <p:nvSpPr>
          <p:cNvPr id="242" name="Google Shape;242;p33"/>
          <p:cNvSpPr txBox="1"/>
          <p:nvPr/>
        </p:nvSpPr>
        <p:spPr>
          <a:xfrm>
            <a:off x="218079" y="3880407"/>
            <a:ext cx="2433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Victim browser executes </a:t>
            </a:r>
            <a:r>
              <a:rPr lang="en" sz="1000">
                <a:solidFill>
                  <a:srgbClr val="FF0000"/>
                </a:solidFill>
              </a:rPr>
              <a:t>malicious script</a:t>
            </a:r>
            <a:endParaRPr sz="1000">
              <a:solidFill>
                <a:srgbClr val="FF0000"/>
              </a:solidFill>
            </a:endParaRPr>
          </a:p>
        </p:txBody>
      </p:sp>
      <p:grpSp>
        <p:nvGrpSpPr>
          <p:cNvPr id="243" name="Google Shape;243;p33"/>
          <p:cNvGrpSpPr/>
          <p:nvPr/>
        </p:nvGrpSpPr>
        <p:grpSpPr>
          <a:xfrm>
            <a:off x="2950875" y="3358849"/>
            <a:ext cx="3000000" cy="1013576"/>
            <a:chOff x="2950875" y="3358849"/>
            <a:chExt cx="3000000" cy="1013576"/>
          </a:xfrm>
        </p:grpSpPr>
        <p:cxnSp>
          <p:nvCxnSpPr>
            <p:cNvPr id="244" name="Google Shape;244;p33"/>
            <p:cNvCxnSpPr/>
            <p:nvPr/>
          </p:nvCxnSpPr>
          <p:spPr>
            <a:xfrm>
              <a:off x="2950875" y="3607125"/>
              <a:ext cx="3000000" cy="765300"/>
            </a:xfrm>
            <a:prstGeom prst="straightConnector1">
              <a:avLst/>
            </a:prstGeom>
            <a:noFill/>
            <a:ln w="9525" cap="flat" cmpd="sng">
              <a:solidFill>
                <a:srgbClr val="FF0000"/>
              </a:solidFill>
              <a:prstDash val="solid"/>
              <a:round/>
              <a:headEnd type="none" w="med" len="med"/>
              <a:tailEnd type="triangle" w="med" len="med"/>
            </a:ln>
          </p:spPr>
        </p:cxnSp>
        <p:sp>
          <p:nvSpPr>
            <p:cNvPr id="245" name="Google Shape;245;p33"/>
            <p:cNvSpPr txBox="1"/>
            <p:nvPr/>
          </p:nvSpPr>
          <p:spPr>
            <a:xfrm rot="843592">
              <a:off x="3262079" y="3675235"/>
              <a:ext cx="2646379" cy="33862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5a. Steal valuable data (e.g. session token)</a:t>
              </a:r>
              <a:endParaRPr sz="1000">
                <a:solidFill>
                  <a:srgbClr val="FF0000"/>
                </a:solidFill>
              </a:endParaRPr>
            </a:p>
          </p:txBody>
        </p:sp>
      </p:grpSp>
      <p:grpSp>
        <p:nvGrpSpPr>
          <p:cNvPr id="246" name="Google Shape;246;p33"/>
          <p:cNvGrpSpPr/>
          <p:nvPr/>
        </p:nvGrpSpPr>
        <p:grpSpPr>
          <a:xfrm>
            <a:off x="2909096" y="2248613"/>
            <a:ext cx="2063400" cy="1240500"/>
            <a:chOff x="2909096" y="2248613"/>
            <a:chExt cx="2063400" cy="1240500"/>
          </a:xfrm>
        </p:grpSpPr>
        <p:cxnSp>
          <p:nvCxnSpPr>
            <p:cNvPr id="247" name="Google Shape;247;p33"/>
            <p:cNvCxnSpPr/>
            <p:nvPr/>
          </p:nvCxnSpPr>
          <p:spPr>
            <a:xfrm rot="10800000" flipH="1">
              <a:off x="2981900" y="2326425"/>
              <a:ext cx="1896300" cy="908700"/>
            </a:xfrm>
            <a:prstGeom prst="straightConnector1">
              <a:avLst/>
            </a:prstGeom>
            <a:noFill/>
            <a:ln w="9525" cap="flat" cmpd="sng">
              <a:solidFill>
                <a:srgbClr val="FF0000"/>
              </a:solidFill>
              <a:prstDash val="solid"/>
              <a:round/>
              <a:headEnd type="none" w="med" len="med"/>
              <a:tailEnd type="triangle" w="med" len="med"/>
            </a:ln>
          </p:spPr>
        </p:cxnSp>
        <p:sp>
          <p:nvSpPr>
            <p:cNvPr id="248" name="Google Shape;248;p33"/>
            <p:cNvSpPr txBox="1"/>
            <p:nvPr/>
          </p:nvSpPr>
          <p:spPr>
            <a:xfrm rot="-1563393">
              <a:off x="2875022" y="2699607"/>
              <a:ext cx="2131549" cy="33851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5b. Make malicious requests</a:t>
              </a:r>
              <a:endParaRPr sz="10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a:t>
            </a:r>
            <a:endParaRPr/>
          </a:p>
        </p:txBody>
      </p:sp>
      <p:sp>
        <p:nvSpPr>
          <p:cNvPr id="254" name="Google Shape;254;p34"/>
          <p:cNvSpPr txBox="1">
            <a:spLocks noGrp="1"/>
          </p:cNvSpPr>
          <p:nvPr>
            <p:ph type="body" idx="1"/>
          </p:nvPr>
        </p:nvSpPr>
        <p:spPr>
          <a:xfrm>
            <a:off x="198500" y="1246825"/>
            <a:ext cx="8699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Reflected XSS</a:t>
            </a:r>
            <a:r>
              <a:rPr lang="en"/>
              <a:t>: The attacker causes the victim to input JavaScript into a request, and the content is </a:t>
            </a:r>
            <a:r>
              <a:rPr lang="en" b="1"/>
              <a:t>reflected</a:t>
            </a:r>
            <a:r>
              <a:rPr lang="en"/>
              <a:t> (copied) in the response from the server</a:t>
            </a:r>
            <a:endParaRPr/>
          </a:p>
          <a:p>
            <a:pPr marL="457200" lvl="0" indent="-342900" algn="l" rtl="0">
              <a:spcBef>
                <a:spcPts val="0"/>
              </a:spcBef>
              <a:spcAft>
                <a:spcPts val="0"/>
              </a:spcAft>
              <a:buSzPts val="1800"/>
              <a:buChar char="●"/>
            </a:pPr>
            <a:r>
              <a:rPr lang="en"/>
              <a:t>Classic example: Search</a:t>
            </a:r>
            <a:endParaRPr/>
          </a:p>
          <a:p>
            <a:pPr marL="914400" lvl="1" indent="-317500" algn="l" rtl="0">
              <a:spcBef>
                <a:spcPts val="0"/>
              </a:spcBef>
              <a:spcAft>
                <a:spcPts val="0"/>
              </a:spcAft>
              <a:buSzPts val="1400"/>
              <a:buChar char="○"/>
            </a:pPr>
            <a:r>
              <a:rPr lang="en"/>
              <a:t>If you make a request to </a:t>
            </a:r>
            <a:r>
              <a:rPr lang="en" b="1">
                <a:latin typeface="Courier New"/>
                <a:ea typeface="Courier New"/>
                <a:cs typeface="Courier New"/>
                <a:sym typeface="Courier New"/>
              </a:rPr>
              <a:t>http://google.com/search?q=</a:t>
            </a:r>
            <a:r>
              <a:rPr lang="en" b="1">
                <a:solidFill>
                  <a:srgbClr val="0000FF"/>
                </a:solidFill>
                <a:latin typeface="Courier New"/>
                <a:ea typeface="Courier New"/>
                <a:cs typeface="Courier New"/>
                <a:sym typeface="Courier New"/>
              </a:rPr>
              <a:t>evanbot</a:t>
            </a:r>
            <a:r>
              <a:rPr lang="en"/>
              <a:t>, the response will say “10,000 results for </a:t>
            </a:r>
            <a:r>
              <a:rPr lang="en">
                <a:solidFill>
                  <a:srgbClr val="0000FF"/>
                </a:solidFill>
              </a:rPr>
              <a:t>evanbot</a:t>
            </a:r>
            <a:r>
              <a:rPr lang="en"/>
              <a:t>”</a:t>
            </a:r>
            <a:endParaRPr/>
          </a:p>
          <a:p>
            <a:pPr marL="914400" lvl="1" indent="-317500" algn="l" rtl="0">
              <a:spcBef>
                <a:spcPts val="0"/>
              </a:spcBef>
              <a:spcAft>
                <a:spcPts val="0"/>
              </a:spcAft>
              <a:buSzPts val="1400"/>
              <a:buChar char="○"/>
            </a:pPr>
            <a:r>
              <a:rPr lang="en"/>
              <a:t>If you make a request to </a:t>
            </a:r>
            <a:r>
              <a:rPr lang="en" b="1">
                <a:latin typeface="Courier New"/>
                <a:ea typeface="Courier New"/>
                <a:cs typeface="Courier New"/>
                <a:sym typeface="Courier New"/>
              </a:rPr>
              <a:t>http://google.com/search?q=</a:t>
            </a:r>
            <a:r>
              <a:rPr lang="en" b="1">
                <a:solidFill>
                  <a:srgbClr val="FF0000"/>
                </a:solidFill>
                <a:latin typeface="Courier New"/>
                <a:ea typeface="Courier New"/>
                <a:cs typeface="Courier New"/>
                <a:sym typeface="Courier New"/>
              </a:rPr>
              <a:t>&lt;script&gt;alert(1)&lt;/script&gt;</a:t>
            </a:r>
            <a:r>
              <a:rPr lang="en"/>
              <a:t>, the response will say “10,000 results for </a:t>
            </a:r>
            <a:r>
              <a:rPr lang="en" b="1">
                <a:solidFill>
                  <a:srgbClr val="FF0000"/>
                </a:solidFill>
                <a:latin typeface="Courier New"/>
                <a:ea typeface="Courier New"/>
                <a:cs typeface="Courier New"/>
                <a:sym typeface="Courier New"/>
              </a:rPr>
              <a:t>&lt;script&gt;alert(1)&lt;/script&gt;</a:t>
            </a:r>
            <a:r>
              <a:rPr lang="en"/>
              <a:t>”</a:t>
            </a:r>
            <a:endParaRPr/>
          </a:p>
          <a:p>
            <a:pPr marL="457200" lvl="0" indent="-342900" algn="l" rtl="0">
              <a:spcBef>
                <a:spcPts val="0"/>
              </a:spcBef>
              <a:spcAft>
                <a:spcPts val="0"/>
              </a:spcAft>
              <a:buSzPts val="1800"/>
              <a:buChar char="●"/>
            </a:pPr>
            <a:r>
              <a:rPr lang="en"/>
              <a:t>Reflected XSS requires the victim to make a request with injected JavaScript</a:t>
            </a:r>
            <a:endParaRPr/>
          </a:p>
        </p:txBody>
      </p:sp>
      <p:sp>
        <p:nvSpPr>
          <p:cNvPr id="255" name="Google Shape;25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a:t>
            </a:r>
            <a:endParaRPr/>
          </a:p>
        </p:txBody>
      </p:sp>
      <p:sp>
        <p:nvSpPr>
          <p:cNvPr id="261" name="Google Shape;261;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62" name="Google Shape;262;p35"/>
          <p:cNvSpPr/>
          <p:nvPr/>
        </p:nvSpPr>
        <p:spPr>
          <a:xfrm>
            <a:off x="4980325" y="159710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Courier New"/>
                <a:ea typeface="Courier New"/>
                <a:cs typeface="Courier New"/>
                <a:sym typeface="Courier New"/>
              </a:rPr>
              <a:t>bank.com</a:t>
            </a:r>
            <a:endParaRPr/>
          </a:p>
        </p:txBody>
      </p:sp>
      <p:sp>
        <p:nvSpPr>
          <p:cNvPr id="263" name="Google Shape;263;p35"/>
          <p:cNvSpPr/>
          <p:nvPr/>
        </p:nvSpPr>
        <p:spPr>
          <a:xfrm>
            <a:off x="6250075" y="3959925"/>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sp>
        <p:nvSpPr>
          <p:cNvPr id="264" name="Google Shape;264;p35"/>
          <p:cNvSpPr/>
          <p:nvPr/>
        </p:nvSpPr>
        <p:spPr>
          <a:xfrm>
            <a:off x="1204325" y="2848650"/>
            <a:ext cx="1572900" cy="87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Victim</a:t>
            </a:r>
            <a:endParaRPr/>
          </a:p>
        </p:txBody>
      </p:sp>
      <p:grpSp>
        <p:nvGrpSpPr>
          <p:cNvPr id="265" name="Google Shape;265;p35"/>
          <p:cNvGrpSpPr/>
          <p:nvPr/>
        </p:nvGrpSpPr>
        <p:grpSpPr>
          <a:xfrm>
            <a:off x="2413098" y="1255847"/>
            <a:ext cx="2502300" cy="1557000"/>
            <a:chOff x="2413098" y="1255847"/>
            <a:chExt cx="2502300" cy="1557000"/>
          </a:xfrm>
        </p:grpSpPr>
        <p:cxnSp>
          <p:nvCxnSpPr>
            <p:cNvPr id="266" name="Google Shape;266;p35"/>
            <p:cNvCxnSpPr/>
            <p:nvPr/>
          </p:nvCxnSpPr>
          <p:spPr>
            <a:xfrm rot="10800000" flipH="1">
              <a:off x="2884075" y="1547225"/>
              <a:ext cx="1985700" cy="1044600"/>
            </a:xfrm>
            <a:prstGeom prst="straightConnector1">
              <a:avLst/>
            </a:prstGeom>
            <a:noFill/>
            <a:ln w="9525" cap="flat" cmpd="sng">
              <a:solidFill>
                <a:schemeClr val="dk2"/>
              </a:solidFill>
              <a:prstDash val="solid"/>
              <a:round/>
              <a:headEnd type="none" w="med" len="med"/>
              <a:tailEnd type="triangle" w="med" len="med"/>
            </a:ln>
          </p:spPr>
        </p:cxnSp>
        <p:sp>
          <p:nvSpPr>
            <p:cNvPr id="267" name="Google Shape;267;p35"/>
            <p:cNvSpPr txBox="1"/>
            <p:nvPr/>
          </p:nvSpPr>
          <p:spPr>
            <a:xfrm rot="-1695392">
              <a:off x="2334774" y="1865093"/>
              <a:ext cx="2658949" cy="33850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2. Request URL under attacker’s control</a:t>
              </a:r>
              <a:endParaRPr sz="1000"/>
            </a:p>
          </p:txBody>
        </p:sp>
      </p:grpSp>
      <p:grpSp>
        <p:nvGrpSpPr>
          <p:cNvPr id="268" name="Google Shape;268;p35"/>
          <p:cNvGrpSpPr/>
          <p:nvPr/>
        </p:nvGrpSpPr>
        <p:grpSpPr>
          <a:xfrm>
            <a:off x="2781174" y="1743345"/>
            <a:ext cx="2319300" cy="1413900"/>
            <a:chOff x="2781174" y="1743345"/>
            <a:chExt cx="2319300" cy="1413900"/>
          </a:xfrm>
        </p:grpSpPr>
        <p:cxnSp>
          <p:nvCxnSpPr>
            <p:cNvPr id="269" name="Google Shape;269;p35"/>
            <p:cNvCxnSpPr/>
            <p:nvPr/>
          </p:nvCxnSpPr>
          <p:spPr>
            <a:xfrm flipH="1">
              <a:off x="2908275" y="1887400"/>
              <a:ext cx="1949400" cy="996000"/>
            </a:xfrm>
            <a:prstGeom prst="straightConnector1">
              <a:avLst/>
            </a:prstGeom>
            <a:noFill/>
            <a:ln w="9525" cap="flat" cmpd="sng">
              <a:solidFill>
                <a:schemeClr val="dk2"/>
              </a:solidFill>
              <a:prstDash val="solid"/>
              <a:round/>
              <a:headEnd type="none" w="med" len="med"/>
              <a:tailEnd type="triangle" w="med" len="med"/>
            </a:ln>
          </p:spPr>
        </p:cxnSp>
        <p:sp>
          <p:nvSpPr>
            <p:cNvPr id="270" name="Google Shape;270;p35"/>
            <p:cNvSpPr txBox="1"/>
            <p:nvPr/>
          </p:nvSpPr>
          <p:spPr>
            <a:xfrm rot="-1632375">
              <a:off x="2723947" y="2280970"/>
              <a:ext cx="2433755" cy="33865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3. Reflect malicious script</a:t>
              </a:r>
              <a:endParaRPr sz="1000"/>
            </a:p>
          </p:txBody>
        </p:sp>
      </p:grpSp>
      <p:grpSp>
        <p:nvGrpSpPr>
          <p:cNvPr id="271" name="Google Shape;271;p35"/>
          <p:cNvGrpSpPr/>
          <p:nvPr/>
        </p:nvGrpSpPr>
        <p:grpSpPr>
          <a:xfrm>
            <a:off x="2950875" y="3663649"/>
            <a:ext cx="3000000" cy="1013576"/>
            <a:chOff x="2950875" y="3663649"/>
            <a:chExt cx="3000000" cy="1013576"/>
          </a:xfrm>
        </p:grpSpPr>
        <p:cxnSp>
          <p:nvCxnSpPr>
            <p:cNvPr id="272" name="Google Shape;272;p35"/>
            <p:cNvCxnSpPr/>
            <p:nvPr/>
          </p:nvCxnSpPr>
          <p:spPr>
            <a:xfrm>
              <a:off x="2950875" y="3911925"/>
              <a:ext cx="3000000" cy="765300"/>
            </a:xfrm>
            <a:prstGeom prst="straightConnector1">
              <a:avLst/>
            </a:prstGeom>
            <a:noFill/>
            <a:ln w="9525" cap="flat" cmpd="sng">
              <a:solidFill>
                <a:srgbClr val="FF0000"/>
              </a:solidFill>
              <a:prstDash val="solid"/>
              <a:round/>
              <a:headEnd type="none" w="med" len="med"/>
              <a:tailEnd type="triangle" w="med" len="med"/>
            </a:ln>
          </p:spPr>
        </p:cxnSp>
        <p:sp>
          <p:nvSpPr>
            <p:cNvPr id="273" name="Google Shape;273;p35"/>
            <p:cNvSpPr txBox="1"/>
            <p:nvPr/>
          </p:nvSpPr>
          <p:spPr>
            <a:xfrm rot="843592">
              <a:off x="3262079" y="3980035"/>
              <a:ext cx="2646379" cy="33862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5a. Steal valuable data (e.g. session token)</a:t>
              </a:r>
              <a:endParaRPr sz="1000">
                <a:solidFill>
                  <a:srgbClr val="FF0000"/>
                </a:solidFill>
              </a:endParaRPr>
            </a:p>
          </p:txBody>
        </p:sp>
      </p:grpSp>
      <p:grpSp>
        <p:nvGrpSpPr>
          <p:cNvPr id="274" name="Google Shape;274;p35"/>
          <p:cNvGrpSpPr/>
          <p:nvPr/>
        </p:nvGrpSpPr>
        <p:grpSpPr>
          <a:xfrm>
            <a:off x="2909096" y="2248613"/>
            <a:ext cx="2063400" cy="1240500"/>
            <a:chOff x="2909096" y="2248613"/>
            <a:chExt cx="2063400" cy="1240500"/>
          </a:xfrm>
        </p:grpSpPr>
        <p:cxnSp>
          <p:nvCxnSpPr>
            <p:cNvPr id="275" name="Google Shape;275;p35"/>
            <p:cNvCxnSpPr/>
            <p:nvPr/>
          </p:nvCxnSpPr>
          <p:spPr>
            <a:xfrm rot="10800000" flipH="1">
              <a:off x="2981900" y="2326425"/>
              <a:ext cx="1896300" cy="908700"/>
            </a:xfrm>
            <a:prstGeom prst="straightConnector1">
              <a:avLst/>
            </a:prstGeom>
            <a:noFill/>
            <a:ln w="9525" cap="flat" cmpd="sng">
              <a:solidFill>
                <a:srgbClr val="FF0000"/>
              </a:solidFill>
              <a:prstDash val="solid"/>
              <a:round/>
              <a:headEnd type="none" w="med" len="med"/>
              <a:tailEnd type="triangle" w="med" len="med"/>
            </a:ln>
          </p:spPr>
        </p:cxnSp>
        <p:sp>
          <p:nvSpPr>
            <p:cNvPr id="276" name="Google Shape;276;p35"/>
            <p:cNvSpPr txBox="1"/>
            <p:nvPr/>
          </p:nvSpPr>
          <p:spPr>
            <a:xfrm rot="-1563393">
              <a:off x="2875022" y="2699607"/>
              <a:ext cx="2131549" cy="338511"/>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5b. Make malicious requests</a:t>
              </a:r>
              <a:endParaRPr sz="1000">
                <a:solidFill>
                  <a:srgbClr val="FF0000"/>
                </a:solidFill>
              </a:endParaRPr>
            </a:p>
          </p:txBody>
        </p:sp>
      </p:grpSp>
      <p:sp>
        <p:nvSpPr>
          <p:cNvPr id="277" name="Google Shape;277;p35"/>
          <p:cNvSpPr txBox="1"/>
          <p:nvPr/>
        </p:nvSpPr>
        <p:spPr>
          <a:xfrm>
            <a:off x="218079" y="3880407"/>
            <a:ext cx="24336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Victim browser executes </a:t>
            </a:r>
            <a:r>
              <a:rPr lang="en" sz="1000">
                <a:solidFill>
                  <a:srgbClr val="FF0000"/>
                </a:solidFill>
              </a:rPr>
              <a:t>malicious script</a:t>
            </a:r>
            <a:endParaRPr sz="1000">
              <a:solidFill>
                <a:srgbClr val="FF0000"/>
              </a:solidFill>
            </a:endParaRPr>
          </a:p>
        </p:txBody>
      </p:sp>
      <p:grpSp>
        <p:nvGrpSpPr>
          <p:cNvPr id="278" name="Google Shape;278;p35"/>
          <p:cNvGrpSpPr/>
          <p:nvPr/>
        </p:nvGrpSpPr>
        <p:grpSpPr>
          <a:xfrm>
            <a:off x="3047225" y="3260625"/>
            <a:ext cx="2950500" cy="972600"/>
            <a:chOff x="3047225" y="3260625"/>
            <a:chExt cx="2950500" cy="972600"/>
          </a:xfrm>
        </p:grpSpPr>
        <p:sp>
          <p:nvSpPr>
            <p:cNvPr id="279" name="Google Shape;279;p35"/>
            <p:cNvSpPr txBox="1"/>
            <p:nvPr/>
          </p:nvSpPr>
          <p:spPr>
            <a:xfrm rot="798744">
              <a:off x="3188594" y="3577635"/>
              <a:ext cx="2793360" cy="3385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1. Cause malicious request (e.g. click on link)</a:t>
              </a:r>
              <a:endParaRPr sz="1000"/>
            </a:p>
          </p:txBody>
        </p:sp>
        <p:cxnSp>
          <p:nvCxnSpPr>
            <p:cNvPr id="280" name="Google Shape;280;p35"/>
            <p:cNvCxnSpPr/>
            <p:nvPr/>
          </p:nvCxnSpPr>
          <p:spPr>
            <a:xfrm rot="10800000">
              <a:off x="3047225" y="3495575"/>
              <a:ext cx="2950500" cy="7089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 Making a Request</a:t>
            </a:r>
            <a:endParaRPr/>
          </a:p>
        </p:txBody>
      </p:sp>
      <p:sp>
        <p:nvSpPr>
          <p:cNvPr id="286" name="Google Shape;286;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force the victim to make a request to the legitimate website with injected JavaScript?</a:t>
            </a:r>
            <a:endParaRPr dirty="0"/>
          </a:p>
          <a:p>
            <a:pPr marL="914400" lvl="1" indent="-317500" algn="l" rtl="0">
              <a:spcBef>
                <a:spcPts val="0"/>
              </a:spcBef>
              <a:spcAft>
                <a:spcPts val="0"/>
              </a:spcAft>
              <a:buSzPts val="1400"/>
              <a:buChar char="○"/>
            </a:pPr>
            <a:r>
              <a:rPr lang="en" dirty="0"/>
              <a:t>Trick the victim into visiting the attacker’s website, and include an embedded </a:t>
            </a:r>
            <a:r>
              <a:rPr lang="en" dirty="0" err="1"/>
              <a:t>iframe</a:t>
            </a:r>
            <a:r>
              <a:rPr lang="en" dirty="0"/>
              <a:t> that makes the request</a:t>
            </a:r>
            <a:endParaRPr dirty="0"/>
          </a:p>
          <a:p>
            <a:pPr marL="1371600" lvl="2" indent="-317500" algn="l" rtl="0">
              <a:spcBef>
                <a:spcPts val="0"/>
              </a:spcBef>
              <a:spcAft>
                <a:spcPts val="0"/>
              </a:spcAft>
              <a:buSzPts val="1400"/>
              <a:buChar char="■"/>
            </a:pPr>
            <a:r>
              <a:rPr lang="en" dirty="0"/>
              <a:t>Can make the </a:t>
            </a:r>
            <a:r>
              <a:rPr lang="en" dirty="0" err="1"/>
              <a:t>iframe</a:t>
            </a:r>
            <a:r>
              <a:rPr lang="en" dirty="0"/>
              <a:t> very small (1 pixel x 1 pixel), so the victim doesn’t notice it:</a:t>
            </a:r>
            <a:br>
              <a:rPr lang="en" dirty="0"/>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iframe</a:t>
            </a:r>
            <a:r>
              <a:rPr lang="en" b="1" dirty="0">
                <a:latin typeface="Courier New"/>
                <a:ea typeface="Courier New"/>
                <a:cs typeface="Courier New"/>
                <a:sym typeface="Courier New"/>
              </a:rPr>
              <a:t> height=1 width=1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google.com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search?q</a:t>
            </a:r>
            <a:r>
              <a:rPr lang="en" b="1" dirty="0">
                <a:latin typeface="Courier New"/>
                <a:ea typeface="Courier New"/>
                <a:cs typeface="Courier New"/>
                <a:sym typeface="Courier New"/>
              </a:rPr>
              <a:t>=&lt;script&gt;alert(1)&lt;/script&gt;"&gt;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Trick the victim into clicking a link (e.g. posting on social media, sending a text, etc.)</a:t>
            </a:r>
            <a:endParaRPr dirty="0"/>
          </a:p>
          <a:p>
            <a:pPr marL="914400" lvl="1" indent="-317500" algn="l" rtl="0">
              <a:spcBef>
                <a:spcPts val="0"/>
              </a:spcBef>
              <a:spcAft>
                <a:spcPts val="0"/>
              </a:spcAft>
              <a:buSzPts val="1400"/>
              <a:buChar char="○"/>
            </a:pPr>
            <a:r>
              <a:rPr lang="en" dirty="0"/>
              <a:t>Trick the victim into visiting the attacker’s website, which redirects to the reflected XSS link</a:t>
            </a:r>
            <a:endParaRPr dirty="0"/>
          </a:p>
          <a:p>
            <a:pPr marL="914400" lvl="1" indent="-317500" algn="l" rtl="0">
              <a:spcBef>
                <a:spcPts val="0"/>
              </a:spcBef>
              <a:spcAft>
                <a:spcPts val="0"/>
              </a:spcAft>
              <a:buSzPts val="1400"/>
              <a:buChar char="○"/>
            </a:pPr>
            <a:r>
              <a:rPr lang="en" dirty="0"/>
              <a:t>… and many more!</a:t>
            </a:r>
            <a:endParaRPr dirty="0"/>
          </a:p>
        </p:txBody>
      </p:sp>
      <p:sp>
        <p:nvSpPr>
          <p:cNvPr id="287" name="Google Shape;28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Reflected XSS is not CSRF</a:t>
            </a:r>
            <a:endParaRPr/>
          </a:p>
        </p:txBody>
      </p:sp>
      <p:sp>
        <p:nvSpPr>
          <p:cNvPr id="293" name="Google Shape;293;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Reflected XSS </a:t>
            </a:r>
            <a:r>
              <a:rPr lang="en" dirty="0"/>
              <a:t>and </a:t>
            </a:r>
            <a:r>
              <a:rPr lang="en" b="1" dirty="0"/>
              <a:t>CSRF</a:t>
            </a:r>
            <a:r>
              <a:rPr lang="en" dirty="0"/>
              <a:t> both require the victim to make a request to a link</a:t>
            </a:r>
            <a:endParaRPr dirty="0"/>
          </a:p>
          <a:p>
            <a:pPr marL="914400" lvl="1" indent="-317500" algn="l" rtl="0">
              <a:spcBef>
                <a:spcPts val="0"/>
              </a:spcBef>
              <a:spcAft>
                <a:spcPts val="0"/>
              </a:spcAft>
              <a:buSzPts val="1400"/>
              <a:buChar char="○"/>
            </a:pPr>
            <a:r>
              <a:rPr lang="en" dirty="0"/>
              <a:t>XSS: An HTTP response contains maliciously inserted JavaScript, executed on the client side</a:t>
            </a:r>
            <a:endParaRPr dirty="0"/>
          </a:p>
          <a:p>
            <a:pPr marL="914400" lvl="1" indent="-317500" algn="l" rtl="0">
              <a:spcBef>
                <a:spcPts val="0"/>
              </a:spcBef>
              <a:spcAft>
                <a:spcPts val="0"/>
              </a:spcAft>
              <a:buSzPts val="1400"/>
              <a:buChar char="○"/>
            </a:pPr>
            <a:endParaRPr lang="en" dirty="0"/>
          </a:p>
          <a:p>
            <a:pPr marL="914400" lvl="1" indent="-317500" algn="l" rtl="0">
              <a:spcBef>
                <a:spcPts val="0"/>
              </a:spcBef>
              <a:spcAft>
                <a:spcPts val="0"/>
              </a:spcAft>
              <a:buSzPts val="1400"/>
              <a:buChar char="○"/>
            </a:pPr>
            <a:r>
              <a:rPr lang="en" dirty="0"/>
              <a:t>CSRF: A malicious HTTP request is made (containing the user’s cookies), executing an effect on the server side</a:t>
            </a:r>
            <a:endParaRPr dirty="0"/>
          </a:p>
        </p:txBody>
      </p:sp>
      <p:sp>
        <p:nvSpPr>
          <p:cNvPr id="294" name="Google Shape;294;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335" name="Google Shape;335;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Defense: </a:t>
            </a:r>
            <a:r>
              <a:rPr lang="en" b="1" dirty="0"/>
              <a:t>HTML sanitization</a:t>
            </a:r>
            <a:endParaRPr b="1" dirty="0"/>
          </a:p>
          <a:p>
            <a:pPr marL="914400" lvl="1" indent="-317500" algn="l" rtl="0">
              <a:spcBef>
                <a:spcPts val="0"/>
              </a:spcBef>
              <a:spcAft>
                <a:spcPts val="0"/>
              </a:spcAft>
              <a:buSzPts val="1400"/>
              <a:buChar char="○"/>
            </a:pPr>
            <a:r>
              <a:rPr lang="en" dirty="0"/>
              <a:t>Idea: Certain characters are special, so create sequences that represent those characters as data, rather than as HTML</a:t>
            </a:r>
            <a:endParaRPr b="1" dirty="0"/>
          </a:p>
          <a:p>
            <a:pPr marL="457200" lvl="0" indent="-342900" algn="l" rtl="0">
              <a:spcBef>
                <a:spcPts val="0"/>
              </a:spcBef>
              <a:spcAft>
                <a:spcPts val="0"/>
              </a:spcAft>
              <a:buSzPts val="1800"/>
              <a:buChar char="●"/>
            </a:pPr>
            <a:r>
              <a:rPr lang="en" dirty="0"/>
              <a:t>Start with an ampersand (</a:t>
            </a:r>
            <a:r>
              <a:rPr lang="en" b="1" dirty="0">
                <a:latin typeface="Courier New"/>
                <a:ea typeface="Courier New"/>
                <a:cs typeface="Courier New"/>
                <a:sym typeface="Courier New"/>
              </a:rPr>
              <a:t>&amp;</a:t>
            </a:r>
            <a:r>
              <a:rPr lang="en" dirty="0"/>
              <a:t>) and end with a semicolon (</a:t>
            </a:r>
            <a:r>
              <a:rPr lang="en" b="1" dirty="0">
                <a:latin typeface="Courier New"/>
                <a:ea typeface="Courier New"/>
                <a:cs typeface="Courier New"/>
                <a:sym typeface="Courier New"/>
              </a:rPr>
              <a:t>;</a:t>
            </a:r>
            <a:r>
              <a:rPr lang="en" dirty="0"/>
              <a:t>)</a:t>
            </a:r>
            <a:endParaRPr dirty="0"/>
          </a:p>
          <a:p>
            <a:pPr marL="914400" lvl="1" indent="-317500" algn="l" rtl="0">
              <a:spcBef>
                <a:spcPts val="0"/>
              </a:spcBef>
              <a:spcAft>
                <a:spcPts val="0"/>
              </a:spcAft>
              <a:buSzPts val="1400"/>
              <a:buChar char="○"/>
            </a:pPr>
            <a:r>
              <a:rPr lang="en" dirty="0"/>
              <a:t>Instead of </a:t>
            </a:r>
            <a:r>
              <a:rPr lang="en" b="1" dirty="0">
                <a:latin typeface="Courier New"/>
                <a:ea typeface="Courier New"/>
                <a:cs typeface="Courier New"/>
                <a:sym typeface="Courier New"/>
              </a:rPr>
              <a:t>&lt;</a:t>
            </a:r>
            <a:r>
              <a:rPr lang="en" dirty="0"/>
              <a:t>, use </a:t>
            </a:r>
            <a:r>
              <a:rPr lang="en" b="1" dirty="0">
                <a:latin typeface="Courier New"/>
                <a:ea typeface="Courier New"/>
                <a:cs typeface="Courier New"/>
                <a:sym typeface="Courier New"/>
              </a:rPr>
              <a:t>&amp;</a:t>
            </a:r>
            <a:r>
              <a:rPr lang="en" b="1" dirty="0" err="1">
                <a:latin typeface="Courier New"/>
                <a:ea typeface="Courier New"/>
                <a:cs typeface="Courier New"/>
                <a:sym typeface="Courier New"/>
              </a:rPr>
              <a:t>lt</a:t>
            </a:r>
            <a:r>
              <a:rPr lang="en" b="1" dirty="0">
                <a:latin typeface="Courier New"/>
                <a:ea typeface="Courier New"/>
                <a:cs typeface="Courier New"/>
                <a:sym typeface="Courier New"/>
              </a:rPr>
              <a: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Instead of </a:t>
            </a:r>
            <a:r>
              <a:rPr lang="en" b="1" dirty="0">
                <a:latin typeface="Courier New"/>
                <a:ea typeface="Courier New"/>
                <a:cs typeface="Courier New"/>
                <a:sym typeface="Courier New"/>
              </a:rPr>
              <a:t>"</a:t>
            </a:r>
            <a:r>
              <a:rPr lang="en" dirty="0"/>
              <a:t>, use </a:t>
            </a:r>
            <a:r>
              <a:rPr lang="en" b="1" dirty="0">
                <a:latin typeface="Courier New"/>
                <a:ea typeface="Courier New"/>
                <a:cs typeface="Courier New"/>
                <a:sym typeface="Courier New"/>
              </a:rPr>
              <a:t>&amp;</a:t>
            </a:r>
            <a:r>
              <a:rPr lang="en" b="1" dirty="0" err="1">
                <a:latin typeface="Courier New"/>
                <a:ea typeface="Courier New"/>
                <a:cs typeface="Courier New"/>
                <a:sym typeface="Courier New"/>
              </a:rPr>
              <a:t>quot</a:t>
            </a:r>
            <a:r>
              <a:rPr lang="en" b="1" dirty="0">
                <a:latin typeface="Courier New"/>
                <a:ea typeface="Courier New"/>
                <a:cs typeface="Courier New"/>
                <a:sym typeface="Courier New"/>
              </a:rPr>
              <a:t>;</a:t>
            </a:r>
            <a:endParaRPr dirty="0"/>
          </a:p>
          <a:p>
            <a:pPr marL="914400" lvl="1" indent="-317500" algn="l" rtl="0">
              <a:spcBef>
                <a:spcPts val="0"/>
              </a:spcBef>
              <a:spcAft>
                <a:spcPts val="0"/>
              </a:spcAft>
              <a:buSzPts val="1400"/>
              <a:buChar char="○"/>
            </a:pPr>
            <a:r>
              <a:rPr lang="en" dirty="0"/>
              <a:t>And many more!</a:t>
            </a:r>
            <a:endParaRPr dirty="0"/>
          </a:p>
          <a:p>
            <a:pPr marL="457200" lvl="0" indent="-342900" algn="l" rtl="0">
              <a:spcBef>
                <a:spcPts val="0"/>
              </a:spcBef>
              <a:spcAft>
                <a:spcPts val="0"/>
              </a:spcAft>
              <a:buSzPts val="1800"/>
              <a:buChar char="●"/>
            </a:pPr>
            <a:r>
              <a:rPr lang="en" dirty="0"/>
              <a:t>Note: You should always rely on trusted libraries to do this for you!</a:t>
            </a:r>
            <a:endParaRPr dirty="0"/>
          </a:p>
        </p:txBody>
      </p:sp>
      <p:sp>
        <p:nvSpPr>
          <p:cNvPr id="336" name="Google Shape;33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XSS Defenses</a:t>
            </a:r>
            <a:endParaRPr/>
          </a:p>
        </p:txBody>
      </p:sp>
      <p:sp>
        <p:nvSpPr>
          <p:cNvPr id="337" name="Google Shape;337;p42"/>
          <p:cNvSpPr txBox="1"/>
          <p:nvPr/>
        </p:nvSpPr>
        <p:spPr>
          <a:xfrm>
            <a:off x="5438550" y="2428650"/>
            <a:ext cx="3582600" cy="9543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&lt;body&gt;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Hello </a:t>
            </a:r>
            <a:r>
              <a:rPr lang="en" sz="1000" b="1">
                <a:solidFill>
                  <a:srgbClr val="FF0000"/>
                </a:solidFill>
                <a:latin typeface="Courier New"/>
                <a:ea typeface="Courier New"/>
                <a:cs typeface="Courier New"/>
                <a:sym typeface="Courier New"/>
              </a:rPr>
              <a:t>&amp;lt;script&amp;gt;alert(1)&amp;lt;/script&amp;gt;</a:t>
            </a:r>
            <a:r>
              <a:rPr lang="en" sz="1000" b="1">
                <a:latin typeface="Courier New"/>
                <a:ea typeface="Courier New"/>
                <a:cs typeface="Courier New"/>
                <a:sym typeface="Courier New"/>
              </a:rPr>
              <a: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&lt;/body&gt;</a:t>
            </a:r>
            <a:endParaRPr sz="1000" b="1">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&lt;/html&gt;</a:t>
            </a:r>
            <a:endParaRPr sz="1000" b="1">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XSS</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XSS</a:t>
            </a:r>
            <a:endParaRPr/>
          </a:p>
          <a:p>
            <a:pPr marL="914400" lvl="1" indent="-317500" algn="l" rtl="0">
              <a:spcBef>
                <a:spcPts val="0"/>
              </a:spcBef>
              <a:spcAft>
                <a:spcPts val="0"/>
              </a:spcAft>
              <a:buSzPts val="1400"/>
              <a:buChar char="○"/>
            </a:pPr>
            <a:r>
              <a:rPr lang="en"/>
              <a:t>Websites use untrusted content as control data</a:t>
            </a:r>
            <a:endParaRPr/>
          </a:p>
          <a:p>
            <a:pPr marL="914400" lvl="1" indent="-317500" algn="l" rtl="0">
              <a:spcBef>
                <a:spcPts val="0"/>
              </a:spcBef>
              <a:spcAft>
                <a:spcPts val="0"/>
              </a:spcAft>
              <a:buSzPts val="1400"/>
              <a:buChar char="○"/>
            </a:pPr>
            <a:r>
              <a:rPr lang="en"/>
              <a:t>Stored XSS</a:t>
            </a:r>
            <a:endParaRPr/>
          </a:p>
          <a:p>
            <a:pPr marL="914400" lvl="1" indent="-317500" algn="l" rtl="0">
              <a:spcBef>
                <a:spcPts val="0"/>
              </a:spcBef>
              <a:spcAft>
                <a:spcPts val="0"/>
              </a:spcAft>
              <a:buSzPts val="1400"/>
              <a:buChar char="○"/>
            </a:pPr>
            <a:r>
              <a:rPr lang="en"/>
              <a:t>Reflected XSS</a:t>
            </a:r>
            <a:endParaRPr/>
          </a:p>
          <a:p>
            <a:pPr marL="914400" lvl="1" indent="-317500" algn="l" rtl="0">
              <a:spcBef>
                <a:spcPts val="0"/>
              </a:spcBef>
              <a:spcAft>
                <a:spcPts val="0"/>
              </a:spcAft>
              <a:buSzPts val="1400"/>
              <a:buChar char="○"/>
            </a:pPr>
            <a:r>
              <a:rPr lang="en"/>
              <a:t>Defense: HTML sanitization</a:t>
            </a:r>
            <a:endParaRPr/>
          </a:p>
          <a:p>
            <a:pPr marL="914400" lvl="1" indent="-317500" algn="l" rtl="0">
              <a:spcBef>
                <a:spcPts val="0"/>
              </a:spcBef>
              <a:spcAft>
                <a:spcPts val="0"/>
              </a:spcAft>
              <a:buSzPts val="1400"/>
              <a:buChar char="○"/>
            </a:pPr>
            <a:r>
              <a:rPr lang="en"/>
              <a:t>Defense: Content Security Policy (CSP)</a:t>
            </a:r>
            <a:endParaRPr/>
          </a:p>
          <a:p>
            <a:pPr marL="457200" lvl="0" indent="-342900" algn="l" rtl="0">
              <a:spcBef>
                <a:spcPts val="0"/>
              </a:spcBef>
              <a:spcAft>
                <a:spcPts val="0"/>
              </a:spcAft>
              <a:buSzPts val="1800"/>
              <a:buChar char="●"/>
            </a:pPr>
            <a:r>
              <a:rPr lang="en"/>
              <a:t>UI attacks</a:t>
            </a:r>
            <a:endParaRPr/>
          </a:p>
          <a:p>
            <a:pPr marL="914400" lvl="1" indent="-317500" algn="l" rtl="0">
              <a:spcBef>
                <a:spcPts val="0"/>
              </a:spcBef>
              <a:spcAft>
                <a:spcPts val="0"/>
              </a:spcAft>
              <a:buSzPts val="1400"/>
              <a:buChar char="○"/>
            </a:pPr>
            <a:r>
              <a:rPr lang="en"/>
              <a:t>Clickjacking</a:t>
            </a:r>
            <a:endParaRPr/>
          </a:p>
          <a:p>
            <a:pPr marL="914400" lvl="1" indent="-317500" algn="l" rtl="0">
              <a:spcBef>
                <a:spcPts val="0"/>
              </a:spcBef>
              <a:spcAft>
                <a:spcPts val="0"/>
              </a:spcAft>
              <a:buSzPts val="1400"/>
              <a:buChar char="○"/>
            </a:pPr>
            <a:r>
              <a:rPr lang="en"/>
              <a:t>Phishing</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43" name="Google Shape;343;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XSS Defenses: Escaping</a:t>
            </a:r>
            <a:endParaRPr/>
          </a:p>
        </p:txBody>
      </p:sp>
      <p:sp>
        <p:nvSpPr>
          <p:cNvPr id="344" name="Google Shape;344;p43"/>
          <p:cNvSpPr txBox="1"/>
          <p:nvPr/>
        </p:nvSpPr>
        <p:spPr>
          <a:xfrm>
            <a:off x="407950" y="1884325"/>
            <a:ext cx="75030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solidFill>
                  <a:schemeClr val="dk1"/>
                </a:solidFill>
                <a:latin typeface="Courier New"/>
                <a:ea typeface="Courier New"/>
                <a:cs typeface="Courier New"/>
                <a:sym typeface="Courier New"/>
              </a:rPr>
              <a:t>"&lt;html&gt;&lt;body&gt;Hello %s!&lt;/body&gt;&lt;/html&gt;", </a:t>
            </a:r>
            <a:r>
              <a:rPr lang="en" sz="1000" b="1">
                <a:solidFill>
                  <a:srgbClr val="0000FF"/>
                </a:solidFill>
                <a:latin typeface="Courier New"/>
                <a:ea typeface="Courier New"/>
                <a:cs typeface="Courier New"/>
                <a:sym typeface="Courier New"/>
              </a:rPr>
              <a:t>html.EscapeString(</a:t>
            </a:r>
            <a:r>
              <a:rPr lang="en" sz="1000" b="1">
                <a:solidFill>
                  <a:schemeClr val="dk1"/>
                </a:solidFill>
                <a:latin typeface="Courier New"/>
                <a:ea typeface="Courier New"/>
                <a:cs typeface="Courier New"/>
                <a:sym typeface="Courier New"/>
              </a:rPr>
              <a:t>name</a:t>
            </a:r>
            <a:r>
              <a:rPr lang="en" sz="1000" b="1">
                <a:solidFill>
                  <a:srgbClr val="0000FF"/>
                </a:solidFill>
                <a:latin typeface="Courier New"/>
                <a:ea typeface="Courier New"/>
                <a:cs typeface="Courier New"/>
                <a:sym typeface="Courier New"/>
              </a:rPr>
              <a:t>)</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solidFill>
                <a:srgbClr val="0000FF"/>
              </a:solidFill>
              <a:latin typeface="Courier New"/>
              <a:ea typeface="Courier New"/>
              <a:cs typeface="Courier New"/>
              <a:sym typeface="Courier New"/>
            </a:endParaRPr>
          </a:p>
        </p:txBody>
      </p:sp>
      <p:sp>
        <p:nvSpPr>
          <p:cNvPr id="345" name="Google Shape;345;p43"/>
          <p:cNvSpPr txBox="1"/>
          <p:nvPr/>
        </p:nvSpPr>
        <p:spPr>
          <a:xfrm>
            <a:off x="407950" y="3287500"/>
            <a:ext cx="75030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&lt;script&gt;alert(1)&lt;/script&gt;</a:t>
            </a:r>
            <a:endParaRPr sz="1000" b="1">
              <a:solidFill>
                <a:srgbClr val="FF0000"/>
              </a:solidFill>
              <a:latin typeface="Courier New"/>
              <a:ea typeface="Courier New"/>
              <a:cs typeface="Courier New"/>
              <a:sym typeface="Courier New"/>
            </a:endParaRPr>
          </a:p>
        </p:txBody>
      </p:sp>
      <p:sp>
        <p:nvSpPr>
          <p:cNvPr id="346" name="Google Shape;346;p43"/>
          <p:cNvSpPr txBox="1"/>
          <p:nvPr/>
        </p:nvSpPr>
        <p:spPr>
          <a:xfrm>
            <a:off x="407950" y="4228975"/>
            <a:ext cx="75030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&amp;lt;script&amp;gt;alert(1)&amp;lt;/script&amp;gt;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347" name="Google Shape;347;p43"/>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348" name="Google Shape;348;p43"/>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349" name="Google Shape;349;p43"/>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65" name="Google Shape;36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Defense: </a:t>
            </a:r>
            <a:r>
              <a:rPr lang="en" b="1" dirty="0"/>
              <a:t>Content Security Policy</a:t>
            </a:r>
            <a:r>
              <a:rPr lang="en" dirty="0"/>
              <a:t> (</a:t>
            </a:r>
            <a:r>
              <a:rPr lang="en" b="1" dirty="0"/>
              <a:t>CSP</a:t>
            </a:r>
            <a:r>
              <a:rPr lang="en" dirty="0"/>
              <a:t>)</a:t>
            </a:r>
            <a:endParaRPr dirty="0"/>
          </a:p>
          <a:p>
            <a:pPr marL="914400" lvl="1" indent="-317500" algn="l" rtl="0">
              <a:spcBef>
                <a:spcPts val="0"/>
              </a:spcBef>
              <a:spcAft>
                <a:spcPts val="0"/>
              </a:spcAft>
              <a:buSzPts val="1400"/>
              <a:buChar char="○"/>
            </a:pPr>
            <a:r>
              <a:rPr lang="en" dirty="0"/>
              <a:t>Idea: Instruct the browser to only use resources loaded from specific places</a:t>
            </a:r>
            <a:endParaRPr dirty="0"/>
          </a:p>
          <a:p>
            <a:pPr marL="914400" lvl="1" indent="-317500" algn="l" rtl="0">
              <a:spcBef>
                <a:spcPts val="0"/>
              </a:spcBef>
              <a:spcAft>
                <a:spcPts val="0"/>
              </a:spcAft>
              <a:buSzPts val="1400"/>
              <a:buChar char="○"/>
            </a:pPr>
            <a:r>
              <a:rPr lang="en" dirty="0"/>
              <a:t>Uses additional headers to specify the policy</a:t>
            </a:r>
            <a:endParaRPr dirty="0"/>
          </a:p>
          <a:p>
            <a:pPr marL="457200" lvl="0" indent="-342900" algn="l" rtl="0">
              <a:spcBef>
                <a:spcPts val="0"/>
              </a:spcBef>
              <a:spcAft>
                <a:spcPts val="0"/>
              </a:spcAft>
              <a:buSzPts val="1800"/>
              <a:buChar char="●"/>
            </a:pPr>
            <a:r>
              <a:rPr lang="en" dirty="0"/>
              <a:t>Standard approach:</a:t>
            </a:r>
            <a:endParaRPr dirty="0"/>
          </a:p>
          <a:p>
            <a:pPr marL="914400" lvl="1" indent="-317500" algn="l" rtl="0">
              <a:spcBef>
                <a:spcPts val="0"/>
              </a:spcBef>
              <a:spcAft>
                <a:spcPts val="0"/>
              </a:spcAft>
              <a:buSzPts val="1400"/>
              <a:buChar char="○"/>
            </a:pPr>
            <a:r>
              <a:rPr lang="en" dirty="0"/>
              <a:t>Disallow all inline scripts (JavaScript code directly in HTML), which prevents inline XSS </a:t>
            </a:r>
            <a:endParaRPr dirty="0"/>
          </a:p>
          <a:p>
            <a:pPr marL="1371600" lvl="2" indent="-317500" algn="l" rtl="0">
              <a:spcBef>
                <a:spcPts val="0"/>
              </a:spcBef>
              <a:spcAft>
                <a:spcPts val="0"/>
              </a:spcAft>
              <a:buSzPts val="1400"/>
              <a:buChar char="■"/>
            </a:pPr>
            <a:r>
              <a:rPr lang="en" dirty="0"/>
              <a:t>Example: Disallow </a:t>
            </a:r>
            <a:r>
              <a:rPr lang="en" b="1" dirty="0">
                <a:latin typeface="Courier New"/>
                <a:ea typeface="Courier New"/>
                <a:cs typeface="Courier New"/>
                <a:sym typeface="Courier New"/>
              </a:rPr>
              <a:t>&lt;script&gt;alert(1)&lt;/script&gt;</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Only allow scripts from specified domains, which prevents XSS from linking to external scripts</a:t>
            </a:r>
            <a:endParaRPr dirty="0"/>
          </a:p>
          <a:p>
            <a:pPr marL="1371600" lvl="2" indent="-317500" algn="l" rtl="0">
              <a:spcBef>
                <a:spcPts val="0"/>
              </a:spcBef>
              <a:spcAft>
                <a:spcPts val="0"/>
              </a:spcAft>
              <a:buSzPts val="1400"/>
              <a:buChar char="■"/>
            </a:pPr>
            <a:r>
              <a:rPr lang="en" dirty="0"/>
              <a:t>Example: Disallow </a:t>
            </a:r>
            <a:r>
              <a:rPr lang="en" b="1" dirty="0">
                <a:latin typeface="Courier New"/>
                <a:ea typeface="Courier New"/>
                <a:cs typeface="Courier New"/>
                <a:sym typeface="Courier New"/>
              </a:rPr>
              <a:t>&lt;script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test.com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hack.js</a:t>
            </a:r>
            <a:r>
              <a:rPr lang="en" b="1" dirty="0">
                <a:latin typeface="Courier New"/>
                <a:ea typeface="Courier New"/>
                <a:cs typeface="Courier New"/>
                <a:sym typeface="Courier New"/>
              </a:rPr>
              <a:t>"&gt;</a:t>
            </a:r>
            <a:endParaRPr dirty="0"/>
          </a:p>
          <a:p>
            <a:pPr marL="457200" lvl="0" indent="-342900" algn="l" rtl="0">
              <a:spcBef>
                <a:spcPts val="0"/>
              </a:spcBef>
              <a:spcAft>
                <a:spcPts val="0"/>
              </a:spcAft>
              <a:buSzPts val="1800"/>
              <a:buChar char="●"/>
            </a:pPr>
            <a:r>
              <a:rPr lang="en" dirty="0"/>
              <a:t>Also works with other content (e.g. </a:t>
            </a:r>
            <a:r>
              <a:rPr lang="en" dirty="0" err="1"/>
              <a:t>iframes</a:t>
            </a:r>
            <a:r>
              <a:rPr lang="en" dirty="0"/>
              <a:t>, images, etc.)</a:t>
            </a:r>
            <a:endParaRPr dirty="0"/>
          </a:p>
          <a:p>
            <a:pPr marL="457200" lvl="0" indent="-342900" algn="l" rtl="0">
              <a:spcBef>
                <a:spcPts val="0"/>
              </a:spcBef>
              <a:spcAft>
                <a:spcPts val="0"/>
              </a:spcAft>
              <a:buSzPts val="1800"/>
              <a:buChar char="●"/>
            </a:pPr>
            <a:r>
              <a:rPr lang="en" dirty="0"/>
              <a:t>Relies on the browser to enforce security</a:t>
            </a:r>
            <a:endParaRPr dirty="0"/>
          </a:p>
        </p:txBody>
      </p:sp>
      <p:sp>
        <p:nvSpPr>
          <p:cNvPr id="366" name="Google Shape;366;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XSS Defenses: CSP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UI Attacks</a:t>
            </a:r>
            <a:endParaRPr/>
          </a:p>
        </p:txBody>
      </p:sp>
      <p:sp>
        <p:nvSpPr>
          <p:cNvPr id="372" name="Google Shape;37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Interface (UI) Attacks</a:t>
            </a:r>
            <a:endParaRPr/>
          </a:p>
        </p:txBody>
      </p:sp>
      <p:sp>
        <p:nvSpPr>
          <p:cNvPr id="379" name="Google Shape;379;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General theme: The attacker tricks the victim into thinking they are taking an </a:t>
            </a:r>
            <a:r>
              <a:rPr lang="en" b="1" dirty="0"/>
              <a:t>intended</a:t>
            </a:r>
            <a:r>
              <a:rPr lang="en" dirty="0"/>
              <a:t> action, when they are actually taking a </a:t>
            </a:r>
            <a:r>
              <a:rPr lang="en" b="1" dirty="0"/>
              <a:t>malicious</a:t>
            </a:r>
            <a:r>
              <a:rPr lang="en" dirty="0"/>
              <a:t> action</a:t>
            </a:r>
            <a:endParaRPr dirty="0"/>
          </a:p>
          <a:p>
            <a:pPr marL="914400" lvl="1" indent="-317500" algn="l" rtl="0">
              <a:spcBef>
                <a:spcPts val="0"/>
              </a:spcBef>
              <a:spcAft>
                <a:spcPts val="0"/>
              </a:spcAft>
              <a:buSzPts val="1400"/>
              <a:buChar char="○"/>
            </a:pPr>
            <a:r>
              <a:rPr lang="en" dirty="0"/>
              <a:t>Takes advantage of </a:t>
            </a:r>
            <a:r>
              <a:rPr lang="en" b="1" dirty="0"/>
              <a:t>user interfaces</a:t>
            </a:r>
            <a:r>
              <a:rPr lang="en" dirty="0"/>
              <a:t>: The trusted path between the user and the computer</a:t>
            </a:r>
            <a:endParaRPr dirty="0"/>
          </a:p>
          <a:p>
            <a:pPr marL="1371600" lvl="2" indent="-317500" algn="l" rtl="0">
              <a:spcBef>
                <a:spcPts val="0"/>
              </a:spcBef>
              <a:spcAft>
                <a:spcPts val="0"/>
              </a:spcAft>
              <a:buSzPts val="1400"/>
              <a:buChar char="■"/>
            </a:pPr>
            <a:r>
              <a:rPr lang="en" dirty="0"/>
              <a:t>Browser disallows the website itself to interact across origins (same-origin policy), but trusts the user to do whatever they want</a:t>
            </a:r>
            <a:endParaRPr dirty="0"/>
          </a:p>
          <a:p>
            <a:pPr marL="914400" lvl="1" indent="-317500" algn="l" rtl="0">
              <a:spcBef>
                <a:spcPts val="0"/>
              </a:spcBef>
              <a:spcAft>
                <a:spcPts val="0"/>
              </a:spcAft>
              <a:buSzPts val="1400"/>
              <a:buChar char="○"/>
            </a:pPr>
            <a:r>
              <a:rPr lang="en" dirty="0"/>
              <a:t>Remember: Consider human factors!</a:t>
            </a:r>
            <a:endParaRPr dirty="0"/>
          </a:p>
          <a:p>
            <a:pPr marL="457200" lvl="0" indent="-342900" algn="l" rtl="0">
              <a:spcBef>
                <a:spcPts val="0"/>
              </a:spcBef>
              <a:spcAft>
                <a:spcPts val="0"/>
              </a:spcAft>
              <a:buSzPts val="1800"/>
              <a:buChar char="●"/>
            </a:pPr>
            <a:r>
              <a:rPr lang="en" dirty="0"/>
              <a:t>Two main types of UI attacks</a:t>
            </a:r>
            <a:endParaRPr dirty="0"/>
          </a:p>
          <a:p>
            <a:pPr marL="914400" lvl="1" indent="-317500" algn="l" rtl="0">
              <a:spcBef>
                <a:spcPts val="0"/>
              </a:spcBef>
              <a:spcAft>
                <a:spcPts val="0"/>
              </a:spcAft>
              <a:buSzPts val="1400"/>
              <a:buChar char="○"/>
            </a:pPr>
            <a:r>
              <a:rPr lang="en" dirty="0"/>
              <a:t>Clickjacking: Trick the victim into clicking on something from the attacker</a:t>
            </a:r>
            <a:endParaRPr dirty="0"/>
          </a:p>
          <a:p>
            <a:pPr marL="914400" lvl="1" indent="-317500" algn="l" rtl="0">
              <a:spcBef>
                <a:spcPts val="0"/>
              </a:spcBef>
              <a:spcAft>
                <a:spcPts val="0"/>
              </a:spcAft>
              <a:buSzPts val="1400"/>
              <a:buChar char="○"/>
            </a:pPr>
            <a:r>
              <a:rPr lang="en" dirty="0"/>
              <a:t>Phishing: Trick the victim into sending the attacker personal information</a:t>
            </a:r>
            <a:endParaRPr dirty="0"/>
          </a:p>
        </p:txBody>
      </p:sp>
      <p:sp>
        <p:nvSpPr>
          <p:cNvPr id="380" name="Google Shape;38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Clickjacking</a:t>
            </a:r>
            <a:r>
              <a:rPr lang="en" dirty="0"/>
              <a:t>: Trick the victim into clicking on something from the attacker</a:t>
            </a:r>
            <a:endParaRPr dirty="0"/>
          </a:p>
          <a:p>
            <a:pPr marL="457200" lvl="0" indent="-342900" algn="l" rtl="0">
              <a:spcBef>
                <a:spcPts val="0"/>
              </a:spcBef>
              <a:spcAft>
                <a:spcPts val="0"/>
              </a:spcAft>
              <a:buSzPts val="1800"/>
              <a:buChar char="●"/>
            </a:pPr>
            <a:r>
              <a:rPr lang="en" dirty="0"/>
              <a:t>Main vulnerability: the browser trusts the user’s clicks</a:t>
            </a:r>
            <a:endParaRPr dirty="0"/>
          </a:p>
          <a:p>
            <a:pPr marL="914400" lvl="1" indent="-317500" algn="l" rtl="0">
              <a:spcBef>
                <a:spcPts val="0"/>
              </a:spcBef>
              <a:spcAft>
                <a:spcPts val="0"/>
              </a:spcAft>
              <a:buSzPts val="1400"/>
              <a:buChar char="○"/>
            </a:pPr>
            <a:r>
              <a:rPr lang="en" dirty="0"/>
              <a:t>When the user clicks on something, the browser assumes the user intended to click there</a:t>
            </a:r>
            <a:endParaRPr dirty="0"/>
          </a:p>
          <a:p>
            <a:pPr marL="457200" lvl="0" indent="-342900" algn="l" rtl="0">
              <a:spcBef>
                <a:spcPts val="0"/>
              </a:spcBef>
              <a:spcAft>
                <a:spcPts val="0"/>
              </a:spcAft>
              <a:buSzPts val="1800"/>
              <a:buChar char="●"/>
            </a:pPr>
            <a:r>
              <a:rPr lang="en" dirty="0"/>
              <a:t>Why steal clicks?</a:t>
            </a:r>
            <a:endParaRPr dirty="0"/>
          </a:p>
          <a:p>
            <a:pPr marL="914400" lvl="1" indent="-317500" algn="l" rtl="0">
              <a:spcBef>
                <a:spcPts val="0"/>
              </a:spcBef>
              <a:spcAft>
                <a:spcPts val="0"/>
              </a:spcAft>
              <a:buSzPts val="1400"/>
              <a:buChar char="○"/>
            </a:pPr>
            <a:r>
              <a:rPr lang="en" dirty="0"/>
              <a:t>Download a malicious program</a:t>
            </a:r>
            <a:endParaRPr dirty="0"/>
          </a:p>
          <a:p>
            <a:pPr marL="914400" lvl="1" indent="-317500" algn="l" rtl="0">
              <a:spcBef>
                <a:spcPts val="0"/>
              </a:spcBef>
              <a:spcAft>
                <a:spcPts val="0"/>
              </a:spcAft>
              <a:buSzPts val="1400"/>
              <a:buChar char="○"/>
            </a:pPr>
            <a:r>
              <a:rPr lang="en" dirty="0"/>
              <a:t>Like a Facebook page/YouTube video</a:t>
            </a:r>
            <a:endParaRPr dirty="0"/>
          </a:p>
          <a:p>
            <a:pPr marL="914400" lvl="1" indent="-317500" algn="l" rtl="0">
              <a:spcBef>
                <a:spcPts val="0"/>
              </a:spcBef>
              <a:spcAft>
                <a:spcPts val="0"/>
              </a:spcAft>
              <a:buSzPts val="1400"/>
              <a:buChar char="○"/>
            </a:pPr>
            <a:r>
              <a:rPr lang="en" dirty="0"/>
              <a:t>Delete an online account</a:t>
            </a:r>
            <a:endParaRPr dirty="0"/>
          </a:p>
          <a:p>
            <a:pPr marL="457200" lvl="0" indent="-342900" algn="l" rtl="0">
              <a:spcBef>
                <a:spcPts val="0"/>
              </a:spcBef>
              <a:spcAft>
                <a:spcPts val="0"/>
              </a:spcAft>
              <a:buSzPts val="1800"/>
              <a:buChar char="●"/>
            </a:pPr>
            <a:r>
              <a:rPr lang="en" dirty="0"/>
              <a:t>Why steal keystrokes?</a:t>
            </a:r>
            <a:endParaRPr dirty="0"/>
          </a:p>
          <a:p>
            <a:pPr marL="914400" lvl="1" indent="-317500" algn="l" rtl="0">
              <a:spcBef>
                <a:spcPts val="0"/>
              </a:spcBef>
              <a:spcAft>
                <a:spcPts val="0"/>
              </a:spcAft>
              <a:buSzPts val="1400"/>
              <a:buChar char="○"/>
            </a:pPr>
            <a:r>
              <a:rPr lang="en" dirty="0"/>
              <a:t>Steal passwords</a:t>
            </a:r>
            <a:endParaRPr dirty="0"/>
          </a:p>
          <a:p>
            <a:pPr marL="914400" lvl="1" indent="-317500" algn="l" rtl="0">
              <a:spcBef>
                <a:spcPts val="0"/>
              </a:spcBef>
              <a:spcAft>
                <a:spcPts val="0"/>
              </a:spcAft>
              <a:buSzPts val="1400"/>
              <a:buChar char="○"/>
            </a:pPr>
            <a:r>
              <a:rPr lang="en" dirty="0"/>
              <a:t>Steal credit card numbers</a:t>
            </a:r>
            <a:endParaRPr dirty="0"/>
          </a:p>
          <a:p>
            <a:pPr marL="914400" lvl="1" indent="-317500" algn="l" rtl="0">
              <a:spcBef>
                <a:spcPts val="0"/>
              </a:spcBef>
              <a:spcAft>
                <a:spcPts val="0"/>
              </a:spcAft>
              <a:buSzPts val="1400"/>
              <a:buChar char="○"/>
            </a:pPr>
            <a:r>
              <a:rPr lang="en" dirty="0"/>
              <a:t>Steal personal info</a:t>
            </a:r>
            <a:endParaRPr dirty="0"/>
          </a:p>
        </p:txBody>
      </p:sp>
      <p:sp>
        <p:nvSpPr>
          <p:cNvPr id="386" name="Google Shape;386;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a:t>
            </a:r>
            <a:endParaRPr/>
          </a:p>
        </p:txBody>
      </p:sp>
      <p:sp>
        <p:nvSpPr>
          <p:cNvPr id="387" name="Google Shape;387;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Download buttons</a:t>
            </a:r>
            <a:endParaRPr/>
          </a:p>
        </p:txBody>
      </p:sp>
      <p:sp>
        <p:nvSpPr>
          <p:cNvPr id="393" name="Google Shape;393;p49"/>
          <p:cNvSpPr txBox="1">
            <a:spLocks noGrp="1"/>
          </p:cNvSpPr>
          <p:nvPr>
            <p:ph type="body" idx="1"/>
          </p:nvPr>
        </p:nvSpPr>
        <p:spPr>
          <a:xfrm>
            <a:off x="198500" y="1246825"/>
            <a:ext cx="2742600" cy="3500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Which is the real download button?</a:t>
            </a:r>
            <a:endParaRPr/>
          </a:p>
          <a:p>
            <a:pPr marL="457200" lvl="0" indent="-342900" algn="l" rtl="0">
              <a:spcBef>
                <a:spcPts val="0"/>
              </a:spcBef>
              <a:spcAft>
                <a:spcPts val="0"/>
              </a:spcAft>
              <a:buSzPts val="1800"/>
              <a:buChar char="●"/>
            </a:pPr>
            <a:r>
              <a:rPr lang="en"/>
              <a:t>What if the user clicks the wrong one?</a:t>
            </a:r>
            <a:endParaRPr/>
          </a:p>
        </p:txBody>
      </p:sp>
      <p:sp>
        <p:nvSpPr>
          <p:cNvPr id="394" name="Google Shape;39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95" name="Google Shape;395;p49"/>
          <p:cNvPicPr preferRelativeResize="0"/>
          <p:nvPr/>
        </p:nvPicPr>
        <p:blipFill>
          <a:blip r:embed="rId3">
            <a:alphaModFix/>
          </a:blip>
          <a:stretch>
            <a:fillRect/>
          </a:stretch>
        </p:blipFill>
        <p:spPr>
          <a:xfrm>
            <a:off x="3183875" y="1246825"/>
            <a:ext cx="5400424" cy="33426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471" name="Google Shape;47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Invisible iframes</a:t>
            </a:r>
            <a:endParaRPr/>
          </a:p>
        </p:txBody>
      </p:sp>
      <p:sp>
        <p:nvSpPr>
          <p:cNvPr id="472" name="Google Shape;472;p56"/>
          <p:cNvSpPr txBox="1">
            <a:spLocks noGrp="1"/>
          </p:cNvSpPr>
          <p:nvPr>
            <p:ph type="body" idx="1"/>
          </p:nvPr>
        </p:nvSpPr>
        <p:spPr>
          <a:xfrm>
            <a:off x="198500" y="1438370"/>
            <a:ext cx="8624224" cy="3224847"/>
          </a:xfrm>
          <a:prstGeom prst="rect">
            <a:avLst/>
          </a:prstGeom>
        </p:spPr>
        <p:txBody>
          <a:bodyPr spcFirstLastPara="1" wrap="square" lIns="91425" tIns="91425" rIns="91425" bIns="91425" anchor="t" anchorCtr="0">
            <a:normAutofit/>
          </a:bodyPr>
          <a:lstStyle/>
          <a:p>
            <a:r>
              <a:rPr lang="en-US" sz="2000" dirty="0"/>
              <a:t>Variant #1: Frame the legitimate site visibly, </a:t>
            </a:r>
            <a:r>
              <a:rPr lang="en-US" sz="2000" i="1" dirty="0"/>
              <a:t>under</a:t>
            </a:r>
            <a:r>
              <a:rPr lang="en-US" sz="2000" dirty="0"/>
              <a:t> invisible malicious content</a:t>
            </a:r>
          </a:p>
          <a:p>
            <a:pPr lvl="0"/>
            <a:r>
              <a:rPr lang="en" sz="2000" dirty="0"/>
              <a:t>Variant #2: Frame the legitimate site invisibly, </a:t>
            </a:r>
            <a:r>
              <a:rPr lang="en" sz="2000" i="1" dirty="0"/>
              <a:t>over</a:t>
            </a:r>
            <a:r>
              <a:rPr lang="en" sz="2000" dirty="0"/>
              <a:t> visible, enticing content</a:t>
            </a:r>
          </a:p>
          <a:p>
            <a:r>
              <a:rPr lang="en-US" sz="2000" dirty="0"/>
              <a:t>Variant #3: Frame the legitimate site visibly, </a:t>
            </a:r>
            <a:r>
              <a:rPr lang="en-US" sz="2000" i="1" dirty="0"/>
              <a:t>under</a:t>
            </a:r>
            <a:r>
              <a:rPr lang="en-US" sz="2000" dirty="0"/>
              <a:t> malicious content </a:t>
            </a:r>
            <a:r>
              <a:rPr lang="en-US" sz="2000" i="1" dirty="0"/>
              <a:t>partially</a:t>
            </a:r>
            <a:r>
              <a:rPr lang="en-US" sz="2000" dirty="0"/>
              <a:t> overlaying the site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503" name="Google Shape;503;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JavaScript can detect the position of the cursor and change the website right before the user clicks on something</a:t>
            </a:r>
            <a:endParaRPr dirty="0"/>
          </a:p>
          <a:p>
            <a:pPr marL="914400" lvl="1" indent="-317500" algn="l" rtl="0">
              <a:spcBef>
                <a:spcPts val="0"/>
              </a:spcBef>
              <a:spcAft>
                <a:spcPts val="0"/>
              </a:spcAft>
              <a:buSzPts val="1400"/>
              <a:buChar char="○"/>
            </a:pPr>
            <a:r>
              <a:rPr lang="en" dirty="0"/>
              <a:t>The user clicks on the malicious input (embedded </a:t>
            </a:r>
            <a:r>
              <a:rPr lang="en" dirty="0" err="1"/>
              <a:t>iframe</a:t>
            </a:r>
            <a:r>
              <a:rPr lang="en" dirty="0"/>
              <a:t>, download button, etc.) before they notice that something changed</a:t>
            </a:r>
            <a:endParaRPr dirty="0"/>
          </a:p>
        </p:txBody>
      </p:sp>
      <p:sp>
        <p:nvSpPr>
          <p:cNvPr id="504" name="Google Shape;50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Temporal Attack</a:t>
            </a:r>
            <a:endParaRPr/>
          </a:p>
        </p:txBody>
      </p:sp>
      <p:sp>
        <p:nvSpPr>
          <p:cNvPr id="2" name="Google Shape;511;p60">
            <a:extLst>
              <a:ext uri="{FF2B5EF4-FFF2-40B4-BE49-F238E27FC236}">
                <a16:creationId xmlns:a16="http://schemas.microsoft.com/office/drawing/2014/main" id="{713FB2AF-F8B6-4E0E-01EE-A10D57BAACDB}"/>
              </a:ext>
            </a:extLst>
          </p:cNvPr>
          <p:cNvSpPr txBox="1"/>
          <p:nvPr/>
        </p:nvSpPr>
        <p:spPr>
          <a:xfrm>
            <a:off x="1605350" y="2571750"/>
            <a:ext cx="5706900" cy="233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Instructions:</a:t>
            </a:r>
            <a:endParaRPr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Please double-click on the button below to continue to your content</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a:p>
            <a:pPr marL="0" lvl="0" indent="0" algn="ctr" rtl="0">
              <a:spcBef>
                <a:spcPts val="0"/>
              </a:spcBef>
              <a:spcAft>
                <a:spcPts val="0"/>
              </a:spcAft>
              <a:buNone/>
            </a:pPr>
            <a:r>
              <a:rPr lang="en" u="sng" dirty="0">
                <a:solidFill>
                  <a:schemeClr val="accent1"/>
                </a:solidFill>
                <a:latin typeface="Times New Roman"/>
                <a:ea typeface="Times New Roman"/>
                <a:cs typeface="Times New Roman"/>
                <a:sym typeface="Times New Roman"/>
              </a:rPr>
              <a:t>Click here</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518" name="Google Shape;518;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Temporal Attack</a:t>
            </a:r>
            <a:endParaRPr/>
          </a:p>
        </p:txBody>
      </p:sp>
      <p:sp>
        <p:nvSpPr>
          <p:cNvPr id="519" name="Google Shape;519;p61"/>
          <p:cNvSpPr txBox="1"/>
          <p:nvPr/>
        </p:nvSpPr>
        <p:spPr>
          <a:xfrm>
            <a:off x="1718550" y="1923900"/>
            <a:ext cx="5706900" cy="2339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Instructions:</a:t>
            </a:r>
            <a:endParaRPr>
              <a:latin typeface="Times New Roman"/>
              <a:ea typeface="Times New Roman"/>
              <a:cs typeface="Times New Roman"/>
              <a:sym typeface="Times New Roman"/>
            </a:endParaRPr>
          </a:p>
          <a:p>
            <a:pPr marL="0" lvl="0" indent="0" algn="l" rtl="0">
              <a:spcBef>
                <a:spcPts val="0"/>
              </a:spcBef>
              <a:spcAft>
                <a:spcPts val="0"/>
              </a:spcAft>
              <a:buNone/>
            </a:pPr>
            <a:r>
              <a:rPr lang="en">
                <a:latin typeface="Times New Roman"/>
                <a:ea typeface="Times New Roman"/>
                <a:cs typeface="Times New Roman"/>
                <a:sym typeface="Times New Roman"/>
              </a:rPr>
              <a:t>Please double-click on the button below to continue to your content</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ctr" rtl="0">
              <a:spcBef>
                <a:spcPts val="0"/>
              </a:spcBef>
              <a:spcAft>
                <a:spcPts val="0"/>
              </a:spcAft>
              <a:buNone/>
            </a:pPr>
            <a:r>
              <a:rPr lang="en" u="sng">
                <a:solidFill>
                  <a:schemeClr val="accent1"/>
                </a:solidFill>
                <a:latin typeface="Times New Roman"/>
                <a:ea typeface="Times New Roman"/>
                <a:cs typeface="Times New Roman"/>
                <a:sym typeface="Times New Roman"/>
              </a:rPr>
              <a:t>Click here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520" name="Google Shape;520;p61"/>
          <p:cNvPicPr preferRelativeResize="0"/>
          <p:nvPr/>
        </p:nvPicPr>
        <p:blipFill rotWithShape="1">
          <a:blip r:embed="rId3">
            <a:alphaModFix/>
          </a:blip>
          <a:srcRect l="24113" t="11793" r="21939" b="7593"/>
          <a:stretch/>
        </p:blipFill>
        <p:spPr>
          <a:xfrm>
            <a:off x="4125879" y="1150661"/>
            <a:ext cx="2737600" cy="3029300"/>
          </a:xfrm>
          <a:prstGeom prst="rect">
            <a:avLst/>
          </a:prstGeom>
          <a:noFill/>
          <a:ln>
            <a:noFill/>
          </a:ln>
        </p:spPr>
      </p:pic>
      <p:pic>
        <p:nvPicPr>
          <p:cNvPr id="521" name="Google Shape;521;p61"/>
          <p:cNvPicPr preferRelativeResize="0"/>
          <p:nvPr/>
        </p:nvPicPr>
        <p:blipFill>
          <a:blip r:embed="rId4">
            <a:alphaModFix/>
          </a:blip>
          <a:stretch>
            <a:fillRect/>
          </a:stretch>
        </p:blipFill>
        <p:spPr>
          <a:xfrm>
            <a:off x="4447177" y="3170773"/>
            <a:ext cx="249636" cy="39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527" name="Google Shape;52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Cursorjacking</a:t>
            </a:r>
            <a:endParaRPr/>
          </a:p>
        </p:txBody>
      </p:sp>
      <p:sp>
        <p:nvSpPr>
          <p:cNvPr id="528" name="Google Shape;52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CSS has the ability to style the appearance of the cursor</a:t>
            </a:r>
            <a:endParaRPr/>
          </a:p>
          <a:p>
            <a:pPr marL="457200" lvl="0" indent="-342900" algn="l" rtl="0">
              <a:spcBef>
                <a:spcPts val="0"/>
              </a:spcBef>
              <a:spcAft>
                <a:spcPts val="0"/>
              </a:spcAft>
              <a:buSzPts val="1800"/>
              <a:buChar char="●"/>
            </a:pPr>
            <a:r>
              <a:rPr lang="en"/>
              <a:t>JavaScript has the ability to track a cursor’s position</a:t>
            </a:r>
            <a:endParaRPr/>
          </a:p>
          <a:p>
            <a:pPr marL="457200" lvl="0" indent="-342900" algn="l" rtl="0">
              <a:spcBef>
                <a:spcPts val="0"/>
              </a:spcBef>
              <a:spcAft>
                <a:spcPts val="0"/>
              </a:spcAft>
              <a:buSzPts val="1800"/>
              <a:buChar char="●"/>
            </a:pPr>
            <a:r>
              <a:rPr lang="en"/>
              <a:t>If we change the appearance a certain way, we can create a fake cursor to trick users into clicking on things!</a:t>
            </a:r>
            <a:endParaRPr/>
          </a:p>
        </p:txBody>
      </p:sp>
      <p:pic>
        <p:nvPicPr>
          <p:cNvPr id="529" name="Google Shape;529;p62"/>
          <p:cNvPicPr preferRelativeResize="0"/>
          <p:nvPr/>
        </p:nvPicPr>
        <p:blipFill>
          <a:blip r:embed="rId3">
            <a:alphaModFix amt="50000"/>
          </a:blip>
          <a:stretch>
            <a:fillRect/>
          </a:stretch>
        </p:blipFill>
        <p:spPr>
          <a:xfrm>
            <a:off x="5748923" y="4334501"/>
            <a:ext cx="249633" cy="393600"/>
          </a:xfrm>
          <a:prstGeom prst="rect">
            <a:avLst/>
          </a:prstGeom>
          <a:noFill/>
          <a:ln>
            <a:noFill/>
          </a:ln>
        </p:spPr>
      </p:pic>
      <p:pic>
        <p:nvPicPr>
          <p:cNvPr id="530" name="Google Shape;530;p62"/>
          <p:cNvPicPr preferRelativeResize="0"/>
          <p:nvPr/>
        </p:nvPicPr>
        <p:blipFill>
          <a:blip r:embed="rId3">
            <a:alphaModFix/>
          </a:blip>
          <a:stretch>
            <a:fillRect/>
          </a:stretch>
        </p:blipFill>
        <p:spPr>
          <a:xfrm>
            <a:off x="3145436" y="4139902"/>
            <a:ext cx="496475" cy="782800"/>
          </a:xfrm>
          <a:prstGeom prst="rect">
            <a:avLst/>
          </a:prstGeom>
          <a:noFill/>
          <a:ln>
            <a:noFill/>
          </a:ln>
          <a:effectLst>
            <a:outerShdw blurRad="157163" dist="85725" dir="2700000" algn="bl" rotWithShape="0">
              <a:srgbClr val="000000">
                <a:alpha val="50000"/>
              </a:srgbClr>
            </a:outerShdw>
          </a:effectLst>
        </p:spPr>
      </p:pic>
      <p:grpSp>
        <p:nvGrpSpPr>
          <p:cNvPr id="531" name="Google Shape;531;p62"/>
          <p:cNvGrpSpPr/>
          <p:nvPr/>
        </p:nvGrpSpPr>
        <p:grpSpPr>
          <a:xfrm>
            <a:off x="814000" y="2877200"/>
            <a:ext cx="3030600" cy="1309200"/>
            <a:chOff x="814000" y="2877200"/>
            <a:chExt cx="3030600" cy="1309200"/>
          </a:xfrm>
        </p:grpSpPr>
        <p:sp>
          <p:nvSpPr>
            <p:cNvPr id="532" name="Google Shape;532;p62"/>
            <p:cNvSpPr txBox="1"/>
            <p:nvPr/>
          </p:nvSpPr>
          <p:spPr>
            <a:xfrm>
              <a:off x="814000" y="2877200"/>
              <a:ext cx="3030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Fake cursor, created with CSS and/or JavaScript</a:t>
              </a:r>
              <a:endParaRPr>
                <a:solidFill>
                  <a:schemeClr val="dk1"/>
                </a:solidFill>
              </a:endParaRPr>
            </a:p>
          </p:txBody>
        </p:sp>
        <p:cxnSp>
          <p:nvCxnSpPr>
            <p:cNvPr id="533" name="Google Shape;533;p62"/>
            <p:cNvCxnSpPr>
              <a:stCxn id="532" idx="2"/>
            </p:cNvCxnSpPr>
            <p:nvPr/>
          </p:nvCxnSpPr>
          <p:spPr>
            <a:xfrm>
              <a:off x="2329300" y="3492800"/>
              <a:ext cx="770100" cy="693600"/>
            </a:xfrm>
            <a:prstGeom prst="straightConnector1">
              <a:avLst/>
            </a:prstGeom>
            <a:noFill/>
            <a:ln w="9525" cap="flat" cmpd="sng">
              <a:solidFill>
                <a:schemeClr val="dk2"/>
              </a:solidFill>
              <a:prstDash val="solid"/>
              <a:round/>
              <a:headEnd type="none" w="med" len="med"/>
              <a:tailEnd type="triangle" w="med" len="med"/>
            </a:ln>
          </p:spPr>
        </p:cxnSp>
      </p:grpSp>
      <p:grpSp>
        <p:nvGrpSpPr>
          <p:cNvPr id="534" name="Google Shape;534;p62"/>
          <p:cNvGrpSpPr/>
          <p:nvPr/>
        </p:nvGrpSpPr>
        <p:grpSpPr>
          <a:xfrm>
            <a:off x="5825125" y="3044025"/>
            <a:ext cx="3030600" cy="1494900"/>
            <a:chOff x="5825125" y="3044025"/>
            <a:chExt cx="3030600" cy="1494900"/>
          </a:xfrm>
        </p:grpSpPr>
        <p:sp>
          <p:nvSpPr>
            <p:cNvPr id="535" name="Google Shape;535;p62"/>
            <p:cNvSpPr txBox="1"/>
            <p:nvPr/>
          </p:nvSpPr>
          <p:spPr>
            <a:xfrm>
              <a:off x="5825125" y="3044025"/>
              <a:ext cx="3030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Real cursor, hidden or less visible with CSS</a:t>
              </a:r>
              <a:endParaRPr>
                <a:solidFill>
                  <a:schemeClr val="dk1"/>
                </a:solidFill>
              </a:endParaRPr>
            </a:p>
          </p:txBody>
        </p:sp>
        <p:cxnSp>
          <p:nvCxnSpPr>
            <p:cNvPr id="536" name="Google Shape;536;p62"/>
            <p:cNvCxnSpPr>
              <a:stCxn id="535" idx="2"/>
            </p:cNvCxnSpPr>
            <p:nvPr/>
          </p:nvCxnSpPr>
          <p:spPr>
            <a:xfrm flipH="1">
              <a:off x="6204325" y="3659625"/>
              <a:ext cx="1136100" cy="8793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Scripting (XSS)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3"/>
          <p:cNvSpPr txBox="1"/>
          <p:nvPr/>
        </p:nvSpPr>
        <p:spPr>
          <a:xfrm>
            <a:off x="4941625" y="3373300"/>
            <a:ext cx="180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rgbClr val="A4C2F4"/>
                </a:solidFill>
              </a:rPr>
              <a:t>Download .exe</a:t>
            </a:r>
            <a:endParaRPr u="sng">
              <a:solidFill>
                <a:srgbClr val="A4C2F4"/>
              </a:solidFill>
            </a:endParaRPr>
          </a:p>
        </p:txBody>
      </p:sp>
      <p:sp>
        <p:nvSpPr>
          <p:cNvPr id="542" name="Google Shape;542;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543" name="Google Shape;543;p63"/>
          <p:cNvSpPr txBox="1"/>
          <p:nvPr/>
        </p:nvSpPr>
        <p:spPr>
          <a:xfrm>
            <a:off x="2471550" y="3357850"/>
            <a:ext cx="1736700" cy="431100"/>
          </a:xfrm>
          <a:prstGeom prst="rect">
            <a:avLst/>
          </a:prstGeom>
          <a:solidFill>
            <a:srgbClr val="38761D"/>
          </a:solid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rgbClr val="FFFFFF"/>
                </a:solidFill>
              </a:rPr>
              <a:t>PLAY NOW!</a:t>
            </a:r>
            <a:endParaRPr sz="1600" b="1">
              <a:solidFill>
                <a:srgbClr val="FFFFFF"/>
              </a:solidFill>
            </a:endParaRPr>
          </a:p>
        </p:txBody>
      </p:sp>
      <p:sp>
        <p:nvSpPr>
          <p:cNvPr id="544" name="Google Shape;54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Cursorjacking</a:t>
            </a:r>
            <a:endParaRPr/>
          </a:p>
        </p:txBody>
      </p:sp>
      <p:pic>
        <p:nvPicPr>
          <p:cNvPr id="545" name="Google Shape;545;p63"/>
          <p:cNvPicPr preferRelativeResize="0"/>
          <p:nvPr/>
        </p:nvPicPr>
        <p:blipFill>
          <a:blip r:embed="rId3">
            <a:alphaModFix/>
          </a:blip>
          <a:stretch>
            <a:fillRect/>
          </a:stretch>
        </p:blipFill>
        <p:spPr>
          <a:xfrm>
            <a:off x="3145436" y="3454102"/>
            <a:ext cx="496475" cy="782800"/>
          </a:xfrm>
          <a:prstGeom prst="rect">
            <a:avLst/>
          </a:prstGeom>
          <a:noFill/>
          <a:ln>
            <a:noFill/>
          </a:ln>
          <a:effectLst>
            <a:outerShdw blurRad="157163" dist="85725" dir="2700000" algn="bl" rotWithShape="0">
              <a:srgbClr val="000000">
                <a:alpha val="50000"/>
              </a:srgbClr>
            </a:outerShdw>
          </a:effectLst>
        </p:spPr>
      </p:pic>
      <p:pic>
        <p:nvPicPr>
          <p:cNvPr id="546" name="Google Shape;546;p63"/>
          <p:cNvPicPr preferRelativeResize="0"/>
          <p:nvPr/>
        </p:nvPicPr>
        <p:blipFill>
          <a:blip r:embed="rId3">
            <a:alphaModFix amt="50000"/>
          </a:blip>
          <a:stretch>
            <a:fillRect/>
          </a:stretch>
        </p:blipFill>
        <p:spPr>
          <a:xfrm>
            <a:off x="5748923" y="3648701"/>
            <a:ext cx="249633" cy="393600"/>
          </a:xfrm>
          <a:prstGeom prst="rect">
            <a:avLst/>
          </a:prstGeom>
          <a:noFill/>
          <a:ln>
            <a:noFill/>
          </a:ln>
        </p:spPr>
      </p:pic>
      <p:sp>
        <p:nvSpPr>
          <p:cNvPr id="547" name="Google Shape;547;p63"/>
          <p:cNvSpPr txBox="1"/>
          <p:nvPr/>
        </p:nvSpPr>
        <p:spPr>
          <a:xfrm>
            <a:off x="2902200" y="1910625"/>
            <a:ext cx="3339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you think you’re clicking on?</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553" name="Google Shape;553;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Defenses</a:t>
            </a:r>
            <a:endParaRPr/>
          </a:p>
        </p:txBody>
      </p:sp>
      <p:sp>
        <p:nvSpPr>
          <p:cNvPr id="554" name="Google Shape;554;p6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Enforce visual integrity</a:t>
            </a:r>
            <a:r>
              <a:rPr lang="en" dirty="0"/>
              <a:t>: Ensure clear visual separation between important dialogs and content</a:t>
            </a:r>
            <a:endParaRPr dirty="0"/>
          </a:p>
          <a:p>
            <a:pPr marL="914400" lvl="1" indent="-317500" algn="l" rtl="0">
              <a:spcBef>
                <a:spcPts val="0"/>
              </a:spcBef>
              <a:spcAft>
                <a:spcPts val="0"/>
              </a:spcAft>
              <a:buSzPts val="1400"/>
              <a:buChar char="○"/>
            </a:pPr>
            <a:r>
              <a:rPr lang="en" dirty="0"/>
              <a:t>Notice: Windows User Account Control darkens the entire screen and freezes the desktop</a:t>
            </a:r>
            <a:endParaRPr dirty="0"/>
          </a:p>
        </p:txBody>
      </p:sp>
      <p:pic>
        <p:nvPicPr>
          <p:cNvPr id="555" name="Google Shape;555;p64" descr="https://www.howtogeek.com/thumbcache/2/200/28e8ccd7ba2e302da6a1b00f59c25150/wp-content/uploads/2012/09/image178.png"/>
          <p:cNvPicPr preferRelativeResize="0"/>
          <p:nvPr/>
        </p:nvPicPr>
        <p:blipFill>
          <a:blip r:embed="rId3">
            <a:alphaModFix/>
          </a:blip>
          <a:stretch>
            <a:fillRect/>
          </a:stretch>
        </p:blipFill>
        <p:spPr>
          <a:xfrm>
            <a:off x="5808219" y="1295800"/>
            <a:ext cx="2815080" cy="1516038"/>
          </a:xfrm>
          <a:prstGeom prst="rect">
            <a:avLst/>
          </a:prstGeom>
          <a:noFill/>
          <a:ln>
            <a:noFill/>
          </a:ln>
        </p:spPr>
      </p:pic>
      <p:cxnSp>
        <p:nvCxnSpPr>
          <p:cNvPr id="556" name="Google Shape;556;p64"/>
          <p:cNvCxnSpPr/>
          <p:nvPr/>
        </p:nvCxnSpPr>
        <p:spPr>
          <a:xfrm rot="10800000" flipH="1">
            <a:off x="5216900" y="2370575"/>
            <a:ext cx="533100" cy="259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564" name="Google Shape;564;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Defenses</a:t>
            </a:r>
            <a:endParaRPr/>
          </a:p>
        </p:txBody>
      </p:sp>
      <p:sp>
        <p:nvSpPr>
          <p:cNvPr id="565" name="Google Shape;565;p6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Enforce temporal integrity</a:t>
            </a:r>
            <a:r>
              <a:rPr lang="en"/>
              <a:t>: Ensure that there is sufficient time for a user to register what they are clicking on</a:t>
            </a:r>
            <a:endParaRPr/>
          </a:p>
          <a:p>
            <a:pPr marL="914400" lvl="1" indent="-317500" algn="l" rtl="0">
              <a:spcBef>
                <a:spcPts val="0"/>
              </a:spcBef>
              <a:spcAft>
                <a:spcPts val="0"/>
              </a:spcAft>
              <a:buSzPts val="1400"/>
              <a:buChar char="○"/>
            </a:pPr>
            <a:r>
              <a:rPr lang="en"/>
              <a:t>Notice: Firefox blocks the “OK” button until 1 second after the dialog has been focused</a:t>
            </a:r>
            <a:endParaRPr/>
          </a:p>
        </p:txBody>
      </p:sp>
      <p:pic>
        <p:nvPicPr>
          <p:cNvPr id="566" name="Google Shape;566;p65"/>
          <p:cNvPicPr preferRelativeResize="0"/>
          <p:nvPr/>
        </p:nvPicPr>
        <p:blipFill>
          <a:blip r:embed="rId3">
            <a:alphaModFix/>
          </a:blip>
          <a:stretch>
            <a:fillRect/>
          </a:stretch>
        </p:blipFill>
        <p:spPr>
          <a:xfrm>
            <a:off x="5796738" y="1164811"/>
            <a:ext cx="2826558" cy="1900368"/>
          </a:xfrm>
          <a:prstGeom prst="rect">
            <a:avLst/>
          </a:prstGeom>
          <a:noFill/>
          <a:ln>
            <a:noFill/>
          </a:ln>
        </p:spPr>
      </p:pic>
      <p:pic>
        <p:nvPicPr>
          <p:cNvPr id="567" name="Google Shape;567;p65"/>
          <p:cNvPicPr preferRelativeResize="0"/>
          <p:nvPr/>
        </p:nvPicPr>
        <p:blipFill rotWithShape="1">
          <a:blip r:embed="rId4">
            <a:alphaModFix/>
          </a:blip>
          <a:srcRect l="9520" t="8444" r="9520" b="9494"/>
          <a:stretch/>
        </p:blipFill>
        <p:spPr>
          <a:xfrm>
            <a:off x="5796749" y="3137244"/>
            <a:ext cx="2826550" cy="1970523"/>
          </a:xfrm>
          <a:prstGeom prst="rect">
            <a:avLst/>
          </a:prstGeom>
          <a:noFill/>
          <a:ln>
            <a:noFill/>
          </a:ln>
        </p:spPr>
      </p:pic>
      <p:cxnSp>
        <p:nvCxnSpPr>
          <p:cNvPr id="568" name="Google Shape;568;p65"/>
          <p:cNvCxnSpPr/>
          <p:nvPr/>
        </p:nvCxnSpPr>
        <p:spPr>
          <a:xfrm>
            <a:off x="4777350" y="2543600"/>
            <a:ext cx="3019200" cy="273900"/>
          </a:xfrm>
          <a:prstGeom prst="straightConnector1">
            <a:avLst/>
          </a:prstGeom>
          <a:noFill/>
          <a:ln w="9525" cap="flat" cmpd="sng">
            <a:solidFill>
              <a:schemeClr val="dk2"/>
            </a:solidFill>
            <a:prstDash val="solid"/>
            <a:round/>
            <a:headEnd type="none" w="med" len="med"/>
            <a:tailEnd type="triangle" w="med" len="med"/>
          </a:ln>
        </p:spPr>
      </p:cxnSp>
      <p:cxnSp>
        <p:nvCxnSpPr>
          <p:cNvPr id="569" name="Google Shape;569;p65"/>
          <p:cNvCxnSpPr/>
          <p:nvPr/>
        </p:nvCxnSpPr>
        <p:spPr>
          <a:xfrm>
            <a:off x="4767100" y="2594925"/>
            <a:ext cx="3089100" cy="2107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575" name="Google Shape;57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Clickjacking: Defenses</a:t>
            </a:r>
            <a:endParaRPr/>
          </a:p>
        </p:txBody>
      </p:sp>
      <p:sp>
        <p:nvSpPr>
          <p:cNvPr id="576" name="Google Shape;576;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Require confirmation</a:t>
            </a:r>
            <a:r>
              <a:rPr lang="en" dirty="0"/>
              <a:t> from users</a:t>
            </a:r>
            <a:endParaRPr dirty="0"/>
          </a:p>
          <a:p>
            <a:pPr marL="914400" lvl="1" indent="-317500" algn="l" rtl="0">
              <a:spcBef>
                <a:spcPts val="0"/>
              </a:spcBef>
              <a:spcAft>
                <a:spcPts val="0"/>
              </a:spcAft>
              <a:buSzPts val="1400"/>
              <a:buChar char="○"/>
            </a:pPr>
            <a:r>
              <a:rPr lang="en" dirty="0"/>
              <a:t>The browser needs to confirm that the user’s click was intentional</a:t>
            </a:r>
            <a:endParaRPr dirty="0"/>
          </a:p>
          <a:p>
            <a:pPr marL="914400" lvl="1" indent="-317500" algn="l" rtl="0">
              <a:spcBef>
                <a:spcPts val="0"/>
              </a:spcBef>
              <a:spcAft>
                <a:spcPts val="0"/>
              </a:spcAft>
              <a:buSzPts val="1400"/>
              <a:buChar char="○"/>
            </a:pPr>
            <a:r>
              <a:rPr lang="en" dirty="0"/>
              <a:t>Drawbacks: Asking for confirmation annoys users (consider human factors!)</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Frame-busting</a:t>
            </a:r>
            <a:r>
              <a:rPr lang="en" dirty="0"/>
              <a:t>: The legitimate website forbids other websites from embedding it in an </a:t>
            </a:r>
            <a:r>
              <a:rPr lang="en" dirty="0" err="1"/>
              <a:t>iframe</a:t>
            </a:r>
            <a:endParaRPr dirty="0"/>
          </a:p>
          <a:p>
            <a:pPr marL="914400" lvl="1" indent="-317500" algn="l" rtl="0">
              <a:spcBef>
                <a:spcPts val="0"/>
              </a:spcBef>
              <a:spcAft>
                <a:spcPts val="0"/>
              </a:spcAft>
              <a:buSzPts val="1400"/>
              <a:buChar char="○"/>
            </a:pPr>
            <a:r>
              <a:rPr lang="en" dirty="0"/>
              <a:t>Defeats the invisible </a:t>
            </a:r>
            <a:r>
              <a:rPr lang="en" dirty="0" err="1"/>
              <a:t>iframe</a:t>
            </a:r>
            <a:r>
              <a:rPr lang="en" dirty="0"/>
              <a:t> attacks</a:t>
            </a:r>
            <a:endParaRPr dirty="0"/>
          </a:p>
          <a:p>
            <a:pPr marL="914400" lvl="1" indent="-317500" algn="l" rtl="0">
              <a:spcBef>
                <a:spcPts val="0"/>
              </a:spcBef>
              <a:spcAft>
                <a:spcPts val="0"/>
              </a:spcAft>
              <a:buSzPts val="1400"/>
              <a:buChar char="○"/>
            </a:pPr>
            <a:r>
              <a:rPr lang="en" dirty="0"/>
              <a:t>Can be enforced by Content Security Policy (CSP)</a:t>
            </a:r>
            <a:endParaRPr dirty="0"/>
          </a:p>
          <a:p>
            <a:pPr marL="914400" lvl="1" indent="-317500" algn="l" rtl="0">
              <a:spcBef>
                <a:spcPts val="0"/>
              </a:spcBef>
              <a:spcAft>
                <a:spcPts val="0"/>
              </a:spcAft>
              <a:buSzPts val="1400"/>
              <a:buChar char="○"/>
            </a:pPr>
            <a:r>
              <a:rPr lang="en" dirty="0"/>
              <a:t>Can be enforced by X-Frame-Options (an HTTP header)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a:t>
            </a:r>
            <a:endParaRPr/>
          </a:p>
        </p:txBody>
      </p:sp>
      <p:sp>
        <p:nvSpPr>
          <p:cNvPr id="656" name="Google Shape;656;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Phishing</a:t>
            </a:r>
            <a:r>
              <a:rPr lang="en" dirty="0"/>
              <a:t>: Trick the victim into sending the attacker personal information</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Main vulnerability: The user can’t distinguish between a legitimate website and a website </a:t>
            </a:r>
            <a:r>
              <a:rPr lang="en" i="1" dirty="0"/>
              <a:t>impersonating</a:t>
            </a:r>
            <a:r>
              <a:rPr lang="en" dirty="0"/>
              <a:t> the legitimate website</a:t>
            </a:r>
            <a:endParaRPr dirty="0"/>
          </a:p>
        </p:txBody>
      </p:sp>
      <p:sp>
        <p:nvSpPr>
          <p:cNvPr id="657" name="Google Shape;657;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663" name="Google Shape;663;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the URL?</a:t>
            </a:r>
            <a:endParaRPr/>
          </a:p>
        </p:txBody>
      </p:sp>
      <p:pic>
        <p:nvPicPr>
          <p:cNvPr id="664" name="Google Shape;664;p77"/>
          <p:cNvPicPr preferRelativeResize="0"/>
          <p:nvPr/>
        </p:nvPicPr>
        <p:blipFill>
          <a:blip r:embed="rId3">
            <a:alphaModFix/>
          </a:blip>
          <a:stretch>
            <a:fillRect/>
          </a:stretch>
        </p:blipFill>
        <p:spPr>
          <a:xfrm>
            <a:off x="1785075" y="1741875"/>
            <a:ext cx="4062450" cy="3401625"/>
          </a:xfrm>
          <a:prstGeom prst="rect">
            <a:avLst/>
          </a:prstGeom>
          <a:noFill/>
          <a:ln>
            <a:noFill/>
          </a:ln>
        </p:spPr>
      </p:pic>
      <p:grpSp>
        <p:nvGrpSpPr>
          <p:cNvPr id="665" name="Google Shape;665;p77"/>
          <p:cNvGrpSpPr/>
          <p:nvPr/>
        </p:nvGrpSpPr>
        <p:grpSpPr>
          <a:xfrm>
            <a:off x="5781400" y="1885125"/>
            <a:ext cx="3066600" cy="3157800"/>
            <a:chOff x="5781400" y="1885125"/>
            <a:chExt cx="3066600" cy="3157800"/>
          </a:xfrm>
        </p:grpSpPr>
        <p:sp>
          <p:nvSpPr>
            <p:cNvPr id="666" name="Google Shape;666;p77"/>
            <p:cNvSpPr txBox="1"/>
            <p:nvPr/>
          </p:nvSpPr>
          <p:spPr>
            <a:xfrm>
              <a:off x="6258400" y="1885125"/>
              <a:ext cx="25896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u="sng">
                  <a:solidFill>
                    <a:schemeClr val="hlink"/>
                  </a:solidFill>
                  <a:hlinkClick r:id="rId4"/>
                </a:rPr>
                <a:t>www.pnc.com/webapp/unsec/homepage.var.cn</a:t>
              </a:r>
              <a:r>
                <a:rPr lang="en"/>
                <a:t> is actually an entire domain!</a:t>
              </a:r>
              <a:endParaRPr/>
            </a:p>
          </p:txBody>
        </p:sp>
        <p:cxnSp>
          <p:nvCxnSpPr>
            <p:cNvPr id="667" name="Google Shape;667;p77"/>
            <p:cNvCxnSpPr>
              <a:stCxn id="666" idx="2"/>
            </p:cNvCxnSpPr>
            <p:nvPr/>
          </p:nvCxnSpPr>
          <p:spPr>
            <a:xfrm flipH="1">
              <a:off x="5781400" y="2716425"/>
              <a:ext cx="1771800" cy="2326500"/>
            </a:xfrm>
            <a:prstGeom prst="straightConnector1">
              <a:avLst/>
            </a:prstGeom>
            <a:noFill/>
            <a:ln w="9525" cap="flat" cmpd="sng">
              <a:solidFill>
                <a:schemeClr val="dk2"/>
              </a:solidFill>
              <a:prstDash val="solid"/>
              <a:round/>
              <a:headEnd type="none" w="med" len="med"/>
              <a:tailEnd type="triangle" w="med" len="med"/>
            </a:ln>
          </p:spPr>
        </p:cxnSp>
      </p:grpSp>
      <p:sp>
        <p:nvSpPr>
          <p:cNvPr id="668" name="Google Shape;668;p77"/>
          <p:cNvSpPr txBox="1"/>
          <p:nvPr/>
        </p:nvSpPr>
        <p:spPr>
          <a:xfrm>
            <a:off x="6431550" y="3757975"/>
            <a:ext cx="25896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attacker can still register an HTTPS certificate for the perfectly valid domain</a:t>
            </a:r>
            <a:endParaRPr/>
          </a:p>
        </p:txBody>
      </p:sp>
      <p:sp>
        <p:nvSpPr>
          <p:cNvPr id="669" name="Google Shape;669;p77"/>
          <p:cNvSpPr txBox="1"/>
          <p:nvPr/>
        </p:nvSpPr>
        <p:spPr>
          <a:xfrm>
            <a:off x="2981850" y="122145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this real?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675" name="Google Shape;675;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the URL?</a:t>
            </a:r>
            <a:endParaRPr/>
          </a:p>
        </p:txBody>
      </p:sp>
      <p:pic>
        <p:nvPicPr>
          <p:cNvPr id="676" name="Google Shape;676;p78"/>
          <p:cNvPicPr preferRelativeResize="0"/>
          <p:nvPr/>
        </p:nvPicPr>
        <p:blipFill rotWithShape="1">
          <a:blip r:embed="rId3">
            <a:alphaModFix/>
          </a:blip>
          <a:srcRect t="36236"/>
          <a:stretch/>
        </p:blipFill>
        <p:spPr>
          <a:xfrm>
            <a:off x="1977225" y="1950905"/>
            <a:ext cx="5189550" cy="666575"/>
          </a:xfrm>
          <a:prstGeom prst="rect">
            <a:avLst/>
          </a:prstGeom>
          <a:noFill/>
          <a:ln>
            <a:noFill/>
          </a:ln>
        </p:spPr>
      </p:pic>
      <p:sp>
        <p:nvSpPr>
          <p:cNvPr id="677" name="Google Shape;677;p78"/>
          <p:cNvSpPr txBox="1"/>
          <p:nvPr/>
        </p:nvSpPr>
        <p:spPr>
          <a:xfrm>
            <a:off x="3737550" y="135300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a:t>
            </a:r>
            <a:r>
              <a:rPr lang="en" i="1"/>
              <a:t>this</a:t>
            </a:r>
            <a:r>
              <a:rPr lang="en"/>
              <a:t> real?</a:t>
            </a:r>
            <a:endParaRPr/>
          </a:p>
        </p:txBody>
      </p:sp>
      <p:sp>
        <p:nvSpPr>
          <p:cNvPr id="678" name="Google Shape;678;p78"/>
          <p:cNvSpPr/>
          <p:nvPr/>
        </p:nvSpPr>
        <p:spPr>
          <a:xfrm>
            <a:off x="4827600" y="2066025"/>
            <a:ext cx="657900" cy="279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78"/>
          <p:cNvGrpSpPr/>
          <p:nvPr/>
        </p:nvGrpSpPr>
        <p:grpSpPr>
          <a:xfrm>
            <a:off x="5148075" y="2452500"/>
            <a:ext cx="2976900" cy="1925100"/>
            <a:chOff x="5148075" y="2452500"/>
            <a:chExt cx="2976900" cy="1925100"/>
          </a:xfrm>
        </p:grpSpPr>
        <p:sp>
          <p:nvSpPr>
            <p:cNvPr id="680" name="Google Shape;680;p78"/>
            <p:cNvSpPr txBox="1"/>
            <p:nvPr/>
          </p:nvSpPr>
          <p:spPr>
            <a:xfrm>
              <a:off x="5148075" y="3330900"/>
              <a:ext cx="29769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These letters come from the </a:t>
              </a:r>
              <a:r>
                <a:rPr lang="en" dirty="0" err="1"/>
                <a:t>Cyrllic</a:t>
              </a:r>
              <a:r>
                <a:rPr lang="en" dirty="0"/>
                <a:t> alphabet, not the Latin alphabet! They’re rendered the same but have completely different bytes!</a:t>
              </a:r>
              <a:endParaRPr dirty="0"/>
            </a:p>
          </p:txBody>
        </p:sp>
        <p:cxnSp>
          <p:nvCxnSpPr>
            <p:cNvPr id="681" name="Google Shape;681;p78"/>
            <p:cNvCxnSpPr>
              <a:stCxn id="680" idx="0"/>
            </p:cNvCxnSpPr>
            <p:nvPr/>
          </p:nvCxnSpPr>
          <p:spPr>
            <a:xfrm rot="10800000">
              <a:off x="5354025" y="2452500"/>
              <a:ext cx="1282500" cy="8784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687" name="Google Shape;687;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Homograph Attacks</a:t>
            </a:r>
            <a:endParaRPr/>
          </a:p>
        </p:txBody>
      </p:sp>
      <p:sp>
        <p:nvSpPr>
          <p:cNvPr id="688" name="Google Shape;688;p7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Check if the URL is correct?</a:t>
            </a:r>
            <a:endParaRPr/>
          </a:p>
          <a:p>
            <a:pPr marL="457200" lvl="0" indent="-342900" algn="l" rtl="0">
              <a:spcBef>
                <a:spcPts val="0"/>
              </a:spcBef>
              <a:spcAft>
                <a:spcPts val="0"/>
              </a:spcAft>
              <a:buSzPts val="1800"/>
              <a:buChar char="●"/>
            </a:pPr>
            <a:r>
              <a:rPr lang="en" b="1"/>
              <a:t>Homograph attack</a:t>
            </a:r>
            <a:r>
              <a:rPr lang="en"/>
              <a:t>: Creating malicious URLs that look similar (or the same) to legitimate URLs</a:t>
            </a:r>
            <a:endParaRPr/>
          </a:p>
          <a:p>
            <a:pPr marL="914400" lvl="1" indent="-317500" algn="l" rtl="0">
              <a:spcBef>
                <a:spcPts val="0"/>
              </a:spcBef>
              <a:spcAft>
                <a:spcPts val="0"/>
              </a:spcAft>
              <a:buSzPts val="1400"/>
              <a:buChar char="○"/>
            </a:pPr>
            <a:r>
              <a:rPr lang="en"/>
              <a:t>Homograph: Two words that look the same, but have different meanings</a:t>
            </a:r>
            <a:endParaRPr/>
          </a:p>
        </p:txBody>
      </p:sp>
      <p:pic>
        <p:nvPicPr>
          <p:cNvPr id="689" name="Google Shape;689;p79"/>
          <p:cNvPicPr preferRelativeResize="0"/>
          <p:nvPr/>
        </p:nvPicPr>
        <p:blipFill>
          <a:blip r:embed="rId3">
            <a:alphaModFix/>
          </a:blip>
          <a:stretch>
            <a:fillRect/>
          </a:stretch>
        </p:blipFill>
        <p:spPr>
          <a:xfrm>
            <a:off x="6140850" y="1363600"/>
            <a:ext cx="2331600" cy="1952325"/>
          </a:xfrm>
          <a:prstGeom prst="rect">
            <a:avLst/>
          </a:prstGeom>
          <a:noFill/>
          <a:ln>
            <a:noFill/>
          </a:ln>
        </p:spPr>
      </p:pic>
      <p:pic>
        <p:nvPicPr>
          <p:cNvPr id="690" name="Google Shape;690;p79"/>
          <p:cNvPicPr preferRelativeResize="0"/>
          <p:nvPr/>
        </p:nvPicPr>
        <p:blipFill rotWithShape="1">
          <a:blip r:embed="rId4">
            <a:alphaModFix/>
          </a:blip>
          <a:srcRect t="36236"/>
          <a:stretch/>
        </p:blipFill>
        <p:spPr>
          <a:xfrm>
            <a:off x="5774478" y="3638225"/>
            <a:ext cx="3064334" cy="393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696" name="Google Shape;696;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a:t>
            </a:r>
            <a:r>
              <a:rPr lang="en" i="1"/>
              <a:t>Everything</a:t>
            </a:r>
            <a:endParaRPr i="1"/>
          </a:p>
        </p:txBody>
      </p:sp>
      <p:sp>
        <p:nvSpPr>
          <p:cNvPr id="697" name="Google Shape;697;p80"/>
          <p:cNvSpPr txBox="1"/>
          <p:nvPr/>
        </p:nvSpPr>
        <p:spPr>
          <a:xfrm>
            <a:off x="325000" y="144190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a:t>
            </a:r>
            <a:r>
              <a:rPr lang="en" i="1"/>
              <a:t>this</a:t>
            </a:r>
            <a:r>
              <a:rPr lang="en"/>
              <a:t> real?</a:t>
            </a:r>
            <a:endParaRPr/>
          </a:p>
        </p:txBody>
      </p:sp>
      <p:pic>
        <p:nvPicPr>
          <p:cNvPr id="698" name="Google Shape;698;p80"/>
          <p:cNvPicPr preferRelativeResize="0"/>
          <p:nvPr/>
        </p:nvPicPr>
        <p:blipFill rotWithShape="1">
          <a:blip r:embed="rId3">
            <a:alphaModFix/>
          </a:blip>
          <a:srcRect l="5233" t="20119" r="4838" b="14852"/>
          <a:stretch/>
        </p:blipFill>
        <p:spPr>
          <a:xfrm>
            <a:off x="3043225" y="1918300"/>
            <a:ext cx="4672925" cy="2500425"/>
          </a:xfrm>
          <a:prstGeom prst="rect">
            <a:avLst/>
          </a:prstGeom>
          <a:noFill/>
          <a:ln>
            <a:noFill/>
          </a:ln>
        </p:spPr>
      </p:pic>
      <p:grpSp>
        <p:nvGrpSpPr>
          <p:cNvPr id="699" name="Google Shape;699;p80"/>
          <p:cNvGrpSpPr/>
          <p:nvPr/>
        </p:nvGrpSpPr>
        <p:grpSpPr>
          <a:xfrm>
            <a:off x="325000" y="1947900"/>
            <a:ext cx="3655500" cy="1046700"/>
            <a:chOff x="325000" y="1947900"/>
            <a:chExt cx="3655500" cy="1046700"/>
          </a:xfrm>
        </p:grpSpPr>
        <p:sp>
          <p:nvSpPr>
            <p:cNvPr id="700" name="Google Shape;700;p80"/>
            <p:cNvSpPr txBox="1"/>
            <p:nvPr/>
          </p:nvSpPr>
          <p:spPr>
            <a:xfrm>
              <a:off x="325000" y="1947900"/>
              <a:ext cx="23436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Extended Validation: Certificate authority verified the identity of the site (not just the domain)</a:t>
              </a:r>
              <a:endParaRPr/>
            </a:p>
          </p:txBody>
        </p:sp>
        <p:cxnSp>
          <p:nvCxnSpPr>
            <p:cNvPr id="701" name="Google Shape;701;p80"/>
            <p:cNvCxnSpPr>
              <a:stCxn id="700" idx="3"/>
            </p:cNvCxnSpPr>
            <p:nvPr/>
          </p:nvCxnSpPr>
          <p:spPr>
            <a:xfrm rot="10800000" flipH="1">
              <a:off x="2668600" y="2362050"/>
              <a:ext cx="1311900" cy="109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707" name="Google Shape;707;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Check </a:t>
            </a:r>
            <a:r>
              <a:rPr lang="en" i="1"/>
              <a:t>Everything</a:t>
            </a:r>
            <a:endParaRPr i="1"/>
          </a:p>
        </p:txBody>
      </p:sp>
      <p:pic>
        <p:nvPicPr>
          <p:cNvPr id="709" name="Google Shape;709;p81"/>
          <p:cNvPicPr preferRelativeResize="0"/>
          <p:nvPr/>
        </p:nvPicPr>
        <p:blipFill rotWithShape="1">
          <a:blip r:embed="rId3">
            <a:alphaModFix/>
          </a:blip>
          <a:srcRect/>
          <a:stretch/>
        </p:blipFill>
        <p:spPr>
          <a:xfrm>
            <a:off x="2771250" y="1144675"/>
            <a:ext cx="5196100" cy="3845050"/>
          </a:xfrm>
          <a:prstGeom prst="rect">
            <a:avLst/>
          </a:prstGeom>
          <a:noFill/>
          <a:ln>
            <a:noFill/>
          </a:ln>
        </p:spPr>
      </p:pic>
      <p:sp>
        <p:nvSpPr>
          <p:cNvPr id="2" name="Google Shape;697;p80">
            <a:extLst>
              <a:ext uri="{FF2B5EF4-FFF2-40B4-BE49-F238E27FC236}">
                <a16:creationId xmlns:a16="http://schemas.microsoft.com/office/drawing/2014/main" id="{DBF93E69-6BBE-3731-5FE9-CDE4C9E25AFF}"/>
              </a:ext>
            </a:extLst>
          </p:cNvPr>
          <p:cNvSpPr txBox="1"/>
          <p:nvPr/>
        </p:nvSpPr>
        <p:spPr>
          <a:xfrm>
            <a:off x="325000" y="1441900"/>
            <a:ext cx="16689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 </a:t>
            </a:r>
            <a:r>
              <a:rPr lang="en" i="1"/>
              <a:t>this</a:t>
            </a:r>
            <a:r>
              <a:rPr lang="en"/>
              <a:t> real?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122" name="Google Shape;122;p23"/>
          <p:cNvGraphicFramePr/>
          <p:nvPr/>
        </p:nvGraphicFramePr>
        <p:xfrm>
          <a:off x="412300" y="1239875"/>
          <a:ext cx="7714500" cy="3816950"/>
        </p:xfrm>
        <a:graphic>
          <a:graphicData uri="http://schemas.openxmlformats.org/drawingml/2006/table">
            <a:tbl>
              <a:tblPr>
                <a:noFill/>
                <a:tableStyleId>{5C4341F8-247C-42FC-931A-AF227946D736}</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715" name="Google Shape;715;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Browser-in-browser Attacks</a:t>
            </a:r>
            <a:endParaRPr/>
          </a:p>
        </p:txBody>
      </p:sp>
      <p:sp>
        <p:nvSpPr>
          <p:cNvPr id="716" name="Google Shape;716;p8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Check for a green padlock icon in the browser’s address bar, or any other built-in browser security feature</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Browser-in-browser attack</a:t>
            </a:r>
            <a:r>
              <a:rPr lang="en" dirty="0"/>
              <a:t>: The attacker simulates the entire web browser with JavaScript</a:t>
            </a:r>
            <a:endParaRPr dirty="0"/>
          </a:p>
        </p:txBody>
      </p:sp>
      <p:pic>
        <p:nvPicPr>
          <p:cNvPr id="717" name="Google Shape;717;p82"/>
          <p:cNvPicPr preferRelativeResize="0"/>
          <p:nvPr/>
        </p:nvPicPr>
        <p:blipFill rotWithShape="1">
          <a:blip r:embed="rId3">
            <a:alphaModFix/>
          </a:blip>
          <a:srcRect/>
          <a:stretch/>
        </p:blipFill>
        <p:spPr>
          <a:xfrm>
            <a:off x="5494925" y="1747175"/>
            <a:ext cx="3526225" cy="2609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723" name="Google Shape;723;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Phishing: Don’t Blame the Users</a:t>
            </a:r>
            <a:endParaRPr/>
          </a:p>
        </p:txBody>
      </p:sp>
      <p:sp>
        <p:nvSpPr>
          <p:cNvPr id="724" name="Google Shape;724;p83"/>
          <p:cNvSpPr txBox="1">
            <a:spLocks noGrp="1"/>
          </p:cNvSpPr>
          <p:nvPr>
            <p:ph type="body" idx="1"/>
          </p:nvPr>
        </p:nvSpPr>
        <p:spPr>
          <a:xfrm>
            <a:off x="198499" y="1246825"/>
            <a:ext cx="8114227"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Most users aren’t security experts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Attacks are uncommon: users don’t always suspect malicious action</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Detecting phishing is hard, even if you’re on the lookout for attacks</a:t>
            </a:r>
            <a:endParaRPr dirty="0"/>
          </a:p>
          <a:p>
            <a:pPr marL="914400" lvl="1" indent="-317500" algn="l" rtl="0">
              <a:spcBef>
                <a:spcPts val="0"/>
              </a:spcBef>
              <a:spcAft>
                <a:spcPts val="0"/>
              </a:spcAft>
              <a:buSzPts val="1400"/>
              <a:buChar char="○"/>
            </a:pPr>
            <a:r>
              <a:rPr lang="en" dirty="0"/>
              <a:t>Legitimate messages often look like phishing attacks!</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731" name="Google Shape;731;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Two-Factor Authentication</a:t>
            </a:r>
            <a:endParaRPr/>
          </a:p>
        </p:txBody>
      </p:sp>
      <p:sp>
        <p:nvSpPr>
          <p:cNvPr id="732" name="Google Shape;732;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Problem: Phishing attacks allow attackers to learn passwords</a:t>
            </a:r>
            <a:endParaRPr dirty="0"/>
          </a:p>
          <a:p>
            <a:pPr marL="457200" lvl="0" indent="-342900" algn="l" rtl="0">
              <a:spcBef>
                <a:spcPts val="0"/>
              </a:spcBef>
              <a:spcAft>
                <a:spcPts val="0"/>
              </a:spcAft>
              <a:buSzPts val="1800"/>
              <a:buChar char="●"/>
            </a:pPr>
            <a:r>
              <a:rPr lang="en" dirty="0"/>
              <a:t>Idea: Require more than passwords to log in</a:t>
            </a:r>
            <a:endParaRPr dirty="0"/>
          </a:p>
          <a:p>
            <a:pPr marL="457200" lvl="0" indent="-342900" algn="l" rtl="0">
              <a:spcBef>
                <a:spcPts val="0"/>
              </a:spcBef>
              <a:spcAft>
                <a:spcPts val="0"/>
              </a:spcAft>
              <a:buSzPts val="1800"/>
              <a:buChar char="●"/>
            </a:pPr>
            <a:r>
              <a:rPr lang="en" b="1" dirty="0"/>
              <a:t>Two-factor authentication </a:t>
            </a:r>
            <a:r>
              <a:rPr lang="en" dirty="0"/>
              <a:t>(</a:t>
            </a:r>
            <a:r>
              <a:rPr lang="en" b="1" dirty="0"/>
              <a:t>2FA</a:t>
            </a:r>
            <a:r>
              <a:rPr lang="en" dirty="0"/>
              <a:t>): The user must prove their identity in two different ways before successfully authenticating</a:t>
            </a:r>
            <a:endParaRPr dirty="0"/>
          </a:p>
          <a:p>
            <a:pPr marL="457200" lvl="0" indent="-342900" algn="l" rtl="0">
              <a:spcBef>
                <a:spcPts val="0"/>
              </a:spcBef>
              <a:spcAft>
                <a:spcPts val="0"/>
              </a:spcAft>
              <a:buSzPts val="1800"/>
              <a:buChar char="●"/>
            </a:pPr>
            <a:r>
              <a:rPr lang="en" dirty="0"/>
              <a:t>Three main ways for a user to prove their identity</a:t>
            </a:r>
            <a:endParaRPr dirty="0"/>
          </a:p>
          <a:p>
            <a:pPr marL="914400" lvl="1" indent="-317500" algn="l" rtl="0">
              <a:spcBef>
                <a:spcPts val="0"/>
              </a:spcBef>
              <a:spcAft>
                <a:spcPts val="0"/>
              </a:spcAft>
              <a:buSzPts val="1400"/>
              <a:buChar char="○"/>
            </a:pPr>
            <a:r>
              <a:rPr lang="en" b="1" dirty="0"/>
              <a:t>Something the user knows</a:t>
            </a:r>
            <a:r>
              <a:rPr lang="en" dirty="0"/>
              <a:t>: Password, security question (e.g. name of your first pet)</a:t>
            </a:r>
            <a:endParaRPr dirty="0"/>
          </a:p>
          <a:p>
            <a:pPr marL="914400" lvl="1" indent="-317500" algn="l" rtl="0">
              <a:spcBef>
                <a:spcPts val="0"/>
              </a:spcBef>
              <a:spcAft>
                <a:spcPts val="0"/>
              </a:spcAft>
              <a:buSzPts val="1400"/>
              <a:buChar char="○"/>
            </a:pPr>
            <a:r>
              <a:rPr lang="en" b="1" dirty="0"/>
              <a:t>Something the user has</a:t>
            </a:r>
            <a:r>
              <a:rPr lang="en" dirty="0"/>
              <a:t>: Their phone, their security key</a:t>
            </a:r>
            <a:endParaRPr dirty="0"/>
          </a:p>
          <a:p>
            <a:pPr marL="914400" lvl="1" indent="-317500" algn="l" rtl="0">
              <a:spcBef>
                <a:spcPts val="0"/>
              </a:spcBef>
              <a:spcAft>
                <a:spcPts val="0"/>
              </a:spcAft>
              <a:buSzPts val="1400"/>
              <a:buChar char="○"/>
            </a:pPr>
            <a:r>
              <a:rPr lang="en" b="1" dirty="0"/>
              <a:t>Something the user is</a:t>
            </a:r>
            <a:r>
              <a:rPr lang="en" dirty="0"/>
              <a:t>: Fingerprint, face ID</a:t>
            </a:r>
            <a:endParaRPr dirty="0"/>
          </a:p>
          <a:p>
            <a:pPr marL="457200" lvl="0" indent="-342900" algn="l" rtl="0">
              <a:spcBef>
                <a:spcPts val="0"/>
              </a:spcBef>
              <a:spcAft>
                <a:spcPts val="0"/>
              </a:spcAft>
              <a:buSzPts val="1800"/>
              <a:buChar char="●"/>
            </a:pPr>
            <a:r>
              <a:rPr lang="en" dirty="0"/>
              <a:t>Even if the attacker steals the user’s password with phishing, they don’t have the second factor!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Two-Factor Authentication</a:t>
            </a:r>
            <a:endParaRPr/>
          </a:p>
        </p:txBody>
      </p:sp>
      <p:sp>
        <p:nvSpPr>
          <p:cNvPr id="738" name="Google Shape;738;p8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Two-factor authentication also defends against other attacks where a user’s password is compromised</a:t>
            </a:r>
            <a:endParaRPr/>
          </a:p>
          <a:p>
            <a:pPr marL="914400" lvl="1" indent="-317500" algn="l" rtl="0">
              <a:spcBef>
                <a:spcPts val="0"/>
              </a:spcBef>
              <a:spcAft>
                <a:spcPts val="0"/>
              </a:spcAft>
              <a:buSzPts val="1400"/>
              <a:buChar char="○"/>
            </a:pPr>
            <a:r>
              <a:rPr lang="en"/>
              <a:t>Example: An attacker steals the password file and performs a dictionary attack</a:t>
            </a:r>
            <a:endParaRPr/>
          </a:p>
          <a:p>
            <a:pPr marL="914400" lvl="1" indent="-317500" algn="l" rtl="0">
              <a:spcBef>
                <a:spcPts val="0"/>
              </a:spcBef>
              <a:spcAft>
                <a:spcPts val="0"/>
              </a:spcAft>
              <a:buSzPts val="1400"/>
              <a:buChar char="○"/>
            </a:pPr>
            <a:r>
              <a:rPr lang="en"/>
              <a:t>Example: The user reuses passwords on two different websites. The attacker compromises one website and tries the same password on the second website</a:t>
            </a:r>
            <a:endParaRPr/>
          </a:p>
          <a:p>
            <a:pPr marL="914400" lvl="1" indent="-317500" algn="l" rtl="0">
              <a:spcBef>
                <a:spcPts val="0"/>
              </a:spcBef>
              <a:spcAft>
                <a:spcPts val="0"/>
              </a:spcAft>
              <a:buSzPts val="1400"/>
              <a:buChar char="○"/>
            </a:pPr>
            <a:r>
              <a:rPr lang="en"/>
              <a:t>With 2FA, the password alone is no longer enough for the attacker to log in!</a:t>
            </a:r>
            <a:endParaRPr/>
          </a:p>
        </p:txBody>
      </p:sp>
      <p:sp>
        <p:nvSpPr>
          <p:cNvPr id="739" name="Google Shape;739;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2FA: Relay Attacks</a:t>
            </a:r>
            <a:endParaRPr/>
          </a:p>
        </p:txBody>
      </p:sp>
      <p:sp>
        <p:nvSpPr>
          <p:cNvPr id="745" name="Google Shape;745;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Relay attacks</a:t>
            </a:r>
            <a:r>
              <a:rPr lang="en"/>
              <a:t> (</a:t>
            </a:r>
            <a:r>
              <a:rPr lang="en" b="1"/>
              <a:t>transient phishing</a:t>
            </a:r>
            <a:r>
              <a:rPr lang="en"/>
              <a:t>): The attacker steals both factors in a phishing attack</a:t>
            </a:r>
            <a:endParaRPr/>
          </a:p>
          <a:p>
            <a:pPr marL="457200" lvl="0" indent="-342900" algn="l" rtl="0">
              <a:spcBef>
                <a:spcPts val="0"/>
              </a:spcBef>
              <a:spcAft>
                <a:spcPts val="0"/>
              </a:spcAft>
              <a:buSzPts val="1800"/>
              <a:buChar char="●"/>
            </a:pPr>
            <a:r>
              <a:rPr lang="en"/>
              <a:t>Example</a:t>
            </a:r>
            <a:endParaRPr/>
          </a:p>
          <a:p>
            <a:pPr marL="914400" lvl="1" indent="-317500" algn="l" rtl="0">
              <a:spcBef>
                <a:spcPts val="0"/>
              </a:spcBef>
              <a:spcAft>
                <a:spcPts val="0"/>
              </a:spcAft>
              <a:buSzPts val="1400"/>
              <a:buChar char="○"/>
            </a:pPr>
            <a:r>
              <a:rPr lang="en"/>
              <a:t>Two-factor authentication scheme</a:t>
            </a:r>
            <a:endParaRPr/>
          </a:p>
          <a:p>
            <a:pPr marL="1371600" lvl="2" indent="-317500" algn="l" rtl="0">
              <a:spcBef>
                <a:spcPts val="0"/>
              </a:spcBef>
              <a:spcAft>
                <a:spcPts val="0"/>
              </a:spcAft>
              <a:buSzPts val="1400"/>
              <a:buChar char="■"/>
            </a:pPr>
            <a:r>
              <a:rPr lang="en"/>
              <a:t>First factor: The user’s password (something the user knows)</a:t>
            </a:r>
            <a:endParaRPr/>
          </a:p>
          <a:p>
            <a:pPr marL="1371600" lvl="2" indent="-317500" algn="l" rtl="0">
              <a:spcBef>
                <a:spcPts val="0"/>
              </a:spcBef>
              <a:spcAft>
                <a:spcPts val="0"/>
              </a:spcAft>
              <a:buSzPts val="1400"/>
              <a:buChar char="■"/>
            </a:pPr>
            <a:r>
              <a:rPr lang="en"/>
              <a:t>Second factor: A code sent to the user’s phone (something the user owns)</a:t>
            </a:r>
            <a:endParaRPr/>
          </a:p>
          <a:p>
            <a:pPr marL="914400" lvl="1" indent="-317500" algn="l" rtl="0">
              <a:spcBef>
                <a:spcPts val="0"/>
              </a:spcBef>
              <a:spcAft>
                <a:spcPts val="0"/>
              </a:spcAft>
              <a:buSzPts val="1400"/>
              <a:buChar char="○"/>
            </a:pPr>
            <a:r>
              <a:rPr lang="en"/>
              <a:t>Attack</a:t>
            </a:r>
            <a:endParaRPr/>
          </a:p>
          <a:p>
            <a:pPr marL="1371600" lvl="2" indent="-317500" algn="l" rtl="0">
              <a:spcBef>
                <a:spcPts val="0"/>
              </a:spcBef>
              <a:spcAft>
                <a:spcPts val="0"/>
              </a:spcAft>
              <a:buSzPts val="1400"/>
              <a:buChar char="■"/>
            </a:pPr>
            <a:r>
              <a:rPr lang="en"/>
              <a:t>The phishing website asks the user to input their password (first factor)</a:t>
            </a:r>
            <a:endParaRPr/>
          </a:p>
          <a:p>
            <a:pPr marL="1371600" lvl="2" indent="-317500" algn="l" rtl="0">
              <a:spcBef>
                <a:spcPts val="0"/>
              </a:spcBef>
              <a:spcAft>
                <a:spcPts val="0"/>
              </a:spcAft>
              <a:buSzPts val="1400"/>
              <a:buChar char="■"/>
            </a:pPr>
            <a:r>
              <a:rPr lang="en"/>
              <a:t>The attacker immediately tries to log in to the actual website as the user</a:t>
            </a:r>
            <a:endParaRPr/>
          </a:p>
          <a:p>
            <a:pPr marL="1371600" lvl="2" indent="-317500" algn="l" rtl="0">
              <a:spcBef>
                <a:spcPts val="0"/>
              </a:spcBef>
              <a:spcAft>
                <a:spcPts val="0"/>
              </a:spcAft>
              <a:buSzPts val="1400"/>
              <a:buChar char="■"/>
            </a:pPr>
            <a:r>
              <a:rPr lang="en"/>
              <a:t>The actual website sends a code to the user</a:t>
            </a:r>
            <a:endParaRPr/>
          </a:p>
          <a:p>
            <a:pPr marL="1371600" lvl="2" indent="-317500" algn="l" rtl="0">
              <a:spcBef>
                <a:spcPts val="0"/>
              </a:spcBef>
              <a:spcAft>
                <a:spcPts val="0"/>
              </a:spcAft>
              <a:buSzPts val="1400"/>
              <a:buChar char="■"/>
            </a:pPr>
            <a:r>
              <a:rPr lang="en"/>
              <a:t>The phishing website asks the user to enter the code (second factor)</a:t>
            </a:r>
            <a:endParaRPr/>
          </a:p>
          <a:p>
            <a:pPr marL="1371600" lvl="2" indent="-317500" algn="l" rtl="0">
              <a:spcBef>
                <a:spcPts val="0"/>
              </a:spcBef>
              <a:spcAft>
                <a:spcPts val="0"/>
              </a:spcAft>
              <a:buSzPts val="1400"/>
              <a:buChar char="■"/>
            </a:pPr>
            <a:r>
              <a:rPr lang="en"/>
              <a:t>The attacker enters the code to log in as the user</a:t>
            </a:r>
            <a:endParaRPr/>
          </a:p>
        </p:txBody>
      </p:sp>
      <p:sp>
        <p:nvSpPr>
          <p:cNvPr id="746" name="Google Shape;746;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4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87"/>
          <p:cNvSpPr txBox="1"/>
          <p:nvPr/>
        </p:nvSpPr>
        <p:spPr>
          <a:xfrm>
            <a:off x="1286850" y="1164175"/>
            <a:ext cx="26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“Welcome to Google.</a:t>
            </a:r>
            <a:br>
              <a:rPr lang="en"/>
            </a:br>
            <a:r>
              <a:rPr lang="en"/>
              <a:t>Please login”</a:t>
            </a:r>
            <a:endParaRPr/>
          </a:p>
        </p:txBody>
      </p:sp>
      <p:sp>
        <p:nvSpPr>
          <p:cNvPr id="752" name="Google Shape;752;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2FA: Relay Attacks</a:t>
            </a:r>
            <a:endParaRPr/>
          </a:p>
        </p:txBody>
      </p:sp>
      <p:sp>
        <p:nvSpPr>
          <p:cNvPr id="753" name="Google Shape;753;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754" name="Google Shape;754;p87"/>
          <p:cNvSpPr/>
          <p:nvPr/>
        </p:nvSpPr>
        <p:spPr>
          <a:xfrm>
            <a:off x="323850" y="1240375"/>
            <a:ext cx="963000" cy="37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Victim</a:t>
            </a:r>
            <a:endParaRPr/>
          </a:p>
        </p:txBody>
      </p:sp>
      <p:sp>
        <p:nvSpPr>
          <p:cNvPr id="755" name="Google Shape;755;p87"/>
          <p:cNvSpPr/>
          <p:nvPr/>
        </p:nvSpPr>
        <p:spPr>
          <a:xfrm>
            <a:off x="3938100" y="1240375"/>
            <a:ext cx="963000" cy="179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cxnSp>
        <p:nvCxnSpPr>
          <p:cNvPr id="756" name="Google Shape;756;p87"/>
          <p:cNvCxnSpPr/>
          <p:nvPr/>
        </p:nvCxnSpPr>
        <p:spPr>
          <a:xfrm rot="10800000">
            <a:off x="1301714" y="1729325"/>
            <a:ext cx="2634600" cy="0"/>
          </a:xfrm>
          <a:prstGeom prst="straightConnector1">
            <a:avLst/>
          </a:prstGeom>
          <a:noFill/>
          <a:ln w="19050" cap="flat" cmpd="sng">
            <a:solidFill>
              <a:schemeClr val="dk2"/>
            </a:solidFill>
            <a:prstDash val="solid"/>
            <a:round/>
            <a:headEnd type="none" w="med" len="med"/>
            <a:tailEnd type="triangle" w="med" len="med"/>
          </a:ln>
        </p:spPr>
      </p:cxnSp>
      <p:sp>
        <p:nvSpPr>
          <p:cNvPr id="757" name="Google Shape;757;p87"/>
          <p:cNvSpPr/>
          <p:nvPr/>
        </p:nvSpPr>
        <p:spPr>
          <a:xfrm>
            <a:off x="7565450" y="1240375"/>
            <a:ext cx="963000" cy="372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Google</a:t>
            </a:r>
            <a:endParaRPr/>
          </a:p>
        </p:txBody>
      </p:sp>
      <p:sp>
        <p:nvSpPr>
          <p:cNvPr id="758" name="Google Shape;758;p87"/>
          <p:cNvSpPr txBox="1"/>
          <p:nvPr/>
        </p:nvSpPr>
        <p:spPr>
          <a:xfrm>
            <a:off x="1286850" y="1773775"/>
            <a:ext cx="26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“User: victim</a:t>
            </a:r>
            <a:br>
              <a:rPr lang="en"/>
            </a:br>
            <a:r>
              <a:rPr lang="en"/>
              <a:t>Password: password123”</a:t>
            </a:r>
            <a:endParaRPr/>
          </a:p>
        </p:txBody>
      </p:sp>
      <p:cxnSp>
        <p:nvCxnSpPr>
          <p:cNvPr id="759" name="Google Shape;759;p87"/>
          <p:cNvCxnSpPr/>
          <p:nvPr/>
        </p:nvCxnSpPr>
        <p:spPr>
          <a:xfrm rot="10800000">
            <a:off x="1301714" y="2338925"/>
            <a:ext cx="2634600" cy="0"/>
          </a:xfrm>
          <a:prstGeom prst="straightConnector1">
            <a:avLst/>
          </a:prstGeom>
          <a:noFill/>
          <a:ln w="19050" cap="flat" cmpd="sng">
            <a:solidFill>
              <a:schemeClr val="dk2"/>
            </a:solidFill>
            <a:prstDash val="solid"/>
            <a:round/>
            <a:headEnd type="triangle" w="med" len="med"/>
            <a:tailEnd type="none" w="med" len="med"/>
          </a:ln>
        </p:spPr>
      </p:cxnSp>
      <p:sp>
        <p:nvSpPr>
          <p:cNvPr id="760" name="Google Shape;760;p87"/>
          <p:cNvSpPr txBox="1"/>
          <p:nvPr/>
        </p:nvSpPr>
        <p:spPr>
          <a:xfrm>
            <a:off x="4901100" y="2227975"/>
            <a:ext cx="26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“User: victim</a:t>
            </a:r>
            <a:br>
              <a:rPr lang="en"/>
            </a:br>
            <a:r>
              <a:rPr lang="en"/>
              <a:t>Password: password123”</a:t>
            </a:r>
            <a:endParaRPr/>
          </a:p>
        </p:txBody>
      </p:sp>
      <p:cxnSp>
        <p:nvCxnSpPr>
          <p:cNvPr id="761" name="Google Shape;761;p87"/>
          <p:cNvCxnSpPr/>
          <p:nvPr/>
        </p:nvCxnSpPr>
        <p:spPr>
          <a:xfrm rot="10800000">
            <a:off x="4915964" y="2793125"/>
            <a:ext cx="2634600" cy="0"/>
          </a:xfrm>
          <a:prstGeom prst="straightConnector1">
            <a:avLst/>
          </a:prstGeom>
          <a:noFill/>
          <a:ln w="19050" cap="flat" cmpd="sng">
            <a:solidFill>
              <a:schemeClr val="dk2"/>
            </a:solidFill>
            <a:prstDash val="solid"/>
            <a:round/>
            <a:headEnd type="triangle" w="med" len="med"/>
            <a:tailEnd type="none" w="med" len="med"/>
          </a:ln>
        </p:spPr>
      </p:cxnSp>
      <p:sp>
        <p:nvSpPr>
          <p:cNvPr id="762" name="Google Shape;762;p87"/>
          <p:cNvSpPr txBox="1"/>
          <p:nvPr/>
        </p:nvSpPr>
        <p:spPr>
          <a:xfrm>
            <a:off x="1286850" y="3115750"/>
            <a:ext cx="626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“Your 2FA code is 382924”</a:t>
            </a:r>
            <a:endParaRPr/>
          </a:p>
        </p:txBody>
      </p:sp>
      <p:cxnSp>
        <p:nvCxnSpPr>
          <p:cNvPr id="763" name="Google Shape;763;p87"/>
          <p:cNvCxnSpPr/>
          <p:nvPr/>
        </p:nvCxnSpPr>
        <p:spPr>
          <a:xfrm rot="10800000">
            <a:off x="1322024" y="3452300"/>
            <a:ext cx="6225900" cy="0"/>
          </a:xfrm>
          <a:prstGeom prst="straightConnector1">
            <a:avLst/>
          </a:prstGeom>
          <a:noFill/>
          <a:ln w="19050" cap="flat" cmpd="sng">
            <a:solidFill>
              <a:schemeClr val="dk2"/>
            </a:solidFill>
            <a:prstDash val="solid"/>
            <a:round/>
            <a:headEnd type="none" w="med" len="med"/>
            <a:tailEnd type="triangle" w="med" len="med"/>
          </a:ln>
        </p:spPr>
      </p:cxnSp>
      <p:sp>
        <p:nvSpPr>
          <p:cNvPr id="764" name="Google Shape;764;p87"/>
          <p:cNvSpPr/>
          <p:nvPr/>
        </p:nvSpPr>
        <p:spPr>
          <a:xfrm>
            <a:off x="3945625" y="3545422"/>
            <a:ext cx="963000" cy="141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Attacker</a:t>
            </a:r>
            <a:endParaRPr/>
          </a:p>
        </p:txBody>
      </p:sp>
      <p:sp>
        <p:nvSpPr>
          <p:cNvPr id="765" name="Google Shape;765;p87"/>
          <p:cNvSpPr txBox="1"/>
          <p:nvPr/>
        </p:nvSpPr>
        <p:spPr>
          <a:xfrm>
            <a:off x="1290525" y="3653225"/>
            <a:ext cx="26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“Enter the security code.”</a:t>
            </a:r>
            <a:endParaRPr/>
          </a:p>
        </p:txBody>
      </p:sp>
      <p:cxnSp>
        <p:nvCxnSpPr>
          <p:cNvPr id="766" name="Google Shape;766;p87"/>
          <p:cNvCxnSpPr/>
          <p:nvPr/>
        </p:nvCxnSpPr>
        <p:spPr>
          <a:xfrm rot="10800000">
            <a:off x="1305401" y="3977225"/>
            <a:ext cx="2634600" cy="0"/>
          </a:xfrm>
          <a:prstGeom prst="straightConnector1">
            <a:avLst/>
          </a:prstGeom>
          <a:noFill/>
          <a:ln w="19050" cap="flat" cmpd="sng">
            <a:solidFill>
              <a:schemeClr val="dk2"/>
            </a:solidFill>
            <a:prstDash val="solid"/>
            <a:round/>
            <a:headEnd type="none" w="med" len="med"/>
            <a:tailEnd type="triangle" w="med" len="med"/>
          </a:ln>
        </p:spPr>
      </p:cxnSp>
      <p:sp>
        <p:nvSpPr>
          <p:cNvPr id="767" name="Google Shape;767;p87"/>
          <p:cNvSpPr txBox="1"/>
          <p:nvPr/>
        </p:nvSpPr>
        <p:spPr>
          <a:xfrm>
            <a:off x="1290525" y="4110425"/>
            <a:ext cx="26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“382924”</a:t>
            </a:r>
            <a:endParaRPr/>
          </a:p>
        </p:txBody>
      </p:sp>
      <p:cxnSp>
        <p:nvCxnSpPr>
          <p:cNvPr id="768" name="Google Shape;768;p87"/>
          <p:cNvCxnSpPr/>
          <p:nvPr/>
        </p:nvCxnSpPr>
        <p:spPr>
          <a:xfrm rot="10800000">
            <a:off x="1305401" y="4434425"/>
            <a:ext cx="2634600" cy="0"/>
          </a:xfrm>
          <a:prstGeom prst="straightConnector1">
            <a:avLst/>
          </a:prstGeom>
          <a:noFill/>
          <a:ln w="19050" cap="flat" cmpd="sng">
            <a:solidFill>
              <a:schemeClr val="dk2"/>
            </a:solidFill>
            <a:prstDash val="solid"/>
            <a:round/>
            <a:headEnd type="triangle" w="med" len="med"/>
            <a:tailEnd type="none" w="med" len="med"/>
          </a:ln>
        </p:spPr>
      </p:cxnSp>
      <p:sp>
        <p:nvSpPr>
          <p:cNvPr id="769" name="Google Shape;769;p87"/>
          <p:cNvSpPr txBox="1"/>
          <p:nvPr/>
        </p:nvSpPr>
        <p:spPr>
          <a:xfrm>
            <a:off x="4915975" y="4462925"/>
            <a:ext cx="2651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“382924”</a:t>
            </a:r>
            <a:endParaRPr/>
          </a:p>
        </p:txBody>
      </p:sp>
      <p:cxnSp>
        <p:nvCxnSpPr>
          <p:cNvPr id="770" name="Google Shape;770;p87"/>
          <p:cNvCxnSpPr/>
          <p:nvPr/>
        </p:nvCxnSpPr>
        <p:spPr>
          <a:xfrm rot="10800000">
            <a:off x="4930851" y="4786925"/>
            <a:ext cx="2634600" cy="0"/>
          </a:xfrm>
          <a:prstGeom prst="straightConnector1">
            <a:avLst/>
          </a:prstGeom>
          <a:noFill/>
          <a:ln w="19050" cap="flat" cmpd="sng">
            <a:solidFill>
              <a:schemeClr val="dk2"/>
            </a:solidFill>
            <a:prstDash val="solid"/>
            <a:round/>
            <a:headEnd type="triangl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6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2FA: Social Engineering</a:t>
            </a:r>
            <a:endParaRPr/>
          </a:p>
        </p:txBody>
      </p:sp>
      <p:sp>
        <p:nvSpPr>
          <p:cNvPr id="776" name="Google Shape;776;p8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Some 2FA schemes text a one-time code to a phone number</a:t>
            </a:r>
            <a:endParaRPr dirty="0"/>
          </a:p>
          <a:p>
            <a:pPr marL="914400" lvl="1" indent="-317500" algn="l" rtl="0">
              <a:spcBef>
                <a:spcPts val="0"/>
              </a:spcBef>
              <a:spcAft>
                <a:spcPts val="0"/>
              </a:spcAft>
              <a:buSzPts val="1400"/>
              <a:buChar char="○"/>
            </a:pPr>
            <a:r>
              <a:rPr lang="en" dirty="0"/>
              <a:t>Attackers can call your phone provider (e.g. Verizon) and tell them to activate the attacker’s SIM card, so they receive your texts!</a:t>
            </a:r>
            <a:endParaRPr dirty="0"/>
          </a:p>
          <a:p>
            <a:pPr marL="914400" lvl="1" indent="-317500" algn="l" rtl="0">
              <a:spcBef>
                <a:spcPts val="0"/>
              </a:spcBef>
              <a:spcAft>
                <a:spcPts val="0"/>
              </a:spcAft>
              <a:buSzPts val="1400"/>
              <a:buChar char="○"/>
            </a:pPr>
            <a:r>
              <a:rPr lang="en" dirty="0"/>
              <a:t>2FA via SMS is not great but </a:t>
            </a:r>
            <a:r>
              <a:rPr lang="en" i="1" dirty="0"/>
              <a:t>better than nothing</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Some 2FA schemes can be bypassed with customer support</a:t>
            </a:r>
            <a:endParaRPr dirty="0"/>
          </a:p>
          <a:p>
            <a:pPr marL="914400" lvl="1" indent="-317500" algn="l" rtl="0">
              <a:spcBef>
                <a:spcPts val="0"/>
              </a:spcBef>
              <a:spcAft>
                <a:spcPts val="0"/>
              </a:spcAft>
              <a:buSzPts val="1400"/>
              <a:buChar char="○"/>
            </a:pPr>
            <a:r>
              <a:rPr lang="en" dirty="0"/>
              <a:t>Attackers can call customer support and ask them to deactivate 2FA!</a:t>
            </a:r>
            <a:endParaRPr dirty="0"/>
          </a:p>
          <a:p>
            <a:pPr marL="914400" lvl="1" indent="-317500" algn="l" rtl="0">
              <a:spcBef>
                <a:spcPts val="0"/>
              </a:spcBef>
              <a:spcAft>
                <a:spcPts val="0"/>
              </a:spcAft>
              <a:buSzPts val="1400"/>
              <a:buChar char="○"/>
            </a:pPr>
            <a:r>
              <a:rPr lang="en" dirty="0"/>
              <a:t>Companies should validate identity if you ask to do this (but not all do)</a:t>
            </a:r>
            <a:endParaRPr dirty="0"/>
          </a:p>
        </p:txBody>
      </p:sp>
      <p:sp>
        <p:nvSpPr>
          <p:cNvPr id="777" name="Google Shape;777;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7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781"/>
        <p:cNvGrpSpPr/>
        <p:nvPr/>
      </p:nvGrpSpPr>
      <p:grpSpPr>
        <a:xfrm>
          <a:off x="0" y="0"/>
          <a:ext cx="0" cy="0"/>
          <a:chOff x="0" y="0"/>
          <a:chExt cx="0" cy="0"/>
        </a:xfrm>
      </p:grpSpPr>
      <p:sp>
        <p:nvSpPr>
          <p:cNvPr id="782" name="Google Shape;782;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2FA Example: Authentication Tokens</a:t>
            </a:r>
            <a:endParaRPr/>
          </a:p>
        </p:txBody>
      </p:sp>
      <p:sp>
        <p:nvSpPr>
          <p:cNvPr id="783" name="Google Shape;783;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Authentication token</a:t>
            </a:r>
            <a:r>
              <a:rPr lang="en" dirty="0"/>
              <a:t>: A device that generates secure second-factor codes</a:t>
            </a:r>
            <a:endParaRPr dirty="0"/>
          </a:p>
          <a:p>
            <a:pPr marL="914400" lvl="1" indent="-317500" algn="l" rtl="0">
              <a:spcBef>
                <a:spcPts val="0"/>
              </a:spcBef>
              <a:spcAft>
                <a:spcPts val="0"/>
              </a:spcAft>
              <a:buSzPts val="1400"/>
              <a:buChar char="○"/>
            </a:pPr>
            <a:r>
              <a:rPr lang="en" dirty="0"/>
              <a:t>Something the user owns</a:t>
            </a:r>
            <a:endParaRPr dirty="0"/>
          </a:p>
          <a:p>
            <a:pPr marL="914400" lvl="1" indent="-317500" algn="l" rtl="0">
              <a:spcBef>
                <a:spcPts val="0"/>
              </a:spcBef>
              <a:spcAft>
                <a:spcPts val="0"/>
              </a:spcAft>
              <a:buSzPts val="1400"/>
              <a:buChar char="○"/>
            </a:pPr>
            <a:r>
              <a:rPr lang="en" dirty="0"/>
              <a:t>Examples: RSA SecurID and Google Authenticator</a:t>
            </a:r>
            <a:endParaRPr dirty="0"/>
          </a:p>
          <a:p>
            <a:pPr marL="457200" lvl="0" indent="-342900" algn="l" rtl="0">
              <a:spcBef>
                <a:spcPts val="0"/>
              </a:spcBef>
              <a:spcAft>
                <a:spcPts val="0"/>
              </a:spcAft>
              <a:buSzPts val="1800"/>
              <a:buChar char="●"/>
            </a:pPr>
            <a:r>
              <a:rPr lang="en" dirty="0"/>
              <a:t>Usage</a:t>
            </a:r>
            <a:endParaRPr dirty="0"/>
          </a:p>
          <a:p>
            <a:pPr marL="914400" lvl="1" indent="-317500" algn="l" rtl="0">
              <a:spcBef>
                <a:spcPts val="0"/>
              </a:spcBef>
              <a:spcAft>
                <a:spcPts val="0"/>
              </a:spcAft>
              <a:buSzPts val="1400"/>
              <a:buChar char="○"/>
            </a:pPr>
            <a:r>
              <a:rPr lang="en" dirty="0"/>
              <a:t>The token and the server share a common secret key </a:t>
            </a:r>
            <a:r>
              <a:rPr lang="en" i="1" dirty="0"/>
              <a:t>k</a:t>
            </a:r>
            <a:endParaRPr dirty="0"/>
          </a:p>
          <a:p>
            <a:pPr marL="914400" lvl="1" indent="-317500" algn="l" rtl="0">
              <a:spcBef>
                <a:spcPts val="0"/>
              </a:spcBef>
              <a:spcAft>
                <a:spcPts val="0"/>
              </a:spcAft>
              <a:buSzPts val="1400"/>
              <a:buChar char="○"/>
            </a:pPr>
            <a:r>
              <a:rPr lang="en" dirty="0"/>
              <a:t>When the user wants to log in, the token generates a code HMAC(</a:t>
            </a:r>
            <a:r>
              <a:rPr lang="en" i="1" dirty="0"/>
              <a:t>k</a:t>
            </a:r>
            <a:r>
              <a:rPr lang="en" dirty="0"/>
              <a:t>, time)</a:t>
            </a:r>
            <a:endParaRPr dirty="0"/>
          </a:p>
          <a:p>
            <a:pPr marL="1371600" lvl="2" indent="-317500" algn="l" rtl="0">
              <a:spcBef>
                <a:spcPts val="0"/>
              </a:spcBef>
              <a:spcAft>
                <a:spcPts val="0"/>
              </a:spcAft>
              <a:buSzPts val="1400"/>
              <a:buChar char="■"/>
            </a:pPr>
            <a:r>
              <a:rPr lang="en" dirty="0"/>
              <a:t>The time is often truncated to the nearest 30 seconds for usability</a:t>
            </a:r>
            <a:endParaRPr dirty="0"/>
          </a:p>
          <a:p>
            <a:pPr marL="1371600" lvl="2" indent="-317500" algn="l" rtl="0">
              <a:spcBef>
                <a:spcPts val="0"/>
              </a:spcBef>
              <a:spcAft>
                <a:spcPts val="0"/>
              </a:spcAft>
              <a:buSzPts val="1400"/>
              <a:buChar char="■"/>
            </a:pPr>
            <a:r>
              <a:rPr lang="en" dirty="0"/>
              <a:t>The code is often truncated to 6 digits for usability</a:t>
            </a:r>
            <a:endParaRPr dirty="0"/>
          </a:p>
          <a:p>
            <a:pPr marL="914400" lvl="1" indent="-317500" algn="l" rtl="0">
              <a:spcBef>
                <a:spcPts val="0"/>
              </a:spcBef>
              <a:spcAft>
                <a:spcPts val="0"/>
              </a:spcAft>
              <a:buSzPts val="1400"/>
              <a:buChar char="○"/>
            </a:pPr>
            <a:r>
              <a:rPr lang="en" dirty="0"/>
              <a:t>The user submits the code to the website</a:t>
            </a:r>
            <a:endParaRPr dirty="0"/>
          </a:p>
          <a:p>
            <a:pPr marL="914400" lvl="1" indent="-317500" algn="l" rtl="0">
              <a:spcBef>
                <a:spcPts val="0"/>
              </a:spcBef>
              <a:spcAft>
                <a:spcPts val="0"/>
              </a:spcAft>
              <a:buSzPts val="1400"/>
              <a:buChar char="○"/>
            </a:pPr>
            <a:r>
              <a:rPr lang="en" dirty="0"/>
              <a:t>The website uses its secret key to verify the HMAC</a:t>
            </a:r>
            <a:endParaRPr dirty="0"/>
          </a:p>
          <a:p>
            <a:pPr marL="457200" lvl="0" indent="-342900" algn="l" rtl="0">
              <a:spcBef>
                <a:spcPts val="0"/>
              </a:spcBef>
              <a:spcAft>
                <a:spcPts val="0"/>
              </a:spcAft>
              <a:buSzPts val="1800"/>
              <a:buChar char="●"/>
            </a:pPr>
            <a:r>
              <a:rPr lang="en" dirty="0"/>
              <a:t>Drawback: Vulnerable to relay attacks</a:t>
            </a:r>
            <a:endParaRPr dirty="0"/>
          </a:p>
          <a:p>
            <a:pPr marL="457200" lvl="0" indent="-342900" algn="l" rtl="0">
              <a:spcBef>
                <a:spcPts val="0"/>
              </a:spcBef>
              <a:spcAft>
                <a:spcPts val="0"/>
              </a:spcAft>
              <a:buSzPts val="1800"/>
              <a:buChar char="●"/>
            </a:pPr>
            <a:r>
              <a:rPr lang="en" dirty="0"/>
              <a:t>Drawback: Vulnerable to online brute-force attacks</a:t>
            </a:r>
            <a:endParaRPr dirty="0"/>
          </a:p>
          <a:p>
            <a:pPr marL="914400" lvl="1" indent="-317500" algn="l" rtl="0">
              <a:spcBef>
                <a:spcPts val="0"/>
              </a:spcBef>
              <a:spcAft>
                <a:spcPts val="0"/>
              </a:spcAft>
              <a:buSzPts val="1400"/>
              <a:buChar char="○"/>
            </a:pPr>
            <a:r>
              <a:rPr lang="en" dirty="0"/>
              <a:t>Possible fix: Add a timeout</a:t>
            </a:r>
            <a:endParaRPr dirty="0"/>
          </a:p>
        </p:txBody>
      </p:sp>
      <p:sp>
        <p:nvSpPr>
          <p:cNvPr id="784" name="Google Shape;784;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2FA Example: Security Keys</a:t>
            </a:r>
            <a:endParaRPr/>
          </a:p>
        </p:txBody>
      </p:sp>
      <p:sp>
        <p:nvSpPr>
          <p:cNvPr id="790" name="Google Shape;790;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Security key</a:t>
            </a:r>
            <a:r>
              <a:rPr lang="en" dirty="0"/>
              <a:t>: A second factor designed to defend against phishing</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Usage</a:t>
            </a:r>
            <a:endParaRPr dirty="0"/>
          </a:p>
          <a:p>
            <a:pPr marL="914400" lvl="1" indent="-317500" algn="l" rtl="0">
              <a:spcBef>
                <a:spcPts val="0"/>
              </a:spcBef>
              <a:spcAft>
                <a:spcPts val="0"/>
              </a:spcAft>
              <a:buSzPts val="1400"/>
              <a:buChar char="○"/>
            </a:pPr>
            <a:r>
              <a:rPr lang="en" dirty="0"/>
              <a:t>When the user signs up for a website, the security key generates a new public/private key pair and gives the public key to the website</a:t>
            </a:r>
            <a:endParaRPr dirty="0"/>
          </a:p>
          <a:p>
            <a:pPr marL="914400" lvl="1" indent="-317500" algn="l" rtl="0">
              <a:spcBef>
                <a:spcPts val="0"/>
              </a:spcBef>
              <a:spcAft>
                <a:spcPts val="0"/>
              </a:spcAft>
              <a:buSzPts val="1400"/>
              <a:buChar char="○"/>
            </a:pPr>
            <a:r>
              <a:rPr lang="en" dirty="0"/>
              <a:t>When the user wants to log in, the server sends a nonce to the security key</a:t>
            </a:r>
            <a:endParaRPr dirty="0"/>
          </a:p>
          <a:p>
            <a:pPr marL="914400" lvl="1" indent="-317500" algn="l" rtl="0">
              <a:spcBef>
                <a:spcPts val="0"/>
              </a:spcBef>
              <a:spcAft>
                <a:spcPts val="0"/>
              </a:spcAft>
              <a:buSzPts val="1400"/>
              <a:buChar char="○"/>
            </a:pPr>
            <a:r>
              <a:rPr lang="en" dirty="0"/>
              <a:t>The security key signs the nonce, website name (from the browser), and key ID, and gives the signature to the server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Security keys prevent phishing</a:t>
            </a:r>
            <a:endParaRPr dirty="0"/>
          </a:p>
          <a:p>
            <a:pPr marL="914400" lvl="1" indent="-317500" algn="l" rtl="0">
              <a:spcBef>
                <a:spcPts val="0"/>
              </a:spcBef>
              <a:spcAft>
                <a:spcPts val="0"/>
              </a:spcAft>
              <a:buSzPts val="1400"/>
              <a:buChar char="○"/>
            </a:pPr>
            <a:r>
              <a:rPr lang="en" dirty="0"/>
              <a:t>In a phishing attack, the security key generates a signature with the attacker’s website name, not the legitimate website name</a:t>
            </a:r>
            <a:endParaRPr dirty="0"/>
          </a:p>
        </p:txBody>
      </p:sp>
      <p:sp>
        <p:nvSpPr>
          <p:cNvPr id="791" name="Google Shape;791;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XSS</a:t>
            </a:r>
            <a:endParaRPr/>
          </a:p>
        </p:txBody>
      </p:sp>
      <p:sp>
        <p:nvSpPr>
          <p:cNvPr id="797" name="Google Shape;797;p9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Websites use untrusted content as control data</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&lt;html&gt;&lt;body&gt;Hello </a:t>
            </a:r>
            <a:r>
              <a:rPr lang="en" b="1">
                <a:solidFill>
                  <a:srgbClr val="FF0000"/>
                </a:solidFill>
                <a:latin typeface="Courier New"/>
                <a:ea typeface="Courier New"/>
                <a:cs typeface="Courier New"/>
                <a:sym typeface="Courier New"/>
              </a:rPr>
              <a:t>EvanBot</a:t>
            </a:r>
            <a:r>
              <a:rPr lang="en" b="1">
                <a:latin typeface="Courier New"/>
                <a:ea typeface="Courier New"/>
                <a:cs typeface="Courier New"/>
                <a:sym typeface="Courier New"/>
              </a:rPr>
              <a:t>!&lt;/body&gt;&lt;/html&gt;</a:t>
            </a:r>
            <a:endParaRPr sz="1800" b="1">
              <a:latin typeface="Courier New"/>
              <a:ea typeface="Courier New"/>
              <a:cs typeface="Courier New"/>
              <a:sym typeface="Courier New"/>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&lt;html&gt;&lt;body&gt;Hello </a:t>
            </a:r>
            <a:r>
              <a:rPr lang="en" b="1">
                <a:solidFill>
                  <a:srgbClr val="FF0000"/>
                </a:solidFill>
                <a:latin typeface="Courier New"/>
                <a:ea typeface="Courier New"/>
                <a:cs typeface="Courier New"/>
                <a:sym typeface="Courier New"/>
              </a:rPr>
              <a:t>&lt;script&gt;alert(1)&lt;/script&gt;</a:t>
            </a:r>
            <a:r>
              <a:rPr lang="en" b="1">
                <a:latin typeface="Courier New"/>
                <a:ea typeface="Courier New"/>
                <a:cs typeface="Courier New"/>
                <a:sym typeface="Courier New"/>
              </a:rPr>
              <a:t>!&lt;/body&gt;&lt;/html&gt;</a:t>
            </a:r>
            <a:endParaRPr/>
          </a:p>
          <a:p>
            <a:pPr marL="457200" lvl="0" indent="-342900" algn="l" rtl="0">
              <a:spcBef>
                <a:spcPts val="0"/>
              </a:spcBef>
              <a:spcAft>
                <a:spcPts val="0"/>
              </a:spcAft>
              <a:buSzPts val="1800"/>
              <a:buChar char="●"/>
            </a:pPr>
            <a:r>
              <a:rPr lang="en"/>
              <a:t>Stored XSS</a:t>
            </a:r>
            <a:endParaRPr/>
          </a:p>
          <a:p>
            <a:pPr marL="914400" lvl="1" indent="-317500" algn="l" rtl="0">
              <a:spcBef>
                <a:spcPts val="0"/>
              </a:spcBef>
              <a:spcAft>
                <a:spcPts val="0"/>
              </a:spcAft>
              <a:buSzPts val="1400"/>
              <a:buChar char="○"/>
            </a:pPr>
            <a:r>
              <a:rPr lang="en"/>
              <a:t>The attacker’s JavaScript is stored on the legitimate server and sent to browsers</a:t>
            </a:r>
            <a:endParaRPr/>
          </a:p>
          <a:p>
            <a:pPr marL="914400" lvl="1" indent="-317500" algn="l" rtl="0">
              <a:spcBef>
                <a:spcPts val="0"/>
              </a:spcBef>
              <a:spcAft>
                <a:spcPts val="0"/>
              </a:spcAft>
              <a:buSzPts val="1400"/>
              <a:buChar char="○"/>
            </a:pPr>
            <a:r>
              <a:rPr lang="en"/>
              <a:t>Classic example: Make a post on a social media site (e.g. Facebook) with JavaScript</a:t>
            </a:r>
            <a:endParaRPr/>
          </a:p>
          <a:p>
            <a:pPr marL="457200" lvl="0" indent="-342900" algn="l" rtl="0">
              <a:spcBef>
                <a:spcPts val="0"/>
              </a:spcBef>
              <a:spcAft>
                <a:spcPts val="0"/>
              </a:spcAft>
              <a:buSzPts val="1800"/>
              <a:buChar char="●"/>
            </a:pPr>
            <a:r>
              <a:rPr lang="en"/>
              <a:t>Reflected XSS</a:t>
            </a:r>
            <a:endParaRPr/>
          </a:p>
          <a:p>
            <a:pPr marL="914400" lvl="1" indent="-317500" algn="l" rtl="0">
              <a:spcBef>
                <a:spcPts val="0"/>
              </a:spcBef>
              <a:spcAft>
                <a:spcPts val="0"/>
              </a:spcAft>
              <a:buSzPts val="1400"/>
              <a:buChar char="○"/>
            </a:pPr>
            <a:r>
              <a:rPr lang="en"/>
              <a:t>The attacker causes the victim to input JavaScript into a request, and the content it’s reflected (copied) in the response from the server</a:t>
            </a:r>
            <a:endParaRPr/>
          </a:p>
          <a:p>
            <a:pPr marL="914400" lvl="1" indent="-317500" algn="l" rtl="0">
              <a:spcBef>
                <a:spcPts val="0"/>
              </a:spcBef>
              <a:spcAft>
                <a:spcPts val="0"/>
              </a:spcAft>
              <a:buSzPts val="1400"/>
              <a:buChar char="○"/>
            </a:pPr>
            <a:r>
              <a:rPr lang="en"/>
              <a:t>Classic example: Create a link for a search engine (e.g. Google) query with JavaScript</a:t>
            </a:r>
            <a:endParaRPr/>
          </a:p>
          <a:p>
            <a:pPr marL="914400" lvl="1" indent="-317500" algn="l" rtl="0">
              <a:spcBef>
                <a:spcPts val="0"/>
              </a:spcBef>
              <a:spcAft>
                <a:spcPts val="0"/>
              </a:spcAft>
              <a:buSzPts val="1400"/>
              <a:buChar char="○"/>
            </a:pPr>
            <a:r>
              <a:rPr lang="en"/>
              <a:t>Requires the victim to click on the link with JavaScript</a:t>
            </a:r>
            <a:endParaRPr/>
          </a:p>
        </p:txBody>
      </p:sp>
      <p:sp>
        <p:nvSpPr>
          <p:cNvPr id="798" name="Google Shape;798;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Same-Origin Policy</a:t>
            </a:r>
            <a:endParaRPr/>
          </a:p>
        </p:txBody>
      </p:sp>
      <p:sp>
        <p:nvSpPr>
          <p:cNvPr id="128" name="Google Shape;12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webpages with different origins should not be able to access each other’s resources</a:t>
            </a:r>
            <a:endParaRPr/>
          </a:p>
          <a:p>
            <a:pPr marL="914400" lvl="1" indent="-317500" algn="l" rtl="0">
              <a:spcBef>
                <a:spcPts val="0"/>
              </a:spcBef>
              <a:spcAft>
                <a:spcPts val="0"/>
              </a:spcAft>
              <a:buSzPts val="1400"/>
              <a:buChar char="○"/>
            </a:pPr>
            <a:r>
              <a:rPr lang="en"/>
              <a:t>Example: JavaScript on </a:t>
            </a:r>
            <a:r>
              <a:rPr lang="en" b="1">
                <a:latin typeface="Courier New"/>
                <a:ea typeface="Courier New"/>
                <a:cs typeface="Courier New"/>
                <a:sym typeface="Courier New"/>
              </a:rPr>
              <a:t>http://evil.com</a:t>
            </a:r>
            <a:r>
              <a:rPr lang="en"/>
              <a:t> cannot access the information on </a:t>
            </a:r>
            <a:r>
              <a:rPr lang="en" b="1">
                <a:latin typeface="Courier New"/>
                <a:ea typeface="Courier New"/>
                <a:cs typeface="Courier New"/>
                <a:sym typeface="Courier New"/>
              </a:rPr>
              <a:t>http://bank.com</a:t>
            </a:r>
            <a:endParaRPr/>
          </a:p>
        </p:txBody>
      </p:sp>
      <p:sp>
        <p:nvSpPr>
          <p:cNvPr id="129" name="Google Shape;12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XSS Defenses</a:t>
            </a:r>
            <a:endParaRPr/>
          </a:p>
        </p:txBody>
      </p:sp>
      <p:sp>
        <p:nvSpPr>
          <p:cNvPr id="804" name="Google Shape;804;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Defense: HTML sanitization</a:t>
            </a:r>
            <a:endParaRPr/>
          </a:p>
          <a:p>
            <a:pPr marL="914400" lvl="1" indent="-317500" algn="l" rtl="0">
              <a:spcBef>
                <a:spcPts val="0"/>
              </a:spcBef>
              <a:spcAft>
                <a:spcPts val="0"/>
              </a:spcAft>
              <a:buSzPts val="1400"/>
              <a:buChar char="○"/>
            </a:pPr>
            <a:r>
              <a:rPr lang="en"/>
              <a:t>Replace control characters with data sequences</a:t>
            </a:r>
            <a:endParaRPr/>
          </a:p>
          <a:p>
            <a:pPr marL="1371600" lvl="2" indent="-317500" algn="l" rtl="0">
              <a:spcBef>
                <a:spcPts val="0"/>
              </a:spcBef>
              <a:spcAft>
                <a:spcPts val="0"/>
              </a:spcAft>
              <a:buSzPts val="1400"/>
              <a:buChar char="■"/>
            </a:pPr>
            <a:r>
              <a:rPr lang="en" b="1">
                <a:latin typeface="Courier New"/>
                <a:ea typeface="Courier New"/>
                <a:cs typeface="Courier New"/>
                <a:sym typeface="Courier New"/>
              </a:rPr>
              <a:t>&lt;</a:t>
            </a:r>
            <a:r>
              <a:rPr lang="en"/>
              <a:t> becomes </a:t>
            </a:r>
            <a:r>
              <a:rPr lang="en" b="1">
                <a:latin typeface="Courier New"/>
                <a:ea typeface="Courier New"/>
                <a:cs typeface="Courier New"/>
                <a:sym typeface="Courier New"/>
              </a:rPr>
              <a:t>&amp;lt;</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a:t>
            </a:r>
            <a:r>
              <a:rPr lang="en"/>
              <a:t> becomes </a:t>
            </a:r>
            <a:r>
              <a:rPr lang="en" b="1">
                <a:latin typeface="Courier New"/>
                <a:ea typeface="Courier New"/>
                <a:cs typeface="Courier New"/>
                <a:sym typeface="Courier New"/>
              </a:rPr>
              <a:t>&amp;quot;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Use a trusted library to sanitize inputs for you</a:t>
            </a:r>
            <a:endParaRPr/>
          </a:p>
          <a:p>
            <a:pPr marL="457200" lvl="0" indent="-342900" algn="l" rtl="0">
              <a:spcBef>
                <a:spcPts val="0"/>
              </a:spcBef>
              <a:spcAft>
                <a:spcPts val="0"/>
              </a:spcAft>
              <a:buSzPts val="1800"/>
              <a:buChar char="●"/>
            </a:pPr>
            <a:r>
              <a:rPr lang="en"/>
              <a:t>Defense: Content Security Policy (CSP)</a:t>
            </a:r>
            <a:endParaRPr/>
          </a:p>
          <a:p>
            <a:pPr marL="914400" lvl="1" indent="-317500" algn="l" rtl="0">
              <a:spcBef>
                <a:spcPts val="0"/>
              </a:spcBef>
              <a:spcAft>
                <a:spcPts val="0"/>
              </a:spcAft>
              <a:buSzPts val="1400"/>
              <a:buChar char="○"/>
            </a:pPr>
            <a:r>
              <a:rPr lang="en"/>
              <a:t>Instruct the browser to only use resources loaded from specific places</a:t>
            </a:r>
            <a:endParaRPr/>
          </a:p>
          <a:p>
            <a:pPr marL="914400" lvl="1" indent="-317500" algn="l" rtl="0">
              <a:spcBef>
                <a:spcPts val="0"/>
              </a:spcBef>
              <a:spcAft>
                <a:spcPts val="0"/>
              </a:spcAft>
              <a:buSzPts val="1400"/>
              <a:buChar char="○"/>
            </a:pPr>
            <a:r>
              <a:rPr lang="en"/>
              <a:t>Limits JavaScript: only scripts from trusted sources are run in the browser</a:t>
            </a:r>
            <a:endParaRPr/>
          </a:p>
          <a:p>
            <a:pPr marL="914400" lvl="1" indent="-317500" algn="l" rtl="0">
              <a:spcBef>
                <a:spcPts val="0"/>
              </a:spcBef>
              <a:spcAft>
                <a:spcPts val="0"/>
              </a:spcAft>
              <a:buSzPts val="1400"/>
              <a:buChar char="○"/>
            </a:pPr>
            <a:r>
              <a:rPr lang="en"/>
              <a:t>Enforced by the browser</a:t>
            </a:r>
            <a:endParaRPr/>
          </a:p>
        </p:txBody>
      </p:sp>
      <p:sp>
        <p:nvSpPr>
          <p:cNvPr id="805" name="Google Shape;805;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9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Clickjacking</a:t>
            </a:r>
            <a:endParaRPr/>
          </a:p>
        </p:txBody>
      </p:sp>
      <p:sp>
        <p:nvSpPr>
          <p:cNvPr id="811" name="Google Shape;811;p93"/>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Clickjacking: Trick the victim into clicking on something from the attacker</a:t>
            </a:r>
            <a:endParaRPr/>
          </a:p>
          <a:p>
            <a:pPr marL="457200" lvl="0" indent="-342900" algn="l" rtl="0">
              <a:spcBef>
                <a:spcPts val="0"/>
              </a:spcBef>
              <a:spcAft>
                <a:spcPts val="0"/>
              </a:spcAft>
              <a:buSzPts val="1800"/>
              <a:buChar char="●"/>
            </a:pPr>
            <a:r>
              <a:rPr lang="en"/>
              <a:t>Main vulnerability: the browser trusts the user’s clicks</a:t>
            </a:r>
            <a:endParaRPr/>
          </a:p>
          <a:p>
            <a:pPr marL="914400" lvl="1" indent="-317500" algn="l" rtl="0">
              <a:spcBef>
                <a:spcPts val="0"/>
              </a:spcBef>
              <a:spcAft>
                <a:spcPts val="0"/>
              </a:spcAft>
              <a:buSzPts val="1400"/>
              <a:buChar char="○"/>
            </a:pPr>
            <a:r>
              <a:rPr lang="en"/>
              <a:t>When the user clicks on something, the browser assumes the user intended to click there</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Fake download buttons</a:t>
            </a:r>
            <a:endParaRPr/>
          </a:p>
          <a:p>
            <a:pPr marL="914400" lvl="1" indent="-317500" algn="l" rtl="0">
              <a:spcBef>
                <a:spcPts val="0"/>
              </a:spcBef>
              <a:spcAft>
                <a:spcPts val="0"/>
              </a:spcAft>
              <a:buSzPts val="1400"/>
              <a:buChar char="○"/>
            </a:pPr>
            <a:r>
              <a:rPr lang="en"/>
              <a:t>Show the user one frame, when they’re actually clicking on another invisible frame</a:t>
            </a:r>
            <a:endParaRPr/>
          </a:p>
          <a:p>
            <a:pPr marL="914400" lvl="1" indent="-317500" algn="l" rtl="0">
              <a:spcBef>
                <a:spcPts val="0"/>
              </a:spcBef>
              <a:spcAft>
                <a:spcPts val="0"/>
              </a:spcAft>
              <a:buSzPts val="1400"/>
              <a:buChar char="○"/>
            </a:pPr>
            <a:r>
              <a:rPr lang="en"/>
              <a:t>Temporal attack: Change the cursor just before the user clicks</a:t>
            </a:r>
            <a:endParaRPr/>
          </a:p>
          <a:p>
            <a:pPr marL="914400" lvl="1" indent="-317500" algn="l" rtl="0">
              <a:spcBef>
                <a:spcPts val="0"/>
              </a:spcBef>
              <a:spcAft>
                <a:spcPts val="0"/>
              </a:spcAft>
              <a:buSzPts val="1400"/>
              <a:buChar char="○"/>
            </a:pPr>
            <a:r>
              <a:rPr lang="en"/>
              <a:t>Cursorjacking: Create a fake mouse cursor with JavaScript</a:t>
            </a:r>
            <a:endParaRPr/>
          </a:p>
          <a:p>
            <a:pPr marL="457200" lvl="0" indent="-342900" algn="l" rtl="0">
              <a:spcBef>
                <a:spcPts val="0"/>
              </a:spcBef>
              <a:spcAft>
                <a:spcPts val="0"/>
              </a:spcAft>
              <a:buSzPts val="1800"/>
              <a:buChar char="●"/>
            </a:pPr>
            <a:r>
              <a:rPr lang="en"/>
              <a:t>Defenses</a:t>
            </a:r>
            <a:endParaRPr/>
          </a:p>
          <a:p>
            <a:pPr marL="914400" lvl="1" indent="-317500" algn="l" rtl="0">
              <a:spcBef>
                <a:spcPts val="0"/>
              </a:spcBef>
              <a:spcAft>
                <a:spcPts val="0"/>
              </a:spcAft>
              <a:buSzPts val="1400"/>
              <a:buChar char="○"/>
            </a:pPr>
            <a:r>
              <a:rPr lang="en"/>
              <a:t>Enforce visual integrity: Focus the user’s vision on the relevant part of the screen</a:t>
            </a:r>
            <a:endParaRPr/>
          </a:p>
          <a:p>
            <a:pPr marL="914400" lvl="1" indent="-317500" algn="l" rtl="0">
              <a:spcBef>
                <a:spcPts val="0"/>
              </a:spcBef>
              <a:spcAft>
                <a:spcPts val="0"/>
              </a:spcAft>
              <a:buSzPts val="1400"/>
              <a:buChar char="○"/>
            </a:pPr>
            <a:r>
              <a:rPr lang="en"/>
              <a:t>Enforce temporal integrity: Give the user time to understand what they’re clicking on</a:t>
            </a:r>
            <a:endParaRPr/>
          </a:p>
          <a:p>
            <a:pPr marL="914400" lvl="1" indent="-317500" algn="l" rtl="0">
              <a:spcBef>
                <a:spcPts val="0"/>
              </a:spcBef>
              <a:spcAft>
                <a:spcPts val="0"/>
              </a:spcAft>
              <a:buSzPts val="1400"/>
              <a:buChar char="○"/>
            </a:pPr>
            <a:r>
              <a:rPr lang="en"/>
              <a:t>Ask the user for confirmation</a:t>
            </a:r>
            <a:endParaRPr/>
          </a:p>
          <a:p>
            <a:pPr marL="914400" lvl="1" indent="-317500" algn="l" rtl="0">
              <a:spcBef>
                <a:spcPts val="0"/>
              </a:spcBef>
              <a:spcAft>
                <a:spcPts val="0"/>
              </a:spcAft>
              <a:buSzPts val="1400"/>
              <a:buChar char="○"/>
            </a:pPr>
            <a:r>
              <a:rPr lang="en"/>
              <a:t>Frame-busting: The legitimate website forbids other websites from embedding it in an iframe</a:t>
            </a:r>
            <a:endParaRPr/>
          </a:p>
        </p:txBody>
      </p:sp>
      <p:sp>
        <p:nvSpPr>
          <p:cNvPr id="812" name="Google Shape;812;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9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Phishing</a:t>
            </a:r>
            <a:endParaRPr/>
          </a:p>
        </p:txBody>
      </p:sp>
      <p:sp>
        <p:nvSpPr>
          <p:cNvPr id="818" name="Google Shape;818;p9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Phishing: Trick the victim into sending the attacker personal information</a:t>
            </a:r>
            <a:endParaRPr/>
          </a:p>
          <a:p>
            <a:pPr marL="914400" lvl="1" indent="-317500" algn="l" rtl="0">
              <a:spcBef>
                <a:spcPts val="0"/>
              </a:spcBef>
              <a:spcAft>
                <a:spcPts val="0"/>
              </a:spcAft>
              <a:buSzPts val="1400"/>
              <a:buChar char="○"/>
            </a:pPr>
            <a:r>
              <a:rPr lang="en"/>
              <a:t>A malicious website impersonates a legitimate website to trick the user</a:t>
            </a:r>
            <a:endParaRPr/>
          </a:p>
          <a:p>
            <a:pPr marL="457200" lvl="0" indent="-342900" algn="l" rtl="0">
              <a:spcBef>
                <a:spcPts val="0"/>
              </a:spcBef>
              <a:spcAft>
                <a:spcPts val="0"/>
              </a:spcAft>
              <a:buSzPts val="1800"/>
              <a:buChar char="●"/>
            </a:pPr>
            <a:r>
              <a:rPr lang="en"/>
              <a:t>Don’t blame the users</a:t>
            </a:r>
            <a:endParaRPr/>
          </a:p>
          <a:p>
            <a:pPr marL="914400" lvl="1" indent="-317500" algn="l" rtl="0">
              <a:spcBef>
                <a:spcPts val="0"/>
              </a:spcBef>
              <a:spcAft>
                <a:spcPts val="0"/>
              </a:spcAft>
              <a:buSzPts val="1400"/>
              <a:buChar char="○"/>
            </a:pPr>
            <a:r>
              <a:rPr lang="en"/>
              <a:t>Detecting phishing is hard, especially if you aren’t a security expert</a:t>
            </a:r>
            <a:endParaRPr/>
          </a:p>
          <a:p>
            <a:pPr marL="914400" lvl="1" indent="-317500" algn="l" rtl="0">
              <a:spcBef>
                <a:spcPts val="0"/>
              </a:spcBef>
              <a:spcAft>
                <a:spcPts val="0"/>
              </a:spcAft>
              <a:buSzPts val="1400"/>
              <a:buChar char="○"/>
            </a:pPr>
            <a:r>
              <a:rPr lang="en"/>
              <a:t>Check the URL? Still vulnerable to homograph attacks (malicious URLs that look legitimate)</a:t>
            </a:r>
            <a:endParaRPr/>
          </a:p>
          <a:p>
            <a:pPr marL="914400" lvl="1" indent="-317500" algn="l" rtl="0">
              <a:spcBef>
                <a:spcPts val="0"/>
              </a:spcBef>
              <a:spcAft>
                <a:spcPts val="0"/>
              </a:spcAft>
              <a:buSzPts val="1400"/>
              <a:buChar char="○"/>
            </a:pPr>
            <a:r>
              <a:rPr lang="en"/>
              <a:t>Check the entire browser? Still vulnerable to browser-in-browser attacks</a:t>
            </a:r>
            <a:endParaRPr/>
          </a:p>
          <a:p>
            <a:pPr marL="457200" lvl="0" indent="-342900" algn="l" rtl="0">
              <a:spcBef>
                <a:spcPts val="0"/>
              </a:spcBef>
              <a:spcAft>
                <a:spcPts val="0"/>
              </a:spcAft>
              <a:buSzPts val="1800"/>
              <a:buChar char="●"/>
            </a:pPr>
            <a:r>
              <a:rPr lang="en"/>
              <a:t>Defense: Two-Factor Authentication (2FA)</a:t>
            </a:r>
            <a:endParaRPr/>
          </a:p>
          <a:p>
            <a:pPr marL="914400" lvl="1" indent="-317500" algn="l" rtl="0">
              <a:spcBef>
                <a:spcPts val="0"/>
              </a:spcBef>
              <a:spcAft>
                <a:spcPts val="0"/>
              </a:spcAft>
              <a:buSzPts val="1400"/>
              <a:buChar char="○"/>
            </a:pPr>
            <a:r>
              <a:rPr lang="en"/>
              <a:t>User must prove their identity two different ways (something you know, something you own, something you are)</a:t>
            </a:r>
            <a:endParaRPr/>
          </a:p>
          <a:p>
            <a:pPr marL="914400" lvl="1" indent="-317500" algn="l" rtl="0">
              <a:spcBef>
                <a:spcPts val="0"/>
              </a:spcBef>
              <a:spcAft>
                <a:spcPts val="0"/>
              </a:spcAft>
              <a:buSzPts val="1400"/>
              <a:buChar char="○"/>
            </a:pPr>
            <a:r>
              <a:rPr lang="en"/>
              <a:t>Defends against attacks where an attacker has only stolen one factor (e.g. the password)</a:t>
            </a:r>
            <a:endParaRPr/>
          </a:p>
          <a:p>
            <a:pPr marL="914400" lvl="1" indent="-317500" algn="l" rtl="0">
              <a:spcBef>
                <a:spcPts val="0"/>
              </a:spcBef>
              <a:spcAft>
                <a:spcPts val="0"/>
              </a:spcAft>
              <a:buSzPts val="1400"/>
              <a:buChar char="○"/>
            </a:pPr>
            <a:r>
              <a:rPr lang="en"/>
              <a:t>Vulnerable to relay attacks: The attacker phishes the victim into giving up both factors</a:t>
            </a:r>
            <a:endParaRPr/>
          </a:p>
          <a:p>
            <a:pPr marL="914400" lvl="1" indent="-317500" algn="l" rtl="0">
              <a:spcBef>
                <a:spcPts val="0"/>
              </a:spcBef>
              <a:spcAft>
                <a:spcPts val="0"/>
              </a:spcAft>
              <a:buSzPts val="1400"/>
              <a:buChar char="○"/>
            </a:pPr>
            <a:r>
              <a:rPr lang="en"/>
              <a:t>Vulnerable to social engineering attacks: Trick humans to subvert 2FA</a:t>
            </a:r>
            <a:endParaRPr/>
          </a:p>
          <a:p>
            <a:pPr marL="914400" lvl="1" indent="-317500" algn="l" rtl="0">
              <a:spcBef>
                <a:spcPts val="0"/>
              </a:spcBef>
              <a:spcAft>
                <a:spcPts val="0"/>
              </a:spcAft>
              <a:buSzPts val="1400"/>
              <a:buChar char="○"/>
            </a:pPr>
            <a:r>
              <a:rPr lang="en"/>
              <a:t>Example: Authentication tokens for generating secure two-factor codes</a:t>
            </a:r>
            <a:endParaRPr/>
          </a:p>
          <a:p>
            <a:pPr marL="914400" lvl="1" indent="-317500" algn="l" rtl="0">
              <a:spcBef>
                <a:spcPts val="0"/>
              </a:spcBef>
              <a:spcAft>
                <a:spcPts val="0"/>
              </a:spcAft>
              <a:buSzPts val="1400"/>
              <a:buChar char="○"/>
            </a:pPr>
            <a:r>
              <a:rPr lang="en"/>
              <a:t>Example: Security keys to prevent phishing</a:t>
            </a:r>
            <a:endParaRPr/>
          </a:p>
        </p:txBody>
      </p:sp>
      <p:sp>
        <p:nvSpPr>
          <p:cNvPr id="819" name="Google Shape;819;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JavaScript</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36" name="Google Shape;136;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JavaScript</a:t>
            </a:r>
            <a:r>
              <a:rPr lang="en" dirty="0"/>
              <a:t>: A programming language for running code in the web browser</a:t>
            </a:r>
            <a:endParaRPr dirty="0"/>
          </a:p>
          <a:p>
            <a:pPr marL="457200" lvl="0" indent="-342900" algn="l" rtl="0">
              <a:spcBef>
                <a:spcPts val="0"/>
              </a:spcBef>
              <a:spcAft>
                <a:spcPts val="0"/>
              </a:spcAft>
              <a:buSzPts val="1800"/>
              <a:buChar char="●"/>
            </a:pPr>
            <a:r>
              <a:rPr lang="en" dirty="0"/>
              <a:t>JavaScript is </a:t>
            </a:r>
            <a:r>
              <a:rPr lang="en" b="1" dirty="0"/>
              <a:t>client-side</a:t>
            </a:r>
            <a:endParaRPr dirty="0"/>
          </a:p>
          <a:p>
            <a:pPr marL="914400" lvl="1" indent="-317500" algn="l" rtl="0">
              <a:spcBef>
                <a:spcPts val="0"/>
              </a:spcBef>
              <a:spcAft>
                <a:spcPts val="0"/>
              </a:spcAft>
              <a:buSzPts val="1400"/>
              <a:buChar char="○"/>
            </a:pPr>
            <a:r>
              <a:rPr lang="en" dirty="0"/>
              <a:t>Code sent by the server as part of the response</a:t>
            </a:r>
            <a:endParaRPr dirty="0"/>
          </a:p>
          <a:p>
            <a:pPr marL="914400" lvl="1" indent="-317500" algn="l" rtl="0">
              <a:spcBef>
                <a:spcPts val="0"/>
              </a:spcBef>
              <a:spcAft>
                <a:spcPts val="0"/>
              </a:spcAft>
              <a:buSzPts val="1400"/>
              <a:buChar char="○"/>
            </a:pPr>
            <a:r>
              <a:rPr lang="en" dirty="0"/>
              <a:t>Runs in the browser, not the web server!</a:t>
            </a:r>
            <a:endParaRPr dirty="0"/>
          </a:p>
          <a:p>
            <a:pPr marL="457200" lvl="0" indent="-342900" algn="l" rtl="0">
              <a:spcBef>
                <a:spcPts val="0"/>
              </a:spcBef>
              <a:spcAft>
                <a:spcPts val="0"/>
              </a:spcAft>
              <a:buSzPts val="1800"/>
              <a:buChar char="●"/>
            </a:pPr>
            <a:r>
              <a:rPr lang="en" dirty="0"/>
              <a:t>Used to manipulate web pages (HTML and CSS)</a:t>
            </a:r>
            <a:endParaRPr dirty="0"/>
          </a:p>
          <a:p>
            <a:pPr marL="914400" lvl="1" indent="-317500" algn="l" rtl="0">
              <a:spcBef>
                <a:spcPts val="0"/>
              </a:spcBef>
              <a:spcAft>
                <a:spcPts val="0"/>
              </a:spcAft>
              <a:buSzPts val="1400"/>
              <a:buChar char="○"/>
            </a:pPr>
            <a:r>
              <a:rPr lang="en" dirty="0"/>
              <a:t>Makes modern websites interactive</a:t>
            </a:r>
            <a:endParaRPr dirty="0"/>
          </a:p>
          <a:p>
            <a:pPr marL="914400" lvl="1" indent="-317500" algn="l" rtl="0">
              <a:spcBef>
                <a:spcPts val="0"/>
              </a:spcBef>
              <a:spcAft>
                <a:spcPts val="0"/>
              </a:spcAft>
              <a:buSzPts val="1400"/>
              <a:buChar char="○"/>
            </a:pPr>
            <a:r>
              <a:rPr lang="en" dirty="0"/>
              <a:t>JavaScript can be directly embedded in HTML with </a:t>
            </a:r>
            <a:r>
              <a:rPr lang="en" b="1" dirty="0">
                <a:latin typeface="Courier New"/>
                <a:ea typeface="Courier New"/>
                <a:cs typeface="Courier New"/>
                <a:sym typeface="Courier New"/>
              </a:rPr>
              <a:t>&lt;script&gt;</a:t>
            </a:r>
            <a:r>
              <a:rPr lang="en" dirty="0"/>
              <a:t> tags</a:t>
            </a:r>
            <a:endParaRPr dirty="0"/>
          </a:p>
          <a:p>
            <a:pPr marL="457200" lvl="0" indent="-342900" algn="l" rtl="0">
              <a:spcBef>
                <a:spcPts val="0"/>
              </a:spcBef>
              <a:spcAft>
                <a:spcPts val="0"/>
              </a:spcAft>
              <a:buSzPts val="1800"/>
              <a:buChar char="●"/>
            </a:pPr>
            <a:r>
              <a:rPr lang="en" dirty="0"/>
              <a:t>Most modern webpages involve JavaScript</a:t>
            </a:r>
            <a:endParaRPr dirty="0"/>
          </a:p>
          <a:p>
            <a:pPr marL="914400" lvl="1" indent="-317500" algn="l" rtl="0">
              <a:spcBef>
                <a:spcPts val="0"/>
              </a:spcBef>
              <a:spcAft>
                <a:spcPts val="0"/>
              </a:spcAft>
              <a:buSzPts val="1400"/>
              <a:buChar char="○"/>
            </a:pPr>
            <a:r>
              <a:rPr lang="en" dirty="0"/>
              <a:t>JavaScript is supported by all modern web browsers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JavaScript</a:t>
            </a:r>
            <a:endParaRPr/>
          </a:p>
        </p:txBody>
      </p:sp>
      <p:sp>
        <p:nvSpPr>
          <p:cNvPr id="142" name="Google Shape;142;p26"/>
          <p:cNvSpPr txBox="1">
            <a:spLocks noGrp="1"/>
          </p:cNvSpPr>
          <p:nvPr>
            <p:ph type="body" idx="1"/>
          </p:nvPr>
        </p:nvSpPr>
        <p:spPr>
          <a:xfrm>
            <a:off x="198500" y="1246825"/>
            <a:ext cx="8520600" cy="57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JavaScript can create a pop-up message</a:t>
            </a:r>
            <a:endParaRPr/>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44" name="Google Shape;144;p26"/>
          <p:cNvSpPr/>
          <p:nvPr/>
        </p:nvSpPr>
        <p:spPr>
          <a:xfrm>
            <a:off x="579500" y="2108700"/>
            <a:ext cx="4137900" cy="68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Courier New"/>
                <a:ea typeface="Courier New"/>
                <a:cs typeface="Courier New"/>
                <a:sym typeface="Courier New"/>
              </a:rPr>
              <a:t>&lt;script&gt;alert("Happy Birthday!")&lt;/script&gt;</a:t>
            </a:r>
            <a:endParaRPr sz="1200" b="1">
              <a:latin typeface="Courier New"/>
              <a:ea typeface="Courier New"/>
              <a:cs typeface="Courier New"/>
              <a:sym typeface="Courier New"/>
            </a:endParaRPr>
          </a:p>
        </p:txBody>
      </p:sp>
      <p:sp>
        <p:nvSpPr>
          <p:cNvPr id="145" name="Google Shape;145;p26"/>
          <p:cNvSpPr txBox="1"/>
          <p:nvPr/>
        </p:nvSpPr>
        <p:spPr>
          <a:xfrm>
            <a:off x="584850" y="1766725"/>
            <a:ext cx="3775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HTML (with embedded JavaScript)</a:t>
            </a:r>
            <a:endParaRPr/>
          </a:p>
        </p:txBody>
      </p:sp>
      <p:sp>
        <p:nvSpPr>
          <p:cNvPr id="146" name="Google Shape;146;p26"/>
          <p:cNvSpPr/>
          <p:nvPr/>
        </p:nvSpPr>
        <p:spPr>
          <a:xfrm>
            <a:off x="584850" y="3343700"/>
            <a:ext cx="4052700" cy="161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147" name="Google Shape;147;p26"/>
          <p:cNvSpPr txBox="1"/>
          <p:nvPr/>
        </p:nvSpPr>
        <p:spPr>
          <a:xfrm>
            <a:off x="590957" y="3001725"/>
            <a:ext cx="376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Webpage</a:t>
            </a:r>
            <a:endParaRPr/>
          </a:p>
        </p:txBody>
      </p:sp>
      <p:sp>
        <p:nvSpPr>
          <p:cNvPr id="148" name="Google Shape;148;p26"/>
          <p:cNvSpPr/>
          <p:nvPr/>
        </p:nvSpPr>
        <p:spPr>
          <a:xfrm>
            <a:off x="1685650" y="3776000"/>
            <a:ext cx="1580100" cy="745500"/>
          </a:xfrm>
          <a:prstGeom prst="rect">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Happy Birthday!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149" name="Google Shape;149;p26"/>
          <p:cNvSpPr/>
          <p:nvPr/>
        </p:nvSpPr>
        <p:spPr>
          <a:xfrm>
            <a:off x="2201350" y="4104100"/>
            <a:ext cx="548700" cy="329400"/>
          </a:xfrm>
          <a:prstGeom prst="roundRect">
            <a:avLst>
              <a:gd name="adj" fmla="val 16667"/>
            </a:avLst>
          </a:prstGeom>
          <a:solidFill>
            <a:srgbClr val="CC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OK</a:t>
            </a:r>
            <a:endParaRPr/>
          </a:p>
        </p:txBody>
      </p:sp>
      <p:cxnSp>
        <p:nvCxnSpPr>
          <p:cNvPr id="150" name="Google Shape;150;p26"/>
          <p:cNvCxnSpPr>
            <a:stCxn id="151" idx="1"/>
          </p:cNvCxnSpPr>
          <p:nvPr/>
        </p:nvCxnSpPr>
        <p:spPr>
          <a:xfrm rot="10800000">
            <a:off x="3310600" y="4105600"/>
            <a:ext cx="1968900" cy="0"/>
          </a:xfrm>
          <a:prstGeom prst="straightConnector1">
            <a:avLst/>
          </a:prstGeom>
          <a:noFill/>
          <a:ln w="19050" cap="flat" cmpd="sng">
            <a:solidFill>
              <a:schemeClr val="dk2"/>
            </a:solidFill>
            <a:prstDash val="solid"/>
            <a:round/>
            <a:headEnd type="none" w="med" len="med"/>
            <a:tailEnd type="triangle" w="med" len="med"/>
          </a:ln>
        </p:spPr>
      </p:cxnSp>
      <p:sp>
        <p:nvSpPr>
          <p:cNvPr id="151" name="Google Shape;151;p26"/>
          <p:cNvSpPr txBox="1"/>
          <p:nvPr/>
        </p:nvSpPr>
        <p:spPr>
          <a:xfrm>
            <a:off x="5279500" y="3689950"/>
            <a:ext cx="31347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When the browser loads this HTML, it will run the embedded JavaScript and cause a pop-up to appear.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57" name="Google Shape;15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8" name="Google Shape;158;p27"/>
          <p:cNvSpPr txBox="1"/>
          <p:nvPr/>
        </p:nvSpPr>
        <p:spPr>
          <a:xfrm>
            <a:off x="407950" y="1884325"/>
            <a:ext cx="50505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None/>
            </a:pPr>
            <a:r>
              <a:rPr lang="en" sz="1000" b="1">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latin typeface="Courier New"/>
                <a:ea typeface="Courier New"/>
                <a:cs typeface="Courier New"/>
                <a:sym typeface="Courier New"/>
              </a:rPr>
              <a:t>"&lt;html&gt;&lt;body&gt;Hello %s!&lt;/body&gt;&lt;/html&gt;", name</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p:txBody>
      </p:sp>
      <p:sp>
        <p:nvSpPr>
          <p:cNvPr id="159" name="Google Shape;159;p27"/>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latin typeface="Courier New"/>
                <a:ea typeface="Courier New"/>
                <a:cs typeface="Courier New"/>
                <a:sym typeface="Courier New"/>
              </a:rPr>
              <a:t>&lt;html&gt;&lt;body&gt;Hello </a:t>
            </a:r>
            <a:r>
              <a:rPr lang="en" sz="1000" b="1" dirty="0" err="1">
                <a:solidFill>
                  <a:srgbClr val="FF0000"/>
                </a:solidFill>
                <a:latin typeface="Courier New"/>
                <a:ea typeface="Courier New"/>
                <a:cs typeface="Courier New"/>
                <a:sym typeface="Courier New"/>
              </a:rPr>
              <a:t>EvanBot</a:t>
            </a:r>
            <a:r>
              <a:rPr lang="en" sz="1000" b="1" dirty="0">
                <a:latin typeface="Courier New"/>
                <a:ea typeface="Courier New"/>
                <a:cs typeface="Courier New"/>
                <a:sym typeface="Courier New"/>
              </a:rPr>
              <a:t>!&lt;/body&gt;&lt;/html&gt;</a:t>
            </a:r>
            <a:endParaRPr sz="1000" b="1" dirty="0">
              <a:latin typeface="Courier New"/>
              <a:ea typeface="Courier New"/>
              <a:cs typeface="Courier New"/>
              <a:sym typeface="Courier New"/>
            </a:endParaRPr>
          </a:p>
        </p:txBody>
      </p:sp>
      <p:sp>
        <p:nvSpPr>
          <p:cNvPr id="160" name="Google Shape;160;p27"/>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latin typeface="Courier New"/>
                <a:ea typeface="Courier New"/>
                <a:cs typeface="Courier New"/>
                <a:sym typeface="Courier New"/>
              </a:rPr>
              <a:t>https://</a:t>
            </a:r>
            <a:r>
              <a:rPr lang="en" sz="1000" b="1" dirty="0" err="1">
                <a:latin typeface="Courier New"/>
                <a:ea typeface="Courier New"/>
                <a:cs typeface="Courier New"/>
                <a:sym typeface="Courier New"/>
              </a:rPr>
              <a:t>vulnerable.com</a:t>
            </a:r>
            <a:r>
              <a:rPr lang="en" sz="1000" b="1" dirty="0">
                <a:latin typeface="Courier New"/>
                <a:ea typeface="Courier New"/>
                <a:cs typeface="Courier New"/>
                <a:sym typeface="Courier New"/>
              </a:rPr>
              <a:t>/</a:t>
            </a:r>
            <a:r>
              <a:rPr lang="en" sz="1000" b="1" dirty="0" err="1">
                <a:latin typeface="Courier New"/>
                <a:ea typeface="Courier New"/>
                <a:cs typeface="Courier New"/>
                <a:sym typeface="Courier New"/>
              </a:rPr>
              <a:t>hello?name</a:t>
            </a:r>
            <a:r>
              <a:rPr lang="en" sz="1000" b="1" dirty="0">
                <a:latin typeface="Courier New"/>
                <a:ea typeface="Courier New"/>
                <a:cs typeface="Courier New"/>
                <a:sym typeface="Courier New"/>
              </a:rPr>
              <a:t>=</a:t>
            </a:r>
            <a:r>
              <a:rPr lang="en" sz="1000" b="1" dirty="0" err="1">
                <a:solidFill>
                  <a:srgbClr val="FF0000"/>
                </a:solidFill>
                <a:latin typeface="Courier New"/>
                <a:ea typeface="Courier New"/>
                <a:cs typeface="Courier New"/>
                <a:sym typeface="Courier New"/>
              </a:rPr>
              <a:t>EvanBot</a:t>
            </a:r>
            <a:endParaRPr sz="1000" b="1" dirty="0">
              <a:solidFill>
                <a:srgbClr val="FF0000"/>
              </a:solidFill>
              <a:latin typeface="Courier New"/>
              <a:ea typeface="Courier New"/>
              <a:cs typeface="Courier New"/>
              <a:sym typeface="Courier New"/>
            </a:endParaRPr>
          </a:p>
        </p:txBody>
      </p:sp>
      <p:sp>
        <p:nvSpPr>
          <p:cNvPr id="161" name="Google Shape;161;p27"/>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162" name="Google Shape;162;p27"/>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163" name="Google Shape;163;p27"/>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164" name="Google Shape;164;p27"/>
          <p:cNvPicPr preferRelativeResize="0"/>
          <p:nvPr/>
        </p:nvPicPr>
        <p:blipFill>
          <a:blip r:embed="rId3">
            <a:alphaModFix/>
          </a:blip>
          <a:stretch>
            <a:fillRect/>
          </a:stretch>
        </p:blipFill>
        <p:spPr>
          <a:xfrm>
            <a:off x="5640400" y="2192325"/>
            <a:ext cx="3380749" cy="19823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 Go HTTP Handler</a:t>
            </a:r>
            <a:endParaRPr/>
          </a:p>
        </p:txBody>
      </p:sp>
      <p:sp>
        <p:nvSpPr>
          <p:cNvPr id="170" name="Google Shape;17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71" name="Google Shape;171;p28"/>
          <p:cNvSpPr txBox="1"/>
          <p:nvPr/>
        </p:nvSpPr>
        <p:spPr>
          <a:xfrm>
            <a:off x="407950" y="1884325"/>
            <a:ext cx="5050500" cy="800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func handleSayHello(w http.ResponseWriter, r *http.Request) {</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    name := r.URL.Query()["name"][0]</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    </a:t>
            </a:r>
            <a:r>
              <a:rPr lang="en" sz="1000" b="1">
                <a:solidFill>
                  <a:srgbClr val="B7B7B7"/>
                </a:solidFill>
                <a:latin typeface="Courier New"/>
                <a:ea typeface="Courier New"/>
                <a:cs typeface="Courier New"/>
                <a:sym typeface="Courier New"/>
              </a:rPr>
              <a:t>fmt.Fprintf(w, </a:t>
            </a:r>
            <a:r>
              <a:rPr lang="en" sz="1000" b="1">
                <a:solidFill>
                  <a:schemeClr val="dk1"/>
                </a:solidFill>
                <a:latin typeface="Courier New"/>
                <a:ea typeface="Courier New"/>
                <a:cs typeface="Courier New"/>
                <a:sym typeface="Courier New"/>
              </a:rPr>
              <a:t>"&lt;html&gt;&lt;body&gt;Hello %s!&lt;/body&gt;&lt;/html&gt;", name</a:t>
            </a:r>
            <a:r>
              <a:rPr lang="en" sz="1000" b="1">
                <a:solidFill>
                  <a:srgbClr val="B7B7B7"/>
                </a:solidFill>
                <a:latin typeface="Courier New"/>
                <a:ea typeface="Courier New"/>
                <a:cs typeface="Courier New"/>
                <a:sym typeface="Courier New"/>
              </a:rPr>
              <a:t>)</a:t>
            </a:r>
            <a:endParaRPr sz="1000" b="1">
              <a:solidFill>
                <a:srgbClr val="B7B7B7"/>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b="1">
                <a:solidFill>
                  <a:srgbClr val="B7B7B7"/>
                </a:solidFill>
                <a:latin typeface="Courier New"/>
                <a:ea typeface="Courier New"/>
                <a:cs typeface="Courier New"/>
                <a:sym typeface="Courier New"/>
              </a:rPr>
              <a:t>}</a:t>
            </a:r>
            <a:endParaRPr sz="1000" b="1">
              <a:latin typeface="Courier New"/>
              <a:ea typeface="Courier New"/>
              <a:cs typeface="Courier New"/>
              <a:sym typeface="Courier New"/>
            </a:endParaRPr>
          </a:p>
        </p:txBody>
      </p:sp>
      <p:sp>
        <p:nvSpPr>
          <p:cNvPr id="172" name="Google Shape;172;p28"/>
          <p:cNvSpPr txBox="1"/>
          <p:nvPr/>
        </p:nvSpPr>
        <p:spPr>
          <a:xfrm>
            <a:off x="407950" y="3287500"/>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https://vulnerable.com/hello?name=</a:t>
            </a:r>
            <a:r>
              <a:rPr lang="en" sz="1000" b="1">
                <a:solidFill>
                  <a:srgbClr val="FF0000"/>
                </a:solidFill>
                <a:latin typeface="Courier New"/>
                <a:ea typeface="Courier New"/>
                <a:cs typeface="Courier New"/>
                <a:sym typeface="Courier New"/>
              </a:rPr>
              <a:t>&lt;b&gt;EvanBot&lt;/b&gt;</a:t>
            </a:r>
            <a:endParaRPr sz="1000" b="1">
              <a:solidFill>
                <a:srgbClr val="FF0000"/>
              </a:solidFill>
              <a:latin typeface="Courier New"/>
              <a:ea typeface="Courier New"/>
              <a:cs typeface="Courier New"/>
              <a:sym typeface="Courier New"/>
            </a:endParaRPr>
          </a:p>
        </p:txBody>
      </p:sp>
      <p:sp>
        <p:nvSpPr>
          <p:cNvPr id="173" name="Google Shape;173;p28"/>
          <p:cNvSpPr txBox="1"/>
          <p:nvPr/>
        </p:nvSpPr>
        <p:spPr>
          <a:xfrm>
            <a:off x="407950" y="4228975"/>
            <a:ext cx="5050500" cy="3387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b="1">
                <a:latin typeface="Courier New"/>
                <a:ea typeface="Courier New"/>
                <a:cs typeface="Courier New"/>
                <a:sym typeface="Courier New"/>
              </a:rPr>
              <a:t>&lt;html&gt;&lt;body&gt;Hello </a:t>
            </a:r>
            <a:r>
              <a:rPr lang="en" sz="1000" b="1">
                <a:solidFill>
                  <a:srgbClr val="FF0000"/>
                </a:solidFill>
                <a:latin typeface="Courier New"/>
                <a:ea typeface="Courier New"/>
                <a:cs typeface="Courier New"/>
                <a:sym typeface="Courier New"/>
              </a:rPr>
              <a:t>&lt;b&gt;EvanBot&lt;/b&gt;</a:t>
            </a:r>
            <a:r>
              <a:rPr lang="en" sz="1000" b="1">
                <a:latin typeface="Courier New"/>
                <a:ea typeface="Courier New"/>
                <a:cs typeface="Courier New"/>
                <a:sym typeface="Courier New"/>
              </a:rPr>
              <a:t>!&lt;/body&gt;&lt;/html&gt;</a:t>
            </a:r>
            <a:endParaRPr sz="1000" b="1">
              <a:latin typeface="Courier New"/>
              <a:ea typeface="Courier New"/>
              <a:cs typeface="Courier New"/>
              <a:sym typeface="Courier New"/>
            </a:endParaRPr>
          </a:p>
        </p:txBody>
      </p:sp>
      <p:sp>
        <p:nvSpPr>
          <p:cNvPr id="174" name="Google Shape;174;p28"/>
          <p:cNvSpPr txBox="1"/>
          <p:nvPr/>
        </p:nvSpPr>
        <p:spPr>
          <a:xfrm>
            <a:off x="407950" y="1484125"/>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Handler</a:t>
            </a:r>
            <a:endParaRPr/>
          </a:p>
        </p:txBody>
      </p:sp>
      <p:sp>
        <p:nvSpPr>
          <p:cNvPr id="175" name="Google Shape;175;p28"/>
          <p:cNvSpPr txBox="1"/>
          <p:nvPr/>
        </p:nvSpPr>
        <p:spPr>
          <a:xfrm>
            <a:off x="407950" y="2887300"/>
            <a:ext cx="9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URL</a:t>
            </a:r>
            <a:endParaRPr/>
          </a:p>
        </p:txBody>
      </p:sp>
      <p:sp>
        <p:nvSpPr>
          <p:cNvPr id="176" name="Google Shape;176;p28"/>
          <p:cNvSpPr txBox="1"/>
          <p:nvPr/>
        </p:nvSpPr>
        <p:spPr>
          <a:xfrm>
            <a:off x="407950" y="3828775"/>
            <a:ext cx="109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Response</a:t>
            </a:r>
            <a:endParaRPr/>
          </a:p>
        </p:txBody>
      </p:sp>
      <p:pic>
        <p:nvPicPr>
          <p:cNvPr id="177" name="Google Shape;177;p28"/>
          <p:cNvPicPr preferRelativeResize="0"/>
          <p:nvPr/>
        </p:nvPicPr>
        <p:blipFill>
          <a:blip r:embed="rId3">
            <a:alphaModFix/>
          </a:blip>
          <a:stretch>
            <a:fillRect/>
          </a:stretch>
        </p:blipFill>
        <p:spPr>
          <a:xfrm>
            <a:off x="5640400" y="2192320"/>
            <a:ext cx="3380749" cy="198234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3952</Words>
  <Application>Microsoft Macintosh PowerPoint</Application>
  <PresentationFormat>On-screen Show (16:9)</PresentationFormat>
  <Paragraphs>527</Paragraphs>
  <Slides>52</Slides>
  <Notes>52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-apple-system</vt:lpstr>
      <vt:lpstr>Google Sans</vt:lpstr>
      <vt:lpstr>Arial</vt:lpstr>
      <vt:lpstr>Courier New</vt:lpstr>
      <vt:lpstr>Roboto</vt:lpstr>
      <vt:lpstr>Times New Roman</vt:lpstr>
      <vt:lpstr>Verdana</vt:lpstr>
      <vt:lpstr>CS 161</vt:lpstr>
      <vt:lpstr>XSS and UI Attacks</vt:lpstr>
      <vt:lpstr>Today: XSS</vt:lpstr>
      <vt:lpstr>Cross-Site Scripting (XSS)</vt:lpstr>
      <vt:lpstr>Top 25 Most Dangerous Software Weaknesses (2020)</vt:lpstr>
      <vt:lpstr>Review: Same-Origin Policy</vt:lpstr>
      <vt:lpstr>Review: JavaScript</vt:lpstr>
      <vt:lpstr>Review: JavaScript</vt:lpstr>
      <vt:lpstr>A Go HTTP Handler</vt:lpstr>
      <vt:lpstr>A Go HTTP Handler</vt:lpstr>
      <vt:lpstr>A Go HTTP Handler</vt:lpstr>
      <vt:lpstr>A Go HTTP Handler</vt:lpstr>
      <vt:lpstr>Cross-Site Scripting (XSS)</vt:lpstr>
      <vt:lpstr>Stored XSS</vt:lpstr>
      <vt:lpstr>Stored XSS</vt:lpstr>
      <vt:lpstr>Reflected XSS</vt:lpstr>
      <vt:lpstr>Reflected XSS</vt:lpstr>
      <vt:lpstr>Reflected XSS: Making a Request</vt:lpstr>
      <vt:lpstr>Reflected XSS is not CSRF</vt:lpstr>
      <vt:lpstr>XSS Defenses</vt:lpstr>
      <vt:lpstr>XSS Defenses: Escaping</vt:lpstr>
      <vt:lpstr>XSS Defenses: CSP</vt:lpstr>
      <vt:lpstr>UI Attacks</vt:lpstr>
      <vt:lpstr>User Interface (UI) Attacks</vt:lpstr>
      <vt:lpstr>Clickjacking</vt:lpstr>
      <vt:lpstr>Clickjacking: Download buttons</vt:lpstr>
      <vt:lpstr>Clickjacking: Invisible iframes</vt:lpstr>
      <vt:lpstr>Clickjacking: Temporal Attack</vt:lpstr>
      <vt:lpstr>Clickjacking: Temporal Attack</vt:lpstr>
      <vt:lpstr>Clickjacking: Cursorjacking</vt:lpstr>
      <vt:lpstr>Clickjacking: Cursorjacking</vt:lpstr>
      <vt:lpstr>Clickjacking: Defenses</vt:lpstr>
      <vt:lpstr>Clickjacking: Defenses</vt:lpstr>
      <vt:lpstr>Clickjacking: Defenses</vt:lpstr>
      <vt:lpstr>Phishing</vt:lpstr>
      <vt:lpstr>Phishing: Check the URL?</vt:lpstr>
      <vt:lpstr>Phishing: Check the URL?</vt:lpstr>
      <vt:lpstr>Phishing: Homograph Attacks</vt:lpstr>
      <vt:lpstr>Phishing: Check Everything</vt:lpstr>
      <vt:lpstr>Phishing: Check Everything</vt:lpstr>
      <vt:lpstr>Phishing: Browser-in-browser Attacks</vt:lpstr>
      <vt:lpstr>Phishing: Don’t Blame the Users</vt:lpstr>
      <vt:lpstr>Two-Factor Authentication</vt:lpstr>
      <vt:lpstr>Two-Factor Authentication</vt:lpstr>
      <vt:lpstr>Subverting 2FA: Relay Attacks</vt:lpstr>
      <vt:lpstr>Subverting 2FA: Relay Attacks</vt:lpstr>
      <vt:lpstr>Subverting 2FA: Social Engineering</vt:lpstr>
      <vt:lpstr>2FA Example: Authentication Tokens</vt:lpstr>
      <vt:lpstr>2FA Example: Security Keys</vt:lpstr>
      <vt:lpstr>Summary: XSS</vt:lpstr>
      <vt:lpstr>Summary: XSS Defenses</vt:lpstr>
      <vt:lpstr>Summary: Clickjacking</vt:lpstr>
      <vt:lpstr>Summary: Phishing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XSS and UI Attacks</dc:title>
  <cp:lastModifiedBy>Jian Xiang</cp:lastModifiedBy>
  <cp:revision>15</cp:revision>
  <dcterms:modified xsi:type="dcterms:W3CDTF">2023-10-17T12:59:11Z</dcterms:modified>
</cp:coreProperties>
</file>