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3"/>
  </p:notesMasterIdLst>
  <p:sldIdLst>
    <p:sldId id="258" r:id="rId2"/>
    <p:sldId id="263" r:id="rId3"/>
    <p:sldId id="260" r:id="rId4"/>
    <p:sldId id="264" r:id="rId5"/>
    <p:sldId id="265" r:id="rId6"/>
    <p:sldId id="262" r:id="rId7"/>
    <p:sldId id="266" r:id="rId8"/>
    <p:sldId id="259" r:id="rId9"/>
    <p:sldId id="267" r:id="rId10"/>
    <p:sldId id="268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90"/>
    <p:restoredTop sz="87459"/>
  </p:normalViewPr>
  <p:slideViewPr>
    <p:cSldViewPr snapToGrid="0">
      <p:cViewPr varScale="1">
        <p:scale>
          <a:sx n="189" d="100"/>
          <a:sy n="189" d="100"/>
        </p:scale>
        <p:origin x="1752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2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9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0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29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100" dirty="0"/>
              <a:t>Usurpation: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yoo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F0502020204030204" pitchFamily="34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sr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pay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shn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8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56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04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1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Some Review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Policies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Mechanisms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Assignment #1 Review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dirty="0"/>
              <a:t>Assumptions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34000"/>
              </a:lnSpc>
            </a:pPr>
            <a:r>
              <a:rPr lang="en-US" altLang="en-US" sz="2800" dirty="0"/>
              <a:t>Security rests on assumptions of the required security and application environments</a:t>
            </a:r>
          </a:p>
          <a:p>
            <a:pPr>
              <a:lnSpc>
                <a:spcPct val="134000"/>
              </a:lnSpc>
            </a:pPr>
            <a:r>
              <a:rPr lang="en-US" altLang="en-US" sz="2800" dirty="0"/>
              <a:t>Assumptions of a security policy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policy can correctly and unambiguously partitions system states into secure and insecure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security mechanism will prevent a system from entering an insecure state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Examples: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Symmetric key encryption is secure, assumption?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Asymmetric key encryption is secure, assumption? </a:t>
            </a:r>
          </a:p>
          <a:p>
            <a:pPr eaLnBrk="1" hangingPunct="1">
              <a:lnSpc>
                <a:spcPct val="134000"/>
              </a:lnSpc>
            </a:pPr>
            <a:endParaRPr lang="en-US" altLang="en-US" sz="2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12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#1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Review concepts in a more abstract way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dirty="0"/>
              <a:t>Properties: CIA</a:t>
            </a:r>
          </a:p>
          <a:p>
            <a:pPr lvl="1"/>
            <a:r>
              <a:rPr lang="en-US" altLang="en-US" sz="2400" dirty="0"/>
              <a:t>Confidentiality</a:t>
            </a:r>
          </a:p>
          <a:p>
            <a:pPr lvl="1"/>
            <a:r>
              <a:rPr lang="en-US" altLang="en-US" sz="2400" dirty="0"/>
              <a:t>Integrity</a:t>
            </a:r>
          </a:p>
          <a:p>
            <a:pPr lvl="1"/>
            <a:r>
              <a:rPr lang="en-US" altLang="en-US" sz="2400" dirty="0"/>
              <a:t>Availability</a:t>
            </a:r>
            <a:endParaRPr lang="en-US" alt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08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Confidentiality</a:t>
            </a:r>
            <a:r>
              <a:rPr lang="en-US" altLang="en-US" sz="2800" dirty="0"/>
              <a:t>: c</a:t>
            </a:r>
            <a:r>
              <a:rPr lang="en-US" altLang="en-US" sz="2400" dirty="0"/>
              <a:t>oncealment of information</a:t>
            </a:r>
          </a:p>
          <a:p>
            <a:pPr lvl="1" eaLnBrk="1" hangingPunct="1"/>
            <a:r>
              <a:rPr lang="en-US" altLang="en-US" sz="2400" dirty="0"/>
              <a:t>The need arises from sensitive fields (military, industry)</a:t>
            </a:r>
          </a:p>
          <a:p>
            <a:pPr lvl="1" eaLnBrk="1" hangingPunct="1"/>
            <a:r>
              <a:rPr lang="en-US" altLang="en-US" sz="2400" dirty="0"/>
              <a:t>Examples: encryption (protect the key), access control, </a:t>
            </a:r>
            <a:r>
              <a:rPr lang="en-US" altLang="en-US" sz="2400" b="1" dirty="0"/>
              <a:t>existence of the data</a:t>
            </a:r>
            <a:r>
              <a:rPr lang="en-US" altLang="en-US" sz="2400" dirty="0"/>
              <a:t>, resource hiding (configuration, how many servers does google have?)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Integrity</a:t>
            </a:r>
            <a:r>
              <a:rPr lang="en-US" altLang="en-US" sz="2800" dirty="0"/>
              <a:t>: prevent unauthorized or improper changes, is directly related to trustworthiness of data and 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Include data integrity and origin integrity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Prevention: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prevent unauthorized changes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changes in unauthorized ways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Detection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Report integrity violation (confine dirty data??)</a:t>
            </a:r>
          </a:p>
          <a:p>
            <a:pPr lvl="1" eaLnBrk="1" hangingPunct="1">
              <a:lnSpc>
                <a:spcPct val="114000"/>
              </a:lnSpc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29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Availability</a:t>
            </a:r>
            <a:r>
              <a:rPr lang="en-US" altLang="en-US" sz="2800" dirty="0"/>
              <a:t>: ability to use the data or resources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Example of highway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DoS</a:t>
            </a:r>
            <a:r>
              <a:rPr lang="zh-CN" altLang="en-US" sz="2400" dirty="0"/>
              <a:t> </a:t>
            </a:r>
            <a:r>
              <a:rPr lang="en-US" altLang="zh-CN" sz="2400" dirty="0"/>
              <a:t>(Denial of Service) </a:t>
            </a:r>
            <a:r>
              <a:rPr lang="en-US" altLang="en-US" sz="2400" dirty="0"/>
              <a:t>or 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DDoS (Distributed Denial of Service) attacks 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Very difficult to detect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Is it attack or we are unlucky today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Attacker will mess with the security methods as well (packet tracing) </a:t>
            </a: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11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Threats</a:t>
            </a:r>
            <a:endParaRPr lang="en-US" altLang="en-US" sz="2400" dirty="0"/>
          </a:p>
          <a:p>
            <a:pPr lvl="1" eaLnBrk="1" hangingPunct="1"/>
            <a:r>
              <a:rPr lang="en-US" altLang="en-US" sz="1800" dirty="0"/>
              <a:t>A potential violation of security (not necessarily occur at this moment). </a:t>
            </a:r>
          </a:p>
          <a:p>
            <a:pPr lvl="2" eaLnBrk="1" hangingPunct="1"/>
            <a:r>
              <a:rPr lang="en-US" altLang="en-US" sz="1800" dirty="0"/>
              <a:t>The actions that cause such violations are called attacks.</a:t>
            </a:r>
          </a:p>
          <a:p>
            <a:pPr lvl="2" eaLnBrk="1" hangingPunct="1"/>
            <a:r>
              <a:rPr lang="en-US" altLang="en-US" sz="1800" dirty="0"/>
              <a:t>4 classes of threats:</a:t>
            </a:r>
          </a:p>
          <a:p>
            <a:pPr lvl="3" eaLnBrk="1" hangingPunct="1"/>
            <a:r>
              <a:rPr lang="en-US" altLang="en-US" sz="1800" dirty="0"/>
              <a:t>Disclosure: unauthorized access to data</a:t>
            </a:r>
          </a:p>
          <a:p>
            <a:pPr lvl="3" eaLnBrk="1" hangingPunct="1"/>
            <a:r>
              <a:rPr lang="en-US" altLang="en-US" sz="1800" dirty="0"/>
              <a:t>Deception: acceptance of false data</a:t>
            </a:r>
          </a:p>
          <a:p>
            <a:pPr lvl="3" eaLnBrk="1" hangingPunct="1"/>
            <a:r>
              <a:rPr lang="en-US" altLang="en-US" sz="1800" dirty="0"/>
              <a:t>Disruption: interruption or prevention of correct operation</a:t>
            </a:r>
          </a:p>
          <a:p>
            <a:pPr lvl="3" eaLnBrk="1" hangingPunct="1"/>
            <a:r>
              <a:rPr lang="en-US" altLang="en-US" sz="1800" dirty="0"/>
              <a:t>Usurpation: unauthorized control of the system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eaLnBrk="1" hangingPunct="1"/>
            <a:r>
              <a:rPr lang="en-US" altLang="en-US" sz="2800" b="1" dirty="0"/>
              <a:t>Examples of threats:</a:t>
            </a:r>
          </a:p>
          <a:p>
            <a:pPr lvl="1" eaLnBrk="1" hangingPunct="1"/>
            <a:r>
              <a:rPr lang="en-US" altLang="en-US" sz="2400" b="1" dirty="0"/>
              <a:t>Snooping</a:t>
            </a:r>
            <a:r>
              <a:rPr lang="en-US" altLang="en-US" sz="2400" dirty="0"/>
              <a:t>: unauthorized interception, is a kind of disclosure (eavesdrop on wireless). Countered by confidentiality or other information hiding methods.</a:t>
            </a:r>
          </a:p>
          <a:p>
            <a:pPr lvl="1" eaLnBrk="1" hangingPunct="1"/>
            <a:r>
              <a:rPr lang="en-US" altLang="en-US" sz="2400" b="1" dirty="0"/>
              <a:t>Modification</a:t>
            </a:r>
            <a:r>
              <a:rPr lang="en-US" altLang="en-US" sz="2400" dirty="0"/>
              <a:t>: unauthorized change of data, may lead to deception, disruption, and usurpation. Countered by integrity.</a:t>
            </a:r>
          </a:p>
          <a:p>
            <a:pPr lvl="1" eaLnBrk="1" hangingPunct="1"/>
            <a:r>
              <a:rPr lang="en-US" altLang="en-US" sz="2400" b="1" dirty="0"/>
              <a:t>Spoofing</a:t>
            </a:r>
            <a:r>
              <a:rPr lang="en-US" altLang="en-US" sz="2400" dirty="0"/>
              <a:t>: impersonation, may lead to deception and usurpation. Countered by integrity.</a:t>
            </a:r>
          </a:p>
          <a:p>
            <a:pPr lvl="2" eaLnBrk="1" hangingPunct="1"/>
            <a:r>
              <a:rPr lang="en-US" altLang="en-US" sz="2000" dirty="0"/>
              <a:t>Difference b/w impersonation and delegation</a:t>
            </a:r>
          </a:p>
          <a:p>
            <a:pPr lvl="1" eaLnBrk="1" hangingPunct="1"/>
            <a:r>
              <a:rPr lang="en-US" altLang="en-US" sz="2400" b="1" dirty="0"/>
              <a:t>Denial of receipt or origin</a:t>
            </a:r>
            <a:r>
              <a:rPr lang="en-US" altLang="en-US" sz="2400" dirty="0"/>
              <a:t>: is a kind of deception</a:t>
            </a:r>
          </a:p>
          <a:p>
            <a:pPr lvl="2" eaLnBrk="1" hangingPunct="1"/>
            <a:r>
              <a:rPr lang="en-US" altLang="en-US" sz="2000" dirty="0"/>
              <a:t>Interesting questions: simultaneous contract signing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70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en-US" sz="2800" dirty="0"/>
              <a:t>Policies and Mechanisms</a:t>
            </a:r>
            <a:br>
              <a:rPr lang="en-US" altLang="en-US" sz="2800" dirty="0"/>
            </a:b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altLang="en-US" sz="2800" dirty="0"/>
              <a:t>Policy is a statement of what is and what is not allowed.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When two communicating parties have different policies, they may need to compromise (example b/w univ. and industry)</a:t>
            </a:r>
          </a:p>
          <a:p>
            <a:pPr>
              <a:lnSpc>
                <a:spcPct val="114000"/>
              </a:lnSpc>
            </a:pPr>
            <a:r>
              <a:rPr lang="en-US" altLang="en-US" sz="2800" dirty="0"/>
              <a:t>Mechanism is a method to enforce a policy.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May (often) impact the system performance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Prevention: to fail an attack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Detection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Recovery: fix not only data, but also vulnerabilities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Tolerance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8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Policies &amp; Mechanisms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Policies examples</a:t>
            </a:r>
            <a:endParaRPr lang="en-US" altLang="en-US" sz="2800" dirty="0"/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Our course policies: e.g., no cheating is allowed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Confidentiality: Eavesdropper (e.g., Eve) should not be able to see the content of messages between two parties (e.g., Alice and Bob)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Integrity: A manipulator (e.g., Mallory) should not be able to modify the messages without being noticed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Availability: The server (e.g., AWS) should be able to function 99.99% of the time</a:t>
            </a:r>
            <a:endParaRPr lang="en-US" altLang="en-US" sz="2000" dirty="0"/>
          </a:p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Mechanisms: what we are learning mostly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Cryptographic techniques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Access control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Isolation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Secure programming and testing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477557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587</Words>
  <Application>Microsoft Macintosh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Roboto</vt:lpstr>
      <vt:lpstr>CS 161</vt:lpstr>
      <vt:lpstr>Today’s plan: Some Review</vt:lpstr>
      <vt:lpstr>Today’s plan: Review concepts in a more abstract way</vt:lpstr>
      <vt:lpstr>Properties</vt:lpstr>
      <vt:lpstr>Properties</vt:lpstr>
      <vt:lpstr>Properties</vt:lpstr>
      <vt:lpstr>Threats</vt:lpstr>
      <vt:lpstr>Threats</vt:lpstr>
      <vt:lpstr>Policies and Mechanisms </vt:lpstr>
      <vt:lpstr>Example Policies &amp; Mechanisms </vt:lpstr>
      <vt:lpstr>Assumptions</vt:lpstr>
      <vt:lpstr>Assignment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88</cp:revision>
  <dcterms:modified xsi:type="dcterms:W3CDTF">2023-09-18T22:43:32Z</dcterms:modified>
</cp:coreProperties>
</file>