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3055E-0799-4343-9EFD-9E1FBFDD4949}">
  <a:tblStyle styleId="{20B3055E-0799-4343-9EFD-9E1FBFDD49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904"/>
    <p:restoredTop sz="87475"/>
  </p:normalViewPr>
  <p:slideViewPr>
    <p:cSldViewPr snapToGrid="0">
      <p:cViewPr varScale="1">
        <p:scale>
          <a:sx n="309" d="100"/>
          <a:sy n="309" d="100"/>
        </p:scale>
        <p:origin x="1392"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Veridical_parado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aff661c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aff661c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be457fe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be457fe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4be457fea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4be457fe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4be457fe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4be457fe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4be457fe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4be457fe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be457fea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4be457fe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4be457fea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4be457fe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4be457fea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4be457fea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The birthday paradox, also known as the birthday problem, states that </a:t>
            </a:r>
            <a:r>
              <a:rPr lang="en-US" b="0" i="0" dirty="0">
                <a:solidFill>
                  <a:srgbClr val="040C28"/>
                </a:solidFill>
                <a:effectLst/>
                <a:latin typeface="Google Sans"/>
              </a:rPr>
              <a:t>in a random group of 23 people, there is about a 50 percent chance that two people have the same birthday</a:t>
            </a:r>
            <a:r>
              <a:rPr lang="en-US" b="0" i="0" dirty="0">
                <a:solidFill>
                  <a:srgbClr val="202124"/>
                </a:solidFill>
                <a:effectLst/>
                <a:latin typeface="Google Sans"/>
              </a:rPr>
              <a:t>. Is this really true? There are multiple reasons why this seems like a paradox.</a:t>
            </a:r>
          </a:p>
          <a:p>
            <a:pPr marL="0" lvl="0" indent="0" algn="l" rtl="0">
              <a:spcBef>
                <a:spcPts val="0"/>
              </a:spcBef>
              <a:spcAft>
                <a:spcPts val="0"/>
              </a:spcAft>
              <a:buNone/>
            </a:pPr>
            <a:endParaRPr lang="en-US" b="0" i="0" dirty="0">
              <a:solidFill>
                <a:srgbClr val="202124"/>
              </a:solidFill>
              <a:effectLst/>
              <a:latin typeface="Google Sans"/>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The birthday paradox is a </a:t>
            </a:r>
            <a:r>
              <a:rPr lang="en-US" b="0" i="0" u="none" strike="noStrike" dirty="0">
                <a:solidFill>
                  <a:srgbClr val="3366CC"/>
                </a:solidFill>
                <a:effectLst/>
                <a:latin typeface="Arial" panose="020B0604020202020204" pitchFamily="34" charset="0"/>
                <a:hlinkClick r:id="rId3" tooltip="Veridical paradox"/>
              </a:rPr>
              <a:t>veridical paradox</a:t>
            </a:r>
            <a:r>
              <a:rPr lang="en-US" b="0" i="0" dirty="0">
                <a:solidFill>
                  <a:srgbClr val="202122"/>
                </a:solidFill>
                <a:effectLst/>
                <a:latin typeface="Arial" panose="020B0604020202020204" pitchFamily="34" charset="0"/>
              </a:rPr>
              <a:t>: it seems wrong at first glance but is, in fact, true. While it may seem surprising that only 23 individuals are required to reach a 50% probability of a shared birthday, this result is made more intuitive by considering that the birthday comparisons will be made between every possible pair of individuals. With 23 individuals, there are 23 × 22/2 = 253 pairs to consider, far more than half the number of days in a year.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4be457fe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4be457fe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SHA-3 has better length extension attack resilience than SHA-2. SHA-2 is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be457fea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4be457fea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39d5a3a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39d5a3aa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be457fea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be457fea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be457fe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4be457fe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be457fe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4be457fe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aff661cc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aff661cc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aff661cc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aff661cc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5aff661cc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5aff661cc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aff661cc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aff661cc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aff661cc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aff661cc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aff661c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aff661c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aff661cc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aff661cc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be457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be457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aff661cc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aff661cc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aff661cc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aff661cc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aff661cc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aff661cc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5aff661cc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5aff661cc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"HMAC is the best MAC construction: accept no substitutes!" ~Nick Weaver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aff661cc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aff661cc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aff661cc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aff661cc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aff661cc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aff661cc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aff661cc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aff661cc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aff661c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aff661c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aff661cc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aff661cc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aff661cce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aff661cce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aff661cc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aff661cc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aff661cc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aff661cc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5aff661cce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5aff661cce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Roboto" panose="020F0502020204030204" pitchFamily="34" charset="0"/>
              </a:rPr>
              <a:t> It is called LUCKY 13 due to the 13 bytes of the header information in the TLS MAC calculate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The attack can be considered a more advanced type of padding oracle attack that exploits different calculation times depending on the plaintext being padded with one or two bytes or containing incorrect padding </a:t>
            </a:r>
            <a:r>
              <a:rPr lang="en-US" b="0" i="0" dirty="0">
                <a:solidFill>
                  <a:srgbClr val="000000"/>
                </a:solidFill>
                <a:effectLst/>
                <a:latin typeface="Roboto" panose="020F0502020204030204" pitchFamily="34" charset="0"/>
              </a:rPr>
              <a:t>on that is part of the vulnerability and makes the attack possible.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In a nutshell, this attack relies on a difference in processing times between TLS messages with at least two bytes of correct padding and TLS messages with one byte of correct padding (or incorrectly formatted padding). Transport Layer Security messages with two bytes of padding are processed somewhat faster, and this difference can be detected when the arrival of TLS error messages is timed</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ff661cc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aff661cc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AEAD modes are usually built for performance, which means parallelization, which means CTR mode, which means IV reuse is catastrophic!</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aff661cc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aff661cc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going into the details of the magic math because I don't understand it myself" ~Nick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aff661cc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aff661cc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aff661cc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aff661cc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5aff661cce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5aff661cce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5aff661cc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5aff661cc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aff661cc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aff661cc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aff661cce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aff661cce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aff661cce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aff661cce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ff661cc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aff661cc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aff661c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aff661c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aff661c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aff661c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78FF7B77-E685-E808-213D-68F4961FC4A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Cryptographic Hashes and MACs</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IT IS 6200/8200 Fall 2023 - Lecture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Cryptography Hashes and MACs</a:t>
            </a:r>
            <a:endParaRPr dirty="0"/>
          </a:p>
        </p:txBody>
      </p:sp>
      <p:sp>
        <p:nvSpPr>
          <p:cNvPr id="166" name="Google Shape;166;p26"/>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Hashing</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one-way, second preimage resistant, collision resistant</a:t>
            </a:r>
            <a:endParaRPr/>
          </a:p>
          <a:p>
            <a:pPr marL="914400" lvl="1" indent="-317500" algn="l" rtl="0">
              <a:spcBef>
                <a:spcPts val="0"/>
              </a:spcBef>
              <a:spcAft>
                <a:spcPts val="0"/>
              </a:spcAft>
              <a:buSzPts val="1400"/>
              <a:buChar char="○"/>
            </a:pPr>
            <a:r>
              <a:rPr lang="en"/>
              <a:t>Examples</a:t>
            </a:r>
            <a:endParaRPr/>
          </a:p>
          <a:p>
            <a:pPr marL="914400" lvl="1" indent="-317500" algn="l" rtl="0">
              <a:spcBef>
                <a:spcPts val="0"/>
              </a:spcBef>
              <a:spcAft>
                <a:spcPts val="0"/>
              </a:spcAft>
              <a:buSzPts val="1400"/>
              <a:buChar char="○"/>
            </a:pPr>
            <a:r>
              <a:rPr lang="en"/>
              <a:t>Length extension attacks</a:t>
            </a:r>
            <a:endParaRPr/>
          </a:p>
          <a:p>
            <a:pPr marL="914400" lvl="1" indent="-317500" algn="l" rtl="0">
              <a:spcBef>
                <a:spcPts val="0"/>
              </a:spcBef>
              <a:spcAft>
                <a:spcPts val="0"/>
              </a:spcAft>
              <a:buSzPts val="1400"/>
              <a:buChar char="○"/>
            </a:pPr>
            <a:r>
              <a:rPr lang="en"/>
              <a:t>Application: Lowest-hash scheme</a:t>
            </a:r>
            <a:endParaRPr/>
          </a:p>
          <a:p>
            <a:pPr marL="914400" lvl="1" indent="-317500" algn="l" rtl="0">
              <a:spcBef>
                <a:spcPts val="0"/>
              </a:spcBef>
              <a:spcAft>
                <a:spcPts val="0"/>
              </a:spcAft>
              <a:buSzPts val="1400"/>
              <a:buChar char="○"/>
            </a:pPr>
            <a:r>
              <a:rPr lang="en"/>
              <a:t>Do hashes provide integrity?</a:t>
            </a:r>
            <a:endParaRPr/>
          </a:p>
          <a:p>
            <a:pPr marL="457200" lvl="0" indent="-342900" algn="l" rtl="0">
              <a:spcBef>
                <a:spcPts val="0"/>
              </a:spcBef>
              <a:spcAft>
                <a:spcPts val="0"/>
              </a:spcAft>
              <a:buSzPts val="1800"/>
              <a:buChar char="●"/>
            </a:pPr>
            <a:r>
              <a:rPr lang="en"/>
              <a:t>MACs</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unforgeability</a:t>
            </a:r>
            <a:endParaRPr/>
          </a:p>
          <a:p>
            <a:pPr marL="914400" lvl="1" indent="-317500" algn="l" rtl="0">
              <a:spcBef>
                <a:spcPts val="0"/>
              </a:spcBef>
              <a:spcAft>
                <a:spcPts val="0"/>
              </a:spcAft>
              <a:buSzPts val="1400"/>
              <a:buChar char="○"/>
            </a:pPr>
            <a:r>
              <a:rPr lang="en"/>
              <a:t>Example: HMAC</a:t>
            </a:r>
            <a:endParaRPr/>
          </a:p>
          <a:p>
            <a:pPr marL="914400" lvl="1" indent="-317500" algn="l" rtl="0">
              <a:spcBef>
                <a:spcPts val="0"/>
              </a:spcBef>
              <a:spcAft>
                <a:spcPts val="0"/>
              </a:spcAft>
              <a:buSzPts val="1400"/>
              <a:buChar char="○"/>
            </a:pPr>
            <a:r>
              <a:rPr lang="en"/>
              <a:t>Do MACs provide integrity?</a:t>
            </a:r>
            <a:endParaRPr/>
          </a:p>
        </p:txBody>
      </p:sp>
      <p:sp>
        <p:nvSpPr>
          <p:cNvPr id="167" name="Google Shape;16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68" name="Google Shape;168;p26"/>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Key Reuse</a:t>
            </a:r>
            <a:endParaRPr/>
          </a:p>
          <a:p>
            <a:pPr marL="914400" lvl="1" indent="-317500" algn="l" rtl="0">
              <a:spcBef>
                <a:spcPts val="0"/>
              </a:spcBef>
              <a:spcAft>
                <a:spcPts val="0"/>
              </a:spcAft>
              <a:buSzPts val="1400"/>
              <a:buChar char="○"/>
            </a:pPr>
            <a:r>
              <a:rPr lang="en"/>
              <a:t>MAC-then-Encrypt or Encrypt-then-MAC?</a:t>
            </a:r>
            <a:endParaRPr/>
          </a:p>
          <a:p>
            <a:pPr marL="914400" lvl="1" indent="-317500" algn="l" rtl="0">
              <a:spcBef>
                <a:spcPts val="0"/>
              </a:spcBef>
              <a:spcAft>
                <a:spcPts val="0"/>
              </a:spcAft>
              <a:buSzPts val="1400"/>
              <a:buChar char="○"/>
            </a:pPr>
            <a:r>
              <a:rPr lang="en"/>
              <a:t>AEAD Encryption Modes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729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Cryptographic Hashes</a:t>
            </a:r>
            <a:endParaRPr dirty="0"/>
          </a:p>
        </p:txBody>
      </p:sp>
      <p:sp>
        <p:nvSpPr>
          <p:cNvPr id="175" name="Google Shape;17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82" name="Google Shape;182;p28"/>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183" name="Google Shape;183;p2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F0000"/>
              </a:buClr>
              <a:buSzPts val="1600"/>
              <a:buChar char="●"/>
            </a:pPr>
            <a:r>
              <a:rPr lang="en" sz="1600">
                <a:solidFill>
                  <a:srgbClr val="FF0000"/>
                </a:solidFill>
              </a:rPr>
              <a:t>Hash functions</a:t>
            </a:r>
            <a:endParaRPr sz="1600">
              <a:solidFill>
                <a:srgbClr val="FF0000"/>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84" name="Google Shape;184;p2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185" name="Google Shape;18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Cryptographic Hash Function: Definition</a:t>
            </a:r>
            <a:endParaRPr/>
          </a:p>
        </p:txBody>
      </p:sp>
      <p:sp>
        <p:nvSpPr>
          <p:cNvPr id="191" name="Google Shape;191;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 function: </a:t>
            </a:r>
            <a:r>
              <a:rPr lang="en" i="1"/>
              <a:t>H</a:t>
            </a:r>
            <a:r>
              <a:rPr lang="en"/>
              <a:t>(</a:t>
            </a:r>
            <a:r>
              <a:rPr lang="en" i="1"/>
              <a:t>M</a:t>
            </a:r>
            <a:r>
              <a:rPr lang="en"/>
              <a:t>)</a:t>
            </a:r>
            <a:endParaRPr/>
          </a:p>
          <a:p>
            <a:pPr marL="914400" lvl="1" indent="-317500" algn="l" rtl="0">
              <a:spcBef>
                <a:spcPts val="0"/>
              </a:spcBef>
              <a:spcAft>
                <a:spcPts val="0"/>
              </a:spcAft>
              <a:buSzPts val="1400"/>
              <a:buChar char="○"/>
            </a:pPr>
            <a:r>
              <a:rPr lang="en"/>
              <a:t>Input: </a:t>
            </a:r>
            <a:r>
              <a:rPr lang="en" i="1"/>
              <a:t>Arbitrary</a:t>
            </a:r>
            <a:r>
              <a:rPr lang="en"/>
              <a:t> length message </a:t>
            </a:r>
            <a:r>
              <a:rPr lang="en" i="1"/>
              <a:t>M</a:t>
            </a:r>
            <a:endParaRPr/>
          </a:p>
          <a:p>
            <a:pPr marL="914400" lvl="1" indent="-317500" algn="l" rtl="0">
              <a:spcBef>
                <a:spcPts val="0"/>
              </a:spcBef>
              <a:spcAft>
                <a:spcPts val="0"/>
              </a:spcAft>
              <a:buSzPts val="1400"/>
              <a:buChar char="○"/>
            </a:pPr>
            <a:r>
              <a:rPr lang="en"/>
              <a:t>Output: </a:t>
            </a:r>
            <a:r>
              <a:rPr lang="en" i="1"/>
              <a:t>Fixed</a:t>
            </a:r>
            <a:r>
              <a:rPr lang="en"/>
              <a:t> length, </a:t>
            </a:r>
            <a:r>
              <a:rPr lang="en" i="1"/>
              <a:t>n</a:t>
            </a:r>
            <a:r>
              <a:rPr lang="en"/>
              <a:t>-bit hash</a:t>
            </a:r>
            <a:endParaRPr/>
          </a:p>
          <a:p>
            <a:pPr marL="914400" lvl="1" indent="-317500" algn="l" rtl="0">
              <a:spcBef>
                <a:spcPts val="0"/>
              </a:spcBef>
              <a:spcAft>
                <a:spcPts val="0"/>
              </a:spcAft>
              <a:buSzPts val="1400"/>
              <a:buChar char="○"/>
            </a:pPr>
            <a:r>
              <a:rPr lang="en"/>
              <a:t>Sometimes written as {0, 1}</a:t>
            </a:r>
            <a:r>
              <a:rPr lang="en" baseline="30000"/>
              <a:t>*</a:t>
            </a:r>
            <a:r>
              <a:rPr lang="en"/>
              <a:t> → {0, 1}</a:t>
            </a:r>
            <a:r>
              <a:rPr lang="en" i="1" baseline="30000"/>
              <a:t>n</a:t>
            </a:r>
            <a:endParaRPr i="1" baseline="30000"/>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Deterministic</a:t>
            </a:r>
            <a:endParaRPr sz="1800"/>
          </a:p>
          <a:p>
            <a:pPr marL="1371600" lvl="2" indent="-317500" algn="l" rtl="0">
              <a:spcBef>
                <a:spcPts val="0"/>
              </a:spcBef>
              <a:spcAft>
                <a:spcPts val="0"/>
              </a:spcAft>
              <a:buSzPts val="1400"/>
              <a:buChar char="■"/>
            </a:pPr>
            <a:r>
              <a:rPr lang="en"/>
              <a:t>Hashing the same input always produces the same output</a:t>
            </a:r>
            <a:endParaRPr/>
          </a:p>
          <a:p>
            <a:pPr marL="914400" lvl="1" indent="-317500" algn="l" rtl="0">
              <a:spcBef>
                <a:spcPts val="0"/>
              </a:spcBef>
              <a:spcAft>
                <a:spcPts val="0"/>
              </a:spcAft>
              <a:buSzPts val="1400"/>
              <a:buChar char="○"/>
            </a:pPr>
            <a:r>
              <a:rPr lang="en" b="1"/>
              <a:t>Efficiency</a:t>
            </a:r>
            <a:r>
              <a:rPr lang="en"/>
              <a:t>: Efficient to compute</a:t>
            </a:r>
            <a:endParaRPr/>
          </a:p>
          <a:p>
            <a:pPr marL="914400" lvl="1" indent="-317500" algn="l" rtl="0">
              <a:spcBef>
                <a:spcPts val="0"/>
              </a:spcBef>
              <a:spcAft>
                <a:spcPts val="0"/>
              </a:spcAft>
              <a:buSzPts val="1400"/>
              <a:buChar char="○"/>
            </a:pPr>
            <a:r>
              <a:rPr lang="en" b="1"/>
              <a:t>Security</a:t>
            </a:r>
            <a:r>
              <a:rPr lang="en"/>
              <a:t>: One-way-ness (“preimage resistance”)</a:t>
            </a:r>
            <a:endParaRPr/>
          </a:p>
          <a:p>
            <a:pPr marL="914400" lvl="1" indent="-317500" algn="l" rtl="0">
              <a:spcBef>
                <a:spcPts val="0"/>
              </a:spcBef>
              <a:spcAft>
                <a:spcPts val="0"/>
              </a:spcAft>
              <a:buSzPts val="1400"/>
              <a:buChar char="○"/>
            </a:pPr>
            <a:r>
              <a:rPr lang="en" b="1"/>
              <a:t>Security</a:t>
            </a:r>
            <a:r>
              <a:rPr lang="en"/>
              <a:t>: Collision-resistance</a:t>
            </a:r>
            <a:endParaRPr/>
          </a:p>
          <a:p>
            <a:pPr marL="914400" lvl="1" indent="-317500" algn="l" rtl="0">
              <a:spcBef>
                <a:spcPts val="0"/>
              </a:spcBef>
              <a:spcAft>
                <a:spcPts val="0"/>
              </a:spcAft>
              <a:buSzPts val="1400"/>
              <a:buChar char="○"/>
            </a:pPr>
            <a:r>
              <a:rPr lang="en" b="1"/>
              <a:t>Security: </a:t>
            </a:r>
            <a:r>
              <a:rPr lang="en"/>
              <a:t>Random/unpredictability, no predictable patterns for how changing the input affects the output</a:t>
            </a:r>
            <a:endParaRPr/>
          </a:p>
          <a:p>
            <a:pPr marL="1371600" lvl="2" indent="-317500" algn="l" rtl="0">
              <a:spcBef>
                <a:spcPts val="0"/>
              </a:spcBef>
              <a:spcAft>
                <a:spcPts val="0"/>
              </a:spcAft>
              <a:buSzPts val="1400"/>
              <a:buChar char="■"/>
            </a:pPr>
            <a:r>
              <a:rPr lang="en"/>
              <a:t>Changing 1 bit in the input causes the output to be completely different</a:t>
            </a:r>
            <a:endParaRPr/>
          </a:p>
          <a:p>
            <a:pPr marL="1371600" lvl="2" indent="-317500" algn="l" rtl="0">
              <a:spcBef>
                <a:spcPts val="0"/>
              </a:spcBef>
              <a:spcAft>
                <a:spcPts val="0"/>
              </a:spcAft>
              <a:buSzPts val="1400"/>
              <a:buChar char="■"/>
            </a:pPr>
            <a:r>
              <a:rPr lang="en"/>
              <a:t>Also called “random oracle” assumption</a:t>
            </a:r>
            <a:endParaRPr/>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Intuition</a:t>
            </a:r>
            <a:endParaRPr/>
          </a:p>
        </p:txBody>
      </p:sp>
      <p:sp>
        <p:nvSpPr>
          <p:cNvPr id="198" name="Google Shape;198;p30"/>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 hash function provides a fixed-length “fingerprint” over a sequence of bits</a:t>
            </a:r>
            <a:endParaRPr sz="2000" dirty="0"/>
          </a:p>
          <a:p>
            <a:pPr marL="457200" lvl="0" indent="-342900" algn="l" rtl="0">
              <a:spcBef>
                <a:spcPts val="0"/>
              </a:spcBef>
              <a:spcAft>
                <a:spcPts val="0"/>
              </a:spcAft>
              <a:buSzPts val="1800"/>
              <a:buChar char="●"/>
            </a:pPr>
            <a:r>
              <a:rPr lang="en" sz="2000" dirty="0"/>
              <a:t>Example: Document comparison</a:t>
            </a:r>
            <a:endParaRPr sz="2000" dirty="0"/>
          </a:p>
          <a:p>
            <a:pPr marL="914400" lvl="1" indent="-317500" algn="l" rtl="0">
              <a:spcBef>
                <a:spcPts val="0"/>
              </a:spcBef>
              <a:spcAft>
                <a:spcPts val="0"/>
              </a:spcAft>
              <a:buSzPts val="1400"/>
              <a:buChar char="○"/>
            </a:pPr>
            <a:r>
              <a:rPr lang="en" sz="1600" dirty="0"/>
              <a:t>If Alice and Bob both have a 1 GB document, they can both compute a hash over the document and (securely) communicate the hashes to each other</a:t>
            </a:r>
            <a:endParaRPr sz="1600" dirty="0"/>
          </a:p>
          <a:p>
            <a:pPr marL="914400" lvl="1" indent="-317500" algn="l" rtl="0">
              <a:spcBef>
                <a:spcPts val="0"/>
              </a:spcBef>
              <a:spcAft>
                <a:spcPts val="0"/>
              </a:spcAft>
              <a:buSzPts val="1400"/>
              <a:buChar char="○"/>
            </a:pPr>
            <a:r>
              <a:rPr lang="en" sz="1600" dirty="0"/>
              <a:t>If the hashes are the same, the files must be the same, since they have the same “fingerprint”</a:t>
            </a:r>
            <a:endParaRPr sz="1600" dirty="0"/>
          </a:p>
          <a:p>
            <a:pPr marL="914400" lvl="1" indent="-317500" algn="l" rtl="0">
              <a:spcBef>
                <a:spcPts val="0"/>
              </a:spcBef>
              <a:spcAft>
                <a:spcPts val="0"/>
              </a:spcAft>
              <a:buSzPts val="1400"/>
              <a:buChar char="○"/>
            </a:pPr>
            <a:r>
              <a:rPr lang="en" sz="1600" dirty="0"/>
              <a:t>If the hashes are different, the files must be different</a:t>
            </a:r>
            <a:endParaRPr sz="1600" dirty="0"/>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body" idx="1"/>
          </p:nvPr>
        </p:nvSpPr>
        <p:spPr>
          <a:xfrm>
            <a:off x="211200" y="1191166"/>
            <a:ext cx="8721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b="1" dirty="0"/>
              <a:t>Informal: </a:t>
            </a:r>
            <a:r>
              <a:rPr lang="en" sz="2000" dirty="0"/>
              <a:t>Given an output </a:t>
            </a:r>
            <a:r>
              <a:rPr lang="en" sz="2000" i="1" dirty="0"/>
              <a:t>y</a:t>
            </a:r>
            <a:r>
              <a:rPr lang="en" sz="2000" dirty="0"/>
              <a:t>, it is infeasible to find </a:t>
            </a:r>
            <a:r>
              <a:rPr lang="en" sz="2000" i="1" dirty="0"/>
              <a:t>any</a:t>
            </a:r>
            <a:r>
              <a:rPr lang="en" sz="2000" dirty="0"/>
              <a:t> input </a:t>
            </a:r>
            <a:r>
              <a:rPr lang="en" sz="2000" i="1" dirty="0"/>
              <a:t>x</a:t>
            </a:r>
            <a:r>
              <a:rPr lang="en" sz="2000" dirty="0"/>
              <a:t> such that </a:t>
            </a:r>
            <a:r>
              <a:rPr lang="en" sz="2000" i="1" dirty="0"/>
              <a:t>H</a:t>
            </a:r>
            <a:r>
              <a:rPr lang="en" sz="2000" dirty="0"/>
              <a:t>(</a:t>
            </a:r>
            <a:r>
              <a:rPr lang="en" sz="2000" i="1" dirty="0"/>
              <a:t>x</a:t>
            </a:r>
            <a:r>
              <a:rPr lang="en" sz="2000" dirty="0"/>
              <a:t>) = </a:t>
            </a:r>
            <a:r>
              <a:rPr lang="en" sz="2000" i="1" dirty="0"/>
              <a:t>y</a:t>
            </a:r>
            <a:endParaRPr lang="en" sz="2000" dirty="0"/>
          </a:p>
          <a:p>
            <a:pPr marL="457200" lvl="0" indent="-342900" algn="l" rtl="0">
              <a:spcBef>
                <a:spcPts val="0"/>
              </a:spcBef>
              <a:spcAft>
                <a:spcPts val="0"/>
              </a:spcAft>
              <a:buSzPts val="1800"/>
              <a:buChar char="●"/>
            </a:pPr>
            <a:r>
              <a:rPr lang="en" sz="2000" dirty="0"/>
              <a:t>Intuition: Here’s an output. Can you find an input that hashes to this output?</a:t>
            </a:r>
            <a:endParaRPr sz="2000" dirty="0"/>
          </a:p>
          <a:p>
            <a:pPr marL="914400" lvl="1" indent="-317500" algn="l" rtl="0">
              <a:spcBef>
                <a:spcPts val="0"/>
              </a:spcBef>
              <a:spcAft>
                <a:spcPts val="0"/>
              </a:spcAft>
              <a:buSzPts val="1400"/>
              <a:buChar char="○"/>
            </a:pPr>
            <a:r>
              <a:rPr lang="en" sz="1600" dirty="0"/>
              <a:t>Note: The adversary just needs to find </a:t>
            </a:r>
            <a:r>
              <a:rPr lang="en" sz="1600" i="1" dirty="0"/>
              <a:t>any</a:t>
            </a:r>
            <a:r>
              <a:rPr lang="en" sz="1600" dirty="0"/>
              <a:t> input, not necessarily the input that was actually used to generate the hash</a:t>
            </a:r>
            <a:endParaRPr lang="en" sz="2000" dirty="0"/>
          </a:p>
          <a:p>
            <a:pPr marL="457200" lvl="0" indent="-342900" algn="l" rtl="0">
              <a:spcBef>
                <a:spcPts val="0"/>
              </a:spcBef>
              <a:spcAft>
                <a:spcPts val="0"/>
              </a:spcAft>
              <a:buSzPts val="1800"/>
              <a:buChar char="●"/>
            </a:pPr>
            <a:r>
              <a:rPr lang="en" sz="2000" dirty="0"/>
              <a:t>Example: Is H(x) = 1 one-way?</a:t>
            </a:r>
            <a:endParaRPr sz="2000" dirty="0"/>
          </a:p>
          <a:p>
            <a:pPr marL="914400" lvl="1" indent="-317500" algn="l" rtl="0">
              <a:spcBef>
                <a:spcPts val="0"/>
              </a:spcBef>
              <a:spcAft>
                <a:spcPts val="0"/>
              </a:spcAft>
              <a:buSzPts val="1400"/>
              <a:buChar char="○"/>
            </a:pPr>
            <a:r>
              <a:rPr lang="en" sz="1600" dirty="0"/>
              <a:t>No, because given output 1, an attacker can return any number x</a:t>
            </a:r>
            <a:endParaRPr sz="1600" dirty="0"/>
          </a:p>
        </p:txBody>
      </p:sp>
      <p:sp>
        <p:nvSpPr>
          <p:cNvPr id="205" name="Google Shape;205;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Function: One-way-ness or Preimage Resistance</a:t>
            </a:r>
            <a:endParaRPr dirty="0"/>
          </a:p>
        </p:txBody>
      </p:sp>
      <p:sp>
        <p:nvSpPr>
          <p:cNvPr id="206" name="Google Shape;20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2" name="Google Shape;21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Collision</a:t>
            </a:r>
            <a:r>
              <a:rPr lang="en" dirty="0"/>
              <a:t>: Two different inputs with the same output</a:t>
            </a:r>
            <a:endParaRPr dirty="0"/>
          </a:p>
          <a:p>
            <a:pPr marL="914400" lvl="1" indent="-317500" algn="l" rtl="0">
              <a:spcBef>
                <a:spcPts val="0"/>
              </a:spcBef>
              <a:spcAft>
                <a:spcPts val="0"/>
              </a:spcAft>
              <a:buSzPts val="1400"/>
              <a:buChar char="○"/>
            </a:pPr>
            <a:r>
              <a:rPr lang="en" i="1" dirty="0"/>
              <a:t>x</a:t>
            </a:r>
            <a:r>
              <a:rPr lang="en" dirty="0"/>
              <a:t> ≠ </a:t>
            </a:r>
            <a:r>
              <a:rPr lang="en" i="1" dirty="0"/>
              <a:t>x</a:t>
            </a:r>
            <a:r>
              <a:rPr lang="en" dirty="0"/>
              <a:t>' and </a:t>
            </a:r>
            <a:r>
              <a:rPr lang="en" i="1" dirty="0"/>
              <a:t>H</a:t>
            </a:r>
            <a:r>
              <a:rPr lang="en" dirty="0"/>
              <a:t>(</a:t>
            </a:r>
            <a:r>
              <a:rPr lang="en" i="1" dirty="0"/>
              <a:t>x</a:t>
            </a:r>
            <a:r>
              <a:rPr lang="en" dirty="0"/>
              <a:t>) = </a:t>
            </a:r>
            <a:r>
              <a:rPr lang="en" i="1" dirty="0"/>
              <a:t>H</a:t>
            </a:r>
            <a:r>
              <a:rPr lang="en" dirty="0"/>
              <a:t>(</a:t>
            </a:r>
            <a:r>
              <a:rPr lang="en" i="1" dirty="0"/>
              <a:t>x</a:t>
            </a:r>
            <a:r>
              <a:rPr lang="en" dirty="0"/>
              <a:t>')</a:t>
            </a:r>
            <a:endParaRPr dirty="0"/>
          </a:p>
          <a:p>
            <a:pPr marL="914400" lvl="1" indent="-317500" algn="l" rtl="0">
              <a:spcBef>
                <a:spcPts val="0"/>
              </a:spcBef>
              <a:spcAft>
                <a:spcPts val="0"/>
              </a:spcAft>
              <a:buSzPts val="1400"/>
              <a:buChar char="○"/>
            </a:pPr>
            <a:r>
              <a:rPr lang="en" dirty="0"/>
              <a:t>Can we design a hash function with no collisions?</a:t>
            </a:r>
            <a:endParaRPr dirty="0"/>
          </a:p>
          <a:p>
            <a:pPr marL="1371600" lvl="2" indent="-317500" algn="l" rtl="0">
              <a:spcBef>
                <a:spcPts val="0"/>
              </a:spcBef>
              <a:spcAft>
                <a:spcPts val="0"/>
              </a:spcAft>
              <a:buSzPts val="1400"/>
              <a:buChar char="■"/>
            </a:pPr>
            <a:r>
              <a:rPr lang="en" dirty="0"/>
              <a:t>No, because there are more inputs than outputs (pigeonhole principle)</a:t>
            </a:r>
            <a:endParaRPr dirty="0"/>
          </a:p>
          <a:p>
            <a:pPr marL="914400" lvl="1" indent="-317500" algn="l" rtl="0">
              <a:spcBef>
                <a:spcPts val="0"/>
              </a:spcBef>
              <a:spcAft>
                <a:spcPts val="0"/>
              </a:spcAft>
              <a:buSzPts val="1400"/>
              <a:buChar char="○"/>
            </a:pPr>
            <a:r>
              <a:rPr lang="en" dirty="0"/>
              <a:t>However, we want to make finding collisions </a:t>
            </a:r>
            <a:r>
              <a:rPr lang="en" i="1" dirty="0"/>
              <a:t>infeasible</a:t>
            </a:r>
            <a:r>
              <a:rPr lang="en" dirty="0"/>
              <a:t> for an attacker</a:t>
            </a:r>
            <a:endParaRPr lang="en" b="1" dirty="0"/>
          </a:p>
          <a:p>
            <a:pPr marL="457200" lvl="0" indent="-342900" algn="l" rtl="0">
              <a:spcBef>
                <a:spcPts val="0"/>
              </a:spcBef>
              <a:spcAft>
                <a:spcPts val="0"/>
              </a:spcAft>
              <a:buSzPts val="1800"/>
              <a:buChar char="●"/>
            </a:pPr>
            <a:r>
              <a:rPr lang="en" b="1" dirty="0"/>
              <a:t>Collision resistance</a:t>
            </a:r>
            <a:r>
              <a:rPr lang="en" dirty="0"/>
              <a:t>: It is infeasible to (i.e. no polynomial time attacker can) find any pair of inputs </a:t>
            </a:r>
            <a:r>
              <a:rPr lang="en" i="1" dirty="0"/>
              <a:t>x'</a:t>
            </a:r>
            <a:r>
              <a:rPr lang="en" dirty="0"/>
              <a:t> ≠ </a:t>
            </a:r>
            <a:r>
              <a:rPr lang="en" i="1" dirty="0"/>
              <a:t>x</a:t>
            </a:r>
            <a:r>
              <a:rPr lang="en" dirty="0"/>
              <a:t> such that </a:t>
            </a:r>
            <a:r>
              <a:rPr lang="en" i="1" dirty="0"/>
              <a:t>H</a:t>
            </a:r>
            <a:r>
              <a:rPr lang="en" dirty="0"/>
              <a:t>(</a:t>
            </a:r>
            <a:r>
              <a:rPr lang="en" i="1" dirty="0"/>
              <a:t>x</a:t>
            </a:r>
            <a:r>
              <a:rPr lang="en" dirty="0"/>
              <a:t>) = </a:t>
            </a:r>
            <a:r>
              <a:rPr lang="en" i="1" dirty="0"/>
              <a:t>H</a:t>
            </a:r>
            <a:r>
              <a:rPr lang="en" dirty="0"/>
              <a:t>(</a:t>
            </a:r>
            <a:r>
              <a:rPr lang="en" i="1" dirty="0"/>
              <a:t>x</a:t>
            </a:r>
            <a:r>
              <a:rPr lang="en" dirty="0"/>
              <a:t>’)</a:t>
            </a:r>
          </a:p>
          <a:p>
            <a:pPr marL="457200" lvl="0" indent="-342900" algn="l" rtl="0">
              <a:spcBef>
                <a:spcPts val="0"/>
              </a:spcBef>
              <a:spcAft>
                <a:spcPts val="0"/>
              </a:spcAft>
              <a:buSzPts val="1800"/>
              <a:buChar char="●"/>
            </a:pPr>
            <a:r>
              <a:rPr lang="en" dirty="0"/>
              <a:t>Intuition: Can you find </a:t>
            </a:r>
            <a:r>
              <a:rPr lang="en" i="1" dirty="0"/>
              <a:t>any</a:t>
            </a:r>
            <a:r>
              <a:rPr lang="en" dirty="0"/>
              <a:t> two inputs that collide with the same hash output for </a:t>
            </a:r>
            <a:r>
              <a:rPr lang="en" i="1" dirty="0"/>
              <a:t>any</a:t>
            </a:r>
            <a:r>
              <a:rPr lang="en" dirty="0"/>
              <a:t> output?</a:t>
            </a:r>
            <a:endParaRPr dirty="0"/>
          </a:p>
        </p:txBody>
      </p:sp>
      <p:sp>
        <p:nvSpPr>
          <p:cNvPr id="213" name="Google Shape;21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9" name="Google Shape;219;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Birthday attack</a:t>
            </a:r>
            <a:r>
              <a:rPr lang="en" sz="2000" dirty="0"/>
              <a:t>: Finding a collision on an </a:t>
            </a:r>
            <a:r>
              <a:rPr lang="en" sz="2000" i="1" dirty="0"/>
              <a:t>n</a:t>
            </a:r>
            <a:r>
              <a:rPr lang="en" sz="2000" dirty="0"/>
              <a:t>-bit output requires only 2</a:t>
            </a:r>
            <a:r>
              <a:rPr lang="en" sz="2000" i="1" baseline="30000" dirty="0"/>
              <a:t>n</a:t>
            </a:r>
            <a:r>
              <a:rPr lang="en" sz="2000" baseline="30000" dirty="0"/>
              <a:t>/2</a:t>
            </a:r>
            <a:r>
              <a:rPr lang="en" sz="2000" dirty="0"/>
              <a:t> tries on average</a:t>
            </a:r>
            <a:endParaRPr sz="2000" dirty="0"/>
          </a:p>
          <a:p>
            <a:pPr marL="914400" lvl="1" indent="-317500" algn="l" rtl="0">
              <a:spcBef>
                <a:spcPts val="0"/>
              </a:spcBef>
              <a:spcAft>
                <a:spcPts val="0"/>
              </a:spcAft>
              <a:buSzPts val="1400"/>
              <a:buChar char="○"/>
            </a:pPr>
            <a:r>
              <a:rPr lang="en" sz="1600" dirty="0"/>
              <a:t>This is why a group of 23 people are &gt;50% likely to have at least one birthday in common</a:t>
            </a:r>
            <a:endParaRPr sz="1600" dirty="0"/>
          </a:p>
          <a:p>
            <a:pPr marL="914400" lvl="0" indent="0" algn="l" rtl="0">
              <a:spcBef>
                <a:spcPts val="1200"/>
              </a:spcBef>
              <a:spcAft>
                <a:spcPts val="1200"/>
              </a:spcAft>
              <a:buNone/>
            </a:pPr>
            <a:endParaRPr baseline="30000" dirty="0"/>
          </a:p>
        </p:txBody>
      </p:sp>
      <p:sp>
        <p:nvSpPr>
          <p:cNvPr id="220" name="Google Shape;22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Examples</a:t>
            </a:r>
            <a:endParaRPr/>
          </a:p>
        </p:txBody>
      </p:sp>
      <p:sp>
        <p:nvSpPr>
          <p:cNvPr id="226" name="Google Shape;226;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MD5</a:t>
            </a:r>
            <a:endParaRPr dirty="0"/>
          </a:p>
          <a:p>
            <a:pPr marL="914400" lvl="1" indent="-317500" algn="l" rtl="0">
              <a:spcBef>
                <a:spcPts val="0"/>
              </a:spcBef>
              <a:spcAft>
                <a:spcPts val="0"/>
              </a:spcAft>
              <a:buSzPts val="1400"/>
              <a:buChar char="○"/>
            </a:pPr>
            <a:r>
              <a:rPr lang="en" dirty="0"/>
              <a:t>Output: 128 bits</a:t>
            </a:r>
            <a:endParaRPr dirty="0"/>
          </a:p>
          <a:p>
            <a:pPr marL="914400" lvl="1" indent="-317500" algn="l" rtl="0">
              <a:spcBef>
                <a:spcPts val="0"/>
              </a:spcBef>
              <a:spcAft>
                <a:spcPts val="0"/>
              </a:spcAft>
              <a:buSzPts val="1400"/>
              <a:buChar char="○"/>
            </a:pPr>
            <a:r>
              <a:rPr lang="en" dirty="0"/>
              <a:t>Security: Completely broken</a:t>
            </a:r>
            <a:endParaRPr dirty="0"/>
          </a:p>
          <a:p>
            <a:pPr marL="457200" lvl="0" indent="-342900" algn="l" rtl="0">
              <a:spcBef>
                <a:spcPts val="0"/>
              </a:spcBef>
              <a:spcAft>
                <a:spcPts val="0"/>
              </a:spcAft>
              <a:buSzPts val="1800"/>
              <a:buChar char="●"/>
            </a:pPr>
            <a:r>
              <a:rPr lang="en" dirty="0"/>
              <a:t>SHA-1</a:t>
            </a:r>
            <a:endParaRPr dirty="0"/>
          </a:p>
          <a:p>
            <a:pPr marL="914400" lvl="1" indent="-317500" algn="l" rtl="0">
              <a:spcBef>
                <a:spcPts val="0"/>
              </a:spcBef>
              <a:spcAft>
                <a:spcPts val="0"/>
              </a:spcAft>
              <a:buSzPts val="1400"/>
              <a:buChar char="○"/>
            </a:pPr>
            <a:r>
              <a:rPr lang="en" dirty="0"/>
              <a:t>Output: 160 bits</a:t>
            </a:r>
            <a:endParaRPr dirty="0"/>
          </a:p>
          <a:p>
            <a:pPr marL="914400" lvl="1" indent="-317500" algn="l" rtl="0">
              <a:spcBef>
                <a:spcPts val="0"/>
              </a:spcBef>
              <a:spcAft>
                <a:spcPts val="0"/>
              </a:spcAft>
              <a:buSzPts val="1400"/>
              <a:buChar char="○"/>
            </a:pPr>
            <a:r>
              <a:rPr lang="en" dirty="0"/>
              <a:t>Security: Completely broken in 2017</a:t>
            </a:r>
            <a:endParaRPr dirty="0"/>
          </a:p>
          <a:p>
            <a:pPr marL="914400" lvl="1" indent="-317500" algn="l" rtl="0">
              <a:spcBef>
                <a:spcPts val="0"/>
              </a:spcBef>
              <a:spcAft>
                <a:spcPts val="0"/>
              </a:spcAft>
              <a:buSzPts val="1400"/>
              <a:buChar char="○"/>
            </a:pPr>
            <a:r>
              <a:rPr lang="en" dirty="0"/>
              <a:t>Was known to be weak before 2017, but still used sometimes</a:t>
            </a:r>
            <a:endParaRPr dirty="0"/>
          </a:p>
          <a:p>
            <a:pPr marL="457200" lvl="0" indent="-342900" algn="l" rtl="0">
              <a:spcBef>
                <a:spcPts val="0"/>
              </a:spcBef>
              <a:spcAft>
                <a:spcPts val="0"/>
              </a:spcAft>
              <a:buSzPts val="1800"/>
              <a:buChar char="●"/>
            </a:pPr>
            <a:r>
              <a:rPr lang="en" dirty="0"/>
              <a:t>SHA-2</a:t>
            </a:r>
            <a:endParaRPr dirty="0"/>
          </a:p>
          <a:p>
            <a:pPr marL="914400" lvl="1" indent="-317500" algn="l" rtl="0">
              <a:spcBef>
                <a:spcPts val="0"/>
              </a:spcBef>
              <a:spcAft>
                <a:spcPts val="0"/>
              </a:spcAft>
              <a:buSzPts val="1400"/>
              <a:buChar char="○"/>
            </a:pPr>
            <a:r>
              <a:rPr lang="en" dirty="0"/>
              <a:t>Output: 256, 384, or 512 bits (sometimes labeled SHA-256, SHA-384, SHA-512)</a:t>
            </a:r>
            <a:endParaRPr dirty="0"/>
          </a:p>
          <a:p>
            <a:pPr marL="914400" lvl="1" indent="-317500" algn="l" rtl="0">
              <a:spcBef>
                <a:spcPts val="0"/>
              </a:spcBef>
              <a:spcAft>
                <a:spcPts val="0"/>
              </a:spcAft>
              <a:buSzPts val="1400"/>
              <a:buChar char="○"/>
            </a:pPr>
            <a:r>
              <a:rPr lang="en" dirty="0"/>
              <a:t>Not currently broken, but some variants are vulnerable to a length extension attack</a:t>
            </a:r>
            <a:endParaRPr dirty="0"/>
          </a:p>
          <a:p>
            <a:pPr marL="914400" lvl="1" indent="-317500" algn="l" rtl="0">
              <a:spcBef>
                <a:spcPts val="0"/>
              </a:spcBef>
              <a:spcAft>
                <a:spcPts val="0"/>
              </a:spcAft>
              <a:buSzPts val="1400"/>
              <a:buChar char="○"/>
            </a:pPr>
            <a:r>
              <a:rPr lang="en" dirty="0"/>
              <a:t>Current standard</a:t>
            </a:r>
            <a:endParaRPr dirty="0"/>
          </a:p>
          <a:p>
            <a:pPr marL="457200" lvl="0" indent="-342900" algn="l" rtl="0">
              <a:spcBef>
                <a:spcPts val="0"/>
              </a:spcBef>
              <a:spcAft>
                <a:spcPts val="0"/>
              </a:spcAft>
              <a:buSzPts val="1800"/>
              <a:buChar char="●"/>
            </a:pPr>
            <a:r>
              <a:rPr lang="en" dirty="0"/>
              <a:t>SHA-3 (Keccak)</a:t>
            </a:r>
            <a:endParaRPr dirty="0"/>
          </a:p>
          <a:p>
            <a:pPr marL="914400" lvl="1" indent="-317500" algn="l" rtl="0">
              <a:spcBef>
                <a:spcPts val="0"/>
              </a:spcBef>
              <a:spcAft>
                <a:spcPts val="0"/>
              </a:spcAft>
              <a:buSzPts val="1400"/>
              <a:buChar char="○"/>
            </a:pPr>
            <a:r>
              <a:rPr lang="en" dirty="0"/>
              <a:t>Output: 256, 384, or 512 bits</a:t>
            </a:r>
            <a:endParaRPr dirty="0"/>
          </a:p>
          <a:p>
            <a:pPr marL="914400" lvl="1" indent="-317500" algn="l" rtl="0">
              <a:spcBef>
                <a:spcPts val="0"/>
              </a:spcBef>
              <a:spcAft>
                <a:spcPts val="0"/>
              </a:spcAft>
              <a:buSzPts val="1400"/>
              <a:buChar char="○"/>
            </a:pPr>
            <a:r>
              <a:rPr lang="en" dirty="0"/>
              <a:t>Current standard (not meant to replace SHA-2, just a different construction)</a:t>
            </a:r>
            <a:endParaRPr dirty="0"/>
          </a:p>
        </p:txBody>
      </p:sp>
      <p:pic>
        <p:nvPicPr>
          <p:cNvPr id="227" name="Google Shape;227;p34"/>
          <p:cNvPicPr preferRelativeResize="0"/>
          <p:nvPr/>
        </p:nvPicPr>
        <p:blipFill>
          <a:blip r:embed="rId3">
            <a:alphaModFix/>
          </a:blip>
          <a:stretch>
            <a:fillRect/>
          </a:stretch>
        </p:blipFill>
        <p:spPr>
          <a:xfrm>
            <a:off x="4974725" y="1304200"/>
            <a:ext cx="3974626" cy="943675"/>
          </a:xfrm>
          <a:prstGeom prst="rect">
            <a:avLst/>
          </a:prstGeom>
          <a:noFill/>
          <a:ln>
            <a:noFill/>
          </a:ln>
        </p:spPr>
      </p:pic>
      <p:sp>
        <p:nvSpPr>
          <p:cNvPr id="228" name="Google Shape;228;p34"/>
          <p:cNvSpPr txBox="1"/>
          <p:nvPr/>
        </p:nvSpPr>
        <p:spPr>
          <a:xfrm>
            <a:off x="4974725" y="2247875"/>
            <a:ext cx="33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GIF that displays its own MD5 hash</a:t>
            </a:r>
            <a:endParaRPr/>
          </a:p>
        </p:txBody>
      </p:sp>
      <p:sp>
        <p:nvSpPr>
          <p:cNvPr id="229" name="Google Shape;2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Extension Attacks</a:t>
            </a:r>
            <a:endParaRPr/>
          </a:p>
        </p:txBody>
      </p:sp>
      <p:sp>
        <p:nvSpPr>
          <p:cNvPr id="235" name="Google Shape;23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Length extension attack</a:t>
            </a:r>
            <a:r>
              <a:rPr lang="en" sz="2000" dirty="0"/>
              <a:t>: Given </a:t>
            </a:r>
            <a:r>
              <a:rPr lang="en" sz="2000" i="1" dirty="0"/>
              <a:t>H</a:t>
            </a:r>
            <a:r>
              <a:rPr lang="en" sz="2000" dirty="0"/>
              <a:t>(</a:t>
            </a:r>
            <a:r>
              <a:rPr lang="en" sz="2000" i="1" dirty="0"/>
              <a:t>x</a:t>
            </a:r>
            <a:r>
              <a:rPr lang="en" sz="2000" dirty="0"/>
              <a:t>) and the length of </a:t>
            </a:r>
            <a:r>
              <a:rPr lang="en" sz="2000" i="1" dirty="0"/>
              <a:t>x</a:t>
            </a:r>
            <a:r>
              <a:rPr lang="en" sz="2000" dirty="0"/>
              <a:t>, but not </a:t>
            </a:r>
            <a:r>
              <a:rPr lang="en" sz="2000" i="1" dirty="0"/>
              <a:t>x</a:t>
            </a:r>
            <a:r>
              <a:rPr lang="en" sz="2000" dirty="0"/>
              <a:t>, an attacker can create </a:t>
            </a:r>
            <a:r>
              <a:rPr lang="en" sz="2000" i="1" dirty="0"/>
              <a:t>H</a:t>
            </a:r>
            <a:r>
              <a:rPr lang="en" sz="2000" dirty="0"/>
              <a:t>(</a:t>
            </a:r>
            <a:r>
              <a:rPr lang="en" sz="2000" i="1" dirty="0"/>
              <a:t>x </a:t>
            </a:r>
            <a:r>
              <a:rPr lang="en" sz="2000" dirty="0"/>
              <a:t>|| </a:t>
            </a:r>
            <a:r>
              <a:rPr lang="en" sz="2000" i="1" dirty="0"/>
              <a:t>m</a:t>
            </a:r>
            <a:r>
              <a:rPr lang="en" sz="2000" dirty="0"/>
              <a:t>) for any </a:t>
            </a:r>
            <a:r>
              <a:rPr lang="en" sz="2000" i="1" dirty="0"/>
              <a:t>m</a:t>
            </a:r>
            <a:r>
              <a:rPr lang="en" sz="2000" dirty="0"/>
              <a:t> of the attacker’s choosing</a:t>
            </a:r>
            <a:endParaRPr sz="2000" dirty="0"/>
          </a:p>
          <a:p>
            <a:pPr marL="914400" lvl="1" indent="-317500" algn="l" rtl="0">
              <a:spcBef>
                <a:spcPts val="0"/>
              </a:spcBef>
              <a:spcAft>
                <a:spcPts val="0"/>
              </a:spcAft>
              <a:buSzPts val="1400"/>
              <a:buChar char="○"/>
            </a:pPr>
            <a:r>
              <a:rPr lang="en" sz="1600" dirty="0"/>
              <a:t>Note: This doesn’t violate any property of hash functions but is undesirable in some circumstances</a:t>
            </a:r>
            <a:endParaRPr lang="en" sz="2000" dirty="0"/>
          </a:p>
          <a:p>
            <a:pPr marL="457200" lvl="0" indent="-342900" algn="l" rtl="0">
              <a:spcBef>
                <a:spcPts val="0"/>
              </a:spcBef>
              <a:spcAft>
                <a:spcPts val="0"/>
              </a:spcAft>
              <a:buSzPts val="1800"/>
              <a:buChar char="●"/>
            </a:pPr>
            <a:r>
              <a:rPr lang="en" sz="2000" dirty="0"/>
              <a:t>SHA-256 (256-bit version of SHA-2) is vulnerable</a:t>
            </a:r>
          </a:p>
          <a:p>
            <a:pPr marL="457200" lvl="0" indent="-342900" algn="l" rtl="0">
              <a:spcBef>
                <a:spcPts val="0"/>
              </a:spcBef>
              <a:spcAft>
                <a:spcPts val="0"/>
              </a:spcAft>
              <a:buSzPts val="1800"/>
              <a:buChar char="●"/>
            </a:pPr>
            <a:r>
              <a:rPr lang="en" sz="2000" dirty="0"/>
              <a:t>SHA-3 is not vulnerable</a:t>
            </a:r>
            <a:endParaRPr sz="2000" dirty="0"/>
          </a:p>
        </p:txBody>
      </p:sp>
      <p:sp>
        <p:nvSpPr>
          <p:cNvPr id="236" name="Google Shape;23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Ciphers</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2" name="Google Shape;24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 depends on your threat model</a:t>
            </a:r>
            <a:endParaRPr dirty="0"/>
          </a:p>
          <a:p>
            <a:pPr marL="457200" lvl="0" indent="-342900" algn="l" rtl="0">
              <a:spcBef>
                <a:spcPts val="0"/>
              </a:spcBef>
              <a:spcAft>
                <a:spcPts val="0"/>
              </a:spcAft>
              <a:buSzPts val="1800"/>
              <a:buChar char="●"/>
            </a:pPr>
            <a:r>
              <a:rPr lang="en" dirty="0"/>
              <a:t>Scenario</a:t>
            </a:r>
            <a:endParaRPr dirty="0"/>
          </a:p>
          <a:p>
            <a:pPr marL="914400" lvl="1" indent="-317500" algn="l" rtl="0">
              <a:spcBef>
                <a:spcPts val="0"/>
              </a:spcBef>
              <a:spcAft>
                <a:spcPts val="0"/>
              </a:spcAft>
              <a:buSzPts val="1400"/>
              <a:buChar char="○"/>
            </a:pPr>
            <a:r>
              <a:rPr lang="en" dirty="0"/>
              <a:t>Mozilla publishes a new version of Firefox on some download servers</a:t>
            </a:r>
            <a:endParaRPr dirty="0"/>
          </a:p>
          <a:p>
            <a:pPr marL="914400" lvl="1" indent="-317500" algn="l" rtl="0">
              <a:spcBef>
                <a:spcPts val="0"/>
              </a:spcBef>
              <a:spcAft>
                <a:spcPts val="0"/>
              </a:spcAft>
              <a:buSzPts val="1400"/>
              <a:buChar char="○"/>
            </a:pPr>
            <a:r>
              <a:rPr lang="en" dirty="0"/>
              <a:t>Alice downloads the program binary</a:t>
            </a:r>
            <a:endParaRPr dirty="0"/>
          </a:p>
          <a:p>
            <a:pPr marL="914400" lvl="1" indent="-317500" algn="l" rtl="0">
              <a:spcBef>
                <a:spcPts val="0"/>
              </a:spcBef>
              <a:spcAft>
                <a:spcPts val="0"/>
              </a:spcAft>
              <a:buSzPts val="1400"/>
              <a:buChar char="○"/>
            </a:pPr>
            <a:r>
              <a:rPr lang="en" dirty="0"/>
              <a:t>How can she be sure that nobody tampered with the program?</a:t>
            </a:r>
            <a:endParaRPr dirty="0"/>
          </a:p>
          <a:p>
            <a:pPr marL="457200" lvl="0" indent="-342900" algn="l" rtl="0">
              <a:spcBef>
                <a:spcPts val="0"/>
              </a:spcBef>
              <a:spcAft>
                <a:spcPts val="0"/>
              </a:spcAft>
              <a:buSzPts val="1800"/>
              <a:buChar char="●"/>
            </a:pPr>
            <a:r>
              <a:rPr lang="en" dirty="0"/>
              <a:t>Idea: use cryptographic hashes</a:t>
            </a:r>
            <a:endParaRPr dirty="0"/>
          </a:p>
          <a:p>
            <a:pPr marL="914400" lvl="1" indent="-317500" algn="l" rtl="0">
              <a:spcBef>
                <a:spcPts val="0"/>
              </a:spcBef>
              <a:spcAft>
                <a:spcPts val="0"/>
              </a:spcAft>
              <a:buSzPts val="1400"/>
              <a:buChar char="○"/>
            </a:pPr>
            <a:r>
              <a:rPr lang="en" dirty="0"/>
              <a:t>Mozilla hashes the program binary and publishes the hash on its website</a:t>
            </a:r>
            <a:endParaRPr dirty="0"/>
          </a:p>
          <a:p>
            <a:pPr marL="914400" lvl="1" indent="-317500" algn="l" rtl="0">
              <a:spcBef>
                <a:spcPts val="0"/>
              </a:spcBef>
              <a:spcAft>
                <a:spcPts val="0"/>
              </a:spcAft>
              <a:buSzPts val="1400"/>
              <a:buChar char="○"/>
            </a:pPr>
            <a:r>
              <a:rPr lang="en" dirty="0"/>
              <a:t>Alice hashes the binary she downloaded and checks that it matches the hash on the website</a:t>
            </a:r>
            <a:endParaRPr dirty="0"/>
          </a:p>
          <a:p>
            <a:pPr marL="914400" lvl="1" indent="-317500" algn="l" rtl="0">
              <a:spcBef>
                <a:spcPts val="0"/>
              </a:spcBef>
              <a:spcAft>
                <a:spcPts val="0"/>
              </a:spcAft>
              <a:buSzPts val="1400"/>
              <a:buChar char="○"/>
            </a:pPr>
            <a:r>
              <a:rPr lang="en" dirty="0"/>
              <a:t>If Alice downloaded a malicious program, the hash would not match (tampering detected!)</a:t>
            </a:r>
            <a:endParaRPr dirty="0"/>
          </a:p>
          <a:p>
            <a:pPr marL="914400" lvl="1" indent="-317500" algn="l" rtl="0">
              <a:spcBef>
                <a:spcPts val="0"/>
              </a:spcBef>
              <a:spcAft>
                <a:spcPts val="0"/>
              </a:spcAft>
              <a:buSzPts val="1400"/>
              <a:buChar char="○"/>
            </a:pPr>
            <a:r>
              <a:rPr lang="en" dirty="0"/>
              <a:t>An attacker can’t create a malicious program with the same hash (collision resistance)</a:t>
            </a:r>
            <a:endParaRPr dirty="0"/>
          </a:p>
          <a:p>
            <a:pPr marL="457200" lvl="0" indent="-342900" algn="l" rtl="0">
              <a:spcBef>
                <a:spcPts val="0"/>
              </a:spcBef>
              <a:spcAft>
                <a:spcPts val="0"/>
              </a:spcAft>
              <a:buSzPts val="1800"/>
              <a:buChar char="●"/>
            </a:pPr>
            <a:r>
              <a:rPr lang="en" dirty="0"/>
              <a:t>Threat model: We assume the attacker cannot modify the hash on the website</a:t>
            </a:r>
            <a:endParaRPr dirty="0"/>
          </a:p>
          <a:p>
            <a:pPr marL="914400" lvl="1" indent="-317500" algn="l" rtl="0">
              <a:spcBef>
                <a:spcPts val="0"/>
              </a:spcBef>
              <a:spcAft>
                <a:spcPts val="0"/>
              </a:spcAft>
              <a:buSzPts val="1400"/>
              <a:buChar char="○"/>
            </a:pPr>
            <a:r>
              <a:rPr lang="en" dirty="0"/>
              <a:t>We have integrity, as long as we can communicate the hash securely</a:t>
            </a:r>
            <a:endParaRPr dirty="0"/>
          </a:p>
        </p:txBody>
      </p:sp>
      <p:sp>
        <p:nvSpPr>
          <p:cNvPr id="243" name="Google Shape;2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9" name="Google Shape;249;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depends on your threat model</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and Bob want to communicate over an insecure channel</a:t>
            </a:r>
            <a:endParaRPr/>
          </a:p>
          <a:p>
            <a:pPr marL="914400" lvl="1" indent="-317500" algn="l" rtl="0">
              <a:spcBef>
                <a:spcPts val="0"/>
              </a:spcBef>
              <a:spcAft>
                <a:spcPts val="0"/>
              </a:spcAft>
              <a:buSzPts val="1400"/>
              <a:buChar char="○"/>
            </a:pPr>
            <a:r>
              <a:rPr lang="en"/>
              <a:t>Mallory might tamper with messages</a:t>
            </a:r>
            <a:endParaRPr/>
          </a:p>
          <a:p>
            <a:pPr marL="457200" lvl="0" indent="-342900" algn="l" rtl="0">
              <a:spcBef>
                <a:spcPts val="0"/>
              </a:spcBef>
              <a:spcAft>
                <a:spcPts val="0"/>
              </a:spcAft>
              <a:buSzPts val="1800"/>
              <a:buChar char="●"/>
            </a:pPr>
            <a:r>
              <a:rPr lang="en"/>
              <a:t>Idea: Use cryptographic hashes</a:t>
            </a:r>
            <a:endParaRPr/>
          </a:p>
          <a:p>
            <a:pPr marL="914400" lvl="1" indent="-317500" algn="l" rtl="0">
              <a:spcBef>
                <a:spcPts val="0"/>
              </a:spcBef>
              <a:spcAft>
                <a:spcPts val="0"/>
              </a:spcAft>
              <a:buSzPts val="1400"/>
              <a:buChar char="○"/>
            </a:pPr>
            <a:r>
              <a:rPr lang="en"/>
              <a:t>Alice sends her message with a cryptographic hash over the channel</a:t>
            </a:r>
            <a:endParaRPr/>
          </a:p>
          <a:p>
            <a:pPr marL="914400" lvl="1" indent="-317500" algn="l" rtl="0">
              <a:spcBef>
                <a:spcPts val="0"/>
              </a:spcBef>
              <a:spcAft>
                <a:spcPts val="0"/>
              </a:spcAft>
              <a:buSzPts val="1400"/>
              <a:buChar char="○"/>
            </a:pPr>
            <a:r>
              <a:rPr lang="en"/>
              <a:t>Bob receives the message and computes a hash on the message</a:t>
            </a:r>
            <a:endParaRPr/>
          </a:p>
          <a:p>
            <a:pPr marL="914400" lvl="1" indent="-317500" algn="l" rtl="0">
              <a:spcBef>
                <a:spcPts val="0"/>
              </a:spcBef>
              <a:spcAft>
                <a:spcPts val="0"/>
              </a:spcAft>
              <a:buSzPts val="1400"/>
              <a:buChar char="○"/>
            </a:pPr>
            <a:r>
              <a:rPr lang="en"/>
              <a:t>Bob checks that the hash he computed matches the hash sent by Alice</a:t>
            </a:r>
            <a:endParaRPr/>
          </a:p>
          <a:p>
            <a:pPr marL="457200" lvl="0" indent="-342900" algn="l" rtl="0">
              <a:spcBef>
                <a:spcPts val="0"/>
              </a:spcBef>
              <a:spcAft>
                <a:spcPts val="0"/>
              </a:spcAft>
              <a:buSzPts val="1800"/>
              <a:buChar char="●"/>
            </a:pPr>
            <a:r>
              <a:rPr lang="en"/>
              <a:t>Threat model: Mallory can modify the message </a:t>
            </a:r>
            <a:r>
              <a:rPr lang="en" i="1"/>
              <a:t>and the hash</a:t>
            </a:r>
            <a:endParaRPr/>
          </a:p>
          <a:p>
            <a:pPr marL="914400" lvl="1" indent="-317500" algn="l" rtl="0">
              <a:spcBef>
                <a:spcPts val="0"/>
              </a:spcBef>
              <a:spcAft>
                <a:spcPts val="0"/>
              </a:spcAft>
              <a:buSzPts val="1400"/>
              <a:buChar char="○"/>
            </a:pPr>
            <a:r>
              <a:rPr lang="en"/>
              <a:t>No integrity!</a:t>
            </a:r>
            <a:endParaRPr/>
          </a:p>
        </p:txBody>
      </p:sp>
      <p:sp>
        <p:nvSpPr>
          <p:cNvPr id="250" name="Google Shape;25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56" name="Google Shape;256;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It depends on your threat model</a:t>
            </a:r>
            <a:endParaRPr sz="2000" dirty="0"/>
          </a:p>
          <a:p>
            <a:pPr marL="457200" lvl="0" indent="-342900" algn="l" rtl="0">
              <a:spcBef>
                <a:spcPts val="0"/>
              </a:spcBef>
              <a:spcAft>
                <a:spcPts val="0"/>
              </a:spcAft>
              <a:buSzPts val="1800"/>
              <a:buChar char="●"/>
            </a:pPr>
            <a:r>
              <a:rPr lang="en" sz="2000" dirty="0"/>
              <a:t>If the attacker can modify the hash, hashes don’t provide integrity</a:t>
            </a:r>
            <a:endParaRPr sz="2000" dirty="0"/>
          </a:p>
          <a:p>
            <a:pPr marL="457200" lvl="0" indent="-342900" algn="l" rtl="0">
              <a:spcBef>
                <a:spcPts val="0"/>
              </a:spcBef>
              <a:spcAft>
                <a:spcPts val="0"/>
              </a:spcAft>
              <a:buSzPts val="1800"/>
              <a:buChar char="●"/>
            </a:pPr>
            <a:r>
              <a:rPr lang="en" sz="2000" dirty="0"/>
              <a:t>Main issue: Hashes are </a:t>
            </a:r>
            <a:r>
              <a:rPr lang="en" sz="2000" i="1" dirty="0"/>
              <a:t>unkeyed</a:t>
            </a:r>
            <a:r>
              <a:rPr lang="en" sz="2000" dirty="0"/>
              <a:t> functions</a:t>
            </a:r>
            <a:endParaRPr sz="2000" dirty="0"/>
          </a:p>
          <a:p>
            <a:pPr marL="914400" lvl="1" indent="-317500" algn="l" rtl="0">
              <a:spcBef>
                <a:spcPts val="0"/>
              </a:spcBef>
              <a:spcAft>
                <a:spcPts val="0"/>
              </a:spcAft>
              <a:buSzPts val="1400"/>
              <a:buChar char="○"/>
            </a:pPr>
            <a:r>
              <a:rPr lang="en" sz="1600" dirty="0"/>
              <a:t>There is no secret key being used as input, so any attacker can compute a hash on any value</a:t>
            </a:r>
            <a:endParaRPr sz="1600" dirty="0"/>
          </a:p>
          <a:p>
            <a:pPr marL="457200" lvl="0" indent="-342900" algn="l" rtl="0">
              <a:spcBef>
                <a:spcPts val="0"/>
              </a:spcBef>
              <a:spcAft>
                <a:spcPts val="0"/>
              </a:spcAft>
              <a:buSzPts val="1800"/>
              <a:buChar char="●"/>
            </a:pPr>
            <a:r>
              <a:rPr lang="en" sz="2000" dirty="0"/>
              <a:t>Next: Use hashes to design schemes that provide integrity</a:t>
            </a:r>
            <a:endParaRPr sz="2000" dirty="0"/>
          </a:p>
        </p:txBody>
      </p:sp>
      <p:sp>
        <p:nvSpPr>
          <p:cNvPr id="257" name="Google Shape;25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Message Authentication Codes (MACs)</a:t>
            </a:r>
            <a:endParaRPr/>
          </a:p>
        </p:txBody>
      </p:sp>
      <p:sp>
        <p:nvSpPr>
          <p:cNvPr id="264" name="Google Shape;26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271" name="Google Shape;271;p40"/>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72" name="Google Shape;272;p40"/>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273" name="Google Shape;273;p40"/>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274" name="Google Shape;27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Provide Integrity</a:t>
            </a:r>
            <a:endParaRPr/>
          </a:p>
        </p:txBody>
      </p:sp>
      <p:sp>
        <p:nvSpPr>
          <p:cNvPr id="280" name="Google Shape;280;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Reminder: We’re still in the symmetric-key setting</a:t>
            </a:r>
            <a:endParaRPr sz="2000" dirty="0"/>
          </a:p>
          <a:p>
            <a:pPr marL="914400" lvl="1" indent="-317500" algn="l" rtl="0">
              <a:spcBef>
                <a:spcPts val="0"/>
              </a:spcBef>
              <a:spcAft>
                <a:spcPts val="0"/>
              </a:spcAft>
              <a:buSzPts val="1400"/>
              <a:buChar char="○"/>
            </a:pPr>
            <a:r>
              <a:rPr lang="en" sz="1600" dirty="0"/>
              <a:t>Assume that Alice and Bob share a secret key, and attackers don’t know the key</a:t>
            </a:r>
            <a:endParaRPr sz="1600" dirty="0"/>
          </a:p>
          <a:p>
            <a:pPr marL="457200" lvl="0" indent="-342900" algn="l" rtl="0">
              <a:spcBef>
                <a:spcPts val="0"/>
              </a:spcBef>
              <a:spcAft>
                <a:spcPts val="0"/>
              </a:spcAft>
              <a:buSzPts val="1800"/>
              <a:buChar char="●"/>
            </a:pPr>
            <a:r>
              <a:rPr lang="en" sz="2000" dirty="0"/>
              <a:t>We want to attach some piece of information to </a:t>
            </a:r>
            <a:r>
              <a:rPr lang="en" sz="2000" i="1" dirty="0"/>
              <a:t>prove</a:t>
            </a:r>
            <a:r>
              <a:rPr lang="en" sz="2000" dirty="0"/>
              <a:t> that someone with the key sent this message</a:t>
            </a:r>
            <a:endParaRPr sz="2000" dirty="0"/>
          </a:p>
          <a:p>
            <a:pPr marL="914400" lvl="1" indent="-317500" algn="l" rtl="0">
              <a:spcBef>
                <a:spcPts val="0"/>
              </a:spcBef>
              <a:spcAft>
                <a:spcPts val="0"/>
              </a:spcAft>
              <a:buSzPts val="1400"/>
              <a:buChar char="○"/>
            </a:pPr>
            <a:r>
              <a:rPr lang="en" sz="1600" dirty="0"/>
              <a:t>This piece of information can </a:t>
            </a:r>
            <a:r>
              <a:rPr lang="en" sz="1600" b="1" dirty="0"/>
              <a:t>only</a:t>
            </a:r>
            <a:r>
              <a:rPr lang="en" sz="1600" dirty="0"/>
              <a:t> be generated by someone with the key</a:t>
            </a:r>
            <a:endParaRPr dirty="0"/>
          </a:p>
        </p:txBody>
      </p:sp>
      <p:sp>
        <p:nvSpPr>
          <p:cNvPr id="281" name="Google Shape;28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Usage</a:t>
            </a:r>
            <a:endParaRPr/>
          </a:p>
        </p:txBody>
      </p:sp>
      <p:sp>
        <p:nvSpPr>
          <p:cNvPr id="287" name="Google Shape;287;p42"/>
          <p:cNvSpPr txBox="1">
            <a:spLocks noGrp="1"/>
          </p:cNvSpPr>
          <p:nvPr>
            <p:ph type="body" idx="1"/>
          </p:nvPr>
        </p:nvSpPr>
        <p:spPr>
          <a:xfrm>
            <a:off x="198500" y="1246825"/>
            <a:ext cx="8520600" cy="200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Alice wants to send </a:t>
            </a:r>
            <a:r>
              <a:rPr lang="en" i="1"/>
              <a:t>M</a:t>
            </a:r>
            <a:r>
              <a:rPr lang="en"/>
              <a:t> to Bob, but doesn’t want Mallory to tamper with it</a:t>
            </a:r>
            <a:endParaRPr/>
          </a:p>
          <a:p>
            <a:pPr marL="457200" lvl="0" indent="-342900" algn="l" rtl="0">
              <a:spcBef>
                <a:spcPts val="0"/>
              </a:spcBef>
              <a:spcAft>
                <a:spcPts val="0"/>
              </a:spcAft>
              <a:buSzPts val="1800"/>
              <a:buChar char="●"/>
            </a:pPr>
            <a:r>
              <a:rPr lang="en"/>
              <a:t>Alice sends </a:t>
            </a:r>
            <a:r>
              <a:rPr lang="en" i="1"/>
              <a:t>M</a:t>
            </a:r>
            <a:r>
              <a:rPr lang="en"/>
              <a:t> and </a:t>
            </a:r>
            <a:r>
              <a:rPr lang="en" i="1"/>
              <a:t>T</a:t>
            </a:r>
            <a:r>
              <a:rPr lang="en"/>
              <a:t> = MAC(</a:t>
            </a:r>
            <a:r>
              <a:rPr lang="en" i="1"/>
              <a:t>K</a:t>
            </a:r>
            <a:r>
              <a:rPr lang="en"/>
              <a:t>, </a:t>
            </a:r>
            <a:r>
              <a:rPr lang="en" i="1"/>
              <a:t>M</a:t>
            </a:r>
            <a:r>
              <a:rPr lang="en"/>
              <a:t>) to Bob</a:t>
            </a:r>
            <a:endParaRPr/>
          </a:p>
          <a:p>
            <a:pPr marL="457200" lvl="0" indent="-342900" algn="l" rtl="0">
              <a:spcBef>
                <a:spcPts val="0"/>
              </a:spcBef>
              <a:spcAft>
                <a:spcPts val="0"/>
              </a:spcAft>
              <a:buSzPts val="1800"/>
              <a:buChar char="●"/>
            </a:pPr>
            <a:r>
              <a:rPr lang="en"/>
              <a:t>Bob receives </a:t>
            </a:r>
            <a:r>
              <a:rPr lang="en" i="1"/>
              <a:t>M</a:t>
            </a:r>
            <a:r>
              <a:rPr lang="en"/>
              <a:t> and </a:t>
            </a:r>
            <a:r>
              <a:rPr lang="en" i="1"/>
              <a:t>T</a:t>
            </a:r>
            <a:endParaRPr/>
          </a:p>
          <a:p>
            <a:pPr marL="457200" lvl="0" indent="-342900" algn="l" rtl="0">
              <a:spcBef>
                <a:spcPts val="0"/>
              </a:spcBef>
              <a:spcAft>
                <a:spcPts val="0"/>
              </a:spcAft>
              <a:buSzPts val="1800"/>
              <a:buChar char="●"/>
            </a:pPr>
            <a:r>
              <a:rPr lang="en"/>
              <a:t>Bob computes MAC(</a:t>
            </a:r>
            <a:r>
              <a:rPr lang="en" i="1"/>
              <a:t>K</a:t>
            </a:r>
            <a:r>
              <a:rPr lang="en"/>
              <a:t>, </a:t>
            </a:r>
            <a:r>
              <a:rPr lang="en" i="1"/>
              <a:t>M</a:t>
            </a:r>
            <a:r>
              <a:rPr lang="en"/>
              <a:t>) and checks that it matches </a:t>
            </a:r>
            <a:r>
              <a:rPr lang="en" i="1"/>
              <a:t>T</a:t>
            </a:r>
            <a:endParaRPr i="1"/>
          </a:p>
          <a:p>
            <a:pPr marL="457200" lvl="0" indent="-342900" algn="l" rtl="0">
              <a:spcBef>
                <a:spcPts val="0"/>
              </a:spcBef>
              <a:spcAft>
                <a:spcPts val="0"/>
              </a:spcAft>
              <a:buSzPts val="1800"/>
              <a:buChar char="●"/>
            </a:pPr>
            <a:r>
              <a:rPr lang="en"/>
              <a:t>If the MACs match, Bob is confident the message has not been tampered with (integrity)</a:t>
            </a:r>
            <a:endParaRPr/>
          </a:p>
        </p:txBody>
      </p:sp>
      <p:sp>
        <p:nvSpPr>
          <p:cNvPr id="288" name="Google Shape;28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9" name="Google Shape;289;p42"/>
          <p:cNvSpPr/>
          <p:nvPr/>
        </p:nvSpPr>
        <p:spPr>
          <a:xfrm>
            <a:off x="54694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2755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3991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sp>
        <p:nvSpPr>
          <p:cNvPr id="292" name="Google Shape;292;p42"/>
          <p:cNvSpPr/>
          <p:nvPr/>
        </p:nvSpPr>
        <p:spPr>
          <a:xfrm>
            <a:off x="2454050" y="3390650"/>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3" name="Google Shape;293;p42"/>
          <p:cNvSpPr/>
          <p:nvPr/>
        </p:nvSpPr>
        <p:spPr>
          <a:xfrm>
            <a:off x="21608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a:t>
            </a:r>
            <a:endParaRPr/>
          </a:p>
        </p:txBody>
      </p:sp>
      <p:cxnSp>
        <p:nvCxnSpPr>
          <p:cNvPr id="294" name="Google Shape;294;p42"/>
          <p:cNvCxnSpPr>
            <a:stCxn id="292" idx="2"/>
            <a:endCxn id="293" idx="0"/>
          </p:cNvCxnSpPr>
          <p:nvPr/>
        </p:nvCxnSpPr>
        <p:spPr>
          <a:xfrm>
            <a:off x="2728400" y="3860750"/>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295" name="Google Shape;295;p42"/>
          <p:cNvCxnSpPr>
            <a:endCxn id="293" idx="1"/>
          </p:cNvCxnSpPr>
          <p:nvPr/>
        </p:nvCxnSpPr>
        <p:spPr>
          <a:xfrm>
            <a:off x="15344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296" name="Google Shape;296;p42"/>
          <p:cNvSpPr/>
          <p:nvPr/>
        </p:nvSpPr>
        <p:spPr>
          <a:xfrm>
            <a:off x="39225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297" name="Google Shape;297;p42"/>
          <p:cNvCxnSpPr>
            <a:stCxn id="293" idx="3"/>
            <a:endCxn id="296" idx="1"/>
          </p:cNvCxnSpPr>
          <p:nvPr/>
        </p:nvCxnSpPr>
        <p:spPr>
          <a:xfrm>
            <a:off x="3296000" y="4406750"/>
            <a:ext cx="626400" cy="0"/>
          </a:xfrm>
          <a:prstGeom prst="straightConnector1">
            <a:avLst/>
          </a:prstGeom>
          <a:noFill/>
          <a:ln w="9525" cap="flat" cmpd="sng">
            <a:solidFill>
              <a:srgbClr val="595959"/>
            </a:solidFill>
            <a:prstDash val="solid"/>
            <a:round/>
            <a:headEnd type="none" w="med" len="med"/>
            <a:tailEnd type="triangle" w="med" len="med"/>
          </a:ln>
        </p:spPr>
      </p:cxnSp>
      <p:cxnSp>
        <p:nvCxnSpPr>
          <p:cNvPr id="298" name="Google Shape;298;p42"/>
          <p:cNvCxnSpPr>
            <a:stCxn id="296" idx="3"/>
            <a:endCxn id="299" idx="1"/>
          </p:cNvCxnSpPr>
          <p:nvPr/>
        </p:nvCxnSpPr>
        <p:spPr>
          <a:xfrm>
            <a:off x="50577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0" name="Google Shape;300;p42"/>
          <p:cNvSpPr/>
          <p:nvPr/>
        </p:nvSpPr>
        <p:spPr>
          <a:xfrm>
            <a:off x="5977450" y="3390725"/>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9" name="Google Shape;299;p42"/>
          <p:cNvSpPr/>
          <p:nvPr/>
        </p:nvSpPr>
        <p:spPr>
          <a:xfrm>
            <a:off x="5684200" y="417177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Verify</a:t>
            </a:r>
            <a:endParaRPr/>
          </a:p>
        </p:txBody>
      </p:sp>
      <p:cxnSp>
        <p:nvCxnSpPr>
          <p:cNvPr id="301" name="Google Shape;301;p42"/>
          <p:cNvCxnSpPr>
            <a:stCxn id="300" idx="2"/>
            <a:endCxn id="299" idx="0"/>
          </p:cNvCxnSpPr>
          <p:nvPr/>
        </p:nvCxnSpPr>
        <p:spPr>
          <a:xfrm>
            <a:off x="6251800" y="3860825"/>
            <a:ext cx="0" cy="311100"/>
          </a:xfrm>
          <a:prstGeom prst="straightConnector1">
            <a:avLst/>
          </a:prstGeom>
          <a:noFill/>
          <a:ln w="9525" cap="flat" cmpd="sng">
            <a:solidFill>
              <a:srgbClr val="595959"/>
            </a:solidFill>
            <a:prstDash val="solid"/>
            <a:round/>
            <a:headEnd type="none" w="med" len="med"/>
            <a:tailEnd type="triangle" w="med" len="med"/>
          </a:ln>
        </p:spPr>
      </p:cxnSp>
      <p:sp>
        <p:nvSpPr>
          <p:cNvPr id="302" name="Google Shape;302;p42"/>
          <p:cNvSpPr/>
          <p:nvPr/>
        </p:nvSpPr>
        <p:spPr>
          <a:xfrm>
            <a:off x="74459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303" name="Google Shape;303;p42"/>
          <p:cNvCxnSpPr>
            <a:stCxn id="299" idx="3"/>
            <a:endCxn id="302" idx="1"/>
          </p:cNvCxnSpPr>
          <p:nvPr/>
        </p:nvCxnSpPr>
        <p:spPr>
          <a:xfrm>
            <a:off x="6819400" y="4406825"/>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4" name="Google Shape;304;p4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305" name="Google Shape;305;p4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306" name="Google Shape;306;p4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
        <p:nvSpPr>
          <p:cNvPr id="307" name="Google Shape;307;p42"/>
          <p:cNvSpPr/>
          <p:nvPr/>
        </p:nvSpPr>
        <p:spPr>
          <a:xfrm>
            <a:off x="3922500" y="4641800"/>
            <a:ext cx="1135200" cy="2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Definition</a:t>
            </a:r>
            <a:endParaRPr/>
          </a:p>
        </p:txBody>
      </p:sp>
      <p:sp>
        <p:nvSpPr>
          <p:cNvPr id="313" name="Google Shape;313;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parts:</a:t>
            </a:r>
            <a:endParaRPr/>
          </a:p>
          <a:p>
            <a:pPr marL="914400" lvl="1" indent="-317500" algn="l" rtl="0">
              <a:spcBef>
                <a:spcPts val="0"/>
              </a:spcBef>
              <a:spcAft>
                <a:spcPts val="0"/>
              </a:spcAft>
              <a:buSzPts val="1400"/>
              <a:buChar char="○"/>
            </a:pPr>
            <a:r>
              <a:rPr lang="en"/>
              <a:t>KeyGen() → </a:t>
            </a:r>
            <a:r>
              <a:rPr lang="en" i="1"/>
              <a:t>K</a:t>
            </a:r>
            <a:r>
              <a:rPr lang="en"/>
              <a:t>: Generate a key </a:t>
            </a:r>
            <a:r>
              <a:rPr lang="en" i="1"/>
              <a:t>K</a:t>
            </a:r>
            <a:endParaRPr/>
          </a:p>
          <a:p>
            <a:pPr marL="914400" lvl="1" indent="-317500" algn="l" rtl="0">
              <a:spcBef>
                <a:spcPts val="0"/>
              </a:spcBef>
              <a:spcAft>
                <a:spcPts val="0"/>
              </a:spcAft>
              <a:buSzPts val="1400"/>
              <a:buChar char="○"/>
            </a:pPr>
            <a:r>
              <a:rPr lang="en"/>
              <a:t>MAC(</a:t>
            </a:r>
            <a:r>
              <a:rPr lang="en" i="1"/>
              <a:t>K</a:t>
            </a:r>
            <a:r>
              <a:rPr lang="en"/>
              <a:t>, </a:t>
            </a:r>
            <a:r>
              <a:rPr lang="en" i="1"/>
              <a:t>M</a:t>
            </a:r>
            <a:r>
              <a:rPr lang="en"/>
              <a:t>) → </a:t>
            </a:r>
            <a:r>
              <a:rPr lang="en" i="1"/>
              <a:t>T</a:t>
            </a:r>
            <a:r>
              <a:rPr lang="en"/>
              <a:t>: Generate a tag </a:t>
            </a:r>
            <a:r>
              <a:rPr lang="en" i="1"/>
              <a:t>T</a:t>
            </a:r>
            <a:r>
              <a:rPr lang="en"/>
              <a:t> for the message </a:t>
            </a:r>
            <a:r>
              <a:rPr lang="en" i="1"/>
              <a:t>M</a:t>
            </a:r>
            <a:r>
              <a:rPr lang="en"/>
              <a:t> using key </a:t>
            </a:r>
            <a:r>
              <a:rPr lang="en" i="1"/>
              <a:t>K</a:t>
            </a:r>
            <a:endParaRPr/>
          </a:p>
          <a:p>
            <a:pPr marL="1371600" lvl="2" indent="-317500" algn="l" rtl="0">
              <a:spcBef>
                <a:spcPts val="0"/>
              </a:spcBef>
              <a:spcAft>
                <a:spcPts val="0"/>
              </a:spcAft>
              <a:buSzPts val="1400"/>
              <a:buChar char="■"/>
            </a:pPr>
            <a:r>
              <a:rPr lang="en"/>
              <a:t>Inputs: A secret key and an arbitrary-length message</a:t>
            </a:r>
            <a:endParaRPr/>
          </a:p>
          <a:p>
            <a:pPr marL="1371600" lvl="2" indent="-317500" algn="l" rtl="0">
              <a:spcBef>
                <a:spcPts val="0"/>
              </a:spcBef>
              <a:spcAft>
                <a:spcPts val="0"/>
              </a:spcAft>
              <a:buSzPts val="1400"/>
              <a:buChar char="■"/>
            </a:pPr>
            <a:r>
              <a:rPr lang="en"/>
              <a:t>Output: A fixed-length </a:t>
            </a:r>
            <a:r>
              <a:rPr lang="en" b="1"/>
              <a:t>tag</a:t>
            </a:r>
            <a:r>
              <a:rPr lang="en"/>
              <a:t> on the message</a:t>
            </a:r>
            <a:endParaRPr/>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Determinism</a:t>
            </a:r>
            <a:endParaRPr/>
          </a:p>
          <a:p>
            <a:pPr marL="1371600" lvl="2" indent="-317500" algn="l" rtl="0">
              <a:spcBef>
                <a:spcPts val="0"/>
              </a:spcBef>
              <a:spcAft>
                <a:spcPts val="0"/>
              </a:spcAft>
              <a:buSzPts val="1400"/>
              <a:buChar char="■"/>
            </a:pPr>
            <a:r>
              <a:rPr lang="en"/>
              <a:t>Note: Some more complicated MAC schemes have an additional Verify(</a:t>
            </a:r>
            <a:r>
              <a:rPr lang="en" i="1"/>
              <a:t>K</a:t>
            </a:r>
            <a:r>
              <a:rPr lang="en"/>
              <a:t>, </a:t>
            </a:r>
            <a:r>
              <a:rPr lang="en" i="1"/>
              <a:t>M</a:t>
            </a:r>
            <a:r>
              <a:rPr lang="en"/>
              <a:t>, </a:t>
            </a:r>
            <a:r>
              <a:rPr lang="en" i="1"/>
              <a:t>T</a:t>
            </a:r>
            <a:r>
              <a:rPr lang="en"/>
              <a:t>) function that don’t require determinism, but this is out of scope</a:t>
            </a:r>
            <a:endParaRPr/>
          </a:p>
          <a:p>
            <a:pPr marL="914400" lvl="1" indent="-317500" algn="l" rtl="0">
              <a:spcBef>
                <a:spcPts val="0"/>
              </a:spcBef>
              <a:spcAft>
                <a:spcPts val="0"/>
              </a:spcAft>
              <a:buSzPts val="1400"/>
              <a:buChar char="○"/>
            </a:pPr>
            <a:r>
              <a:rPr lang="en" b="1"/>
              <a:t>Efficiency</a:t>
            </a:r>
            <a:r>
              <a:rPr lang="en"/>
              <a:t>: Computing a MAC should be efficient</a:t>
            </a:r>
            <a:endParaRPr/>
          </a:p>
          <a:p>
            <a:pPr marL="914400" lvl="1" indent="-317500" algn="l" rtl="0">
              <a:spcBef>
                <a:spcPts val="0"/>
              </a:spcBef>
              <a:spcAft>
                <a:spcPts val="0"/>
              </a:spcAft>
              <a:buSzPts val="1400"/>
              <a:buChar char="○"/>
            </a:pPr>
            <a:r>
              <a:rPr lang="en" b="1"/>
              <a:t>Security</a:t>
            </a:r>
            <a:r>
              <a:rPr lang="en"/>
              <a:t>: EU-CPA (existentially unforgeable under chosen plaintext attack)</a:t>
            </a:r>
            <a:endParaRPr/>
          </a:p>
        </p:txBody>
      </p:sp>
      <p:sp>
        <p:nvSpPr>
          <p:cNvPr id="314" name="Google Shape;31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0" name="Google Shape;320;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secure MAC is </a:t>
            </a:r>
            <a:r>
              <a:rPr lang="en" b="1"/>
              <a:t>existentially unforgeable</a:t>
            </a:r>
            <a:r>
              <a:rPr lang="en"/>
              <a:t>: without the key, an attacker cannot create a valid tag on a message</a:t>
            </a:r>
            <a:endParaRPr/>
          </a:p>
          <a:p>
            <a:pPr marL="914400" lvl="1" indent="-317500" algn="l" rtl="0">
              <a:spcBef>
                <a:spcPts val="0"/>
              </a:spcBef>
              <a:spcAft>
                <a:spcPts val="0"/>
              </a:spcAft>
              <a:buSzPts val="1400"/>
              <a:buChar char="○"/>
            </a:pPr>
            <a:r>
              <a:rPr lang="en"/>
              <a:t>Mallory cannot generate MAC(</a:t>
            </a:r>
            <a:r>
              <a:rPr lang="en" i="1"/>
              <a:t>K</a:t>
            </a:r>
            <a:r>
              <a:rPr lang="en"/>
              <a:t>, </a:t>
            </a:r>
            <a:r>
              <a:rPr lang="en" i="1"/>
              <a:t>M'</a:t>
            </a:r>
            <a:r>
              <a:rPr lang="en"/>
              <a:t>) without </a:t>
            </a:r>
            <a:r>
              <a:rPr lang="en" i="1"/>
              <a:t>K</a:t>
            </a:r>
            <a:endParaRPr i="1"/>
          </a:p>
          <a:p>
            <a:pPr marL="914400" lvl="1" indent="-317500" algn="l" rtl="0">
              <a:spcBef>
                <a:spcPts val="0"/>
              </a:spcBef>
              <a:spcAft>
                <a:spcPts val="0"/>
              </a:spcAft>
              <a:buSzPts val="1400"/>
              <a:buChar char="○"/>
            </a:pPr>
            <a:r>
              <a:rPr lang="en"/>
              <a:t>Mallory cannot find any </a:t>
            </a:r>
            <a:r>
              <a:rPr lang="en" i="1"/>
              <a:t>M'</a:t>
            </a:r>
            <a:r>
              <a:rPr lang="en"/>
              <a:t> ≠ </a:t>
            </a:r>
            <a:r>
              <a:rPr lang="en" i="1"/>
              <a:t>M</a:t>
            </a:r>
            <a:r>
              <a:rPr lang="en"/>
              <a:t> such that MAC(</a:t>
            </a:r>
            <a:r>
              <a:rPr lang="en" i="1"/>
              <a:t>K</a:t>
            </a:r>
            <a:r>
              <a:rPr lang="en"/>
              <a:t>, </a:t>
            </a:r>
            <a:r>
              <a:rPr lang="en" i="1"/>
              <a:t>M'</a:t>
            </a:r>
            <a:r>
              <a:rPr lang="en"/>
              <a:t>) = MAC(</a:t>
            </a:r>
            <a:r>
              <a:rPr lang="en" i="1"/>
              <a:t>K</a:t>
            </a:r>
            <a:r>
              <a:rPr lang="en"/>
              <a:t>, </a:t>
            </a:r>
            <a:r>
              <a:rPr lang="en" i="1"/>
              <a:t>M</a:t>
            </a:r>
            <a:r>
              <a:rPr lang="en"/>
              <a:t>)</a:t>
            </a:r>
            <a:endParaRPr/>
          </a:p>
          <a:p>
            <a:pPr marL="457200" lvl="0" indent="-342900" algn="l" rtl="0">
              <a:spcBef>
                <a:spcPts val="0"/>
              </a:spcBef>
              <a:spcAft>
                <a:spcPts val="0"/>
              </a:spcAft>
              <a:buSzPts val="1800"/>
              <a:buChar char="●"/>
            </a:pPr>
            <a:r>
              <a:rPr lang="en"/>
              <a:t>Formally defined by a security game: existential unforgeability under chosen-plaintext attack, or EU-CPA</a:t>
            </a:r>
            <a:endParaRPr/>
          </a:p>
          <a:p>
            <a:pPr marL="457200" lvl="0" indent="-342900" algn="l" rtl="0">
              <a:spcBef>
                <a:spcPts val="0"/>
              </a:spcBef>
              <a:spcAft>
                <a:spcPts val="0"/>
              </a:spcAft>
              <a:buSzPts val="1800"/>
              <a:buChar char="●"/>
            </a:pPr>
            <a:r>
              <a:rPr lang="en"/>
              <a:t>MACs should be unforgeable under chosen plaintext attack</a:t>
            </a:r>
            <a:endParaRPr/>
          </a:p>
          <a:p>
            <a:pPr marL="914400" lvl="1" indent="-317500" algn="l" rtl="0">
              <a:spcBef>
                <a:spcPts val="0"/>
              </a:spcBef>
              <a:spcAft>
                <a:spcPts val="0"/>
              </a:spcAft>
              <a:buSzPts val="1400"/>
              <a:buChar char="○"/>
            </a:pPr>
            <a:r>
              <a:rPr lang="en"/>
              <a:t>Intuition: Like IND-CPA, but for integrity and authenticity</a:t>
            </a:r>
            <a:endParaRPr/>
          </a:p>
          <a:p>
            <a:pPr marL="914400" lvl="1" indent="-317500" algn="l" rtl="0">
              <a:spcBef>
                <a:spcPts val="0"/>
              </a:spcBef>
              <a:spcAft>
                <a:spcPts val="0"/>
              </a:spcAft>
              <a:buSzPts val="1400"/>
              <a:buChar char="○"/>
            </a:pPr>
            <a:r>
              <a:rPr lang="en"/>
              <a:t>Even if Mallory can trick Alice into creating MACs for messages that Mallory chooses, Mallory cannot create a valid MAC on a message that she hasn't seen before</a:t>
            </a:r>
            <a:endParaRPr/>
          </a:p>
        </p:txBody>
      </p:sp>
      <p:sp>
        <p:nvSpPr>
          <p:cNvPr id="321" name="Google Shape;32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27" name="Google Shape;32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8" name="Google Shape;328;p4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Mallory may send messages to Alice and receive their tags</a:t>
            </a:r>
            <a:endParaRPr/>
          </a:p>
          <a:p>
            <a:pPr marL="457200" lvl="0" indent="-342900" algn="l" rtl="0">
              <a:spcBef>
                <a:spcPts val="0"/>
              </a:spcBef>
              <a:spcAft>
                <a:spcPts val="0"/>
              </a:spcAft>
              <a:buSzPts val="1800"/>
              <a:buAutoNum type="arabicPeriod"/>
            </a:pPr>
            <a:r>
              <a:rPr lang="en"/>
              <a:t>Eventually, Mallory creates a message-tag pair (</a:t>
            </a:r>
            <a:r>
              <a:rPr lang="en" i="1"/>
              <a:t>M'</a:t>
            </a:r>
            <a:r>
              <a:rPr lang="en"/>
              <a:t>, </a:t>
            </a:r>
            <a:r>
              <a:rPr lang="en" i="1"/>
              <a:t>T'</a:t>
            </a:r>
            <a:r>
              <a:rPr lang="en"/>
              <a:t>)</a:t>
            </a:r>
            <a:endParaRPr/>
          </a:p>
          <a:p>
            <a:pPr marL="914400" lvl="1" indent="-317500" algn="l" rtl="0">
              <a:spcBef>
                <a:spcPts val="0"/>
              </a:spcBef>
              <a:spcAft>
                <a:spcPts val="0"/>
              </a:spcAft>
              <a:buSzPts val="1400"/>
              <a:buChar char="○"/>
            </a:pPr>
            <a:r>
              <a:rPr lang="en" i="1"/>
              <a:t>M'</a:t>
            </a:r>
            <a:r>
              <a:rPr lang="en"/>
              <a:t> cannot be a message that Mallory requested earlier</a:t>
            </a:r>
            <a:endParaRPr/>
          </a:p>
          <a:p>
            <a:pPr marL="914400" lvl="1" indent="-317500" algn="l" rtl="0">
              <a:spcBef>
                <a:spcPts val="0"/>
              </a:spcBef>
              <a:spcAft>
                <a:spcPts val="0"/>
              </a:spcAft>
              <a:buSzPts val="1400"/>
              <a:buChar char="○"/>
            </a:pPr>
            <a:r>
              <a:rPr lang="en"/>
              <a:t>If </a:t>
            </a:r>
            <a:r>
              <a:rPr lang="en" i="1"/>
              <a:t>T'</a:t>
            </a:r>
            <a:r>
              <a:rPr lang="en"/>
              <a:t> is a valid tag for </a:t>
            </a:r>
            <a:r>
              <a:rPr lang="en" i="1"/>
              <a:t>M'</a:t>
            </a:r>
            <a:r>
              <a:rPr lang="en"/>
              <a:t>, then Mallory wins. Otherwise, she loses.</a:t>
            </a:r>
            <a:endParaRPr/>
          </a:p>
          <a:p>
            <a:pPr marL="914400" lvl="1" indent="-317500" algn="l" rtl="0">
              <a:spcBef>
                <a:spcPts val="0"/>
              </a:spcBef>
              <a:spcAft>
                <a:spcPts val="0"/>
              </a:spcAft>
              <a:buSzPts val="1400"/>
              <a:buChar char="○"/>
            </a:pPr>
            <a:r>
              <a:rPr lang="en"/>
              <a:t>A scheme is EU-CPA secure if for </a:t>
            </a:r>
            <a:r>
              <a:rPr lang="en" i="1"/>
              <a:t>all</a:t>
            </a:r>
            <a:r>
              <a:rPr lang="en"/>
              <a:t> polynomial time adversaries, the probability of winning is 0 or negligible</a:t>
            </a:r>
            <a:endParaRPr/>
          </a:p>
        </p:txBody>
      </p:sp>
      <p:sp>
        <p:nvSpPr>
          <p:cNvPr id="329" name="Google Shape;329;p45"/>
          <p:cNvSpPr/>
          <p:nvPr/>
        </p:nvSpPr>
        <p:spPr>
          <a:xfrm>
            <a:off x="5723802" y="2610002"/>
            <a:ext cx="3211500" cy="855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45"/>
          <p:cNvCxnSpPr/>
          <p:nvPr/>
        </p:nvCxnSpPr>
        <p:spPr>
          <a:xfrm>
            <a:off x="5776622" y="28913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331" name="Google Shape;331;p45"/>
          <p:cNvSpPr txBox="1"/>
          <p:nvPr/>
        </p:nvSpPr>
        <p:spPr>
          <a:xfrm>
            <a:off x="5776627" y="25978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332" name="Google Shape;332;p45"/>
          <p:cNvCxnSpPr/>
          <p:nvPr/>
        </p:nvCxnSpPr>
        <p:spPr>
          <a:xfrm>
            <a:off x="5776614" y="33467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333" name="Google Shape;333;p45"/>
          <p:cNvSpPr txBox="1"/>
          <p:nvPr/>
        </p:nvSpPr>
        <p:spPr>
          <a:xfrm>
            <a:off x="5776619" y="29952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t>MAC</a:t>
            </a:r>
            <a:r>
              <a:rPr lang="en">
                <a:solidFill>
                  <a:srgbClr val="000000"/>
                </a:solidFill>
              </a:rPr>
              <a:t>(</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334" name="Google Shape;334;p45"/>
          <p:cNvSpPr txBox="1"/>
          <p:nvPr/>
        </p:nvSpPr>
        <p:spPr>
          <a:xfrm>
            <a:off x="8154540" y="28621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35" name="Google Shape;335;p45"/>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336" name="Google Shape;336;p45"/>
          <p:cNvSpPr txBox="1"/>
          <p:nvPr/>
        </p:nvSpPr>
        <p:spPr>
          <a:xfrm>
            <a:off x="5524450" y="1094425"/>
            <a:ext cx="150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Mallory (adversary)</a:t>
            </a:r>
            <a:endParaRPr sz="1200"/>
          </a:p>
        </p:txBody>
      </p:sp>
      <p:cxnSp>
        <p:nvCxnSpPr>
          <p:cNvPr id="337" name="Google Shape;337;p45"/>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338" name="Google Shape;338;p45"/>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t>Output (</a:t>
            </a:r>
            <a:r>
              <a:rPr lang="en" i="1"/>
              <a:t>M'</a:t>
            </a:r>
            <a:r>
              <a:rPr lang="en"/>
              <a:t>, </a:t>
            </a:r>
            <a:r>
              <a:rPr lang="en" i="1"/>
              <a:t>T'</a:t>
            </a:r>
            <a:r>
              <a:rPr lang="en"/>
              <a:t>)</a:t>
            </a:r>
            <a:endParaRPr sz="1000"/>
          </a:p>
        </p:txBody>
      </p:sp>
      <p:cxnSp>
        <p:nvCxnSpPr>
          <p:cNvPr id="339" name="Google Shape;339;p45"/>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340" name="Google Shape;340;p45"/>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 Modes of Operation</a:t>
            </a:r>
            <a:endParaRPr/>
          </a:p>
        </p:txBody>
      </p:sp>
      <p:sp>
        <p:nvSpPr>
          <p:cNvPr id="87" name="Google Shape;87;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8" name="Google Shape;8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NMAC</a:t>
            </a:r>
            <a:endParaRPr/>
          </a:p>
        </p:txBody>
      </p:sp>
      <p:sp>
        <p:nvSpPr>
          <p:cNvPr id="346" name="Google Shape;346;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we use secure cryptographic hashes to build a secure MAC?</a:t>
            </a:r>
            <a:endParaRPr/>
          </a:p>
          <a:p>
            <a:pPr marL="914400" lvl="1" indent="-317500" algn="l" rtl="0">
              <a:spcBef>
                <a:spcPts val="0"/>
              </a:spcBef>
              <a:spcAft>
                <a:spcPts val="0"/>
              </a:spcAft>
              <a:buSzPts val="1400"/>
              <a:buChar char="○"/>
            </a:pPr>
            <a:r>
              <a:rPr lang="en"/>
              <a:t>Intuition: Hash output is unpredictable and looks random, so let’s hash the key and the message together</a:t>
            </a:r>
            <a:endParaRPr/>
          </a:p>
          <a:p>
            <a:pPr marL="457200" lvl="0" indent="-342900" algn="l" rtl="0">
              <a:spcBef>
                <a:spcPts val="0"/>
              </a:spcBef>
              <a:spcAft>
                <a:spcPts val="0"/>
              </a:spcAft>
              <a:buSzPts val="1800"/>
              <a:buChar char="●"/>
            </a:pPr>
            <a:r>
              <a:rPr lang="en"/>
              <a:t>KeyGen():</a:t>
            </a:r>
            <a:endParaRPr/>
          </a:p>
          <a:p>
            <a:pPr marL="914400" lvl="1" indent="-317500" algn="l" rtl="0">
              <a:spcBef>
                <a:spcPts val="0"/>
              </a:spcBef>
              <a:spcAft>
                <a:spcPts val="0"/>
              </a:spcAft>
              <a:buSzPts val="1400"/>
              <a:buChar char="○"/>
            </a:pPr>
            <a:r>
              <a:rPr lang="en"/>
              <a:t>Output two random, </a:t>
            </a:r>
            <a:r>
              <a:rPr lang="en" i="1"/>
              <a:t>n</a:t>
            </a:r>
            <a:r>
              <a:rPr lang="en"/>
              <a:t>-bit keys </a:t>
            </a:r>
            <a:r>
              <a:rPr lang="en" i="1"/>
              <a:t>K</a:t>
            </a:r>
            <a:r>
              <a:rPr lang="en" sz="900"/>
              <a:t>1</a:t>
            </a:r>
            <a:r>
              <a:rPr lang="en"/>
              <a:t> and </a:t>
            </a:r>
            <a:r>
              <a:rPr lang="en" i="1"/>
              <a:t>K</a:t>
            </a:r>
            <a:r>
              <a:rPr lang="en" sz="900"/>
              <a:t>2</a:t>
            </a:r>
            <a:r>
              <a:rPr lang="en"/>
              <a:t>, where </a:t>
            </a:r>
            <a:r>
              <a:rPr lang="en" i="1"/>
              <a:t>n</a:t>
            </a:r>
            <a:r>
              <a:rPr lang="en"/>
              <a:t> is the length of the hash output</a:t>
            </a:r>
            <a:endParaRPr/>
          </a:p>
          <a:p>
            <a:pPr marL="457200" lvl="0" indent="-342900" algn="l" rtl="0">
              <a:spcBef>
                <a:spcPts val="0"/>
              </a:spcBef>
              <a:spcAft>
                <a:spcPts val="0"/>
              </a:spcAft>
              <a:buSzPts val="1800"/>
              <a:buChar char="●"/>
            </a:pPr>
            <a:r>
              <a:rPr lang="en"/>
              <a:t>NMAC(</a:t>
            </a:r>
            <a:r>
              <a:rPr lang="en" i="1"/>
              <a:t>K</a:t>
            </a:r>
            <a:r>
              <a:rPr lang="en" sz="1200"/>
              <a:t>1</a:t>
            </a:r>
            <a:r>
              <a:rPr lang="en"/>
              <a:t>, </a:t>
            </a:r>
            <a:r>
              <a:rPr lang="en" i="1"/>
              <a:t>K</a:t>
            </a:r>
            <a:r>
              <a:rPr lang="en" sz="1200"/>
              <a:t>2</a:t>
            </a:r>
            <a:r>
              <a:rPr lang="en"/>
              <a:t>, </a:t>
            </a:r>
            <a:r>
              <a:rPr lang="en" i="1"/>
              <a:t>M</a:t>
            </a:r>
            <a:r>
              <a:rPr lang="en"/>
              <a:t>):</a:t>
            </a:r>
            <a:endParaRPr/>
          </a:p>
          <a:p>
            <a:pPr marL="914400" lvl="1" indent="-317500" algn="l" rtl="0">
              <a:spcBef>
                <a:spcPts val="0"/>
              </a:spcBef>
              <a:spcAft>
                <a:spcPts val="0"/>
              </a:spcAft>
              <a:buSzPts val="1400"/>
              <a:buChar char="○"/>
            </a:pPr>
            <a:r>
              <a:rPr lang="en"/>
              <a:t>Output </a:t>
            </a:r>
            <a:r>
              <a:rPr lang="en" i="1"/>
              <a:t>H</a:t>
            </a:r>
            <a:r>
              <a:rPr lang="en"/>
              <a:t>(</a:t>
            </a:r>
            <a:r>
              <a:rPr lang="en" i="1"/>
              <a:t>K</a:t>
            </a:r>
            <a:r>
              <a:rPr lang="en" sz="900"/>
              <a:t>1</a:t>
            </a:r>
            <a:r>
              <a:rPr lang="en"/>
              <a:t> || </a:t>
            </a:r>
            <a:r>
              <a:rPr lang="en" i="1"/>
              <a:t>H</a:t>
            </a:r>
            <a:r>
              <a:rPr lang="en"/>
              <a:t>(</a:t>
            </a:r>
            <a:r>
              <a:rPr lang="en" i="1"/>
              <a:t>K</a:t>
            </a:r>
            <a:r>
              <a:rPr lang="en" sz="900"/>
              <a:t>2</a:t>
            </a:r>
            <a:r>
              <a:rPr lang="en"/>
              <a:t> || </a:t>
            </a:r>
            <a:r>
              <a:rPr lang="en" i="1"/>
              <a:t>M</a:t>
            </a:r>
            <a:r>
              <a:rPr lang="en"/>
              <a:t>))</a:t>
            </a:r>
            <a:endParaRPr/>
          </a:p>
          <a:p>
            <a:pPr marL="457200" lvl="0" indent="-342900" algn="l" rtl="0">
              <a:spcBef>
                <a:spcPts val="0"/>
              </a:spcBef>
              <a:spcAft>
                <a:spcPts val="0"/>
              </a:spcAft>
              <a:buSzPts val="1800"/>
              <a:buChar char="●"/>
            </a:pPr>
            <a:r>
              <a:rPr lang="en"/>
              <a:t>NMAC is EU-CPA secure if the two keys are different </a:t>
            </a:r>
            <a:endParaRPr/>
          </a:p>
          <a:p>
            <a:pPr marL="914400" lvl="1" indent="-317500" algn="l" rtl="0">
              <a:spcBef>
                <a:spcPts val="0"/>
              </a:spcBef>
              <a:spcAft>
                <a:spcPts val="0"/>
              </a:spcAft>
              <a:buSzPts val="1400"/>
              <a:buChar char="○"/>
            </a:pPr>
            <a:r>
              <a:rPr lang="en"/>
              <a:t>Provably secure if the underlying hash function is secure</a:t>
            </a:r>
            <a:endParaRPr/>
          </a:p>
          <a:p>
            <a:pPr marL="457200" lvl="0" indent="-342900" algn="l" rtl="0">
              <a:spcBef>
                <a:spcPts val="0"/>
              </a:spcBef>
              <a:spcAft>
                <a:spcPts val="0"/>
              </a:spcAft>
              <a:buSzPts val="1800"/>
              <a:buChar char="●"/>
            </a:pPr>
            <a:r>
              <a:rPr lang="en"/>
              <a:t>Intuition: Using two hashes prevents a length extension attack</a:t>
            </a:r>
            <a:endParaRPr/>
          </a:p>
          <a:p>
            <a:pPr marL="914400" lvl="1" indent="-317500" algn="l" rtl="0">
              <a:spcBef>
                <a:spcPts val="0"/>
              </a:spcBef>
              <a:spcAft>
                <a:spcPts val="0"/>
              </a:spcAft>
              <a:buSzPts val="1400"/>
              <a:buChar char="○"/>
            </a:pPr>
            <a:r>
              <a:rPr lang="en"/>
              <a:t>Otherwise, an attacker who sees a tag for </a:t>
            </a:r>
            <a:r>
              <a:rPr lang="en" i="1"/>
              <a:t>M</a:t>
            </a:r>
            <a:r>
              <a:rPr lang="en"/>
              <a:t> could generate a tag for </a:t>
            </a:r>
            <a:r>
              <a:rPr lang="en" i="1"/>
              <a:t>M</a:t>
            </a:r>
            <a:r>
              <a:rPr lang="en"/>
              <a:t> || </a:t>
            </a:r>
            <a:r>
              <a:rPr lang="en" i="1"/>
              <a:t>M'</a:t>
            </a:r>
            <a:endParaRPr i="1"/>
          </a:p>
        </p:txBody>
      </p:sp>
      <p:sp>
        <p:nvSpPr>
          <p:cNvPr id="347" name="Google Shape;34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53" name="Google Shape;353;p47"/>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Issues with NMAC:</a:t>
            </a:r>
            <a:endParaRPr/>
          </a:p>
          <a:p>
            <a:pPr marL="914400" lvl="1" indent="-317500" algn="l" rtl="0">
              <a:spcBef>
                <a:spcPts val="0"/>
              </a:spcBef>
              <a:spcAft>
                <a:spcPts val="0"/>
              </a:spcAft>
              <a:buSzPts val="1400"/>
              <a:buChar char="○"/>
            </a:pPr>
            <a:r>
              <a:rPr lang="en"/>
              <a:t>Recall: NMAC(</a:t>
            </a:r>
            <a:r>
              <a:rPr lang="en" i="1"/>
              <a:t>K</a:t>
            </a:r>
            <a:r>
              <a:rPr lang="en" sz="900"/>
              <a:t>1</a:t>
            </a:r>
            <a:r>
              <a:rPr lang="en"/>
              <a:t>, </a:t>
            </a:r>
            <a:r>
              <a:rPr lang="en" i="1"/>
              <a:t>K</a:t>
            </a:r>
            <a:r>
              <a:rPr lang="en" sz="900"/>
              <a:t>2</a:t>
            </a:r>
            <a:r>
              <a:rPr lang="en"/>
              <a:t>, </a:t>
            </a:r>
            <a:r>
              <a:rPr lang="en" i="1"/>
              <a:t>M</a:t>
            </a:r>
            <a:r>
              <a:rPr lang="en"/>
              <a:t>) = </a:t>
            </a:r>
            <a:r>
              <a:rPr lang="en" i="1"/>
              <a:t>H</a:t>
            </a:r>
            <a:r>
              <a:rPr lang="en"/>
              <a:t>(</a:t>
            </a:r>
            <a:r>
              <a:rPr lang="en" i="1">
                <a:solidFill>
                  <a:srgbClr val="0000FF"/>
                </a:solidFill>
              </a:rPr>
              <a:t>K</a:t>
            </a:r>
            <a:r>
              <a:rPr lang="en" sz="900">
                <a:solidFill>
                  <a:srgbClr val="0000FF"/>
                </a:solidFill>
              </a:rPr>
              <a:t>1</a:t>
            </a:r>
            <a:r>
              <a:rPr lang="en"/>
              <a:t> || </a:t>
            </a:r>
            <a:r>
              <a:rPr lang="en" i="1"/>
              <a:t>H</a:t>
            </a:r>
            <a:r>
              <a:rPr lang="en"/>
              <a:t> (</a:t>
            </a:r>
            <a:r>
              <a:rPr lang="en" i="1">
                <a:solidFill>
                  <a:srgbClr val="FF0000"/>
                </a:solidFill>
              </a:rPr>
              <a:t>K</a:t>
            </a:r>
            <a:r>
              <a:rPr lang="en" sz="900">
                <a:solidFill>
                  <a:srgbClr val="FF0000"/>
                </a:solidFill>
              </a:rPr>
              <a:t>2</a:t>
            </a:r>
            <a:r>
              <a:rPr lang="en"/>
              <a:t> || </a:t>
            </a:r>
            <a:r>
              <a:rPr lang="en" i="1"/>
              <a:t>M</a:t>
            </a:r>
            <a:r>
              <a:rPr lang="en"/>
              <a:t>))</a:t>
            </a:r>
            <a:endParaRPr/>
          </a:p>
          <a:p>
            <a:pPr marL="914400" lvl="1" indent="-317500" algn="l" rtl="0">
              <a:spcBef>
                <a:spcPts val="0"/>
              </a:spcBef>
              <a:spcAft>
                <a:spcPts val="0"/>
              </a:spcAft>
              <a:buSzPts val="1400"/>
              <a:buChar char="○"/>
            </a:pPr>
            <a:r>
              <a:rPr lang="en"/>
              <a:t>We need two different keys</a:t>
            </a:r>
            <a:endParaRPr/>
          </a:p>
          <a:p>
            <a:pPr marL="914400" lvl="1" indent="-317500" algn="l" rtl="0">
              <a:spcBef>
                <a:spcPts val="0"/>
              </a:spcBef>
              <a:spcAft>
                <a:spcPts val="0"/>
              </a:spcAft>
              <a:buSzPts val="1400"/>
              <a:buChar char="○"/>
            </a:pPr>
            <a:r>
              <a:rPr lang="en"/>
              <a:t>NMAC requires the keys to be the same length as the hash output (</a:t>
            </a:r>
            <a:r>
              <a:rPr lang="en" i="1"/>
              <a:t>n</a:t>
            </a:r>
            <a:r>
              <a:rPr lang="en"/>
              <a:t> bits)</a:t>
            </a:r>
            <a:endParaRPr/>
          </a:p>
          <a:p>
            <a:pPr marL="914400" lvl="1" indent="-317500" algn="l" rtl="0">
              <a:spcBef>
                <a:spcPts val="0"/>
              </a:spcBef>
              <a:spcAft>
                <a:spcPts val="0"/>
              </a:spcAft>
              <a:buSzPts val="1400"/>
              <a:buChar char="○"/>
            </a:pPr>
            <a:r>
              <a:rPr lang="en"/>
              <a:t>Can we use NMAC to design a scheme that uses one key?</a:t>
            </a:r>
            <a:endParaRPr/>
          </a:p>
          <a:p>
            <a:pPr marL="457200" lvl="0" indent="-342900" algn="l" rtl="0">
              <a:spcBef>
                <a:spcPts val="0"/>
              </a:spcBef>
              <a:spcAft>
                <a:spcPts val="0"/>
              </a:spcAft>
              <a:buSzPts val="1800"/>
              <a:buChar char="●"/>
            </a:pPr>
            <a:r>
              <a:rPr lang="en"/>
              <a:t>HMAC(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Compute </a:t>
            </a:r>
            <a:r>
              <a:rPr lang="en" i="1"/>
              <a:t>K</a:t>
            </a:r>
            <a:r>
              <a:rPr lang="en"/>
              <a:t>' as a version of </a:t>
            </a:r>
            <a:r>
              <a:rPr lang="en" i="1"/>
              <a:t>K</a:t>
            </a:r>
            <a:r>
              <a:rPr lang="en"/>
              <a:t> that is the length of the hash output</a:t>
            </a:r>
            <a:endParaRPr sz="1800"/>
          </a:p>
          <a:p>
            <a:pPr marL="1371600" lvl="2" indent="-317500" algn="l" rtl="0">
              <a:spcBef>
                <a:spcPts val="0"/>
              </a:spcBef>
              <a:spcAft>
                <a:spcPts val="0"/>
              </a:spcAft>
              <a:buSzPts val="1400"/>
              <a:buChar char="■"/>
            </a:pPr>
            <a:r>
              <a:rPr lang="en"/>
              <a:t>If </a:t>
            </a:r>
            <a:r>
              <a:rPr lang="en" i="1"/>
              <a:t>K</a:t>
            </a:r>
            <a:r>
              <a:rPr lang="en"/>
              <a:t> is too short, pad </a:t>
            </a:r>
            <a:r>
              <a:rPr lang="en" i="1"/>
              <a:t>K</a:t>
            </a:r>
            <a:r>
              <a:rPr lang="en"/>
              <a:t> with 0’s to make it </a:t>
            </a:r>
            <a:r>
              <a:rPr lang="en" i="1"/>
              <a:t>n</a:t>
            </a:r>
            <a:r>
              <a:rPr lang="en"/>
              <a:t> bits (be careful with keys that are too short and lack randomness)</a:t>
            </a:r>
            <a:endParaRPr/>
          </a:p>
          <a:p>
            <a:pPr marL="1371600" lvl="2" indent="-317500" algn="l" rtl="0">
              <a:spcBef>
                <a:spcPts val="0"/>
              </a:spcBef>
              <a:spcAft>
                <a:spcPts val="0"/>
              </a:spcAft>
              <a:buSzPts val="1400"/>
              <a:buChar char="■"/>
            </a:pPr>
            <a:r>
              <a:rPr lang="en"/>
              <a:t>If </a:t>
            </a:r>
            <a:r>
              <a:rPr lang="en" i="1"/>
              <a:t>K</a:t>
            </a:r>
            <a:r>
              <a:rPr lang="en"/>
              <a:t> is too long, hash it so it’s </a:t>
            </a:r>
            <a:r>
              <a:rPr lang="en" i="1"/>
              <a:t>n</a:t>
            </a:r>
            <a:r>
              <a:rPr lang="en"/>
              <a:t> bits</a:t>
            </a:r>
            <a:endParaRPr/>
          </a:p>
          <a:p>
            <a:pPr marL="914400" lvl="1" indent="-317500" algn="l" rtl="0">
              <a:spcBef>
                <a:spcPts val="0"/>
              </a:spcBef>
              <a:spcAft>
                <a:spcPts val="0"/>
              </a:spcAft>
              <a:buSzPts val="1400"/>
              <a:buChar char="○"/>
            </a:pPr>
            <a:r>
              <a:rPr lang="en"/>
              <a:t>Output </a:t>
            </a:r>
            <a:r>
              <a:rPr lang="en" i="1"/>
              <a:t>H</a:t>
            </a:r>
            <a:r>
              <a:rPr lang="en"/>
              <a:t>(</a:t>
            </a:r>
            <a:r>
              <a:rPr lang="en">
                <a:solidFill>
                  <a:srgbClr val="0000FF"/>
                </a:solidFill>
              </a:rPr>
              <a:t>(</a:t>
            </a:r>
            <a:r>
              <a:rPr lang="en" i="1">
                <a:solidFill>
                  <a:srgbClr val="0000FF"/>
                </a:solidFill>
              </a:rPr>
              <a:t>K</a:t>
            </a:r>
            <a:r>
              <a:rPr lang="en">
                <a:solidFill>
                  <a:srgbClr val="0000FF"/>
                </a:solidFill>
              </a:rPr>
              <a:t>' ⊕ </a:t>
            </a:r>
            <a:r>
              <a:rPr lang="en" i="1">
                <a:solidFill>
                  <a:srgbClr val="0000FF"/>
                </a:solidFill>
              </a:rPr>
              <a:t>opad</a:t>
            </a:r>
            <a:r>
              <a:rPr lang="en">
                <a:solidFill>
                  <a:srgbClr val="0000FF"/>
                </a:solidFill>
              </a:rPr>
              <a:t>)</a:t>
            </a:r>
            <a:r>
              <a:rPr lang="en"/>
              <a:t> || </a:t>
            </a:r>
            <a:r>
              <a:rPr lang="en" i="1"/>
              <a:t>H</a:t>
            </a:r>
            <a:r>
              <a:rPr lang="en"/>
              <a:t>(</a:t>
            </a:r>
            <a:r>
              <a:rPr lang="en">
                <a:solidFill>
                  <a:srgbClr val="FF0000"/>
                </a:solidFill>
              </a:rPr>
              <a:t>(</a:t>
            </a:r>
            <a:r>
              <a:rPr lang="en" i="1">
                <a:solidFill>
                  <a:srgbClr val="FF0000"/>
                </a:solidFill>
              </a:rPr>
              <a:t>K</a:t>
            </a:r>
            <a:r>
              <a:rPr lang="en">
                <a:solidFill>
                  <a:srgbClr val="FF0000"/>
                </a:solidFill>
              </a:rPr>
              <a:t>' ⊕ </a:t>
            </a:r>
            <a:r>
              <a:rPr lang="en" i="1">
                <a:solidFill>
                  <a:srgbClr val="FF0000"/>
                </a:solidFill>
              </a:rPr>
              <a:t>ipad</a:t>
            </a:r>
            <a:r>
              <a:rPr lang="en">
                <a:solidFill>
                  <a:srgbClr val="FF0000"/>
                </a:solidFill>
              </a:rPr>
              <a:t>)</a:t>
            </a:r>
            <a:r>
              <a:rPr lang="en"/>
              <a:t> || </a:t>
            </a:r>
            <a:r>
              <a:rPr lang="en" i="1"/>
              <a:t>M</a:t>
            </a:r>
            <a:r>
              <a:rPr lang="en"/>
              <a:t>))</a:t>
            </a:r>
            <a:endParaRPr/>
          </a:p>
        </p:txBody>
      </p:sp>
      <p:sp>
        <p:nvSpPr>
          <p:cNvPr id="354" name="Google Shape;35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60" name="Google Shape;360;p48"/>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HMAC(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Compute </a:t>
            </a:r>
            <a:r>
              <a:rPr lang="en" i="1"/>
              <a:t>K</a:t>
            </a:r>
            <a:r>
              <a:rPr lang="en"/>
              <a:t>' as a version of </a:t>
            </a:r>
            <a:r>
              <a:rPr lang="en" i="1"/>
              <a:t>K</a:t>
            </a:r>
            <a:r>
              <a:rPr lang="en"/>
              <a:t> that is the length of the hash output</a:t>
            </a:r>
            <a:endParaRPr sz="1800"/>
          </a:p>
          <a:p>
            <a:pPr marL="1371600" lvl="2" indent="-317500" algn="l" rtl="0">
              <a:spcBef>
                <a:spcPts val="0"/>
              </a:spcBef>
              <a:spcAft>
                <a:spcPts val="0"/>
              </a:spcAft>
              <a:buSzPts val="1400"/>
              <a:buChar char="■"/>
            </a:pPr>
            <a:r>
              <a:rPr lang="en"/>
              <a:t>If </a:t>
            </a:r>
            <a:r>
              <a:rPr lang="en" i="1"/>
              <a:t>K</a:t>
            </a:r>
            <a:r>
              <a:rPr lang="en"/>
              <a:t> is too short, pad </a:t>
            </a:r>
            <a:r>
              <a:rPr lang="en" i="1"/>
              <a:t>K</a:t>
            </a:r>
            <a:r>
              <a:rPr lang="en"/>
              <a:t> with 0’s to make it </a:t>
            </a:r>
            <a:r>
              <a:rPr lang="en" i="1"/>
              <a:t>n</a:t>
            </a:r>
            <a:r>
              <a:rPr lang="en"/>
              <a:t> bits (be careful with keys that are too short and lack randomness)</a:t>
            </a:r>
            <a:endParaRPr/>
          </a:p>
          <a:p>
            <a:pPr marL="1371600" lvl="2" indent="-317500" algn="l" rtl="0">
              <a:spcBef>
                <a:spcPts val="0"/>
              </a:spcBef>
              <a:spcAft>
                <a:spcPts val="0"/>
              </a:spcAft>
              <a:buSzPts val="1400"/>
              <a:buChar char="■"/>
            </a:pPr>
            <a:r>
              <a:rPr lang="en"/>
              <a:t>If </a:t>
            </a:r>
            <a:r>
              <a:rPr lang="en" i="1"/>
              <a:t>K</a:t>
            </a:r>
            <a:r>
              <a:rPr lang="en"/>
              <a:t> is too long, hash it so it’s </a:t>
            </a:r>
            <a:r>
              <a:rPr lang="en" i="1"/>
              <a:t>n</a:t>
            </a:r>
            <a:r>
              <a:rPr lang="en"/>
              <a:t> bits</a:t>
            </a:r>
            <a:endParaRPr/>
          </a:p>
          <a:p>
            <a:pPr marL="914400" lvl="1" indent="-317500" algn="l" rtl="0">
              <a:spcBef>
                <a:spcPts val="0"/>
              </a:spcBef>
              <a:spcAft>
                <a:spcPts val="0"/>
              </a:spcAft>
              <a:buSzPts val="1400"/>
              <a:buChar char="○"/>
            </a:pPr>
            <a:r>
              <a:rPr lang="en"/>
              <a:t>Output </a:t>
            </a:r>
            <a:r>
              <a:rPr lang="en" i="1"/>
              <a:t>H</a:t>
            </a:r>
            <a:r>
              <a:rPr lang="en"/>
              <a:t>(</a:t>
            </a:r>
            <a:r>
              <a:rPr lang="en">
                <a:solidFill>
                  <a:srgbClr val="0000FF"/>
                </a:solidFill>
              </a:rPr>
              <a:t>(</a:t>
            </a:r>
            <a:r>
              <a:rPr lang="en" i="1">
                <a:solidFill>
                  <a:srgbClr val="0000FF"/>
                </a:solidFill>
              </a:rPr>
              <a:t>K</a:t>
            </a:r>
            <a:r>
              <a:rPr lang="en">
                <a:solidFill>
                  <a:srgbClr val="0000FF"/>
                </a:solidFill>
              </a:rPr>
              <a:t>' ⊕ </a:t>
            </a:r>
            <a:r>
              <a:rPr lang="en" i="1">
                <a:solidFill>
                  <a:srgbClr val="0000FF"/>
                </a:solidFill>
              </a:rPr>
              <a:t>opad</a:t>
            </a:r>
            <a:r>
              <a:rPr lang="en">
                <a:solidFill>
                  <a:srgbClr val="0000FF"/>
                </a:solidFill>
              </a:rPr>
              <a:t>)</a:t>
            </a:r>
            <a:r>
              <a:rPr lang="en"/>
              <a:t> || </a:t>
            </a:r>
            <a:r>
              <a:rPr lang="en" i="1"/>
              <a:t>H</a:t>
            </a:r>
            <a:r>
              <a:rPr lang="en"/>
              <a:t>(</a:t>
            </a:r>
            <a:r>
              <a:rPr lang="en">
                <a:solidFill>
                  <a:srgbClr val="FF0000"/>
                </a:solidFill>
              </a:rPr>
              <a:t>(</a:t>
            </a:r>
            <a:r>
              <a:rPr lang="en" i="1">
                <a:solidFill>
                  <a:srgbClr val="FF0000"/>
                </a:solidFill>
              </a:rPr>
              <a:t>K</a:t>
            </a:r>
            <a:r>
              <a:rPr lang="en">
                <a:solidFill>
                  <a:srgbClr val="FF0000"/>
                </a:solidFill>
              </a:rPr>
              <a:t>' ⊕ </a:t>
            </a:r>
            <a:r>
              <a:rPr lang="en" i="1">
                <a:solidFill>
                  <a:srgbClr val="FF0000"/>
                </a:solidFill>
              </a:rPr>
              <a:t>ipad</a:t>
            </a:r>
            <a:r>
              <a:rPr lang="en">
                <a:solidFill>
                  <a:srgbClr val="FF0000"/>
                </a:solidFill>
              </a:rPr>
              <a:t>)</a:t>
            </a:r>
            <a:r>
              <a:rPr lang="en"/>
              <a:t> || </a:t>
            </a:r>
            <a:r>
              <a:rPr lang="en" i="1"/>
              <a:t>M</a:t>
            </a:r>
            <a:r>
              <a:rPr lang="en"/>
              <a:t>))</a:t>
            </a:r>
            <a:endParaRPr/>
          </a:p>
          <a:p>
            <a:pPr marL="457200" lvl="0" indent="-342900" algn="l" rtl="0">
              <a:spcBef>
                <a:spcPts val="0"/>
              </a:spcBef>
              <a:spcAft>
                <a:spcPts val="0"/>
              </a:spcAft>
              <a:buSzPts val="1800"/>
              <a:buChar char="●"/>
            </a:pPr>
            <a:r>
              <a:rPr lang="en"/>
              <a:t>Use </a:t>
            </a:r>
            <a:r>
              <a:rPr lang="en" i="1"/>
              <a:t>K</a:t>
            </a:r>
            <a:r>
              <a:rPr lang="en"/>
              <a:t>' to derive two different keys</a:t>
            </a:r>
            <a:endParaRPr/>
          </a:p>
          <a:p>
            <a:pPr marL="914400" lvl="1" indent="-317500" algn="l" rtl="0">
              <a:spcBef>
                <a:spcPts val="0"/>
              </a:spcBef>
              <a:spcAft>
                <a:spcPts val="0"/>
              </a:spcAft>
              <a:buSzPts val="1400"/>
              <a:buChar char="○"/>
            </a:pPr>
            <a:r>
              <a:rPr lang="en" i="1"/>
              <a:t>opad</a:t>
            </a:r>
            <a:r>
              <a:rPr lang="en"/>
              <a:t> (outer pad) is the hard-coded byte </a:t>
            </a:r>
            <a:r>
              <a:rPr lang="en" b="1">
                <a:latin typeface="Courier New"/>
                <a:ea typeface="Courier New"/>
                <a:cs typeface="Courier New"/>
                <a:sym typeface="Courier New"/>
              </a:rPr>
              <a:t>0x5c</a:t>
            </a:r>
            <a:r>
              <a:rPr lang="en"/>
              <a:t> repeated until it’s the same length as </a:t>
            </a:r>
            <a:r>
              <a:rPr lang="en" i="1"/>
              <a:t>K</a:t>
            </a:r>
            <a:r>
              <a:rPr lang="en"/>
              <a:t>'</a:t>
            </a:r>
            <a:endParaRPr/>
          </a:p>
          <a:p>
            <a:pPr marL="914400" lvl="1" indent="-317500" algn="l" rtl="0">
              <a:spcBef>
                <a:spcPts val="0"/>
              </a:spcBef>
              <a:spcAft>
                <a:spcPts val="0"/>
              </a:spcAft>
              <a:buSzPts val="1400"/>
              <a:buChar char="○"/>
            </a:pPr>
            <a:r>
              <a:rPr lang="en" i="1"/>
              <a:t>ipad</a:t>
            </a:r>
            <a:r>
              <a:rPr lang="en"/>
              <a:t> (inner pad) is the hard-coded byte </a:t>
            </a:r>
            <a:r>
              <a:rPr lang="en" b="1">
                <a:latin typeface="Courier New"/>
                <a:ea typeface="Courier New"/>
                <a:cs typeface="Courier New"/>
                <a:sym typeface="Courier New"/>
              </a:rPr>
              <a:t>0x36</a:t>
            </a:r>
            <a:r>
              <a:rPr lang="en"/>
              <a:t> repeated until it’s the same length as </a:t>
            </a:r>
            <a:r>
              <a:rPr lang="en" i="1"/>
              <a:t>K</a:t>
            </a:r>
            <a:r>
              <a:rPr lang="en"/>
              <a:t>'</a:t>
            </a:r>
            <a:endParaRPr/>
          </a:p>
          <a:p>
            <a:pPr marL="914400" lvl="1" indent="-317500" algn="l" rtl="0">
              <a:spcBef>
                <a:spcPts val="0"/>
              </a:spcBef>
              <a:spcAft>
                <a:spcPts val="0"/>
              </a:spcAft>
              <a:buSzPts val="1400"/>
              <a:buChar char="○"/>
            </a:pPr>
            <a:r>
              <a:rPr lang="en"/>
              <a:t>As long as </a:t>
            </a:r>
            <a:r>
              <a:rPr lang="en" i="1"/>
              <a:t>opad</a:t>
            </a:r>
            <a:r>
              <a:rPr lang="en"/>
              <a:t> and </a:t>
            </a:r>
            <a:r>
              <a:rPr lang="en" i="1"/>
              <a:t>ipad</a:t>
            </a:r>
            <a:r>
              <a:rPr lang="en"/>
              <a:t> are different, you’ll get two different keys</a:t>
            </a:r>
            <a:endParaRPr/>
          </a:p>
          <a:p>
            <a:pPr marL="914400" lvl="1" indent="-317500" algn="l" rtl="0">
              <a:spcBef>
                <a:spcPts val="0"/>
              </a:spcBef>
              <a:spcAft>
                <a:spcPts val="0"/>
              </a:spcAft>
              <a:buSzPts val="1400"/>
              <a:buChar char="○"/>
            </a:pPr>
            <a:r>
              <a:rPr lang="en"/>
              <a:t>For paranoia, the designers chose two very different bit patterns, even though they theoretically need only differ in one bit</a:t>
            </a:r>
            <a:endParaRPr/>
          </a:p>
        </p:txBody>
      </p:sp>
      <p:sp>
        <p:nvSpPr>
          <p:cNvPr id="361" name="Google Shape;36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HMAC Properties</a:t>
            </a:r>
            <a:endParaRPr/>
          </a:p>
        </p:txBody>
      </p:sp>
      <p:sp>
        <p:nvSpPr>
          <p:cNvPr id="367" name="Google Shape;367;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H(</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r>
              <a:rPr lang="en" dirty="0"/>
              <a:t>HMAC is a hash function, so it has the properties of the underlying hash too</a:t>
            </a:r>
            <a:endParaRPr dirty="0"/>
          </a:p>
          <a:p>
            <a:pPr marL="914400" lvl="1" indent="-317500" algn="l" rtl="0">
              <a:spcBef>
                <a:spcPts val="0"/>
              </a:spcBef>
              <a:spcAft>
                <a:spcPts val="0"/>
              </a:spcAft>
              <a:buSzPts val="1400"/>
              <a:buChar char="○"/>
            </a:pPr>
            <a:r>
              <a:rPr lang="en" dirty="0"/>
              <a:t>It is collision resistant</a:t>
            </a:r>
            <a:endParaRPr dirty="0"/>
          </a:p>
          <a:p>
            <a:pPr marL="914400" lvl="1" indent="-317500" algn="l" rtl="0">
              <a:spcBef>
                <a:spcPts val="0"/>
              </a:spcBef>
              <a:spcAft>
                <a:spcPts val="0"/>
              </a:spcAft>
              <a:buSzPts val="1400"/>
              <a:buChar char="○"/>
            </a:pPr>
            <a:r>
              <a:rPr lang="en" dirty="0"/>
              <a:t>Given HMAC(</a:t>
            </a:r>
            <a:r>
              <a:rPr lang="en" i="1" dirty="0"/>
              <a:t>K</a:t>
            </a:r>
            <a:r>
              <a:rPr lang="en" dirty="0"/>
              <a:t>, </a:t>
            </a:r>
            <a:r>
              <a:rPr lang="en" i="1" dirty="0"/>
              <a:t>M</a:t>
            </a:r>
            <a:r>
              <a:rPr lang="en" dirty="0"/>
              <a:t>) and </a:t>
            </a:r>
            <a:r>
              <a:rPr lang="en" i="1" dirty="0"/>
              <a:t>K</a:t>
            </a:r>
            <a:r>
              <a:rPr lang="en" dirty="0"/>
              <a:t>, an attacker can’t learn </a:t>
            </a:r>
            <a:r>
              <a:rPr lang="en" i="1" dirty="0"/>
              <a:t>M</a:t>
            </a:r>
            <a:endParaRPr i="1" dirty="0"/>
          </a:p>
          <a:p>
            <a:pPr marL="914400" lvl="1" indent="-317500" algn="l" rtl="0">
              <a:spcBef>
                <a:spcPts val="0"/>
              </a:spcBef>
              <a:spcAft>
                <a:spcPts val="0"/>
              </a:spcAft>
              <a:buSzPts val="1400"/>
              <a:buChar char="○"/>
            </a:pPr>
            <a:r>
              <a:rPr lang="en" dirty="0"/>
              <a:t>If the underlying hash is secure, HMAC doesn’t reveal </a:t>
            </a:r>
            <a:r>
              <a:rPr lang="en" i="1" dirty="0"/>
              <a:t>M</a:t>
            </a:r>
            <a:r>
              <a:rPr lang="en" dirty="0"/>
              <a:t>, but it is still deterministic </a:t>
            </a:r>
            <a:endParaRPr dirty="0"/>
          </a:p>
          <a:p>
            <a:pPr marL="457200" lvl="0" indent="-342900" algn="l" rtl="0">
              <a:spcBef>
                <a:spcPts val="0"/>
              </a:spcBef>
              <a:spcAft>
                <a:spcPts val="0"/>
              </a:spcAft>
              <a:buSzPts val="1800"/>
              <a:buChar char="●"/>
            </a:pPr>
            <a:r>
              <a:rPr lang="en" dirty="0"/>
              <a:t>You can’t verify a tag </a:t>
            </a:r>
            <a:r>
              <a:rPr lang="en" i="1" dirty="0"/>
              <a:t>T</a:t>
            </a:r>
            <a:r>
              <a:rPr lang="en" dirty="0"/>
              <a:t> if you don’t have </a:t>
            </a:r>
            <a:r>
              <a:rPr lang="en" i="1" dirty="0"/>
              <a:t>K</a:t>
            </a:r>
            <a:endParaRPr dirty="0"/>
          </a:p>
          <a:p>
            <a:pPr marL="914400" lvl="1" indent="-317500" algn="l" rtl="0">
              <a:spcBef>
                <a:spcPts val="0"/>
              </a:spcBef>
              <a:spcAft>
                <a:spcPts val="0"/>
              </a:spcAft>
              <a:buSzPts val="1400"/>
              <a:buChar char="○"/>
            </a:pPr>
            <a:r>
              <a:rPr lang="en" dirty="0"/>
              <a:t>This means that an attacker can’t brute-force the message </a:t>
            </a:r>
            <a:r>
              <a:rPr lang="en" i="1" dirty="0"/>
              <a:t>M</a:t>
            </a:r>
            <a:r>
              <a:rPr lang="en" dirty="0"/>
              <a:t> without knowing </a:t>
            </a:r>
            <a:r>
              <a:rPr lang="en" i="1" dirty="0"/>
              <a:t>K</a:t>
            </a:r>
            <a:endParaRPr dirty="0"/>
          </a:p>
        </p:txBody>
      </p:sp>
      <p:sp>
        <p:nvSpPr>
          <p:cNvPr id="368" name="Google Shape;36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MACs provide integrity?</a:t>
            </a:r>
            <a:endParaRPr/>
          </a:p>
        </p:txBody>
      </p:sp>
      <p:sp>
        <p:nvSpPr>
          <p:cNvPr id="374" name="Google Shape;374;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MACs provide integrity?</a:t>
            </a:r>
            <a:endParaRPr/>
          </a:p>
          <a:p>
            <a:pPr marL="914400" lvl="1" indent="-317500" algn="l" rtl="0">
              <a:spcBef>
                <a:spcPts val="0"/>
              </a:spcBef>
              <a:spcAft>
                <a:spcPts val="0"/>
              </a:spcAft>
              <a:buSzPts val="1400"/>
              <a:buChar char="○"/>
            </a:pPr>
            <a:r>
              <a:rPr lang="en"/>
              <a:t>Yes. An attacker cannot tamper with the message without being detected</a:t>
            </a:r>
            <a:endParaRPr/>
          </a:p>
          <a:p>
            <a:pPr marL="457200" lvl="0" indent="-342900" algn="l" rtl="0">
              <a:spcBef>
                <a:spcPts val="0"/>
              </a:spcBef>
              <a:spcAft>
                <a:spcPts val="0"/>
              </a:spcAft>
              <a:buSzPts val="1800"/>
              <a:buChar char="●"/>
            </a:pPr>
            <a:r>
              <a:rPr lang="en"/>
              <a:t>Do MACs provide authenticity?</a:t>
            </a:r>
            <a:endParaRPr/>
          </a:p>
          <a:p>
            <a:pPr marL="914400" lvl="1" indent="-317500" algn="l" rtl="0">
              <a:spcBef>
                <a:spcPts val="0"/>
              </a:spcBef>
              <a:spcAft>
                <a:spcPts val="0"/>
              </a:spcAft>
              <a:buSzPts val="1400"/>
              <a:buChar char="○"/>
            </a:pPr>
            <a:r>
              <a:rPr lang="en"/>
              <a:t>It depends on your threat model</a:t>
            </a:r>
            <a:endParaRPr/>
          </a:p>
          <a:p>
            <a:pPr marL="914400" lvl="1" indent="-317500" algn="l" rtl="0">
              <a:spcBef>
                <a:spcPts val="0"/>
              </a:spcBef>
              <a:spcAft>
                <a:spcPts val="0"/>
              </a:spcAft>
              <a:buSzPts val="1400"/>
              <a:buChar char="○"/>
            </a:pPr>
            <a:r>
              <a:rPr lang="en"/>
              <a:t>If a message has a valid MAC, you can be sure it came from </a:t>
            </a:r>
            <a:r>
              <a:rPr lang="en" i="1"/>
              <a:t>someone with the secret key</a:t>
            </a:r>
            <a:r>
              <a:rPr lang="en"/>
              <a:t>, but you can’t narrow it down to one person</a:t>
            </a:r>
            <a:endParaRPr/>
          </a:p>
          <a:p>
            <a:pPr marL="914400" lvl="1" indent="-317500" algn="l" rtl="0">
              <a:spcBef>
                <a:spcPts val="0"/>
              </a:spcBef>
              <a:spcAft>
                <a:spcPts val="0"/>
              </a:spcAft>
              <a:buSzPts val="1400"/>
              <a:buChar char="○"/>
            </a:pPr>
            <a:r>
              <a:rPr lang="en"/>
              <a:t>If only two people have the secret key, MACs provide authenticity: it has a valid MAC, and it’s not from me, so it must be from the other person</a:t>
            </a:r>
            <a:endParaRPr/>
          </a:p>
          <a:p>
            <a:pPr marL="457200" lvl="0" indent="-342900" algn="l" rtl="0">
              <a:spcBef>
                <a:spcPts val="0"/>
              </a:spcBef>
              <a:spcAft>
                <a:spcPts val="0"/>
              </a:spcAft>
              <a:buSzPts val="1800"/>
              <a:buChar char="●"/>
            </a:pPr>
            <a:r>
              <a:rPr lang="en"/>
              <a:t>Do MACs provide confidentiality?</a:t>
            </a:r>
            <a:endParaRPr/>
          </a:p>
          <a:p>
            <a:pPr marL="914400" lvl="1" indent="-317500" algn="l" rtl="0">
              <a:spcBef>
                <a:spcPts val="0"/>
              </a:spcBef>
              <a:spcAft>
                <a:spcPts val="0"/>
              </a:spcAft>
              <a:buSzPts val="1400"/>
              <a:buChar char="○"/>
            </a:pPr>
            <a:r>
              <a:rPr lang="en"/>
              <a:t>MACs are deterministic ⇒ No IND-CPA security</a:t>
            </a:r>
            <a:endParaRPr/>
          </a:p>
          <a:p>
            <a:pPr marL="914400" lvl="1" indent="-317500" algn="l" rtl="0">
              <a:spcBef>
                <a:spcPts val="0"/>
              </a:spcBef>
              <a:spcAft>
                <a:spcPts val="0"/>
              </a:spcAft>
              <a:buSzPts val="1400"/>
              <a:buChar char="○"/>
            </a:pPr>
            <a:r>
              <a:rPr lang="en"/>
              <a:t>MACs in general have no confidentiality guarantees; they can leak information about the message</a:t>
            </a:r>
            <a:endParaRPr/>
          </a:p>
          <a:p>
            <a:pPr marL="1371600" lvl="2" indent="-317500" algn="l" rtl="0">
              <a:spcBef>
                <a:spcPts val="0"/>
              </a:spcBef>
              <a:spcAft>
                <a:spcPts val="0"/>
              </a:spcAft>
              <a:buSzPts val="1400"/>
              <a:buChar char="■"/>
            </a:pPr>
            <a:r>
              <a:rPr lang="en"/>
              <a:t>HMAC doesn’t leak information about the message, but it’s still deterministic, so it’s not IND-CPA secure</a:t>
            </a:r>
            <a:endParaRPr/>
          </a:p>
        </p:txBody>
      </p:sp>
      <p:sp>
        <p:nvSpPr>
          <p:cNvPr id="375" name="Google Shape;37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Authenticated Encryption</a:t>
            </a:r>
            <a:endParaRPr dirty="0"/>
          </a:p>
        </p:txBody>
      </p:sp>
      <p:sp>
        <p:nvSpPr>
          <p:cNvPr id="382" name="Google Shape;3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389" name="Google Shape;389;p52"/>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390" name="Google Shape;390;p5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391" name="Google Shape;391;p5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392" name="Google Shape;39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Definition</a:t>
            </a:r>
            <a:endParaRPr/>
          </a:p>
        </p:txBody>
      </p:sp>
      <p:sp>
        <p:nvSpPr>
          <p:cNvPr id="398" name="Google Shape;398;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Authenticated encryption </a:t>
            </a:r>
            <a:r>
              <a:rPr lang="en" sz="2000" dirty="0"/>
              <a:t>(</a:t>
            </a:r>
            <a:r>
              <a:rPr lang="en" sz="2000" b="1" dirty="0"/>
              <a:t>AE</a:t>
            </a:r>
            <a:r>
              <a:rPr lang="en" sz="2000" dirty="0"/>
              <a:t>): A scheme that simultaneously guarantees confidentiality and integrity (and authenticity, depending on your threat model) on a message</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Two ways of achieving authenticated encryption:</a:t>
            </a:r>
            <a:endParaRPr sz="2000" dirty="0"/>
          </a:p>
          <a:p>
            <a:pPr marL="914400" lvl="1" indent="-317500" algn="l" rtl="0">
              <a:spcBef>
                <a:spcPts val="0"/>
              </a:spcBef>
              <a:spcAft>
                <a:spcPts val="0"/>
              </a:spcAft>
              <a:buSzPts val="1400"/>
              <a:buChar char="○"/>
            </a:pPr>
            <a:r>
              <a:rPr lang="en" sz="1600" dirty="0"/>
              <a:t>Combine schemes that provide confidentiality with schemes that provide integrity</a:t>
            </a:r>
            <a:endParaRPr sz="1600" dirty="0"/>
          </a:p>
          <a:p>
            <a:pPr marL="914400" lvl="1" indent="-317500" algn="l" rtl="0">
              <a:spcBef>
                <a:spcPts val="0"/>
              </a:spcBef>
              <a:spcAft>
                <a:spcPts val="0"/>
              </a:spcAft>
              <a:buSzPts val="1400"/>
              <a:buChar char="○"/>
            </a:pPr>
            <a:r>
              <a:rPr lang="en" sz="1600" dirty="0"/>
              <a:t>Use a scheme that is designed to provide confidentiality and integrity</a:t>
            </a:r>
            <a:endParaRPr sz="1600" dirty="0"/>
          </a:p>
        </p:txBody>
      </p:sp>
      <p:sp>
        <p:nvSpPr>
          <p:cNvPr id="399" name="Google Shape;399;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Combining Schemes: Let’s design it together</a:t>
            </a:r>
            <a:endParaRPr/>
          </a:p>
        </p:txBody>
      </p:sp>
      <p:sp>
        <p:nvSpPr>
          <p:cNvPr id="405" name="Google Shape;405;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can use:</a:t>
            </a:r>
            <a:endParaRPr/>
          </a:p>
          <a:p>
            <a:pPr marL="914400" lvl="1" indent="-317500" algn="l" rtl="0">
              <a:spcBef>
                <a:spcPts val="0"/>
              </a:spcBef>
              <a:spcAft>
                <a:spcPts val="0"/>
              </a:spcAft>
              <a:buSzPts val="1400"/>
              <a:buChar char="○"/>
            </a:pPr>
            <a:r>
              <a:rPr lang="en"/>
              <a:t>An IND-CPA encryption scheme (e.g. AES-CBC): Enc(</a:t>
            </a:r>
            <a:r>
              <a:rPr lang="en" i="1"/>
              <a:t>K</a:t>
            </a:r>
            <a:r>
              <a:rPr lang="en"/>
              <a:t>, </a:t>
            </a:r>
            <a:r>
              <a:rPr lang="en" i="1"/>
              <a:t>M</a:t>
            </a:r>
            <a:r>
              <a:rPr lang="en"/>
              <a:t>) and Dec(</a:t>
            </a:r>
            <a:r>
              <a:rPr lang="en" i="1"/>
              <a:t>K</a:t>
            </a:r>
            <a:r>
              <a:rPr lang="en"/>
              <a:t>, </a:t>
            </a:r>
            <a:r>
              <a:rPr lang="en" i="1"/>
              <a:t>M</a:t>
            </a:r>
            <a:r>
              <a:rPr lang="en"/>
              <a:t>)</a:t>
            </a:r>
            <a:endParaRPr/>
          </a:p>
          <a:p>
            <a:pPr marL="914400" lvl="1" indent="-317500" algn="l" rtl="0">
              <a:spcBef>
                <a:spcPts val="0"/>
              </a:spcBef>
              <a:spcAft>
                <a:spcPts val="0"/>
              </a:spcAft>
              <a:buSzPts val="1400"/>
              <a:buChar char="○"/>
            </a:pPr>
            <a:r>
              <a:rPr lang="en"/>
              <a:t>An unforgeable MAC scheme (e.g. HMAC): MAC(</a:t>
            </a:r>
            <a:r>
              <a:rPr lang="en" i="1"/>
              <a:t>K</a:t>
            </a:r>
            <a:r>
              <a:rPr lang="en"/>
              <a:t>, </a:t>
            </a:r>
            <a:r>
              <a:rPr lang="en" i="1"/>
              <a:t>M</a:t>
            </a:r>
            <a:r>
              <a:rPr lang="en"/>
              <a:t>)</a:t>
            </a:r>
            <a:endParaRPr/>
          </a:p>
          <a:p>
            <a:pPr marL="457200" lvl="0" indent="-342900" algn="l" rtl="0">
              <a:spcBef>
                <a:spcPts val="0"/>
              </a:spcBef>
              <a:spcAft>
                <a:spcPts val="0"/>
              </a:spcAft>
              <a:buSzPts val="1800"/>
              <a:buChar char="●"/>
            </a:pPr>
            <a:r>
              <a:rPr lang="en"/>
              <a:t>First attempt: Alice sends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No, the MAC is not IND-CPA secure</a:t>
            </a:r>
            <a:endParaRPr/>
          </a:p>
          <a:p>
            <a:pPr marL="457200" lvl="0" indent="-342900" algn="l" rtl="0">
              <a:spcBef>
                <a:spcPts val="0"/>
              </a:spcBef>
              <a:spcAft>
                <a:spcPts val="0"/>
              </a:spcAft>
              <a:buSzPts val="1800"/>
              <a:buChar char="●"/>
            </a:pPr>
            <a:r>
              <a:rPr lang="en"/>
              <a:t>Idea: Let’s compute the MAC on the </a:t>
            </a:r>
            <a:r>
              <a:rPr lang="en" i="1"/>
              <a:t>ciphertext</a:t>
            </a:r>
            <a:r>
              <a:rPr lang="en"/>
              <a:t> instead of the plaintext:</a:t>
            </a:r>
            <a:br>
              <a:rPr lang="en"/>
            </a:b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and </a:t>
            </a:r>
            <a:r>
              <a:rPr lang="en">
                <a:solidFill>
                  <a:srgbClr val="0000FF"/>
                </a:solidFill>
              </a:rPr>
              <a:t>MAC(k</a:t>
            </a:r>
            <a:r>
              <a:rPr lang="en" sz="13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the MAC might leak info about the ciphertext, but that’s okay</a:t>
            </a:r>
            <a:endParaRPr/>
          </a:p>
          <a:p>
            <a:pPr marL="457200" lvl="0" indent="-342900" algn="l" rtl="0">
              <a:spcBef>
                <a:spcPts val="0"/>
              </a:spcBef>
              <a:spcAft>
                <a:spcPts val="0"/>
              </a:spcAft>
              <a:buSzPts val="1800"/>
              <a:buChar char="●"/>
            </a:pPr>
            <a:r>
              <a:rPr lang="en"/>
              <a:t>Idea: Let’s encrypt the MAC too: </a:t>
            </a:r>
            <a:r>
              <a:rPr lang="en">
                <a:solidFill>
                  <a:srgbClr val="FF0000"/>
                </a:solidFill>
              </a:rPr>
              <a:t>Enc(</a:t>
            </a:r>
            <a:r>
              <a:rPr lang="en" i="1">
                <a:solidFill>
                  <a:srgbClr val="FF0000"/>
                </a:solidFill>
              </a:rPr>
              <a:t>K</a:t>
            </a:r>
            <a:r>
              <a:rPr lang="en" sz="12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12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solidFill>
                <a:srgbClr val="FF0000"/>
              </a:solidFill>
            </a:endParaRPr>
          </a:p>
          <a:p>
            <a:pPr marL="914400" lvl="1" indent="-317500" algn="l" rtl="0">
              <a:spcBef>
                <a:spcPts val="0"/>
              </a:spcBef>
              <a:spcAft>
                <a:spcPts val="0"/>
              </a:spcAft>
              <a:buSzPts val="1400"/>
              <a:buChar char="○"/>
            </a:pPr>
            <a:r>
              <a:rPr lang="en"/>
              <a:t>Integrity? Yes, attacker can’t tamper with the MAC</a:t>
            </a:r>
            <a:endParaRPr/>
          </a:p>
          <a:p>
            <a:pPr marL="914400" lvl="1" indent="-317500" algn="l" rtl="0">
              <a:spcBef>
                <a:spcPts val="0"/>
              </a:spcBef>
              <a:spcAft>
                <a:spcPts val="0"/>
              </a:spcAft>
              <a:buSzPts val="1400"/>
              <a:buChar char="○"/>
            </a:pPr>
            <a:r>
              <a:rPr lang="en"/>
              <a:t>Confidentiality? Yes, everything is encrypted</a:t>
            </a:r>
            <a:endParaRPr/>
          </a:p>
        </p:txBody>
      </p:sp>
      <p:sp>
        <p:nvSpPr>
          <p:cNvPr id="406" name="Google Shape;40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MAC-then-Encrypt or Encrypt-then-MAC?</a:t>
            </a:r>
            <a:endParaRPr/>
          </a:p>
        </p:txBody>
      </p:sp>
      <p:sp>
        <p:nvSpPr>
          <p:cNvPr id="412" name="Google Shape;41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MAC-then-encrypt</a:t>
            </a:r>
            <a:endParaRPr/>
          </a:p>
          <a:p>
            <a:pPr marL="914400" lvl="1" indent="-317500" algn="l" rtl="0">
              <a:spcBef>
                <a:spcPts val="0"/>
              </a:spcBef>
              <a:spcAft>
                <a:spcPts val="0"/>
              </a:spcAft>
              <a:buSzPts val="1400"/>
              <a:buChar char="○"/>
            </a:pPr>
            <a:r>
              <a:rPr lang="en"/>
              <a:t>First compute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i="1">
                <a:solidFill>
                  <a:srgbClr val="0000FF"/>
                </a:solidFill>
              </a:rPr>
              <a:t>M</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Then encrypt the message and the MAC together: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p>
          <a:p>
            <a:pPr marL="457200" lvl="0" indent="-342900" algn="l" rtl="0">
              <a:spcBef>
                <a:spcPts val="0"/>
              </a:spcBef>
              <a:spcAft>
                <a:spcPts val="0"/>
              </a:spcAft>
              <a:buSzPts val="1800"/>
              <a:buChar char="●"/>
            </a:pPr>
            <a:r>
              <a:rPr lang="en"/>
              <a:t>Encrypt-then-MAC</a:t>
            </a:r>
            <a:endParaRPr/>
          </a:p>
          <a:p>
            <a:pPr marL="914400" lvl="1" indent="-317500" algn="l" rtl="0">
              <a:spcBef>
                <a:spcPts val="0"/>
              </a:spcBef>
              <a:spcAft>
                <a:spcPts val="0"/>
              </a:spcAft>
              <a:buSzPts val="1400"/>
              <a:buChar char="○"/>
            </a:pPr>
            <a:r>
              <a:rPr lang="en"/>
              <a:t>First compute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endParaRPr/>
          </a:p>
          <a:p>
            <a:pPr marL="914400" lvl="1" indent="-317500" algn="l" rtl="0">
              <a:spcBef>
                <a:spcPts val="0"/>
              </a:spcBef>
              <a:spcAft>
                <a:spcPts val="0"/>
              </a:spcAft>
              <a:buSzPts val="1400"/>
              <a:buChar char="○"/>
            </a:pPr>
            <a:r>
              <a:rPr lang="en"/>
              <a:t>Then MAC the ciphertext: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p>
          <a:p>
            <a:pPr marL="457200" lvl="0" indent="-342900" algn="l" rtl="0">
              <a:spcBef>
                <a:spcPts val="0"/>
              </a:spcBef>
              <a:spcAft>
                <a:spcPts val="0"/>
              </a:spcAft>
              <a:buSzPts val="1800"/>
              <a:buChar char="●"/>
            </a:pPr>
            <a:r>
              <a:rPr lang="en"/>
              <a:t>Which is better?</a:t>
            </a:r>
            <a:endParaRPr/>
          </a:p>
          <a:p>
            <a:pPr marL="914400" lvl="1" indent="-317500" algn="l" rtl="0">
              <a:spcBef>
                <a:spcPts val="0"/>
              </a:spcBef>
              <a:spcAft>
                <a:spcPts val="0"/>
              </a:spcAft>
              <a:buSzPts val="1400"/>
              <a:buChar char="○"/>
            </a:pPr>
            <a:r>
              <a:rPr lang="en"/>
              <a:t>In theory, both are IND-CPA and EU-CPA secure if applied properly</a:t>
            </a:r>
            <a:endParaRPr/>
          </a:p>
          <a:p>
            <a:pPr marL="914400" lvl="1" indent="-317500" algn="l" rtl="0">
              <a:spcBef>
                <a:spcPts val="0"/>
              </a:spcBef>
              <a:spcAft>
                <a:spcPts val="0"/>
              </a:spcAft>
              <a:buSzPts val="1400"/>
              <a:buChar char="○"/>
            </a:pPr>
            <a:r>
              <a:rPr lang="en"/>
              <a:t>MAC-then-encrypt has a flaw: You don’t know if tampering has occurred until after decrypting</a:t>
            </a:r>
            <a:endParaRPr/>
          </a:p>
          <a:p>
            <a:pPr marL="1371600" lvl="2" indent="-317500" algn="l" rtl="0">
              <a:spcBef>
                <a:spcPts val="0"/>
              </a:spcBef>
              <a:spcAft>
                <a:spcPts val="0"/>
              </a:spcAft>
              <a:buSzPts val="1400"/>
              <a:buChar char="■"/>
            </a:pPr>
            <a:r>
              <a:rPr lang="en"/>
              <a:t>Attacker can supply arbitrary tampered input, and you always have to decrypt it</a:t>
            </a:r>
            <a:endParaRPr/>
          </a:p>
          <a:p>
            <a:pPr marL="1371600" lvl="2" indent="-317500" algn="l" rtl="0">
              <a:spcBef>
                <a:spcPts val="0"/>
              </a:spcBef>
              <a:spcAft>
                <a:spcPts val="0"/>
              </a:spcAft>
              <a:buSzPts val="1400"/>
              <a:buChar char="■"/>
            </a:pPr>
            <a:r>
              <a:rPr lang="en"/>
              <a:t>Passing attacker-chosen input through the decryption function can cause side-channel leaks</a:t>
            </a:r>
            <a:endParaRPr/>
          </a:p>
          <a:p>
            <a:pPr marL="457200" lvl="0" indent="-342900" algn="l" rtl="0">
              <a:spcBef>
                <a:spcPts val="0"/>
              </a:spcBef>
              <a:spcAft>
                <a:spcPts val="0"/>
              </a:spcAft>
              <a:buSzPts val="1800"/>
              <a:buChar char="●"/>
            </a:pPr>
            <a:r>
              <a:rPr lang="en" b="1"/>
              <a:t>Always use encrypt-then-MAC</a:t>
            </a:r>
            <a:r>
              <a:rPr lang="en"/>
              <a:t> because it’s more robust to mistakes</a:t>
            </a:r>
            <a:endParaRPr/>
          </a:p>
        </p:txBody>
      </p:sp>
      <p:sp>
        <p:nvSpPr>
          <p:cNvPr id="413" name="Google Shape;41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94" name="Google Shape;94;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fade">
                                      <p:cBhvr>
                                        <p:cTn id="12" dur="1"/>
                                        <p:tgtEl>
                                          <p:spTgt spid="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4" end="4"/>
                                            </p:txEl>
                                          </p:spTgt>
                                        </p:tgtEl>
                                        <p:attrNameLst>
                                          <p:attrName>style.visibility</p:attrName>
                                        </p:attrNameLst>
                                      </p:cBhvr>
                                      <p:to>
                                        <p:strVal val="visible"/>
                                      </p:to>
                                    </p:set>
                                    <p:animEffect transition="in" filter="fade">
                                      <p:cBhvr>
                                        <p:cTn id="17" dur="1"/>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19" name="Google Shape;419;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Key reuse</a:t>
            </a:r>
            <a:r>
              <a:rPr lang="en"/>
              <a:t>: Using the same key in two different use cases</a:t>
            </a:r>
            <a:endParaRPr/>
          </a:p>
          <a:p>
            <a:pPr marL="914400" lvl="1" indent="-317500" algn="l" rtl="0">
              <a:spcBef>
                <a:spcPts val="0"/>
              </a:spcBef>
              <a:spcAft>
                <a:spcPts val="0"/>
              </a:spcAft>
              <a:buSzPts val="1400"/>
              <a:buChar char="○"/>
            </a:pPr>
            <a:r>
              <a:rPr lang="en"/>
              <a:t>Note: Using the same key multiple times for the same use (e.g. computing HMACs on different messages in the same context with the same key) is not key reuse</a:t>
            </a:r>
            <a:endParaRPr/>
          </a:p>
          <a:p>
            <a:pPr marL="457200" lvl="0" indent="-342900" algn="l" rtl="0">
              <a:spcBef>
                <a:spcPts val="0"/>
              </a:spcBef>
              <a:spcAft>
                <a:spcPts val="0"/>
              </a:spcAft>
              <a:buSzPts val="1800"/>
              <a:buChar char="●"/>
            </a:pPr>
            <a:r>
              <a:rPr lang="en"/>
              <a:t>Reusing keys can cause the underlying algorithms to interfere with each other and affect security guarantees</a:t>
            </a:r>
            <a:endParaRPr/>
          </a:p>
          <a:p>
            <a:pPr marL="914400" lvl="1" indent="-317500" algn="l" rtl="0">
              <a:spcBef>
                <a:spcPts val="0"/>
              </a:spcBef>
              <a:spcAft>
                <a:spcPts val="0"/>
              </a:spcAft>
              <a:buSzPts val="1400"/>
              <a:buChar char="○"/>
            </a:pPr>
            <a:r>
              <a:rPr lang="en"/>
              <a:t>Example: If you use a block-cipher-based MAC algorithm and a block cipher chaining mode, the underlying block ciphers may no longer be secure</a:t>
            </a:r>
            <a:endParaRPr/>
          </a:p>
          <a:p>
            <a:pPr marL="914400" lvl="1" indent="-317500" algn="l" rtl="0">
              <a:spcBef>
                <a:spcPts val="0"/>
              </a:spcBef>
              <a:spcAft>
                <a:spcPts val="0"/>
              </a:spcAft>
              <a:buSzPts val="1400"/>
              <a:buChar char="○"/>
            </a:pPr>
            <a:r>
              <a:rPr lang="en"/>
              <a:t>Thinking about these attacks is hard</a:t>
            </a:r>
            <a:endParaRPr/>
          </a:p>
        </p:txBody>
      </p:sp>
      <p:sp>
        <p:nvSpPr>
          <p:cNvPr id="420" name="Google Shape;42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26" name="Google Shape;42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Simplest solution: Do not reuse keys! One key per </a:t>
            </a:r>
            <a:r>
              <a:rPr lang="en" i="1" dirty="0"/>
              <a:t>use</a:t>
            </a:r>
            <a:r>
              <a:rPr lang="en" dirty="0"/>
              <a:t>.</a:t>
            </a:r>
            <a:endParaRPr dirty="0"/>
          </a:p>
          <a:p>
            <a:pPr marL="914400" lvl="1" indent="-317500" algn="l" rtl="0">
              <a:spcBef>
                <a:spcPts val="0"/>
              </a:spcBef>
              <a:spcAft>
                <a:spcPts val="0"/>
              </a:spcAft>
              <a:buSzPts val="1400"/>
              <a:buChar char="○"/>
            </a:pPr>
            <a:r>
              <a:rPr lang="en" dirty="0"/>
              <a:t>Encrypt a piece of data and MAC a piece of data?</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MAC one of Alice’s messages to Bob and MAC one of Bob’s messages to Alice?</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Encrypt one of Alice’s files and encrypt another one of Alice’s files?</a:t>
            </a:r>
            <a:endParaRPr dirty="0"/>
          </a:p>
          <a:p>
            <a:pPr marL="1371600" lvl="2" indent="-317500" algn="l" rtl="0">
              <a:spcBef>
                <a:spcPts val="0"/>
              </a:spcBef>
              <a:spcAft>
                <a:spcPts val="0"/>
              </a:spcAft>
              <a:buSzPts val="1400"/>
              <a:buChar char="■"/>
            </a:pPr>
            <a:r>
              <a:rPr lang="en" dirty="0"/>
              <a:t>It’s </a:t>
            </a:r>
            <a:r>
              <a:rPr lang="en" i="1" dirty="0"/>
              <a:t>probably</a:t>
            </a:r>
            <a:r>
              <a:rPr lang="en" dirty="0"/>
              <a:t> fine to use the same key, but cryptographic design is tricky to get right!</a:t>
            </a:r>
            <a:endParaRPr dirty="0"/>
          </a:p>
          <a:p>
            <a:pPr marL="596900" lvl="1" indent="0" algn="l" rtl="0">
              <a:spcBef>
                <a:spcPts val="0"/>
              </a:spcBef>
              <a:spcAft>
                <a:spcPts val="0"/>
              </a:spcAft>
              <a:buSzPts val="1400"/>
              <a:buNone/>
            </a:pPr>
            <a:endParaRPr dirty="0"/>
          </a:p>
        </p:txBody>
      </p:sp>
      <p:sp>
        <p:nvSpPr>
          <p:cNvPr id="427" name="Google Shape;42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1.0 “Lucky 13” Attack</a:t>
            </a:r>
            <a:endParaRPr/>
          </a:p>
        </p:txBody>
      </p:sp>
      <p:sp>
        <p:nvSpPr>
          <p:cNvPr id="433" name="Google Shape;433;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TLS: A protocol for sending encrypted and authenticated messages over the Internet (we’ll study it more in the networking unit)</a:t>
            </a:r>
            <a:endParaRPr dirty="0"/>
          </a:p>
          <a:p>
            <a:pPr marL="457200" lvl="0" indent="-342900" algn="l" rtl="0">
              <a:spcBef>
                <a:spcPts val="0"/>
              </a:spcBef>
              <a:spcAft>
                <a:spcPts val="0"/>
              </a:spcAft>
              <a:buSzPts val="1800"/>
              <a:buChar char="●"/>
            </a:pPr>
            <a:r>
              <a:rPr lang="en" dirty="0"/>
              <a:t>TLS 1.0 uses 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The encryption algorithm is AES-CBC</a:t>
            </a:r>
            <a:endParaRPr dirty="0"/>
          </a:p>
          <a:p>
            <a:pPr marL="457200" lvl="0" indent="-342900" algn="l" rtl="0">
              <a:spcBef>
                <a:spcPts val="0"/>
              </a:spcBef>
              <a:spcAft>
                <a:spcPts val="0"/>
              </a:spcAft>
              <a:buSzPts val="1800"/>
              <a:buChar char="●"/>
            </a:pPr>
            <a:r>
              <a:rPr lang="en" dirty="0"/>
              <a:t>The Lucky 13 attack abuses MAC-then-encrypt to read encrypted messages</a:t>
            </a:r>
            <a:endParaRPr dirty="0"/>
          </a:p>
          <a:p>
            <a:pPr marL="914400" lvl="1" indent="-317500" algn="l" rtl="0">
              <a:spcBef>
                <a:spcPts val="0"/>
              </a:spcBef>
              <a:spcAft>
                <a:spcPts val="0"/>
              </a:spcAft>
              <a:buSzPts val="1400"/>
              <a:buChar char="○"/>
            </a:pPr>
            <a:r>
              <a:rPr lang="en" dirty="0"/>
              <a:t>Guess a byte of plaintext and change the ciphertext accordingly</a:t>
            </a:r>
            <a:endParaRPr dirty="0"/>
          </a:p>
          <a:p>
            <a:pPr marL="914400" lvl="1" indent="-317500" algn="l" rtl="0">
              <a:spcBef>
                <a:spcPts val="0"/>
              </a:spcBef>
              <a:spcAft>
                <a:spcPts val="0"/>
              </a:spcAft>
              <a:buSzPts val="1400"/>
              <a:buChar char="○"/>
            </a:pPr>
            <a:r>
              <a:rPr lang="en" dirty="0"/>
              <a:t>The MAC will error, but the time it takes to error is different depending on if the guess is correct</a:t>
            </a:r>
            <a:endParaRPr dirty="0"/>
          </a:p>
          <a:p>
            <a:pPr marL="914400" lvl="1" indent="-317500" algn="l" rtl="0">
              <a:spcBef>
                <a:spcPts val="0"/>
              </a:spcBef>
              <a:spcAft>
                <a:spcPts val="0"/>
              </a:spcAft>
              <a:buSzPts val="1400"/>
              <a:buChar char="○"/>
            </a:pPr>
            <a:r>
              <a:rPr lang="en" dirty="0"/>
              <a:t>Attacker measures how long it takes to error in order to learn information about plaintext</a:t>
            </a:r>
            <a:endParaRPr dirty="0"/>
          </a:p>
          <a:p>
            <a:pPr marL="914400" lvl="1" indent="-317500" algn="l" rtl="0">
              <a:spcBef>
                <a:spcPts val="0"/>
              </a:spcBef>
              <a:spcAft>
                <a:spcPts val="0"/>
              </a:spcAft>
              <a:buSzPts val="1400"/>
              <a:buChar char="○"/>
            </a:pPr>
            <a:r>
              <a:rPr lang="en" dirty="0"/>
              <a:t>TLS will send the message again if the MAC errors, so the attacker can guess repeatedly</a:t>
            </a:r>
            <a:endParaRPr dirty="0"/>
          </a:p>
          <a:p>
            <a:pPr marL="457200" lvl="0" indent="-342900" algn="l" rtl="0">
              <a:spcBef>
                <a:spcPts val="0"/>
              </a:spcBef>
              <a:spcAft>
                <a:spcPts val="0"/>
              </a:spcAft>
              <a:buSzPts val="1800"/>
              <a:buChar char="●"/>
            </a:pPr>
            <a:r>
              <a:rPr lang="en" dirty="0"/>
              <a:t>Takeaways</a:t>
            </a:r>
            <a:endParaRPr dirty="0"/>
          </a:p>
          <a:p>
            <a:pPr marL="914400" lvl="1" indent="-317500" algn="l" rtl="0">
              <a:spcBef>
                <a:spcPts val="0"/>
              </a:spcBef>
              <a:spcAft>
                <a:spcPts val="0"/>
              </a:spcAft>
              <a:buSzPts val="1400"/>
              <a:buChar char="○"/>
            </a:pPr>
            <a:r>
              <a:rPr lang="en" dirty="0"/>
              <a:t>Side channel attack (timing channel): The algorithm is proved secure, but poor implementation made it vulnerable</a:t>
            </a:r>
            <a:endParaRPr dirty="0"/>
          </a:p>
          <a:p>
            <a:pPr marL="914400" lvl="1" indent="-317500" algn="l" rtl="0">
              <a:spcBef>
                <a:spcPts val="0"/>
              </a:spcBef>
              <a:spcAft>
                <a:spcPts val="0"/>
              </a:spcAft>
              <a:buSzPts val="1400"/>
              <a:buChar char="○"/>
            </a:pPr>
            <a:r>
              <a:rPr lang="en" dirty="0"/>
              <a:t>Always encrypt-then-MAC</a:t>
            </a:r>
            <a:endParaRPr dirty="0"/>
          </a:p>
        </p:txBody>
      </p:sp>
      <p:sp>
        <p:nvSpPr>
          <p:cNvPr id="434" name="Google Shape;43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Encryption</a:t>
            </a:r>
            <a:endParaRPr/>
          </a:p>
        </p:txBody>
      </p:sp>
      <p:sp>
        <p:nvSpPr>
          <p:cNvPr id="440" name="Google Shape;440;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Second method for authenticated encryption: Use a scheme that is designed to provide confidentiality, integrity, and authenticity</a:t>
            </a:r>
            <a:endParaRPr/>
          </a:p>
          <a:p>
            <a:pPr marL="457200" lvl="0" indent="-342900" algn="l" rtl="0">
              <a:spcBef>
                <a:spcPts val="0"/>
              </a:spcBef>
              <a:spcAft>
                <a:spcPts val="0"/>
              </a:spcAft>
              <a:buSzPts val="1800"/>
              <a:buChar char="●"/>
            </a:pPr>
            <a:r>
              <a:rPr lang="en" b="1"/>
              <a:t>Authenticated encryption with additional data</a:t>
            </a:r>
            <a:r>
              <a:rPr lang="en"/>
              <a:t> (</a:t>
            </a:r>
            <a:r>
              <a:rPr lang="en" b="1"/>
              <a:t>AEAD</a:t>
            </a:r>
            <a:r>
              <a:rPr lang="en"/>
              <a:t>): An algorithm that provides both confidentiality and integrity over the plaintext and integrity over </a:t>
            </a:r>
            <a:r>
              <a:rPr lang="en" i="1"/>
              <a:t>additional data</a:t>
            </a:r>
            <a:endParaRPr/>
          </a:p>
          <a:p>
            <a:pPr marL="914400" lvl="1" indent="-317500" algn="l" rtl="0">
              <a:spcBef>
                <a:spcPts val="0"/>
              </a:spcBef>
              <a:spcAft>
                <a:spcPts val="0"/>
              </a:spcAft>
              <a:buSzPts val="1400"/>
              <a:buChar char="○"/>
            </a:pPr>
            <a:r>
              <a:rPr lang="en"/>
              <a:t>Additional data is usually context (e.g. memory address), so you can’t change the context without breaking the MAC</a:t>
            </a:r>
            <a:endParaRPr/>
          </a:p>
          <a:p>
            <a:pPr marL="457200" lvl="0" indent="-342900" algn="l" rtl="0">
              <a:spcBef>
                <a:spcPts val="0"/>
              </a:spcBef>
              <a:spcAft>
                <a:spcPts val="0"/>
              </a:spcAft>
              <a:buSzPts val="1800"/>
              <a:buChar char="●"/>
            </a:pPr>
            <a:r>
              <a:rPr lang="en"/>
              <a:t>Great if used correctly: No more worrying about MAC-then-encrypt</a:t>
            </a:r>
            <a:endParaRPr sz="1800"/>
          </a:p>
          <a:p>
            <a:pPr marL="914400" lvl="1" indent="-317500" algn="l" rtl="0">
              <a:spcBef>
                <a:spcPts val="0"/>
              </a:spcBef>
              <a:spcAft>
                <a:spcPts val="0"/>
              </a:spcAft>
              <a:buSzPts val="1400"/>
              <a:buChar char="○"/>
            </a:pPr>
            <a:r>
              <a:rPr lang="en"/>
              <a:t>If you use AEAD incorrectly, you lose </a:t>
            </a:r>
            <a:r>
              <a:rPr lang="en" i="1"/>
              <a:t>both</a:t>
            </a:r>
            <a:r>
              <a:rPr lang="en"/>
              <a:t> confidentiality and integrity/authentication</a:t>
            </a:r>
            <a:endParaRPr/>
          </a:p>
          <a:p>
            <a:pPr marL="914400" lvl="1" indent="-317500" algn="l" rtl="0">
              <a:spcBef>
                <a:spcPts val="0"/>
              </a:spcBef>
              <a:spcAft>
                <a:spcPts val="0"/>
              </a:spcAft>
              <a:buSzPts val="1400"/>
              <a:buChar char="○"/>
            </a:pPr>
            <a:r>
              <a:rPr lang="en"/>
              <a:t>Example of correct usage: Using a crypto library with AEAD</a:t>
            </a:r>
            <a:endParaRPr/>
          </a:p>
        </p:txBody>
      </p:sp>
      <p:sp>
        <p:nvSpPr>
          <p:cNvPr id="441" name="Google Shape;441;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47" name="Google Shape;447;p6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Galois Counter Mode</a:t>
            </a:r>
            <a:r>
              <a:rPr lang="en"/>
              <a:t> (</a:t>
            </a:r>
            <a:r>
              <a:rPr lang="en" b="1"/>
              <a:t>GCM</a:t>
            </a:r>
            <a:r>
              <a:rPr lang="en"/>
              <a:t>): An AEAD block cipher mode of operation</a:t>
            </a:r>
            <a:endParaRPr/>
          </a:p>
          <a:p>
            <a:pPr marL="457200" lvl="0" indent="-342900" algn="l" rtl="0">
              <a:spcBef>
                <a:spcPts val="0"/>
              </a:spcBef>
              <a:spcAft>
                <a:spcPts val="0"/>
              </a:spcAft>
              <a:buSzPts val="1800"/>
              <a:buChar char="●"/>
            </a:pPr>
            <a:r>
              <a:rPr lang="en" i="1"/>
              <a:t>E</a:t>
            </a:r>
            <a:r>
              <a:rPr lang="en" sz="1200" i="1"/>
              <a:t>K</a:t>
            </a:r>
            <a:r>
              <a:rPr lang="en"/>
              <a:t> is standard block cipher encryption</a:t>
            </a:r>
            <a:endParaRPr/>
          </a:p>
          <a:p>
            <a:pPr marL="457200" lvl="0" indent="-342900" algn="l" rtl="0">
              <a:spcBef>
                <a:spcPts val="0"/>
              </a:spcBef>
              <a:spcAft>
                <a:spcPts val="0"/>
              </a:spcAft>
              <a:buSzPts val="1800"/>
              <a:buChar char="●"/>
            </a:pPr>
            <a:r>
              <a:rPr lang="en"/>
              <a:t>mult</a:t>
            </a:r>
            <a:r>
              <a:rPr lang="en" sz="1200" i="1"/>
              <a:t>H</a:t>
            </a:r>
            <a:r>
              <a:rPr lang="en"/>
              <a:t> is 128-bit multiplication over a special field (Galois multiplication)</a:t>
            </a:r>
            <a:endParaRPr/>
          </a:p>
          <a:p>
            <a:pPr marL="914400" lvl="1" indent="-317500" algn="l" rtl="0">
              <a:spcBef>
                <a:spcPts val="0"/>
              </a:spcBef>
              <a:spcAft>
                <a:spcPts val="0"/>
              </a:spcAft>
              <a:buSzPts val="1400"/>
              <a:buChar char="○"/>
            </a:pPr>
            <a:r>
              <a:rPr lang="en"/>
              <a:t>Don’t worry about the math</a:t>
            </a:r>
            <a:endParaRPr/>
          </a:p>
        </p:txBody>
      </p:sp>
      <p:sp>
        <p:nvSpPr>
          <p:cNvPr id="448" name="Google Shape;44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449" name="Google Shape;449;p60"/>
          <p:cNvPicPr preferRelativeResize="0"/>
          <p:nvPr/>
        </p:nvPicPr>
        <p:blipFill>
          <a:blip r:embed="rId3">
            <a:alphaModFix/>
          </a:blip>
          <a:stretch>
            <a:fillRect/>
          </a:stretch>
        </p:blipFill>
        <p:spPr>
          <a:xfrm>
            <a:off x="5641925" y="1464075"/>
            <a:ext cx="2981375" cy="3279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55" name="Google Shape;455;p6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Very fast mode of operation</a:t>
            </a:r>
            <a:endParaRPr/>
          </a:p>
          <a:p>
            <a:pPr marL="914400" lvl="1" indent="-317500" algn="l" rtl="0">
              <a:spcBef>
                <a:spcPts val="0"/>
              </a:spcBef>
              <a:spcAft>
                <a:spcPts val="0"/>
              </a:spcAft>
              <a:buSzPts val="1400"/>
              <a:buChar char="○"/>
            </a:pPr>
            <a:r>
              <a:rPr lang="en"/>
              <a:t>Fully parallel encryption</a:t>
            </a:r>
            <a:endParaRPr/>
          </a:p>
          <a:p>
            <a:pPr marL="914400" lvl="1" indent="-317500" algn="l" rtl="0">
              <a:spcBef>
                <a:spcPts val="0"/>
              </a:spcBef>
              <a:spcAft>
                <a:spcPts val="0"/>
              </a:spcAft>
              <a:buSzPts val="1400"/>
              <a:buChar char="○"/>
            </a:pPr>
            <a:r>
              <a:rPr lang="en"/>
              <a:t>Galois multiplication isn’t parallelizable, but it’s very fast</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IV reuse leads to loss of confidentiality, integrity, and authentication</a:t>
            </a:r>
            <a:endParaRPr/>
          </a:p>
          <a:p>
            <a:pPr marL="914400" lvl="1" indent="-317500" algn="l" rtl="0">
              <a:spcBef>
                <a:spcPts val="0"/>
              </a:spcBef>
              <a:spcAft>
                <a:spcPts val="0"/>
              </a:spcAft>
              <a:buSzPts val="1400"/>
              <a:buChar char="○"/>
            </a:pPr>
            <a:r>
              <a:rPr lang="en"/>
              <a:t>This wouldn’t happen if you used AES-CTR and HMAC-SHA256</a:t>
            </a:r>
            <a:endParaRPr/>
          </a:p>
          <a:p>
            <a:pPr marL="914400" lvl="1" indent="-317500" algn="l" rtl="0">
              <a:spcBef>
                <a:spcPts val="0"/>
              </a:spcBef>
              <a:spcAft>
                <a:spcPts val="0"/>
              </a:spcAft>
              <a:buSzPts val="1400"/>
              <a:buChar char="○"/>
            </a:pPr>
            <a:r>
              <a:rPr lang="en"/>
              <a:t>Implementing Galois implementation is difficult and easy to screw up</a:t>
            </a:r>
            <a:endParaRPr/>
          </a:p>
          <a:p>
            <a:pPr marL="457200" lvl="0" indent="-342900" algn="l" rtl="0">
              <a:spcBef>
                <a:spcPts val="0"/>
              </a:spcBef>
              <a:spcAft>
                <a:spcPts val="0"/>
              </a:spcAft>
              <a:buSzPts val="1800"/>
              <a:buChar char="●"/>
            </a:pPr>
            <a:r>
              <a:rPr lang="en" b="1"/>
              <a:t>Takeaway</a:t>
            </a:r>
            <a:r>
              <a:rPr lang="en"/>
              <a:t>: GCM provides integrity and confidentiality, but if you misuse it, it’s even worse than CTR mode</a:t>
            </a:r>
            <a:endParaRPr/>
          </a:p>
        </p:txBody>
      </p:sp>
      <p:pic>
        <p:nvPicPr>
          <p:cNvPr id="456" name="Google Shape;456;p61"/>
          <p:cNvPicPr preferRelativeResize="0"/>
          <p:nvPr/>
        </p:nvPicPr>
        <p:blipFill>
          <a:blip r:embed="rId3">
            <a:alphaModFix/>
          </a:blip>
          <a:stretch>
            <a:fillRect/>
          </a:stretch>
        </p:blipFill>
        <p:spPr>
          <a:xfrm>
            <a:off x="5641925" y="1464075"/>
            <a:ext cx="2981375" cy="3279525"/>
          </a:xfrm>
          <a:prstGeom prst="rect">
            <a:avLst/>
          </a:prstGeom>
          <a:noFill/>
          <a:ln>
            <a:noFill/>
          </a:ln>
        </p:spPr>
      </p:pic>
      <p:sp>
        <p:nvSpPr>
          <p:cNvPr id="457" name="Google Shape;45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Hashes: Summary</a:t>
            </a:r>
            <a:endParaRPr/>
          </a:p>
        </p:txBody>
      </p:sp>
      <p:sp>
        <p:nvSpPr>
          <p:cNvPr id="463" name="Google Shape;463;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Map arbitrary-length input to fixed-length output</a:t>
            </a:r>
            <a:endParaRPr/>
          </a:p>
          <a:p>
            <a:pPr marL="457200" lvl="0" indent="-342900" algn="l" rtl="0">
              <a:spcBef>
                <a:spcPts val="0"/>
              </a:spcBef>
              <a:spcAft>
                <a:spcPts val="0"/>
              </a:spcAft>
              <a:buSzPts val="1800"/>
              <a:buChar char="●"/>
            </a:pPr>
            <a:r>
              <a:rPr lang="en"/>
              <a:t>Output is deterministic and unpredictable</a:t>
            </a:r>
            <a:endParaRPr/>
          </a:p>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Second preimage resistant: Given an input </a:t>
            </a:r>
            <a:r>
              <a:rPr lang="en" i="1"/>
              <a:t>x</a:t>
            </a:r>
            <a:r>
              <a:rPr lang="en"/>
              <a:t>, it is infeasible to find another input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457200" lvl="0" indent="-342900" algn="l" rtl="0">
              <a:spcBef>
                <a:spcPts val="0"/>
              </a:spcBef>
              <a:spcAft>
                <a:spcPts val="0"/>
              </a:spcAft>
              <a:buSzPts val="1800"/>
              <a:buChar char="●"/>
            </a:pPr>
            <a:r>
              <a:rPr lang="en"/>
              <a:t>Some hashes are vulnerable to length extension attacks</a:t>
            </a:r>
            <a:endParaRPr/>
          </a:p>
          <a:p>
            <a:pPr marL="457200" lvl="0" indent="-342900" algn="l" rtl="0">
              <a:spcBef>
                <a:spcPts val="0"/>
              </a:spcBef>
              <a:spcAft>
                <a:spcPts val="0"/>
              </a:spcAft>
              <a:buSzPts val="1800"/>
              <a:buChar char="●"/>
            </a:pPr>
            <a:r>
              <a:rPr lang="en"/>
              <a:t>Application: Lowest hash scheme</a:t>
            </a:r>
            <a:endParaRPr/>
          </a:p>
          <a:p>
            <a:pPr marL="457200" lvl="0" indent="-342900" algn="l" rtl="0">
              <a:spcBef>
                <a:spcPts val="0"/>
              </a:spcBef>
              <a:spcAft>
                <a:spcPts val="0"/>
              </a:spcAft>
              <a:buSzPts val="1800"/>
              <a:buChar char="●"/>
            </a:pPr>
            <a:r>
              <a:rPr lang="en"/>
              <a:t>Hashes don’t provide integrity (unless you can publish the hash securely)</a:t>
            </a:r>
            <a:endParaRPr/>
          </a:p>
        </p:txBody>
      </p:sp>
      <p:sp>
        <p:nvSpPr>
          <p:cNvPr id="464" name="Google Shape;46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Summary</a:t>
            </a:r>
            <a:endParaRPr/>
          </a:p>
        </p:txBody>
      </p:sp>
      <p:sp>
        <p:nvSpPr>
          <p:cNvPr id="470" name="Google Shape;470;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Inputs: a secret key and a message</a:t>
            </a:r>
            <a:endParaRPr/>
          </a:p>
          <a:p>
            <a:pPr marL="457200" lvl="0" indent="-342900" algn="l" rtl="0">
              <a:spcBef>
                <a:spcPts val="0"/>
              </a:spcBef>
              <a:spcAft>
                <a:spcPts val="0"/>
              </a:spcAft>
              <a:buSzPts val="1800"/>
              <a:buChar char="●"/>
            </a:pPr>
            <a:r>
              <a:rPr lang="en"/>
              <a:t>Output: a tag on the message</a:t>
            </a:r>
            <a:endParaRPr/>
          </a:p>
          <a:p>
            <a:pPr marL="457200" lvl="0" indent="-342900" algn="l" rtl="0">
              <a:spcBef>
                <a:spcPts val="0"/>
              </a:spcBef>
              <a:spcAft>
                <a:spcPts val="0"/>
              </a:spcAft>
              <a:buSzPts val="1800"/>
              <a:buChar char="●"/>
            </a:pPr>
            <a:r>
              <a:rPr lang="en"/>
              <a:t>A secure MAC is unforgeable: Even if Mallory can trick Alice into creating MACs for messages that Mallory chooses, Mallory cannot create a valid MAC on a message that she hasn't seen before</a:t>
            </a:r>
            <a:endParaRPr/>
          </a:p>
          <a:p>
            <a:pPr marL="914400" lvl="1" indent="-317500" algn="l" rtl="0">
              <a:spcBef>
                <a:spcPts val="0"/>
              </a:spcBef>
              <a:spcAft>
                <a:spcPts val="0"/>
              </a:spcAft>
              <a:buSzPts val="1400"/>
              <a:buChar char="○"/>
            </a:pPr>
            <a:r>
              <a:rPr lang="en"/>
              <a:t>Example: HMAC(</a:t>
            </a:r>
            <a:r>
              <a:rPr lang="en" i="1"/>
              <a:t>K</a:t>
            </a:r>
            <a:r>
              <a:rPr lang="en"/>
              <a:t>, </a:t>
            </a:r>
            <a:r>
              <a:rPr lang="en" i="1"/>
              <a:t>M</a:t>
            </a:r>
            <a:r>
              <a:rPr lang="en"/>
              <a:t>) = </a:t>
            </a:r>
            <a:r>
              <a:rPr lang="en" i="1"/>
              <a:t>H</a:t>
            </a:r>
            <a:r>
              <a:rPr lang="en"/>
              <a:t>(</a:t>
            </a:r>
            <a:r>
              <a:rPr lang="en">
                <a:solidFill>
                  <a:srgbClr val="0000FF"/>
                </a:solidFill>
              </a:rPr>
              <a:t>(</a:t>
            </a:r>
            <a:r>
              <a:rPr lang="en" i="1">
                <a:solidFill>
                  <a:srgbClr val="0000FF"/>
                </a:solidFill>
              </a:rPr>
              <a:t>K</a:t>
            </a:r>
            <a:r>
              <a:rPr lang="en">
                <a:solidFill>
                  <a:srgbClr val="0000FF"/>
                </a:solidFill>
              </a:rPr>
              <a:t>' ⊕ </a:t>
            </a:r>
            <a:r>
              <a:rPr lang="en" i="1">
                <a:solidFill>
                  <a:srgbClr val="0000FF"/>
                </a:solidFill>
              </a:rPr>
              <a:t>opad</a:t>
            </a:r>
            <a:r>
              <a:rPr lang="en">
                <a:solidFill>
                  <a:srgbClr val="0000FF"/>
                </a:solidFill>
              </a:rPr>
              <a:t>)</a:t>
            </a:r>
            <a:r>
              <a:rPr lang="en"/>
              <a:t> || </a:t>
            </a:r>
            <a:r>
              <a:rPr lang="en" i="1"/>
              <a:t>H</a:t>
            </a:r>
            <a:r>
              <a:rPr lang="en"/>
              <a:t>(</a:t>
            </a:r>
            <a:r>
              <a:rPr lang="en">
                <a:solidFill>
                  <a:srgbClr val="FF0000"/>
                </a:solidFill>
              </a:rPr>
              <a:t>(</a:t>
            </a:r>
            <a:r>
              <a:rPr lang="en" i="1">
                <a:solidFill>
                  <a:srgbClr val="FF0000"/>
                </a:solidFill>
              </a:rPr>
              <a:t>K</a:t>
            </a:r>
            <a:r>
              <a:rPr lang="en">
                <a:solidFill>
                  <a:srgbClr val="FF0000"/>
                </a:solidFill>
              </a:rPr>
              <a:t>' ⊕ </a:t>
            </a:r>
            <a:r>
              <a:rPr lang="en" i="1">
                <a:solidFill>
                  <a:srgbClr val="FF0000"/>
                </a:solidFill>
              </a:rPr>
              <a:t>ipad</a:t>
            </a:r>
            <a:r>
              <a:rPr lang="en">
                <a:solidFill>
                  <a:srgbClr val="FF0000"/>
                </a:solidFill>
              </a:rPr>
              <a:t>)</a:t>
            </a:r>
            <a:r>
              <a:rPr lang="en"/>
              <a:t> || </a:t>
            </a:r>
            <a:r>
              <a:rPr lang="en" i="1"/>
              <a:t>M</a:t>
            </a:r>
            <a:r>
              <a:rPr lang="en"/>
              <a:t>))</a:t>
            </a:r>
            <a:endParaRPr/>
          </a:p>
          <a:p>
            <a:pPr marL="457200" lvl="0" indent="-342900" algn="l" rtl="0">
              <a:spcBef>
                <a:spcPts val="0"/>
              </a:spcBef>
              <a:spcAft>
                <a:spcPts val="0"/>
              </a:spcAft>
              <a:buSzPts val="1800"/>
              <a:buChar char="●"/>
            </a:pPr>
            <a:r>
              <a:rPr lang="en"/>
              <a:t>MACs do not provide confidentiality</a:t>
            </a:r>
            <a:endParaRPr/>
          </a:p>
        </p:txBody>
      </p:sp>
      <p:sp>
        <p:nvSpPr>
          <p:cNvPr id="471" name="Google Shape;47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Summary</a:t>
            </a:r>
            <a:endParaRPr/>
          </a:p>
        </p:txBody>
      </p:sp>
      <p:sp>
        <p:nvSpPr>
          <p:cNvPr id="477" name="Google Shape;47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 A scheme that simultaneously guarantees confidentiality and integrity (and authenticity) on a message</a:t>
            </a:r>
            <a:endParaRPr/>
          </a:p>
          <a:p>
            <a:pPr marL="457200" lvl="0" indent="-342900" algn="l" rtl="0">
              <a:spcBef>
                <a:spcPts val="0"/>
              </a:spcBef>
              <a:spcAft>
                <a:spcPts val="0"/>
              </a:spcAft>
              <a:buSzPts val="1800"/>
              <a:buChar char="●"/>
            </a:pPr>
            <a:r>
              <a:rPr lang="en"/>
              <a:t>First approach: Combine schemes that provide confidentiality with schemes that provide integrity and authenticity</a:t>
            </a:r>
            <a:endParaRPr/>
          </a:p>
          <a:p>
            <a:pPr marL="914400" lvl="1" indent="-317500" algn="l" rtl="0">
              <a:spcBef>
                <a:spcPts val="0"/>
              </a:spcBef>
              <a:spcAft>
                <a:spcPts val="0"/>
              </a:spcAft>
              <a:buSzPts val="1400"/>
              <a:buChar char="○"/>
            </a:pPr>
            <a:r>
              <a:rPr lang="en"/>
              <a:t>MAC-then-encrypt: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 ||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i="1">
                <a:solidFill>
                  <a:srgbClr val="0000FF"/>
                </a:solidFill>
              </a:rPr>
              <a:t>M</a:t>
            </a:r>
            <a:r>
              <a:rPr lang="en">
                <a:solidFill>
                  <a:srgbClr val="0000FF"/>
                </a:solidFill>
              </a:rPr>
              <a:t>)</a:t>
            </a:r>
            <a:r>
              <a:rPr lang="en">
                <a:solidFill>
                  <a:srgbClr val="FF0000"/>
                </a:solidFill>
              </a:rPr>
              <a:t>)</a:t>
            </a:r>
            <a:endParaRPr>
              <a:solidFill>
                <a:srgbClr val="FF0000"/>
              </a:solidFill>
            </a:endParaRPr>
          </a:p>
          <a:p>
            <a:pPr marL="914400" lvl="1" indent="-317500" algn="l" rtl="0">
              <a:spcBef>
                <a:spcPts val="0"/>
              </a:spcBef>
              <a:spcAft>
                <a:spcPts val="0"/>
              </a:spcAft>
              <a:buSzPts val="1400"/>
              <a:buChar char="○"/>
            </a:pPr>
            <a:r>
              <a:rPr lang="en"/>
              <a:t>Encrypt-then-MAC: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t> || </a:t>
            </a:r>
            <a:r>
              <a:rPr lang="en">
                <a:solidFill>
                  <a:srgbClr val="0000FF"/>
                </a:solidFill>
              </a:rPr>
              <a:t>MAC(</a:t>
            </a:r>
            <a:r>
              <a:rPr lang="en" i="1">
                <a:solidFill>
                  <a:srgbClr val="0000FF"/>
                </a:solidFill>
              </a:rPr>
              <a:t>K</a:t>
            </a:r>
            <a:r>
              <a:rPr lang="en" sz="900">
                <a:solidFill>
                  <a:srgbClr val="0000FF"/>
                </a:solidFill>
              </a:rPr>
              <a:t>2</a:t>
            </a:r>
            <a:r>
              <a:rPr lang="en">
                <a:solidFill>
                  <a:srgbClr val="0000FF"/>
                </a:solidFill>
              </a:rPr>
              <a:t>, </a:t>
            </a:r>
            <a:r>
              <a:rPr lang="en">
                <a:solidFill>
                  <a:srgbClr val="FF0000"/>
                </a:solidFill>
              </a:rPr>
              <a:t>Enc(</a:t>
            </a:r>
            <a:r>
              <a:rPr lang="en" i="1">
                <a:solidFill>
                  <a:srgbClr val="FF0000"/>
                </a:solidFill>
              </a:rPr>
              <a:t>K</a:t>
            </a:r>
            <a:r>
              <a:rPr lang="en" sz="900">
                <a:solidFill>
                  <a:srgbClr val="FF0000"/>
                </a:solidFill>
              </a:rPr>
              <a:t>1</a:t>
            </a:r>
            <a:r>
              <a:rPr lang="en">
                <a:solidFill>
                  <a:srgbClr val="FF0000"/>
                </a:solidFill>
              </a:rPr>
              <a:t>, </a:t>
            </a:r>
            <a:r>
              <a:rPr lang="en" i="1">
                <a:solidFill>
                  <a:srgbClr val="FF0000"/>
                </a:solidFill>
              </a:rPr>
              <a:t>M</a:t>
            </a:r>
            <a:r>
              <a:rPr lang="en">
                <a:solidFill>
                  <a:srgbClr val="FF0000"/>
                </a:solidFill>
              </a:rPr>
              <a:t>)</a:t>
            </a:r>
            <a:r>
              <a:rPr lang="en">
                <a:solidFill>
                  <a:srgbClr val="0000FF"/>
                </a:solidFill>
              </a:rPr>
              <a:t>)</a:t>
            </a:r>
            <a:endParaRPr>
              <a:solidFill>
                <a:srgbClr val="0000FF"/>
              </a:solidFill>
            </a:endParaRPr>
          </a:p>
          <a:p>
            <a:pPr marL="914400" lvl="1" indent="-317500" algn="l" rtl="0">
              <a:spcBef>
                <a:spcPts val="0"/>
              </a:spcBef>
              <a:spcAft>
                <a:spcPts val="0"/>
              </a:spcAft>
              <a:buSzPts val="1400"/>
              <a:buChar char="○"/>
            </a:pPr>
            <a:r>
              <a:rPr lang="en"/>
              <a:t>Always use Encrypt-then-MAC because it's more robust to mistakes</a:t>
            </a:r>
            <a:endParaRPr/>
          </a:p>
          <a:p>
            <a:pPr marL="457200" lvl="0" indent="-342900" algn="l" rtl="0">
              <a:spcBef>
                <a:spcPts val="0"/>
              </a:spcBef>
              <a:spcAft>
                <a:spcPts val="0"/>
              </a:spcAft>
              <a:buSzPts val="1800"/>
              <a:buChar char="●"/>
            </a:pPr>
            <a:r>
              <a:rPr lang="en"/>
              <a:t>Second approach: Use AEAD encryption modes designed to provide confidentiality, integrity, and authenticity</a:t>
            </a:r>
            <a:endParaRPr/>
          </a:p>
          <a:p>
            <a:pPr marL="914400" lvl="1" indent="-317500" algn="l" rtl="0">
              <a:spcBef>
                <a:spcPts val="0"/>
              </a:spcBef>
              <a:spcAft>
                <a:spcPts val="0"/>
              </a:spcAft>
              <a:buSzPts val="1400"/>
              <a:buChar char="○"/>
            </a:pPr>
            <a:r>
              <a:rPr lang="en"/>
              <a:t>Drawback: Incorrectly using AEAD modes leads to losing </a:t>
            </a:r>
            <a:r>
              <a:rPr lang="en" i="1"/>
              <a:t>both</a:t>
            </a:r>
            <a:r>
              <a:rPr lang="en"/>
              <a:t> confidentiality and integrity/authentication</a:t>
            </a:r>
            <a:endParaRPr/>
          </a:p>
        </p:txBody>
      </p:sp>
      <p:sp>
        <p:nvSpPr>
          <p:cNvPr id="478" name="Google Shape;47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Time</a:t>
            </a:r>
            <a:endParaRPr/>
          </a:p>
        </p:txBody>
      </p:sp>
      <p:sp>
        <p:nvSpPr>
          <p:cNvPr id="484" name="Google Shape;484;p65"/>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Symmetric-key encryption schemes need randomness. How do we securely generate random numbers?</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When discussing symmetric-key schemes, we assumed Alice and Bob managed to share a secret key. How can Alice and Bob share a symmetric key over an insecure channel?</a:t>
            </a:r>
            <a:endParaRPr sz="2000" dirty="0"/>
          </a:p>
        </p:txBody>
      </p:sp>
      <p:sp>
        <p:nvSpPr>
          <p:cNvPr id="485" name="Google Shape;48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02" name="Google Shape;102;p2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103" name="Google Shape;10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4" name="Google Shape;104;p21"/>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5" name="Google Shape;105;p21"/>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6" name="Google Shape;106;p21"/>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07" name="Google Shape;107;p21"/>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08" name="Google Shape;108;p21"/>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9" name="Google Shape;109;p21"/>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10" name="Google Shape;110;p21"/>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11" name="Google Shape;111;p21"/>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17" name="Google Shape;117;p2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9" name="Google Shape;119;p22"/>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20" name="Google Shape;120;p22"/>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1" name="Google Shape;121;p22"/>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22" name="Google Shape;122;p22"/>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23" name="Google Shape;123;p22"/>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4" name="Google Shape;124;p22"/>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25" name="Google Shape;125;p22"/>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26" name="Google Shape;126;p22"/>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23"/>
          <p:cNvGraphicFramePr/>
          <p:nvPr>
            <p:extLst>
              <p:ext uri="{D42A27DB-BD31-4B8C-83A1-F6EECF244321}">
                <p14:modId xmlns:p14="http://schemas.microsoft.com/office/powerpoint/2010/main" val="3089467422"/>
              </p:ext>
            </p:extLst>
          </p:nvPr>
        </p:nvGraphicFramePr>
        <p:xfrm>
          <a:off x="482946" y="1234837"/>
          <a:ext cx="8369750" cy="2268135"/>
        </p:xfrm>
        <a:graphic>
          <a:graphicData uri="http://schemas.openxmlformats.org/drawingml/2006/table">
            <a:tbl>
              <a:tblPr>
                <a:noFill/>
                <a:tableStyleId>{20B3055E-0799-4343-9EFD-9E1FBFDD4949}</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174742">
                  <a:extLst>
                    <a:ext uri="{9D8B030D-6E8A-4147-A177-3AD203B41FA5}">
                      <a16:colId xmlns:a16="http://schemas.microsoft.com/office/drawing/2014/main" val="20002"/>
                    </a:ext>
                  </a:extLst>
                </a:gridCol>
                <a:gridCol w="862383">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600" b="1">
                          <a:solidFill>
                            <a:schemeClr val="dk1"/>
                          </a:solidFill>
                          <a:latin typeface="Courier New"/>
                          <a:ea typeface="Courier New"/>
                          <a:cs typeface="Courier New"/>
                          <a:sym typeface="Courier New"/>
                        </a:rPr>
                        <a:t>0x58</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0x31</a:t>
                      </a:r>
                      <a:r>
                        <a:rPr lang="en" sz="1600">
                          <a:solidFill>
                            <a:schemeClr val="dk1"/>
                          </a:solidFill>
                        </a:rPr>
                        <a:t> ⊕ Pad</a:t>
                      </a:r>
                      <a:r>
                        <a:rPr lang="en" sz="1200" i="1">
                          <a:solidFill>
                            <a:schemeClr val="dk1"/>
                          </a:solidFill>
                        </a:rPr>
                        <a:t>i</a:t>
                      </a:r>
                      <a:endParaRPr sz="1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a:solidFill>
                            <a:srgbClr val="000000"/>
                          </a:solidFill>
                        </a:rPr>
                        <a:t>Definition of C</a:t>
                      </a:r>
                      <a:r>
                        <a:rPr lang="en" sz="1600"/>
                        <a:t>TR</a:t>
                      </a:r>
                      <a:endParaRPr sz="16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600"/>
                        <a:t>Pad</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a:t>
                      </a:r>
                      <a:r>
                        <a:rPr lang="en" sz="1600" i="1">
                          <a:solidFill>
                            <a:schemeClr val="dk1"/>
                          </a:solidFill>
                        </a:rPr>
                        <a:t>C</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dirty="0" err="1">
                          <a:solidFill>
                            <a:schemeClr val="dk1"/>
                          </a:solidFill>
                        </a:rPr>
                        <a:t>Pad</a:t>
                      </a:r>
                      <a:r>
                        <a:rPr lang="en" sz="1200" i="1" dirty="0" err="1">
                          <a:solidFill>
                            <a:schemeClr val="dk1"/>
                          </a:solidFill>
                        </a:rPr>
                        <a:t>i</a:t>
                      </a:r>
                      <a:endParaRPr sz="16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0x58</a:t>
                      </a:r>
                      <a:r>
                        <a:rPr lang="en" sz="1600">
                          <a:solidFill>
                            <a:schemeClr val="dk1"/>
                          </a:solidFill>
                        </a:rPr>
                        <a:t> ⊕ </a:t>
                      </a:r>
                      <a:r>
                        <a:rPr lang="en" sz="1600" b="1">
                          <a:solidFill>
                            <a:schemeClr val="dk1"/>
                          </a:solidFill>
                          <a:latin typeface="Courier New"/>
                          <a:ea typeface="Courier New"/>
                          <a:cs typeface="Courier New"/>
                          <a:sym typeface="Courier New"/>
                        </a:rPr>
                        <a:t>0x31</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Solve for the </a:t>
                      </a:r>
                      <a:r>
                        <a:rPr lang="en" sz="1600" i="1"/>
                        <a:t>i</a:t>
                      </a:r>
                      <a:r>
                        <a:rPr lang="en" sz="1600"/>
                        <a:t>th byte of the pad</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0x69</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i="1">
                          <a:solidFill>
                            <a:schemeClr val="dk1"/>
                          </a:solidFill>
                        </a:rPr>
                        <a:t>C'</a:t>
                      </a:r>
                      <a:r>
                        <a:rPr lang="en" sz="1200" i="1">
                          <a:solidFill>
                            <a:schemeClr val="dk1"/>
                          </a:solidFill>
                        </a:rPr>
                        <a:t>i</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0x39</a:t>
                      </a:r>
                      <a:r>
                        <a:rPr lang="en" sz="1600">
                          <a:solidFill>
                            <a:schemeClr val="dk1"/>
                          </a:solidFill>
                        </a:rPr>
                        <a:t> ⊕ </a:t>
                      </a:r>
                      <a:r>
                        <a:rPr lang="en" sz="1600" b="1">
                          <a:solidFill>
                            <a:schemeClr val="dk1"/>
                          </a:solidFill>
                          <a:latin typeface="Courier New"/>
                          <a:ea typeface="Courier New"/>
                          <a:cs typeface="Courier New"/>
                          <a:sym typeface="Courier New"/>
                        </a:rPr>
                        <a:t>0x69</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Compute the changed </a:t>
                      </a:r>
                      <a:r>
                        <a:rPr lang="en" sz="1600" i="1"/>
                        <a:t>i</a:t>
                      </a:r>
                      <a:r>
                        <a:rPr lang="en" sz="1600"/>
                        <a:t>th byte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6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0x50</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34" name="Google Shape;134;p23"/>
          <p:cNvGraphicFramePr/>
          <p:nvPr/>
        </p:nvGraphicFramePr>
        <p:xfrm>
          <a:off x="821700" y="38087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5" name="Google Shape;135;p23"/>
          <p:cNvGraphicFramePr/>
          <p:nvPr/>
        </p:nvGraphicFramePr>
        <p:xfrm>
          <a:off x="821700" y="4356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6" name="Google Shape;136;p23"/>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137" name="Google Shape;137;p23"/>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143" name="Google Shape;143;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44" name="Google Shape;14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45" name="Google Shape;145;p24"/>
          <p:cNvGraphicFramePr/>
          <p:nvPr/>
        </p:nvGraphicFramePr>
        <p:xfrm>
          <a:off x="669300" y="2437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6" name="Google Shape;146;p24"/>
          <p:cNvGraphicFramePr/>
          <p:nvPr/>
        </p:nvGraphicFramePr>
        <p:xfrm>
          <a:off x="669300" y="32442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7" name="Google Shape;147;p24"/>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8" name="Google Shape;148;p24"/>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9" name="Google Shape;149;p24"/>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150" name="Google Shape;150;p24"/>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151" name="Google Shape;151;p24"/>
          <p:cNvGraphicFramePr/>
          <p:nvPr/>
        </p:nvGraphicFramePr>
        <p:xfrm>
          <a:off x="669300" y="40513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2" name="Google Shape;152;p24"/>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158" name="Google Shape;158;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60" name="Google Shape;160;p25"/>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1" end="1"/>
                                            </p:txEl>
                                          </p:spTgt>
                                        </p:tgtEl>
                                        <p:attrNameLst>
                                          <p:attrName>style.visibility</p:attrName>
                                        </p:attrNameLst>
                                      </p:cBhvr>
                                      <p:to>
                                        <p:strVal val="visible"/>
                                      </p:to>
                                    </p:set>
                                    <p:animEffect transition="in" filter="fade">
                                      <p:cBhvr>
                                        <p:cTn id="7" dur="1"/>
                                        <p:tgtEl>
                                          <p:spTgt spid="1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2" end="2"/>
                                            </p:txEl>
                                          </p:spTgt>
                                        </p:tgtEl>
                                        <p:attrNameLst>
                                          <p:attrName>style.visibility</p:attrName>
                                        </p:attrNameLst>
                                      </p:cBhvr>
                                      <p:to>
                                        <p:strVal val="visible"/>
                                      </p:to>
                                    </p:set>
                                    <p:animEffect transition="in" filter="fade">
                                      <p:cBhvr>
                                        <p:cTn id="12" dur="1"/>
                                        <p:tgtEl>
                                          <p:spTgt spid="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4612</Words>
  <Application>Microsoft Macintosh PowerPoint</Application>
  <PresentationFormat>On-screen Show (16:9)</PresentationFormat>
  <Paragraphs>683</Paragraphs>
  <Slides>49</Slides>
  <Notes>49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Google Sans</vt:lpstr>
      <vt:lpstr>Arial</vt:lpstr>
      <vt:lpstr>Courier New</vt:lpstr>
      <vt:lpstr>Roboto</vt:lpstr>
      <vt:lpstr>CS 161</vt:lpstr>
      <vt:lpstr>Cryptographic Hashes and MACs</vt:lpstr>
      <vt:lpstr>Last Time: Block Ciphers</vt:lpstr>
      <vt:lpstr>Last Time: Block Cipher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Today: Cryptography Hashes and MACs</vt:lpstr>
      <vt:lpstr>Cryptographic Hashes</vt:lpstr>
      <vt:lpstr>Cryptography Roadmap</vt:lpstr>
      <vt:lpstr>Cryptographic Hash Function: Definition</vt:lpstr>
      <vt:lpstr>Hash Function: Intuition</vt:lpstr>
      <vt:lpstr>Hash Function: One-way-ness or Preimage Resistance</vt:lpstr>
      <vt:lpstr>Hash Function: Collision Resistance</vt:lpstr>
      <vt:lpstr>Hash Function: Collision Resistance</vt:lpstr>
      <vt:lpstr>Hash Function: Examples</vt:lpstr>
      <vt:lpstr>Length Extension Attacks</vt:lpstr>
      <vt:lpstr>Do hashes provide integrity?</vt:lpstr>
      <vt:lpstr>Do hashes provide integrity?</vt:lpstr>
      <vt:lpstr>Do hashes provide integrity?</vt:lpstr>
      <vt:lpstr>Message Authentication Codes (MACs)</vt:lpstr>
      <vt:lpstr>Cryptography Roadmap</vt:lpstr>
      <vt:lpstr>How to Provide Integrity</vt:lpstr>
      <vt:lpstr>MACs: Usage</vt:lpstr>
      <vt:lpstr>MACs: Definition</vt:lpstr>
      <vt:lpstr>Defining Integrity: EU-CPA</vt:lpstr>
      <vt:lpstr>Defining Integrity: EU-CPA</vt:lpstr>
      <vt:lpstr>Example: NMAC</vt:lpstr>
      <vt:lpstr>Example: HMAC</vt:lpstr>
      <vt:lpstr>Example: HMAC</vt:lpstr>
      <vt:lpstr>HMAC Properties</vt:lpstr>
      <vt:lpstr>Do MACs provide integrity?</vt:lpstr>
      <vt:lpstr>Authenticated Encryption</vt:lpstr>
      <vt:lpstr>Cryptography Roadmap</vt:lpstr>
      <vt:lpstr>Authenticated Encryption: Definition</vt:lpstr>
      <vt:lpstr>Combining Schemes: Let’s design it together</vt:lpstr>
      <vt:lpstr>MAC-then-Encrypt or Encrypt-then-MAC?</vt:lpstr>
      <vt:lpstr>Key Reuse</vt:lpstr>
      <vt:lpstr>Key Reuse</vt:lpstr>
      <vt:lpstr>TLS 1.0 “Lucky 13” Attack</vt:lpstr>
      <vt:lpstr>AEAD Encryption</vt:lpstr>
      <vt:lpstr>AEAD Example: Galois Counter Mode (GCM)</vt:lpstr>
      <vt:lpstr>AEAD Example: Galois Counter Mode (GCM)</vt:lpstr>
      <vt:lpstr>Hashes: Summary</vt:lpstr>
      <vt:lpstr>MACs: Summary</vt:lpstr>
      <vt:lpstr>Authenticated Encryption: Summary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Hashes and MACs</dc:title>
  <cp:lastModifiedBy>Jian Xiang</cp:lastModifiedBy>
  <cp:revision>8</cp:revision>
  <dcterms:modified xsi:type="dcterms:W3CDTF">2023-08-30T16:02:10Z</dcterms:modified>
</cp:coreProperties>
</file>