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3"/>
  </p:notesMasterIdLst>
  <p:sldIdLst>
    <p:sldId id="330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9" r:id="rId50"/>
    <p:sldId id="320" r:id="rId51"/>
    <p:sldId id="321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D63B-833E-4367-859D-07049DA8484B}">
  <a:tblStyle styleId="{1A13D63B-833E-4367-859D-07049DA84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1"/>
    <p:restoredTop sz="94730"/>
  </p:normalViewPr>
  <p:slideViewPr>
    <p:cSldViewPr snapToGrid="0">
      <p:cViewPr varScale="1">
        <p:scale>
          <a:sx n="172" d="100"/>
          <a:sy n="172" d="100"/>
        </p:scale>
        <p:origin x="568" y="176"/>
      </p:cViewPr>
      <p:guideLst>
        <p:guide orient="horz" pos="19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fd2df31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fd2df31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65bdd8f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65bdd8f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65bdd8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f65bdd8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65bdd8f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f65bdd8f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e61f0a8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ce61f0a8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bca2e5a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bca2e5a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2a8b19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02a8b19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02a8b19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02a8b19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65bdd8f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f65bdd8f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f65bdd8f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f65bdd8f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5bdd8f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5bdd8f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f65bdd8f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f65bdd8f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f65bdd8f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f65bdd8f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2a8b192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2a8b192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f65bdd8f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f65bdd8f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f65bdd8f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f65bdd8f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77875332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77875332c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bcf3c0d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bcf3c0d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bcf3c0d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bcf3c0d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f65bdd8f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f65bdd8f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e61f0a8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e61f0a8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bff80a8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bff80a8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bff80a8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bff80a8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bff80a8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bff80a8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bff80a8f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bff80a8f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ff80a8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ff80a8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bff80a8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bff80a8f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bff80a8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bff80a8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bff80a8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bff80a8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ff80a8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ff80a8f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bff80a8f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bff80a8f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c55330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c55330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bff80a8f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bff80a8f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ff80a8f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bff80a8f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bff80a8f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bff80a8f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bff80a8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bff80a8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bff80a8f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bff80a8f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bff80a8f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bff80a8f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bff80a8f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bff80a8f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bff80a8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bff80a8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bff80a8f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bff80a8f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ffd2df3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ffd2df3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65bdd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65bdd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786bb6e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786bb6e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786bb6e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e786bb6e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4f226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4f226c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65bdd8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65bdd8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fd2df3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fd2df3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fd2df3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fd2df3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B1D09D71-DC9E-D84A-7236-F345C44890D6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cwe.mitre.org/data/definitions/287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Assignment #3 Due today Nov.9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Assignment #4 release Nov.16 (next Thursday)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Quizzes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000" dirty="0"/>
              <a:t>Will be released between Dec.5 (lecture ends) and Dec.14 (the final) </a:t>
            </a:r>
          </a:p>
          <a:p>
            <a:pPr lvl="1" indent="-342900">
              <a:buSzPts val="1800"/>
              <a:buChar char="●"/>
            </a:pPr>
            <a:r>
              <a:rPr lang="en-US" sz="2000" dirty="0"/>
              <a:t>Around 10 simple choice questions per quiz</a:t>
            </a:r>
          </a:p>
          <a:p>
            <a:endParaRPr lang="en-US" sz="2400" dirty="0"/>
          </a:p>
          <a:p>
            <a:r>
              <a:rPr lang="en-US" sz="2400" dirty="0"/>
              <a:t>Lecture schedule 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000" dirty="0"/>
              <a:t>We skip the lecture on </a:t>
            </a:r>
            <a:r>
              <a:rPr lang="en-US" sz="2100" dirty="0"/>
              <a:t>Malware (ITIS 6330</a:t>
            </a:r>
            <a:r>
              <a:rPr lang="en-US" sz="2100"/>
              <a:t>: Malware </a:t>
            </a:r>
            <a:r>
              <a:rPr lang="en-US" sz="2100" dirty="0"/>
              <a:t>A</a:t>
            </a:r>
            <a:r>
              <a:rPr lang="en-US" sz="2100"/>
              <a:t>nalysis</a:t>
            </a:r>
            <a:r>
              <a:rPr lang="en-US" sz="2100" dirty="0"/>
              <a:t>)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100" dirty="0"/>
              <a:t>System security starts next Tuesday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/home/public/../private/passwords.txt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Google Shape;177;p26"/>
          <p:cNvCxnSpPr>
            <a:stCxn id="171" idx="2"/>
            <a:endCxn id="17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71" idx="2"/>
            <a:endCxn id="17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6"/>
          <p:cNvCxnSpPr>
            <a:stCxn id="172" idx="2"/>
            <a:endCxn id="17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6"/>
          <p:cNvCxnSpPr>
            <a:stCxn id="172" idx="2"/>
            <a:endCxn id="17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>
            <a:stCxn id="173" idx="2"/>
            <a:endCxn id="17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6"/>
          <p:cNvCxnSpPr/>
          <p:nvPr/>
        </p:nvCxnSpPr>
        <p:spPr>
          <a:xfrm flipH="1">
            <a:off x="3108988" y="262312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6"/>
          <p:cNvCxnSpPr/>
          <p:nvPr/>
        </p:nvCxnSpPr>
        <p:spPr>
          <a:xfrm flipH="1">
            <a:off x="3261388" y="273447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4515388" y="2623125"/>
            <a:ext cx="11478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6"/>
          <p:cNvCxnSpPr/>
          <p:nvPr/>
        </p:nvCxnSpPr>
        <p:spPr>
          <a:xfrm flipH="1">
            <a:off x="5579963" y="3782475"/>
            <a:ext cx="69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193" name="Google Shape;193;p27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197" name="Google Shape;19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8" name="Google Shape;198;p27"/>
          <p:cNvCxnSpPr>
            <a:stCxn id="194" idx="3"/>
            <a:endCxn id="199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0" name="Google Shape;200;p27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01" name="Google Shape;201;p27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/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Google Shape;207;p27"/>
          <p:cNvCxnSpPr>
            <a:stCxn id="202" idx="2"/>
            <a:endCxn id="208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>
            <a:stCxn id="202" idx="2"/>
            <a:endCxn id="203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>
            <a:stCxn id="208" idx="2"/>
            <a:endCxn id="205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7"/>
          <p:cNvCxnSpPr>
            <a:stCxn id="203" idx="2"/>
            <a:endCxn id="206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2" name="Google Shape;212;p27"/>
          <p:cNvGrpSpPr/>
          <p:nvPr/>
        </p:nvGrpSpPr>
        <p:grpSpPr>
          <a:xfrm>
            <a:off x="4130200" y="3003050"/>
            <a:ext cx="4530250" cy="2033425"/>
            <a:chOff x="4130200" y="3003050"/>
            <a:chExt cx="4530250" cy="2033425"/>
          </a:xfrm>
        </p:grpSpPr>
        <p:sp>
          <p:nvSpPr>
            <p:cNvPr id="208" name="Google Shape;208;p27"/>
            <p:cNvSpPr txBox="1"/>
            <p:nvPr/>
          </p:nvSpPr>
          <p:spPr>
            <a:xfrm>
              <a:off x="5136700" y="3936225"/>
              <a:ext cx="88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13" name="Google Shape;213;p27"/>
            <p:cNvGrpSpPr/>
            <p:nvPr/>
          </p:nvGrpSpPr>
          <p:grpSpPr>
            <a:xfrm>
              <a:off x="4130200" y="3003050"/>
              <a:ext cx="4530250" cy="2033425"/>
              <a:chOff x="4130200" y="3003050"/>
              <a:chExt cx="4530250" cy="2033425"/>
            </a:xfrm>
          </p:grpSpPr>
          <p:sp>
            <p:nvSpPr>
              <p:cNvPr id="214" name="Google Shape;214;p27"/>
              <p:cNvSpPr/>
              <p:nvPr/>
            </p:nvSpPr>
            <p:spPr>
              <a:xfrm>
                <a:off x="4185950" y="3372975"/>
                <a:ext cx="4474500" cy="1663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27"/>
              <p:cNvCxnSpPr>
                <a:stCxn id="208" idx="2"/>
                <a:endCxn id="204" idx="0"/>
              </p:cNvCxnSpPr>
              <p:nvPr/>
            </p:nvCxnSpPr>
            <p:spPr>
              <a:xfrm flipH="1">
                <a:off x="4834150" y="4336425"/>
                <a:ext cx="743700" cy="26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27"/>
              <p:cNvSpPr txBox="1"/>
              <p:nvPr/>
            </p:nvSpPr>
            <p:spPr>
              <a:xfrm>
                <a:off x="4130200" y="3003050"/>
                <a:ext cx="342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 Filesystem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224" name="Google Shape;224;p28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228" name="Google Shape;2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9" name="Google Shape;229;p28"/>
          <p:cNvCxnSpPr>
            <a:stCxn id="225" idx="3"/>
            <a:endCxn id="230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1" name="Google Shape;231;p28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/>
            </a:p>
          </p:txBody>
        </p:sp>
      </p:grpSp>
      <p:sp>
        <p:nvSpPr>
          <p:cNvPr id="233" name="Google Shape;233;p28"/>
          <p:cNvSpPr/>
          <p:nvPr/>
        </p:nvSpPr>
        <p:spPr>
          <a:xfrm>
            <a:off x="4185950" y="3372975"/>
            <a:ext cx="4474500" cy="16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136700" y="393622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28"/>
          <p:cNvCxnSpPr>
            <a:stCxn id="234" idx="2"/>
            <a:endCxn id="235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8"/>
          <p:cNvCxnSpPr>
            <a:stCxn id="234" idx="2"/>
            <a:endCxn id="236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>
            <a:stCxn id="235" idx="2"/>
            <a:endCxn id="237" idx="0"/>
          </p:cNvCxnSpPr>
          <p:nvPr/>
        </p:nvCxnSpPr>
        <p:spPr>
          <a:xfrm flipH="1">
            <a:off x="4834150" y="4336425"/>
            <a:ext cx="7437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8"/>
          <p:cNvCxnSpPr>
            <a:stCxn id="235" idx="2"/>
            <a:endCxn id="238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>
            <a:stCxn id="236" idx="2"/>
            <a:endCxn id="239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8"/>
          <p:cNvSpPr txBox="1"/>
          <p:nvPr/>
        </p:nvSpPr>
        <p:spPr>
          <a:xfrm>
            <a:off x="4130200" y="3003050"/>
            <a:ext cx="34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Filesystem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types of detectors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Instruction Detection System (HIDS)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difference is where the detector is deployed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Network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76" name="Google Shape;276;p32"/>
          <p:cNvCxnSpPr>
            <a:stCxn id="272" idx="1"/>
            <a:endCxn id="275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2"/>
          <p:cNvCxnSpPr>
            <a:stCxn id="273" idx="1"/>
            <a:endCxn id="275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2"/>
          <p:cNvCxnSpPr>
            <a:stCxn id="274" idx="1"/>
            <a:endCxn id="275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2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281" name="Google Shape;281;p32"/>
          <p:cNvCxnSpPr>
            <a:endCxn id="275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>
            <a:endCxn id="275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 intrusion detection system</a:t>
            </a:r>
            <a:r>
              <a:rPr lang="en"/>
              <a:t> (</a:t>
            </a:r>
            <a:r>
              <a:rPr lang="en" b="1"/>
              <a:t>NIDS</a:t>
            </a:r>
            <a:r>
              <a:rPr lang="en"/>
              <a:t>): A detector installed on the network, between the local network and the rest of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Monitors network traffic to detect attacks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94" name="Google Shape;294;p33"/>
          <p:cNvCxnSpPr>
            <a:stCxn id="290" idx="1"/>
            <a:endCxn id="293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3"/>
          <p:cNvCxnSpPr>
            <a:stCxn id="291" idx="1"/>
            <a:endCxn id="293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3"/>
          <p:cNvCxnSpPr>
            <a:stCxn id="292" idx="1"/>
            <a:endCxn id="293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" name="Google Shape;297;p33"/>
          <p:cNvGrpSpPr/>
          <p:nvPr/>
        </p:nvGrpSpPr>
        <p:grpSpPr>
          <a:xfrm>
            <a:off x="2260675" y="3679075"/>
            <a:ext cx="2373600" cy="956625"/>
            <a:chOff x="2260675" y="3679075"/>
            <a:chExt cx="2373600" cy="956625"/>
          </a:xfrm>
        </p:grpSpPr>
        <p:sp>
          <p:nvSpPr>
            <p:cNvPr id="298" name="Google Shape;298;p33"/>
            <p:cNvSpPr txBox="1"/>
            <p:nvPr/>
          </p:nvSpPr>
          <p:spPr>
            <a:xfrm>
              <a:off x="2260675" y="4235500"/>
              <a:ext cx="2373600" cy="4002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NIDS: put the detector here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299" name="Google Shape;299;p33"/>
            <p:cNvCxnSpPr>
              <a:endCxn id="293" idx="2"/>
            </p:cNvCxnSpPr>
            <p:nvPr/>
          </p:nvCxnSpPr>
          <p:spPr>
            <a:xfrm rot="10800000">
              <a:off x="3447475" y="3679075"/>
              <a:ext cx="0" cy="5565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00" name="Google Shape;300;p33"/>
          <p:cNvCxnSpPr>
            <a:endCxn id="293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3"/>
          <p:cNvCxnSpPr>
            <a:endCxn id="293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Operation: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NIDS has a </a:t>
            </a:r>
            <a:r>
              <a:rPr lang="en" b="1" dirty="0"/>
              <a:t>table</a:t>
            </a:r>
            <a:r>
              <a:rPr lang="en" dirty="0"/>
              <a:t> of all active connections and maintains state for each connection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NIDS sees a packet not associated with any known connection, create a new entry in the table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Example: A connection that started before the NIDS started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NIDS can be used for more sophisticated network monitoring: not only detect attacks, but analyze and understand all the network traffic</a:t>
            </a: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NIDS: Benefits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Cheap: A single detector can cover a lot of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Easy to scale: As the network gets larger, add computing power to the NIDS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 management: Easy to install and manage a single detector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End systems are unaffected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Doesn’t consume any resources on end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Useful for adding security on an existing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Smaller trusted computing base (TCB)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Only the detector needs to be trusted</a:t>
            </a:r>
            <a:endParaRPr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31" name="Google Shape;331;p37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37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looks like a path traversal attack… Maybe it should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packet’s TTL expires before it reaches any end host?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What the NIDS sees doesn’t exactly match what arrives at the end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41" name="Google Shape;341;p38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38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look like a path traversal attack...maybe it shouldn’t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input is using URL percent encoding. If you decode it, you get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Inputs are interpreted differently between the NIDS and the end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39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file on the file system does this file path refer to? It’s hard for the NIDS to know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Information needed to interpret correctly is missing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</a:t>
            </a:r>
            <a:endParaRPr/>
          </a:p>
        </p:txBody>
      </p:sp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Problem: Imperfect observability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the NIDS sees doesn’t match what the end system sees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The packet’s time-to-live (TTL) might expire before reaching the end host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Problem: Incomplete analysis (double parsing)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Inconsistency: Inputs are interpreted and parsed differently between the NIDS and the end 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Ambiguity: Information needed to interpret correctly is missing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Evasion attack</a:t>
            </a:r>
            <a:r>
              <a:rPr lang="en" dirty="0"/>
              <a:t>: Exploit inconsistency and ambiguity to provide malicious inputs that are not detected by the NIDS</a:t>
            </a:r>
            <a:endParaRPr dirty="0"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Attacks: Defenses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that the NIDS and the end host are using the same interpretations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can be very challenging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do we detect the URL-encoded attack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r>
              <a:rPr lang="en" dirty="0"/>
              <a:t>?</a:t>
            </a:r>
            <a:br>
              <a:rPr lang="en" dirty="0"/>
            </a:br>
            <a:r>
              <a:rPr lang="en" dirty="0"/>
              <a:t>Now the NIDS has to parse URL encodings!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do we detect a more complicated path traversal attack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r>
              <a:rPr lang="en" dirty="0"/>
              <a:t>?</a:t>
            </a:r>
            <a:br>
              <a:rPr lang="en" dirty="0"/>
            </a:br>
            <a:r>
              <a:rPr lang="en" dirty="0"/>
              <a:t>Now the NIDS has to parse Unix file paths!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Impose a canonical (“normalized”) form for all inputs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Force all URLs to expand all URL encodings or not expand all URL encodings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Analyze all possible interpretations instead of assuming 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Flag potential evasions so they can be investigated further</a:t>
            </a:r>
            <a:endParaRPr dirty="0"/>
          </a:p>
        </p:txBody>
      </p:sp>
      <p:sp>
        <p:nvSpPr>
          <p:cNvPr id="367" name="Google Shape;36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Encrypted Traffic</a:t>
            </a: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end-to-end secure, so a NIDS can’t read any encrypted traffic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possible solution: Give the NIDS access to all the network’s private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Now the NIDS can decrypt messages to inspect them for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Problem: Users have to share their private key with someone else</a:t>
            </a:r>
            <a:endParaRPr dirty="0"/>
          </a:p>
        </p:txBody>
      </p:sp>
      <p:sp>
        <p:nvSpPr>
          <p:cNvPr id="374" name="Google Shape;37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Structure of a Network</a:t>
            </a: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385" name="Google Shape;385;p43"/>
          <p:cNvCxnSpPr>
            <a:stCxn id="381" idx="1"/>
            <a:endCxn id="384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3"/>
          <p:cNvCxnSpPr>
            <a:stCxn id="382" idx="1"/>
            <a:endCxn id="384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3"/>
          <p:cNvCxnSpPr>
            <a:stCxn id="383" idx="1"/>
            <a:endCxn id="384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43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390" name="Google Shape;390;p43"/>
          <p:cNvCxnSpPr>
            <a:endCxn id="384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3"/>
          <p:cNvCxnSpPr>
            <a:endCxn id="384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Host-Based Intrusion Detection System (HIDS)</a:t>
            </a:r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402" name="Google Shape;402;p44"/>
          <p:cNvCxnSpPr>
            <a:stCxn id="398" idx="1"/>
            <a:endCxn id="401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44"/>
          <p:cNvCxnSpPr>
            <a:stCxn id="399" idx="1"/>
            <a:endCxn id="401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>
            <a:stCxn id="400" idx="1"/>
            <a:endCxn id="401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44"/>
          <p:cNvSpPr txBox="1"/>
          <p:nvPr/>
        </p:nvSpPr>
        <p:spPr>
          <a:xfrm>
            <a:off x="7851750" y="3280650"/>
            <a:ext cx="10959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HIDS: put detectors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4294967295"/>
          </p:nvPr>
        </p:nvSpPr>
        <p:spPr>
          <a:xfrm>
            <a:off x="198500" y="1246825"/>
            <a:ext cx="8520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Host-based intrusion detection system</a:t>
            </a:r>
            <a:r>
              <a:rPr lang="en"/>
              <a:t> (</a:t>
            </a:r>
            <a:r>
              <a:rPr lang="en" b="1"/>
              <a:t>HIDS</a:t>
            </a:r>
            <a:r>
              <a:rPr lang="en"/>
              <a:t>): A detector installed on each end system</a:t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408" name="Google Shape;408;p44"/>
          <p:cNvCxnSpPr>
            <a:endCxn id="401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4"/>
          <p:cNvCxnSpPr>
            <a:endCxn id="401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Host-Based Intrusion Detection System (HIDS)</a:t>
            </a:r>
            <a:endParaRPr/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Fewer problems with inconsistencies or ambiguities: The HIDS is on the end host, so it will interpret packets exactly the same as the end host!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Works for encrypted messages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protect against non-network threats too (e.g. malicious user inside the network)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Performance scales better than NIDS: one NIDS is more vulnerable to being overwhelmed than many HIDS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Expensive: Need to install one detector for every end host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Evasion attacks are still possible (consider Unix file name parsing)</a:t>
            </a:r>
            <a:endParaRPr dirty="0"/>
          </a:p>
        </p:txBody>
      </p:sp>
      <p:sp>
        <p:nvSpPr>
          <p:cNvPr id="416" name="Google Shape;41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22" name="Google Shape;422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Logging</a:t>
            </a:r>
            <a:r>
              <a:rPr lang="en" dirty="0"/>
              <a:t>: Analyze log files generated by end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Each night, run a script on the log files to analyze them for attacks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Cheap: Modern web servers often already have built-in logging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Fewer problems with inconsistencies or ambiguities: The logging system works on the end host, so it will interpret packets exactly the same as the end host!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Unlike NIDS and HIDS, there is no real-time detection: attacks are only detected </a:t>
            </a:r>
            <a:r>
              <a:rPr lang="en" b="1" dirty="0"/>
              <a:t>after the attack has happened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evasion attacks are still possible (again, consider Unix file name parsing)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could change the logs to erase evidence of the attack</a:t>
            </a:r>
            <a:endParaRPr dirty="0"/>
          </a:p>
        </p:txBody>
      </p:sp>
      <p:sp>
        <p:nvSpPr>
          <p:cNvPr id="423" name="Google Shape;42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traversal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detectors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intrusion detection system (HIDS)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and false negatives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rate fallacy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detectors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Styles of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Signature-based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Specification-based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Anomaly-based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Behavioral detection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Accuracy</a:t>
            </a:r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Errors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main types of detector errors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False positive</a:t>
            </a:r>
            <a:r>
              <a:rPr lang="en" dirty="0"/>
              <a:t>: Detector alerts when there is no attack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False negative</a:t>
            </a:r>
            <a:r>
              <a:rPr lang="en" dirty="0"/>
              <a:t>: Detector fails to alert when there is an attack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Detector accuracy is often assessed in terms of the rates at which these errors occur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False positive rate </a:t>
            </a:r>
            <a:r>
              <a:rPr lang="en" dirty="0"/>
              <a:t>(</a:t>
            </a:r>
            <a:r>
              <a:rPr lang="en" b="1" dirty="0"/>
              <a:t>FPR</a:t>
            </a:r>
            <a:r>
              <a:rPr lang="en" dirty="0"/>
              <a:t>): The probability the detector alerts, given there is no attack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False negative rate </a:t>
            </a:r>
            <a:r>
              <a:rPr lang="en" dirty="0"/>
              <a:t>(</a:t>
            </a:r>
            <a:r>
              <a:rPr lang="en" b="1" dirty="0"/>
              <a:t>FNR</a:t>
            </a:r>
            <a:r>
              <a:rPr lang="en" dirty="0"/>
              <a:t>): The probability the detector does not alert, given there is an attack</a:t>
            </a:r>
            <a:endParaRPr dirty="0"/>
          </a:p>
        </p:txBody>
      </p:sp>
      <p:sp>
        <p:nvSpPr>
          <p:cNvPr id="436" name="Google Shape;43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Detectors</a:t>
            </a: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we build a detector with a false positive rate of 0%? How about a detector with a false negative rate of 0%?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false positive rate: The probability the detector alerts, given there is no attack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false negative rate: The probability the detector does not alert, given there is an attack</a:t>
            </a:r>
            <a:endParaRPr dirty="0"/>
          </a:p>
        </p:txBody>
      </p:sp>
      <p:sp>
        <p:nvSpPr>
          <p:cNvPr id="443" name="Google Shape;44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467575" y="2919925"/>
            <a:ext cx="6224100" cy="8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detector_with_no_false_positives(char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printf("Nope, not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467575" y="3955550"/>
            <a:ext cx="6224100" cy="8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detector_with_no_false_negatives(char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printf("Yep, it's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Tradeoffs</a:t>
            </a:r>
            <a:endParaRPr/>
          </a:p>
        </p:txBody>
      </p:sp>
      <p:sp>
        <p:nvSpPr>
          <p:cNvPr id="451" name="Google Shape;45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art of a good detector is achieving an effective balance between false positives and false negatives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quality of the detector depends on the system you’re using it 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is the rate of attacks on your system?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much does a false positive cost in your system?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 much does a false negative cost in your system?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of cost analysis: Fire alarms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Which is better: a very low false positive rate or a very low false negative rate?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Cost of a false positive: The fire department needs to inspect the building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Cost of a false negative: The building burns down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this situation, false negatives are much more expensive!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want a detector with a low false negative rate</a:t>
            </a:r>
            <a:endParaRPr dirty="0"/>
          </a:p>
        </p:txBody>
      </p:sp>
      <p:sp>
        <p:nvSpPr>
          <p:cNvPr id="452" name="Google Shape;45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Detectors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you combine two independent detectors to create a better detector?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Parallel composition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Alert if either detector alerts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Intuition: The combination generates more alerts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Reduces false negative rate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Increases false positive rate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Series composition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Alert only if both detectors alert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Intuition: The combination generates fewer alerts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Reduces false positive rate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Increases false negative rate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is no free lunch: reducing one rate usually increases the other</a:t>
            </a:r>
            <a:endParaRPr dirty="0"/>
          </a:p>
        </p:txBody>
      </p:sp>
      <p:sp>
        <p:nvSpPr>
          <p:cNvPr id="496" name="Google Shape;49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2" name="Google Shape;50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far we’ve talked about types of detectors: </a:t>
            </a:r>
            <a:r>
              <a:rPr lang="en" i="1" dirty="0"/>
              <a:t>what</a:t>
            </a:r>
            <a:r>
              <a:rPr lang="en" dirty="0"/>
              <a:t> the detector is scanning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 we’ll talk about styles of detection: </a:t>
            </a:r>
            <a:r>
              <a:rPr lang="en" i="1" dirty="0"/>
              <a:t>how</a:t>
            </a:r>
            <a:r>
              <a:rPr lang="en" dirty="0"/>
              <a:t> the detector scans data to find attacks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Four main styles of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Signature-based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Specification-based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Anomaly-based detection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Behavioral detection</a:t>
            </a:r>
            <a:endParaRPr dirty="0"/>
          </a:p>
        </p:txBody>
      </p:sp>
      <p:sp>
        <p:nvSpPr>
          <p:cNvPr id="509" name="Google Shape;50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</a:t>
            </a:r>
            <a:endParaRPr/>
          </a:p>
        </p:txBody>
      </p:sp>
      <p:sp>
        <p:nvSpPr>
          <p:cNvPr id="515" name="Google Shape;515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Signature-based detection</a:t>
            </a:r>
            <a:r>
              <a:rPr lang="en" dirty="0"/>
              <a:t>: Flag any activity that matches the structure of a known attack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Signature-based detection is </a:t>
            </a:r>
            <a:r>
              <a:rPr lang="en" b="1" dirty="0"/>
              <a:t>blacklisting</a:t>
            </a:r>
            <a:r>
              <a:rPr lang="en" dirty="0"/>
              <a:t>: Keep a list of patterns that are not allowed, and alert if we see something on the list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Signatures can be at different network layers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TCP/IP header fields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URLs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Payload of the HTTP request</a:t>
            </a:r>
            <a:endParaRPr dirty="0"/>
          </a:p>
        </p:txBody>
      </p:sp>
      <p:sp>
        <p:nvSpPr>
          <p:cNvPr id="516" name="Google Shape;51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Examples</a:t>
            </a:r>
            <a:endParaRPr/>
          </a:p>
        </p:txBody>
      </p:sp>
      <p:sp>
        <p:nvSpPr>
          <p:cNvPr id="522" name="Google Shape;522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Path traversal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know that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 dirty="0"/>
              <a:t> is often part of a path traversal attack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Strategy: Alert if any request contains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 dirty="0"/>
          </a:p>
        </p:txBody>
      </p:sp>
      <p:sp>
        <p:nvSpPr>
          <p:cNvPr id="523" name="Google Shape;52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Tradeoffs</a:t>
            </a:r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Conceptually simple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Very good at detecting known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Easy to share signatures and build up shared libraries of attacks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Won’t catch new attacks without a known signature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Might not catch variants of known attacks if the variant doesn’t match the signature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modify their attack to avoid matching a signature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Simpler versions only look at raw bytes, without parsing them in context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May miss variants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May generate lots of false positives</a:t>
            </a:r>
            <a:endParaRPr dirty="0"/>
          </a:p>
        </p:txBody>
      </p:sp>
      <p:sp>
        <p:nvSpPr>
          <p:cNvPr id="530" name="Google Shape;53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We’ve talked about many ways to prevent attacks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some not all methods are perfect: attacks will slip through our defenses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“Detect if you can’t prevent”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we detect network attacks when they happen?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</a:t>
            </a:r>
            <a:endParaRPr/>
          </a:p>
        </p:txBody>
      </p:sp>
      <p:sp>
        <p:nvSpPr>
          <p:cNvPr id="536" name="Google Shape;53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Specification-based detection</a:t>
            </a:r>
            <a:r>
              <a:rPr lang="en" dirty="0"/>
              <a:t>: Specify allowed behavior and flag any behavior that isn’t allowed behavior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Specification-based detection is </a:t>
            </a:r>
            <a:r>
              <a:rPr lang="en" b="1" dirty="0"/>
              <a:t>whitelisting</a:t>
            </a:r>
            <a:r>
              <a:rPr lang="en" dirty="0"/>
              <a:t>: Keep a list of allowed patterns, and alert if we see something that is not on the list</a:t>
            </a:r>
            <a:endParaRPr dirty="0"/>
          </a:p>
        </p:txBody>
      </p:sp>
      <p:sp>
        <p:nvSpPr>
          <p:cNvPr id="537" name="Google Shape;53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Detection: Examples</a:t>
            </a:r>
            <a:endParaRPr/>
          </a:p>
        </p:txBody>
      </p:sp>
      <p:sp>
        <p:nvSpPr>
          <p:cNvPr id="543" name="Google Shape;543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Path traversal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have a folder where all filenames are alphanumeric (a-z, A-Z, 0-9)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specify that only alphanumeric characters are allowed as input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Strategy: Alert if any request contains something other than alphanumeric characters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an attacker tries a path traversal attack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 dirty="0"/>
              <a:t>), the detector will flag it</a:t>
            </a:r>
            <a:endParaRPr dirty="0"/>
          </a:p>
        </p:txBody>
      </p:sp>
      <p:sp>
        <p:nvSpPr>
          <p:cNvPr id="544" name="Google Shape;54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Detection: Tradeoffs</a:t>
            </a:r>
            <a:endParaRPr/>
          </a:p>
        </p:txBody>
      </p:sp>
      <p:sp>
        <p:nvSpPr>
          <p:cNvPr id="550" name="Google Shape;550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new attacks we’ve never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properly specify all allowed behavior, can have low false positive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lot of time and effort to manually specify all allowed 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update specifications as things change</a:t>
            </a:r>
            <a:endParaRPr/>
          </a:p>
        </p:txBody>
      </p: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</a:t>
            </a:r>
            <a:endParaRPr/>
          </a:p>
        </p:txBody>
      </p:sp>
      <p:sp>
        <p:nvSpPr>
          <p:cNvPr id="557" name="Google Shape;557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Attacks look unusual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Anomaly-based detection</a:t>
            </a:r>
            <a:r>
              <a:rPr lang="en" dirty="0"/>
              <a:t>: Develop a model of what normal activity looks like. Alert on any activity that deviates from normal activity.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Analyze historical logs to develop the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Similar to specification-based detection, but learn a model of normal behavior instead of manually specifying normal behavior</a:t>
            </a:r>
            <a:endParaRPr dirty="0"/>
          </a:p>
        </p:txBody>
      </p:sp>
      <p:sp>
        <p:nvSpPr>
          <p:cNvPr id="558" name="Google Shape;55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Detection: Examples</a:t>
            </a:r>
            <a:endParaRPr/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Path traversal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Analyze characters in requests and learn that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dirty="0"/>
              <a:t> only appears in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Strategy: Alert if any request contains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dirty="0"/>
          </a:p>
        </p:txBody>
      </p:sp>
      <p:sp>
        <p:nvSpPr>
          <p:cNvPr id="565" name="Google Shape;56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Detection: Tradeoffs</a:t>
            </a:r>
            <a:endParaRPr/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detect attacks we haven’t seen before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fail to detect known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fail to detect new attacks if they don’t look unusual to our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if our model is trained on bad data (e.g. data with a lot of attacks)?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false positive rate might be high (lots of non-attacks look unusual)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try to reduce false positives by only flagging the most unusual inputs, the false negative rate might be high (we miss slightly unusual attacks)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Great subject for academic research papers, but not used in practice</a:t>
            </a:r>
            <a:endParaRPr dirty="0"/>
          </a:p>
        </p:txBody>
      </p:sp>
      <p:sp>
        <p:nvSpPr>
          <p:cNvPr id="572" name="Google Shape;57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</a:t>
            </a:r>
            <a:endParaRPr/>
          </a:p>
        </p:txBody>
      </p:sp>
      <p:sp>
        <p:nvSpPr>
          <p:cNvPr id="578" name="Google Shape;578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Behavioral detection</a:t>
            </a:r>
            <a:r>
              <a:rPr lang="en" dirty="0"/>
              <a:t>: Look for evidence of compromise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Unlike the other three styles, we are not scanning the input: We’re looking at the actions triggered by the input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Instead of looking for the exploit, we’re looking for the result of the exploit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Behaviors</a:t>
            </a:r>
            <a:r>
              <a:rPr lang="en" dirty="0"/>
              <a:t> can themselves be analyzed using blacklists (signature-based), whitelists (specification-based), or normal behavior (anomaly-based)</a:t>
            </a:r>
            <a:endParaRPr dirty="0"/>
          </a:p>
        </p:txBody>
      </p:sp>
      <p:sp>
        <p:nvSpPr>
          <p:cNvPr id="579" name="Google Shape;57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Detection: Examples</a:t>
            </a:r>
            <a:endParaRPr/>
          </a:p>
        </p:txBody>
      </p:sp>
      <p:sp>
        <p:nvSpPr>
          <p:cNvPr id="585" name="Google Shape;585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Path traversal attacks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Strategy: See if any unexpected files are being accessed (e.g. the passwords file)</a:t>
            </a:r>
            <a:endParaRPr dirty="0"/>
          </a:p>
        </p:txBody>
      </p:sp>
      <p:sp>
        <p:nvSpPr>
          <p:cNvPr id="586" name="Google Shape;58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Detection: Tradeoffs</a:t>
            </a:r>
            <a:endParaRPr/>
          </a:p>
        </p:txBody>
      </p:sp>
      <p:sp>
        <p:nvSpPr>
          <p:cNvPr id="592" name="Google Shape;592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detect attacks we haven’t seen before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have low false positive rates if we’re looking for behavior that rarely occurs in normal programs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be cheap to implement (e.g. existing tools to monitor system calls for a program)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Legitimate processes could perform the behavior as well (e.g. accessing a password file)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Only detects attacks after they’ve already happened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Only detects successful attacks (maybe we want to detect failed attacks as well)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modify their attack to avoid triggering some behavior</a:t>
            </a:r>
            <a:endParaRPr dirty="0"/>
          </a:p>
        </p:txBody>
      </p:sp>
      <p:sp>
        <p:nvSpPr>
          <p:cNvPr id="593" name="Google Shape;59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Intrusion Detection Systems (IDS)</a:t>
            </a:r>
            <a:endParaRPr/>
          </a:p>
        </p:txBody>
      </p:sp>
      <p:sp>
        <p:nvSpPr>
          <p:cNvPr id="667" name="Google Shape;66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is a system with limited resources, so it is vulnerable to DoS attacks!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memory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IDS needs to track all ongoing activity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generates lots of activity to consume all the IDS's memory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Spoof TCP SYN packets to force the IDS to keep track of too many 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processing power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If the IDS uses a hash table to keep track of connections, create hash collisions to trigger worst-case complexity (algorithmic complexity attack)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analyzes outside input, so it is vulnerable to code injection attacks!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supplies malicious input to exploit the IDS</a:t>
            </a:r>
            <a:endParaRPr/>
          </a:p>
        </p:txBody>
      </p:sp>
      <p:sp>
        <p:nvSpPr>
          <p:cNvPr id="668" name="Google Shape;66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74" name="Google Shape;674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675" name="Google Shape;675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 </a:t>
            </a:r>
            <a:r>
              <a:rPr lang="en" b="1"/>
              <a:t>defense in depth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cover all devices, use a modern NIDS: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entry point with a simple packet filter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Simple but effective filters can handle 1,000 Gbps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processing using multiple NIDS nodes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single server rack slot can handle 1–5 Gbps, and scales linearly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In-depth detection techniques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content and behavior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Shadow execution (execute unknown content found on the network)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Extensive logging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Automatic updates</a:t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5493500" y="1830100"/>
            <a:ext cx="1401732" cy="953964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677" name="Google Shape;677;p79"/>
          <p:cNvSpPr/>
          <p:nvPr/>
        </p:nvSpPr>
        <p:spPr>
          <a:xfrm>
            <a:off x="8037375" y="1761988"/>
            <a:ext cx="980100" cy="109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678" name="Google Shape;678;p79"/>
          <p:cNvSpPr/>
          <p:nvPr/>
        </p:nvSpPr>
        <p:spPr>
          <a:xfrm>
            <a:off x="6758925" y="3128050"/>
            <a:ext cx="13110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Filter</a:t>
            </a:r>
            <a:endParaRPr/>
          </a:p>
        </p:txBody>
      </p:sp>
      <p:cxnSp>
        <p:nvCxnSpPr>
          <p:cNvPr id="679" name="Google Shape;679;p79"/>
          <p:cNvCxnSpPr>
            <a:stCxn id="676" idx="0"/>
            <a:endCxn id="677" idx="1"/>
          </p:cNvCxnSpPr>
          <p:nvPr/>
        </p:nvCxnSpPr>
        <p:spPr>
          <a:xfrm>
            <a:off x="6894064" y="2307082"/>
            <a:ext cx="114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79"/>
          <p:cNvCxnSpPr>
            <a:stCxn id="678" idx="0"/>
          </p:cNvCxnSpPr>
          <p:nvPr/>
        </p:nvCxnSpPr>
        <p:spPr>
          <a:xfrm rot="10800000">
            <a:off x="7414425" y="2258350"/>
            <a:ext cx="0" cy="86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681" name="Google Shape;681;p79"/>
          <p:cNvSpPr/>
          <p:nvPr/>
        </p:nvSpPr>
        <p:spPr>
          <a:xfrm>
            <a:off x="61568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2" name="Google Shape;682;p79"/>
          <p:cNvSpPr/>
          <p:nvPr/>
        </p:nvSpPr>
        <p:spPr>
          <a:xfrm>
            <a:off x="68123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3" name="Google Shape;683;p79"/>
          <p:cNvSpPr/>
          <p:nvPr/>
        </p:nvSpPr>
        <p:spPr>
          <a:xfrm>
            <a:off x="74678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4" name="Google Shape;684;p79"/>
          <p:cNvSpPr/>
          <p:nvPr/>
        </p:nvSpPr>
        <p:spPr>
          <a:xfrm>
            <a:off x="81233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cxnSp>
        <p:nvCxnSpPr>
          <p:cNvPr id="685" name="Google Shape;685;p79"/>
          <p:cNvCxnSpPr>
            <a:stCxn id="678" idx="2"/>
            <a:endCxn id="681" idx="0"/>
          </p:cNvCxnSpPr>
          <p:nvPr/>
        </p:nvCxnSpPr>
        <p:spPr>
          <a:xfrm flipH="1">
            <a:off x="6431025" y="3595450"/>
            <a:ext cx="9834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79"/>
          <p:cNvCxnSpPr>
            <a:stCxn id="678" idx="2"/>
            <a:endCxn id="682" idx="0"/>
          </p:cNvCxnSpPr>
          <p:nvPr/>
        </p:nvCxnSpPr>
        <p:spPr>
          <a:xfrm flipH="1">
            <a:off x="7086825" y="3595450"/>
            <a:ext cx="3276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79"/>
          <p:cNvCxnSpPr>
            <a:stCxn id="678" idx="2"/>
            <a:endCxn id="683" idx="0"/>
          </p:cNvCxnSpPr>
          <p:nvPr/>
        </p:nvCxnSpPr>
        <p:spPr>
          <a:xfrm>
            <a:off x="7414425" y="3595450"/>
            <a:ext cx="3279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79"/>
          <p:cNvCxnSpPr>
            <a:stCxn id="678" idx="2"/>
            <a:endCxn id="684" idx="0"/>
          </p:cNvCxnSpPr>
          <p:nvPr/>
        </p:nvCxnSpPr>
        <p:spPr>
          <a:xfrm>
            <a:off x="7414425" y="3595450"/>
            <a:ext cx="9834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94" name="Google Shape;694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695" name="Google Shape;695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 individual devices using a</a:t>
            </a:r>
            <a:r>
              <a:rPr lang="en" b="1"/>
              <a:t> </a:t>
            </a:r>
            <a:r>
              <a:rPr lang="en"/>
              <a:t>HIDS on each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software is a kind of HIDS used by many corporations!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access to blacklisted sites (e.g. malware sites)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techniques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networking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memory and filesystem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 a cloud database to see if a payload has been seen by other devices running the same HIDS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Sandboxed execution (execute a payload in a safe, inescapable environment)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Analyze the behavior of the program while in the sandbox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4123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{1A13D63B-833E-4367-859D-07049DA8484B}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(’Cross-site Scripting’)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(’SQL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(’OS Command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(’Path Traversal’)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(’Code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path points to a file or a directory (folder) on a Unix system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paths have special characters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 (slash): Separates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(one period): Shorthand for the current directory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(two periods): Shorthand for the parent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/home/public/evanbot.jpg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24"/>
          <p:cNvCxnSpPr>
            <a:stCxn id="130" idx="2"/>
            <a:endCxn id="131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4"/>
          <p:cNvCxnSpPr>
            <a:stCxn id="130" idx="2"/>
            <a:endCxn id="132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4"/>
          <p:cNvCxnSpPr>
            <a:stCxn id="131" idx="2"/>
            <a:endCxn id="133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4"/>
          <p:cNvCxnSpPr>
            <a:stCxn id="131" idx="2"/>
            <a:endCxn id="134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4"/>
          <p:cNvCxnSpPr>
            <a:stCxn id="132" idx="2"/>
            <a:endCxn id="135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4"/>
          <p:cNvCxnSpPr/>
          <p:nvPr/>
        </p:nvCxnSpPr>
        <p:spPr>
          <a:xfrm flipH="1">
            <a:off x="3108988" y="254692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4"/>
          <p:cNvCxnSpPr/>
          <p:nvPr/>
        </p:nvCxnSpPr>
        <p:spPr>
          <a:xfrm flipH="1">
            <a:off x="2282563" y="3782475"/>
            <a:ext cx="7503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./codabot.jpg</a:t>
            </a:r>
            <a:r>
              <a:rPr lang="en"/>
              <a:t>  (Assume we're currently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)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Google Shape;157;p25"/>
          <p:cNvCxnSpPr>
            <a:stCxn id="151" idx="2"/>
            <a:endCxn id="15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5"/>
          <p:cNvCxnSpPr>
            <a:stCxn id="151" idx="2"/>
            <a:endCxn id="15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5"/>
          <p:cNvCxnSpPr>
            <a:stCxn id="152" idx="2"/>
            <a:endCxn id="15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>
            <a:stCxn id="152" idx="2"/>
            <a:endCxn id="15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5"/>
          <p:cNvCxnSpPr>
            <a:stCxn id="153" idx="2"/>
            <a:endCxn id="15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3490063" y="3782475"/>
            <a:ext cx="6702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3181</Words>
  <Application>Microsoft Macintosh PowerPoint</Application>
  <PresentationFormat>On-screen Show (16:9)</PresentationFormat>
  <Paragraphs>521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Courier New</vt:lpstr>
      <vt:lpstr>CS 161</vt:lpstr>
      <vt:lpstr>Announcement  </vt:lpstr>
      <vt:lpstr>Intrusion Detection</vt:lpstr>
      <vt:lpstr>Today: Intrusion Detection</vt:lpstr>
      <vt:lpstr>Today: Intrusion Detection</vt:lpstr>
      <vt:lpstr>Path Traversal Attacks</vt:lpstr>
      <vt:lpstr>Top 25 Most Dangerous Software Weaknesses (2020)</vt:lpstr>
      <vt:lpstr>Unix File Paths</vt:lpstr>
      <vt:lpstr>Unix File Paths</vt:lpstr>
      <vt:lpstr>Unix File Paths</vt:lpstr>
      <vt:lpstr>Unix File Paths</vt:lpstr>
      <vt:lpstr>Path Traversal Intuition</vt:lpstr>
      <vt:lpstr>Path Traversal Intuition</vt:lpstr>
      <vt:lpstr>Path Traversal Attacks</vt:lpstr>
      <vt:lpstr>Types of Detectors</vt:lpstr>
      <vt:lpstr>Types of Detectors</vt:lpstr>
      <vt:lpstr>Structure of a Network</vt:lpstr>
      <vt:lpstr>Network Intrusion Detection System (NIDS)</vt:lpstr>
      <vt:lpstr>Network Intrusion Detection System (NIDS)</vt:lpstr>
      <vt:lpstr>NIDS: Benefits</vt:lpstr>
      <vt:lpstr>Drawback: Inconsistent Interpretation</vt:lpstr>
      <vt:lpstr>Drawback: Inconsistent Interpretation</vt:lpstr>
      <vt:lpstr>Drawback: Inconsistent Interpretation</vt:lpstr>
      <vt:lpstr>Evasion Attacks</vt:lpstr>
      <vt:lpstr>Evasion Attacks: Defenses</vt:lpstr>
      <vt:lpstr>Drawback: Encrypted Traffic</vt:lpstr>
      <vt:lpstr>Recall: Structure of a Network</vt:lpstr>
      <vt:lpstr>Host-Based Intrusion Detection System (HIDS)</vt:lpstr>
      <vt:lpstr>Host-Based Intrusion Detection System (HIDS)</vt:lpstr>
      <vt:lpstr>Logging</vt:lpstr>
      <vt:lpstr>Detection Accuracy</vt:lpstr>
      <vt:lpstr>Detection Errors</vt:lpstr>
      <vt:lpstr>Perfect Detectors</vt:lpstr>
      <vt:lpstr>Detection Tradeoffs</vt:lpstr>
      <vt:lpstr>Combining Detectors</vt:lpstr>
      <vt:lpstr>Styles of Detection</vt:lpstr>
      <vt:lpstr>Styles of Detection</vt:lpstr>
      <vt:lpstr>Signature-based Detection</vt:lpstr>
      <vt:lpstr>Signature-based Detection: Examples</vt:lpstr>
      <vt:lpstr>Signature-based Detection: Tradeoffs</vt:lpstr>
      <vt:lpstr>Specification-based Detection</vt:lpstr>
      <vt:lpstr>Specification-based Detection: Examples</vt:lpstr>
      <vt:lpstr>Specification-based Detection: Tradeoffs</vt:lpstr>
      <vt:lpstr>Anomaly-based Detection</vt:lpstr>
      <vt:lpstr>Anomaly-based Detection: Examples</vt:lpstr>
      <vt:lpstr>Anomaly-based Detection: Tradeoffs</vt:lpstr>
      <vt:lpstr>Behavioral Detection</vt:lpstr>
      <vt:lpstr>Behavioral Detection: Examples</vt:lpstr>
      <vt:lpstr>Behavioral Detection: Tradeoffs</vt:lpstr>
      <vt:lpstr>Attacks on Intrusion Detection Systems (IDS)</vt:lpstr>
      <vt:lpstr>Inside A Modern IDS</vt:lpstr>
      <vt:lpstr>Inside A Modern 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</dc:title>
  <cp:lastModifiedBy>Jian Xiang</cp:lastModifiedBy>
  <cp:revision>48</cp:revision>
  <dcterms:modified xsi:type="dcterms:W3CDTF">2023-11-09T15:00:49Z</dcterms:modified>
</cp:coreProperties>
</file>