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12"/>
  </p:notesMasterIdLst>
  <p:sldIdLst>
    <p:sldId id="305" r:id="rId2"/>
    <p:sldId id="257" r:id="rId3"/>
    <p:sldId id="307" r:id="rId4"/>
    <p:sldId id="308" r:id="rId5"/>
    <p:sldId id="309" r:id="rId6"/>
    <p:sldId id="310" r:id="rId7"/>
    <p:sldId id="311" r:id="rId8"/>
    <p:sldId id="312" r:id="rId9"/>
    <p:sldId id="313" r:id="rId10"/>
    <p:sldId id="31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1D31E4-1F9E-42FA-9A50-5AD11F926841}">
  <a:tblStyle styleId="{551D31E4-1F9E-42FA-9A50-5AD11F9268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85"/>
    <p:restoredTop sz="91892"/>
  </p:normalViewPr>
  <p:slideViewPr>
    <p:cSldViewPr snapToGrid="0">
      <p:cViewPr varScale="1">
        <p:scale>
          <a:sx n="200" d="100"/>
          <a:sy n="200" d="100"/>
        </p:scale>
        <p:origin x="1488" y="160"/>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1a655f80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1a655f8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Questions about miners?</a:t>
            </a:r>
          </a:p>
          <a:p>
            <a:pPr marL="0" lvl="0" indent="0" algn="l" rtl="0">
              <a:spcBef>
                <a:spcPts val="0"/>
              </a:spcBef>
              <a:spcAft>
                <a:spcPts val="0"/>
              </a:spcAft>
              <a:buNone/>
            </a:pPr>
            <a:endParaRPr lang="en-US" dirty="0"/>
          </a:p>
          <a:p>
            <a:pPr algn="l" fontAlgn="base"/>
            <a:r>
              <a:rPr lang="en-US" b="0" i="0" dirty="0">
                <a:solidFill>
                  <a:srgbClr val="333333"/>
                </a:solidFill>
                <a:effectLst/>
                <a:latin typeface="Times New Roman" panose="02020603050405020304" pitchFamily="18" charset="0"/>
              </a:rPr>
              <a:t>The word “mining” is somewhat misleading. By evoking the extraction of precious metals, it focuses our attention on the reward for mining, the new bitcoins in each block. Although mining is incentivized by this reward, the primary purpose of mining is not the reward or the generation of new coins. If you view mining only as the process by which coins are created, you are mistaking the means (incentives) as a goal of the process. Mining is the main process of the decentralized clearinghouse, by which transactions are validated and cleared. Mining secures the bitcoin system and enables the emergence of network-wide consensus without a central authority.</a:t>
            </a:r>
          </a:p>
          <a:p>
            <a:br>
              <a:rPr lang="en-US" dirty="0"/>
            </a:br>
            <a:r>
              <a:rPr lang="en-US" dirty="0"/>
              <a:t>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0DBCB224-7C1A-D73E-1414-5DDFBD170B7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4" r:id="rId3"/>
    <p:sldLayoutId id="2147483657" r:id="rId4"/>
    <p:sldLayoutId id="2147483658" r:id="rId5"/>
    <p:sldLayoutId id="2147483660" r:id="rId6"/>
    <p:sldLayoutId id="214748366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harlotte-edu.zoom.us/my/jxiang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8"/>
          <p:cNvPicPr preferRelativeResize="0"/>
          <p:nvPr/>
        </p:nvPicPr>
        <p:blipFill rotWithShape="1">
          <a:blip r:embed="rId3">
            <a:alphaModFix/>
          </a:blip>
          <a:srcRect l="72190" t="33595" r="11724" b="44093"/>
          <a:stretch/>
        </p:blipFill>
        <p:spPr>
          <a:xfrm>
            <a:off x="0" y="1138650"/>
            <a:ext cx="9144000" cy="4004850"/>
          </a:xfrm>
          <a:prstGeom prst="rect">
            <a:avLst/>
          </a:prstGeom>
          <a:noFill/>
          <a:ln>
            <a:noFill/>
          </a:ln>
        </p:spPr>
      </p:pic>
      <p:sp>
        <p:nvSpPr>
          <p:cNvPr id="80" name="Google Shape;80;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1" name="Google Shape;81;p18"/>
          <p:cNvSpPr txBox="1">
            <a:spLocks noGrp="1"/>
          </p:cNvSpPr>
          <p:nvPr>
            <p:ph type="body" idx="1"/>
          </p:nvPr>
        </p:nvSpPr>
        <p:spPr>
          <a:xfrm>
            <a:off x="389202" y="1258275"/>
            <a:ext cx="6933915"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Midterm Oct.3</a:t>
            </a:r>
            <a:r>
              <a:rPr lang="en" baseline="30000" dirty="0"/>
              <a:t>rd</a:t>
            </a:r>
            <a:r>
              <a:rPr lang="en" dirty="0"/>
              <a:t> </a:t>
            </a:r>
            <a:r>
              <a:rPr lang="en" sz="2000" dirty="0"/>
              <a:t>(Tuesday)</a:t>
            </a:r>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Thursday office hours</a:t>
            </a:r>
          </a:p>
          <a:p>
            <a:pPr lvl="1" indent="-342900">
              <a:buSzPts val="1800"/>
              <a:buChar char="●"/>
            </a:pPr>
            <a:r>
              <a:rPr lang="en" sz="1600" dirty="0"/>
              <a:t>In person: Woodward Hall 330D</a:t>
            </a:r>
          </a:p>
          <a:p>
            <a:pPr lvl="1" indent="-342900">
              <a:buSzPts val="1800"/>
              <a:buChar char="●"/>
            </a:pPr>
            <a:r>
              <a:rPr lang="en" sz="1600" dirty="0"/>
              <a:t>Zoom meeting link: </a:t>
            </a:r>
            <a:r>
              <a:rPr lang="en-US" sz="1600" dirty="0">
                <a:hlinkClick r:id="rId4"/>
              </a:rPr>
              <a:t>https://charlotte-</a:t>
            </a:r>
            <a:r>
              <a:rPr lang="en-US" sz="1600" dirty="0" err="1">
                <a:hlinkClick r:id="rId4"/>
              </a:rPr>
              <a:t>edu.zoom.us</a:t>
            </a:r>
            <a:r>
              <a:rPr lang="en-US" sz="1600" dirty="0">
                <a:hlinkClick r:id="rId4"/>
              </a:rPr>
              <a:t>/my/jxiang1</a:t>
            </a:r>
            <a:endParaRPr lang="en" sz="16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endParaRPr sz="2000" dirty="0"/>
          </a:p>
        </p:txBody>
      </p:sp>
      <p:sp>
        <p:nvSpPr>
          <p:cNvPr id="82" name="Google Shape;8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Digital Signature</a:t>
            </a:r>
            <a:endParaRPr dirty="0"/>
          </a:p>
        </p:txBody>
      </p:sp>
    </p:spTree>
    <p:extLst>
      <p:ext uri="{BB962C8B-B14F-4D97-AF65-F5344CB8AC3E}">
        <p14:creationId xmlns:p14="http://schemas.microsoft.com/office/powerpoint/2010/main" val="3657869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6" name="object 2">
            <a:extLst>
              <a:ext uri="{FF2B5EF4-FFF2-40B4-BE49-F238E27FC236}">
                <a16:creationId xmlns:a16="http://schemas.microsoft.com/office/drawing/2014/main" id="{8C2582CD-9E00-9500-F365-2E01BA91FCEC}"/>
              </a:ext>
            </a:extLst>
          </p:cNvPr>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Today’s plan: Midterm Review</a:t>
            </a:r>
            <a:endParaRPr dirty="0"/>
          </a:p>
        </p:txBody>
      </p:sp>
      <p:sp>
        <p:nvSpPr>
          <p:cNvPr id="80" name="Google Shape;80;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000" dirty="0">
                <a:latin typeface="+mn-lt"/>
              </a:rPr>
              <a:t>Assignment #2 Review</a:t>
            </a:r>
          </a:p>
          <a:p>
            <a:pPr marL="457200" lvl="0" indent="-342900" algn="l" rtl="0">
              <a:spcBef>
                <a:spcPts val="0"/>
              </a:spcBef>
              <a:spcAft>
                <a:spcPts val="0"/>
              </a:spcAft>
              <a:buSzPts val="1800"/>
              <a:buChar char="●"/>
            </a:pPr>
            <a:endParaRPr lang="en-US" sz="2000" dirty="0">
              <a:latin typeface="+mn-lt"/>
              <a:cs typeface="Calibri"/>
            </a:endParaRPr>
          </a:p>
          <a:p>
            <a:pPr marL="457200" lvl="0" indent="-342900" algn="l" rtl="0">
              <a:spcBef>
                <a:spcPts val="0"/>
              </a:spcBef>
              <a:spcAft>
                <a:spcPts val="0"/>
              </a:spcAft>
              <a:buSzPts val="1800"/>
              <a:buChar char="●"/>
            </a:pPr>
            <a:r>
              <a:rPr lang="en-US" sz="2000" dirty="0">
                <a:latin typeface="+mn-lt"/>
                <a:cs typeface="Calibri"/>
              </a:rPr>
              <a:t>Key Concepts Review</a:t>
            </a:r>
            <a:endParaRPr sz="2000" dirty="0">
              <a:latin typeface="+mn-lt"/>
            </a:endParaRPr>
          </a:p>
          <a:p>
            <a:pPr marL="457200" lvl="0" indent="-342900" algn="l" rtl="0">
              <a:spcBef>
                <a:spcPts val="0"/>
              </a:spcBef>
              <a:spcAft>
                <a:spcPts val="0"/>
              </a:spcAft>
              <a:buSzPts val="1800"/>
              <a:buChar char="●"/>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Assignment #1 (Question 2)</a:t>
            </a:r>
            <a:endParaRPr dirty="0"/>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p:txBody>
          <a:bodyPr>
            <a:normAutofit/>
          </a:bodyPr>
          <a:lstStyle/>
          <a:p>
            <a:pPr marL="114300" indent="0">
              <a:lnSpc>
                <a:spcPct val="120000"/>
              </a:lnSpc>
              <a:buNone/>
              <a:tabLst>
                <a:tab pos="180022" algn="l"/>
              </a:tabLst>
            </a:pPr>
            <a:r>
              <a:rPr lang="en-US" dirty="0">
                <a:latin typeface="+mn-lt"/>
                <a:ea typeface="SimSun" panose="02010600030101010101" pitchFamily="2" charset="-122"/>
              </a:rPr>
              <a:t>D</a:t>
            </a:r>
            <a:r>
              <a:rPr lang="en-US" dirty="0">
                <a:effectLst/>
                <a:latin typeface="+mn-lt"/>
                <a:ea typeface="SimSun" panose="02010600030101010101" pitchFamily="2" charset="-122"/>
              </a:rPr>
              <a:t>escribe one example in computer security to show that cryptography cannot solve all problems in security.  </a:t>
            </a:r>
          </a:p>
          <a:p>
            <a:pPr>
              <a:lnSpc>
                <a:spcPct val="120000"/>
              </a:lnSpc>
              <a:buFont typeface="Wingdings" pitchFamily="2" charset="2"/>
              <a:buChar char="Ø"/>
              <a:tabLst>
                <a:tab pos="180022" algn="l"/>
              </a:tabLst>
            </a:pPr>
            <a:r>
              <a:rPr lang="en-US" sz="1600" dirty="0">
                <a:effectLst/>
                <a:latin typeface="+mn-lt"/>
                <a:ea typeface="SimSun" panose="02010600030101010101" pitchFamily="2" charset="-122"/>
              </a:rPr>
              <a:t>Cryptography can’t protect you against human errors</a:t>
            </a:r>
          </a:p>
          <a:p>
            <a:pPr marL="742950" marR="0" lvl="1" indent="-285750" algn="just">
              <a:spcBef>
                <a:spcPts val="0"/>
              </a:spcBef>
              <a:spcAft>
                <a:spcPts val="0"/>
              </a:spcAft>
              <a:buFont typeface="+mj-lt"/>
              <a:buAutoNum type="alphaLcPeriod"/>
            </a:pPr>
            <a:r>
              <a:rPr lang="en-US" sz="1600" dirty="0">
                <a:effectLst/>
                <a:latin typeface="+mn-lt"/>
                <a:ea typeface="SimSun" panose="02010600030101010101" pitchFamily="2" charset="-122"/>
              </a:rPr>
              <a:t>Social engineering is one of the easy one, e.g., steal your passcode by making friends with you. </a:t>
            </a:r>
          </a:p>
          <a:p>
            <a:pPr marL="742950" marR="0" lvl="1" indent="-285750" algn="just">
              <a:spcBef>
                <a:spcPts val="0"/>
              </a:spcBef>
              <a:spcAft>
                <a:spcPts val="0"/>
              </a:spcAft>
              <a:buFont typeface="+mj-lt"/>
              <a:buAutoNum type="alphaLcPeriod"/>
            </a:pPr>
            <a:r>
              <a:rPr lang="en-US" sz="1600" dirty="0">
                <a:effectLst/>
                <a:latin typeface="+mn-lt"/>
                <a:ea typeface="SimSun" panose="02010600030101010101" pitchFamily="2" charset="-122"/>
              </a:rPr>
              <a:t>If you leave your computer unlocked when you go to the bathroom or to get a cup of coffee, somebody can use your computer and do things with your private keys.</a:t>
            </a:r>
          </a:p>
          <a:p>
            <a:pPr>
              <a:lnSpc>
                <a:spcPct val="120000"/>
              </a:lnSpc>
              <a:buFont typeface="Wingdings" pitchFamily="2" charset="2"/>
              <a:buChar char="Ø"/>
              <a:tabLst>
                <a:tab pos="180022" algn="l"/>
              </a:tabLst>
            </a:pPr>
            <a:r>
              <a:rPr lang="en-US" sz="1600" dirty="0">
                <a:latin typeface="+mn-lt"/>
                <a:ea typeface="SimSun" panose="02010600030101010101" pitchFamily="2" charset="-122"/>
              </a:rPr>
              <a:t>Cryptography can’t protect against most denial-of-service attacks</a:t>
            </a:r>
          </a:p>
          <a:p>
            <a:pPr marL="742950" marR="0" lvl="1" indent="-285750" algn="just">
              <a:spcBef>
                <a:spcPts val="0"/>
              </a:spcBef>
              <a:spcAft>
                <a:spcPts val="0"/>
              </a:spcAft>
              <a:buFont typeface="+mj-lt"/>
              <a:buAutoNum type="alphaLcPeriod"/>
            </a:pPr>
            <a:r>
              <a:rPr lang="en-US" sz="1600" dirty="0">
                <a:effectLst/>
                <a:latin typeface="+mn-lt"/>
                <a:ea typeface="SimSun" panose="02010600030101010101" pitchFamily="2" charset="-122"/>
              </a:rPr>
              <a:t> Cryptography cannot provide availability in general.</a:t>
            </a:r>
          </a:p>
          <a:p>
            <a:pPr lvl="0">
              <a:lnSpc>
                <a:spcPct val="120000"/>
              </a:lnSpc>
              <a:buFont typeface="Wingdings" pitchFamily="2" charset="2"/>
              <a:buChar char="Ø"/>
              <a:tabLst>
                <a:tab pos="180022" algn="l"/>
              </a:tabLst>
            </a:pPr>
            <a:r>
              <a:rPr lang="en-US" sz="1600" dirty="0">
                <a:latin typeface="+mn-lt"/>
                <a:ea typeface="SimSun" panose="02010600030101010101" pitchFamily="2" charset="-122"/>
              </a:rPr>
              <a:t>Cryptography can’t protect against stolen encryption keys</a:t>
            </a:r>
          </a:p>
          <a:p>
            <a:pPr marL="742950" marR="0" lvl="1" indent="-285750" algn="just">
              <a:spcBef>
                <a:spcPts val="0"/>
              </a:spcBef>
              <a:spcAft>
                <a:spcPts val="0"/>
              </a:spcAft>
              <a:buFont typeface="+mj-lt"/>
              <a:buAutoNum type="alphaLcPeriod"/>
            </a:pPr>
            <a:r>
              <a:rPr lang="en-US" sz="1600" dirty="0">
                <a:effectLst/>
                <a:latin typeface="+mn-lt"/>
                <a:ea typeface="SimSun" panose="02010600030101010101" pitchFamily="2" charset="-122"/>
              </a:rPr>
              <a:t>The problem of information flow control: cryptography cannot prevent a party authorized to view information from improperly disclosing that 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Assignment #2 (</a:t>
            </a:r>
            <a:r>
              <a:rPr lang="en-US" dirty="0">
                <a:latin typeface="+mn-lt"/>
              </a:rPr>
              <a:t>Question 1</a:t>
            </a:r>
            <a:r>
              <a:rPr lang="en-US" dirty="0"/>
              <a:t>)</a:t>
            </a:r>
            <a:endParaRPr dirty="0"/>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p:txBody>
          <a:bodyPr>
            <a:normAutofit/>
          </a:bodyPr>
          <a:lstStyle/>
          <a:p>
            <a:pPr>
              <a:lnSpc>
                <a:spcPct val="120000"/>
              </a:lnSpc>
              <a:tabLst>
                <a:tab pos="180022" algn="l"/>
              </a:tabLst>
            </a:pPr>
            <a:r>
              <a:rPr lang="en-US" sz="1800" dirty="0">
                <a:effectLst/>
                <a:latin typeface="+mn-lt"/>
                <a:ea typeface="SimSun" panose="02010600030101010101" pitchFamily="2" charset="-122"/>
              </a:rPr>
              <a:t>The DES (Data Encryption Standard) was a symmetric encryption algorithm designed in 1976. It was the government standard until 2001. It has a block size of 64 bits, and key size of 56 bits. If Eve wants to brute-force attack DES, i.e., try all possible keys, how much time does Eve need? Assume that she can try 10</a:t>
            </a:r>
            <a:r>
              <a:rPr lang="en-US" sz="1800" baseline="30000" dirty="0">
                <a:effectLst/>
                <a:latin typeface="+mn-lt"/>
                <a:ea typeface="SimSun" panose="02010600030101010101" pitchFamily="2" charset="-122"/>
              </a:rPr>
              <a:t>10</a:t>
            </a:r>
            <a:r>
              <a:rPr lang="en-US" sz="1800" dirty="0">
                <a:effectLst/>
                <a:latin typeface="+mn-lt"/>
                <a:ea typeface="SimSun" panose="02010600030101010101" pitchFamily="2" charset="-122"/>
              </a:rPr>
              <a:t> keys per second with her personal computer. </a:t>
            </a:r>
            <a:endParaRPr lang="en-US" dirty="0">
              <a:latin typeface="+mn-lt"/>
            </a:endParaRPr>
          </a:p>
          <a:p>
            <a:pPr>
              <a:lnSpc>
                <a:spcPct val="120000"/>
              </a:lnSpc>
              <a:tabLst>
                <a:tab pos="180022" algn="l"/>
              </a:tabLst>
            </a:pPr>
            <a:endParaRPr lang="en-US" dirty="0">
              <a:effectLst/>
              <a:latin typeface="+mn-lt"/>
              <a:ea typeface="SimSun" panose="02010600030101010101" pitchFamily="2" charset="-122"/>
            </a:endParaRPr>
          </a:p>
          <a:p>
            <a:pPr lvl="0">
              <a:lnSpc>
                <a:spcPct val="120000"/>
              </a:lnSpc>
              <a:buFont typeface="Wingdings" pitchFamily="2" charset="2"/>
              <a:buChar char="Ø"/>
              <a:tabLst>
                <a:tab pos="180022" algn="l"/>
              </a:tabLst>
            </a:pPr>
            <a:r>
              <a:rPr lang="en-US" sz="1800" dirty="0">
                <a:effectLst/>
                <a:latin typeface="+mn-lt"/>
                <a:ea typeface="SimSun" panose="02010600030101010101" pitchFamily="2" charset="-122"/>
              </a:rPr>
              <a:t>Eve needs to try 2</a:t>
            </a:r>
            <a:r>
              <a:rPr lang="en-US" sz="1800" baseline="30000" dirty="0">
                <a:effectLst/>
                <a:latin typeface="+mn-lt"/>
                <a:ea typeface="SimSun" panose="02010600030101010101" pitchFamily="2" charset="-122"/>
              </a:rPr>
              <a:t>56</a:t>
            </a:r>
            <a:r>
              <a:rPr lang="en-US" sz="1800" dirty="0">
                <a:effectLst/>
                <a:latin typeface="+mn-lt"/>
                <a:ea typeface="SimSun" panose="02010600030101010101" pitchFamily="2" charset="-122"/>
              </a:rPr>
              <a:t> = 2</a:t>
            </a:r>
            <a:r>
              <a:rPr lang="en-US" sz="1800" baseline="30000" dirty="0">
                <a:effectLst/>
                <a:latin typeface="+mn-lt"/>
                <a:ea typeface="SimSun" panose="02010600030101010101" pitchFamily="2" charset="-122"/>
              </a:rPr>
              <a:t>(10×5.6)</a:t>
            </a:r>
            <a:r>
              <a:rPr lang="en-US" sz="1800" dirty="0">
                <a:effectLst/>
                <a:latin typeface="+mn-lt"/>
                <a:ea typeface="SimSun" panose="02010600030101010101" pitchFamily="2" charset="-122"/>
              </a:rPr>
              <a:t>=10</a:t>
            </a:r>
            <a:r>
              <a:rPr lang="en-US" sz="1800" baseline="30000" dirty="0">
                <a:effectLst/>
                <a:latin typeface="+mn-lt"/>
                <a:ea typeface="SimSun" panose="02010600030101010101" pitchFamily="2" charset="-122"/>
              </a:rPr>
              <a:t>(3×5.6)</a:t>
            </a:r>
            <a:r>
              <a:rPr lang="en-US" sz="1800" dirty="0">
                <a:effectLst/>
                <a:latin typeface="+mn-lt"/>
                <a:ea typeface="SimSun" panose="02010600030101010101" pitchFamily="2" charset="-122"/>
              </a:rPr>
              <a:t>=10</a:t>
            </a:r>
            <a:r>
              <a:rPr lang="en-US" sz="1800" baseline="30000" dirty="0">
                <a:effectLst/>
                <a:latin typeface="+mn-lt"/>
                <a:ea typeface="SimSun" panose="02010600030101010101" pitchFamily="2" charset="-122"/>
              </a:rPr>
              <a:t>(16.8)</a:t>
            </a:r>
            <a:r>
              <a:rPr lang="en-US" sz="1800" dirty="0">
                <a:effectLst/>
                <a:latin typeface="+mn-lt"/>
                <a:ea typeface="SimSun" panose="02010600030101010101" pitchFamily="2" charset="-122"/>
              </a:rPr>
              <a:t> = 6.3×10</a:t>
            </a:r>
            <a:r>
              <a:rPr lang="en-US" sz="1800" baseline="30000" dirty="0">
                <a:effectLst/>
                <a:latin typeface="+mn-lt"/>
                <a:ea typeface="SimSun" panose="02010600030101010101" pitchFamily="2" charset="-122"/>
              </a:rPr>
              <a:t>16</a:t>
            </a:r>
            <a:r>
              <a:rPr lang="en-US" sz="1800" dirty="0">
                <a:effectLst/>
                <a:latin typeface="+mn-lt"/>
                <a:ea typeface="SimSun" panose="02010600030101010101" pitchFamily="2" charset="-122"/>
              </a:rPr>
              <a:t> keys. The needed time is 6.3×10</a:t>
            </a:r>
            <a:r>
              <a:rPr lang="en-US" sz="1800" baseline="30000" dirty="0">
                <a:effectLst/>
                <a:latin typeface="+mn-lt"/>
                <a:ea typeface="SimSun" panose="02010600030101010101" pitchFamily="2" charset="-122"/>
              </a:rPr>
              <a:t>16</a:t>
            </a:r>
            <a:r>
              <a:rPr lang="en-US" sz="1800" dirty="0">
                <a:effectLst/>
                <a:latin typeface="+mn-lt"/>
                <a:ea typeface="SimSun" panose="02010600030101010101" pitchFamily="2" charset="-122"/>
              </a:rPr>
              <a:t> / (10</a:t>
            </a:r>
            <a:r>
              <a:rPr lang="en-US" sz="1800" baseline="30000" dirty="0">
                <a:effectLst/>
                <a:latin typeface="+mn-lt"/>
                <a:ea typeface="SimSun" panose="02010600030101010101" pitchFamily="2" charset="-122"/>
              </a:rPr>
              <a:t>10</a:t>
            </a:r>
            <a:r>
              <a:rPr lang="en-US" sz="1800" dirty="0">
                <a:effectLst/>
                <a:latin typeface="+mn-lt"/>
                <a:ea typeface="SimSun" panose="02010600030101010101" pitchFamily="2" charset="-122"/>
              </a:rPr>
              <a:t>)= 6.3×10</a:t>
            </a:r>
            <a:r>
              <a:rPr lang="en-US" sz="1800" baseline="30000" dirty="0">
                <a:effectLst/>
                <a:latin typeface="+mn-lt"/>
                <a:ea typeface="SimSun" panose="02010600030101010101" pitchFamily="2" charset="-122"/>
              </a:rPr>
              <a:t>6</a:t>
            </a:r>
            <a:r>
              <a:rPr lang="en-US" sz="1800" dirty="0">
                <a:effectLst/>
                <a:latin typeface="+mn-lt"/>
                <a:ea typeface="SimSun" panose="02010600030101010101" pitchFamily="2" charset="-122"/>
              </a:rPr>
              <a:t> seconds, roughly 73 days. </a:t>
            </a:r>
            <a:endParaRPr lang="en-US" sz="1600" dirty="0">
              <a:latin typeface="+mn-lt"/>
              <a:ea typeface="SimSun" panose="02010600030101010101" pitchFamily="2" charset="-122"/>
            </a:endParaRPr>
          </a:p>
          <a:p>
            <a:pPr lvl="0">
              <a:lnSpc>
                <a:spcPct val="120000"/>
              </a:lnSpc>
              <a:buFont typeface="Wingdings" pitchFamily="2" charset="2"/>
              <a:buChar char="Ø"/>
              <a:tabLst>
                <a:tab pos="180022" algn="l"/>
              </a:tabLst>
            </a:pPr>
            <a:endParaRPr lang="en-US" sz="1600" dirty="0">
              <a:latin typeface="+mn-lt"/>
              <a:ea typeface="SimSun" panose="02010600030101010101" pitchFamily="2" charset="-122"/>
            </a:endParaRPr>
          </a:p>
        </p:txBody>
      </p:sp>
    </p:spTree>
    <p:extLst>
      <p:ext uri="{BB962C8B-B14F-4D97-AF65-F5344CB8AC3E}">
        <p14:creationId xmlns:p14="http://schemas.microsoft.com/office/powerpoint/2010/main" val="1430390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Assignment #2 (</a:t>
            </a:r>
            <a:r>
              <a:rPr lang="en-US" dirty="0">
                <a:latin typeface="+mn-lt"/>
              </a:rPr>
              <a:t>Question 2</a:t>
            </a:r>
            <a:r>
              <a:rPr lang="en-US" dirty="0"/>
              <a:t>)</a:t>
            </a:r>
            <a:endParaRPr dirty="0"/>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a:xfrm>
            <a:off x="171450" y="3352800"/>
            <a:ext cx="8451850" cy="1651000"/>
          </a:xfrm>
        </p:spPr>
        <p:txBody>
          <a:bodyPr>
            <a:normAutofit fontScale="92500" lnSpcReduction="10000"/>
          </a:bodyPr>
          <a:lstStyle/>
          <a:p>
            <a:pPr marL="0" marR="0" indent="0" algn="just">
              <a:lnSpc>
                <a:spcPct val="115000"/>
              </a:lnSpc>
              <a:spcBef>
                <a:spcPts val="0"/>
              </a:spcBef>
              <a:spcAft>
                <a:spcPts val="0"/>
              </a:spcAft>
              <a:buNone/>
            </a:pPr>
            <a:r>
              <a:rPr lang="en-US" sz="1800" dirty="0">
                <a:effectLst/>
                <a:latin typeface="+mn-lt"/>
                <a:ea typeface="SimSun" panose="02010600030101010101" pitchFamily="2" charset="-122"/>
              </a:rPr>
              <a:t>Q 2.1 and 2.2: Eve can trick Alice to encrypt M</a:t>
            </a:r>
            <a:r>
              <a:rPr lang="en-US" sz="1800" baseline="-25000" dirty="0">
                <a:effectLst/>
                <a:latin typeface="+mn-lt"/>
                <a:ea typeface="SimSun" panose="02010600030101010101" pitchFamily="2" charset="-122"/>
              </a:rPr>
              <a:t>0</a:t>
            </a:r>
            <a:r>
              <a:rPr lang="en-US" sz="1800" dirty="0">
                <a:effectLst/>
                <a:latin typeface="+mn-lt"/>
                <a:ea typeface="SimSun" panose="02010600030101010101" pitchFamily="2" charset="-122"/>
              </a:rPr>
              <a:t>, if the return ciphertext C</a:t>
            </a:r>
            <a:r>
              <a:rPr lang="en-US" sz="1800" baseline="-25000" dirty="0">
                <a:effectLst/>
                <a:latin typeface="+mn-lt"/>
                <a:ea typeface="SimSun" panose="02010600030101010101" pitchFamily="2" charset="-122"/>
              </a:rPr>
              <a:t>0 </a:t>
            </a:r>
            <a:r>
              <a:rPr lang="en-US" sz="1800" dirty="0">
                <a:effectLst/>
                <a:latin typeface="+mn-lt"/>
                <a:ea typeface="SimSun" panose="02010600030101010101" pitchFamily="2" charset="-122"/>
              </a:rPr>
              <a:t>is the same as C, then the b = 0, otherwise, b = 1. </a:t>
            </a:r>
          </a:p>
          <a:p>
            <a:pPr marL="0" marR="0" indent="0" algn="just">
              <a:lnSpc>
                <a:spcPct val="115000"/>
              </a:lnSpc>
              <a:spcBef>
                <a:spcPts val="0"/>
              </a:spcBef>
              <a:spcAft>
                <a:spcPts val="0"/>
              </a:spcAft>
              <a:buNone/>
            </a:pPr>
            <a:r>
              <a:rPr lang="en-US" sz="1800" dirty="0">
                <a:effectLst/>
                <a:latin typeface="+mn-lt"/>
                <a:ea typeface="SimSun" panose="02010600030101010101" pitchFamily="2" charset="-122"/>
              </a:rPr>
              <a:t> </a:t>
            </a:r>
          </a:p>
          <a:p>
            <a:pPr marL="0" marR="0" indent="0" algn="just">
              <a:lnSpc>
                <a:spcPct val="115000"/>
              </a:lnSpc>
              <a:spcBef>
                <a:spcPts val="0"/>
              </a:spcBef>
              <a:spcAft>
                <a:spcPts val="0"/>
              </a:spcAft>
              <a:buNone/>
            </a:pPr>
            <a:r>
              <a:rPr lang="en-US" sz="1800" dirty="0">
                <a:effectLst/>
                <a:latin typeface="+mn-lt"/>
                <a:ea typeface="SimSun" panose="02010600030101010101" pitchFamily="2" charset="-122"/>
              </a:rPr>
              <a:t>Q 2.3: Eve can trick Alice to encrypt a message that is all 0, the return ciphertext C</a:t>
            </a:r>
            <a:r>
              <a:rPr lang="en-US" sz="1800" baseline="-25000" dirty="0">
                <a:effectLst/>
                <a:latin typeface="+mn-lt"/>
                <a:ea typeface="SimSun" panose="02010600030101010101" pitchFamily="2" charset="-122"/>
              </a:rPr>
              <a:t>0 </a:t>
            </a:r>
            <a:r>
              <a:rPr lang="en-US" sz="1800" dirty="0">
                <a:effectLst/>
                <a:latin typeface="+mn-lt"/>
                <a:ea typeface="SimSun" panose="02010600030101010101" pitchFamily="2" charset="-122"/>
              </a:rPr>
              <a:t>is the key used by Alice. Then Eve can decrypt all other ciphertext with the key. </a:t>
            </a:r>
          </a:p>
        </p:txBody>
      </p:sp>
      <p:pic>
        <p:nvPicPr>
          <p:cNvPr id="3" name="Picture 2">
            <a:extLst>
              <a:ext uri="{FF2B5EF4-FFF2-40B4-BE49-F238E27FC236}">
                <a16:creationId xmlns:a16="http://schemas.microsoft.com/office/drawing/2014/main" id="{439EAB2A-F7C0-2DD3-ECA9-E48D7333885C}"/>
              </a:ext>
            </a:extLst>
          </p:cNvPr>
          <p:cNvPicPr>
            <a:picLocks noChangeAspect="1"/>
          </p:cNvPicPr>
          <p:nvPr/>
        </p:nvPicPr>
        <p:blipFill>
          <a:blip r:embed="rId2"/>
          <a:stretch>
            <a:fillRect/>
          </a:stretch>
        </p:blipFill>
        <p:spPr>
          <a:xfrm>
            <a:off x="1461599" y="806842"/>
            <a:ext cx="6613185" cy="2540000"/>
          </a:xfrm>
          <a:prstGeom prst="rect">
            <a:avLst/>
          </a:prstGeom>
        </p:spPr>
      </p:pic>
    </p:spTree>
    <p:extLst>
      <p:ext uri="{BB962C8B-B14F-4D97-AF65-F5344CB8AC3E}">
        <p14:creationId xmlns:p14="http://schemas.microsoft.com/office/powerpoint/2010/main" val="1115746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Assignment #2 (</a:t>
            </a:r>
            <a:r>
              <a:rPr lang="en-US" dirty="0">
                <a:latin typeface="+mn-lt"/>
              </a:rPr>
              <a:t>Question 3</a:t>
            </a:r>
            <a:r>
              <a:rPr lang="en-US" dirty="0"/>
              <a:t>)</a:t>
            </a:r>
            <a:endParaRPr dirty="0"/>
          </a:p>
        </p:txBody>
      </p:sp>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a:xfrm>
                <a:off x="6165850" y="1026231"/>
                <a:ext cx="2857227" cy="2054537"/>
              </a:xfrm>
            </p:spPr>
            <p:txBody>
              <a:bodyPr>
                <a:noAutofit/>
              </a:bodyPr>
              <a:lstStyle/>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Encryption: </a:t>
                </a: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C</a:t>
                </a:r>
                <a:r>
                  <a:rPr lang="en-US" sz="1400" baseline="-25000" dirty="0">
                    <a:effectLst/>
                    <a:latin typeface="+mn-lt"/>
                    <a:ea typeface="SimSun" panose="02010600030101010101" pitchFamily="2" charset="-122"/>
                  </a:rPr>
                  <a:t>1</a:t>
                </a:r>
                <a:r>
                  <a:rPr lang="en-US" sz="1400" dirty="0">
                    <a:effectLst/>
                    <a:latin typeface="+mn-lt"/>
                    <a:ea typeface="SimSun" panose="02010600030101010101" pitchFamily="2" charset="-122"/>
                  </a:rPr>
                  <a:t>= IV </a:t>
                </a:r>
                <a14:m>
                  <m:oMath xmlns:m="http://schemas.openxmlformats.org/officeDocument/2006/math">
                    <m:r>
                      <a:rPr lang="en-US" sz="1400" i="1">
                        <a:effectLst/>
                        <a:latin typeface="+mn-lt"/>
                        <a:ea typeface="SimSun" panose="02010600030101010101" pitchFamily="2" charset="-122"/>
                      </a:rPr>
                      <m:t>⊕</m:t>
                    </m:r>
                  </m:oMath>
                </a14:m>
                <a:r>
                  <a:rPr lang="en-US" sz="1400" dirty="0">
                    <a:effectLst/>
                    <a:latin typeface="+mn-lt"/>
                    <a:ea typeface="SimSun" panose="02010600030101010101" pitchFamily="2" charset="-122"/>
                  </a:rPr>
                  <a:t> M</a:t>
                </a:r>
                <a:r>
                  <a:rPr lang="en-US" sz="1400" baseline="-25000" dirty="0">
                    <a:effectLst/>
                    <a:latin typeface="+mn-lt"/>
                    <a:ea typeface="SimSun" panose="02010600030101010101" pitchFamily="2" charset="-122"/>
                  </a:rPr>
                  <a:t>1</a:t>
                </a:r>
                <a:r>
                  <a:rPr lang="en-US" sz="1400" dirty="0">
                    <a:effectLst/>
                    <a:latin typeface="+mn-lt"/>
                    <a:ea typeface="SimSun" panose="02010600030101010101" pitchFamily="2" charset="-122"/>
                  </a:rPr>
                  <a:t> </a:t>
                </a:r>
                <a14:m>
                  <m:oMath xmlns:m="http://schemas.openxmlformats.org/officeDocument/2006/math">
                    <m:r>
                      <a:rPr lang="en-US" sz="1400" i="1">
                        <a:effectLst/>
                        <a:latin typeface="+mn-lt"/>
                        <a:ea typeface="SimSun" panose="02010600030101010101" pitchFamily="2" charset="-122"/>
                      </a:rPr>
                      <m:t>⊕</m:t>
                    </m:r>
                  </m:oMath>
                </a14:m>
                <a:r>
                  <a:rPr lang="en-US" sz="1400" dirty="0">
                    <a:effectLst/>
                    <a:latin typeface="+mn-lt"/>
                    <a:ea typeface="SimSun" panose="02010600030101010101" pitchFamily="2" charset="-122"/>
                  </a:rPr>
                  <a:t> Enc(k, k) </a:t>
                </a: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Ci = Enc(k, C</a:t>
                </a:r>
                <a:r>
                  <a:rPr lang="en-US" sz="1400" baseline="-25000" dirty="0">
                    <a:effectLst/>
                    <a:latin typeface="+mn-lt"/>
                    <a:ea typeface="SimSun" panose="02010600030101010101" pitchFamily="2" charset="-122"/>
                  </a:rPr>
                  <a:t>i-1</a:t>
                </a:r>
                <a:r>
                  <a:rPr lang="en-US" sz="1400" dirty="0">
                    <a:effectLst/>
                    <a:latin typeface="+mn-lt"/>
                    <a:ea typeface="SimSun" panose="02010600030101010101" pitchFamily="2" charset="-122"/>
                  </a:rPr>
                  <a:t>) </a:t>
                </a:r>
                <a14:m>
                  <m:oMath xmlns:m="http://schemas.openxmlformats.org/officeDocument/2006/math">
                    <m:r>
                      <a:rPr lang="en-US" sz="1400" i="1">
                        <a:effectLst/>
                        <a:latin typeface="+mn-lt"/>
                        <a:ea typeface="SimSun" panose="02010600030101010101" pitchFamily="2" charset="-122"/>
                      </a:rPr>
                      <m:t>⊕</m:t>
                    </m:r>
                  </m:oMath>
                </a14:m>
                <a:r>
                  <a:rPr lang="en-US" sz="1400" dirty="0">
                    <a:effectLst/>
                    <a:latin typeface="+mn-lt"/>
                    <a:ea typeface="SimSun" panose="02010600030101010101" pitchFamily="2" charset="-122"/>
                  </a:rPr>
                  <a:t> M</a:t>
                </a:r>
                <a:r>
                  <a:rPr lang="en-US" sz="1400" baseline="-25000" dirty="0">
                    <a:effectLst/>
                    <a:latin typeface="+mn-lt"/>
                    <a:ea typeface="SimSun" panose="02010600030101010101" pitchFamily="2" charset="-122"/>
                  </a:rPr>
                  <a:t>i</a:t>
                </a: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C = (IV, C</a:t>
                </a:r>
                <a:r>
                  <a:rPr lang="en-US" sz="1400" baseline="-25000" dirty="0">
                    <a:effectLst/>
                    <a:latin typeface="+mn-lt"/>
                    <a:ea typeface="SimSun" panose="02010600030101010101" pitchFamily="2" charset="-122"/>
                  </a:rPr>
                  <a:t>1</a:t>
                </a:r>
                <a:r>
                  <a:rPr lang="en-US" sz="1400" dirty="0">
                    <a:effectLst/>
                    <a:latin typeface="+mn-lt"/>
                    <a:ea typeface="SimSun" panose="02010600030101010101" pitchFamily="2" charset="-122"/>
                  </a:rPr>
                  <a:t>, …, </a:t>
                </a:r>
                <a:r>
                  <a:rPr lang="en-US" sz="1400" dirty="0" err="1">
                    <a:effectLst/>
                    <a:latin typeface="+mn-lt"/>
                    <a:ea typeface="SimSun" panose="02010600030101010101" pitchFamily="2" charset="-122"/>
                  </a:rPr>
                  <a:t>C</a:t>
                </a:r>
                <a:r>
                  <a:rPr lang="en-US" sz="1400" baseline="-25000" dirty="0" err="1">
                    <a:effectLst/>
                    <a:latin typeface="+mn-lt"/>
                    <a:ea typeface="SimSun" panose="02010600030101010101" pitchFamily="2" charset="-122"/>
                  </a:rPr>
                  <a:t>j</a:t>
                </a:r>
                <a:r>
                  <a:rPr lang="en-US" sz="1400" dirty="0">
                    <a:effectLst/>
                    <a:latin typeface="+mn-lt"/>
                    <a:ea typeface="SimSun" panose="02010600030101010101" pitchFamily="2" charset="-122"/>
                  </a:rPr>
                  <a:t>)</a:t>
                </a:r>
              </a:p>
              <a:p>
                <a:pPr marL="0" marR="0" indent="0" algn="just">
                  <a:lnSpc>
                    <a:spcPct val="115000"/>
                  </a:lnSpc>
                  <a:spcBef>
                    <a:spcPts val="0"/>
                  </a:spcBef>
                  <a:spcAft>
                    <a:spcPts val="0"/>
                  </a:spcAft>
                  <a:buNone/>
                </a:pPr>
                <a:endParaRPr lang="en-US" sz="1400" dirty="0">
                  <a:effectLst/>
                  <a:latin typeface="+mn-lt"/>
                  <a:ea typeface="SimSun" panose="02010600030101010101" pitchFamily="2" charset="-122"/>
                </a:endParaRPr>
              </a:p>
              <a:p>
                <a:pPr marL="0" marR="0" indent="0" algn="just">
                  <a:lnSpc>
                    <a:spcPct val="115000"/>
                  </a:lnSpc>
                  <a:spcBef>
                    <a:spcPts val="0"/>
                  </a:spcBef>
                  <a:spcAft>
                    <a:spcPts val="0"/>
                  </a:spcAft>
                  <a:buNone/>
                </a:pPr>
                <a:r>
                  <a:rPr lang="en-US" sz="1400" dirty="0">
                    <a:latin typeface="+mn-lt"/>
                    <a:ea typeface="SimSun" panose="02010600030101010101" pitchFamily="2" charset="-122"/>
                  </a:rPr>
                  <a:t>Decryption</a:t>
                </a:r>
                <a:r>
                  <a:rPr lang="en-US" sz="1400" dirty="0">
                    <a:effectLst/>
                    <a:latin typeface="+mn-lt"/>
                    <a:ea typeface="SimSun" panose="02010600030101010101" pitchFamily="2" charset="-122"/>
                  </a:rPr>
                  <a:t>:</a:t>
                </a: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M</a:t>
                </a:r>
                <a:r>
                  <a:rPr lang="en-US" sz="1400" baseline="-25000" dirty="0">
                    <a:effectLst/>
                    <a:latin typeface="+mn-lt"/>
                    <a:ea typeface="SimSun" panose="02010600030101010101" pitchFamily="2" charset="-122"/>
                  </a:rPr>
                  <a:t>1</a:t>
                </a:r>
                <a:r>
                  <a:rPr lang="en-US" sz="1400" dirty="0">
                    <a:effectLst/>
                    <a:latin typeface="+mn-lt"/>
                    <a:ea typeface="SimSun" panose="02010600030101010101" pitchFamily="2" charset="-122"/>
                  </a:rPr>
                  <a:t>= IV </a:t>
                </a:r>
                <a14:m>
                  <m:oMath xmlns:m="http://schemas.openxmlformats.org/officeDocument/2006/math">
                    <m:r>
                      <a:rPr lang="en-US" sz="1400" i="1">
                        <a:effectLst/>
                        <a:latin typeface="+mn-lt"/>
                        <a:ea typeface="SimSun" panose="02010600030101010101" pitchFamily="2" charset="-122"/>
                      </a:rPr>
                      <m:t>⊕</m:t>
                    </m:r>
                  </m:oMath>
                </a14:m>
                <a:r>
                  <a:rPr lang="en-US" sz="1400" dirty="0">
                    <a:effectLst/>
                    <a:latin typeface="+mn-lt"/>
                    <a:ea typeface="SimSun" panose="02010600030101010101" pitchFamily="2" charset="-122"/>
                  </a:rPr>
                  <a:t> C</a:t>
                </a:r>
                <a:r>
                  <a:rPr lang="en-US" sz="1400" baseline="-25000" dirty="0">
                    <a:effectLst/>
                    <a:latin typeface="+mn-lt"/>
                    <a:ea typeface="SimSun" panose="02010600030101010101" pitchFamily="2" charset="-122"/>
                  </a:rPr>
                  <a:t>1</a:t>
                </a:r>
                <a:r>
                  <a:rPr lang="en-US" sz="1400" dirty="0">
                    <a:effectLst/>
                    <a:latin typeface="+mn-lt"/>
                    <a:ea typeface="SimSun" panose="02010600030101010101" pitchFamily="2" charset="-122"/>
                  </a:rPr>
                  <a:t> </a:t>
                </a:r>
                <a14:m>
                  <m:oMath xmlns:m="http://schemas.openxmlformats.org/officeDocument/2006/math">
                    <m:r>
                      <a:rPr lang="en-US" sz="1400" i="1">
                        <a:effectLst/>
                        <a:latin typeface="+mn-lt"/>
                        <a:ea typeface="SimSun" panose="02010600030101010101" pitchFamily="2" charset="-122"/>
                      </a:rPr>
                      <m:t>⊕</m:t>
                    </m:r>
                  </m:oMath>
                </a14:m>
                <a:r>
                  <a:rPr lang="en-US" sz="1400" dirty="0">
                    <a:effectLst/>
                    <a:latin typeface="+mn-lt"/>
                    <a:ea typeface="SimSun" panose="02010600030101010101" pitchFamily="2" charset="-122"/>
                  </a:rPr>
                  <a:t> Enc(k, k) </a:t>
                </a: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Mi = Enc(k, C</a:t>
                </a:r>
                <a:r>
                  <a:rPr lang="en-US" sz="1400" baseline="-25000" dirty="0">
                    <a:effectLst/>
                    <a:latin typeface="+mn-lt"/>
                    <a:ea typeface="SimSun" panose="02010600030101010101" pitchFamily="2" charset="-122"/>
                  </a:rPr>
                  <a:t>i-1</a:t>
                </a:r>
                <a:r>
                  <a:rPr lang="en-US" sz="1400" dirty="0">
                    <a:effectLst/>
                    <a:latin typeface="+mn-lt"/>
                    <a:ea typeface="SimSun" panose="02010600030101010101" pitchFamily="2" charset="-122"/>
                  </a:rPr>
                  <a:t>) </a:t>
                </a:r>
                <a14:m>
                  <m:oMath xmlns:m="http://schemas.openxmlformats.org/officeDocument/2006/math">
                    <m:r>
                      <a:rPr lang="en-US" sz="1400" i="1">
                        <a:effectLst/>
                        <a:latin typeface="+mn-lt"/>
                        <a:ea typeface="SimSun" panose="02010600030101010101" pitchFamily="2" charset="-122"/>
                      </a:rPr>
                      <m:t>⊕</m:t>
                    </m:r>
                  </m:oMath>
                </a14:m>
                <a:r>
                  <a:rPr lang="en-US" sz="1400" dirty="0">
                    <a:effectLst/>
                    <a:latin typeface="+mn-lt"/>
                    <a:ea typeface="SimSun" panose="02010600030101010101" pitchFamily="2" charset="-122"/>
                  </a:rPr>
                  <a:t> C</a:t>
                </a:r>
                <a:r>
                  <a:rPr lang="en-US" sz="1400" baseline="-25000" dirty="0">
                    <a:effectLst/>
                    <a:latin typeface="+mn-lt"/>
                    <a:ea typeface="SimSun" panose="02010600030101010101" pitchFamily="2" charset="-122"/>
                  </a:rPr>
                  <a:t>i</a:t>
                </a:r>
                <a:endParaRPr lang="en-US" sz="1400" dirty="0">
                  <a:effectLst/>
                  <a:latin typeface="+mn-lt"/>
                  <a:ea typeface="SimSun" panose="02010600030101010101" pitchFamily="2" charset="-122"/>
                </a:endParaRP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 </a:t>
                </a:r>
              </a:p>
              <a:p>
                <a:pPr marL="0" marR="0" indent="0" algn="just">
                  <a:lnSpc>
                    <a:spcPct val="115000"/>
                  </a:lnSpc>
                  <a:spcBef>
                    <a:spcPts val="0"/>
                  </a:spcBef>
                  <a:spcAft>
                    <a:spcPts val="0"/>
                  </a:spcAft>
                  <a:buNone/>
                </a:pPr>
                <a:endParaRPr lang="en-US" sz="1400" dirty="0">
                  <a:effectLst/>
                  <a:latin typeface="+mn-lt"/>
                  <a:ea typeface="SimSun" panose="02010600030101010101" pitchFamily="2" charset="-122"/>
                </a:endParaRPr>
              </a:p>
            </p:txBody>
          </p:sp>
        </mc:Choice>
        <mc:Fallback>
          <p:sp>
            <p:nvSpPr>
              <p:cNvPr id="5" name="Text Placeholder 4">
                <a:extLst>
                  <a:ext uri="{FF2B5EF4-FFF2-40B4-BE49-F238E27FC236}">
                    <a16:creationId xmlns:a16="http://schemas.microsoft.com/office/drawing/2014/main" id="{ED69F788-EE24-21E3-4A7E-C8F9A728653B}"/>
                  </a:ext>
                </a:extLst>
              </p:cNvPr>
              <p:cNvSpPr>
                <a:spLocks noGrp="1" noRot="1" noChangeAspect="1" noMove="1" noResize="1" noEditPoints="1" noAdjustHandles="1" noChangeArrowheads="1" noChangeShapeType="1" noTextEdit="1"/>
              </p:cNvSpPr>
              <p:nvPr>
                <p:ph type="body" idx="1"/>
              </p:nvPr>
            </p:nvSpPr>
            <p:spPr>
              <a:xfrm>
                <a:off x="6165850" y="1026231"/>
                <a:ext cx="2857227" cy="2054537"/>
              </a:xfrm>
              <a:blipFill>
                <a:blip r:embed="rId2"/>
                <a:stretch>
                  <a:fillRect l="-885" b="-429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B65542D-25EB-4160-23CD-ACAB44451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9" y="778348"/>
            <a:ext cx="5943600" cy="2150110"/>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D4DE544-D9E9-A93A-43AE-0215283789A2}"/>
                  </a:ext>
                </a:extLst>
              </p:cNvPr>
              <p:cNvSpPr txBox="1"/>
              <p:nvPr/>
            </p:nvSpPr>
            <p:spPr>
              <a:xfrm>
                <a:off x="139427" y="3089981"/>
                <a:ext cx="8902700" cy="2054537"/>
              </a:xfrm>
              <a:prstGeom prst="rect">
                <a:avLst/>
              </a:prstGeom>
              <a:noFill/>
            </p:spPr>
            <p:txBody>
              <a:bodyPr wrap="square">
                <a:spAutoFit/>
              </a:bodyPr>
              <a:lstStyle/>
              <a:p>
                <a:pPr marL="0" marR="0" algn="just">
                  <a:lnSpc>
                    <a:spcPct val="115000"/>
                  </a:lnSpc>
                  <a:spcBef>
                    <a:spcPts val="0"/>
                  </a:spcBef>
                  <a:spcAft>
                    <a:spcPts val="0"/>
                  </a:spcAft>
                </a:pPr>
                <a:r>
                  <a:rPr lang="en-US" sz="1400" dirty="0">
                    <a:effectLst/>
                    <a:latin typeface="+mn-lt"/>
                    <a:ea typeface="SimSun" panose="02010600030101010101" pitchFamily="2" charset="-122"/>
                  </a:rPr>
                  <a:t>Not IND-CPA secure. For example, for two messages with the same first block, we can tell if they are the same by XOR out the IV and reveal the value of Enc(k, k) </a:t>
                </a:r>
                <a:r>
                  <a:rPr lang="en-US" sz="1400" dirty="0">
                    <a:effectLst/>
                    <a:latin typeface="+mn-lt"/>
                    <a:ea typeface="SimSun" panose="02010600030101010101" pitchFamily="2" charset="-122"/>
                    <a:cs typeface="Cambria Math" panose="02040503050406030204" pitchFamily="18" charset="0"/>
                  </a:rPr>
                  <a:t>⊕</a:t>
                </a:r>
                <a:r>
                  <a:rPr lang="en-US" sz="1400" dirty="0">
                    <a:effectLst/>
                    <a:latin typeface="+mn-lt"/>
                    <a:ea typeface="SimSun" panose="02010600030101010101" pitchFamily="2" charset="-122"/>
                  </a:rPr>
                  <a:t> M</a:t>
                </a:r>
                <a:r>
                  <a:rPr lang="en-US" sz="1400" baseline="-25000" dirty="0">
                    <a:effectLst/>
                    <a:latin typeface="+mn-lt"/>
                    <a:ea typeface="SimSun" panose="02010600030101010101" pitchFamily="2" charset="-122"/>
                  </a:rPr>
                  <a:t>1</a:t>
                </a:r>
                <a:r>
                  <a:rPr lang="en-US" sz="1400" dirty="0">
                    <a:effectLst/>
                    <a:latin typeface="+mn-lt"/>
                    <a:ea typeface="SimSun" panose="02010600030101010101" pitchFamily="2" charset="-122"/>
                  </a:rPr>
                  <a:t>, which is deterministic. The following scheme gives Eve probability of 1 of knowing which message was encrypted by Alice: </a:t>
                </a:r>
              </a:p>
              <a:p>
                <a:pPr marL="342900" marR="0" lvl="0" indent="-342900" algn="just">
                  <a:lnSpc>
                    <a:spcPct val="115000"/>
                  </a:lnSpc>
                  <a:spcBef>
                    <a:spcPts val="0"/>
                  </a:spcBef>
                  <a:spcAft>
                    <a:spcPts val="0"/>
                  </a:spcAft>
                  <a:buFont typeface="+mj-lt"/>
                  <a:buAutoNum type="arabicPeriod"/>
                </a:pPr>
                <a:r>
                  <a:rPr lang="en-US" sz="1400" dirty="0">
                    <a:effectLst/>
                    <a:latin typeface="+mn-lt"/>
                    <a:ea typeface="SimSun" panose="02010600030101010101" pitchFamily="2" charset="-122"/>
                  </a:rPr>
                  <a:t>Eve can send Ma and Mb to Alice for encryption. The two messages have different first block. </a:t>
                </a:r>
              </a:p>
              <a:p>
                <a:pPr marL="342900" marR="0" lvl="0" indent="-342900" algn="just">
                  <a:lnSpc>
                    <a:spcPct val="115000"/>
                  </a:lnSpc>
                  <a:spcBef>
                    <a:spcPts val="0"/>
                  </a:spcBef>
                  <a:spcAft>
                    <a:spcPts val="0"/>
                  </a:spcAft>
                  <a:buFont typeface="+mj-lt"/>
                  <a:buAutoNum type="arabicPeriod"/>
                </a:pPr>
                <a:r>
                  <a:rPr lang="en-US" sz="1400" dirty="0">
                    <a:effectLst/>
                    <a:latin typeface="+mn-lt"/>
                    <a:ea typeface="SimSun" panose="02010600030101010101" pitchFamily="2" charset="-122"/>
                  </a:rPr>
                  <a:t>Alice randomly chooses and encrypts Mx into </a:t>
                </a:r>
                <a:r>
                  <a:rPr lang="en-US" sz="1400" dirty="0" err="1">
                    <a:effectLst/>
                    <a:latin typeface="+mn-lt"/>
                    <a:ea typeface="SimSun" panose="02010600030101010101" pitchFamily="2" charset="-122"/>
                  </a:rPr>
                  <a:t>Cx</a:t>
                </a:r>
                <a:r>
                  <a:rPr lang="en-US" sz="1400" dirty="0">
                    <a:effectLst/>
                    <a:latin typeface="+mn-lt"/>
                    <a:ea typeface="SimSun" panose="02010600030101010101" pitchFamily="2" charset="-122"/>
                  </a:rPr>
                  <a:t> (x = a or x = b), and sends </a:t>
                </a:r>
                <a:r>
                  <a:rPr lang="en-US" sz="1400" dirty="0" err="1">
                    <a:effectLst/>
                    <a:latin typeface="+mn-lt"/>
                    <a:ea typeface="SimSun" panose="02010600030101010101" pitchFamily="2" charset="-122"/>
                  </a:rPr>
                  <a:t>Cx</a:t>
                </a:r>
                <a:r>
                  <a:rPr lang="en-US" sz="1400" dirty="0">
                    <a:effectLst/>
                    <a:latin typeface="+mn-lt"/>
                    <a:ea typeface="SimSun" panose="02010600030101010101" pitchFamily="2" charset="-122"/>
                  </a:rPr>
                  <a:t> to Eve. </a:t>
                </a:r>
              </a:p>
              <a:p>
                <a:pPr marL="342900" marR="0" lvl="0" indent="-342900" algn="just">
                  <a:lnSpc>
                    <a:spcPct val="115000"/>
                  </a:lnSpc>
                  <a:spcBef>
                    <a:spcPts val="0"/>
                  </a:spcBef>
                  <a:spcAft>
                    <a:spcPts val="0"/>
                  </a:spcAft>
                  <a:buFont typeface="+mj-lt"/>
                  <a:buAutoNum type="arabicPeriod"/>
                </a:pPr>
                <a:r>
                  <a:rPr lang="en-US" sz="1400" dirty="0">
                    <a:effectLst/>
                    <a:latin typeface="+mn-lt"/>
                    <a:ea typeface="SimSun" panose="02010600030101010101" pitchFamily="2" charset="-122"/>
                  </a:rPr>
                  <a:t>Eve sends Ma to Alice for encryption. Alice sends back Ca, the ciphertext of Ma. </a:t>
                </a:r>
              </a:p>
              <a:p>
                <a:pPr marL="342900" marR="0" lvl="0" indent="-342900" algn="just">
                  <a:lnSpc>
                    <a:spcPct val="115000"/>
                  </a:lnSpc>
                  <a:spcBef>
                    <a:spcPts val="0"/>
                  </a:spcBef>
                  <a:spcAft>
                    <a:spcPts val="0"/>
                  </a:spcAft>
                  <a:buFont typeface="+mj-lt"/>
                  <a:buAutoNum type="arabicPeriod"/>
                </a:pPr>
                <a:r>
                  <a:rPr lang="en-US" sz="1400" dirty="0">
                    <a:effectLst/>
                    <a:latin typeface="+mn-lt"/>
                    <a:ea typeface="SimSun" panose="02010600030101010101" pitchFamily="2" charset="-122"/>
                  </a:rPr>
                  <a:t>Do </a:t>
                </a:r>
                <a:r>
                  <a:rPr lang="en-US" sz="1400" dirty="0" err="1">
                    <a:effectLst/>
                    <a:latin typeface="+mn-lt"/>
                    <a:ea typeface="SimSun" panose="02010600030101010101" pitchFamily="2" charset="-122"/>
                  </a:rPr>
                  <a:t>Cx</a:t>
                </a:r>
                <a:r>
                  <a:rPr lang="en-US" sz="1400" dirty="0">
                    <a:effectLst/>
                    <a:latin typeface="+mn-lt"/>
                    <a:ea typeface="SimSun" panose="02010600030101010101" pitchFamily="2" charset="-122"/>
                  </a:rPr>
                  <a:t> </a:t>
                </a:r>
                <a14:m>
                  <m:oMath xmlns:m="http://schemas.openxmlformats.org/officeDocument/2006/math">
                    <m:r>
                      <a:rPr lang="en-US" sz="1400" i="1">
                        <a:effectLst/>
                        <a:latin typeface="+mn-lt"/>
                        <a:ea typeface="SimSun" panose="02010600030101010101" pitchFamily="2" charset="-122"/>
                      </a:rPr>
                      <m:t>⊕</m:t>
                    </m:r>
                  </m:oMath>
                </a14:m>
                <a:r>
                  <a:rPr lang="en-US" sz="1400" dirty="0">
                    <a:effectLst/>
                    <a:latin typeface="+mn-lt"/>
                    <a:ea typeface="SimSun" panose="02010600030101010101" pitchFamily="2" charset="-122"/>
                  </a:rPr>
                  <a:t> </a:t>
                </a:r>
                <a:r>
                  <a:rPr lang="en-US" sz="1400" dirty="0" err="1">
                    <a:effectLst/>
                    <a:latin typeface="+mn-lt"/>
                    <a:ea typeface="SimSun" panose="02010600030101010101" pitchFamily="2" charset="-122"/>
                  </a:rPr>
                  <a:t>IVx</a:t>
                </a:r>
                <a:r>
                  <a:rPr lang="en-US" sz="1400" dirty="0">
                    <a:effectLst/>
                    <a:latin typeface="+mn-lt"/>
                    <a:ea typeface="SimSun" panose="02010600030101010101" pitchFamily="2" charset="-122"/>
                  </a:rPr>
                  <a:t> and Ca </a:t>
                </a:r>
                <a14:m>
                  <m:oMath xmlns:m="http://schemas.openxmlformats.org/officeDocument/2006/math">
                    <m:r>
                      <a:rPr lang="en-US" sz="1400" i="1">
                        <a:effectLst/>
                        <a:latin typeface="+mn-lt"/>
                        <a:ea typeface="SimSun" panose="02010600030101010101" pitchFamily="2" charset="-122"/>
                      </a:rPr>
                      <m:t>⊕</m:t>
                    </m:r>
                  </m:oMath>
                </a14:m>
                <a:r>
                  <a:rPr lang="en-US" sz="1400" dirty="0">
                    <a:effectLst/>
                    <a:latin typeface="+mn-lt"/>
                    <a:ea typeface="SimSun" panose="02010600030101010101" pitchFamily="2" charset="-122"/>
                  </a:rPr>
                  <a:t> </a:t>
                </a:r>
                <a:r>
                  <a:rPr lang="en-US" sz="1400" dirty="0" err="1">
                    <a:effectLst/>
                    <a:latin typeface="+mn-lt"/>
                    <a:ea typeface="SimSun" panose="02010600030101010101" pitchFamily="2" charset="-122"/>
                  </a:rPr>
                  <a:t>IVa</a:t>
                </a:r>
                <a:r>
                  <a:rPr lang="en-US" sz="1400" dirty="0">
                    <a:effectLst/>
                    <a:latin typeface="+mn-lt"/>
                    <a:ea typeface="SimSun" panose="02010600030101010101" pitchFamily="2" charset="-122"/>
                  </a:rPr>
                  <a:t>, if the two results have the same value for the first block, then we know x = a, otherwise x = b. </a:t>
                </a:r>
              </a:p>
            </p:txBody>
          </p:sp>
        </mc:Choice>
        <mc:Fallback>
          <p:sp>
            <p:nvSpPr>
              <p:cNvPr id="7" name="TextBox 6">
                <a:extLst>
                  <a:ext uri="{FF2B5EF4-FFF2-40B4-BE49-F238E27FC236}">
                    <a16:creationId xmlns:a16="http://schemas.microsoft.com/office/drawing/2014/main" id="{2D4DE544-D9E9-A93A-43AE-0215283789A2}"/>
                  </a:ext>
                </a:extLst>
              </p:cNvPr>
              <p:cNvSpPr txBox="1">
                <a:spLocks noRot="1" noChangeAspect="1" noMove="1" noResize="1" noEditPoints="1" noAdjustHandles="1" noChangeArrowheads="1" noChangeShapeType="1" noTextEdit="1"/>
              </p:cNvSpPr>
              <p:nvPr/>
            </p:nvSpPr>
            <p:spPr>
              <a:xfrm>
                <a:off x="139427" y="3089981"/>
                <a:ext cx="8902700" cy="2054537"/>
              </a:xfrm>
              <a:prstGeom prst="rect">
                <a:avLst/>
              </a:prstGeom>
              <a:blipFill>
                <a:blip r:embed="rId4"/>
                <a:stretch>
                  <a:fillRect l="-285" t="-613" r="-285" b="-1840"/>
                </a:stretch>
              </a:blipFill>
            </p:spPr>
            <p:txBody>
              <a:bodyPr/>
              <a:lstStyle/>
              <a:p>
                <a:r>
                  <a:rPr lang="en-US">
                    <a:noFill/>
                  </a:rPr>
                  <a:t> </a:t>
                </a:r>
              </a:p>
            </p:txBody>
          </p:sp>
        </mc:Fallback>
      </mc:AlternateContent>
    </p:spTree>
    <p:extLst>
      <p:ext uri="{BB962C8B-B14F-4D97-AF65-F5344CB8AC3E}">
        <p14:creationId xmlns:p14="http://schemas.microsoft.com/office/powerpoint/2010/main" val="1469694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Assignment #2 (</a:t>
            </a:r>
            <a:r>
              <a:rPr lang="en-US" dirty="0">
                <a:latin typeface="+mn-lt"/>
              </a:rPr>
              <a:t>Question 4</a:t>
            </a:r>
            <a:r>
              <a:rPr lang="en-US" dirty="0"/>
              <a:t>)</a:t>
            </a:r>
            <a:endParaRPr dirty="0"/>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p:txBody>
          <a:bodyPr>
            <a:normAutofit/>
          </a:bodyPr>
          <a:lstStyle/>
          <a:p>
            <a:pPr>
              <a:lnSpc>
                <a:spcPct val="120000"/>
              </a:lnSpc>
              <a:tabLst>
                <a:tab pos="180022" algn="l"/>
              </a:tabLst>
            </a:pPr>
            <a:r>
              <a:rPr lang="en-US" dirty="0">
                <a:effectLst/>
                <a:latin typeface="+mn-lt"/>
                <a:ea typeface="Times New Roman" panose="02020603050405020304" pitchFamily="18" charset="0"/>
              </a:rPr>
              <a:t>Ciphertext c = c</a:t>
            </a:r>
            <a:r>
              <a:rPr lang="en-US" baseline="-25000" dirty="0">
                <a:effectLst/>
                <a:latin typeface="+mn-lt"/>
                <a:ea typeface="Times New Roman" panose="02020603050405020304" pitchFamily="18" charset="0"/>
              </a:rPr>
              <a:t>1</a:t>
            </a:r>
            <a:r>
              <a:rPr lang="en-US" dirty="0">
                <a:effectLst/>
                <a:latin typeface="+mn-lt"/>
                <a:ea typeface="Times New Roman" panose="02020603050405020304" pitchFamily="18" charset="0"/>
              </a:rPr>
              <a:t> || c</a:t>
            </a:r>
            <a:r>
              <a:rPr lang="en-US" baseline="-25000" dirty="0">
                <a:effectLst/>
                <a:latin typeface="+mn-lt"/>
                <a:ea typeface="Times New Roman" panose="02020603050405020304" pitchFamily="18" charset="0"/>
              </a:rPr>
              <a:t>2</a:t>
            </a:r>
            <a:r>
              <a:rPr lang="en-US" dirty="0">
                <a:effectLst/>
                <a:latin typeface="+mn-lt"/>
                <a:ea typeface="Times New Roman" panose="02020603050405020304" pitchFamily="18" charset="0"/>
              </a:rPr>
              <a:t> where c</a:t>
            </a:r>
            <a:r>
              <a:rPr lang="en-US" baseline="-25000" dirty="0">
                <a:effectLst/>
                <a:latin typeface="+mn-lt"/>
                <a:ea typeface="Times New Roman" panose="02020603050405020304" pitchFamily="18" charset="0"/>
              </a:rPr>
              <a:t>1</a:t>
            </a:r>
            <a:r>
              <a:rPr lang="en-US" dirty="0">
                <a:effectLst/>
                <a:latin typeface="+mn-lt"/>
                <a:ea typeface="Times New Roman" panose="02020603050405020304" pitchFamily="18" charset="0"/>
              </a:rPr>
              <a:t> = Enc(K, m) and c</a:t>
            </a:r>
            <a:r>
              <a:rPr lang="en-US" baseline="-25000" dirty="0">
                <a:effectLst/>
                <a:latin typeface="+mn-lt"/>
                <a:ea typeface="Times New Roman" panose="02020603050405020304" pitchFamily="18" charset="0"/>
              </a:rPr>
              <a:t>2</a:t>
            </a:r>
            <a:r>
              <a:rPr lang="en-US" dirty="0">
                <a:effectLst/>
                <a:latin typeface="+mn-lt"/>
                <a:ea typeface="Times New Roman" panose="02020603050405020304" pitchFamily="18" charset="0"/>
              </a:rPr>
              <a:t> = Hash(c</a:t>
            </a:r>
            <a:r>
              <a:rPr lang="en-US" baseline="-25000" dirty="0">
                <a:effectLst/>
                <a:latin typeface="+mn-lt"/>
                <a:ea typeface="Times New Roman" panose="02020603050405020304" pitchFamily="18" charset="0"/>
              </a:rPr>
              <a:t>1</a:t>
            </a:r>
            <a:r>
              <a:rPr lang="en-US" dirty="0">
                <a:effectLst/>
                <a:latin typeface="+mn-lt"/>
                <a:ea typeface="Times New Roman" panose="02020603050405020304" pitchFamily="18" charset="0"/>
              </a:rPr>
              <a:t>)</a:t>
            </a:r>
          </a:p>
          <a:p>
            <a:pPr>
              <a:lnSpc>
                <a:spcPct val="120000"/>
              </a:lnSpc>
              <a:tabLst>
                <a:tab pos="180022" algn="l"/>
              </a:tabLst>
            </a:pPr>
            <a:endParaRPr lang="en-US" dirty="0">
              <a:effectLst/>
              <a:latin typeface="+mn-lt"/>
              <a:ea typeface="SimSun" panose="02010600030101010101" pitchFamily="2" charset="-122"/>
            </a:endParaRPr>
          </a:p>
          <a:p>
            <a:pPr marL="742950" lvl="1" indent="-285750" algn="just">
              <a:buFont typeface="Wingdings" pitchFamily="2" charset="2"/>
              <a:buChar char="Ø"/>
            </a:pPr>
            <a:r>
              <a:rPr lang="en-US" sz="1800" dirty="0">
                <a:effectLst/>
                <a:latin typeface="+mn-lt"/>
                <a:ea typeface="SimSun" panose="02010600030101010101" pitchFamily="2" charset="-122"/>
              </a:rPr>
              <a:t>Q 4.1: It provides confidentiality </a:t>
            </a:r>
          </a:p>
          <a:p>
            <a:pPr marL="742950" lvl="1" indent="-285750" algn="just">
              <a:buFont typeface="Wingdings" pitchFamily="2" charset="2"/>
              <a:buChar char="Ø"/>
            </a:pPr>
            <a:endParaRPr lang="en-US" sz="1800" dirty="0">
              <a:effectLst/>
              <a:latin typeface="+mn-lt"/>
              <a:ea typeface="SimSun" panose="02010600030101010101" pitchFamily="2" charset="-122"/>
            </a:endParaRPr>
          </a:p>
          <a:p>
            <a:pPr marL="742950" lvl="1" indent="-285750" algn="just">
              <a:buFont typeface="Wingdings" pitchFamily="2" charset="2"/>
              <a:buChar char="Ø"/>
            </a:pPr>
            <a:r>
              <a:rPr lang="en-US" sz="1800" dirty="0">
                <a:effectLst/>
                <a:latin typeface="+mn-lt"/>
                <a:ea typeface="SimSun" panose="02010600030101010101" pitchFamily="2" charset="-122"/>
              </a:rPr>
              <a:t>Q 4.2: No integrity, since SHA-256 may suffer from length extension attack. </a:t>
            </a:r>
          </a:p>
          <a:p>
            <a:pPr marL="457200" lvl="1" indent="0" algn="just">
              <a:buNone/>
            </a:pPr>
            <a:r>
              <a:rPr lang="en-US" sz="1800" dirty="0">
                <a:effectLst/>
                <a:latin typeface="+mn-lt"/>
                <a:ea typeface="SimSun" panose="02010600030101010101" pitchFamily="2" charset="-122"/>
              </a:rPr>
              <a:t> </a:t>
            </a:r>
          </a:p>
          <a:p>
            <a:pPr marL="742950" lvl="1" indent="-285750" algn="just">
              <a:buFont typeface="Wingdings" pitchFamily="2" charset="2"/>
              <a:buChar char="Ø"/>
            </a:pPr>
            <a:r>
              <a:rPr lang="en-US" sz="1800" dirty="0">
                <a:effectLst/>
                <a:latin typeface="+mn-lt"/>
                <a:ea typeface="SimSun" panose="02010600030101010101" pitchFamily="2" charset="-122"/>
              </a:rPr>
              <a:t>Q 4.3: Ciphertext c = c</a:t>
            </a:r>
            <a:r>
              <a:rPr lang="en-US" sz="1800" baseline="-25000" dirty="0">
                <a:effectLst/>
                <a:latin typeface="+mn-lt"/>
                <a:ea typeface="SimSun" panose="02010600030101010101" pitchFamily="2" charset="-122"/>
              </a:rPr>
              <a:t>1</a:t>
            </a:r>
            <a:r>
              <a:rPr lang="en-US" sz="1800" dirty="0">
                <a:effectLst/>
                <a:latin typeface="+mn-lt"/>
                <a:ea typeface="SimSun" panose="02010600030101010101" pitchFamily="2" charset="-122"/>
              </a:rPr>
              <a:t> || c</a:t>
            </a:r>
            <a:r>
              <a:rPr lang="en-US" sz="1800" baseline="-25000" dirty="0">
                <a:effectLst/>
                <a:latin typeface="+mn-lt"/>
                <a:ea typeface="SimSun" panose="02010600030101010101" pitchFamily="2" charset="-122"/>
              </a:rPr>
              <a:t>2</a:t>
            </a:r>
            <a:r>
              <a:rPr lang="en-US" sz="1800" dirty="0">
                <a:effectLst/>
                <a:latin typeface="+mn-lt"/>
                <a:ea typeface="SimSun" panose="02010600030101010101" pitchFamily="2" charset="-122"/>
              </a:rPr>
              <a:t> where c</a:t>
            </a:r>
            <a:r>
              <a:rPr lang="en-US" sz="1800" baseline="-25000" dirty="0">
                <a:effectLst/>
                <a:latin typeface="+mn-lt"/>
                <a:ea typeface="SimSun" panose="02010600030101010101" pitchFamily="2" charset="-122"/>
              </a:rPr>
              <a:t>1</a:t>
            </a:r>
            <a:r>
              <a:rPr lang="en-US" sz="1800" dirty="0">
                <a:effectLst/>
                <a:latin typeface="+mn-lt"/>
                <a:ea typeface="SimSun" panose="02010600030101010101" pitchFamily="2" charset="-122"/>
              </a:rPr>
              <a:t> = Enc(K, m) and c</a:t>
            </a:r>
            <a:r>
              <a:rPr lang="en-US" sz="1800" baseline="-25000" dirty="0">
                <a:effectLst/>
                <a:latin typeface="+mn-lt"/>
                <a:ea typeface="SimSun" panose="02010600030101010101" pitchFamily="2" charset="-122"/>
              </a:rPr>
              <a:t>2</a:t>
            </a:r>
            <a:r>
              <a:rPr lang="en-US" sz="1800" dirty="0">
                <a:effectLst/>
                <a:latin typeface="+mn-lt"/>
                <a:ea typeface="SimSun" panose="02010600030101010101" pitchFamily="2" charset="-122"/>
              </a:rPr>
              <a:t> = MAC(K, c</a:t>
            </a:r>
            <a:r>
              <a:rPr lang="en-US" sz="1800" baseline="-25000" dirty="0">
                <a:effectLst/>
                <a:latin typeface="+mn-lt"/>
                <a:ea typeface="SimSun" panose="02010600030101010101" pitchFamily="2" charset="-122"/>
              </a:rPr>
              <a:t>1</a:t>
            </a:r>
            <a:r>
              <a:rPr lang="en-US" sz="1800" dirty="0">
                <a:effectLst/>
                <a:latin typeface="+mn-lt"/>
                <a:ea typeface="SimSun" panose="02010600030101010101" pitchFamily="2" charset="-122"/>
              </a:rPr>
              <a:t>)</a:t>
            </a:r>
          </a:p>
          <a:p>
            <a:pPr lvl="0">
              <a:lnSpc>
                <a:spcPct val="120000"/>
              </a:lnSpc>
              <a:buFont typeface="Wingdings" pitchFamily="2" charset="2"/>
              <a:buChar char="Ø"/>
              <a:tabLst>
                <a:tab pos="180022" algn="l"/>
              </a:tabLst>
            </a:pPr>
            <a:endParaRPr lang="en-US" dirty="0">
              <a:latin typeface="+mn-lt"/>
              <a:ea typeface="SimSun" panose="02010600030101010101" pitchFamily="2" charset="-122"/>
            </a:endParaRPr>
          </a:p>
          <a:p>
            <a:pPr lvl="0">
              <a:lnSpc>
                <a:spcPct val="120000"/>
              </a:lnSpc>
              <a:buFont typeface="Wingdings" pitchFamily="2" charset="2"/>
              <a:buChar char="Ø"/>
              <a:tabLst>
                <a:tab pos="180022" algn="l"/>
              </a:tabLst>
            </a:pPr>
            <a:endParaRPr lang="en-US" dirty="0">
              <a:latin typeface="+mn-lt"/>
              <a:ea typeface="SimSun" panose="02010600030101010101" pitchFamily="2" charset="-122"/>
            </a:endParaRPr>
          </a:p>
        </p:txBody>
      </p:sp>
    </p:spTree>
    <p:extLst>
      <p:ext uri="{BB962C8B-B14F-4D97-AF65-F5344CB8AC3E}">
        <p14:creationId xmlns:p14="http://schemas.microsoft.com/office/powerpoint/2010/main" val="65657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Assignment #2 (</a:t>
            </a:r>
            <a:r>
              <a:rPr lang="en-US" dirty="0">
                <a:latin typeface="+mn-lt"/>
              </a:rPr>
              <a:t>Question 5</a:t>
            </a:r>
            <a:r>
              <a:rPr lang="en-US" dirty="0"/>
              <a:t>)</a:t>
            </a:r>
            <a:endParaRPr dirty="0"/>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a:xfrm>
            <a:off x="198500" y="1246825"/>
            <a:ext cx="8996300" cy="3765600"/>
          </a:xfrm>
        </p:spPr>
        <p:txBody>
          <a:bodyPr>
            <a:noAutofit/>
          </a:bodyPr>
          <a:lstStyle/>
          <a:p>
            <a:pPr marL="0" marR="0" indent="0" algn="just">
              <a:lnSpc>
                <a:spcPct val="115000"/>
              </a:lnSpc>
              <a:spcBef>
                <a:spcPts val="0"/>
              </a:spcBef>
              <a:spcAft>
                <a:spcPts val="0"/>
              </a:spcAft>
              <a:buNone/>
            </a:pPr>
            <a:r>
              <a:rPr lang="en-US" dirty="0">
                <a:effectLst/>
                <a:latin typeface="+mn-lt"/>
                <a:ea typeface="SimSun" panose="02010600030101010101" pitchFamily="2" charset="-122"/>
              </a:rPr>
              <a:t>Eve is an eavesdropper between Alice and Bob. </a:t>
            </a:r>
          </a:p>
          <a:p>
            <a:pPr marL="342900" marR="0" lvl="0" indent="-342900">
              <a:lnSpc>
                <a:spcPct val="115000"/>
              </a:lnSpc>
              <a:spcBef>
                <a:spcPts val="0"/>
              </a:spcBef>
              <a:spcAft>
                <a:spcPts val="0"/>
              </a:spcAft>
              <a:buFont typeface="+mj-lt"/>
              <a:buAutoNum type="arabicPeriod"/>
            </a:pPr>
            <a:r>
              <a:rPr lang="en-US" sz="1600" dirty="0">
                <a:effectLst/>
                <a:latin typeface="+mn-lt"/>
                <a:ea typeface="SimSun" panose="02010600030101010101" pitchFamily="2" charset="-122"/>
              </a:rPr>
              <a:t>Alice and Bob each seed a PRNG with different random inputs. </a:t>
            </a:r>
            <a:endParaRPr lang="en-US" sz="1600" dirty="0">
              <a:effectLst/>
              <a:latin typeface="+mn-lt"/>
              <a:ea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600" dirty="0">
                <a:effectLst/>
                <a:latin typeface="+mn-lt"/>
                <a:ea typeface="SimSun" panose="02010600030101010101" pitchFamily="2" charset="-122"/>
              </a:rPr>
              <a:t>Alice uses her PRNG from the previous step to generate a, and Bob uses his PRNG from the previous step to generate b. </a:t>
            </a:r>
            <a:endParaRPr lang="en-US" sz="1600" dirty="0">
              <a:effectLst/>
              <a:latin typeface="+mn-lt"/>
              <a:ea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600" dirty="0">
                <a:effectLst/>
                <a:latin typeface="+mn-lt"/>
                <a:ea typeface="SimSun" panose="02010600030101010101" pitchFamily="2" charset="-122"/>
              </a:rPr>
              <a:t>Alice and Bob perform a Diffie-Hellman key exchange using their generated secrets (a and b). Recall that, in Diffie-Hellman, neither a nor b are directly sent over the channel. </a:t>
            </a:r>
            <a:endParaRPr lang="en-US" sz="1600" dirty="0">
              <a:effectLst/>
              <a:latin typeface="+mn-lt"/>
              <a:ea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600" dirty="0">
                <a:effectLst/>
                <a:latin typeface="+mn-lt"/>
                <a:ea typeface="SimSun" panose="02010600030101010101" pitchFamily="2" charset="-122"/>
              </a:rPr>
              <a:t>Alice and Bob, without reseeding, each use their PRNG to generate some pseudorandom output. </a:t>
            </a:r>
            <a:endParaRPr lang="en-US" sz="1600" dirty="0">
              <a:effectLst/>
              <a:latin typeface="+mn-lt"/>
              <a:ea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600" dirty="0">
                <a:effectLst/>
                <a:latin typeface="+mn-lt"/>
                <a:ea typeface="SimSun" panose="02010600030101010101" pitchFamily="2" charset="-122"/>
              </a:rPr>
              <a:t>Eve learns both Alice’s and Bob’s pseudorandom outputs. </a:t>
            </a:r>
            <a:endParaRPr lang="en-US" sz="1600" dirty="0">
              <a:effectLst/>
              <a:latin typeface="+mn-lt"/>
              <a:ea typeface="Times New Roman" panose="02020603050405020304" pitchFamily="18" charset="0"/>
            </a:endParaRPr>
          </a:p>
          <a:p>
            <a:pPr lvl="0">
              <a:lnSpc>
                <a:spcPct val="120000"/>
              </a:lnSpc>
              <a:buFont typeface="Wingdings" pitchFamily="2" charset="2"/>
              <a:buChar char="Ø"/>
              <a:tabLst>
                <a:tab pos="180022" algn="l"/>
              </a:tabLst>
            </a:pPr>
            <a:endParaRPr lang="en-US" sz="1600" dirty="0">
              <a:latin typeface="+mn-lt"/>
              <a:ea typeface="SimSun" panose="02010600030101010101" pitchFamily="2" charset="-122"/>
            </a:endParaRPr>
          </a:p>
          <a:p>
            <a:pPr>
              <a:lnSpc>
                <a:spcPct val="120000"/>
              </a:lnSpc>
              <a:buFont typeface="Wingdings" pitchFamily="2" charset="2"/>
              <a:buChar char="Ø"/>
              <a:tabLst>
                <a:tab pos="180022" algn="l"/>
              </a:tabLst>
            </a:pPr>
            <a:r>
              <a:rPr lang="en-US" sz="1600" dirty="0">
                <a:latin typeface="+mn-lt"/>
                <a:ea typeface="SimSun" panose="02010600030101010101" pitchFamily="2" charset="-122"/>
              </a:rPr>
              <a:t>Q 5.1: </a:t>
            </a:r>
            <a:r>
              <a:rPr lang="en-US" sz="1600" dirty="0">
                <a:effectLst/>
                <a:latin typeface="+mn-lt"/>
                <a:ea typeface="SimSun" panose="02010600030101010101" pitchFamily="2" charset="-122"/>
              </a:rPr>
              <a:t>Yes. Eve may learn about a and b, thus the shared secret g</a:t>
            </a:r>
            <a:r>
              <a:rPr lang="en-US" sz="1600" baseline="30000" dirty="0">
                <a:effectLst/>
                <a:latin typeface="+mn-lt"/>
                <a:ea typeface="SimSun" panose="02010600030101010101" pitchFamily="2" charset="-122"/>
              </a:rPr>
              <a:t>ab</a:t>
            </a:r>
            <a:r>
              <a:rPr lang="en-US" sz="1600" dirty="0">
                <a:effectLst/>
                <a:latin typeface="+mn-lt"/>
                <a:ea typeface="SimSun" panose="02010600030101010101" pitchFamily="2" charset="-122"/>
              </a:rPr>
              <a:t> mod p. </a:t>
            </a:r>
          </a:p>
          <a:p>
            <a:pPr>
              <a:lnSpc>
                <a:spcPct val="120000"/>
              </a:lnSpc>
              <a:buFont typeface="Wingdings" pitchFamily="2" charset="2"/>
              <a:buChar char="Ø"/>
              <a:tabLst>
                <a:tab pos="180022" algn="l"/>
              </a:tabLst>
            </a:pPr>
            <a:r>
              <a:rPr lang="en-US" sz="1600" dirty="0">
                <a:latin typeface="+mn-lt"/>
                <a:ea typeface="SimSun" panose="02010600030101010101" pitchFamily="2" charset="-122"/>
              </a:rPr>
              <a:t>Q 5.2: </a:t>
            </a:r>
            <a:r>
              <a:rPr lang="en-US" sz="1600" dirty="0">
                <a:effectLst/>
                <a:latin typeface="+mn-lt"/>
                <a:ea typeface="SimSun" panose="02010600030101010101" pitchFamily="2" charset="-122"/>
              </a:rPr>
              <a:t>Yes. Eve may learn about b, thus the shared secret g</a:t>
            </a:r>
            <a:r>
              <a:rPr lang="en-US" sz="1600" baseline="30000" dirty="0">
                <a:effectLst/>
                <a:latin typeface="+mn-lt"/>
                <a:ea typeface="SimSun" panose="02010600030101010101" pitchFamily="2" charset="-122"/>
              </a:rPr>
              <a:t>ab</a:t>
            </a:r>
            <a:r>
              <a:rPr lang="en-US" sz="1600" dirty="0">
                <a:effectLst/>
                <a:latin typeface="+mn-lt"/>
                <a:ea typeface="SimSun" panose="02010600030101010101" pitchFamily="2" charset="-122"/>
              </a:rPr>
              <a:t> mod p by (g</a:t>
            </a:r>
            <a:r>
              <a:rPr lang="en-US" sz="1600" baseline="30000" dirty="0">
                <a:effectLst/>
                <a:latin typeface="+mn-lt"/>
                <a:ea typeface="SimSun" panose="02010600030101010101" pitchFamily="2" charset="-122"/>
              </a:rPr>
              <a:t>a</a:t>
            </a:r>
            <a:r>
              <a:rPr lang="en-US" sz="1600" dirty="0">
                <a:effectLst/>
                <a:latin typeface="+mn-lt"/>
                <a:ea typeface="SimSun" panose="02010600030101010101" pitchFamily="2" charset="-122"/>
              </a:rPr>
              <a:t> mod p)</a:t>
            </a:r>
            <a:r>
              <a:rPr lang="en-US" sz="1600" baseline="30000" dirty="0">
                <a:effectLst/>
                <a:latin typeface="+mn-lt"/>
                <a:ea typeface="SimSun" panose="02010600030101010101" pitchFamily="2" charset="-122"/>
              </a:rPr>
              <a:t>b</a:t>
            </a:r>
            <a:r>
              <a:rPr lang="en-US" sz="1600" dirty="0">
                <a:effectLst/>
                <a:latin typeface="+mn-lt"/>
                <a:ea typeface="SimSun" panose="02010600030101010101" pitchFamily="2" charset="-122"/>
              </a:rPr>
              <a:t> mod p.</a:t>
            </a:r>
          </a:p>
          <a:p>
            <a:pPr>
              <a:lnSpc>
                <a:spcPct val="120000"/>
              </a:lnSpc>
              <a:buFont typeface="Wingdings" pitchFamily="2" charset="2"/>
              <a:buChar char="Ø"/>
              <a:tabLst>
                <a:tab pos="180022" algn="l"/>
              </a:tabLst>
            </a:pPr>
            <a:r>
              <a:rPr lang="en-US" sz="1600" dirty="0">
                <a:effectLst/>
                <a:latin typeface="+mn-lt"/>
                <a:ea typeface="SimSun" panose="02010600030101010101" pitchFamily="2" charset="-122"/>
              </a:rPr>
              <a:t>Q 5.3: g</a:t>
            </a:r>
            <a:r>
              <a:rPr lang="en-US" sz="1600" baseline="30000" dirty="0">
                <a:latin typeface="+mn-lt"/>
                <a:ea typeface="SimSun" panose="02010600030101010101" pitchFamily="2" charset="-122"/>
              </a:rPr>
              <a:t>am</a:t>
            </a:r>
            <a:r>
              <a:rPr lang="en-US" sz="1600" dirty="0">
                <a:effectLst/>
                <a:latin typeface="+mn-lt"/>
                <a:ea typeface="SimSun" panose="02010600030101010101" pitchFamily="2" charset="-122"/>
              </a:rPr>
              <a:t> mod p = </a:t>
            </a:r>
            <a:r>
              <a:rPr lang="en-US" sz="1600" dirty="0" err="1">
                <a:effectLst/>
                <a:latin typeface="+mn-lt"/>
                <a:ea typeface="SimSun" panose="02010600030101010101" pitchFamily="2" charset="-122"/>
              </a:rPr>
              <a:t>g</a:t>
            </a:r>
            <a:r>
              <a:rPr lang="en-US" sz="1600" baseline="30000" dirty="0" err="1">
                <a:effectLst/>
                <a:latin typeface="+mn-lt"/>
                <a:ea typeface="SimSun" panose="02010600030101010101" pitchFamily="2" charset="-122"/>
              </a:rPr>
              <a:t>bm</a:t>
            </a:r>
            <a:r>
              <a:rPr lang="en-US" sz="1600" dirty="0">
                <a:effectLst/>
                <a:latin typeface="+mn-lt"/>
                <a:ea typeface="SimSun" panose="02010600030101010101" pitchFamily="2" charset="-122"/>
              </a:rPr>
              <a:t> mod p , there are many such m values</a:t>
            </a:r>
          </a:p>
          <a:p>
            <a:pPr lvl="0">
              <a:lnSpc>
                <a:spcPct val="120000"/>
              </a:lnSpc>
              <a:buFont typeface="Wingdings" pitchFamily="2" charset="2"/>
              <a:buChar char="Ø"/>
              <a:tabLst>
                <a:tab pos="180022" algn="l"/>
              </a:tabLst>
            </a:pPr>
            <a:endParaRPr lang="en-US" sz="1600" dirty="0">
              <a:latin typeface="+mn-lt"/>
              <a:ea typeface="SimSun" panose="02010600030101010101" pitchFamily="2" charset="-122"/>
            </a:endParaRPr>
          </a:p>
          <a:p>
            <a:pPr lvl="0">
              <a:lnSpc>
                <a:spcPct val="120000"/>
              </a:lnSpc>
              <a:buFont typeface="Wingdings" pitchFamily="2" charset="2"/>
              <a:buChar char="Ø"/>
              <a:tabLst>
                <a:tab pos="180022" algn="l"/>
              </a:tabLst>
            </a:pPr>
            <a:endParaRPr lang="en-US" sz="1600" dirty="0">
              <a:latin typeface="+mn-lt"/>
              <a:ea typeface="SimSun" panose="02010600030101010101" pitchFamily="2" charset="-122"/>
            </a:endParaRPr>
          </a:p>
        </p:txBody>
      </p:sp>
    </p:spTree>
    <p:extLst>
      <p:ext uri="{BB962C8B-B14F-4D97-AF65-F5344CB8AC3E}">
        <p14:creationId xmlns:p14="http://schemas.microsoft.com/office/powerpoint/2010/main" val="3305376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Public Key Encryption</a:t>
            </a:r>
            <a:endParaRPr dirty="0"/>
          </a:p>
        </p:txBody>
      </p:sp>
    </p:spTree>
    <p:extLst>
      <p:ext uri="{BB962C8B-B14F-4D97-AF65-F5344CB8AC3E}">
        <p14:creationId xmlns:p14="http://schemas.microsoft.com/office/powerpoint/2010/main" val="1501779891"/>
      </p:ext>
    </p:extLst>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988</Words>
  <Application>Microsoft Macintosh PowerPoint</Application>
  <PresentationFormat>On-screen Show (16:9)</PresentationFormat>
  <Paragraphs>68</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Wingdings</vt:lpstr>
      <vt:lpstr>CS 161</vt:lpstr>
      <vt:lpstr>Announcements</vt:lpstr>
      <vt:lpstr>Today’s plan: Midterm Review</vt:lpstr>
      <vt:lpstr>Assignment #1 (Question 2)</vt:lpstr>
      <vt:lpstr>Assignment #2 (Question 1)</vt:lpstr>
      <vt:lpstr>Assignment #2 (Question 2)</vt:lpstr>
      <vt:lpstr>Assignment #2 (Question 3)</vt:lpstr>
      <vt:lpstr>Assignment #2 (Question 4)</vt:lpstr>
      <vt:lpstr>Assignment #2 (Question 5)</vt:lpstr>
      <vt:lpstr>Public Key Encryption</vt:lpstr>
      <vt:lpstr>Digital Signature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55</cp:revision>
  <dcterms:modified xsi:type="dcterms:W3CDTF">2023-09-24T12:42:08Z</dcterms:modified>
</cp:coreProperties>
</file>