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2" r:id="rId1"/>
    <p:sldMasterId id="2147483673" r:id="rId2"/>
  </p:sldMasterIdLst>
  <p:notesMasterIdLst>
    <p:notesMasterId r:id="rId83"/>
  </p:notesMasterIdLst>
  <p:sldIdLst>
    <p:sldId id="256" r:id="rId3"/>
    <p:sldId id="257"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77F4237-0D3B-4A35-BEBD-FA886FF9FF42}">
  <a:tblStyle styleId="{F77F4237-0D3B-4A35-BEBD-FA886FF9FF4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273"/>
    <p:restoredTop sz="94679"/>
  </p:normalViewPr>
  <p:slideViewPr>
    <p:cSldViewPr snapToGrid="0">
      <p:cViewPr varScale="1">
        <p:scale>
          <a:sx n="361" d="100"/>
          <a:sy n="361" d="100"/>
        </p:scale>
        <p:origin x="2592" y="18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presProps" Target="presProps.xml"/><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5" Type="http://schemas.openxmlformats.org/officeDocument/2006/relationships/slide" Target="slides/slide3.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viewProps" Target="view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tableStyles" Target="tableStyles.xml"/><Relationship Id="rId61" Type="http://schemas.openxmlformats.org/officeDocument/2006/relationships/slide" Target="slides/slide59.xml"/><Relationship Id="rId82" Type="http://schemas.openxmlformats.org/officeDocument/2006/relationships/slide" Target="slides/slide8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13514aafb96_0_6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13514aafb96_0_6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13514aafb96_0_7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13514aafb96_0_7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13514aafb96_0_7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13514aafb96_0_7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How large is 2^32 bytes memory</a:t>
            </a:r>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13514aafb96_0_7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13514aafb96_0_7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g13514aafb96_0_7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 name="Google Shape;230;g13514aafb96_0_7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g13514aafb96_0_7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 name="Google Shape;237;g13514aafb96_0_7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150f76b9c85_0_16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 name="Google Shape;253;g150f76b9c85_0_16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13514aafb96_0_8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13514aafb96_0_8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g13514aafb96_0_8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6" name="Google Shape;276;g13514aafb96_0_8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r>
              <a:rPr lang="en"/>
              <a:t>We don’t want you to come away from this class thinking you know x86!</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g150f76b9c85_0_16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3" name="Google Shape;283;g150f76b9c85_0_16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g150f76b9c85_0_16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0" name="Google Shape;290;g150f76b9c85_0_16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1362fa560df_6_1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1362fa560df_6_1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g150f76b9c85_0_16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7" name="Google Shape;297;g150f76b9c85_0_16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2100" algn="l" rtl="0">
              <a:lnSpc>
                <a:spcPct val="115000"/>
              </a:lnSpc>
              <a:spcBef>
                <a:spcPts val="0"/>
              </a:spcBef>
              <a:spcAft>
                <a:spcPts val="0"/>
              </a:spcAft>
              <a:buClr>
                <a:schemeClr val="dk1"/>
              </a:buClr>
              <a:buSzPts val="1000"/>
              <a:buChar char="●"/>
            </a:pPr>
            <a:r>
              <a:rPr lang="en" sz="1000">
                <a:solidFill>
                  <a:schemeClr val="dk1"/>
                </a:solidFill>
              </a:rPr>
              <a:t>We use AT&amp;T syntax in this class</a:t>
            </a:r>
            <a:endParaRPr sz="1000">
              <a:solidFill>
                <a:schemeClr val="dk1"/>
              </a:solidFill>
            </a:endParaRPr>
          </a:p>
          <a:p>
            <a:pPr marL="914400" lvl="1" indent="-292100" algn="l" rtl="0">
              <a:lnSpc>
                <a:spcPct val="115000"/>
              </a:lnSpc>
              <a:spcBef>
                <a:spcPts val="0"/>
              </a:spcBef>
              <a:spcAft>
                <a:spcPts val="0"/>
              </a:spcAft>
              <a:buClr>
                <a:schemeClr val="dk1"/>
              </a:buClr>
              <a:buSzPts val="1000"/>
              <a:buChar char="○"/>
            </a:pPr>
            <a:r>
              <a:rPr lang="en" sz="1000">
                <a:solidFill>
                  <a:schemeClr val="dk1"/>
                </a:solidFill>
              </a:rPr>
              <a:t>Used by GDB</a:t>
            </a:r>
            <a:endParaRPr sz="1000">
              <a:solidFill>
                <a:schemeClr val="dk1"/>
              </a:solidFill>
            </a:endParaRPr>
          </a:p>
          <a:p>
            <a:pPr marL="914400" lvl="1" indent="-292100" algn="l" rtl="0">
              <a:lnSpc>
                <a:spcPct val="115000"/>
              </a:lnSpc>
              <a:spcBef>
                <a:spcPts val="0"/>
              </a:spcBef>
              <a:spcAft>
                <a:spcPts val="0"/>
              </a:spcAft>
              <a:buClr>
                <a:schemeClr val="dk1"/>
              </a:buClr>
              <a:buSzPts val="1000"/>
              <a:buChar char="○"/>
            </a:pPr>
            <a:r>
              <a:rPr lang="en" sz="1000">
                <a:solidFill>
                  <a:schemeClr val="dk1"/>
                </a:solidFill>
              </a:rPr>
              <a:t>The alternative is “Intel syntax”</a:t>
            </a:r>
            <a:endParaRPr sz="100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g150f76b9c85_0_16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4" name="Google Shape;304;g150f76b9c85_0_16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2100" algn="l" rtl="0">
              <a:lnSpc>
                <a:spcPct val="115000"/>
              </a:lnSpc>
              <a:spcBef>
                <a:spcPts val="0"/>
              </a:spcBef>
              <a:spcAft>
                <a:spcPts val="0"/>
              </a:spcAft>
              <a:buClr>
                <a:schemeClr val="dk1"/>
              </a:buClr>
              <a:buSzPts val="1000"/>
              <a:buChar char="●"/>
            </a:pPr>
            <a:r>
              <a:rPr lang="en" sz="1000">
                <a:solidFill>
                  <a:schemeClr val="dk1"/>
                </a:solidFill>
              </a:rPr>
              <a:t>Many instructions have a suffix to denote the size of their operands (e.g. </a:t>
            </a:r>
            <a:r>
              <a:rPr lang="en" sz="1000" b="1">
                <a:solidFill>
                  <a:schemeClr val="dk1"/>
                </a:solidFill>
                <a:latin typeface="Courier New"/>
                <a:ea typeface="Courier New"/>
                <a:cs typeface="Courier New"/>
                <a:sym typeface="Courier New"/>
              </a:rPr>
              <a:t>addb</a:t>
            </a:r>
            <a:r>
              <a:rPr lang="en" sz="1000">
                <a:solidFill>
                  <a:schemeClr val="dk1"/>
                </a:solidFill>
              </a:rPr>
              <a:t>, </a:t>
            </a:r>
            <a:r>
              <a:rPr lang="en" sz="1000" b="1">
                <a:solidFill>
                  <a:schemeClr val="dk1"/>
                </a:solidFill>
                <a:latin typeface="Courier New"/>
                <a:ea typeface="Courier New"/>
                <a:cs typeface="Courier New"/>
                <a:sym typeface="Courier New"/>
              </a:rPr>
              <a:t>addw</a:t>
            </a:r>
            <a:r>
              <a:rPr lang="en" sz="1000">
                <a:solidFill>
                  <a:schemeClr val="dk1"/>
                </a:solidFill>
              </a:rPr>
              <a:t>, </a:t>
            </a:r>
            <a:r>
              <a:rPr lang="en" sz="1000" b="1">
                <a:solidFill>
                  <a:schemeClr val="dk1"/>
                </a:solidFill>
                <a:latin typeface="Courier New"/>
                <a:ea typeface="Courier New"/>
                <a:cs typeface="Courier New"/>
                <a:sym typeface="Courier New"/>
              </a:rPr>
              <a:t>addl</a:t>
            </a:r>
            <a:r>
              <a:rPr lang="en" sz="1000">
                <a:solidFill>
                  <a:schemeClr val="dk1"/>
                </a:solidFill>
              </a:rPr>
              <a:t>, and </a:t>
            </a:r>
            <a:r>
              <a:rPr lang="en" sz="1000" b="1">
                <a:solidFill>
                  <a:schemeClr val="dk1"/>
                </a:solidFill>
                <a:latin typeface="Courier New"/>
                <a:ea typeface="Courier New"/>
                <a:cs typeface="Courier New"/>
                <a:sym typeface="Courier New"/>
              </a:rPr>
              <a:t>addq</a:t>
            </a:r>
            <a:r>
              <a:rPr lang="en" sz="1000">
                <a:solidFill>
                  <a:schemeClr val="dk1"/>
                </a:solidFill>
              </a:rPr>
              <a:t> refer to 8-, 16-, 32-, and 64-bit operands)</a:t>
            </a:r>
            <a:endParaRPr sz="1000">
              <a:solidFill>
                <a:schemeClr val="dk1"/>
              </a:solidFill>
            </a:endParaRPr>
          </a:p>
          <a:p>
            <a:pPr marL="914400" lvl="1" indent="-292100" algn="l" rtl="0">
              <a:lnSpc>
                <a:spcPct val="115000"/>
              </a:lnSpc>
              <a:spcBef>
                <a:spcPts val="0"/>
              </a:spcBef>
              <a:spcAft>
                <a:spcPts val="0"/>
              </a:spcAft>
              <a:buClr>
                <a:schemeClr val="dk1"/>
              </a:buClr>
              <a:buSzPts val="1000"/>
              <a:buChar char="○"/>
            </a:pPr>
            <a:r>
              <a:rPr lang="en" sz="1000">
                <a:solidFill>
                  <a:schemeClr val="dk1"/>
                </a:solidFill>
              </a:rPr>
              <a:t>Technically, these can usually left out in assembly, but you will encounter them in Project 1, so we will show them here</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g150f76b9c85_0_17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7" name="Google Shape;317;g150f76b9c85_0_17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Answer: go through 2 memory register instructions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g150f76b9c85_0_9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0" name="Google Shape;330;g150f76b9c85_0_9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g150f76b9c85_0_8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7" name="Google Shape;337;g150f76b9c85_0_8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
        <p:cNvGrpSpPr/>
        <p:nvPr/>
      </p:nvGrpSpPr>
      <p:grpSpPr>
        <a:xfrm>
          <a:off x="0" y="0"/>
          <a:ext cx="0" cy="0"/>
          <a:chOff x="0" y="0"/>
          <a:chExt cx="0" cy="0"/>
        </a:xfrm>
      </p:grpSpPr>
      <p:sp>
        <p:nvSpPr>
          <p:cNvPr id="343" name="Google Shape;343;g150f76b9c85_0_8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4" name="Google Shape;344;g150f76b9c85_0_8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g150f76b9c85_0_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7" name="Google Shape;357;g150f76b9c85_0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7"/>
        <p:cNvGrpSpPr/>
        <p:nvPr/>
      </p:nvGrpSpPr>
      <p:grpSpPr>
        <a:xfrm>
          <a:off x="0" y="0"/>
          <a:ext cx="0" cy="0"/>
          <a:chOff x="0" y="0"/>
          <a:chExt cx="0" cy="0"/>
        </a:xfrm>
      </p:grpSpPr>
      <p:sp>
        <p:nvSpPr>
          <p:cNvPr id="378" name="Google Shape;378;g150f76b9c85_0_1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9" name="Google Shape;379;g150f76b9c85_0_1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
        <p:cNvGrpSpPr/>
        <p:nvPr/>
      </p:nvGrpSpPr>
      <p:grpSpPr>
        <a:xfrm>
          <a:off x="0" y="0"/>
          <a:ext cx="0" cy="0"/>
          <a:chOff x="0" y="0"/>
          <a:chExt cx="0" cy="0"/>
        </a:xfrm>
      </p:grpSpPr>
      <p:sp>
        <p:nvSpPr>
          <p:cNvPr id="402" name="Google Shape;402;g150f76b9c85_0_8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3" name="Google Shape;403;g150f76b9c85_0_8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p:cNvGrpSpPr/>
        <p:nvPr/>
      </p:nvGrpSpPr>
      <p:grpSpPr>
        <a:xfrm>
          <a:off x="0" y="0"/>
          <a:ext cx="0" cy="0"/>
          <a:chOff x="0" y="0"/>
          <a:chExt cx="0" cy="0"/>
        </a:xfrm>
      </p:grpSpPr>
      <p:sp>
        <p:nvSpPr>
          <p:cNvPr id="425" name="Google Shape;425;g150f76b9c85_0_9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6" name="Google Shape;426;g150f76b9c85_0_9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13514aafb96_0_7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13514aafb96_0_7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7"/>
        <p:cNvGrpSpPr/>
        <p:nvPr/>
      </p:nvGrpSpPr>
      <p:grpSpPr>
        <a:xfrm>
          <a:off x="0" y="0"/>
          <a:ext cx="0" cy="0"/>
          <a:chOff x="0" y="0"/>
          <a:chExt cx="0" cy="0"/>
        </a:xfrm>
      </p:grpSpPr>
      <p:sp>
        <p:nvSpPr>
          <p:cNvPr id="448" name="Google Shape;448;g150f76b9c85_0_10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9" name="Google Shape;449;g150f76b9c85_0_10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4"/>
        <p:cNvGrpSpPr/>
        <p:nvPr/>
      </p:nvGrpSpPr>
      <p:grpSpPr>
        <a:xfrm>
          <a:off x="0" y="0"/>
          <a:ext cx="0" cy="0"/>
          <a:chOff x="0" y="0"/>
          <a:chExt cx="0" cy="0"/>
        </a:xfrm>
      </p:grpSpPr>
      <p:sp>
        <p:nvSpPr>
          <p:cNvPr id="455" name="Google Shape;455;g13514aafb96_0_8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6" name="Google Shape;456;g13514aafb96_0_8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1"/>
        <p:cNvGrpSpPr/>
        <p:nvPr/>
      </p:nvGrpSpPr>
      <p:grpSpPr>
        <a:xfrm>
          <a:off x="0" y="0"/>
          <a:ext cx="0" cy="0"/>
          <a:chOff x="0" y="0"/>
          <a:chExt cx="0" cy="0"/>
        </a:xfrm>
      </p:grpSpPr>
      <p:sp>
        <p:nvSpPr>
          <p:cNvPr id="472" name="Google Shape;472;g13514aafb96_0_9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3" name="Google Shape;473;g13514aafb96_0_9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8"/>
        <p:cNvGrpSpPr/>
        <p:nvPr/>
      </p:nvGrpSpPr>
      <p:grpSpPr>
        <a:xfrm>
          <a:off x="0" y="0"/>
          <a:ext cx="0" cy="0"/>
          <a:chOff x="0" y="0"/>
          <a:chExt cx="0" cy="0"/>
        </a:xfrm>
      </p:grpSpPr>
      <p:sp>
        <p:nvSpPr>
          <p:cNvPr id="479" name="Google Shape;479;g150f76b9c85_0_11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0" name="Google Shape;480;g150f76b9c85_0_11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7"/>
        <p:cNvGrpSpPr/>
        <p:nvPr/>
      </p:nvGrpSpPr>
      <p:grpSpPr>
        <a:xfrm>
          <a:off x="0" y="0"/>
          <a:ext cx="0" cy="0"/>
          <a:chOff x="0" y="0"/>
          <a:chExt cx="0" cy="0"/>
        </a:xfrm>
      </p:grpSpPr>
      <p:sp>
        <p:nvSpPr>
          <p:cNvPr id="498" name="Google Shape;498;g150f76b9c85_0_11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9" name="Google Shape;499;g150f76b9c85_0_11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EAX, ECX, and EDX are caller-saved registers, and everything else is callee-saved</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4"/>
        <p:cNvGrpSpPr/>
        <p:nvPr/>
      </p:nvGrpSpPr>
      <p:grpSpPr>
        <a:xfrm>
          <a:off x="0" y="0"/>
          <a:ext cx="0" cy="0"/>
          <a:chOff x="0" y="0"/>
          <a:chExt cx="0" cy="0"/>
        </a:xfrm>
      </p:grpSpPr>
      <p:sp>
        <p:nvSpPr>
          <p:cNvPr id="505" name="Google Shape;505;g150f76b9c85_0_11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6" name="Google Shape;506;g150f76b9c85_0_11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9"/>
        <p:cNvGrpSpPr/>
        <p:nvPr/>
      </p:nvGrpSpPr>
      <p:grpSpPr>
        <a:xfrm>
          <a:off x="0" y="0"/>
          <a:ext cx="0" cy="0"/>
          <a:chOff x="0" y="0"/>
          <a:chExt cx="0" cy="0"/>
        </a:xfrm>
      </p:grpSpPr>
      <p:sp>
        <p:nvSpPr>
          <p:cNvPr id="550" name="Google Shape;550;g150f76b9c85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1" name="Google Shape;551;g150f76b9c85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6"/>
        <p:cNvGrpSpPr/>
        <p:nvPr/>
      </p:nvGrpSpPr>
      <p:grpSpPr>
        <a:xfrm>
          <a:off x="0" y="0"/>
          <a:ext cx="0" cy="0"/>
          <a:chOff x="0" y="0"/>
          <a:chExt cx="0" cy="0"/>
        </a:xfrm>
      </p:grpSpPr>
      <p:sp>
        <p:nvSpPr>
          <p:cNvPr id="557" name="Google Shape;557;g150f76b9c85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8" name="Google Shape;558;g150f76b9c85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7"/>
        <p:cNvGrpSpPr/>
        <p:nvPr/>
      </p:nvGrpSpPr>
      <p:grpSpPr>
        <a:xfrm>
          <a:off x="0" y="0"/>
          <a:ext cx="0" cy="0"/>
          <a:chOff x="0" y="0"/>
          <a:chExt cx="0" cy="0"/>
        </a:xfrm>
      </p:grpSpPr>
      <p:sp>
        <p:nvSpPr>
          <p:cNvPr id="578" name="Google Shape;578;g150f76b9c85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9" name="Google Shape;579;g150f76b9c85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8"/>
        <p:cNvGrpSpPr/>
        <p:nvPr/>
      </p:nvGrpSpPr>
      <p:grpSpPr>
        <a:xfrm>
          <a:off x="0" y="0"/>
          <a:ext cx="0" cy="0"/>
          <a:chOff x="0" y="0"/>
          <a:chExt cx="0" cy="0"/>
        </a:xfrm>
      </p:grpSpPr>
      <p:sp>
        <p:nvSpPr>
          <p:cNvPr id="599" name="Google Shape;599;g150f76b9c85_0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0" name="Google Shape;600;g150f76b9c85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13514aafb96_0_7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13514aafb96_0_7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7"/>
        <p:cNvGrpSpPr/>
        <p:nvPr/>
      </p:nvGrpSpPr>
      <p:grpSpPr>
        <a:xfrm>
          <a:off x="0" y="0"/>
          <a:ext cx="0" cy="0"/>
          <a:chOff x="0" y="0"/>
          <a:chExt cx="0" cy="0"/>
        </a:xfrm>
      </p:grpSpPr>
      <p:sp>
        <p:nvSpPr>
          <p:cNvPr id="618" name="Google Shape;618;g150f76b9c85_0_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9" name="Google Shape;619;g150f76b9c85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9"/>
        <p:cNvGrpSpPr/>
        <p:nvPr/>
      </p:nvGrpSpPr>
      <p:grpSpPr>
        <a:xfrm>
          <a:off x="0" y="0"/>
          <a:ext cx="0" cy="0"/>
          <a:chOff x="0" y="0"/>
          <a:chExt cx="0" cy="0"/>
        </a:xfrm>
      </p:grpSpPr>
      <p:sp>
        <p:nvSpPr>
          <p:cNvPr id="640" name="Google Shape;640;g150f76b9c85_0_1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1" name="Google Shape;641;g150f76b9c85_0_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1"/>
        <p:cNvGrpSpPr/>
        <p:nvPr/>
      </p:nvGrpSpPr>
      <p:grpSpPr>
        <a:xfrm>
          <a:off x="0" y="0"/>
          <a:ext cx="0" cy="0"/>
          <a:chOff x="0" y="0"/>
          <a:chExt cx="0" cy="0"/>
        </a:xfrm>
      </p:grpSpPr>
      <p:sp>
        <p:nvSpPr>
          <p:cNvPr id="662" name="Google Shape;662;g150f76b9c85_0_1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3" name="Google Shape;663;g150f76b9c85_0_1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Sanity check: what section of memory are each of the three registers pointing to?</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4"/>
        <p:cNvGrpSpPr/>
        <p:nvPr/>
      </p:nvGrpSpPr>
      <p:grpSpPr>
        <a:xfrm>
          <a:off x="0" y="0"/>
          <a:ext cx="0" cy="0"/>
          <a:chOff x="0" y="0"/>
          <a:chExt cx="0" cy="0"/>
        </a:xfrm>
      </p:grpSpPr>
      <p:sp>
        <p:nvSpPr>
          <p:cNvPr id="685" name="Google Shape;685;g150f76b9c85_0_1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6" name="Google Shape;686;g150f76b9c85_0_1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6"/>
        <p:cNvGrpSpPr/>
        <p:nvPr/>
      </p:nvGrpSpPr>
      <p:grpSpPr>
        <a:xfrm>
          <a:off x="0" y="0"/>
          <a:ext cx="0" cy="0"/>
          <a:chOff x="0" y="0"/>
          <a:chExt cx="0" cy="0"/>
        </a:xfrm>
      </p:grpSpPr>
      <p:sp>
        <p:nvSpPr>
          <p:cNvPr id="707" name="Google Shape;707;g150f76b9c85_0_2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8" name="Google Shape;708;g150f76b9c85_0_2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8"/>
        <p:cNvGrpSpPr/>
        <p:nvPr/>
      </p:nvGrpSpPr>
      <p:grpSpPr>
        <a:xfrm>
          <a:off x="0" y="0"/>
          <a:ext cx="0" cy="0"/>
          <a:chOff x="0" y="0"/>
          <a:chExt cx="0" cy="0"/>
        </a:xfrm>
      </p:grpSpPr>
      <p:sp>
        <p:nvSpPr>
          <p:cNvPr id="729" name="Google Shape;729;g150f76b9c85_0_2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0" name="Google Shape;730;g150f76b9c85_0_2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0"/>
        <p:cNvGrpSpPr/>
        <p:nvPr/>
      </p:nvGrpSpPr>
      <p:grpSpPr>
        <a:xfrm>
          <a:off x="0" y="0"/>
          <a:ext cx="0" cy="0"/>
          <a:chOff x="0" y="0"/>
          <a:chExt cx="0" cy="0"/>
        </a:xfrm>
      </p:grpSpPr>
      <p:sp>
        <p:nvSpPr>
          <p:cNvPr id="751" name="Google Shape;751;g150f76b9c85_0_2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2" name="Google Shape;752;g150f76b9c85_0_2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2"/>
        <p:cNvGrpSpPr/>
        <p:nvPr/>
      </p:nvGrpSpPr>
      <p:grpSpPr>
        <a:xfrm>
          <a:off x="0" y="0"/>
          <a:ext cx="0" cy="0"/>
          <a:chOff x="0" y="0"/>
          <a:chExt cx="0" cy="0"/>
        </a:xfrm>
      </p:grpSpPr>
      <p:sp>
        <p:nvSpPr>
          <p:cNvPr id="773" name="Google Shape;773;g150f76b9c85_0_3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4" name="Google Shape;774;g150f76b9c85_0_3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Typical convention is to push the arguments in reverse order as seen here, but this is technically dependent on the compiler. For this class arguments are always pushed in reverse order.</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4"/>
        <p:cNvGrpSpPr/>
        <p:nvPr/>
      </p:nvGrpSpPr>
      <p:grpSpPr>
        <a:xfrm>
          <a:off x="0" y="0"/>
          <a:ext cx="0" cy="0"/>
          <a:chOff x="0" y="0"/>
          <a:chExt cx="0" cy="0"/>
        </a:xfrm>
      </p:grpSpPr>
      <p:sp>
        <p:nvSpPr>
          <p:cNvPr id="795" name="Google Shape;795;g150f76b9c85_0_3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6" name="Google Shape;796;g150f76b9c85_0_3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7"/>
        <p:cNvGrpSpPr/>
        <p:nvPr/>
      </p:nvGrpSpPr>
      <p:grpSpPr>
        <a:xfrm>
          <a:off x="0" y="0"/>
          <a:ext cx="0" cy="0"/>
          <a:chOff x="0" y="0"/>
          <a:chExt cx="0" cy="0"/>
        </a:xfrm>
      </p:grpSpPr>
      <p:sp>
        <p:nvSpPr>
          <p:cNvPr id="818" name="Google Shape;818;g150f76b9c85_0_3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9" name="Google Shape;819;g150f76b9c85_0_3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13514aafb96_0_7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13514aafb96_0_7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0"/>
        <p:cNvGrpSpPr/>
        <p:nvPr/>
      </p:nvGrpSpPr>
      <p:grpSpPr>
        <a:xfrm>
          <a:off x="0" y="0"/>
          <a:ext cx="0" cy="0"/>
          <a:chOff x="0" y="0"/>
          <a:chExt cx="0" cy="0"/>
        </a:xfrm>
      </p:grpSpPr>
      <p:sp>
        <p:nvSpPr>
          <p:cNvPr id="841" name="Google Shape;841;g150f76b9c85_0_4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2" name="Google Shape;842;g150f76b9c85_0_4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4"/>
        <p:cNvGrpSpPr/>
        <p:nvPr/>
      </p:nvGrpSpPr>
      <p:grpSpPr>
        <a:xfrm>
          <a:off x="0" y="0"/>
          <a:ext cx="0" cy="0"/>
          <a:chOff x="0" y="0"/>
          <a:chExt cx="0" cy="0"/>
        </a:xfrm>
      </p:grpSpPr>
      <p:sp>
        <p:nvSpPr>
          <p:cNvPr id="865" name="Google Shape;865;g150f76b9c85_0_8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6" name="Google Shape;866;g150f76b9c85_0_8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8"/>
        <p:cNvGrpSpPr/>
        <p:nvPr/>
      </p:nvGrpSpPr>
      <p:grpSpPr>
        <a:xfrm>
          <a:off x="0" y="0"/>
          <a:ext cx="0" cy="0"/>
          <a:chOff x="0" y="0"/>
          <a:chExt cx="0" cy="0"/>
        </a:xfrm>
      </p:grpSpPr>
      <p:sp>
        <p:nvSpPr>
          <p:cNvPr id="889" name="Google Shape;889;g150f76b9c85_0_4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0" name="Google Shape;890;g150f76b9c85_0_4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2"/>
        <p:cNvGrpSpPr/>
        <p:nvPr/>
      </p:nvGrpSpPr>
      <p:grpSpPr>
        <a:xfrm>
          <a:off x="0" y="0"/>
          <a:ext cx="0" cy="0"/>
          <a:chOff x="0" y="0"/>
          <a:chExt cx="0" cy="0"/>
        </a:xfrm>
      </p:grpSpPr>
      <p:sp>
        <p:nvSpPr>
          <p:cNvPr id="913" name="Google Shape;913;g150f76b9c85_0_5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4" name="Google Shape;914;g150f76b9c85_0_5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8"/>
        <p:cNvGrpSpPr/>
        <p:nvPr/>
      </p:nvGrpSpPr>
      <p:grpSpPr>
        <a:xfrm>
          <a:off x="0" y="0"/>
          <a:ext cx="0" cy="0"/>
          <a:chOff x="0" y="0"/>
          <a:chExt cx="0" cy="0"/>
        </a:xfrm>
      </p:grpSpPr>
      <p:sp>
        <p:nvSpPr>
          <p:cNvPr id="939" name="Google Shape;939;g150f76b9c85_0_5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0" name="Google Shape;940;g150f76b9c85_0_5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 practice, the compiler will also leave space for weird stuff like exception handlers and other saved registers, but for this class, we don’t care.</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4"/>
        <p:cNvGrpSpPr/>
        <p:nvPr/>
      </p:nvGrpSpPr>
      <p:grpSpPr>
        <a:xfrm>
          <a:off x="0" y="0"/>
          <a:ext cx="0" cy="0"/>
          <a:chOff x="0" y="0"/>
          <a:chExt cx="0" cy="0"/>
        </a:xfrm>
      </p:grpSpPr>
      <p:sp>
        <p:nvSpPr>
          <p:cNvPr id="965" name="Google Shape;965;g150f76b9c85_0_5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6" name="Google Shape;966;g150f76b9c85_0_5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0"/>
        <p:cNvGrpSpPr/>
        <p:nvPr/>
      </p:nvGrpSpPr>
      <p:grpSpPr>
        <a:xfrm>
          <a:off x="0" y="0"/>
          <a:ext cx="0" cy="0"/>
          <a:chOff x="0" y="0"/>
          <a:chExt cx="0" cy="0"/>
        </a:xfrm>
      </p:grpSpPr>
      <p:sp>
        <p:nvSpPr>
          <p:cNvPr id="991" name="Google Shape;991;g150f76b9c85_0_5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2" name="Google Shape;992;g150f76b9c85_0_5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This is why it’s nice to push the arguments backwards.</a:t>
            </a:r>
            <a:endParaRPr/>
          </a:p>
          <a:p>
            <a:pPr marL="0" lvl="0" indent="0" algn="l" rtl="0">
              <a:spcBef>
                <a:spcPts val="0"/>
              </a:spcBef>
              <a:spcAft>
                <a:spcPts val="0"/>
              </a:spcAft>
              <a:buNone/>
            </a:pPr>
            <a:r>
              <a:rPr lang="en"/>
              <a:t>Note we’re moving, not pushing the local variables on the stack, since esp has already been adjusted to account for the local variables.</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4"/>
        <p:cNvGrpSpPr/>
        <p:nvPr/>
      </p:nvGrpSpPr>
      <p:grpSpPr>
        <a:xfrm>
          <a:off x="0" y="0"/>
          <a:ext cx="0" cy="0"/>
          <a:chOff x="0" y="0"/>
          <a:chExt cx="0" cy="0"/>
        </a:xfrm>
      </p:grpSpPr>
      <p:sp>
        <p:nvSpPr>
          <p:cNvPr id="1015" name="Google Shape;1015;g150f76b9c85_0_6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6" name="Google Shape;1016;g150f76b9c85_0_6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8"/>
        <p:cNvGrpSpPr/>
        <p:nvPr/>
      </p:nvGrpSpPr>
      <p:grpSpPr>
        <a:xfrm>
          <a:off x="0" y="0"/>
          <a:ext cx="0" cy="0"/>
          <a:chOff x="0" y="0"/>
          <a:chExt cx="0" cy="0"/>
        </a:xfrm>
      </p:grpSpPr>
      <p:sp>
        <p:nvSpPr>
          <p:cNvPr id="1039" name="Google Shape;1039;g150f76b9c85_0_6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0" name="Google Shape;1040;g150f76b9c85_0_6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2"/>
        <p:cNvGrpSpPr/>
        <p:nvPr/>
      </p:nvGrpSpPr>
      <p:grpSpPr>
        <a:xfrm>
          <a:off x="0" y="0"/>
          <a:ext cx="0" cy="0"/>
          <a:chOff x="0" y="0"/>
          <a:chExt cx="0" cy="0"/>
        </a:xfrm>
      </p:grpSpPr>
      <p:sp>
        <p:nvSpPr>
          <p:cNvPr id="1063" name="Google Shape;1063;g150f76b9c85_0_6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64" name="Google Shape;1064;g150f76b9c85_0_66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13514aafb96_0_7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13514aafb96_0_7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8"/>
        <p:cNvGrpSpPr/>
        <p:nvPr/>
      </p:nvGrpSpPr>
      <p:grpSpPr>
        <a:xfrm>
          <a:off x="0" y="0"/>
          <a:ext cx="0" cy="0"/>
          <a:chOff x="0" y="0"/>
          <a:chExt cx="0" cy="0"/>
        </a:xfrm>
      </p:grpSpPr>
      <p:sp>
        <p:nvSpPr>
          <p:cNvPr id="1069" name="Google Shape;1069;g150f76b9c85_0_6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70" name="Google Shape;1070;g150f76b9c85_0_67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4"/>
        <p:cNvGrpSpPr/>
        <p:nvPr/>
      </p:nvGrpSpPr>
      <p:grpSpPr>
        <a:xfrm>
          <a:off x="0" y="0"/>
          <a:ext cx="0" cy="0"/>
          <a:chOff x="0" y="0"/>
          <a:chExt cx="0" cy="0"/>
        </a:xfrm>
      </p:grpSpPr>
      <p:sp>
        <p:nvSpPr>
          <p:cNvPr id="1075" name="Google Shape;1075;g150f76b9c85_0_6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76" name="Google Shape;1076;g150f76b9c85_0_67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1"/>
        <p:cNvGrpSpPr/>
        <p:nvPr/>
      </p:nvGrpSpPr>
      <p:grpSpPr>
        <a:xfrm>
          <a:off x="0" y="0"/>
          <a:ext cx="0" cy="0"/>
          <a:chOff x="0" y="0"/>
          <a:chExt cx="0" cy="0"/>
        </a:xfrm>
      </p:grpSpPr>
      <p:sp>
        <p:nvSpPr>
          <p:cNvPr id="1092" name="Google Shape;1092;g150f76b9c85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3" name="Google Shape;1093;g150f76b9c85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8"/>
        <p:cNvGrpSpPr/>
        <p:nvPr/>
      </p:nvGrpSpPr>
      <p:grpSpPr>
        <a:xfrm>
          <a:off x="0" y="0"/>
          <a:ext cx="0" cy="0"/>
          <a:chOff x="0" y="0"/>
          <a:chExt cx="0" cy="0"/>
        </a:xfrm>
      </p:grpSpPr>
      <p:sp>
        <p:nvSpPr>
          <p:cNvPr id="1099" name="Google Shape;1099;g150f76b9c85_0_12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0" name="Google Shape;1100;g150f76b9c85_0_12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3"/>
        <p:cNvGrpSpPr/>
        <p:nvPr/>
      </p:nvGrpSpPr>
      <p:grpSpPr>
        <a:xfrm>
          <a:off x="0" y="0"/>
          <a:ext cx="0" cy="0"/>
          <a:chOff x="0" y="0"/>
          <a:chExt cx="0" cy="0"/>
        </a:xfrm>
      </p:grpSpPr>
      <p:sp>
        <p:nvSpPr>
          <p:cNvPr id="1114" name="Google Shape;1114;g150f76b9c85_0_12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5" name="Google Shape;1115;g150f76b9c85_0_12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0"/>
        <p:cNvGrpSpPr/>
        <p:nvPr/>
      </p:nvGrpSpPr>
      <p:grpSpPr>
        <a:xfrm>
          <a:off x="0" y="0"/>
          <a:ext cx="0" cy="0"/>
          <a:chOff x="0" y="0"/>
          <a:chExt cx="0" cy="0"/>
        </a:xfrm>
      </p:grpSpPr>
      <p:sp>
        <p:nvSpPr>
          <p:cNvPr id="1131" name="Google Shape;1131;g150f76b9c85_0_12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2" name="Google Shape;1132;g150f76b9c85_0_12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4"/>
        <p:cNvGrpSpPr/>
        <p:nvPr/>
      </p:nvGrpSpPr>
      <p:grpSpPr>
        <a:xfrm>
          <a:off x="0" y="0"/>
          <a:ext cx="0" cy="0"/>
          <a:chOff x="0" y="0"/>
          <a:chExt cx="0" cy="0"/>
        </a:xfrm>
      </p:grpSpPr>
      <p:sp>
        <p:nvSpPr>
          <p:cNvPr id="1145" name="Google Shape;1145;g150f76b9c85_0_12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6" name="Google Shape;1146;g150f76b9c85_0_12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1"/>
        <p:cNvGrpSpPr/>
        <p:nvPr/>
      </p:nvGrpSpPr>
      <p:grpSpPr>
        <a:xfrm>
          <a:off x="0" y="0"/>
          <a:ext cx="0" cy="0"/>
          <a:chOff x="0" y="0"/>
          <a:chExt cx="0" cy="0"/>
        </a:xfrm>
      </p:grpSpPr>
      <p:sp>
        <p:nvSpPr>
          <p:cNvPr id="1162" name="Google Shape;1162;g150f76b9c85_0_13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3" name="Google Shape;1163;g150f76b9c85_0_13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8"/>
        <p:cNvGrpSpPr/>
        <p:nvPr/>
      </p:nvGrpSpPr>
      <p:grpSpPr>
        <a:xfrm>
          <a:off x="0" y="0"/>
          <a:ext cx="0" cy="0"/>
          <a:chOff x="0" y="0"/>
          <a:chExt cx="0" cy="0"/>
        </a:xfrm>
      </p:grpSpPr>
      <p:sp>
        <p:nvSpPr>
          <p:cNvPr id="1179" name="Google Shape;1179;g150f76b9c85_0_13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0" name="Google Shape;1180;g150f76b9c85_0_13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5"/>
        <p:cNvGrpSpPr/>
        <p:nvPr/>
      </p:nvGrpSpPr>
      <p:grpSpPr>
        <a:xfrm>
          <a:off x="0" y="0"/>
          <a:ext cx="0" cy="0"/>
          <a:chOff x="0" y="0"/>
          <a:chExt cx="0" cy="0"/>
        </a:xfrm>
      </p:grpSpPr>
      <p:sp>
        <p:nvSpPr>
          <p:cNvPr id="1196" name="Google Shape;1196;g150f76b9c85_0_13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7" name="Google Shape;1197;g150f76b9c85_0_13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13514aafb96_0_7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13514aafb96_0_7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3"/>
        <p:cNvGrpSpPr/>
        <p:nvPr/>
      </p:nvGrpSpPr>
      <p:grpSpPr>
        <a:xfrm>
          <a:off x="0" y="0"/>
          <a:ext cx="0" cy="0"/>
          <a:chOff x="0" y="0"/>
          <a:chExt cx="0" cy="0"/>
        </a:xfrm>
      </p:grpSpPr>
      <p:sp>
        <p:nvSpPr>
          <p:cNvPr id="1214" name="Google Shape;1214;g150f76b9c85_0_13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5" name="Google Shape;1215;g150f76b9c85_0_13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3"/>
        <p:cNvGrpSpPr/>
        <p:nvPr/>
      </p:nvGrpSpPr>
      <p:grpSpPr>
        <a:xfrm>
          <a:off x="0" y="0"/>
          <a:ext cx="0" cy="0"/>
          <a:chOff x="0" y="0"/>
          <a:chExt cx="0" cy="0"/>
        </a:xfrm>
      </p:grpSpPr>
      <p:sp>
        <p:nvSpPr>
          <p:cNvPr id="1234" name="Google Shape;1234;g150f76b9c85_0_13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5" name="Google Shape;1235;g150f76b9c85_0_13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2"/>
        <p:cNvGrpSpPr/>
        <p:nvPr/>
      </p:nvGrpSpPr>
      <p:grpSpPr>
        <a:xfrm>
          <a:off x="0" y="0"/>
          <a:ext cx="0" cy="0"/>
          <a:chOff x="0" y="0"/>
          <a:chExt cx="0" cy="0"/>
        </a:xfrm>
      </p:grpSpPr>
      <p:sp>
        <p:nvSpPr>
          <p:cNvPr id="1253" name="Google Shape;1253;g150f76b9c85_0_13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4" name="Google Shape;1254;g150f76b9c85_0_13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1"/>
        <p:cNvGrpSpPr/>
        <p:nvPr/>
      </p:nvGrpSpPr>
      <p:grpSpPr>
        <a:xfrm>
          <a:off x="0" y="0"/>
          <a:ext cx="0" cy="0"/>
          <a:chOff x="0" y="0"/>
          <a:chExt cx="0" cy="0"/>
        </a:xfrm>
      </p:grpSpPr>
      <p:sp>
        <p:nvSpPr>
          <p:cNvPr id="1272" name="Google Shape;1272;g150f76b9c85_0_14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3" name="Google Shape;1273;g150f76b9c85_0_14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0"/>
        <p:cNvGrpSpPr/>
        <p:nvPr/>
      </p:nvGrpSpPr>
      <p:grpSpPr>
        <a:xfrm>
          <a:off x="0" y="0"/>
          <a:ext cx="0" cy="0"/>
          <a:chOff x="0" y="0"/>
          <a:chExt cx="0" cy="0"/>
        </a:xfrm>
      </p:grpSpPr>
      <p:sp>
        <p:nvSpPr>
          <p:cNvPr id="1291" name="Google Shape;1291;g150f76b9c85_0_14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2" name="Google Shape;1292;g150f76b9c85_0_14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9"/>
        <p:cNvGrpSpPr/>
        <p:nvPr/>
      </p:nvGrpSpPr>
      <p:grpSpPr>
        <a:xfrm>
          <a:off x="0" y="0"/>
          <a:ext cx="0" cy="0"/>
          <a:chOff x="0" y="0"/>
          <a:chExt cx="0" cy="0"/>
        </a:xfrm>
      </p:grpSpPr>
      <p:sp>
        <p:nvSpPr>
          <p:cNvPr id="1310" name="Google Shape;1310;g150f76b9c85_0_14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1" name="Google Shape;1311;g150f76b9c85_0_14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1"/>
        <p:cNvGrpSpPr/>
        <p:nvPr/>
      </p:nvGrpSpPr>
      <p:grpSpPr>
        <a:xfrm>
          <a:off x="0" y="0"/>
          <a:ext cx="0" cy="0"/>
          <a:chOff x="0" y="0"/>
          <a:chExt cx="0" cy="0"/>
        </a:xfrm>
      </p:grpSpPr>
      <p:sp>
        <p:nvSpPr>
          <p:cNvPr id="1332" name="Google Shape;1332;g150f76b9c85_0_14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3" name="Google Shape;1333;g150f76b9c85_0_14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0"/>
        <p:cNvGrpSpPr/>
        <p:nvPr/>
      </p:nvGrpSpPr>
      <p:grpSpPr>
        <a:xfrm>
          <a:off x="0" y="0"/>
          <a:ext cx="0" cy="0"/>
          <a:chOff x="0" y="0"/>
          <a:chExt cx="0" cy="0"/>
        </a:xfrm>
      </p:grpSpPr>
      <p:sp>
        <p:nvSpPr>
          <p:cNvPr id="1351" name="Google Shape;1351;g150f76b9c85_0_14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2" name="Google Shape;1352;g150f76b9c85_0_14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9"/>
        <p:cNvGrpSpPr/>
        <p:nvPr/>
      </p:nvGrpSpPr>
      <p:grpSpPr>
        <a:xfrm>
          <a:off x="0" y="0"/>
          <a:ext cx="0" cy="0"/>
          <a:chOff x="0" y="0"/>
          <a:chExt cx="0" cy="0"/>
        </a:xfrm>
      </p:grpSpPr>
      <p:sp>
        <p:nvSpPr>
          <p:cNvPr id="1370" name="Google Shape;1370;g150f76b9c85_0_15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1" name="Google Shape;1371;g150f76b9c85_0_15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8"/>
        <p:cNvGrpSpPr/>
        <p:nvPr/>
      </p:nvGrpSpPr>
      <p:grpSpPr>
        <a:xfrm>
          <a:off x="0" y="0"/>
          <a:ext cx="0" cy="0"/>
          <a:chOff x="0" y="0"/>
          <a:chExt cx="0" cy="0"/>
        </a:xfrm>
      </p:grpSpPr>
      <p:sp>
        <p:nvSpPr>
          <p:cNvPr id="1389" name="Google Shape;1389;g150f76b9c85_0_15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0" name="Google Shape;1390;g150f76b9c85_0_15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13514aafb96_0_7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13514aafb96_0_7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7"/>
        <p:cNvGrpSpPr/>
        <p:nvPr/>
      </p:nvGrpSpPr>
      <p:grpSpPr>
        <a:xfrm>
          <a:off x="0" y="0"/>
          <a:ext cx="0" cy="0"/>
          <a:chOff x="0" y="0"/>
          <a:chExt cx="0" cy="0"/>
        </a:xfrm>
      </p:grpSpPr>
      <p:sp>
        <p:nvSpPr>
          <p:cNvPr id="1408" name="Google Shape;1408;g150f76b9c85_0_15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9" name="Google Shape;1409;g150f76b9c85_0_15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13514aafb96_0_7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13514aafb96_0_7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6"/>
        <p:cNvGrpSpPr/>
        <p:nvPr/>
      </p:nvGrpSpPr>
      <p:grpSpPr>
        <a:xfrm>
          <a:off x="0" y="0"/>
          <a:ext cx="0" cy="0"/>
          <a:chOff x="0" y="0"/>
          <a:chExt cx="0" cy="0"/>
        </a:xfrm>
      </p:grpSpPr>
      <p:sp>
        <p:nvSpPr>
          <p:cNvPr id="57" name="Google Shape;57;p14"/>
          <p:cNvSpPr txBox="1">
            <a:spLocks noGrp="1"/>
          </p:cNvSpPr>
          <p:nvPr>
            <p:ph type="ctrTitle"/>
          </p:nvPr>
        </p:nvSpPr>
        <p:spPr>
          <a:xfrm>
            <a:off x="311700" y="1429000"/>
            <a:ext cx="8520600" cy="14109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3600"/>
              <a:buNone/>
              <a:defRPr sz="36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58" name="Google Shape;58;p14"/>
          <p:cNvSpPr txBox="1">
            <a:spLocks noGrp="1"/>
          </p:cNvSpPr>
          <p:nvPr>
            <p:ph type="subTitle" idx="1"/>
          </p:nvPr>
        </p:nvSpPr>
        <p:spPr>
          <a:xfrm>
            <a:off x="311700" y="2917900"/>
            <a:ext cx="8520600" cy="7926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400"/>
              <a:buNone/>
              <a:defRPr sz="2400"/>
            </a:lvl1pPr>
            <a:lvl2pPr lvl="1" algn="ctr" rtl="0">
              <a:lnSpc>
                <a:spcPct val="100000"/>
              </a:lnSpc>
              <a:spcBef>
                <a:spcPts val="0"/>
              </a:spcBef>
              <a:spcAft>
                <a:spcPts val="0"/>
              </a:spcAft>
              <a:buSzPts val="2400"/>
              <a:buNone/>
              <a:defRPr sz="2400"/>
            </a:lvl2pPr>
            <a:lvl3pPr lvl="2" algn="ctr" rtl="0">
              <a:lnSpc>
                <a:spcPct val="100000"/>
              </a:lnSpc>
              <a:spcBef>
                <a:spcPts val="0"/>
              </a:spcBef>
              <a:spcAft>
                <a:spcPts val="0"/>
              </a:spcAft>
              <a:buSzPts val="2400"/>
              <a:buNone/>
              <a:defRPr sz="2400"/>
            </a:lvl3pPr>
            <a:lvl4pPr lvl="3" algn="ctr" rtl="0">
              <a:lnSpc>
                <a:spcPct val="100000"/>
              </a:lnSpc>
              <a:spcBef>
                <a:spcPts val="0"/>
              </a:spcBef>
              <a:spcAft>
                <a:spcPts val="0"/>
              </a:spcAft>
              <a:buSzPts val="2400"/>
              <a:buNone/>
              <a:defRPr sz="2400"/>
            </a:lvl4pPr>
            <a:lvl5pPr lvl="4" algn="ctr" rtl="0">
              <a:lnSpc>
                <a:spcPct val="100000"/>
              </a:lnSpc>
              <a:spcBef>
                <a:spcPts val="0"/>
              </a:spcBef>
              <a:spcAft>
                <a:spcPts val="0"/>
              </a:spcAft>
              <a:buSzPts val="2400"/>
              <a:buNone/>
              <a:defRPr sz="2400"/>
            </a:lvl5pPr>
            <a:lvl6pPr lvl="5" algn="ctr" rtl="0">
              <a:lnSpc>
                <a:spcPct val="100000"/>
              </a:lnSpc>
              <a:spcBef>
                <a:spcPts val="0"/>
              </a:spcBef>
              <a:spcAft>
                <a:spcPts val="0"/>
              </a:spcAft>
              <a:buSzPts val="2400"/>
              <a:buNone/>
              <a:defRPr sz="2400"/>
            </a:lvl6pPr>
            <a:lvl7pPr lvl="6" algn="ctr" rtl="0">
              <a:lnSpc>
                <a:spcPct val="100000"/>
              </a:lnSpc>
              <a:spcBef>
                <a:spcPts val="0"/>
              </a:spcBef>
              <a:spcAft>
                <a:spcPts val="0"/>
              </a:spcAft>
              <a:buSzPts val="2400"/>
              <a:buNone/>
              <a:defRPr sz="2400"/>
            </a:lvl7pPr>
            <a:lvl8pPr lvl="7" algn="ctr" rtl="0">
              <a:lnSpc>
                <a:spcPct val="100000"/>
              </a:lnSpc>
              <a:spcBef>
                <a:spcPts val="0"/>
              </a:spcBef>
              <a:spcAft>
                <a:spcPts val="0"/>
              </a:spcAft>
              <a:buSzPts val="2400"/>
              <a:buNone/>
              <a:defRPr sz="2400"/>
            </a:lvl8pPr>
            <a:lvl9pPr lvl="8" algn="ctr" rtl="0">
              <a:lnSpc>
                <a:spcPct val="100000"/>
              </a:lnSpc>
              <a:spcBef>
                <a:spcPts val="0"/>
              </a:spcBef>
              <a:spcAft>
                <a:spcPts val="0"/>
              </a:spcAft>
              <a:buSzPts val="2400"/>
              <a:buNone/>
              <a:defRPr sz="2400"/>
            </a:lvl9pPr>
          </a:lstStyle>
          <a:p>
            <a:endParaRPr/>
          </a:p>
        </p:txBody>
      </p:sp>
      <p:sp>
        <p:nvSpPr>
          <p:cNvPr id="59" name="Google Shape;59;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r>
              <a:rPr lang="en"/>
              <a:t>#</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60"/>
        <p:cNvGrpSpPr/>
        <p:nvPr/>
      </p:nvGrpSpPr>
      <p:grpSpPr>
        <a:xfrm>
          <a:off x="0" y="0"/>
          <a:ext cx="0" cy="0"/>
          <a:chOff x="0" y="0"/>
          <a:chExt cx="0" cy="0"/>
        </a:xfrm>
      </p:grpSpPr>
      <p:sp>
        <p:nvSpPr>
          <p:cNvPr id="61" name="Google Shape;61;p15"/>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62" name="Google Shape;62;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3"/>
        <p:cNvGrpSpPr/>
        <p:nvPr/>
      </p:nvGrpSpPr>
      <p:grpSpPr>
        <a:xfrm>
          <a:off x="0" y="0"/>
          <a:ext cx="0" cy="0"/>
          <a:chOff x="0" y="0"/>
          <a:chExt cx="0" cy="0"/>
        </a:xfrm>
      </p:grpSpPr>
      <p:sp>
        <p:nvSpPr>
          <p:cNvPr id="64" name="Google Shape;64;p16"/>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5" name="Google Shape;65;p16"/>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66" name="Google Shape;66;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7"/>
        <p:cNvGrpSpPr/>
        <p:nvPr/>
      </p:nvGrpSpPr>
      <p:grpSpPr>
        <a:xfrm>
          <a:off x="0" y="0"/>
          <a:ext cx="0" cy="0"/>
          <a:chOff x="0" y="0"/>
          <a:chExt cx="0" cy="0"/>
        </a:xfrm>
      </p:grpSpPr>
      <p:sp>
        <p:nvSpPr>
          <p:cNvPr id="68" name="Google Shape;68;p17"/>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9" name="Google Shape;69;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70" name="Google Shape;70;p17"/>
          <p:cNvSpPr txBox="1">
            <a:spLocks noGrp="1"/>
          </p:cNvSpPr>
          <p:nvPr>
            <p:ph type="body" idx="1"/>
          </p:nvPr>
        </p:nvSpPr>
        <p:spPr>
          <a:xfrm>
            <a:off x="198500" y="1246825"/>
            <a:ext cx="41310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71" name="Google Shape;71;p17"/>
          <p:cNvSpPr txBox="1">
            <a:spLocks noGrp="1"/>
          </p:cNvSpPr>
          <p:nvPr>
            <p:ph type="body" idx="2"/>
          </p:nvPr>
        </p:nvSpPr>
        <p:spPr>
          <a:xfrm>
            <a:off x="4588175" y="1246825"/>
            <a:ext cx="41310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2"/>
        <p:cNvGrpSpPr/>
        <p:nvPr/>
      </p:nvGrpSpPr>
      <p:grpSpPr>
        <a:xfrm>
          <a:off x="0" y="0"/>
          <a:ext cx="0" cy="0"/>
          <a:chOff x="0" y="0"/>
          <a:chExt cx="0" cy="0"/>
        </a:xfrm>
      </p:grpSpPr>
      <p:sp>
        <p:nvSpPr>
          <p:cNvPr id="73" name="Google Shape;73;p18"/>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4" name="Google Shape;74;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5"/>
        <p:cNvGrpSpPr/>
        <p:nvPr/>
      </p:nvGrpSpPr>
      <p:grpSpPr>
        <a:xfrm>
          <a:off x="0" y="0"/>
          <a:ext cx="0" cy="0"/>
          <a:chOff x="0" y="0"/>
          <a:chExt cx="0" cy="0"/>
        </a:xfrm>
      </p:grpSpPr>
      <p:sp>
        <p:nvSpPr>
          <p:cNvPr id="76" name="Google Shape;76;p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77" name="Google Shape;77;p19"/>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8" name="Google Shape;78;p19"/>
          <p:cNvSpPr txBox="1">
            <a:spLocks noGrp="1"/>
          </p:cNvSpPr>
          <p:nvPr>
            <p:ph type="body" idx="1"/>
          </p:nvPr>
        </p:nvSpPr>
        <p:spPr>
          <a:xfrm>
            <a:off x="198500" y="1246825"/>
            <a:ext cx="51426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Caption">
  <p:cSld name="CUSTOM">
    <p:spTree>
      <p:nvGrpSpPr>
        <p:cNvPr id="1" name="Shape 79"/>
        <p:cNvGrpSpPr/>
        <p:nvPr/>
      </p:nvGrpSpPr>
      <p:grpSpPr>
        <a:xfrm>
          <a:off x="0" y="0"/>
          <a:ext cx="0" cy="0"/>
          <a:chOff x="0" y="0"/>
          <a:chExt cx="0" cy="0"/>
        </a:xfrm>
      </p:grpSpPr>
      <p:sp>
        <p:nvSpPr>
          <p:cNvPr id="80" name="Google Shape;80;p20"/>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81" name="Google Shape;81;p20"/>
          <p:cNvSpPr txBox="1">
            <a:spLocks noGrp="1"/>
          </p:cNvSpPr>
          <p:nvPr>
            <p:ph type="body" idx="1"/>
          </p:nvPr>
        </p:nvSpPr>
        <p:spPr>
          <a:xfrm>
            <a:off x="512100" y="4520775"/>
            <a:ext cx="8119800" cy="572700"/>
          </a:xfrm>
          <a:prstGeom prst="rect">
            <a:avLst/>
          </a:prstGeom>
        </p:spPr>
        <p:txBody>
          <a:bodyPr spcFirstLastPara="1" wrap="square" lIns="91425" tIns="91425" rIns="91425" bIns="91425" anchor="t" anchorCtr="0">
            <a:normAutofit/>
          </a:bodyPr>
          <a:lstStyle>
            <a:lvl1pPr marL="457200" lvl="0" indent="-317500" algn="ctr" rtl="0">
              <a:spcBef>
                <a:spcPts val="0"/>
              </a:spcBef>
              <a:spcAft>
                <a:spcPts val="0"/>
              </a:spcAft>
              <a:buSzPts val="1400"/>
              <a:buChar char="●"/>
              <a:defRPr sz="1400"/>
            </a:lvl1pPr>
            <a:lvl2pPr marL="914400" lvl="1" indent="-317500" algn="ctr" rtl="0">
              <a:spcBef>
                <a:spcPts val="0"/>
              </a:spcBef>
              <a:spcAft>
                <a:spcPts val="0"/>
              </a:spcAft>
              <a:buSzPts val="1400"/>
              <a:buChar char="○"/>
              <a:defRPr/>
            </a:lvl2pPr>
            <a:lvl3pPr marL="1371600" lvl="2" indent="-317500" algn="ctr" rtl="0">
              <a:spcBef>
                <a:spcPts val="0"/>
              </a:spcBef>
              <a:spcAft>
                <a:spcPts val="0"/>
              </a:spcAft>
              <a:buSzPts val="1400"/>
              <a:buChar char="■"/>
              <a:defRPr/>
            </a:lvl3pPr>
            <a:lvl4pPr marL="1828800" lvl="3" indent="-317500" algn="ctr" rtl="0">
              <a:spcBef>
                <a:spcPts val="0"/>
              </a:spcBef>
              <a:spcAft>
                <a:spcPts val="0"/>
              </a:spcAft>
              <a:buSzPts val="1400"/>
              <a:buChar char="●"/>
              <a:defRPr/>
            </a:lvl4pPr>
            <a:lvl5pPr marL="2286000" lvl="4" indent="-317500" algn="ctr" rtl="0">
              <a:spcBef>
                <a:spcPts val="0"/>
              </a:spcBef>
              <a:spcAft>
                <a:spcPts val="0"/>
              </a:spcAft>
              <a:buSzPts val="1400"/>
              <a:buChar char="○"/>
              <a:defRPr/>
            </a:lvl5pPr>
            <a:lvl6pPr marL="2743200" lvl="5" indent="-317500" algn="ctr" rtl="0">
              <a:spcBef>
                <a:spcPts val="0"/>
              </a:spcBef>
              <a:spcAft>
                <a:spcPts val="0"/>
              </a:spcAft>
              <a:buSzPts val="1400"/>
              <a:buChar char="■"/>
              <a:defRPr/>
            </a:lvl6pPr>
            <a:lvl7pPr marL="3200400" lvl="6" indent="-317500" algn="ctr" rtl="0">
              <a:spcBef>
                <a:spcPts val="0"/>
              </a:spcBef>
              <a:spcAft>
                <a:spcPts val="0"/>
              </a:spcAft>
              <a:buSzPts val="1400"/>
              <a:buChar char="●"/>
              <a:defRPr/>
            </a:lvl7pPr>
            <a:lvl8pPr marL="3657600" lvl="7" indent="-317500" algn="ctr" rtl="0">
              <a:spcBef>
                <a:spcPts val="0"/>
              </a:spcBef>
              <a:spcAft>
                <a:spcPts val="0"/>
              </a:spcAft>
              <a:buSzPts val="1400"/>
              <a:buChar char="○"/>
              <a:defRPr/>
            </a:lvl8pPr>
            <a:lvl9pPr marL="4114800" lvl="8" indent="-317500" algn="ctr" rtl="0">
              <a:spcBef>
                <a:spcPts val="0"/>
              </a:spcBef>
              <a:spcAft>
                <a:spcPts val="0"/>
              </a:spcAft>
              <a:buSzPts val="1400"/>
              <a:buChar char="■"/>
              <a:defRPr/>
            </a:lvl9pPr>
          </a:lstStyle>
          <a:p>
            <a:endParaRPr/>
          </a:p>
        </p:txBody>
      </p:sp>
      <p:sp>
        <p:nvSpPr>
          <p:cNvPr id="82" name="Google Shape;82;p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header - Optional">
  <p:cSld name="SECTION_HEADER_1">
    <p:bg>
      <p:bgPr>
        <a:solidFill>
          <a:srgbClr val="A4C2F4"/>
        </a:solidFill>
        <a:effectLst/>
      </p:bgPr>
    </p:bg>
    <p:spTree>
      <p:nvGrpSpPr>
        <p:cNvPr id="1" name="Shape 83"/>
        <p:cNvGrpSpPr/>
        <p:nvPr/>
      </p:nvGrpSpPr>
      <p:grpSpPr>
        <a:xfrm>
          <a:off x="0" y="0"/>
          <a:ext cx="0" cy="0"/>
          <a:chOff x="0" y="0"/>
          <a:chExt cx="0" cy="0"/>
        </a:xfrm>
      </p:grpSpPr>
      <p:sp>
        <p:nvSpPr>
          <p:cNvPr id="84" name="Google Shape;84;p21"/>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85" name="Google Shape;85;p2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body - Optional">
  <p:cSld name="TITLE_AND_BODY_1">
    <p:bg>
      <p:bgPr>
        <a:solidFill>
          <a:srgbClr val="A4C2F4"/>
        </a:solidFill>
        <a:effectLst/>
      </p:bgPr>
    </p:bg>
    <p:spTree>
      <p:nvGrpSpPr>
        <p:cNvPr id="1" name="Shape 86"/>
        <p:cNvGrpSpPr/>
        <p:nvPr/>
      </p:nvGrpSpPr>
      <p:grpSpPr>
        <a:xfrm>
          <a:off x="0" y="0"/>
          <a:ext cx="0" cy="0"/>
          <a:chOff x="0" y="0"/>
          <a:chExt cx="0" cy="0"/>
        </a:xfrm>
      </p:grpSpPr>
      <p:sp>
        <p:nvSpPr>
          <p:cNvPr id="87" name="Google Shape;87;p22"/>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88" name="Google Shape;88;p2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89" name="Google Shape;89;p22"/>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two columns - Optional">
  <p:cSld name="TITLE_AND_TWO_COLUMNS_1">
    <p:bg>
      <p:bgPr>
        <a:solidFill>
          <a:srgbClr val="A4C2F4"/>
        </a:solidFill>
        <a:effectLst/>
      </p:bgPr>
    </p:bg>
    <p:spTree>
      <p:nvGrpSpPr>
        <p:cNvPr id="1" name="Shape 90"/>
        <p:cNvGrpSpPr/>
        <p:nvPr/>
      </p:nvGrpSpPr>
      <p:grpSpPr>
        <a:xfrm>
          <a:off x="0" y="0"/>
          <a:ext cx="0" cy="0"/>
          <a:chOff x="0" y="0"/>
          <a:chExt cx="0" cy="0"/>
        </a:xfrm>
      </p:grpSpPr>
      <p:sp>
        <p:nvSpPr>
          <p:cNvPr id="91" name="Google Shape;91;p23"/>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92" name="Google Shape;92;p2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93" name="Google Shape;93;p23"/>
          <p:cNvSpPr txBox="1">
            <a:spLocks noGrp="1"/>
          </p:cNvSpPr>
          <p:nvPr>
            <p:ph type="body" idx="1"/>
          </p:nvPr>
        </p:nvSpPr>
        <p:spPr>
          <a:xfrm>
            <a:off x="198500" y="1246825"/>
            <a:ext cx="41310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94" name="Google Shape;94;p23"/>
          <p:cNvSpPr txBox="1">
            <a:spLocks noGrp="1"/>
          </p:cNvSpPr>
          <p:nvPr>
            <p:ph type="body" idx="2"/>
          </p:nvPr>
        </p:nvSpPr>
        <p:spPr>
          <a:xfrm>
            <a:off x="4588175" y="1246825"/>
            <a:ext cx="41310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only - Optional">
  <p:cSld name="TITLE_ONLY_1">
    <p:bg>
      <p:bgPr>
        <a:solidFill>
          <a:srgbClr val="A4C2F4"/>
        </a:solidFill>
        <a:effectLst/>
      </p:bgPr>
    </p:bg>
    <p:spTree>
      <p:nvGrpSpPr>
        <p:cNvPr id="1" name="Shape 95"/>
        <p:cNvGrpSpPr/>
        <p:nvPr/>
      </p:nvGrpSpPr>
      <p:grpSpPr>
        <a:xfrm>
          <a:off x="0" y="0"/>
          <a:ext cx="0" cy="0"/>
          <a:chOff x="0" y="0"/>
          <a:chExt cx="0" cy="0"/>
        </a:xfrm>
      </p:grpSpPr>
      <p:sp>
        <p:nvSpPr>
          <p:cNvPr id="96" name="Google Shape;96;p24"/>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97" name="Google Shape;97;p2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One column text - Optional">
  <p:cSld name="ONE_COLUMN_TEXT_1">
    <p:bg>
      <p:bgPr>
        <a:solidFill>
          <a:srgbClr val="A4C2F4"/>
        </a:solidFill>
        <a:effectLst/>
      </p:bgPr>
    </p:bg>
    <p:spTree>
      <p:nvGrpSpPr>
        <p:cNvPr id="1" name="Shape 98"/>
        <p:cNvGrpSpPr/>
        <p:nvPr/>
      </p:nvGrpSpPr>
      <p:grpSpPr>
        <a:xfrm>
          <a:off x="0" y="0"/>
          <a:ext cx="0" cy="0"/>
          <a:chOff x="0" y="0"/>
          <a:chExt cx="0" cy="0"/>
        </a:xfrm>
      </p:grpSpPr>
      <p:sp>
        <p:nvSpPr>
          <p:cNvPr id="99" name="Google Shape;99;p2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100" name="Google Shape;100;p25"/>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01" name="Google Shape;101;p25"/>
          <p:cNvSpPr txBox="1">
            <a:spLocks noGrp="1"/>
          </p:cNvSpPr>
          <p:nvPr>
            <p:ph type="body" idx="1"/>
          </p:nvPr>
        </p:nvSpPr>
        <p:spPr>
          <a:xfrm>
            <a:off x="198500" y="1246825"/>
            <a:ext cx="51426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Caption - Optional">
  <p:cSld name="CUSTOM_1">
    <p:bg>
      <p:bgPr>
        <a:solidFill>
          <a:srgbClr val="A4C2F4"/>
        </a:solidFill>
        <a:effectLst/>
      </p:bgPr>
    </p:bg>
    <p:spTree>
      <p:nvGrpSpPr>
        <p:cNvPr id="1" name="Shape 102"/>
        <p:cNvGrpSpPr/>
        <p:nvPr/>
      </p:nvGrpSpPr>
      <p:grpSpPr>
        <a:xfrm>
          <a:off x="0" y="0"/>
          <a:ext cx="0" cy="0"/>
          <a:chOff x="0" y="0"/>
          <a:chExt cx="0" cy="0"/>
        </a:xfrm>
      </p:grpSpPr>
      <p:sp>
        <p:nvSpPr>
          <p:cNvPr id="103" name="Google Shape;103;p26"/>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04" name="Google Shape;104;p26"/>
          <p:cNvSpPr txBox="1">
            <a:spLocks noGrp="1"/>
          </p:cNvSpPr>
          <p:nvPr>
            <p:ph type="body" idx="1"/>
          </p:nvPr>
        </p:nvSpPr>
        <p:spPr>
          <a:xfrm>
            <a:off x="512100" y="4520775"/>
            <a:ext cx="8119800" cy="572700"/>
          </a:xfrm>
          <a:prstGeom prst="rect">
            <a:avLst/>
          </a:prstGeom>
        </p:spPr>
        <p:txBody>
          <a:bodyPr spcFirstLastPara="1" wrap="square" lIns="91425" tIns="91425" rIns="91425" bIns="91425" anchor="t" anchorCtr="0">
            <a:normAutofit/>
          </a:bodyPr>
          <a:lstStyle>
            <a:lvl1pPr marL="457200" lvl="0" indent="-317500" algn="ctr" rtl="0">
              <a:spcBef>
                <a:spcPts val="0"/>
              </a:spcBef>
              <a:spcAft>
                <a:spcPts val="0"/>
              </a:spcAft>
              <a:buSzPts val="1400"/>
              <a:buChar char="●"/>
              <a:defRPr sz="1400"/>
            </a:lvl1pPr>
            <a:lvl2pPr marL="914400" lvl="1" indent="-317500" algn="ctr" rtl="0">
              <a:spcBef>
                <a:spcPts val="0"/>
              </a:spcBef>
              <a:spcAft>
                <a:spcPts val="0"/>
              </a:spcAft>
              <a:buSzPts val="1400"/>
              <a:buChar char="○"/>
              <a:defRPr/>
            </a:lvl2pPr>
            <a:lvl3pPr marL="1371600" lvl="2" indent="-317500" algn="ctr" rtl="0">
              <a:spcBef>
                <a:spcPts val="0"/>
              </a:spcBef>
              <a:spcAft>
                <a:spcPts val="0"/>
              </a:spcAft>
              <a:buSzPts val="1400"/>
              <a:buChar char="■"/>
              <a:defRPr/>
            </a:lvl3pPr>
            <a:lvl4pPr marL="1828800" lvl="3" indent="-317500" algn="ctr" rtl="0">
              <a:spcBef>
                <a:spcPts val="0"/>
              </a:spcBef>
              <a:spcAft>
                <a:spcPts val="0"/>
              </a:spcAft>
              <a:buSzPts val="1400"/>
              <a:buChar char="●"/>
              <a:defRPr/>
            </a:lvl4pPr>
            <a:lvl5pPr marL="2286000" lvl="4" indent="-317500" algn="ctr" rtl="0">
              <a:spcBef>
                <a:spcPts val="0"/>
              </a:spcBef>
              <a:spcAft>
                <a:spcPts val="0"/>
              </a:spcAft>
              <a:buSzPts val="1400"/>
              <a:buChar char="○"/>
              <a:defRPr/>
            </a:lvl5pPr>
            <a:lvl6pPr marL="2743200" lvl="5" indent="-317500" algn="ctr" rtl="0">
              <a:spcBef>
                <a:spcPts val="0"/>
              </a:spcBef>
              <a:spcAft>
                <a:spcPts val="0"/>
              </a:spcAft>
              <a:buSzPts val="1400"/>
              <a:buChar char="■"/>
              <a:defRPr/>
            </a:lvl6pPr>
            <a:lvl7pPr marL="3200400" lvl="6" indent="-317500" algn="ctr" rtl="0">
              <a:spcBef>
                <a:spcPts val="0"/>
              </a:spcBef>
              <a:spcAft>
                <a:spcPts val="0"/>
              </a:spcAft>
              <a:buSzPts val="1400"/>
              <a:buChar char="●"/>
              <a:defRPr/>
            </a:lvl7pPr>
            <a:lvl8pPr marL="3657600" lvl="7" indent="-317500" algn="ctr" rtl="0">
              <a:spcBef>
                <a:spcPts val="0"/>
              </a:spcBef>
              <a:spcAft>
                <a:spcPts val="0"/>
              </a:spcAft>
              <a:buSzPts val="1400"/>
              <a:buChar char="○"/>
              <a:defRPr/>
            </a:lvl8pPr>
            <a:lvl9pPr marL="4114800" lvl="8" indent="-317500" algn="ctr" rtl="0">
              <a:spcBef>
                <a:spcPts val="0"/>
              </a:spcBef>
              <a:spcAft>
                <a:spcPts val="0"/>
              </a:spcAft>
              <a:buSzPts val="1400"/>
              <a:buChar char="■"/>
              <a:defRPr/>
            </a:lvl9pPr>
          </a:lstStyle>
          <a:p>
            <a:endParaRPr/>
          </a:p>
        </p:txBody>
      </p:sp>
      <p:sp>
        <p:nvSpPr>
          <p:cNvPr id="105" name="Google Shape;105;p2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102700" y="270875"/>
            <a:ext cx="8520600" cy="572700"/>
          </a:xfrm>
          <a:prstGeom prst="rect">
            <a:avLst/>
          </a:prstGeom>
          <a:noFill/>
          <a:ln>
            <a:noFill/>
          </a:ln>
        </p:spPr>
        <p:txBody>
          <a:bodyPr spcFirstLastPara="1" wrap="square" lIns="91425" tIns="91425" rIns="91425" bIns="91425" anchor="t" anchorCtr="0">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52" name="Google Shape;52;p13"/>
          <p:cNvSpPr txBox="1">
            <a:spLocks noGrp="1"/>
          </p:cNvSpPr>
          <p:nvPr>
            <p:ph type="body" idx="1"/>
          </p:nvPr>
        </p:nvSpPr>
        <p:spPr>
          <a:xfrm>
            <a:off x="198500" y="1246825"/>
            <a:ext cx="8520600" cy="3416400"/>
          </a:xfrm>
          <a:prstGeom prst="rect">
            <a:avLst/>
          </a:prstGeom>
          <a:noFill/>
          <a:ln>
            <a:noFill/>
          </a:ln>
        </p:spPr>
        <p:txBody>
          <a:bodyPr spcFirstLastPara="1" wrap="square" lIns="91425" tIns="91425" rIns="91425" bIns="91425" anchor="t" anchorCtr="0">
            <a:normAutofit/>
          </a:bodyPr>
          <a:lstStyle>
            <a:lvl1pPr marL="457200" lvl="0" indent="-342900" rtl="0">
              <a:lnSpc>
                <a:spcPct val="115000"/>
              </a:lnSpc>
              <a:spcBef>
                <a:spcPts val="0"/>
              </a:spcBef>
              <a:spcAft>
                <a:spcPts val="0"/>
              </a:spcAft>
              <a:buClr>
                <a:schemeClr val="dk1"/>
              </a:buClr>
              <a:buSzPts val="1800"/>
              <a:buChar char="●"/>
              <a:defRPr sz="1800">
                <a:solidFill>
                  <a:schemeClr val="dk1"/>
                </a:solidFill>
              </a:defRPr>
            </a:lvl1pPr>
            <a:lvl2pPr marL="914400" lvl="1" indent="-317500" rtl="0">
              <a:lnSpc>
                <a:spcPct val="115000"/>
              </a:lnSpc>
              <a:spcBef>
                <a:spcPts val="0"/>
              </a:spcBef>
              <a:spcAft>
                <a:spcPts val="0"/>
              </a:spcAft>
              <a:buClr>
                <a:schemeClr val="dk1"/>
              </a:buClr>
              <a:buSzPts val="1400"/>
              <a:buChar char="○"/>
              <a:defRPr>
                <a:solidFill>
                  <a:schemeClr val="dk1"/>
                </a:solidFill>
              </a:defRPr>
            </a:lvl2pPr>
            <a:lvl3pPr marL="1371600" lvl="2" indent="-317500" rtl="0">
              <a:lnSpc>
                <a:spcPct val="115000"/>
              </a:lnSpc>
              <a:spcBef>
                <a:spcPts val="0"/>
              </a:spcBef>
              <a:spcAft>
                <a:spcPts val="0"/>
              </a:spcAft>
              <a:buClr>
                <a:schemeClr val="dk1"/>
              </a:buClr>
              <a:buSzPts val="1400"/>
              <a:buChar char="■"/>
              <a:defRPr>
                <a:solidFill>
                  <a:schemeClr val="dk1"/>
                </a:solidFill>
              </a:defRPr>
            </a:lvl3pPr>
            <a:lvl4pPr marL="1828800" lvl="3" indent="-317500" rtl="0">
              <a:lnSpc>
                <a:spcPct val="115000"/>
              </a:lnSpc>
              <a:spcBef>
                <a:spcPts val="0"/>
              </a:spcBef>
              <a:spcAft>
                <a:spcPts val="0"/>
              </a:spcAft>
              <a:buClr>
                <a:schemeClr val="dk1"/>
              </a:buClr>
              <a:buSzPts val="1400"/>
              <a:buChar char="●"/>
              <a:defRPr>
                <a:solidFill>
                  <a:schemeClr val="dk1"/>
                </a:solidFill>
              </a:defRPr>
            </a:lvl4pPr>
            <a:lvl5pPr marL="2286000" lvl="4" indent="-317500" rtl="0">
              <a:lnSpc>
                <a:spcPct val="115000"/>
              </a:lnSpc>
              <a:spcBef>
                <a:spcPts val="0"/>
              </a:spcBef>
              <a:spcAft>
                <a:spcPts val="0"/>
              </a:spcAft>
              <a:buClr>
                <a:schemeClr val="dk1"/>
              </a:buClr>
              <a:buSzPts val="1400"/>
              <a:buChar char="○"/>
              <a:defRPr>
                <a:solidFill>
                  <a:schemeClr val="dk1"/>
                </a:solidFill>
              </a:defRPr>
            </a:lvl5pPr>
            <a:lvl6pPr marL="2743200" lvl="5" indent="-317500" rtl="0">
              <a:lnSpc>
                <a:spcPct val="115000"/>
              </a:lnSpc>
              <a:spcBef>
                <a:spcPts val="0"/>
              </a:spcBef>
              <a:spcAft>
                <a:spcPts val="0"/>
              </a:spcAft>
              <a:buClr>
                <a:schemeClr val="dk1"/>
              </a:buClr>
              <a:buSzPts val="1400"/>
              <a:buChar char="■"/>
              <a:defRPr>
                <a:solidFill>
                  <a:schemeClr val="dk1"/>
                </a:solidFill>
              </a:defRPr>
            </a:lvl6pPr>
            <a:lvl7pPr marL="3200400" lvl="6" indent="-317500" rtl="0">
              <a:lnSpc>
                <a:spcPct val="115000"/>
              </a:lnSpc>
              <a:spcBef>
                <a:spcPts val="0"/>
              </a:spcBef>
              <a:spcAft>
                <a:spcPts val="0"/>
              </a:spcAft>
              <a:buClr>
                <a:schemeClr val="dk1"/>
              </a:buClr>
              <a:buSzPts val="1400"/>
              <a:buChar char="●"/>
              <a:defRPr>
                <a:solidFill>
                  <a:schemeClr val="dk1"/>
                </a:solidFill>
              </a:defRPr>
            </a:lvl7pPr>
            <a:lvl8pPr marL="3657600" lvl="7" indent="-317500" rtl="0">
              <a:lnSpc>
                <a:spcPct val="115000"/>
              </a:lnSpc>
              <a:spcBef>
                <a:spcPts val="0"/>
              </a:spcBef>
              <a:spcAft>
                <a:spcPts val="0"/>
              </a:spcAft>
              <a:buClr>
                <a:schemeClr val="dk1"/>
              </a:buClr>
              <a:buSzPts val="1400"/>
              <a:buChar char="○"/>
              <a:defRPr>
                <a:solidFill>
                  <a:schemeClr val="dk1"/>
                </a:solidFill>
              </a:defRPr>
            </a:lvl8pPr>
            <a:lvl9pPr marL="4114800" lvl="8" indent="-317500" rtl="0">
              <a:lnSpc>
                <a:spcPct val="115000"/>
              </a:lnSpc>
              <a:spcBef>
                <a:spcPts val="0"/>
              </a:spcBef>
              <a:spcAft>
                <a:spcPts val="0"/>
              </a:spcAft>
              <a:buClr>
                <a:schemeClr val="dk1"/>
              </a:buClr>
              <a:buSzPts val="1400"/>
              <a:buChar char="■"/>
              <a:defRPr>
                <a:solidFill>
                  <a:schemeClr val="dk1"/>
                </a:solidFill>
              </a:defRPr>
            </a:lvl9pPr>
          </a:lstStyle>
          <a:p>
            <a:endParaRPr/>
          </a:p>
        </p:txBody>
      </p:sp>
      <p:sp>
        <p:nvSpPr>
          <p:cNvPr id="53" name="Google Shape;53;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r>
              <a:rPr lang="en"/>
              <a:t>#</a:t>
            </a:r>
            <a:endParaRPr/>
          </a:p>
        </p:txBody>
      </p:sp>
      <p:sp>
        <p:nvSpPr>
          <p:cNvPr id="55" name="Google Shape;55;p13"/>
          <p:cNvSpPr/>
          <p:nvPr/>
        </p:nvSpPr>
        <p:spPr>
          <a:xfrm>
            <a:off x="7628700" y="1017725"/>
            <a:ext cx="1515300" cy="111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600" b="1">
                <a:solidFill>
                  <a:srgbClr val="FFFFFF"/>
                </a:solidFill>
              </a:rPr>
              <a:t>Fall 2022</a:t>
            </a:r>
            <a:endParaRPr sz="600" b="1">
              <a:solidFill>
                <a:srgbClr val="FFFFFF"/>
              </a:solidFill>
            </a:endParaRPr>
          </a:p>
        </p:txBody>
      </p:sp>
      <p:sp>
        <p:nvSpPr>
          <p:cNvPr id="2" name="Google Shape;9;p1">
            <a:extLst>
              <a:ext uri="{FF2B5EF4-FFF2-40B4-BE49-F238E27FC236}">
                <a16:creationId xmlns:a16="http://schemas.microsoft.com/office/drawing/2014/main" id="{3159A3CC-AB4D-6C76-3206-514CE43A7244}"/>
              </a:ext>
            </a:extLst>
          </p:cNvPr>
          <p:cNvSpPr/>
          <p:nvPr userDrawn="1"/>
        </p:nvSpPr>
        <p:spPr>
          <a:xfrm>
            <a:off x="0" y="879679"/>
            <a:ext cx="9144000" cy="276092"/>
          </a:xfrm>
          <a:prstGeom prst="rect">
            <a:avLst/>
          </a:prstGeom>
          <a:solidFill>
            <a:srgbClr val="00B0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b="1" dirty="0">
                <a:solidFill>
                  <a:schemeClr val="lt1"/>
                </a:solidFill>
              </a:rPr>
              <a:t>ITIS 6200 / 8200</a:t>
            </a:r>
            <a:endParaRPr sz="1200" b="1" dirty="0">
              <a:solidFill>
                <a:schemeClr val="lt1"/>
              </a:solidFill>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7.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7.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7.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7.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7.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4.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4.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3.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5.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5.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15.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15.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15.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15.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15.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15.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15.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15.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15.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15.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15.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15.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15.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7"/>
          <p:cNvSpPr txBox="1">
            <a:spLocks noGrp="1"/>
          </p:cNvSpPr>
          <p:nvPr>
            <p:ph type="ctrTitle"/>
          </p:nvPr>
        </p:nvSpPr>
        <p:spPr>
          <a:xfrm>
            <a:off x="311700" y="1429000"/>
            <a:ext cx="8520600" cy="14109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a:t>x86 Assembly and Call Stack</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37"/>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CALL (Compiler, Assembler, Linker, Loader)</a:t>
            </a:r>
            <a:endParaRPr/>
          </a:p>
        </p:txBody>
      </p:sp>
      <p:sp>
        <p:nvSpPr>
          <p:cNvPr id="196" name="Google Shape;196;p3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10</a:t>
            </a:fld>
            <a:endParaRPr/>
          </a:p>
        </p:txBody>
      </p:sp>
      <p:sp>
        <p:nvSpPr>
          <p:cNvPr id="197" name="Google Shape;197;p37"/>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Compiler: Converts C code into assembly code (RISC-V, x86)</a:t>
            </a:r>
            <a:endParaRPr dirty="0"/>
          </a:p>
          <a:p>
            <a:pPr marL="457200" lvl="0" indent="-342900" algn="l" rtl="0">
              <a:spcBef>
                <a:spcPts val="0"/>
              </a:spcBef>
              <a:spcAft>
                <a:spcPts val="0"/>
              </a:spcAft>
              <a:buSzPts val="1800"/>
              <a:buChar char="●"/>
            </a:pPr>
            <a:endParaRPr lang="en" dirty="0"/>
          </a:p>
          <a:p>
            <a:pPr marL="457200" lvl="0" indent="-342900" algn="l" rtl="0">
              <a:spcBef>
                <a:spcPts val="0"/>
              </a:spcBef>
              <a:spcAft>
                <a:spcPts val="0"/>
              </a:spcAft>
              <a:buSzPts val="1800"/>
              <a:buChar char="●"/>
            </a:pPr>
            <a:r>
              <a:rPr lang="en" dirty="0"/>
              <a:t>Assembler: Converts assembly code into machine code (raw bits)</a:t>
            </a:r>
            <a:endParaRPr dirty="0"/>
          </a:p>
          <a:p>
            <a:pPr marL="457200" lvl="0" indent="-342900" algn="l" rtl="0">
              <a:spcBef>
                <a:spcPts val="0"/>
              </a:spcBef>
              <a:spcAft>
                <a:spcPts val="0"/>
              </a:spcAft>
              <a:buSzPts val="1800"/>
              <a:buChar char="●"/>
            </a:pPr>
            <a:endParaRPr lang="en" dirty="0"/>
          </a:p>
          <a:p>
            <a:pPr marL="457200" lvl="0" indent="-342900" algn="l" rtl="0">
              <a:spcBef>
                <a:spcPts val="0"/>
              </a:spcBef>
              <a:spcAft>
                <a:spcPts val="0"/>
              </a:spcAft>
              <a:buSzPts val="1800"/>
              <a:buChar char="●"/>
            </a:pPr>
            <a:r>
              <a:rPr lang="en" dirty="0"/>
              <a:t>Linker: Deals with dependencies and libraries</a:t>
            </a:r>
            <a:endParaRPr dirty="0"/>
          </a:p>
          <a:p>
            <a:pPr marL="457200" lvl="0" indent="-342900" algn="l" rtl="0">
              <a:spcBef>
                <a:spcPts val="0"/>
              </a:spcBef>
              <a:spcAft>
                <a:spcPts val="0"/>
              </a:spcAft>
              <a:buSzPts val="1800"/>
              <a:buChar char="●"/>
            </a:pPr>
            <a:endParaRPr lang="en" dirty="0"/>
          </a:p>
          <a:p>
            <a:pPr marL="457200" lvl="0" indent="-342900" algn="l" rtl="0">
              <a:spcBef>
                <a:spcPts val="0"/>
              </a:spcBef>
              <a:spcAft>
                <a:spcPts val="0"/>
              </a:spcAft>
              <a:buSzPts val="1800"/>
              <a:buChar char="●"/>
            </a:pPr>
            <a:r>
              <a:rPr lang="en" dirty="0"/>
              <a:t>Loader: Sets up memory space and runs the machine code</a:t>
            </a:r>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38"/>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 Memory Layout</a:t>
            </a:r>
            <a:endParaRPr/>
          </a:p>
        </p:txBody>
      </p:sp>
      <p:sp>
        <p:nvSpPr>
          <p:cNvPr id="203" name="Google Shape;203;p38"/>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At runtime, the loader tells your OS to give your program a big blob of memory</a:t>
            </a:r>
            <a:endParaRPr/>
          </a:p>
          <a:p>
            <a:pPr marL="457200" lvl="0" indent="-342900" algn="l" rtl="0">
              <a:spcBef>
                <a:spcPts val="0"/>
              </a:spcBef>
              <a:spcAft>
                <a:spcPts val="0"/>
              </a:spcAft>
              <a:buSzPts val="1800"/>
              <a:buChar char="●"/>
            </a:pPr>
            <a:r>
              <a:rPr lang="en"/>
              <a:t>On a 32-bit system, the memory has 32-bit addresses</a:t>
            </a:r>
            <a:endParaRPr/>
          </a:p>
          <a:p>
            <a:pPr marL="914400" lvl="1" indent="-317500" algn="l" rtl="0">
              <a:spcBef>
                <a:spcPts val="0"/>
              </a:spcBef>
              <a:spcAft>
                <a:spcPts val="0"/>
              </a:spcAft>
              <a:buSzPts val="1400"/>
              <a:buChar char="○"/>
            </a:pPr>
            <a:r>
              <a:rPr lang="en"/>
              <a:t>On a 64-bit system, memory has 64-bit addresses</a:t>
            </a:r>
            <a:endParaRPr/>
          </a:p>
          <a:p>
            <a:pPr marL="914400" lvl="1" indent="-317500" algn="l" rtl="0">
              <a:spcBef>
                <a:spcPts val="0"/>
              </a:spcBef>
              <a:spcAft>
                <a:spcPts val="0"/>
              </a:spcAft>
              <a:buSzPts val="1400"/>
              <a:buChar char="○"/>
            </a:pPr>
            <a:r>
              <a:rPr lang="en"/>
              <a:t>We use 32-bit systems in this class</a:t>
            </a:r>
            <a:endParaRPr/>
          </a:p>
          <a:p>
            <a:pPr marL="457200" lvl="0" indent="-342900" algn="l" rtl="0">
              <a:lnSpc>
                <a:spcPct val="100000"/>
              </a:lnSpc>
              <a:spcBef>
                <a:spcPts val="0"/>
              </a:spcBef>
              <a:spcAft>
                <a:spcPts val="0"/>
              </a:spcAft>
              <a:buSzPts val="1800"/>
              <a:buChar char="●"/>
            </a:pPr>
            <a:r>
              <a:rPr lang="en"/>
              <a:t>Each address refers to one byte, which means you have 2</a:t>
            </a:r>
            <a:r>
              <a:rPr lang="en" baseline="30000"/>
              <a:t>32</a:t>
            </a:r>
            <a:r>
              <a:rPr lang="en"/>
              <a:t> bytes of memory</a:t>
            </a:r>
            <a:endParaRPr/>
          </a:p>
        </p:txBody>
      </p:sp>
      <p:sp>
        <p:nvSpPr>
          <p:cNvPr id="204" name="Google Shape;204;p3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11</a:t>
            </a:fld>
            <a:endParaRPr/>
          </a:p>
        </p:txBody>
      </p:sp>
      <p:grpSp>
        <p:nvGrpSpPr>
          <p:cNvPr id="205" name="Google Shape;205;p38"/>
          <p:cNvGrpSpPr/>
          <p:nvPr/>
        </p:nvGrpSpPr>
        <p:grpSpPr>
          <a:xfrm>
            <a:off x="417200" y="3281900"/>
            <a:ext cx="8187250" cy="1456850"/>
            <a:chOff x="417200" y="3281900"/>
            <a:chExt cx="8187250" cy="1456850"/>
          </a:xfrm>
        </p:grpSpPr>
        <p:sp>
          <p:nvSpPr>
            <p:cNvPr id="206" name="Google Shape;206;p38"/>
            <p:cNvSpPr txBox="1"/>
            <p:nvPr/>
          </p:nvSpPr>
          <p:spPr>
            <a:xfrm>
              <a:off x="417200" y="3281900"/>
              <a:ext cx="8146200" cy="3693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000">
                <a:latin typeface="Consolas"/>
                <a:ea typeface="Consolas"/>
                <a:cs typeface="Consolas"/>
                <a:sym typeface="Consolas"/>
              </a:endParaRPr>
            </a:p>
          </p:txBody>
        </p:sp>
        <p:cxnSp>
          <p:nvCxnSpPr>
            <p:cNvPr id="207" name="Google Shape;207;p38"/>
            <p:cNvCxnSpPr/>
            <p:nvPr/>
          </p:nvCxnSpPr>
          <p:spPr>
            <a:xfrm rot="10800000">
              <a:off x="567700" y="3733450"/>
              <a:ext cx="0" cy="636000"/>
            </a:xfrm>
            <a:prstGeom prst="straightConnector1">
              <a:avLst/>
            </a:prstGeom>
            <a:noFill/>
            <a:ln w="9525" cap="flat" cmpd="sng">
              <a:solidFill>
                <a:schemeClr val="dk1"/>
              </a:solidFill>
              <a:prstDash val="solid"/>
              <a:round/>
              <a:headEnd type="none" w="med" len="med"/>
              <a:tailEnd type="triangle" w="med" len="med"/>
            </a:ln>
          </p:spPr>
        </p:cxnSp>
        <p:sp>
          <p:nvSpPr>
            <p:cNvPr id="208" name="Google Shape;208;p38"/>
            <p:cNvSpPr txBox="1"/>
            <p:nvPr/>
          </p:nvSpPr>
          <p:spPr>
            <a:xfrm>
              <a:off x="417200" y="4369450"/>
              <a:ext cx="2064900" cy="36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address </a:t>
              </a:r>
              <a:r>
                <a:rPr lang="en" b="1">
                  <a:latin typeface="Courier New"/>
                  <a:ea typeface="Courier New"/>
                  <a:cs typeface="Courier New"/>
                  <a:sym typeface="Courier New"/>
                </a:rPr>
                <a:t>0x00000000</a:t>
              </a:r>
              <a:endParaRPr b="1">
                <a:latin typeface="Courier New"/>
                <a:ea typeface="Courier New"/>
                <a:cs typeface="Courier New"/>
                <a:sym typeface="Courier New"/>
              </a:endParaRPr>
            </a:p>
          </p:txBody>
        </p:sp>
        <p:cxnSp>
          <p:nvCxnSpPr>
            <p:cNvPr id="209" name="Google Shape;209;p38"/>
            <p:cNvCxnSpPr/>
            <p:nvPr/>
          </p:nvCxnSpPr>
          <p:spPr>
            <a:xfrm rot="10800000">
              <a:off x="8462700" y="3733450"/>
              <a:ext cx="0" cy="636000"/>
            </a:xfrm>
            <a:prstGeom prst="straightConnector1">
              <a:avLst/>
            </a:prstGeom>
            <a:noFill/>
            <a:ln w="9525" cap="flat" cmpd="sng">
              <a:solidFill>
                <a:schemeClr val="dk1"/>
              </a:solidFill>
              <a:prstDash val="solid"/>
              <a:round/>
              <a:headEnd type="none" w="med" len="med"/>
              <a:tailEnd type="triangle" w="med" len="med"/>
            </a:ln>
          </p:spPr>
        </p:cxnSp>
        <p:sp>
          <p:nvSpPr>
            <p:cNvPr id="210" name="Google Shape;210;p38"/>
            <p:cNvSpPr txBox="1"/>
            <p:nvPr/>
          </p:nvSpPr>
          <p:spPr>
            <a:xfrm>
              <a:off x="6539550" y="4369450"/>
              <a:ext cx="2064900" cy="3693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a:t>address </a:t>
              </a:r>
              <a:r>
                <a:rPr lang="en" b="1">
                  <a:latin typeface="Courier New"/>
                  <a:ea typeface="Courier New"/>
                  <a:cs typeface="Courier New"/>
                  <a:sym typeface="Courier New"/>
                </a:rPr>
                <a:t>0xFFFFFFFF</a:t>
              </a:r>
              <a:endParaRPr b="1">
                <a:latin typeface="Courier New"/>
                <a:ea typeface="Courier New"/>
                <a:cs typeface="Courier New"/>
                <a:sym typeface="Courier New"/>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39"/>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 Memory Layout</a:t>
            </a:r>
            <a:endParaRPr/>
          </a:p>
        </p:txBody>
      </p:sp>
      <p:sp>
        <p:nvSpPr>
          <p:cNvPr id="216" name="Google Shape;216;p3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12</a:t>
            </a:fld>
            <a:endParaRPr/>
          </a:p>
        </p:txBody>
      </p:sp>
      <p:graphicFrame>
        <p:nvGraphicFramePr>
          <p:cNvPr id="217" name="Google Shape;217;p39"/>
          <p:cNvGraphicFramePr/>
          <p:nvPr/>
        </p:nvGraphicFramePr>
        <p:xfrm>
          <a:off x="7163975" y="1355400"/>
          <a:ext cx="1512850" cy="3111500"/>
        </p:xfrm>
        <a:graphic>
          <a:graphicData uri="http://schemas.openxmlformats.org/drawingml/2006/table">
            <a:tbl>
              <a:tblPr>
                <a:noFill/>
                <a:tableStyleId>{F77F4237-0D3B-4A35-BEBD-FA886FF9FF42}</a:tableStyleId>
              </a:tblPr>
              <a:tblGrid>
                <a:gridCol w="1512850">
                  <a:extLst>
                    <a:ext uri="{9D8B030D-6E8A-4147-A177-3AD203B41FA5}">
                      <a16:colId xmlns:a16="http://schemas.microsoft.com/office/drawing/2014/main" val="20000"/>
                    </a:ext>
                  </a:extLst>
                </a:gridCol>
              </a:tblGrid>
              <a:tr h="399050">
                <a:tc>
                  <a:txBody>
                    <a:bodyPr/>
                    <a:lstStyle/>
                    <a:p>
                      <a:pPr marL="0" lvl="0" indent="0" algn="l" rtl="0">
                        <a:spcBef>
                          <a:spcPts val="0"/>
                        </a:spcBef>
                        <a:spcAft>
                          <a:spcPts val="0"/>
                        </a:spcAft>
                        <a:buNone/>
                      </a:pPr>
                      <a:endParaRPr/>
                    </a:p>
                  </a:txBody>
                  <a:tcPr marL="91425" marR="91425" marT="91425" marB="91425">
                    <a:solidFill>
                      <a:schemeClr val="lt2"/>
                    </a:solidFill>
                  </a:tcPr>
                </a:tc>
                <a:extLst>
                  <a:ext uri="{0D108BD9-81ED-4DB2-BD59-A6C34878D82A}">
                    <a16:rowId xmlns:a16="http://schemas.microsoft.com/office/drawing/2014/main" val="10000"/>
                  </a:ext>
                </a:extLst>
              </a:tr>
              <a:tr h="904150">
                <a:tc>
                  <a:txBody>
                    <a:bodyPr/>
                    <a:lstStyle/>
                    <a:p>
                      <a:endParaRPr lang="en-US"/>
                    </a:p>
                  </a:txBody>
                  <a:tcPr/>
                </a:tc>
                <a:extLst>
                  <a:ext uri="{0D108BD9-81ED-4DB2-BD59-A6C34878D82A}">
                    <a16:rowId xmlns:a16="http://schemas.microsoft.com/office/drawing/2014/main" val="10001"/>
                  </a:ext>
                </a:extLst>
              </a:tr>
              <a:tr h="904150">
                <a:tc>
                  <a:txBody>
                    <a:bodyPr/>
                    <a:lstStyle/>
                    <a:p>
                      <a:endParaRPr lang="en-US"/>
                    </a:p>
                  </a:txBody>
                  <a:tcPr/>
                </a:tc>
                <a:extLst>
                  <a:ext uri="{0D108BD9-81ED-4DB2-BD59-A6C34878D82A}">
                    <a16:rowId xmlns:a16="http://schemas.microsoft.com/office/drawing/2014/main" val="10002"/>
                  </a:ext>
                </a:extLst>
              </a:tr>
              <a:tr h="904150">
                <a:tc>
                  <a:txBody>
                    <a:bodyPr/>
                    <a:lstStyle/>
                    <a:p>
                      <a:endParaRPr lang="en-US"/>
                    </a:p>
                  </a:txBody>
                  <a:tcPr/>
                </a:tc>
                <a:extLst>
                  <a:ext uri="{0D108BD9-81ED-4DB2-BD59-A6C34878D82A}">
                    <a16:rowId xmlns:a16="http://schemas.microsoft.com/office/drawing/2014/main" val="10003"/>
                  </a:ext>
                </a:extLst>
              </a:tr>
            </a:tbl>
          </a:graphicData>
        </a:graphic>
      </p:graphicFrame>
      <p:sp>
        <p:nvSpPr>
          <p:cNvPr id="218" name="Google Shape;218;p39"/>
          <p:cNvSpPr txBox="1"/>
          <p:nvPr/>
        </p:nvSpPr>
        <p:spPr>
          <a:xfrm>
            <a:off x="5496875" y="4097600"/>
            <a:ext cx="1667100" cy="3693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1000"/>
              <a:t>address </a:t>
            </a:r>
            <a:r>
              <a:rPr lang="en" sz="1000" b="1">
                <a:latin typeface="Courier New"/>
                <a:ea typeface="Courier New"/>
                <a:cs typeface="Courier New"/>
                <a:sym typeface="Courier New"/>
              </a:rPr>
              <a:t>0x00000000</a:t>
            </a:r>
            <a:endParaRPr sz="1000" b="1">
              <a:latin typeface="Courier New"/>
              <a:ea typeface="Courier New"/>
              <a:cs typeface="Courier New"/>
              <a:sym typeface="Courier New"/>
            </a:endParaRPr>
          </a:p>
        </p:txBody>
      </p:sp>
      <p:sp>
        <p:nvSpPr>
          <p:cNvPr id="219" name="Google Shape;219;p39"/>
          <p:cNvSpPr txBox="1"/>
          <p:nvPr/>
        </p:nvSpPr>
        <p:spPr>
          <a:xfrm>
            <a:off x="5461725" y="1355400"/>
            <a:ext cx="1667100" cy="3693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1000"/>
              <a:t>address </a:t>
            </a:r>
            <a:r>
              <a:rPr lang="en" sz="1000" b="1">
                <a:latin typeface="Courier New"/>
                <a:ea typeface="Courier New"/>
                <a:cs typeface="Courier New"/>
                <a:sym typeface="Courier New"/>
              </a:rPr>
              <a:t>0xFFFFFFFF</a:t>
            </a:r>
            <a:endParaRPr sz="1000" b="1">
              <a:latin typeface="Courier New"/>
              <a:ea typeface="Courier New"/>
              <a:cs typeface="Courier New"/>
              <a:sym typeface="Courier New"/>
            </a:endParaRPr>
          </a:p>
        </p:txBody>
      </p:sp>
      <p:sp>
        <p:nvSpPr>
          <p:cNvPr id="220" name="Google Shape;220;p39"/>
          <p:cNvSpPr txBox="1">
            <a:spLocks noGrp="1"/>
          </p:cNvSpPr>
          <p:nvPr>
            <p:ph type="body" idx="1"/>
          </p:nvPr>
        </p:nvSpPr>
        <p:spPr>
          <a:xfrm>
            <a:off x="198500" y="1246825"/>
            <a:ext cx="5142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Often drawn vertically for ease of viewing</a:t>
            </a:r>
            <a:endParaRPr/>
          </a:p>
          <a:p>
            <a:pPr marL="914400" lvl="1" indent="-317500" algn="l" rtl="0">
              <a:spcBef>
                <a:spcPts val="0"/>
              </a:spcBef>
              <a:spcAft>
                <a:spcPts val="0"/>
              </a:spcAft>
              <a:buSzPts val="1400"/>
              <a:buChar char="○"/>
            </a:pPr>
            <a:r>
              <a:rPr lang="en"/>
              <a:t>But memory is still just a long array of bytes</a:t>
            </a:r>
            <a:endParaRPr/>
          </a:p>
        </p:txBody>
      </p:sp>
      <p:cxnSp>
        <p:nvCxnSpPr>
          <p:cNvPr id="221" name="Google Shape;221;p39"/>
          <p:cNvCxnSpPr>
            <a:endCxn id="222" idx="2"/>
          </p:cNvCxnSpPr>
          <p:nvPr/>
        </p:nvCxnSpPr>
        <p:spPr>
          <a:xfrm rot="10800000">
            <a:off x="6295275" y="2209163"/>
            <a:ext cx="0" cy="508200"/>
          </a:xfrm>
          <a:prstGeom prst="straightConnector1">
            <a:avLst/>
          </a:prstGeom>
          <a:noFill/>
          <a:ln w="9525" cap="flat" cmpd="sng">
            <a:solidFill>
              <a:schemeClr val="dk1"/>
            </a:solidFill>
            <a:prstDash val="solid"/>
            <a:round/>
            <a:headEnd type="none" w="med" len="med"/>
            <a:tailEnd type="triangle" w="med" len="med"/>
          </a:ln>
        </p:spPr>
      </p:cxnSp>
      <p:sp>
        <p:nvSpPr>
          <p:cNvPr id="222" name="Google Shape;222;p39"/>
          <p:cNvSpPr txBox="1"/>
          <p:nvPr/>
        </p:nvSpPr>
        <p:spPr>
          <a:xfrm>
            <a:off x="5461725" y="1870463"/>
            <a:ext cx="1667100" cy="338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a:t>Higher addresses</a:t>
            </a:r>
            <a:endParaRPr sz="1000"/>
          </a:p>
        </p:txBody>
      </p:sp>
      <p:cxnSp>
        <p:nvCxnSpPr>
          <p:cNvPr id="223" name="Google Shape;223;p39"/>
          <p:cNvCxnSpPr>
            <a:endCxn id="224" idx="0"/>
          </p:cNvCxnSpPr>
          <p:nvPr/>
        </p:nvCxnSpPr>
        <p:spPr>
          <a:xfrm>
            <a:off x="6295275" y="3203338"/>
            <a:ext cx="0" cy="409800"/>
          </a:xfrm>
          <a:prstGeom prst="straightConnector1">
            <a:avLst/>
          </a:prstGeom>
          <a:noFill/>
          <a:ln w="9525" cap="flat" cmpd="sng">
            <a:solidFill>
              <a:schemeClr val="dk1"/>
            </a:solidFill>
            <a:prstDash val="solid"/>
            <a:round/>
            <a:headEnd type="none" w="med" len="med"/>
            <a:tailEnd type="triangle" w="med" len="med"/>
          </a:ln>
        </p:spPr>
      </p:cxnSp>
      <p:sp>
        <p:nvSpPr>
          <p:cNvPr id="224" name="Google Shape;224;p39"/>
          <p:cNvSpPr txBox="1"/>
          <p:nvPr/>
        </p:nvSpPr>
        <p:spPr>
          <a:xfrm>
            <a:off x="5516175" y="3613138"/>
            <a:ext cx="1558200" cy="338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a:t>Lower addresses</a:t>
            </a:r>
            <a:endParaRPr sz="1000"/>
          </a:p>
        </p:txBody>
      </p:sp>
      <p:sp>
        <p:nvSpPr>
          <p:cNvPr id="225" name="Google Shape;225;p39"/>
          <p:cNvSpPr txBox="1"/>
          <p:nvPr/>
        </p:nvSpPr>
        <p:spPr>
          <a:xfrm>
            <a:off x="7479993" y="4466900"/>
            <a:ext cx="880800" cy="338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a:t>4 bytes</a:t>
            </a:r>
            <a:endParaRPr sz="1000"/>
          </a:p>
        </p:txBody>
      </p:sp>
      <p:cxnSp>
        <p:nvCxnSpPr>
          <p:cNvPr id="226" name="Google Shape;226;p39"/>
          <p:cNvCxnSpPr>
            <a:stCxn id="225" idx="1"/>
          </p:cNvCxnSpPr>
          <p:nvPr/>
        </p:nvCxnSpPr>
        <p:spPr>
          <a:xfrm rot="10800000">
            <a:off x="7157193" y="4636250"/>
            <a:ext cx="322800" cy="0"/>
          </a:xfrm>
          <a:prstGeom prst="straightConnector1">
            <a:avLst/>
          </a:prstGeom>
          <a:noFill/>
          <a:ln w="9525" cap="flat" cmpd="sng">
            <a:solidFill>
              <a:schemeClr val="dk1"/>
            </a:solidFill>
            <a:prstDash val="solid"/>
            <a:round/>
            <a:headEnd type="none" w="med" len="med"/>
            <a:tailEnd type="triangle" w="med" len="med"/>
          </a:ln>
        </p:spPr>
      </p:cxnSp>
      <p:cxnSp>
        <p:nvCxnSpPr>
          <p:cNvPr id="227" name="Google Shape;227;p39"/>
          <p:cNvCxnSpPr>
            <a:stCxn id="225" idx="3"/>
          </p:cNvCxnSpPr>
          <p:nvPr/>
        </p:nvCxnSpPr>
        <p:spPr>
          <a:xfrm>
            <a:off x="8360793" y="4636250"/>
            <a:ext cx="309300" cy="0"/>
          </a:xfrm>
          <a:prstGeom prst="straightConnector1">
            <a:avLst/>
          </a:prstGeom>
          <a:noFill/>
          <a:ln w="9525" cap="flat" cmpd="sng">
            <a:solidFill>
              <a:schemeClr val="dk1"/>
            </a:solidFill>
            <a:prstDash val="solid"/>
            <a:round/>
            <a:headEnd type="none" w="med" len="med"/>
            <a:tailEnd type="triangle" w="med" len="med"/>
          </a:ln>
        </p:spPr>
      </p:cxn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40"/>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Memory Layout</a:t>
            </a:r>
            <a:endParaRPr/>
          </a:p>
        </p:txBody>
      </p:sp>
      <p:sp>
        <p:nvSpPr>
          <p:cNvPr id="233" name="Google Shape;233;p4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13</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41"/>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x86 Memory Layout</a:t>
            </a:r>
            <a:endParaRPr/>
          </a:p>
        </p:txBody>
      </p:sp>
      <p:sp>
        <p:nvSpPr>
          <p:cNvPr id="240" name="Google Shape;240;p41"/>
          <p:cNvSpPr txBox="1">
            <a:spLocks noGrp="1"/>
          </p:cNvSpPr>
          <p:nvPr>
            <p:ph type="body" idx="1"/>
          </p:nvPr>
        </p:nvSpPr>
        <p:spPr>
          <a:xfrm>
            <a:off x="198499" y="1246825"/>
            <a:ext cx="570097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Code</a:t>
            </a:r>
            <a:endParaRPr dirty="0"/>
          </a:p>
          <a:p>
            <a:pPr marL="914400" lvl="1" indent="-317500" algn="l" rtl="0">
              <a:spcBef>
                <a:spcPts val="0"/>
              </a:spcBef>
              <a:spcAft>
                <a:spcPts val="0"/>
              </a:spcAft>
              <a:buSzPts val="1400"/>
              <a:buChar char="○"/>
            </a:pPr>
            <a:r>
              <a:rPr lang="en" dirty="0"/>
              <a:t>The program code itself (also called “text”)</a:t>
            </a:r>
            <a:endParaRPr dirty="0"/>
          </a:p>
          <a:p>
            <a:pPr marL="457200" lvl="0" indent="-342900" algn="l" rtl="0">
              <a:spcBef>
                <a:spcPts val="0"/>
              </a:spcBef>
              <a:spcAft>
                <a:spcPts val="0"/>
              </a:spcAft>
              <a:buSzPts val="1800"/>
              <a:buChar char="●"/>
            </a:pPr>
            <a:r>
              <a:rPr lang="en" dirty="0"/>
              <a:t>Data</a:t>
            </a:r>
            <a:endParaRPr dirty="0"/>
          </a:p>
          <a:p>
            <a:pPr marL="914400" lvl="1" indent="-317500" algn="l" rtl="0">
              <a:spcBef>
                <a:spcPts val="0"/>
              </a:spcBef>
              <a:spcAft>
                <a:spcPts val="0"/>
              </a:spcAft>
              <a:buSzPts val="1400"/>
              <a:buChar char="○"/>
            </a:pPr>
            <a:r>
              <a:rPr lang="en" dirty="0"/>
              <a:t>Static variables, allocated when the program is started</a:t>
            </a:r>
            <a:endParaRPr dirty="0"/>
          </a:p>
          <a:p>
            <a:pPr marL="457200" lvl="0" indent="-342900" algn="l" rtl="0">
              <a:spcBef>
                <a:spcPts val="0"/>
              </a:spcBef>
              <a:spcAft>
                <a:spcPts val="0"/>
              </a:spcAft>
              <a:buSzPts val="1800"/>
              <a:buChar char="●"/>
            </a:pPr>
            <a:r>
              <a:rPr lang="en" dirty="0"/>
              <a:t>Heap</a:t>
            </a:r>
            <a:endParaRPr dirty="0"/>
          </a:p>
          <a:p>
            <a:pPr marL="914400" lvl="1" indent="-317500" algn="l" rtl="0">
              <a:spcBef>
                <a:spcPts val="0"/>
              </a:spcBef>
              <a:spcAft>
                <a:spcPts val="0"/>
              </a:spcAft>
              <a:buSzPts val="1400"/>
              <a:buChar char="○"/>
            </a:pPr>
            <a:r>
              <a:rPr lang="en" dirty="0"/>
              <a:t>Dynamically allocated memory using </a:t>
            </a:r>
            <a:r>
              <a:rPr lang="en" b="1" dirty="0">
                <a:latin typeface="Courier New"/>
                <a:ea typeface="Courier New"/>
                <a:cs typeface="Courier New"/>
                <a:sym typeface="Courier New"/>
              </a:rPr>
              <a:t>malloc</a:t>
            </a:r>
            <a:r>
              <a:rPr lang="en" dirty="0"/>
              <a:t> and </a:t>
            </a:r>
            <a:r>
              <a:rPr lang="en" b="1" dirty="0">
                <a:latin typeface="Courier New"/>
                <a:ea typeface="Courier New"/>
                <a:cs typeface="Courier New"/>
                <a:sym typeface="Courier New"/>
              </a:rPr>
              <a:t>free</a:t>
            </a:r>
            <a:endParaRPr dirty="0"/>
          </a:p>
          <a:p>
            <a:pPr marL="914400" lvl="1" indent="-317500" algn="l" rtl="0">
              <a:spcBef>
                <a:spcPts val="0"/>
              </a:spcBef>
              <a:spcAft>
                <a:spcPts val="0"/>
              </a:spcAft>
              <a:buSzPts val="1400"/>
              <a:buChar char="○"/>
            </a:pPr>
            <a:r>
              <a:rPr lang="en" dirty="0"/>
              <a:t>As more and more memory is allocated, it grows </a:t>
            </a:r>
            <a:r>
              <a:rPr lang="en" b="1" dirty="0"/>
              <a:t>upwards</a:t>
            </a:r>
            <a:endParaRPr b="1" dirty="0"/>
          </a:p>
          <a:p>
            <a:pPr marL="457200" lvl="0" indent="-342900" algn="l" rtl="0">
              <a:spcBef>
                <a:spcPts val="0"/>
              </a:spcBef>
              <a:spcAft>
                <a:spcPts val="0"/>
              </a:spcAft>
              <a:buSzPts val="1800"/>
              <a:buChar char="●"/>
            </a:pPr>
            <a:r>
              <a:rPr lang="en" dirty="0"/>
              <a:t>Stack:</a:t>
            </a:r>
            <a:endParaRPr dirty="0"/>
          </a:p>
          <a:p>
            <a:pPr marL="914400" lvl="1" indent="-317500" algn="l" rtl="0">
              <a:spcBef>
                <a:spcPts val="0"/>
              </a:spcBef>
              <a:spcAft>
                <a:spcPts val="0"/>
              </a:spcAft>
              <a:buSzPts val="1400"/>
              <a:buChar char="○"/>
            </a:pPr>
            <a:r>
              <a:rPr lang="en" dirty="0"/>
              <a:t>Local variables and stack frames</a:t>
            </a:r>
            <a:endParaRPr dirty="0"/>
          </a:p>
          <a:p>
            <a:pPr marL="914400" lvl="1" indent="-317500" algn="l" rtl="0">
              <a:spcBef>
                <a:spcPts val="0"/>
              </a:spcBef>
              <a:spcAft>
                <a:spcPts val="0"/>
              </a:spcAft>
              <a:buSzPts val="1400"/>
              <a:buChar char="○"/>
            </a:pPr>
            <a:r>
              <a:rPr lang="en" dirty="0"/>
              <a:t>As you make deeper and deeper function calls, it grows </a:t>
            </a:r>
            <a:r>
              <a:rPr lang="en" b="1" dirty="0"/>
              <a:t>downwards</a:t>
            </a:r>
            <a:endParaRPr dirty="0"/>
          </a:p>
        </p:txBody>
      </p:sp>
      <p:sp>
        <p:nvSpPr>
          <p:cNvPr id="241" name="Google Shape;241;p4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14</a:t>
            </a:fld>
            <a:endParaRPr/>
          </a:p>
        </p:txBody>
      </p:sp>
      <p:cxnSp>
        <p:nvCxnSpPr>
          <p:cNvPr id="242" name="Google Shape;242;p41"/>
          <p:cNvCxnSpPr>
            <a:endCxn id="243" idx="2"/>
          </p:cNvCxnSpPr>
          <p:nvPr/>
        </p:nvCxnSpPr>
        <p:spPr>
          <a:xfrm rot="10800000">
            <a:off x="6474725" y="1540850"/>
            <a:ext cx="0" cy="677100"/>
          </a:xfrm>
          <a:prstGeom prst="straightConnector1">
            <a:avLst/>
          </a:prstGeom>
          <a:noFill/>
          <a:ln w="9525" cap="flat" cmpd="sng">
            <a:solidFill>
              <a:schemeClr val="dk2"/>
            </a:solidFill>
            <a:prstDash val="solid"/>
            <a:round/>
            <a:headEnd type="none" w="med" len="med"/>
            <a:tailEnd type="triangle" w="med" len="med"/>
          </a:ln>
        </p:spPr>
      </p:cxnSp>
      <p:sp>
        <p:nvSpPr>
          <p:cNvPr id="243" name="Google Shape;243;p41"/>
          <p:cNvSpPr txBox="1"/>
          <p:nvPr/>
        </p:nvSpPr>
        <p:spPr>
          <a:xfrm>
            <a:off x="5848475" y="1202150"/>
            <a:ext cx="1252500" cy="338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a:t>Higher addresses</a:t>
            </a:r>
            <a:endParaRPr sz="1000"/>
          </a:p>
        </p:txBody>
      </p:sp>
      <p:cxnSp>
        <p:nvCxnSpPr>
          <p:cNvPr id="244" name="Google Shape;244;p41"/>
          <p:cNvCxnSpPr>
            <a:endCxn id="245" idx="0"/>
          </p:cNvCxnSpPr>
          <p:nvPr/>
        </p:nvCxnSpPr>
        <p:spPr>
          <a:xfrm>
            <a:off x="6474725" y="4172700"/>
            <a:ext cx="0" cy="545700"/>
          </a:xfrm>
          <a:prstGeom prst="straightConnector1">
            <a:avLst/>
          </a:prstGeom>
          <a:noFill/>
          <a:ln w="9525" cap="flat" cmpd="sng">
            <a:solidFill>
              <a:schemeClr val="dk2"/>
            </a:solidFill>
            <a:prstDash val="solid"/>
            <a:round/>
            <a:headEnd type="none" w="med" len="med"/>
            <a:tailEnd type="triangle" w="med" len="med"/>
          </a:ln>
        </p:spPr>
      </p:cxnSp>
      <p:sp>
        <p:nvSpPr>
          <p:cNvPr id="245" name="Google Shape;245;p41"/>
          <p:cNvSpPr txBox="1"/>
          <p:nvPr/>
        </p:nvSpPr>
        <p:spPr>
          <a:xfrm>
            <a:off x="5848475" y="4718400"/>
            <a:ext cx="1252500" cy="338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a:t>Lower addresses</a:t>
            </a:r>
            <a:endParaRPr sz="1000"/>
          </a:p>
        </p:txBody>
      </p:sp>
      <p:graphicFrame>
        <p:nvGraphicFramePr>
          <p:cNvPr id="246" name="Google Shape;246;p41"/>
          <p:cNvGraphicFramePr/>
          <p:nvPr/>
        </p:nvGraphicFramePr>
        <p:xfrm>
          <a:off x="7100975" y="1373825"/>
          <a:ext cx="1522325" cy="3511600"/>
        </p:xfrm>
        <a:graphic>
          <a:graphicData uri="http://schemas.openxmlformats.org/drawingml/2006/table">
            <a:tbl>
              <a:tblPr>
                <a:noFill/>
                <a:tableStyleId>{F77F4237-0D3B-4A35-BEBD-FA886FF9FF42}</a:tableStyleId>
              </a:tblPr>
              <a:tblGrid>
                <a:gridCol w="1522325">
                  <a:extLst>
                    <a:ext uri="{9D8B030D-6E8A-4147-A177-3AD203B41FA5}">
                      <a16:colId xmlns:a16="http://schemas.microsoft.com/office/drawing/2014/main" val="20000"/>
                    </a:ext>
                  </a:extLst>
                </a:gridCol>
              </a:tblGrid>
              <a:tr h="655325">
                <a:tc>
                  <a:txBody>
                    <a:bodyPr/>
                    <a:lstStyle/>
                    <a:p>
                      <a:pPr marL="0" lvl="0" indent="0" algn="ctr" rtl="0">
                        <a:spcBef>
                          <a:spcPts val="0"/>
                        </a:spcBef>
                        <a:spcAft>
                          <a:spcPts val="0"/>
                        </a:spcAft>
                        <a:buNone/>
                      </a:pPr>
                      <a:r>
                        <a:rPr lang="en" sz="1000"/>
                        <a:t>Stack</a:t>
                      </a:r>
                      <a:endParaRPr sz="1000"/>
                    </a:p>
                  </a:txBody>
                  <a:tcPr marL="45700" marR="45700" marT="45700" marB="45700" anchor="ctr">
                    <a:lnB w="9525" cap="flat" cmpd="sng">
                      <a:solidFill>
                        <a:srgbClr val="9E9E9E"/>
                      </a:solidFill>
                      <a:prstDash val="dash"/>
                      <a:round/>
                      <a:headEnd type="none" w="sm" len="sm"/>
                      <a:tailEnd type="none" w="sm" len="sm"/>
                    </a:lnB>
                    <a:solidFill>
                      <a:srgbClr val="A4C2F4"/>
                    </a:solidFill>
                  </a:tcPr>
                </a:tc>
                <a:extLst>
                  <a:ext uri="{0D108BD9-81ED-4DB2-BD59-A6C34878D82A}">
                    <a16:rowId xmlns:a16="http://schemas.microsoft.com/office/drawing/2014/main" val="10000"/>
                  </a:ext>
                </a:extLst>
              </a:tr>
              <a:tr h="1402025">
                <a:tc>
                  <a:txBody>
                    <a:bodyPr/>
                    <a:lstStyle/>
                    <a:p>
                      <a:pPr marL="0" lvl="0" indent="0" algn="ctr" rtl="0">
                        <a:spcBef>
                          <a:spcPts val="0"/>
                        </a:spcBef>
                        <a:spcAft>
                          <a:spcPts val="0"/>
                        </a:spcAft>
                        <a:buNone/>
                      </a:pPr>
                      <a:endParaRPr sz="1000"/>
                    </a:p>
                  </a:txBody>
                  <a:tcPr marL="45700" marR="45700" marT="45700" marB="45700" anchor="ctr">
                    <a:lnT w="9525" cap="flat" cmpd="sng">
                      <a:solidFill>
                        <a:srgbClr val="9E9E9E"/>
                      </a:solidFill>
                      <a:prstDash val="dash"/>
                      <a:round/>
                      <a:headEnd type="none" w="sm" len="sm"/>
                      <a:tailEnd type="none" w="sm" len="sm"/>
                    </a:lnT>
                    <a:lnB w="9525" cap="flat" cmpd="sng">
                      <a:solidFill>
                        <a:srgbClr val="9E9E9E"/>
                      </a:solidFill>
                      <a:prstDash val="dash"/>
                      <a:round/>
                      <a:headEnd type="none" w="sm" len="sm"/>
                      <a:tailEnd type="none" w="sm" len="sm"/>
                    </a:lnB>
                    <a:solidFill>
                      <a:schemeClr val="lt2"/>
                    </a:solidFill>
                  </a:tcPr>
                </a:tc>
                <a:extLst>
                  <a:ext uri="{0D108BD9-81ED-4DB2-BD59-A6C34878D82A}">
                    <a16:rowId xmlns:a16="http://schemas.microsoft.com/office/drawing/2014/main" val="10001"/>
                  </a:ext>
                </a:extLst>
              </a:tr>
              <a:tr h="530950">
                <a:tc>
                  <a:txBody>
                    <a:bodyPr/>
                    <a:lstStyle/>
                    <a:p>
                      <a:pPr marL="0" lvl="0" indent="0" algn="ctr" rtl="0">
                        <a:spcBef>
                          <a:spcPts val="0"/>
                        </a:spcBef>
                        <a:spcAft>
                          <a:spcPts val="0"/>
                        </a:spcAft>
                        <a:buNone/>
                      </a:pPr>
                      <a:r>
                        <a:rPr lang="en" sz="1000"/>
                        <a:t>Heap</a:t>
                      </a:r>
                      <a:endParaRPr sz="1000"/>
                    </a:p>
                  </a:txBody>
                  <a:tcPr marL="45700" marR="45700" marT="45700" marB="45700" anchor="ctr">
                    <a:lnT w="9525" cap="flat" cmpd="sng">
                      <a:solidFill>
                        <a:srgbClr val="9E9E9E"/>
                      </a:solidFill>
                      <a:prstDash val="dash"/>
                      <a:round/>
                      <a:headEnd type="none" w="sm" len="sm"/>
                      <a:tailEnd type="none" w="sm" len="sm"/>
                    </a:lnT>
                    <a:solidFill>
                      <a:srgbClr val="F9CB9C"/>
                    </a:solidFill>
                  </a:tcPr>
                </a:tc>
                <a:extLst>
                  <a:ext uri="{0D108BD9-81ED-4DB2-BD59-A6C34878D82A}">
                    <a16:rowId xmlns:a16="http://schemas.microsoft.com/office/drawing/2014/main" val="10002"/>
                  </a:ext>
                </a:extLst>
              </a:tr>
              <a:tr h="493975">
                <a:tc>
                  <a:txBody>
                    <a:bodyPr/>
                    <a:lstStyle/>
                    <a:p>
                      <a:pPr marL="0" lvl="0" indent="0" algn="ctr" rtl="0">
                        <a:spcBef>
                          <a:spcPts val="0"/>
                        </a:spcBef>
                        <a:spcAft>
                          <a:spcPts val="0"/>
                        </a:spcAft>
                        <a:buNone/>
                      </a:pPr>
                      <a:r>
                        <a:rPr lang="en" sz="1000"/>
                        <a:t>Data</a:t>
                      </a:r>
                      <a:endParaRPr sz="1000"/>
                    </a:p>
                  </a:txBody>
                  <a:tcPr marL="45700" marR="45700" marT="45700" marB="45700" anchor="ctr">
                    <a:solidFill>
                      <a:srgbClr val="B6D7A8"/>
                    </a:solidFill>
                  </a:tcPr>
                </a:tc>
                <a:extLst>
                  <a:ext uri="{0D108BD9-81ED-4DB2-BD59-A6C34878D82A}">
                    <a16:rowId xmlns:a16="http://schemas.microsoft.com/office/drawing/2014/main" val="10003"/>
                  </a:ext>
                </a:extLst>
              </a:tr>
              <a:tr h="429325">
                <a:tc>
                  <a:txBody>
                    <a:bodyPr/>
                    <a:lstStyle/>
                    <a:p>
                      <a:pPr marL="0" lvl="0" indent="0" algn="ctr" rtl="0">
                        <a:spcBef>
                          <a:spcPts val="0"/>
                        </a:spcBef>
                        <a:spcAft>
                          <a:spcPts val="0"/>
                        </a:spcAft>
                        <a:buNone/>
                      </a:pPr>
                      <a:r>
                        <a:rPr lang="en" sz="1000"/>
                        <a:t>Code</a:t>
                      </a:r>
                      <a:endParaRPr sz="1000"/>
                    </a:p>
                  </a:txBody>
                  <a:tcPr marL="45700" marR="45700" marT="45700" marB="45700" anchor="ctr">
                    <a:solidFill>
                      <a:srgbClr val="B6D7A8"/>
                    </a:solidFill>
                  </a:tcPr>
                </a:tc>
                <a:extLst>
                  <a:ext uri="{0D108BD9-81ED-4DB2-BD59-A6C34878D82A}">
                    <a16:rowId xmlns:a16="http://schemas.microsoft.com/office/drawing/2014/main" val="10004"/>
                  </a:ext>
                </a:extLst>
              </a:tr>
            </a:tbl>
          </a:graphicData>
        </a:graphic>
      </p:graphicFrame>
      <p:cxnSp>
        <p:nvCxnSpPr>
          <p:cNvPr id="247" name="Google Shape;247;p41"/>
          <p:cNvCxnSpPr/>
          <p:nvPr/>
        </p:nvCxnSpPr>
        <p:spPr>
          <a:xfrm>
            <a:off x="7862138" y="2029150"/>
            <a:ext cx="0" cy="265800"/>
          </a:xfrm>
          <a:prstGeom prst="straightConnector1">
            <a:avLst/>
          </a:prstGeom>
          <a:noFill/>
          <a:ln w="9525" cap="flat" cmpd="sng">
            <a:solidFill>
              <a:schemeClr val="dk2"/>
            </a:solidFill>
            <a:prstDash val="solid"/>
            <a:round/>
            <a:headEnd type="none" w="med" len="med"/>
            <a:tailEnd type="triangle" w="med" len="med"/>
          </a:ln>
        </p:spPr>
      </p:cxnSp>
      <p:sp>
        <p:nvSpPr>
          <p:cNvPr id="248" name="Google Shape;248;p41"/>
          <p:cNvSpPr txBox="1"/>
          <p:nvPr/>
        </p:nvSpPr>
        <p:spPr>
          <a:xfrm>
            <a:off x="7349738" y="2294950"/>
            <a:ext cx="1024800" cy="215400"/>
          </a:xfrm>
          <a:prstGeom prst="rect">
            <a:avLst/>
          </a:prstGeom>
          <a:noFill/>
          <a:ln>
            <a:noFill/>
          </a:ln>
        </p:spPr>
        <p:txBody>
          <a:bodyPr spcFirstLastPara="1" wrap="square" lIns="45700" tIns="45700" rIns="45700" bIns="45700" anchor="t" anchorCtr="0">
            <a:spAutoFit/>
          </a:bodyPr>
          <a:lstStyle/>
          <a:p>
            <a:pPr marL="0" lvl="0" indent="0" algn="ctr" rtl="0">
              <a:spcBef>
                <a:spcPts val="0"/>
              </a:spcBef>
              <a:spcAft>
                <a:spcPts val="0"/>
              </a:spcAft>
              <a:buNone/>
            </a:pPr>
            <a:r>
              <a:rPr lang="en" sz="800" b="1"/>
              <a:t>Grows downwards</a:t>
            </a:r>
            <a:endParaRPr sz="800" b="1"/>
          </a:p>
        </p:txBody>
      </p:sp>
      <p:cxnSp>
        <p:nvCxnSpPr>
          <p:cNvPr id="249" name="Google Shape;249;p41"/>
          <p:cNvCxnSpPr/>
          <p:nvPr/>
        </p:nvCxnSpPr>
        <p:spPr>
          <a:xfrm rot="10800000">
            <a:off x="7862150" y="3216300"/>
            <a:ext cx="0" cy="221400"/>
          </a:xfrm>
          <a:prstGeom prst="straightConnector1">
            <a:avLst/>
          </a:prstGeom>
          <a:noFill/>
          <a:ln w="9525" cap="flat" cmpd="sng">
            <a:solidFill>
              <a:schemeClr val="dk2"/>
            </a:solidFill>
            <a:prstDash val="solid"/>
            <a:round/>
            <a:headEnd type="none" w="med" len="med"/>
            <a:tailEnd type="triangle" w="med" len="med"/>
          </a:ln>
        </p:spPr>
      </p:cxnSp>
      <p:sp>
        <p:nvSpPr>
          <p:cNvPr id="250" name="Google Shape;250;p41"/>
          <p:cNvSpPr txBox="1"/>
          <p:nvPr/>
        </p:nvSpPr>
        <p:spPr>
          <a:xfrm>
            <a:off x="7349725" y="3000900"/>
            <a:ext cx="1024800" cy="215400"/>
          </a:xfrm>
          <a:prstGeom prst="rect">
            <a:avLst/>
          </a:prstGeom>
          <a:noFill/>
          <a:ln>
            <a:noFill/>
          </a:ln>
        </p:spPr>
        <p:txBody>
          <a:bodyPr spcFirstLastPara="1" wrap="square" lIns="45700" tIns="45700" rIns="45700" bIns="45700" anchor="t" anchorCtr="0">
            <a:spAutoFit/>
          </a:bodyPr>
          <a:lstStyle/>
          <a:p>
            <a:pPr marL="0" lvl="0" indent="0" algn="ctr" rtl="0">
              <a:spcBef>
                <a:spcPts val="0"/>
              </a:spcBef>
              <a:spcAft>
                <a:spcPts val="0"/>
              </a:spcAft>
              <a:buNone/>
            </a:pPr>
            <a:r>
              <a:rPr lang="en" sz="800" b="1"/>
              <a:t>Grows upwards</a:t>
            </a:r>
            <a:endParaRPr sz="800" b="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0">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40">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40">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40">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40">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40">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40">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40">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40">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40">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42"/>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Registers</a:t>
            </a:r>
            <a:endParaRPr/>
          </a:p>
        </p:txBody>
      </p:sp>
      <p:sp>
        <p:nvSpPr>
          <p:cNvPr id="256" name="Google Shape;256;p42"/>
          <p:cNvSpPr txBox="1">
            <a:spLocks noGrp="1"/>
          </p:cNvSpPr>
          <p:nvPr>
            <p:ph type="body" idx="1"/>
          </p:nvPr>
        </p:nvSpPr>
        <p:spPr>
          <a:xfrm>
            <a:off x="198500" y="1246825"/>
            <a:ext cx="5142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Registers are located on the CPU</a:t>
            </a:r>
            <a:endParaRPr dirty="0"/>
          </a:p>
          <a:p>
            <a:pPr marL="914400" lvl="1" indent="-317500" algn="l" rtl="0">
              <a:spcBef>
                <a:spcPts val="0"/>
              </a:spcBef>
              <a:spcAft>
                <a:spcPts val="0"/>
              </a:spcAft>
              <a:buSzPts val="1400"/>
              <a:buChar char="○"/>
            </a:pPr>
            <a:r>
              <a:rPr lang="en" dirty="0"/>
              <a:t>This is different from the memory layout</a:t>
            </a:r>
            <a:endParaRPr dirty="0"/>
          </a:p>
          <a:p>
            <a:pPr marL="914400" lvl="1" indent="-317500" algn="l" rtl="0">
              <a:spcBef>
                <a:spcPts val="0"/>
              </a:spcBef>
              <a:spcAft>
                <a:spcPts val="0"/>
              </a:spcAft>
              <a:buSzPts val="1400"/>
              <a:buChar char="○"/>
            </a:pPr>
            <a:r>
              <a:rPr lang="en" dirty="0"/>
              <a:t>Memory: addresses are 32-bit numbers</a:t>
            </a:r>
            <a:endParaRPr dirty="0"/>
          </a:p>
          <a:p>
            <a:pPr marL="914400" lvl="1" indent="-317500" algn="l" rtl="0">
              <a:spcBef>
                <a:spcPts val="0"/>
              </a:spcBef>
              <a:spcAft>
                <a:spcPts val="0"/>
              </a:spcAft>
              <a:buSzPts val="1400"/>
              <a:buChar char="○"/>
            </a:pPr>
            <a:r>
              <a:rPr lang="en" dirty="0"/>
              <a:t>Registers are referred to by names (</a:t>
            </a:r>
            <a:r>
              <a:rPr lang="en" b="1" dirty="0" err="1">
                <a:latin typeface="Courier New"/>
                <a:ea typeface="Courier New"/>
                <a:cs typeface="Courier New"/>
                <a:sym typeface="Courier New"/>
              </a:rPr>
              <a:t>ebp</a:t>
            </a:r>
            <a:r>
              <a:rPr lang="en" dirty="0"/>
              <a:t>, </a:t>
            </a:r>
            <a:r>
              <a:rPr lang="en" b="1" dirty="0" err="1">
                <a:latin typeface="Courier New"/>
                <a:ea typeface="Courier New"/>
                <a:cs typeface="Courier New"/>
                <a:sym typeface="Courier New"/>
              </a:rPr>
              <a:t>esp</a:t>
            </a:r>
            <a:r>
              <a:rPr lang="en" dirty="0"/>
              <a:t>, </a:t>
            </a:r>
            <a:r>
              <a:rPr lang="en" b="1" dirty="0" err="1">
                <a:latin typeface="Courier New"/>
                <a:ea typeface="Courier New"/>
                <a:cs typeface="Courier New"/>
                <a:sym typeface="Courier New"/>
              </a:rPr>
              <a:t>eip</a:t>
            </a:r>
            <a:r>
              <a:rPr lang="en" dirty="0"/>
              <a:t>), not addresses</a:t>
            </a:r>
            <a:endParaRPr dirty="0"/>
          </a:p>
        </p:txBody>
      </p:sp>
      <p:sp>
        <p:nvSpPr>
          <p:cNvPr id="257" name="Google Shape;257;p4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15</a:t>
            </a:fld>
            <a:endParaRPr/>
          </a:p>
        </p:txBody>
      </p:sp>
      <p:cxnSp>
        <p:nvCxnSpPr>
          <p:cNvPr id="258" name="Google Shape;258;p42"/>
          <p:cNvCxnSpPr>
            <a:endCxn id="259" idx="2"/>
          </p:cNvCxnSpPr>
          <p:nvPr/>
        </p:nvCxnSpPr>
        <p:spPr>
          <a:xfrm rot="10800000">
            <a:off x="6474725" y="1540850"/>
            <a:ext cx="0" cy="677100"/>
          </a:xfrm>
          <a:prstGeom prst="straightConnector1">
            <a:avLst/>
          </a:prstGeom>
          <a:noFill/>
          <a:ln w="9525" cap="flat" cmpd="sng">
            <a:solidFill>
              <a:schemeClr val="dk2"/>
            </a:solidFill>
            <a:prstDash val="solid"/>
            <a:round/>
            <a:headEnd type="none" w="med" len="med"/>
            <a:tailEnd type="triangle" w="med" len="med"/>
          </a:ln>
        </p:spPr>
      </p:cxnSp>
      <p:sp>
        <p:nvSpPr>
          <p:cNvPr id="259" name="Google Shape;259;p42"/>
          <p:cNvSpPr txBox="1"/>
          <p:nvPr/>
        </p:nvSpPr>
        <p:spPr>
          <a:xfrm>
            <a:off x="5848475" y="1202150"/>
            <a:ext cx="1252500" cy="338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a:t>Higher addresses</a:t>
            </a:r>
            <a:endParaRPr sz="1000"/>
          </a:p>
        </p:txBody>
      </p:sp>
      <p:cxnSp>
        <p:nvCxnSpPr>
          <p:cNvPr id="260" name="Google Shape;260;p42"/>
          <p:cNvCxnSpPr>
            <a:endCxn id="261" idx="0"/>
          </p:cNvCxnSpPr>
          <p:nvPr/>
        </p:nvCxnSpPr>
        <p:spPr>
          <a:xfrm>
            <a:off x="6474725" y="4172700"/>
            <a:ext cx="0" cy="545700"/>
          </a:xfrm>
          <a:prstGeom prst="straightConnector1">
            <a:avLst/>
          </a:prstGeom>
          <a:noFill/>
          <a:ln w="9525" cap="flat" cmpd="sng">
            <a:solidFill>
              <a:schemeClr val="dk2"/>
            </a:solidFill>
            <a:prstDash val="solid"/>
            <a:round/>
            <a:headEnd type="none" w="med" len="med"/>
            <a:tailEnd type="triangle" w="med" len="med"/>
          </a:ln>
        </p:spPr>
      </p:cxnSp>
      <p:sp>
        <p:nvSpPr>
          <p:cNvPr id="261" name="Google Shape;261;p42"/>
          <p:cNvSpPr txBox="1"/>
          <p:nvPr/>
        </p:nvSpPr>
        <p:spPr>
          <a:xfrm>
            <a:off x="5848475" y="4718400"/>
            <a:ext cx="1252500" cy="338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a:t>Lower addresses</a:t>
            </a:r>
            <a:endParaRPr sz="1000"/>
          </a:p>
        </p:txBody>
      </p:sp>
      <p:graphicFrame>
        <p:nvGraphicFramePr>
          <p:cNvPr id="262" name="Google Shape;262;p42"/>
          <p:cNvGraphicFramePr/>
          <p:nvPr/>
        </p:nvGraphicFramePr>
        <p:xfrm>
          <a:off x="7100975" y="1373825"/>
          <a:ext cx="1522325" cy="3511600"/>
        </p:xfrm>
        <a:graphic>
          <a:graphicData uri="http://schemas.openxmlformats.org/drawingml/2006/table">
            <a:tbl>
              <a:tblPr>
                <a:noFill/>
                <a:tableStyleId>{F77F4237-0D3B-4A35-BEBD-FA886FF9FF42}</a:tableStyleId>
              </a:tblPr>
              <a:tblGrid>
                <a:gridCol w="1522325">
                  <a:extLst>
                    <a:ext uri="{9D8B030D-6E8A-4147-A177-3AD203B41FA5}">
                      <a16:colId xmlns:a16="http://schemas.microsoft.com/office/drawing/2014/main" val="20000"/>
                    </a:ext>
                  </a:extLst>
                </a:gridCol>
              </a:tblGrid>
              <a:tr h="655325">
                <a:tc>
                  <a:txBody>
                    <a:bodyPr/>
                    <a:lstStyle/>
                    <a:p>
                      <a:pPr marL="0" lvl="0" indent="0" algn="ctr" rtl="0">
                        <a:spcBef>
                          <a:spcPts val="0"/>
                        </a:spcBef>
                        <a:spcAft>
                          <a:spcPts val="0"/>
                        </a:spcAft>
                        <a:buNone/>
                      </a:pPr>
                      <a:r>
                        <a:rPr lang="en" sz="1000"/>
                        <a:t>Stack</a:t>
                      </a:r>
                      <a:endParaRPr sz="1000"/>
                    </a:p>
                  </a:txBody>
                  <a:tcPr marL="45700" marR="45700" marT="45700" marB="45700" anchor="ctr">
                    <a:lnB w="9525" cap="flat" cmpd="sng">
                      <a:solidFill>
                        <a:srgbClr val="9E9E9E"/>
                      </a:solidFill>
                      <a:prstDash val="dash"/>
                      <a:round/>
                      <a:headEnd type="none" w="sm" len="sm"/>
                      <a:tailEnd type="none" w="sm" len="sm"/>
                    </a:lnB>
                    <a:solidFill>
                      <a:srgbClr val="A4C2F4"/>
                    </a:solidFill>
                  </a:tcPr>
                </a:tc>
                <a:extLst>
                  <a:ext uri="{0D108BD9-81ED-4DB2-BD59-A6C34878D82A}">
                    <a16:rowId xmlns:a16="http://schemas.microsoft.com/office/drawing/2014/main" val="10000"/>
                  </a:ext>
                </a:extLst>
              </a:tr>
              <a:tr h="1402025">
                <a:tc>
                  <a:txBody>
                    <a:bodyPr/>
                    <a:lstStyle/>
                    <a:p>
                      <a:pPr marL="0" lvl="0" indent="0" algn="ctr" rtl="0">
                        <a:spcBef>
                          <a:spcPts val="0"/>
                        </a:spcBef>
                        <a:spcAft>
                          <a:spcPts val="0"/>
                        </a:spcAft>
                        <a:buNone/>
                      </a:pPr>
                      <a:endParaRPr sz="1000"/>
                    </a:p>
                  </a:txBody>
                  <a:tcPr marL="45700" marR="45700" marT="45700" marB="45700" anchor="ctr">
                    <a:lnT w="9525" cap="flat" cmpd="sng">
                      <a:solidFill>
                        <a:srgbClr val="9E9E9E"/>
                      </a:solidFill>
                      <a:prstDash val="dash"/>
                      <a:round/>
                      <a:headEnd type="none" w="sm" len="sm"/>
                      <a:tailEnd type="none" w="sm" len="sm"/>
                    </a:lnT>
                    <a:lnB w="9525" cap="flat" cmpd="sng">
                      <a:solidFill>
                        <a:srgbClr val="9E9E9E"/>
                      </a:solidFill>
                      <a:prstDash val="dash"/>
                      <a:round/>
                      <a:headEnd type="none" w="sm" len="sm"/>
                      <a:tailEnd type="none" w="sm" len="sm"/>
                    </a:lnB>
                    <a:solidFill>
                      <a:schemeClr val="lt2"/>
                    </a:solidFill>
                  </a:tcPr>
                </a:tc>
                <a:extLst>
                  <a:ext uri="{0D108BD9-81ED-4DB2-BD59-A6C34878D82A}">
                    <a16:rowId xmlns:a16="http://schemas.microsoft.com/office/drawing/2014/main" val="10001"/>
                  </a:ext>
                </a:extLst>
              </a:tr>
              <a:tr h="530950">
                <a:tc>
                  <a:txBody>
                    <a:bodyPr/>
                    <a:lstStyle/>
                    <a:p>
                      <a:pPr marL="0" lvl="0" indent="0" algn="ctr" rtl="0">
                        <a:spcBef>
                          <a:spcPts val="0"/>
                        </a:spcBef>
                        <a:spcAft>
                          <a:spcPts val="0"/>
                        </a:spcAft>
                        <a:buNone/>
                      </a:pPr>
                      <a:r>
                        <a:rPr lang="en" sz="1000"/>
                        <a:t>Heap</a:t>
                      </a:r>
                      <a:endParaRPr sz="1000"/>
                    </a:p>
                  </a:txBody>
                  <a:tcPr marL="45700" marR="45700" marT="45700" marB="45700" anchor="ctr">
                    <a:lnT w="9525" cap="flat" cmpd="sng">
                      <a:solidFill>
                        <a:srgbClr val="9E9E9E"/>
                      </a:solidFill>
                      <a:prstDash val="dash"/>
                      <a:round/>
                      <a:headEnd type="none" w="sm" len="sm"/>
                      <a:tailEnd type="none" w="sm" len="sm"/>
                    </a:lnT>
                    <a:solidFill>
                      <a:srgbClr val="F9CB9C"/>
                    </a:solidFill>
                  </a:tcPr>
                </a:tc>
                <a:extLst>
                  <a:ext uri="{0D108BD9-81ED-4DB2-BD59-A6C34878D82A}">
                    <a16:rowId xmlns:a16="http://schemas.microsoft.com/office/drawing/2014/main" val="10002"/>
                  </a:ext>
                </a:extLst>
              </a:tr>
              <a:tr h="493975">
                <a:tc>
                  <a:txBody>
                    <a:bodyPr/>
                    <a:lstStyle/>
                    <a:p>
                      <a:pPr marL="0" lvl="0" indent="0" algn="ctr" rtl="0">
                        <a:spcBef>
                          <a:spcPts val="0"/>
                        </a:spcBef>
                        <a:spcAft>
                          <a:spcPts val="0"/>
                        </a:spcAft>
                        <a:buNone/>
                      </a:pPr>
                      <a:r>
                        <a:rPr lang="en" sz="1000"/>
                        <a:t>Data</a:t>
                      </a:r>
                      <a:endParaRPr sz="1000"/>
                    </a:p>
                  </a:txBody>
                  <a:tcPr marL="45700" marR="45700" marT="45700" marB="45700" anchor="ctr">
                    <a:solidFill>
                      <a:srgbClr val="B6D7A8"/>
                    </a:solidFill>
                  </a:tcPr>
                </a:tc>
                <a:extLst>
                  <a:ext uri="{0D108BD9-81ED-4DB2-BD59-A6C34878D82A}">
                    <a16:rowId xmlns:a16="http://schemas.microsoft.com/office/drawing/2014/main" val="10003"/>
                  </a:ext>
                </a:extLst>
              </a:tr>
              <a:tr h="429325">
                <a:tc>
                  <a:txBody>
                    <a:bodyPr/>
                    <a:lstStyle/>
                    <a:p>
                      <a:pPr marL="0" lvl="0" indent="0" algn="ctr" rtl="0">
                        <a:spcBef>
                          <a:spcPts val="0"/>
                        </a:spcBef>
                        <a:spcAft>
                          <a:spcPts val="0"/>
                        </a:spcAft>
                        <a:buNone/>
                      </a:pPr>
                      <a:r>
                        <a:rPr lang="en" sz="1000"/>
                        <a:t>Code</a:t>
                      </a:r>
                      <a:endParaRPr sz="1000"/>
                    </a:p>
                  </a:txBody>
                  <a:tcPr marL="45700" marR="45700" marT="45700" marB="45700" anchor="ctr">
                    <a:solidFill>
                      <a:srgbClr val="B6D7A8"/>
                    </a:solidFill>
                  </a:tcPr>
                </a:tc>
                <a:extLst>
                  <a:ext uri="{0D108BD9-81ED-4DB2-BD59-A6C34878D82A}">
                    <a16:rowId xmlns:a16="http://schemas.microsoft.com/office/drawing/2014/main" val="10004"/>
                  </a:ext>
                </a:extLst>
              </a:tr>
            </a:tbl>
          </a:graphicData>
        </a:graphic>
      </p:graphicFrame>
      <p:cxnSp>
        <p:nvCxnSpPr>
          <p:cNvPr id="263" name="Google Shape;263;p42"/>
          <p:cNvCxnSpPr/>
          <p:nvPr/>
        </p:nvCxnSpPr>
        <p:spPr>
          <a:xfrm>
            <a:off x="7862138" y="2029150"/>
            <a:ext cx="0" cy="265800"/>
          </a:xfrm>
          <a:prstGeom prst="straightConnector1">
            <a:avLst/>
          </a:prstGeom>
          <a:noFill/>
          <a:ln w="9525" cap="flat" cmpd="sng">
            <a:solidFill>
              <a:schemeClr val="dk2"/>
            </a:solidFill>
            <a:prstDash val="solid"/>
            <a:round/>
            <a:headEnd type="none" w="med" len="med"/>
            <a:tailEnd type="triangle" w="med" len="med"/>
          </a:ln>
        </p:spPr>
      </p:cxnSp>
      <p:sp>
        <p:nvSpPr>
          <p:cNvPr id="264" name="Google Shape;264;p42"/>
          <p:cNvSpPr txBox="1"/>
          <p:nvPr/>
        </p:nvSpPr>
        <p:spPr>
          <a:xfrm>
            <a:off x="7349738" y="2294950"/>
            <a:ext cx="1024800" cy="215400"/>
          </a:xfrm>
          <a:prstGeom prst="rect">
            <a:avLst/>
          </a:prstGeom>
          <a:noFill/>
          <a:ln>
            <a:noFill/>
          </a:ln>
        </p:spPr>
        <p:txBody>
          <a:bodyPr spcFirstLastPara="1" wrap="square" lIns="45700" tIns="45700" rIns="45700" bIns="45700" anchor="t" anchorCtr="0">
            <a:spAutoFit/>
          </a:bodyPr>
          <a:lstStyle/>
          <a:p>
            <a:pPr marL="0" lvl="0" indent="0" algn="ctr" rtl="0">
              <a:spcBef>
                <a:spcPts val="0"/>
              </a:spcBef>
              <a:spcAft>
                <a:spcPts val="0"/>
              </a:spcAft>
              <a:buNone/>
            </a:pPr>
            <a:r>
              <a:rPr lang="en" sz="800" b="1"/>
              <a:t>Grows downwards</a:t>
            </a:r>
            <a:endParaRPr sz="800" b="1"/>
          </a:p>
        </p:txBody>
      </p:sp>
      <p:cxnSp>
        <p:nvCxnSpPr>
          <p:cNvPr id="265" name="Google Shape;265;p42"/>
          <p:cNvCxnSpPr/>
          <p:nvPr/>
        </p:nvCxnSpPr>
        <p:spPr>
          <a:xfrm rot="10800000">
            <a:off x="7862150" y="3216300"/>
            <a:ext cx="0" cy="221400"/>
          </a:xfrm>
          <a:prstGeom prst="straightConnector1">
            <a:avLst/>
          </a:prstGeom>
          <a:noFill/>
          <a:ln w="9525" cap="flat" cmpd="sng">
            <a:solidFill>
              <a:schemeClr val="dk2"/>
            </a:solidFill>
            <a:prstDash val="solid"/>
            <a:round/>
            <a:headEnd type="none" w="med" len="med"/>
            <a:tailEnd type="triangle" w="med" len="med"/>
          </a:ln>
        </p:spPr>
      </p:cxnSp>
      <p:sp>
        <p:nvSpPr>
          <p:cNvPr id="266" name="Google Shape;266;p42"/>
          <p:cNvSpPr txBox="1"/>
          <p:nvPr/>
        </p:nvSpPr>
        <p:spPr>
          <a:xfrm>
            <a:off x="7349725" y="3000900"/>
            <a:ext cx="1024800" cy="215400"/>
          </a:xfrm>
          <a:prstGeom prst="rect">
            <a:avLst/>
          </a:prstGeom>
          <a:noFill/>
          <a:ln>
            <a:noFill/>
          </a:ln>
        </p:spPr>
        <p:txBody>
          <a:bodyPr spcFirstLastPara="1" wrap="square" lIns="45700" tIns="45700" rIns="45700" bIns="45700" anchor="t" anchorCtr="0">
            <a:spAutoFit/>
          </a:bodyPr>
          <a:lstStyle/>
          <a:p>
            <a:pPr marL="0" lvl="0" indent="0" algn="ctr" rtl="0">
              <a:spcBef>
                <a:spcPts val="0"/>
              </a:spcBef>
              <a:spcAft>
                <a:spcPts val="0"/>
              </a:spcAft>
              <a:buNone/>
            </a:pPr>
            <a:r>
              <a:rPr lang="en" sz="800" b="1"/>
              <a:t>Grows upwards</a:t>
            </a:r>
            <a:endParaRPr sz="800" b="1"/>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4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Intro to x86 Architecture</a:t>
            </a:r>
            <a:endParaRPr/>
          </a:p>
        </p:txBody>
      </p:sp>
      <p:sp>
        <p:nvSpPr>
          <p:cNvPr id="272" name="Google Shape;272;p4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16</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Google Shape;278;p44"/>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Why x86?</a:t>
            </a:r>
            <a:endParaRPr/>
          </a:p>
        </p:txBody>
      </p:sp>
      <p:sp>
        <p:nvSpPr>
          <p:cNvPr id="279" name="Google Shape;279;p44"/>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It’s the most commonly used instruction set architecture in consumer computers!</a:t>
            </a:r>
            <a:endParaRPr dirty="0"/>
          </a:p>
          <a:p>
            <a:pPr marL="914400" lvl="1" indent="-317500" algn="l" rtl="0">
              <a:spcBef>
                <a:spcPts val="0"/>
              </a:spcBef>
              <a:spcAft>
                <a:spcPts val="0"/>
              </a:spcAft>
              <a:buSzPts val="1400"/>
              <a:buChar char="○"/>
            </a:pPr>
            <a:r>
              <a:rPr lang="en" dirty="0"/>
              <a:t>You are probably using an x86 computer right now…unless you’re on a phone, tablet, or recent Mac</a:t>
            </a:r>
            <a:endParaRPr dirty="0"/>
          </a:p>
          <a:p>
            <a:pPr marL="457200" lvl="0" indent="-342900" algn="l" rtl="0">
              <a:spcBef>
                <a:spcPts val="0"/>
              </a:spcBef>
              <a:spcAft>
                <a:spcPts val="0"/>
              </a:spcAft>
              <a:buSzPts val="1800"/>
              <a:buChar char="●"/>
            </a:pPr>
            <a:endParaRPr lang="en" dirty="0"/>
          </a:p>
          <a:p>
            <a:pPr marL="457200" lvl="0" indent="-342900" algn="l" rtl="0">
              <a:spcBef>
                <a:spcPts val="0"/>
              </a:spcBef>
              <a:spcAft>
                <a:spcPts val="0"/>
              </a:spcAft>
              <a:buSzPts val="1800"/>
              <a:buChar char="●"/>
            </a:pPr>
            <a:r>
              <a:rPr lang="en" dirty="0"/>
              <a:t>You only need enough to be able to read it and know what is going on</a:t>
            </a:r>
            <a:endParaRPr dirty="0"/>
          </a:p>
        </p:txBody>
      </p:sp>
      <p:sp>
        <p:nvSpPr>
          <p:cNvPr id="280" name="Google Shape;280;p4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17</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p45"/>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x86 Fact Sheet</a:t>
            </a:r>
            <a:endParaRPr/>
          </a:p>
        </p:txBody>
      </p:sp>
      <p:sp>
        <p:nvSpPr>
          <p:cNvPr id="286" name="Google Shape;286;p45"/>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Little-endian</a:t>
            </a:r>
            <a:endParaRPr dirty="0"/>
          </a:p>
          <a:p>
            <a:pPr marL="914400" lvl="1" indent="-317500" algn="l" rtl="0">
              <a:spcBef>
                <a:spcPts val="0"/>
              </a:spcBef>
              <a:spcAft>
                <a:spcPts val="0"/>
              </a:spcAft>
              <a:buSzPts val="1400"/>
              <a:buChar char="○"/>
            </a:pPr>
            <a:r>
              <a:rPr lang="en" dirty="0"/>
              <a:t>The least-significant byte of multi-byte numbers is placed at the first/lowest memory address</a:t>
            </a:r>
            <a:endParaRPr dirty="0"/>
          </a:p>
          <a:p>
            <a:pPr marL="457200" lvl="0" indent="-342900" algn="l" rtl="0">
              <a:spcBef>
                <a:spcPts val="0"/>
              </a:spcBef>
              <a:spcAft>
                <a:spcPts val="0"/>
              </a:spcAft>
              <a:buSzPts val="1800"/>
              <a:buChar char="●"/>
            </a:pPr>
            <a:endParaRPr lang="en" dirty="0"/>
          </a:p>
          <a:p>
            <a:pPr marL="457200" lvl="0" indent="-342900" algn="l" rtl="0">
              <a:spcBef>
                <a:spcPts val="0"/>
              </a:spcBef>
              <a:spcAft>
                <a:spcPts val="0"/>
              </a:spcAft>
              <a:buSzPts val="1800"/>
              <a:buChar char="●"/>
            </a:pPr>
            <a:r>
              <a:rPr lang="en" dirty="0"/>
              <a:t>Variable-length instructions</a:t>
            </a:r>
            <a:endParaRPr dirty="0"/>
          </a:p>
          <a:p>
            <a:pPr marL="914400" lvl="1" indent="-317500" algn="l" rtl="0">
              <a:spcBef>
                <a:spcPts val="0"/>
              </a:spcBef>
              <a:spcAft>
                <a:spcPts val="0"/>
              </a:spcAft>
              <a:buSzPts val="1400"/>
              <a:buChar char="○"/>
            </a:pPr>
            <a:r>
              <a:rPr lang="en" dirty="0"/>
              <a:t>When assembled into machine code, instructions can be anywhere from 1 to 16 bytes long</a:t>
            </a:r>
            <a:endParaRPr dirty="0"/>
          </a:p>
          <a:p>
            <a:pPr marL="914400" lvl="1" indent="-317500" algn="l" rtl="0">
              <a:spcBef>
                <a:spcPts val="0"/>
              </a:spcBef>
              <a:spcAft>
                <a:spcPts val="0"/>
              </a:spcAft>
              <a:buSzPts val="1400"/>
              <a:buChar char="○"/>
            </a:pPr>
            <a:r>
              <a:rPr lang="en" dirty="0"/>
              <a:t>Contrast with RISC-V, which has fixed-length, 4-byte instructions</a:t>
            </a:r>
            <a:endParaRPr dirty="0"/>
          </a:p>
        </p:txBody>
      </p:sp>
      <p:sp>
        <p:nvSpPr>
          <p:cNvPr id="287" name="Google Shape;287;p4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18</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Google Shape;292;p46"/>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Storage units as part of the CPU architecture (not part of memory)</a:t>
            </a:r>
            <a:endParaRPr dirty="0"/>
          </a:p>
          <a:p>
            <a:pPr marL="457200" lvl="0" indent="-342900" algn="l" rtl="0">
              <a:spcBef>
                <a:spcPts val="0"/>
              </a:spcBef>
              <a:spcAft>
                <a:spcPts val="0"/>
              </a:spcAft>
              <a:buSzPts val="1800"/>
              <a:buChar char="●"/>
            </a:pPr>
            <a:endParaRPr lang="en" dirty="0"/>
          </a:p>
          <a:p>
            <a:pPr marL="457200" lvl="0" indent="-342900" algn="l" rtl="0">
              <a:spcBef>
                <a:spcPts val="0"/>
              </a:spcBef>
              <a:spcAft>
                <a:spcPts val="0"/>
              </a:spcAft>
              <a:buSzPts val="1800"/>
              <a:buChar char="●"/>
            </a:pPr>
            <a:r>
              <a:rPr lang="en" dirty="0"/>
              <a:t>Only 8 main general-purpose registers:</a:t>
            </a:r>
            <a:endParaRPr dirty="0"/>
          </a:p>
          <a:p>
            <a:pPr marL="914400" lvl="1" indent="-317500" algn="l" rtl="0">
              <a:spcBef>
                <a:spcPts val="0"/>
              </a:spcBef>
              <a:spcAft>
                <a:spcPts val="0"/>
              </a:spcAft>
              <a:buSzPts val="1400"/>
              <a:buChar char="○"/>
            </a:pPr>
            <a:r>
              <a:rPr lang="en" dirty="0"/>
              <a:t>EAX, EBX, ECX, EDX, ESI, EDI: General-purpose</a:t>
            </a:r>
            <a:endParaRPr dirty="0"/>
          </a:p>
          <a:p>
            <a:pPr marL="914400" lvl="1" indent="-317500" algn="l" rtl="0">
              <a:spcBef>
                <a:spcPts val="0"/>
              </a:spcBef>
              <a:spcAft>
                <a:spcPts val="0"/>
              </a:spcAft>
              <a:buSzPts val="1400"/>
              <a:buChar char="○"/>
            </a:pPr>
            <a:r>
              <a:rPr lang="en" b="1" dirty="0"/>
              <a:t>ESP</a:t>
            </a:r>
            <a:r>
              <a:rPr lang="en" dirty="0"/>
              <a:t>: Stack pointer</a:t>
            </a:r>
            <a:endParaRPr dirty="0"/>
          </a:p>
          <a:p>
            <a:pPr marL="914400" lvl="1" indent="-317500" algn="l" rtl="0">
              <a:spcBef>
                <a:spcPts val="0"/>
              </a:spcBef>
              <a:spcAft>
                <a:spcPts val="0"/>
              </a:spcAft>
              <a:buSzPts val="1400"/>
              <a:buChar char="○"/>
            </a:pPr>
            <a:r>
              <a:rPr lang="en" b="1" dirty="0"/>
              <a:t>EBP</a:t>
            </a:r>
            <a:r>
              <a:rPr lang="en" dirty="0"/>
              <a:t>: Base pointer</a:t>
            </a:r>
            <a:endParaRPr dirty="0"/>
          </a:p>
          <a:p>
            <a:pPr marL="914400" lvl="1" indent="-317500" algn="l" rtl="0">
              <a:spcBef>
                <a:spcPts val="0"/>
              </a:spcBef>
              <a:spcAft>
                <a:spcPts val="0"/>
              </a:spcAft>
              <a:buSzPts val="1400"/>
              <a:buChar char="○"/>
            </a:pPr>
            <a:r>
              <a:rPr lang="en" dirty="0"/>
              <a:t>We will discuss </a:t>
            </a:r>
            <a:r>
              <a:rPr lang="en" b="1" dirty="0"/>
              <a:t>ESP</a:t>
            </a:r>
            <a:r>
              <a:rPr lang="en" dirty="0"/>
              <a:t> and </a:t>
            </a:r>
            <a:r>
              <a:rPr lang="en" b="1" dirty="0"/>
              <a:t>EBP</a:t>
            </a:r>
            <a:r>
              <a:rPr lang="en" dirty="0"/>
              <a:t> in more detail later</a:t>
            </a:r>
            <a:endParaRPr dirty="0"/>
          </a:p>
          <a:p>
            <a:pPr marL="457200" lvl="0" indent="-342900" algn="l" rtl="0">
              <a:spcBef>
                <a:spcPts val="0"/>
              </a:spcBef>
              <a:spcAft>
                <a:spcPts val="0"/>
              </a:spcAft>
              <a:buSzPts val="1800"/>
              <a:buChar char="●"/>
            </a:pPr>
            <a:endParaRPr lang="en" dirty="0"/>
          </a:p>
          <a:p>
            <a:pPr marL="457200" lvl="0" indent="-342900" algn="l" rtl="0">
              <a:spcBef>
                <a:spcPts val="0"/>
              </a:spcBef>
              <a:spcAft>
                <a:spcPts val="0"/>
              </a:spcAft>
              <a:buSzPts val="1800"/>
              <a:buChar char="●"/>
            </a:pPr>
            <a:r>
              <a:rPr lang="en" dirty="0"/>
              <a:t>Instruction pointer register: </a:t>
            </a:r>
            <a:r>
              <a:rPr lang="en" b="1" dirty="0"/>
              <a:t>EIP</a:t>
            </a:r>
            <a:endParaRPr b="1" dirty="0"/>
          </a:p>
        </p:txBody>
      </p:sp>
      <p:sp>
        <p:nvSpPr>
          <p:cNvPr id="293" name="Google Shape;293;p46"/>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x86 Registers</a:t>
            </a:r>
            <a:endParaRPr/>
          </a:p>
        </p:txBody>
      </p:sp>
      <p:sp>
        <p:nvSpPr>
          <p:cNvPr id="294" name="Google Shape;294;p4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19</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2">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92">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92">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92">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92">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9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28"/>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Announcements</a:t>
            </a:r>
            <a:endParaRPr/>
          </a:p>
        </p:txBody>
      </p:sp>
      <p:sp>
        <p:nvSpPr>
          <p:cNvPr id="117" name="Google Shape;117;p28"/>
          <p:cNvSpPr txBox="1">
            <a:spLocks noGrp="1"/>
          </p:cNvSpPr>
          <p:nvPr>
            <p:ph type="body" idx="1"/>
          </p:nvPr>
        </p:nvSpPr>
        <p:spPr>
          <a:xfrm>
            <a:off x="198500" y="1246825"/>
            <a:ext cx="8769000" cy="3765600"/>
          </a:xfrm>
          <a:prstGeom prst="rect">
            <a:avLst/>
          </a:prstGeom>
        </p:spPr>
        <p:txBody>
          <a:bodyPr spcFirstLastPara="1" wrap="square" lIns="91425" tIns="91425" rIns="91425" bIns="91425" anchor="t" anchorCtr="0">
            <a:normAutofit/>
          </a:bodyPr>
          <a:lstStyle/>
          <a:p>
            <a:pPr lvl="0"/>
            <a:r>
              <a:rPr lang="en-US" sz="2400" dirty="0"/>
              <a:t>Project #2 due Nov.16</a:t>
            </a:r>
          </a:p>
          <a:p>
            <a:pPr lvl="0"/>
            <a:endParaRPr lang="en-US" sz="2400" dirty="0"/>
          </a:p>
          <a:p>
            <a:pPr lvl="0"/>
            <a:r>
              <a:rPr lang="en-US" sz="2400" dirty="0"/>
              <a:t>Assignment #4 release Nov.16</a:t>
            </a:r>
          </a:p>
        </p:txBody>
      </p:sp>
      <p:sp>
        <p:nvSpPr>
          <p:cNvPr id="118" name="Google Shape;118;p2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Google Shape;299;p47"/>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Register references are preceded with a percent sign </a:t>
            </a:r>
            <a:r>
              <a:rPr lang="en" b="1" dirty="0">
                <a:latin typeface="Courier New"/>
                <a:ea typeface="Courier New"/>
                <a:cs typeface="Courier New"/>
                <a:sym typeface="Courier New"/>
              </a:rPr>
              <a:t>%</a:t>
            </a:r>
            <a:endParaRPr b="1" dirty="0">
              <a:latin typeface="Courier New"/>
              <a:ea typeface="Courier New"/>
              <a:cs typeface="Courier New"/>
              <a:sym typeface="Courier New"/>
            </a:endParaRPr>
          </a:p>
          <a:p>
            <a:pPr marL="914400" lvl="1" indent="-317500" algn="l" rtl="0">
              <a:spcBef>
                <a:spcPts val="0"/>
              </a:spcBef>
              <a:spcAft>
                <a:spcPts val="0"/>
              </a:spcAft>
              <a:buSzPts val="1400"/>
              <a:buChar char="○"/>
            </a:pPr>
            <a:r>
              <a:rPr lang="en" dirty="0"/>
              <a:t>Example: </a:t>
            </a:r>
            <a:r>
              <a:rPr lang="en" b="1" dirty="0">
                <a:latin typeface="Courier New"/>
                <a:ea typeface="Courier New"/>
                <a:cs typeface="Courier New"/>
                <a:sym typeface="Courier New"/>
              </a:rPr>
              <a:t>%</a:t>
            </a:r>
            <a:r>
              <a:rPr lang="en" b="1" dirty="0" err="1">
                <a:latin typeface="Courier New"/>
                <a:ea typeface="Courier New"/>
                <a:cs typeface="Courier New"/>
                <a:sym typeface="Courier New"/>
              </a:rPr>
              <a:t>eax</a:t>
            </a:r>
            <a:r>
              <a:rPr lang="en" dirty="0"/>
              <a:t>, </a:t>
            </a:r>
            <a:r>
              <a:rPr lang="en" b="1" dirty="0">
                <a:latin typeface="Courier New"/>
                <a:ea typeface="Courier New"/>
                <a:cs typeface="Courier New"/>
                <a:sym typeface="Courier New"/>
              </a:rPr>
              <a:t>%</a:t>
            </a:r>
            <a:r>
              <a:rPr lang="en" b="1" dirty="0" err="1">
                <a:latin typeface="Courier New"/>
                <a:ea typeface="Courier New"/>
                <a:cs typeface="Courier New"/>
                <a:sym typeface="Courier New"/>
              </a:rPr>
              <a:t>esp</a:t>
            </a:r>
            <a:r>
              <a:rPr lang="en" dirty="0"/>
              <a:t>, </a:t>
            </a:r>
            <a:r>
              <a:rPr lang="en" b="1" dirty="0">
                <a:latin typeface="Courier New"/>
                <a:ea typeface="Courier New"/>
                <a:cs typeface="Courier New"/>
                <a:sym typeface="Courier New"/>
              </a:rPr>
              <a:t>%</a:t>
            </a:r>
            <a:r>
              <a:rPr lang="en" b="1" dirty="0" err="1">
                <a:latin typeface="Courier New"/>
                <a:ea typeface="Courier New"/>
                <a:cs typeface="Courier New"/>
                <a:sym typeface="Courier New"/>
              </a:rPr>
              <a:t>edi</a:t>
            </a:r>
            <a:endParaRPr b="1" dirty="0">
              <a:latin typeface="Courier New"/>
              <a:ea typeface="Courier New"/>
              <a:cs typeface="Courier New"/>
              <a:sym typeface="Courier New"/>
            </a:endParaRPr>
          </a:p>
          <a:p>
            <a:pPr marL="457200" lvl="0" indent="-342900" algn="l" rtl="0">
              <a:spcBef>
                <a:spcPts val="0"/>
              </a:spcBef>
              <a:spcAft>
                <a:spcPts val="0"/>
              </a:spcAft>
              <a:buSzPts val="1800"/>
              <a:buChar char="●"/>
            </a:pPr>
            <a:endParaRPr lang="en" dirty="0"/>
          </a:p>
          <a:p>
            <a:pPr marL="457200" lvl="0" indent="-342900" algn="l" rtl="0">
              <a:spcBef>
                <a:spcPts val="0"/>
              </a:spcBef>
              <a:spcAft>
                <a:spcPts val="0"/>
              </a:spcAft>
              <a:buSzPts val="1800"/>
              <a:buChar char="●"/>
            </a:pPr>
            <a:r>
              <a:rPr lang="en" dirty="0" err="1"/>
              <a:t>Immediates</a:t>
            </a:r>
            <a:r>
              <a:rPr lang="en" dirty="0"/>
              <a:t> are preceded with a dollar sign </a:t>
            </a:r>
            <a:r>
              <a:rPr lang="en" b="1" dirty="0">
                <a:latin typeface="Courier New"/>
                <a:ea typeface="Courier New"/>
                <a:cs typeface="Courier New"/>
                <a:sym typeface="Courier New"/>
              </a:rPr>
              <a:t>$</a:t>
            </a:r>
            <a:endParaRPr b="1" dirty="0">
              <a:latin typeface="Courier New"/>
              <a:ea typeface="Courier New"/>
              <a:cs typeface="Courier New"/>
              <a:sym typeface="Courier New"/>
            </a:endParaRPr>
          </a:p>
          <a:p>
            <a:pPr marL="914400" lvl="1" indent="-317500" algn="l" rtl="0">
              <a:spcBef>
                <a:spcPts val="0"/>
              </a:spcBef>
              <a:spcAft>
                <a:spcPts val="0"/>
              </a:spcAft>
              <a:buSzPts val="1400"/>
              <a:buChar char="○"/>
            </a:pPr>
            <a:r>
              <a:rPr lang="en" dirty="0"/>
              <a:t>Example: </a:t>
            </a:r>
            <a:r>
              <a:rPr lang="en" b="1" dirty="0">
                <a:latin typeface="Courier New"/>
                <a:ea typeface="Courier New"/>
                <a:cs typeface="Courier New"/>
                <a:sym typeface="Courier New"/>
              </a:rPr>
              <a:t>$1</a:t>
            </a:r>
            <a:r>
              <a:rPr lang="en" dirty="0"/>
              <a:t>, </a:t>
            </a:r>
            <a:r>
              <a:rPr lang="en" b="1" dirty="0">
                <a:latin typeface="Courier New"/>
                <a:ea typeface="Courier New"/>
                <a:cs typeface="Courier New"/>
                <a:sym typeface="Courier New"/>
              </a:rPr>
              <a:t>$161</a:t>
            </a:r>
            <a:r>
              <a:rPr lang="en" dirty="0"/>
              <a:t>, </a:t>
            </a:r>
            <a:r>
              <a:rPr lang="en" b="1" dirty="0">
                <a:latin typeface="Courier New"/>
                <a:ea typeface="Courier New"/>
                <a:cs typeface="Courier New"/>
                <a:sym typeface="Courier New"/>
              </a:rPr>
              <a:t>$0x4</a:t>
            </a:r>
            <a:endParaRPr dirty="0"/>
          </a:p>
          <a:p>
            <a:pPr marL="457200" lvl="0" indent="-342900" algn="l" rtl="0">
              <a:spcBef>
                <a:spcPts val="0"/>
              </a:spcBef>
              <a:spcAft>
                <a:spcPts val="0"/>
              </a:spcAft>
              <a:buSzPts val="1800"/>
              <a:buChar char="●"/>
            </a:pPr>
            <a:endParaRPr lang="en" dirty="0"/>
          </a:p>
          <a:p>
            <a:pPr marL="457200" lvl="0" indent="-342900" algn="l" rtl="0">
              <a:spcBef>
                <a:spcPts val="0"/>
              </a:spcBef>
              <a:spcAft>
                <a:spcPts val="0"/>
              </a:spcAft>
              <a:buSzPts val="1800"/>
              <a:buChar char="●"/>
            </a:pPr>
            <a:r>
              <a:rPr lang="en" dirty="0"/>
              <a:t>Memory references use parentheses and can have immediate offsets</a:t>
            </a:r>
            <a:endParaRPr dirty="0"/>
          </a:p>
          <a:p>
            <a:pPr marL="914400" lvl="1" indent="-317500" algn="l" rtl="0">
              <a:spcBef>
                <a:spcPts val="0"/>
              </a:spcBef>
              <a:spcAft>
                <a:spcPts val="0"/>
              </a:spcAft>
              <a:buSzPts val="1400"/>
              <a:buChar char="○"/>
            </a:pPr>
            <a:r>
              <a:rPr lang="en" dirty="0"/>
              <a:t>Example: </a:t>
            </a:r>
            <a:r>
              <a:rPr lang="en" b="1" dirty="0">
                <a:latin typeface="Courier New"/>
                <a:ea typeface="Courier New"/>
                <a:cs typeface="Courier New"/>
                <a:sym typeface="Courier New"/>
              </a:rPr>
              <a:t>8(%</a:t>
            </a:r>
            <a:r>
              <a:rPr lang="en" b="1" dirty="0" err="1">
                <a:latin typeface="Courier New"/>
                <a:ea typeface="Courier New"/>
                <a:cs typeface="Courier New"/>
                <a:sym typeface="Courier New"/>
              </a:rPr>
              <a:t>esp</a:t>
            </a:r>
            <a:r>
              <a:rPr lang="en" b="1" dirty="0">
                <a:latin typeface="Courier New"/>
                <a:ea typeface="Courier New"/>
                <a:cs typeface="Courier New"/>
                <a:sym typeface="Courier New"/>
              </a:rPr>
              <a:t>)</a:t>
            </a:r>
            <a:r>
              <a:rPr lang="en" dirty="0"/>
              <a:t> dereferences memory 8 bytes above the address contained in ESP</a:t>
            </a:r>
            <a:endParaRPr dirty="0"/>
          </a:p>
        </p:txBody>
      </p:sp>
      <p:sp>
        <p:nvSpPr>
          <p:cNvPr id="300" name="Google Shape;300;p47"/>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x86 Syntax</a:t>
            </a:r>
            <a:endParaRPr/>
          </a:p>
        </p:txBody>
      </p:sp>
      <p:sp>
        <p:nvSpPr>
          <p:cNvPr id="301" name="Google Shape;301;p4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20</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9">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99">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99">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99">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99">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9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6" name="Google Shape;306;p48"/>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Instructions are composed of an opcode and zero or more operands.</a:t>
            </a:r>
            <a:endParaRPr dirty="0"/>
          </a:p>
          <a:p>
            <a:pPr marL="457200" lvl="0" indent="-342900" algn="l" rtl="0">
              <a:spcBef>
                <a:spcPts val="0"/>
              </a:spcBef>
              <a:spcAft>
                <a:spcPts val="0"/>
              </a:spcAft>
              <a:buSzPts val="1800"/>
              <a:buChar char="●"/>
            </a:pPr>
            <a:r>
              <a:rPr lang="en" b="1" dirty="0">
                <a:latin typeface="Courier New"/>
                <a:ea typeface="Courier New"/>
                <a:cs typeface="Courier New"/>
                <a:sym typeface="Courier New"/>
              </a:rPr>
              <a:t>add    $0x8,   %</a:t>
            </a:r>
            <a:r>
              <a:rPr lang="en" b="1" dirty="0" err="1">
                <a:latin typeface="Courier New"/>
                <a:ea typeface="Courier New"/>
                <a:cs typeface="Courier New"/>
                <a:sym typeface="Courier New"/>
              </a:rPr>
              <a:t>ebx</a:t>
            </a:r>
            <a:endParaRPr b="1" dirty="0">
              <a:latin typeface="Courier New"/>
              <a:ea typeface="Courier New"/>
              <a:cs typeface="Courier New"/>
              <a:sym typeface="Courier New"/>
            </a:endParaRPr>
          </a:p>
          <a:p>
            <a:pPr marL="0" lvl="0" indent="0" algn="l" rtl="0">
              <a:spcBef>
                <a:spcPts val="1200"/>
              </a:spcBef>
              <a:spcAft>
                <a:spcPts val="0"/>
              </a:spcAft>
              <a:buNone/>
            </a:pPr>
            <a:endParaRPr dirty="0"/>
          </a:p>
          <a:p>
            <a:pPr marL="0" lvl="0" indent="0" algn="l" rtl="0">
              <a:spcBef>
                <a:spcPts val="1200"/>
              </a:spcBef>
              <a:spcAft>
                <a:spcPts val="0"/>
              </a:spcAft>
              <a:buNone/>
            </a:pPr>
            <a:endParaRPr sz="100" dirty="0"/>
          </a:p>
          <a:p>
            <a:pPr marL="457200" lvl="0" indent="-342900" algn="l" rtl="0">
              <a:spcBef>
                <a:spcPts val="1200"/>
              </a:spcBef>
              <a:spcAft>
                <a:spcPts val="0"/>
              </a:spcAft>
              <a:buSzPts val="1800"/>
              <a:buChar char="●"/>
            </a:pPr>
            <a:r>
              <a:rPr lang="en" dirty="0"/>
              <a:t>Pseudocode: </a:t>
            </a:r>
            <a:r>
              <a:rPr lang="en" b="1" dirty="0">
                <a:latin typeface="Courier New"/>
                <a:ea typeface="Courier New"/>
                <a:cs typeface="Courier New"/>
                <a:sym typeface="Courier New"/>
              </a:rPr>
              <a:t>EBX = EBX + 0x8</a:t>
            </a:r>
            <a:endParaRPr b="1" dirty="0">
              <a:latin typeface="Courier New"/>
              <a:ea typeface="Courier New"/>
              <a:cs typeface="Courier New"/>
              <a:sym typeface="Courier New"/>
            </a:endParaRPr>
          </a:p>
          <a:p>
            <a:pPr marL="457200" lvl="0" indent="-342900" algn="l" rtl="0">
              <a:spcBef>
                <a:spcPts val="0"/>
              </a:spcBef>
              <a:spcAft>
                <a:spcPts val="0"/>
              </a:spcAft>
              <a:buSzPts val="1800"/>
              <a:buChar char="●"/>
            </a:pPr>
            <a:r>
              <a:rPr lang="en" dirty="0"/>
              <a:t>The destination comes last</a:t>
            </a:r>
            <a:endParaRPr dirty="0"/>
          </a:p>
          <a:p>
            <a:pPr marL="457200" lvl="0" indent="-342900" algn="l" rtl="0">
              <a:spcBef>
                <a:spcPts val="0"/>
              </a:spcBef>
              <a:spcAft>
                <a:spcPts val="0"/>
              </a:spcAft>
              <a:buSzPts val="1800"/>
              <a:buChar char="●"/>
            </a:pPr>
            <a:r>
              <a:rPr lang="en" dirty="0"/>
              <a:t>The </a:t>
            </a:r>
            <a:r>
              <a:rPr lang="en" b="1" dirty="0">
                <a:latin typeface="Courier New"/>
                <a:ea typeface="Courier New"/>
                <a:cs typeface="Courier New"/>
                <a:sym typeface="Courier New"/>
              </a:rPr>
              <a:t>add</a:t>
            </a:r>
            <a:r>
              <a:rPr lang="en" dirty="0"/>
              <a:t> instruction only has two operands; and the destination is an input</a:t>
            </a:r>
            <a:endParaRPr dirty="0"/>
          </a:p>
          <a:p>
            <a:pPr marL="457200" lvl="0" indent="-342900" algn="l" rtl="0">
              <a:spcBef>
                <a:spcPts val="0"/>
              </a:spcBef>
              <a:spcAft>
                <a:spcPts val="0"/>
              </a:spcAft>
              <a:buSzPts val="1800"/>
              <a:buChar char="●"/>
            </a:pPr>
            <a:r>
              <a:rPr lang="en" dirty="0"/>
              <a:t>This instruction uses a register and an immediate</a:t>
            </a:r>
            <a:endParaRPr dirty="0"/>
          </a:p>
        </p:txBody>
      </p:sp>
      <p:sp>
        <p:nvSpPr>
          <p:cNvPr id="307" name="Google Shape;307;p48"/>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x86 Assembly</a:t>
            </a:r>
            <a:endParaRPr/>
          </a:p>
        </p:txBody>
      </p:sp>
      <p:sp>
        <p:nvSpPr>
          <p:cNvPr id="308" name="Google Shape;308;p4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21</a:t>
            </a:fld>
            <a:endParaRPr/>
          </a:p>
        </p:txBody>
      </p:sp>
      <p:sp>
        <p:nvSpPr>
          <p:cNvPr id="309" name="Google Shape;309;p48"/>
          <p:cNvSpPr txBox="1"/>
          <p:nvPr/>
        </p:nvSpPr>
        <p:spPr>
          <a:xfrm>
            <a:off x="609225" y="2230800"/>
            <a:ext cx="850800" cy="400200"/>
          </a:xfrm>
          <a:prstGeom prst="rect">
            <a:avLst/>
          </a:prstGeom>
          <a:solidFill>
            <a:schemeClr val="accent4"/>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t>Opcode</a:t>
            </a:r>
            <a:endParaRPr/>
          </a:p>
        </p:txBody>
      </p:sp>
      <p:cxnSp>
        <p:nvCxnSpPr>
          <p:cNvPr id="310" name="Google Shape;310;p48"/>
          <p:cNvCxnSpPr>
            <a:stCxn id="309" idx="0"/>
          </p:cNvCxnSpPr>
          <p:nvPr/>
        </p:nvCxnSpPr>
        <p:spPr>
          <a:xfrm rot="10800000">
            <a:off x="1034625" y="1949100"/>
            <a:ext cx="0" cy="281700"/>
          </a:xfrm>
          <a:prstGeom prst="straightConnector1">
            <a:avLst/>
          </a:prstGeom>
          <a:noFill/>
          <a:ln w="9525" cap="flat" cmpd="sng">
            <a:solidFill>
              <a:schemeClr val="dk2"/>
            </a:solidFill>
            <a:prstDash val="solid"/>
            <a:round/>
            <a:headEnd type="none" w="med" len="med"/>
            <a:tailEnd type="triangle" w="med" len="med"/>
          </a:ln>
        </p:spPr>
      </p:cxnSp>
      <p:sp>
        <p:nvSpPr>
          <p:cNvPr id="311" name="Google Shape;311;p48"/>
          <p:cNvSpPr txBox="1"/>
          <p:nvPr/>
        </p:nvSpPr>
        <p:spPr>
          <a:xfrm>
            <a:off x="1561675" y="2230800"/>
            <a:ext cx="850800" cy="400200"/>
          </a:xfrm>
          <a:prstGeom prst="rect">
            <a:avLst/>
          </a:prstGeom>
          <a:solidFill>
            <a:schemeClr val="accent4"/>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t>Source</a:t>
            </a:r>
            <a:endParaRPr/>
          </a:p>
        </p:txBody>
      </p:sp>
      <p:cxnSp>
        <p:nvCxnSpPr>
          <p:cNvPr id="312" name="Google Shape;312;p48"/>
          <p:cNvCxnSpPr>
            <a:stCxn id="311" idx="0"/>
          </p:cNvCxnSpPr>
          <p:nvPr/>
        </p:nvCxnSpPr>
        <p:spPr>
          <a:xfrm rot="10800000">
            <a:off x="1987075" y="1960800"/>
            <a:ext cx="0" cy="270000"/>
          </a:xfrm>
          <a:prstGeom prst="straightConnector1">
            <a:avLst/>
          </a:prstGeom>
          <a:noFill/>
          <a:ln w="9525" cap="flat" cmpd="sng">
            <a:solidFill>
              <a:schemeClr val="dk2"/>
            </a:solidFill>
            <a:prstDash val="solid"/>
            <a:round/>
            <a:headEnd type="none" w="med" len="med"/>
            <a:tailEnd type="triangle" w="med" len="med"/>
          </a:ln>
        </p:spPr>
      </p:cxnSp>
      <p:sp>
        <p:nvSpPr>
          <p:cNvPr id="313" name="Google Shape;313;p48"/>
          <p:cNvSpPr txBox="1"/>
          <p:nvPr/>
        </p:nvSpPr>
        <p:spPr>
          <a:xfrm>
            <a:off x="2514125" y="2230800"/>
            <a:ext cx="1147800" cy="400200"/>
          </a:xfrm>
          <a:prstGeom prst="rect">
            <a:avLst/>
          </a:prstGeom>
          <a:solidFill>
            <a:schemeClr val="accent4"/>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t>Destination</a:t>
            </a:r>
            <a:endParaRPr/>
          </a:p>
        </p:txBody>
      </p:sp>
      <p:cxnSp>
        <p:nvCxnSpPr>
          <p:cNvPr id="314" name="Google Shape;314;p48"/>
          <p:cNvCxnSpPr>
            <a:stCxn id="313" idx="0"/>
          </p:cNvCxnSpPr>
          <p:nvPr/>
        </p:nvCxnSpPr>
        <p:spPr>
          <a:xfrm rot="10800000">
            <a:off x="3088025" y="1956600"/>
            <a:ext cx="0" cy="274200"/>
          </a:xfrm>
          <a:prstGeom prst="straightConnector1">
            <a:avLst/>
          </a:prstGeom>
          <a:noFill/>
          <a:ln w="9525" cap="flat" cmpd="sng">
            <a:solidFill>
              <a:schemeClr val="dk2"/>
            </a:solidFill>
            <a:prstDash val="solid"/>
            <a:round/>
            <a:headEnd type="none" w="med" len="med"/>
            <a:tailEnd type="triangle" w="med" len="med"/>
          </a:ln>
        </p:spPr>
      </p:cxn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19" name="Google Shape;319;p49"/>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b="1">
                <a:latin typeface="Courier New"/>
                <a:ea typeface="Courier New"/>
                <a:cs typeface="Courier New"/>
                <a:sym typeface="Courier New"/>
              </a:rPr>
              <a:t>xorl 4(%esi), %eax</a:t>
            </a:r>
            <a:endParaRPr b="1">
              <a:latin typeface="Courier New"/>
              <a:ea typeface="Courier New"/>
              <a:cs typeface="Courier New"/>
              <a:sym typeface="Courier New"/>
            </a:endParaRPr>
          </a:p>
          <a:p>
            <a:pPr marL="0" lvl="0" indent="0" algn="l" rtl="0">
              <a:spcBef>
                <a:spcPts val="1200"/>
              </a:spcBef>
              <a:spcAft>
                <a:spcPts val="0"/>
              </a:spcAft>
              <a:buNone/>
            </a:pPr>
            <a:endParaRPr/>
          </a:p>
          <a:p>
            <a:pPr marL="0" lvl="0" indent="0" algn="l" rtl="0">
              <a:spcBef>
                <a:spcPts val="1200"/>
              </a:spcBef>
              <a:spcAft>
                <a:spcPts val="0"/>
              </a:spcAft>
              <a:buNone/>
            </a:pPr>
            <a:endParaRPr sz="100"/>
          </a:p>
          <a:p>
            <a:pPr marL="457200" lvl="0" indent="-342900" algn="l" rtl="0">
              <a:spcBef>
                <a:spcPts val="1200"/>
              </a:spcBef>
              <a:spcAft>
                <a:spcPts val="0"/>
              </a:spcAft>
              <a:buSzPts val="1800"/>
              <a:buChar char="●"/>
            </a:pPr>
            <a:r>
              <a:rPr lang="en"/>
              <a:t>Pseudocode: </a:t>
            </a:r>
            <a:r>
              <a:rPr lang="en" b="1">
                <a:latin typeface="Courier New"/>
                <a:ea typeface="Courier New"/>
                <a:cs typeface="Courier New"/>
                <a:sym typeface="Courier New"/>
              </a:rPr>
              <a:t>EAX = EAX ^ *(ESI + 4)</a:t>
            </a:r>
            <a:endParaRPr b="1">
              <a:latin typeface="Courier New"/>
              <a:ea typeface="Courier New"/>
              <a:cs typeface="Courier New"/>
              <a:sym typeface="Courier New"/>
            </a:endParaRPr>
          </a:p>
          <a:p>
            <a:pPr marL="457200" lvl="0" indent="-342900" algn="l" rtl="0">
              <a:spcBef>
                <a:spcPts val="0"/>
              </a:spcBef>
              <a:spcAft>
                <a:spcPts val="0"/>
              </a:spcAft>
              <a:buSzPts val="1800"/>
              <a:buChar char="●"/>
            </a:pPr>
            <a:r>
              <a:rPr lang="en"/>
              <a:t>This is a memory reference, where the value at 4 bytes above the address in ESI is dereferenced, XOR’d with EAX, and stored back into EAX</a:t>
            </a:r>
            <a:endParaRPr/>
          </a:p>
        </p:txBody>
      </p:sp>
      <p:sp>
        <p:nvSpPr>
          <p:cNvPr id="320" name="Google Shape;320;p49"/>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x86 Assembly</a:t>
            </a:r>
            <a:endParaRPr/>
          </a:p>
        </p:txBody>
      </p:sp>
      <p:sp>
        <p:nvSpPr>
          <p:cNvPr id="321" name="Google Shape;321;p4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22</a:t>
            </a:fld>
            <a:endParaRPr/>
          </a:p>
        </p:txBody>
      </p:sp>
      <p:sp>
        <p:nvSpPr>
          <p:cNvPr id="322" name="Google Shape;322;p49"/>
          <p:cNvSpPr txBox="1"/>
          <p:nvPr/>
        </p:nvSpPr>
        <p:spPr>
          <a:xfrm>
            <a:off x="609225" y="1926000"/>
            <a:ext cx="850800" cy="400200"/>
          </a:xfrm>
          <a:prstGeom prst="rect">
            <a:avLst/>
          </a:prstGeom>
          <a:solidFill>
            <a:schemeClr val="accent4"/>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t>Opcode</a:t>
            </a:r>
            <a:endParaRPr/>
          </a:p>
        </p:txBody>
      </p:sp>
      <p:cxnSp>
        <p:nvCxnSpPr>
          <p:cNvPr id="323" name="Google Shape;323;p49"/>
          <p:cNvCxnSpPr>
            <a:stCxn id="322" idx="0"/>
          </p:cNvCxnSpPr>
          <p:nvPr/>
        </p:nvCxnSpPr>
        <p:spPr>
          <a:xfrm rot="10800000">
            <a:off x="1034625" y="1644300"/>
            <a:ext cx="0" cy="281700"/>
          </a:xfrm>
          <a:prstGeom prst="straightConnector1">
            <a:avLst/>
          </a:prstGeom>
          <a:noFill/>
          <a:ln w="9525" cap="flat" cmpd="sng">
            <a:solidFill>
              <a:schemeClr val="dk2"/>
            </a:solidFill>
            <a:prstDash val="solid"/>
            <a:round/>
            <a:headEnd type="none" w="med" len="med"/>
            <a:tailEnd type="triangle" w="med" len="med"/>
          </a:ln>
        </p:spPr>
      </p:cxnSp>
      <p:sp>
        <p:nvSpPr>
          <p:cNvPr id="324" name="Google Shape;324;p49"/>
          <p:cNvSpPr txBox="1"/>
          <p:nvPr/>
        </p:nvSpPr>
        <p:spPr>
          <a:xfrm>
            <a:off x="1561675" y="1926000"/>
            <a:ext cx="850800" cy="400200"/>
          </a:xfrm>
          <a:prstGeom prst="rect">
            <a:avLst/>
          </a:prstGeom>
          <a:solidFill>
            <a:schemeClr val="accent4"/>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t>Source</a:t>
            </a:r>
            <a:endParaRPr/>
          </a:p>
        </p:txBody>
      </p:sp>
      <p:cxnSp>
        <p:nvCxnSpPr>
          <p:cNvPr id="325" name="Google Shape;325;p49"/>
          <p:cNvCxnSpPr>
            <a:stCxn id="324" idx="0"/>
          </p:cNvCxnSpPr>
          <p:nvPr/>
        </p:nvCxnSpPr>
        <p:spPr>
          <a:xfrm rot="10800000">
            <a:off x="1987075" y="1656000"/>
            <a:ext cx="0" cy="270000"/>
          </a:xfrm>
          <a:prstGeom prst="straightConnector1">
            <a:avLst/>
          </a:prstGeom>
          <a:noFill/>
          <a:ln w="9525" cap="flat" cmpd="sng">
            <a:solidFill>
              <a:schemeClr val="dk2"/>
            </a:solidFill>
            <a:prstDash val="solid"/>
            <a:round/>
            <a:headEnd type="none" w="med" len="med"/>
            <a:tailEnd type="triangle" w="med" len="med"/>
          </a:ln>
        </p:spPr>
      </p:cxnSp>
      <p:sp>
        <p:nvSpPr>
          <p:cNvPr id="326" name="Google Shape;326;p49"/>
          <p:cNvSpPr txBox="1"/>
          <p:nvPr/>
        </p:nvSpPr>
        <p:spPr>
          <a:xfrm>
            <a:off x="2514125" y="1926000"/>
            <a:ext cx="1147800" cy="400200"/>
          </a:xfrm>
          <a:prstGeom prst="rect">
            <a:avLst/>
          </a:prstGeom>
          <a:solidFill>
            <a:schemeClr val="accent4"/>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t>Destination</a:t>
            </a:r>
            <a:endParaRPr/>
          </a:p>
        </p:txBody>
      </p:sp>
      <p:cxnSp>
        <p:nvCxnSpPr>
          <p:cNvPr id="327" name="Google Shape;327;p49"/>
          <p:cNvCxnSpPr>
            <a:stCxn id="326" idx="0"/>
          </p:cNvCxnSpPr>
          <p:nvPr/>
        </p:nvCxnSpPr>
        <p:spPr>
          <a:xfrm rot="10800000">
            <a:off x="3088025" y="1651800"/>
            <a:ext cx="0" cy="274200"/>
          </a:xfrm>
          <a:prstGeom prst="straightConnector1">
            <a:avLst/>
          </a:prstGeom>
          <a:noFill/>
          <a:ln w="9525" cap="flat" cmpd="sng">
            <a:solidFill>
              <a:schemeClr val="dk2"/>
            </a:solidFill>
            <a:prstDash val="solid"/>
            <a:round/>
            <a:headEnd type="none" w="med" len="med"/>
            <a:tailEnd type="triangle" w="med" len="med"/>
          </a:ln>
        </p:spPr>
      </p:cxn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32" name="Google Shape;332;p50"/>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Stack Layout</a:t>
            </a:r>
            <a:endParaRPr/>
          </a:p>
        </p:txBody>
      </p:sp>
      <p:sp>
        <p:nvSpPr>
          <p:cNvPr id="333" name="Google Shape;333;p5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23</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38"/>
        <p:cNvGrpSpPr/>
        <p:nvPr/>
      </p:nvGrpSpPr>
      <p:grpSpPr>
        <a:xfrm>
          <a:off x="0" y="0"/>
          <a:ext cx="0" cy="0"/>
          <a:chOff x="0" y="0"/>
          <a:chExt cx="0" cy="0"/>
        </a:xfrm>
      </p:grpSpPr>
      <p:sp>
        <p:nvSpPr>
          <p:cNvPr id="339" name="Google Shape;339;p51"/>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Stack Frames</a:t>
            </a:r>
            <a:endParaRPr/>
          </a:p>
        </p:txBody>
      </p:sp>
      <p:sp>
        <p:nvSpPr>
          <p:cNvPr id="340" name="Google Shape;340;p51"/>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When your code calls a function, space is made on the stack for local variables</a:t>
            </a:r>
            <a:endParaRPr dirty="0"/>
          </a:p>
          <a:p>
            <a:pPr marL="914400" lvl="1" indent="-317500" algn="l" rtl="0">
              <a:spcBef>
                <a:spcPts val="0"/>
              </a:spcBef>
              <a:spcAft>
                <a:spcPts val="0"/>
              </a:spcAft>
              <a:buSzPts val="1400"/>
              <a:buChar char="○"/>
            </a:pPr>
            <a:r>
              <a:rPr lang="en" dirty="0"/>
              <a:t>This space is known as the </a:t>
            </a:r>
            <a:r>
              <a:rPr lang="en" b="1" dirty="0"/>
              <a:t>stack frame</a:t>
            </a:r>
            <a:r>
              <a:rPr lang="en" dirty="0"/>
              <a:t> for the function</a:t>
            </a:r>
            <a:endParaRPr dirty="0"/>
          </a:p>
          <a:p>
            <a:pPr marL="914400" lvl="1" indent="-317500" algn="l" rtl="0">
              <a:spcBef>
                <a:spcPts val="0"/>
              </a:spcBef>
              <a:spcAft>
                <a:spcPts val="0"/>
              </a:spcAft>
              <a:buSzPts val="1400"/>
              <a:buChar char="○"/>
            </a:pPr>
            <a:r>
              <a:rPr lang="en" dirty="0"/>
              <a:t>The stack frame goes away once the function returns</a:t>
            </a:r>
          </a:p>
          <a:p>
            <a:pPr marL="914400" lvl="1" indent="-317500" algn="l" rtl="0">
              <a:spcBef>
                <a:spcPts val="0"/>
              </a:spcBef>
              <a:spcAft>
                <a:spcPts val="0"/>
              </a:spcAft>
              <a:buSzPts val="1400"/>
              <a:buChar char="○"/>
            </a:pPr>
            <a:endParaRPr dirty="0"/>
          </a:p>
          <a:p>
            <a:pPr marL="457200" lvl="0" indent="-342900" algn="l" rtl="0">
              <a:spcBef>
                <a:spcPts val="0"/>
              </a:spcBef>
              <a:spcAft>
                <a:spcPts val="0"/>
              </a:spcAft>
              <a:buSzPts val="1800"/>
              <a:buChar char="●"/>
            </a:pPr>
            <a:r>
              <a:rPr lang="en" dirty="0"/>
              <a:t>The stack starts at higher addresses. Every time your code calls a function, the stack makes extra space by growing down</a:t>
            </a:r>
            <a:endParaRPr dirty="0"/>
          </a:p>
          <a:p>
            <a:pPr marL="914400" lvl="1" indent="-317500" algn="l" rtl="0">
              <a:spcBef>
                <a:spcPts val="0"/>
              </a:spcBef>
              <a:spcAft>
                <a:spcPts val="0"/>
              </a:spcAft>
              <a:buSzPts val="1400"/>
              <a:buChar char="○"/>
            </a:pPr>
            <a:r>
              <a:rPr lang="en" dirty="0"/>
              <a:t>Note: Data on the stack, such as a string, is still stored from lowest address to highest address. “Growing down” only happens when extra memory needs to be allocated.</a:t>
            </a:r>
            <a:endParaRPr dirty="0"/>
          </a:p>
        </p:txBody>
      </p:sp>
      <p:sp>
        <p:nvSpPr>
          <p:cNvPr id="341" name="Google Shape;341;p5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24</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40">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40">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40">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40">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40">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45"/>
        <p:cNvGrpSpPr/>
        <p:nvPr/>
      </p:nvGrpSpPr>
      <p:grpSpPr>
        <a:xfrm>
          <a:off x="0" y="0"/>
          <a:ext cx="0" cy="0"/>
          <a:chOff x="0" y="0"/>
          <a:chExt cx="0" cy="0"/>
        </a:xfrm>
      </p:grpSpPr>
      <p:sp>
        <p:nvSpPr>
          <p:cNvPr id="346" name="Google Shape;346;p52"/>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Stack Frames</a:t>
            </a:r>
            <a:endParaRPr/>
          </a:p>
        </p:txBody>
      </p:sp>
      <p:sp>
        <p:nvSpPr>
          <p:cNvPr id="347" name="Google Shape;347;p52"/>
          <p:cNvSpPr txBox="1">
            <a:spLocks noGrp="1"/>
          </p:cNvSpPr>
          <p:nvPr>
            <p:ph type="body" idx="1"/>
          </p:nvPr>
        </p:nvSpPr>
        <p:spPr>
          <a:xfrm>
            <a:off x="198500" y="1246825"/>
            <a:ext cx="5142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To keep track of the current stack frame, we store two pointers in registers</a:t>
            </a:r>
            <a:endParaRPr dirty="0"/>
          </a:p>
          <a:p>
            <a:pPr marL="914400" lvl="1" indent="-317500" algn="l" rtl="0">
              <a:spcBef>
                <a:spcPts val="0"/>
              </a:spcBef>
              <a:spcAft>
                <a:spcPts val="0"/>
              </a:spcAft>
              <a:buSzPts val="1400"/>
              <a:buChar char="○"/>
            </a:pPr>
            <a:r>
              <a:rPr lang="en" dirty="0"/>
              <a:t>The EBP (base pointer) register points to the top of the current stack frame</a:t>
            </a:r>
            <a:endParaRPr dirty="0"/>
          </a:p>
          <a:p>
            <a:pPr marL="914400" lvl="1" indent="-317500" algn="l" rtl="0">
              <a:spcBef>
                <a:spcPts val="0"/>
              </a:spcBef>
              <a:spcAft>
                <a:spcPts val="0"/>
              </a:spcAft>
              <a:buSzPts val="1400"/>
              <a:buChar char="○"/>
            </a:pPr>
            <a:endParaRPr lang="en" dirty="0"/>
          </a:p>
          <a:p>
            <a:pPr marL="914400" lvl="1" indent="-317500" algn="l" rtl="0">
              <a:spcBef>
                <a:spcPts val="0"/>
              </a:spcBef>
              <a:spcAft>
                <a:spcPts val="0"/>
              </a:spcAft>
              <a:buSzPts val="1400"/>
              <a:buChar char="○"/>
            </a:pPr>
            <a:r>
              <a:rPr lang="en" dirty="0"/>
              <a:t>The ESP (stack pointer) register points to the bottom of the current stack frame</a:t>
            </a:r>
            <a:endParaRPr dirty="0"/>
          </a:p>
        </p:txBody>
      </p:sp>
      <p:sp>
        <p:nvSpPr>
          <p:cNvPr id="348" name="Google Shape;348;p5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25</a:t>
            </a:fld>
            <a:endParaRPr/>
          </a:p>
        </p:txBody>
      </p:sp>
      <p:graphicFrame>
        <p:nvGraphicFramePr>
          <p:cNvPr id="349" name="Google Shape;349;p52"/>
          <p:cNvGraphicFramePr/>
          <p:nvPr/>
        </p:nvGraphicFramePr>
        <p:xfrm>
          <a:off x="6286375" y="1301050"/>
          <a:ext cx="2186075" cy="3657000"/>
        </p:xfrm>
        <a:graphic>
          <a:graphicData uri="http://schemas.openxmlformats.org/drawingml/2006/table">
            <a:tbl>
              <a:tblPr>
                <a:noFill/>
                <a:tableStyleId>{F77F4237-0D3B-4A35-BEBD-FA886FF9FF42}</a:tableStyleId>
              </a:tblPr>
              <a:tblGrid>
                <a:gridCol w="2186075">
                  <a:extLst>
                    <a:ext uri="{9D8B030D-6E8A-4147-A177-3AD203B41FA5}">
                      <a16:colId xmlns:a16="http://schemas.microsoft.com/office/drawing/2014/main" val="20000"/>
                    </a:ext>
                  </a:extLst>
                </a:gridCol>
              </a:tblGrid>
              <a:tr h="152550">
                <a:tc>
                  <a:txBody>
                    <a:bodyPr/>
                    <a:lstStyle/>
                    <a:p>
                      <a:pPr marL="0" lvl="0" indent="0" algn="ctr" rtl="0">
                        <a:spcBef>
                          <a:spcPts val="0"/>
                        </a:spcBef>
                        <a:spcAft>
                          <a:spcPts val="0"/>
                        </a:spcAft>
                        <a:buNone/>
                      </a:pPr>
                      <a:r>
                        <a:rPr lang="en" sz="1000" b="1">
                          <a:solidFill>
                            <a:schemeClr val="dk1"/>
                          </a:solidFill>
                          <a:latin typeface="Courier New"/>
                          <a:ea typeface="Courier New"/>
                          <a:cs typeface="Courier New"/>
                          <a:sym typeface="Courier New"/>
                        </a:rPr>
                        <a:t>...</a:t>
                      </a:r>
                      <a:endParaRPr sz="1000" b="1">
                        <a:solidFill>
                          <a:schemeClr val="dk1"/>
                        </a:solidFill>
                        <a:latin typeface="Courier New"/>
                        <a:ea typeface="Courier New"/>
                        <a:cs typeface="Courier New"/>
                        <a:sym typeface="Courier New"/>
                      </a:endParaRPr>
                    </a:p>
                  </a:txBody>
                  <a:tcPr marL="45700" marR="45700" marT="45700" marB="45700">
                    <a:solidFill>
                      <a:srgbClr val="CCCCCC"/>
                    </a:solidFill>
                  </a:tcPr>
                </a:tc>
                <a:extLst>
                  <a:ext uri="{0D108BD9-81ED-4DB2-BD59-A6C34878D82A}">
                    <a16:rowId xmlns:a16="http://schemas.microsoft.com/office/drawing/2014/main" val="10000"/>
                  </a:ext>
                </a:extLst>
              </a:tr>
              <a:tr h="152550">
                <a:tc>
                  <a:txBody>
                    <a:bodyPr/>
                    <a:lstStyle/>
                    <a:p>
                      <a:pPr marL="0" lvl="0" indent="0" algn="ctr" rtl="0">
                        <a:spcBef>
                          <a:spcPts val="0"/>
                        </a:spcBef>
                        <a:spcAft>
                          <a:spcPts val="0"/>
                        </a:spcAft>
                        <a:buNone/>
                      </a:pPr>
                      <a:r>
                        <a:rPr lang="en" sz="1000" b="1">
                          <a:solidFill>
                            <a:schemeClr val="dk1"/>
                          </a:solidFill>
                          <a:latin typeface="Courier New"/>
                          <a:ea typeface="Courier New"/>
                          <a:cs typeface="Courier New"/>
                          <a:sym typeface="Courier New"/>
                        </a:rPr>
                        <a:t>...</a:t>
                      </a:r>
                      <a:endParaRPr sz="1000" b="1">
                        <a:solidFill>
                          <a:schemeClr val="dk1"/>
                        </a:solidFill>
                        <a:latin typeface="Courier New"/>
                        <a:ea typeface="Courier New"/>
                        <a:cs typeface="Courier New"/>
                        <a:sym typeface="Courier New"/>
                      </a:endParaRPr>
                    </a:p>
                  </a:txBody>
                  <a:tcPr marL="45700" marR="45700" marT="45700" marB="45700">
                    <a:solidFill>
                      <a:srgbClr val="CCCCCC"/>
                    </a:solidFill>
                  </a:tcPr>
                </a:tc>
                <a:extLst>
                  <a:ext uri="{0D108BD9-81ED-4DB2-BD59-A6C34878D82A}">
                    <a16:rowId xmlns:a16="http://schemas.microsoft.com/office/drawing/2014/main" val="10001"/>
                  </a:ext>
                </a:extLst>
              </a:tr>
              <a:tr h="152550">
                <a:tc>
                  <a:txBody>
                    <a:bodyPr/>
                    <a:lstStyle/>
                    <a:p>
                      <a:pPr marL="0" lvl="0" indent="0" algn="ctr" rtl="0">
                        <a:spcBef>
                          <a:spcPts val="0"/>
                        </a:spcBef>
                        <a:spcAft>
                          <a:spcPts val="0"/>
                        </a:spcAft>
                        <a:buNone/>
                      </a:pPr>
                      <a:r>
                        <a:rPr lang="en" sz="1000" b="1">
                          <a:solidFill>
                            <a:schemeClr val="dk1"/>
                          </a:solidFill>
                          <a:latin typeface="Courier New"/>
                          <a:ea typeface="Courier New"/>
                          <a:cs typeface="Courier New"/>
                          <a:sym typeface="Courier New"/>
                        </a:rPr>
                        <a:t>...</a:t>
                      </a:r>
                      <a:endParaRPr sz="1000" b="1">
                        <a:solidFill>
                          <a:schemeClr val="dk1"/>
                        </a:solidFill>
                        <a:latin typeface="Courier New"/>
                        <a:ea typeface="Courier New"/>
                        <a:cs typeface="Courier New"/>
                        <a:sym typeface="Courier New"/>
                      </a:endParaRPr>
                    </a:p>
                  </a:txBody>
                  <a:tcPr marL="45700" marR="45700" marT="45700" marB="45700">
                    <a:solidFill>
                      <a:srgbClr val="CCCCCC"/>
                    </a:solidFill>
                  </a:tcPr>
                </a:tc>
                <a:extLst>
                  <a:ext uri="{0D108BD9-81ED-4DB2-BD59-A6C34878D82A}">
                    <a16:rowId xmlns:a16="http://schemas.microsoft.com/office/drawing/2014/main" val="10002"/>
                  </a:ext>
                </a:extLst>
              </a:tr>
              <a:tr h="152550">
                <a:tc>
                  <a:txBody>
                    <a:bodyPr/>
                    <a:lstStyle/>
                    <a:p>
                      <a:pPr marL="0" lvl="0" indent="0" algn="ctr" rtl="0">
                        <a:spcBef>
                          <a:spcPts val="0"/>
                        </a:spcBef>
                        <a:spcAft>
                          <a:spcPts val="0"/>
                        </a:spcAft>
                        <a:buNone/>
                      </a:pPr>
                      <a:r>
                        <a:rPr lang="en" sz="1000" b="1">
                          <a:solidFill>
                            <a:schemeClr val="dk1"/>
                          </a:solidFill>
                          <a:latin typeface="Courier New"/>
                          <a:ea typeface="Courier New"/>
                          <a:cs typeface="Courier New"/>
                          <a:sym typeface="Courier New"/>
                        </a:rPr>
                        <a:t>...</a:t>
                      </a:r>
                      <a:endParaRPr sz="1000" b="1">
                        <a:solidFill>
                          <a:schemeClr val="dk1"/>
                        </a:solidFill>
                        <a:latin typeface="Courier New"/>
                        <a:ea typeface="Courier New"/>
                        <a:cs typeface="Courier New"/>
                        <a:sym typeface="Courier New"/>
                      </a:endParaRPr>
                    </a:p>
                  </a:txBody>
                  <a:tcPr marL="45700" marR="45700" marT="45700" marB="45700">
                    <a:solidFill>
                      <a:srgbClr val="CCCCCC"/>
                    </a:solidFill>
                  </a:tcPr>
                </a:tc>
                <a:extLst>
                  <a:ext uri="{0D108BD9-81ED-4DB2-BD59-A6C34878D82A}">
                    <a16:rowId xmlns:a16="http://schemas.microsoft.com/office/drawing/2014/main" val="10003"/>
                  </a:ext>
                </a:extLst>
              </a:tr>
              <a:tr h="152550">
                <a:tc>
                  <a:txBody>
                    <a:bodyPr/>
                    <a:lstStyle/>
                    <a:p>
                      <a:pPr marL="0" lvl="0" indent="0" algn="ctr" rtl="0">
                        <a:spcBef>
                          <a:spcPts val="0"/>
                        </a:spcBef>
                        <a:spcAft>
                          <a:spcPts val="0"/>
                        </a:spcAft>
                        <a:buNone/>
                      </a:pPr>
                      <a:endParaRPr sz="1000" b="1">
                        <a:solidFill>
                          <a:schemeClr val="dk1"/>
                        </a:solidFill>
                        <a:latin typeface="Courier New"/>
                        <a:ea typeface="Courier New"/>
                        <a:cs typeface="Courier New"/>
                        <a:sym typeface="Courier New"/>
                      </a:endParaRPr>
                    </a:p>
                  </a:txBody>
                  <a:tcPr marL="45700" marR="45700" marT="45700" marB="45700">
                    <a:solidFill>
                      <a:srgbClr val="F4CCCC"/>
                    </a:solidFill>
                  </a:tcPr>
                </a:tc>
                <a:extLst>
                  <a:ext uri="{0D108BD9-81ED-4DB2-BD59-A6C34878D82A}">
                    <a16:rowId xmlns:a16="http://schemas.microsoft.com/office/drawing/2014/main" val="10004"/>
                  </a:ext>
                </a:extLst>
              </a:tr>
              <a:tr h="152550">
                <a:tc>
                  <a:txBody>
                    <a:bodyPr/>
                    <a:lstStyle/>
                    <a:p>
                      <a:pPr marL="0" lvl="0" indent="0" algn="ctr" rtl="0">
                        <a:spcBef>
                          <a:spcPts val="0"/>
                        </a:spcBef>
                        <a:spcAft>
                          <a:spcPts val="0"/>
                        </a:spcAft>
                        <a:buNone/>
                      </a:pPr>
                      <a:endParaRPr sz="1000" b="1">
                        <a:solidFill>
                          <a:schemeClr val="dk1"/>
                        </a:solidFill>
                        <a:latin typeface="Courier New"/>
                        <a:ea typeface="Courier New"/>
                        <a:cs typeface="Courier New"/>
                        <a:sym typeface="Courier New"/>
                      </a:endParaRPr>
                    </a:p>
                  </a:txBody>
                  <a:tcPr marL="45700" marR="45700" marT="45700" marB="45700">
                    <a:solidFill>
                      <a:srgbClr val="F4CCCC"/>
                    </a:solidFill>
                  </a:tcPr>
                </a:tc>
                <a:extLst>
                  <a:ext uri="{0D108BD9-81ED-4DB2-BD59-A6C34878D82A}">
                    <a16:rowId xmlns:a16="http://schemas.microsoft.com/office/drawing/2014/main" val="10005"/>
                  </a:ext>
                </a:extLst>
              </a:tr>
              <a:tr h="152550">
                <a:tc>
                  <a:txBody>
                    <a:bodyPr/>
                    <a:lstStyle/>
                    <a:p>
                      <a:pPr marL="0" lvl="0" indent="0" algn="ctr" rtl="0">
                        <a:spcBef>
                          <a:spcPts val="0"/>
                        </a:spcBef>
                        <a:spcAft>
                          <a:spcPts val="0"/>
                        </a:spcAft>
                        <a:buNone/>
                      </a:pPr>
                      <a:endParaRPr sz="1000" b="1">
                        <a:solidFill>
                          <a:schemeClr val="dk1"/>
                        </a:solidFill>
                        <a:latin typeface="Courier New"/>
                        <a:ea typeface="Courier New"/>
                        <a:cs typeface="Courier New"/>
                        <a:sym typeface="Courier New"/>
                      </a:endParaRPr>
                    </a:p>
                  </a:txBody>
                  <a:tcPr marL="45700" marR="45700" marT="45700" marB="45700">
                    <a:solidFill>
                      <a:srgbClr val="F4CCCC"/>
                    </a:solidFill>
                  </a:tcPr>
                </a:tc>
                <a:extLst>
                  <a:ext uri="{0D108BD9-81ED-4DB2-BD59-A6C34878D82A}">
                    <a16:rowId xmlns:a16="http://schemas.microsoft.com/office/drawing/2014/main" val="10006"/>
                  </a:ext>
                </a:extLst>
              </a:tr>
              <a:tr h="152550">
                <a:tc>
                  <a:txBody>
                    <a:bodyPr/>
                    <a:lstStyle/>
                    <a:p>
                      <a:pPr marL="0" lvl="0" indent="0" algn="ctr" rtl="0">
                        <a:spcBef>
                          <a:spcPts val="0"/>
                        </a:spcBef>
                        <a:spcAft>
                          <a:spcPts val="0"/>
                        </a:spcAft>
                        <a:buNone/>
                      </a:pPr>
                      <a:endParaRPr sz="1000" b="1">
                        <a:solidFill>
                          <a:schemeClr val="dk1"/>
                        </a:solidFill>
                        <a:latin typeface="Courier New"/>
                        <a:ea typeface="Courier New"/>
                        <a:cs typeface="Courier New"/>
                        <a:sym typeface="Courier New"/>
                      </a:endParaRPr>
                    </a:p>
                  </a:txBody>
                  <a:tcPr marL="45700" marR="45700" marT="45700" marB="45700">
                    <a:solidFill>
                      <a:srgbClr val="F4CCCC"/>
                    </a:solidFill>
                  </a:tcPr>
                </a:tc>
                <a:extLst>
                  <a:ext uri="{0D108BD9-81ED-4DB2-BD59-A6C34878D82A}">
                    <a16:rowId xmlns:a16="http://schemas.microsoft.com/office/drawing/2014/main" val="10007"/>
                  </a:ext>
                </a:extLst>
              </a:tr>
              <a:tr h="152550">
                <a:tc>
                  <a:txBody>
                    <a:bodyPr/>
                    <a:lstStyle/>
                    <a:p>
                      <a:pPr marL="0" lvl="0" indent="0" algn="ctr" rtl="0">
                        <a:spcBef>
                          <a:spcPts val="0"/>
                        </a:spcBef>
                        <a:spcAft>
                          <a:spcPts val="0"/>
                        </a:spcAft>
                        <a:buNone/>
                      </a:pPr>
                      <a:endParaRPr sz="1000" b="1">
                        <a:solidFill>
                          <a:schemeClr val="dk1"/>
                        </a:solidFill>
                        <a:latin typeface="Courier New"/>
                        <a:ea typeface="Courier New"/>
                        <a:cs typeface="Courier New"/>
                        <a:sym typeface="Courier New"/>
                      </a:endParaRPr>
                    </a:p>
                  </a:txBody>
                  <a:tcPr marL="45700" marR="45700" marT="45700" marB="45700">
                    <a:solidFill>
                      <a:srgbClr val="F4CCCC"/>
                    </a:solidFill>
                  </a:tcPr>
                </a:tc>
                <a:extLst>
                  <a:ext uri="{0D108BD9-81ED-4DB2-BD59-A6C34878D82A}">
                    <a16:rowId xmlns:a16="http://schemas.microsoft.com/office/drawing/2014/main" val="10008"/>
                  </a:ext>
                </a:extLst>
              </a:tr>
              <a:tr h="152550">
                <a:tc>
                  <a:txBody>
                    <a:bodyPr/>
                    <a:lstStyle/>
                    <a:p>
                      <a:pPr marL="0" lvl="0" indent="0" algn="ctr" rtl="0">
                        <a:spcBef>
                          <a:spcPts val="0"/>
                        </a:spcBef>
                        <a:spcAft>
                          <a:spcPts val="0"/>
                        </a:spcAft>
                        <a:buNone/>
                      </a:pPr>
                      <a:endParaRPr sz="1000" b="1">
                        <a:solidFill>
                          <a:schemeClr val="dk1"/>
                        </a:solidFill>
                        <a:latin typeface="Courier New"/>
                        <a:ea typeface="Courier New"/>
                        <a:cs typeface="Courier New"/>
                        <a:sym typeface="Courier New"/>
                      </a:endParaRPr>
                    </a:p>
                  </a:txBody>
                  <a:tcPr marL="45700" marR="45700" marT="45700" marB="45700">
                    <a:solidFill>
                      <a:schemeClr val="lt2"/>
                    </a:solidFill>
                  </a:tcPr>
                </a:tc>
                <a:extLst>
                  <a:ext uri="{0D108BD9-81ED-4DB2-BD59-A6C34878D82A}">
                    <a16:rowId xmlns:a16="http://schemas.microsoft.com/office/drawing/2014/main" val="10009"/>
                  </a:ext>
                </a:extLst>
              </a:tr>
              <a:tr h="152550">
                <a:tc>
                  <a:txBody>
                    <a:bodyPr/>
                    <a:lstStyle/>
                    <a:p>
                      <a:pPr marL="0" lvl="0" indent="0" algn="ctr" rtl="0">
                        <a:spcBef>
                          <a:spcPts val="0"/>
                        </a:spcBef>
                        <a:spcAft>
                          <a:spcPts val="0"/>
                        </a:spcAft>
                        <a:buNone/>
                      </a:pPr>
                      <a:endParaRPr sz="1000" b="1">
                        <a:solidFill>
                          <a:schemeClr val="dk1"/>
                        </a:solidFill>
                        <a:latin typeface="Courier New"/>
                        <a:ea typeface="Courier New"/>
                        <a:cs typeface="Courier New"/>
                        <a:sym typeface="Courier New"/>
                      </a:endParaRPr>
                    </a:p>
                  </a:txBody>
                  <a:tcPr marL="45700" marR="45700" marT="45700" marB="45700">
                    <a:solidFill>
                      <a:schemeClr val="lt2"/>
                    </a:solidFill>
                  </a:tcPr>
                </a:tc>
                <a:extLst>
                  <a:ext uri="{0D108BD9-81ED-4DB2-BD59-A6C34878D82A}">
                    <a16:rowId xmlns:a16="http://schemas.microsoft.com/office/drawing/2014/main" val="10010"/>
                  </a:ext>
                </a:extLst>
              </a:tr>
              <a:tr h="152550">
                <a:tc>
                  <a:txBody>
                    <a:bodyPr/>
                    <a:lstStyle/>
                    <a:p>
                      <a:pPr marL="0" lvl="0" indent="0" algn="ctr" rtl="0">
                        <a:spcBef>
                          <a:spcPts val="0"/>
                        </a:spcBef>
                        <a:spcAft>
                          <a:spcPts val="0"/>
                        </a:spcAft>
                        <a:buNone/>
                      </a:pPr>
                      <a:endParaRPr sz="1000" b="1">
                        <a:solidFill>
                          <a:schemeClr val="dk1"/>
                        </a:solidFill>
                        <a:latin typeface="Courier New"/>
                        <a:ea typeface="Courier New"/>
                        <a:cs typeface="Courier New"/>
                        <a:sym typeface="Courier New"/>
                      </a:endParaRPr>
                    </a:p>
                  </a:txBody>
                  <a:tcPr marL="45700" marR="45700" marT="45700" marB="45700">
                    <a:solidFill>
                      <a:schemeClr val="lt2"/>
                    </a:solidFill>
                  </a:tcPr>
                </a:tc>
                <a:extLst>
                  <a:ext uri="{0D108BD9-81ED-4DB2-BD59-A6C34878D82A}">
                    <a16:rowId xmlns:a16="http://schemas.microsoft.com/office/drawing/2014/main" val="10011"/>
                  </a:ext>
                </a:extLst>
              </a:tr>
              <a:tr h="152550">
                <a:tc>
                  <a:txBody>
                    <a:bodyPr/>
                    <a:lstStyle/>
                    <a:p>
                      <a:pPr marL="0" lvl="0" indent="0" algn="ctr" rtl="0">
                        <a:spcBef>
                          <a:spcPts val="0"/>
                        </a:spcBef>
                        <a:spcAft>
                          <a:spcPts val="0"/>
                        </a:spcAft>
                        <a:buNone/>
                      </a:pPr>
                      <a:endParaRPr sz="1000" b="1">
                        <a:solidFill>
                          <a:schemeClr val="dk1"/>
                        </a:solidFill>
                        <a:latin typeface="Courier New"/>
                        <a:ea typeface="Courier New"/>
                        <a:cs typeface="Courier New"/>
                        <a:sym typeface="Courier New"/>
                      </a:endParaRPr>
                    </a:p>
                  </a:txBody>
                  <a:tcPr marL="45700" marR="45700" marT="45700" marB="45700">
                    <a:solidFill>
                      <a:schemeClr val="lt2"/>
                    </a:solidFill>
                  </a:tcPr>
                </a:tc>
                <a:extLst>
                  <a:ext uri="{0D108BD9-81ED-4DB2-BD59-A6C34878D82A}">
                    <a16:rowId xmlns:a16="http://schemas.microsoft.com/office/drawing/2014/main" val="10012"/>
                  </a:ext>
                </a:extLst>
              </a:tr>
              <a:tr h="152550">
                <a:tc>
                  <a:txBody>
                    <a:bodyPr/>
                    <a:lstStyle/>
                    <a:p>
                      <a:pPr marL="0" lvl="0" indent="0" algn="ctr" rtl="0">
                        <a:spcBef>
                          <a:spcPts val="0"/>
                        </a:spcBef>
                        <a:spcAft>
                          <a:spcPts val="0"/>
                        </a:spcAft>
                        <a:buNone/>
                      </a:pPr>
                      <a:endParaRPr sz="1000" b="1">
                        <a:solidFill>
                          <a:schemeClr val="dk1"/>
                        </a:solidFill>
                        <a:latin typeface="Courier New"/>
                        <a:ea typeface="Courier New"/>
                        <a:cs typeface="Courier New"/>
                        <a:sym typeface="Courier New"/>
                      </a:endParaRPr>
                    </a:p>
                  </a:txBody>
                  <a:tcPr marL="45700" marR="45700" marT="45700" marB="45700">
                    <a:solidFill>
                      <a:schemeClr val="lt2"/>
                    </a:solidFill>
                  </a:tcPr>
                </a:tc>
                <a:extLst>
                  <a:ext uri="{0D108BD9-81ED-4DB2-BD59-A6C34878D82A}">
                    <a16:rowId xmlns:a16="http://schemas.microsoft.com/office/drawing/2014/main" val="10013"/>
                  </a:ext>
                </a:extLst>
              </a:tr>
              <a:tr h="152550">
                <a:tc>
                  <a:txBody>
                    <a:bodyPr/>
                    <a:lstStyle/>
                    <a:p>
                      <a:pPr marL="0" lvl="0" indent="0" algn="ctr" rtl="0">
                        <a:spcBef>
                          <a:spcPts val="0"/>
                        </a:spcBef>
                        <a:spcAft>
                          <a:spcPts val="0"/>
                        </a:spcAft>
                        <a:buNone/>
                      </a:pPr>
                      <a:endParaRPr sz="1000" b="1">
                        <a:solidFill>
                          <a:schemeClr val="dk1"/>
                        </a:solidFill>
                        <a:latin typeface="Courier New"/>
                        <a:ea typeface="Courier New"/>
                        <a:cs typeface="Courier New"/>
                        <a:sym typeface="Courier New"/>
                      </a:endParaRPr>
                    </a:p>
                  </a:txBody>
                  <a:tcPr marL="45700" marR="45700" marT="45700" marB="45700">
                    <a:solidFill>
                      <a:schemeClr val="lt2"/>
                    </a:solidFill>
                  </a:tcPr>
                </a:tc>
                <a:extLst>
                  <a:ext uri="{0D108BD9-81ED-4DB2-BD59-A6C34878D82A}">
                    <a16:rowId xmlns:a16="http://schemas.microsoft.com/office/drawing/2014/main" val="10014"/>
                  </a:ext>
                </a:extLst>
              </a:tr>
            </a:tbl>
          </a:graphicData>
        </a:graphic>
      </p:graphicFrame>
      <p:sp>
        <p:nvSpPr>
          <p:cNvPr id="350" name="Google Shape;350;p52"/>
          <p:cNvSpPr txBox="1"/>
          <p:nvPr/>
        </p:nvSpPr>
        <p:spPr>
          <a:xfrm>
            <a:off x="5304600" y="2241625"/>
            <a:ext cx="480900" cy="338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b="1"/>
              <a:t>EBP</a:t>
            </a:r>
            <a:endParaRPr sz="1000" b="1"/>
          </a:p>
        </p:txBody>
      </p:sp>
      <p:cxnSp>
        <p:nvCxnSpPr>
          <p:cNvPr id="351" name="Google Shape;351;p52"/>
          <p:cNvCxnSpPr>
            <a:stCxn id="350" idx="3"/>
          </p:cNvCxnSpPr>
          <p:nvPr/>
        </p:nvCxnSpPr>
        <p:spPr>
          <a:xfrm>
            <a:off x="5785500" y="2410975"/>
            <a:ext cx="500100" cy="0"/>
          </a:xfrm>
          <a:prstGeom prst="straightConnector1">
            <a:avLst/>
          </a:prstGeom>
          <a:noFill/>
          <a:ln w="9525" cap="flat" cmpd="sng">
            <a:solidFill>
              <a:schemeClr val="dk2"/>
            </a:solidFill>
            <a:prstDash val="solid"/>
            <a:round/>
            <a:headEnd type="none" w="med" len="med"/>
            <a:tailEnd type="triangle" w="med" len="med"/>
          </a:ln>
        </p:spPr>
      </p:cxnSp>
      <p:sp>
        <p:nvSpPr>
          <p:cNvPr id="352" name="Google Shape;352;p52"/>
          <p:cNvSpPr txBox="1"/>
          <p:nvPr/>
        </p:nvSpPr>
        <p:spPr>
          <a:xfrm>
            <a:off x="5304600" y="3201531"/>
            <a:ext cx="480900" cy="338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b="1"/>
              <a:t>ESP</a:t>
            </a:r>
            <a:endParaRPr sz="1000" b="1"/>
          </a:p>
        </p:txBody>
      </p:sp>
      <p:cxnSp>
        <p:nvCxnSpPr>
          <p:cNvPr id="353" name="Google Shape;353;p52"/>
          <p:cNvCxnSpPr>
            <a:stCxn id="352" idx="3"/>
          </p:cNvCxnSpPr>
          <p:nvPr/>
        </p:nvCxnSpPr>
        <p:spPr>
          <a:xfrm>
            <a:off x="5785500" y="3370881"/>
            <a:ext cx="500100" cy="0"/>
          </a:xfrm>
          <a:prstGeom prst="straightConnector1">
            <a:avLst/>
          </a:prstGeom>
          <a:noFill/>
          <a:ln w="9525" cap="flat" cmpd="sng">
            <a:solidFill>
              <a:schemeClr val="dk2"/>
            </a:solidFill>
            <a:prstDash val="solid"/>
            <a:round/>
            <a:headEnd type="none" w="med" len="med"/>
            <a:tailEnd type="triangle" w="med" len="med"/>
          </a:ln>
        </p:spPr>
      </p:cxnSp>
      <p:sp>
        <p:nvSpPr>
          <p:cNvPr id="354" name="Google Shape;354;p52"/>
          <p:cNvSpPr txBox="1"/>
          <p:nvPr/>
        </p:nvSpPr>
        <p:spPr>
          <a:xfrm rot="-1612847">
            <a:off x="6449966" y="2670234"/>
            <a:ext cx="1826001" cy="400217"/>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Current stack frame</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4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4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53"/>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Quick detour: storing pointers</a:t>
            </a:r>
            <a:endParaRPr/>
          </a:p>
        </p:txBody>
      </p:sp>
      <p:sp>
        <p:nvSpPr>
          <p:cNvPr id="360" name="Google Shape;360;p53"/>
          <p:cNvSpPr txBox="1">
            <a:spLocks noGrp="1"/>
          </p:cNvSpPr>
          <p:nvPr>
            <p:ph type="body" idx="1"/>
          </p:nvPr>
        </p:nvSpPr>
        <p:spPr>
          <a:xfrm>
            <a:off x="198500" y="1246825"/>
            <a:ext cx="3501466"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In this diagram, the </a:t>
            </a:r>
            <a:r>
              <a:rPr lang="en" dirty="0" err="1">
                <a:latin typeface="Consolas"/>
                <a:ea typeface="Consolas"/>
                <a:cs typeface="Consolas"/>
                <a:sym typeface="Consolas"/>
              </a:rPr>
              <a:t>ebp</a:t>
            </a:r>
            <a:r>
              <a:rPr lang="en" dirty="0"/>
              <a:t> and </a:t>
            </a:r>
            <a:r>
              <a:rPr lang="en" dirty="0" err="1">
                <a:latin typeface="Consolas"/>
                <a:ea typeface="Consolas"/>
                <a:cs typeface="Consolas"/>
                <a:sym typeface="Consolas"/>
              </a:rPr>
              <a:t>esp</a:t>
            </a:r>
            <a:r>
              <a:rPr lang="en" dirty="0"/>
              <a:t> registers are drawn as arrows. What is actually being stored in the register?</a:t>
            </a:r>
            <a:endParaRPr dirty="0"/>
          </a:p>
          <a:p>
            <a:pPr marL="457200" lvl="0" indent="-342900" algn="l" rtl="0">
              <a:spcBef>
                <a:spcPts val="0"/>
              </a:spcBef>
              <a:spcAft>
                <a:spcPts val="0"/>
              </a:spcAft>
              <a:buSzPts val="1800"/>
              <a:buChar char="●"/>
            </a:pPr>
            <a:r>
              <a:rPr lang="en" dirty="0"/>
              <a:t>The register is storing the </a:t>
            </a:r>
            <a:r>
              <a:rPr lang="en" b="1" dirty="0"/>
              <a:t>address</a:t>
            </a:r>
            <a:r>
              <a:rPr lang="en" dirty="0"/>
              <a:t> of where the arrow is pointing.</a:t>
            </a:r>
            <a:endParaRPr dirty="0"/>
          </a:p>
          <a:p>
            <a:pPr marL="457200" lvl="0" indent="-342900" algn="l" rtl="0">
              <a:spcBef>
                <a:spcPts val="0"/>
              </a:spcBef>
              <a:spcAft>
                <a:spcPts val="0"/>
              </a:spcAft>
              <a:buSzPts val="1800"/>
              <a:buChar char="●"/>
            </a:pPr>
            <a:r>
              <a:rPr lang="en" dirty="0"/>
              <a:t>This works because registers are 32 bits, and addresses are 32 bits.</a:t>
            </a:r>
            <a:endParaRPr dirty="0"/>
          </a:p>
        </p:txBody>
      </p:sp>
      <p:graphicFrame>
        <p:nvGraphicFramePr>
          <p:cNvPr id="361" name="Google Shape;361;p53"/>
          <p:cNvGraphicFramePr/>
          <p:nvPr/>
        </p:nvGraphicFramePr>
        <p:xfrm>
          <a:off x="6215675" y="1168225"/>
          <a:ext cx="2461150" cy="3962100"/>
        </p:xfrm>
        <a:graphic>
          <a:graphicData uri="http://schemas.openxmlformats.org/drawingml/2006/table">
            <a:tbl>
              <a:tblPr>
                <a:noFill/>
                <a:tableStyleId>{F77F4237-0D3B-4A35-BEBD-FA886FF9FF42}</a:tableStyleId>
              </a:tblPr>
              <a:tblGrid>
                <a:gridCol w="2461150">
                  <a:extLst>
                    <a:ext uri="{9D8B030D-6E8A-4147-A177-3AD203B41FA5}">
                      <a16:colId xmlns:a16="http://schemas.microsoft.com/office/drawing/2014/main" val="20000"/>
                    </a:ext>
                  </a:extLst>
                </a:gridCol>
              </a:tblGrid>
              <a:tr h="278350">
                <a:tc>
                  <a:txBody>
                    <a:bodyPr/>
                    <a:lstStyle/>
                    <a:p>
                      <a:pPr marL="0" lvl="0" indent="0" algn="ctr" rtl="0">
                        <a:spcBef>
                          <a:spcPts val="0"/>
                        </a:spcBef>
                        <a:spcAft>
                          <a:spcPts val="0"/>
                        </a:spcAft>
                        <a:buNone/>
                      </a:pPr>
                      <a:r>
                        <a:rPr lang="en">
                          <a:latin typeface="Consolas"/>
                          <a:ea typeface="Consolas"/>
                          <a:cs typeface="Consolas"/>
                          <a:sym typeface="Consolas"/>
                        </a:rPr>
                        <a:t>...</a:t>
                      </a: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0"/>
                  </a:ext>
                </a:extLst>
              </a:tr>
              <a:tr h="278350">
                <a:tc>
                  <a:txBody>
                    <a:bodyPr/>
                    <a:lstStyle/>
                    <a:p>
                      <a:pPr marL="0" lvl="0" indent="0" algn="ctr" rtl="0">
                        <a:spcBef>
                          <a:spcPts val="0"/>
                        </a:spcBef>
                        <a:spcAft>
                          <a:spcPts val="0"/>
                        </a:spcAft>
                        <a:buNone/>
                      </a:pP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1"/>
                  </a:ext>
                </a:extLst>
              </a:tr>
              <a:tr h="278350">
                <a:tc>
                  <a:txBody>
                    <a:bodyPr/>
                    <a:lstStyle/>
                    <a:p>
                      <a:pPr marL="0" lvl="0" indent="0" algn="ctr" rtl="0">
                        <a:spcBef>
                          <a:spcPts val="0"/>
                        </a:spcBef>
                        <a:spcAft>
                          <a:spcPts val="0"/>
                        </a:spcAft>
                        <a:buNone/>
                      </a:pPr>
                      <a:endParaRPr>
                        <a:latin typeface="Consolas"/>
                        <a:ea typeface="Consolas"/>
                        <a:cs typeface="Consolas"/>
                        <a:sym typeface="Consolas"/>
                      </a:endParaRPr>
                    </a:p>
                  </a:txBody>
                  <a:tcPr marL="91425" marR="91425" marT="91425" marB="91425">
                    <a:solidFill>
                      <a:srgbClr val="CCCCCC"/>
                    </a:solidFill>
                  </a:tcPr>
                </a:tc>
                <a:extLst>
                  <a:ext uri="{0D108BD9-81ED-4DB2-BD59-A6C34878D82A}">
                    <a16:rowId xmlns:a16="http://schemas.microsoft.com/office/drawing/2014/main" val="10002"/>
                  </a:ext>
                </a:extLst>
              </a:tr>
              <a:tr h="278350">
                <a:tc>
                  <a:txBody>
                    <a:bodyPr/>
                    <a:lstStyle/>
                    <a:p>
                      <a:pPr marL="0" lvl="0" indent="0" algn="ctr" rtl="0">
                        <a:spcBef>
                          <a:spcPts val="0"/>
                        </a:spcBef>
                        <a:spcAft>
                          <a:spcPts val="0"/>
                        </a:spcAft>
                        <a:buNone/>
                      </a:pPr>
                      <a:endParaRPr>
                        <a:latin typeface="Consolas"/>
                        <a:ea typeface="Consolas"/>
                        <a:cs typeface="Consolas"/>
                        <a:sym typeface="Consolas"/>
                      </a:endParaRPr>
                    </a:p>
                  </a:txBody>
                  <a:tcPr marL="91425" marR="91425" marT="91425" marB="91425">
                    <a:solidFill>
                      <a:srgbClr val="CCCCCC"/>
                    </a:solidFill>
                  </a:tcPr>
                </a:tc>
                <a:extLst>
                  <a:ext uri="{0D108BD9-81ED-4DB2-BD59-A6C34878D82A}">
                    <a16:rowId xmlns:a16="http://schemas.microsoft.com/office/drawing/2014/main" val="10003"/>
                  </a:ext>
                </a:extLst>
              </a:tr>
              <a:tr h="278350">
                <a:tc>
                  <a:txBody>
                    <a:bodyPr/>
                    <a:lstStyle/>
                    <a:p>
                      <a:pPr marL="0" lvl="0" indent="0" algn="ctr" rtl="0">
                        <a:spcBef>
                          <a:spcPts val="0"/>
                        </a:spcBef>
                        <a:spcAft>
                          <a:spcPts val="0"/>
                        </a:spcAft>
                        <a:buNone/>
                      </a:pPr>
                      <a:endParaRPr>
                        <a:latin typeface="Consolas"/>
                        <a:ea typeface="Consolas"/>
                        <a:cs typeface="Consolas"/>
                        <a:sym typeface="Consolas"/>
                      </a:endParaRPr>
                    </a:p>
                  </a:txBody>
                  <a:tcPr marL="91425" marR="91425" marT="91425" marB="91425">
                    <a:solidFill>
                      <a:srgbClr val="CCCCCC"/>
                    </a:solidFill>
                  </a:tcPr>
                </a:tc>
                <a:extLst>
                  <a:ext uri="{0D108BD9-81ED-4DB2-BD59-A6C34878D82A}">
                    <a16:rowId xmlns:a16="http://schemas.microsoft.com/office/drawing/2014/main" val="10004"/>
                  </a:ext>
                </a:extLst>
              </a:tr>
              <a:tr h="278350">
                <a:tc>
                  <a:txBody>
                    <a:bodyPr/>
                    <a:lstStyle/>
                    <a:p>
                      <a:pPr marL="0" lvl="0" indent="0" algn="ctr" rtl="0">
                        <a:spcBef>
                          <a:spcPts val="0"/>
                        </a:spcBef>
                        <a:spcAft>
                          <a:spcPts val="0"/>
                        </a:spcAft>
                        <a:buNone/>
                      </a:pP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5"/>
                  </a:ext>
                </a:extLst>
              </a:tr>
              <a:tr h="278350">
                <a:tc>
                  <a:txBody>
                    <a:bodyPr/>
                    <a:lstStyle/>
                    <a:p>
                      <a:pPr marL="0" lvl="0" indent="0" algn="ctr" rtl="0">
                        <a:spcBef>
                          <a:spcPts val="0"/>
                        </a:spcBef>
                        <a:spcAft>
                          <a:spcPts val="0"/>
                        </a:spcAft>
                        <a:buNone/>
                      </a:pP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6"/>
                  </a:ext>
                </a:extLst>
              </a:tr>
              <a:tr h="278350">
                <a:tc>
                  <a:txBody>
                    <a:bodyPr/>
                    <a:lstStyle/>
                    <a:p>
                      <a:pPr marL="0" lvl="0" indent="0" algn="ctr" rtl="0">
                        <a:spcBef>
                          <a:spcPts val="0"/>
                        </a:spcBef>
                        <a:spcAft>
                          <a:spcPts val="0"/>
                        </a:spcAft>
                        <a:buNone/>
                      </a:pPr>
                      <a:r>
                        <a:rPr lang="en">
                          <a:latin typeface="Consolas"/>
                          <a:ea typeface="Consolas"/>
                          <a:cs typeface="Consolas"/>
                          <a:sym typeface="Consolas"/>
                        </a:rPr>
                        <a:t>...</a:t>
                      </a: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7"/>
                  </a:ext>
                </a:extLst>
              </a:tr>
              <a:tr h="278350">
                <a:tc>
                  <a:txBody>
                    <a:bodyPr/>
                    <a:lstStyle/>
                    <a:p>
                      <a:pPr marL="0" lvl="0" indent="0" algn="ctr" rtl="0">
                        <a:spcBef>
                          <a:spcPts val="0"/>
                        </a:spcBef>
                        <a:spcAft>
                          <a:spcPts val="0"/>
                        </a:spcAft>
                        <a:buNone/>
                      </a:pPr>
                      <a:r>
                        <a:rPr lang="en"/>
                        <a:t>Code for </a:t>
                      </a:r>
                      <a:r>
                        <a:rPr lang="en">
                          <a:latin typeface="Consolas"/>
                          <a:ea typeface="Consolas"/>
                          <a:cs typeface="Consolas"/>
                          <a:sym typeface="Consolas"/>
                        </a:rPr>
                        <a:t>foo</a:t>
                      </a: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8"/>
                  </a:ext>
                </a:extLst>
              </a:tr>
              <a:tr h="278350">
                <a:tc>
                  <a:txBody>
                    <a:bodyPr/>
                    <a:lstStyle/>
                    <a:p>
                      <a:pPr marL="0" lvl="0" indent="0" algn="ctr" rtl="0">
                        <a:spcBef>
                          <a:spcPts val="0"/>
                        </a:spcBef>
                        <a:spcAft>
                          <a:spcPts val="0"/>
                        </a:spcAft>
                        <a:buNone/>
                      </a:pPr>
                      <a:r>
                        <a:rPr lang="en"/>
                        <a:t>Code for </a:t>
                      </a:r>
                      <a:r>
                        <a:rPr lang="en">
                          <a:latin typeface="Consolas"/>
                          <a:ea typeface="Consolas"/>
                          <a:cs typeface="Consolas"/>
                          <a:sym typeface="Consolas"/>
                        </a:rPr>
                        <a:t>main</a:t>
                      </a: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9"/>
                  </a:ext>
                </a:extLst>
              </a:tr>
            </a:tbl>
          </a:graphicData>
        </a:graphic>
      </p:graphicFrame>
      <p:sp>
        <p:nvSpPr>
          <p:cNvPr id="362" name="Google Shape;362;p53"/>
          <p:cNvSpPr txBox="1"/>
          <p:nvPr/>
        </p:nvSpPr>
        <p:spPr>
          <a:xfrm rot="5400000">
            <a:off x="8481825" y="4529100"/>
            <a:ext cx="786600" cy="396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t>CODE</a:t>
            </a:r>
            <a:endParaRPr/>
          </a:p>
        </p:txBody>
      </p:sp>
      <p:sp>
        <p:nvSpPr>
          <p:cNvPr id="363" name="Google Shape;363;p53"/>
          <p:cNvSpPr txBox="1"/>
          <p:nvPr/>
        </p:nvSpPr>
        <p:spPr>
          <a:xfrm rot="5400000">
            <a:off x="7490925" y="2353475"/>
            <a:ext cx="2768400" cy="396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t>STACK</a:t>
            </a:r>
            <a:endParaRPr/>
          </a:p>
        </p:txBody>
      </p:sp>
      <p:cxnSp>
        <p:nvCxnSpPr>
          <p:cNvPr id="364" name="Google Shape;364;p53"/>
          <p:cNvCxnSpPr>
            <a:stCxn id="363" idx="1"/>
          </p:cNvCxnSpPr>
          <p:nvPr/>
        </p:nvCxnSpPr>
        <p:spPr>
          <a:xfrm flipH="1">
            <a:off x="8871225" y="1167575"/>
            <a:ext cx="3900" cy="1053300"/>
          </a:xfrm>
          <a:prstGeom prst="straightConnector1">
            <a:avLst/>
          </a:prstGeom>
          <a:noFill/>
          <a:ln w="9525" cap="flat" cmpd="sng">
            <a:solidFill>
              <a:schemeClr val="dk2"/>
            </a:solidFill>
            <a:prstDash val="solid"/>
            <a:round/>
            <a:headEnd type="none" w="med" len="med"/>
            <a:tailEnd type="none" w="med" len="med"/>
          </a:ln>
        </p:spPr>
      </p:cxnSp>
      <p:cxnSp>
        <p:nvCxnSpPr>
          <p:cNvPr id="365" name="Google Shape;365;p53"/>
          <p:cNvCxnSpPr/>
          <p:nvPr/>
        </p:nvCxnSpPr>
        <p:spPr>
          <a:xfrm flipH="1">
            <a:off x="8871225" y="2920175"/>
            <a:ext cx="3900" cy="1053300"/>
          </a:xfrm>
          <a:prstGeom prst="straightConnector1">
            <a:avLst/>
          </a:prstGeom>
          <a:noFill/>
          <a:ln w="9525" cap="flat" cmpd="sng">
            <a:solidFill>
              <a:schemeClr val="dk2"/>
            </a:solidFill>
            <a:prstDash val="solid"/>
            <a:round/>
            <a:headEnd type="none" w="med" len="med"/>
            <a:tailEnd type="none" w="med" len="med"/>
          </a:ln>
        </p:spPr>
      </p:cxnSp>
      <p:sp>
        <p:nvSpPr>
          <p:cNvPr id="366" name="Google Shape;366;p53"/>
          <p:cNvSpPr/>
          <p:nvPr/>
        </p:nvSpPr>
        <p:spPr>
          <a:xfrm>
            <a:off x="4069350" y="1167575"/>
            <a:ext cx="1155900" cy="15108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53"/>
          <p:cNvSpPr txBox="1"/>
          <p:nvPr/>
        </p:nvSpPr>
        <p:spPr>
          <a:xfrm>
            <a:off x="4042200" y="1194175"/>
            <a:ext cx="1155900" cy="369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Registers</a:t>
            </a:r>
            <a:endParaRPr/>
          </a:p>
        </p:txBody>
      </p:sp>
      <p:sp>
        <p:nvSpPr>
          <p:cNvPr id="368" name="Google Shape;368;p53"/>
          <p:cNvSpPr/>
          <p:nvPr/>
        </p:nvSpPr>
        <p:spPr>
          <a:xfrm>
            <a:off x="4835625" y="1548825"/>
            <a:ext cx="321600" cy="2895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53"/>
          <p:cNvSpPr txBox="1"/>
          <p:nvPr/>
        </p:nvSpPr>
        <p:spPr>
          <a:xfrm>
            <a:off x="4274625" y="1472625"/>
            <a:ext cx="519900" cy="28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onsolas"/>
                <a:ea typeface="Consolas"/>
                <a:cs typeface="Consolas"/>
                <a:sym typeface="Consolas"/>
              </a:rPr>
              <a:t>ebp</a:t>
            </a:r>
            <a:endParaRPr>
              <a:latin typeface="Consolas"/>
              <a:ea typeface="Consolas"/>
              <a:cs typeface="Consolas"/>
              <a:sym typeface="Consolas"/>
            </a:endParaRPr>
          </a:p>
        </p:txBody>
      </p:sp>
      <p:sp>
        <p:nvSpPr>
          <p:cNvPr id="370" name="Google Shape;370;p53"/>
          <p:cNvSpPr/>
          <p:nvPr/>
        </p:nvSpPr>
        <p:spPr>
          <a:xfrm>
            <a:off x="4835625" y="1929825"/>
            <a:ext cx="321600" cy="2895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53"/>
          <p:cNvSpPr txBox="1"/>
          <p:nvPr/>
        </p:nvSpPr>
        <p:spPr>
          <a:xfrm>
            <a:off x="4274625" y="1853625"/>
            <a:ext cx="519900" cy="28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onsolas"/>
                <a:ea typeface="Consolas"/>
                <a:cs typeface="Consolas"/>
                <a:sym typeface="Consolas"/>
              </a:rPr>
              <a:t>esp</a:t>
            </a:r>
            <a:endParaRPr>
              <a:latin typeface="Consolas"/>
              <a:ea typeface="Consolas"/>
              <a:cs typeface="Consolas"/>
              <a:sym typeface="Consolas"/>
            </a:endParaRPr>
          </a:p>
        </p:txBody>
      </p:sp>
      <p:sp>
        <p:nvSpPr>
          <p:cNvPr id="372" name="Google Shape;372;p53"/>
          <p:cNvSpPr/>
          <p:nvPr/>
        </p:nvSpPr>
        <p:spPr>
          <a:xfrm>
            <a:off x="4835625" y="2310825"/>
            <a:ext cx="321600" cy="2895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53"/>
          <p:cNvSpPr txBox="1"/>
          <p:nvPr/>
        </p:nvSpPr>
        <p:spPr>
          <a:xfrm>
            <a:off x="4274625" y="2234625"/>
            <a:ext cx="519900" cy="28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onsolas"/>
                <a:ea typeface="Consolas"/>
                <a:cs typeface="Consolas"/>
                <a:sym typeface="Consolas"/>
              </a:rPr>
              <a:t>eip</a:t>
            </a:r>
            <a:endParaRPr>
              <a:latin typeface="Consolas"/>
              <a:ea typeface="Consolas"/>
              <a:cs typeface="Consolas"/>
              <a:sym typeface="Consolas"/>
            </a:endParaRPr>
          </a:p>
        </p:txBody>
      </p:sp>
      <p:cxnSp>
        <p:nvCxnSpPr>
          <p:cNvPr id="374" name="Google Shape;374;p53"/>
          <p:cNvCxnSpPr>
            <a:cxnSpLocks/>
          </p:cNvCxnSpPr>
          <p:nvPr/>
        </p:nvCxnSpPr>
        <p:spPr>
          <a:xfrm>
            <a:off x="4999875" y="1689829"/>
            <a:ext cx="1183200" cy="259800"/>
          </a:xfrm>
          <a:prstGeom prst="straightConnector1">
            <a:avLst/>
          </a:prstGeom>
          <a:noFill/>
          <a:ln w="9525" cap="flat" cmpd="sng">
            <a:solidFill>
              <a:schemeClr val="dk2"/>
            </a:solidFill>
            <a:prstDash val="solid"/>
            <a:round/>
            <a:headEnd type="none" w="med" len="med"/>
            <a:tailEnd type="triangle" w="med" len="med"/>
          </a:ln>
        </p:spPr>
      </p:cxnSp>
      <p:cxnSp>
        <p:nvCxnSpPr>
          <p:cNvPr id="375" name="Google Shape;375;p53"/>
          <p:cNvCxnSpPr>
            <a:cxnSpLocks/>
          </p:cNvCxnSpPr>
          <p:nvPr/>
        </p:nvCxnSpPr>
        <p:spPr>
          <a:xfrm>
            <a:off x="4999875" y="2070425"/>
            <a:ext cx="1169700" cy="1053300"/>
          </a:xfrm>
          <a:prstGeom prst="straightConnector1">
            <a:avLst/>
          </a:prstGeom>
          <a:noFill/>
          <a:ln w="9525" cap="flat" cmpd="sng">
            <a:solidFill>
              <a:schemeClr val="dk2"/>
            </a:solidFill>
            <a:prstDash val="solid"/>
            <a:round/>
            <a:headEnd type="none" w="med" len="med"/>
            <a:tailEnd type="triangle" w="med" len="med"/>
          </a:ln>
        </p:spPr>
      </p:cxnSp>
      <p:sp>
        <p:nvSpPr>
          <p:cNvPr id="376" name="Google Shape;376;p53"/>
          <p:cNvSpPr txBox="1"/>
          <p:nvPr/>
        </p:nvSpPr>
        <p:spPr>
          <a:xfrm rot="-1612847">
            <a:off x="6443066" y="2367079"/>
            <a:ext cx="1826001" cy="369628"/>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Current stack frame</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80"/>
        <p:cNvGrpSpPr/>
        <p:nvPr/>
      </p:nvGrpSpPr>
      <p:grpSpPr>
        <a:xfrm>
          <a:off x="0" y="0"/>
          <a:ext cx="0" cy="0"/>
          <a:chOff x="0" y="0"/>
          <a:chExt cx="0" cy="0"/>
        </a:xfrm>
      </p:grpSpPr>
      <p:sp>
        <p:nvSpPr>
          <p:cNvPr id="381" name="Google Shape;381;p54"/>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Quick detour: storing pointers</a:t>
            </a:r>
            <a:endParaRPr/>
          </a:p>
        </p:txBody>
      </p:sp>
      <p:sp>
        <p:nvSpPr>
          <p:cNvPr id="382" name="Google Shape;382;p54"/>
          <p:cNvSpPr txBox="1">
            <a:spLocks noGrp="1"/>
          </p:cNvSpPr>
          <p:nvPr>
            <p:ph type="body" idx="1"/>
          </p:nvPr>
        </p:nvSpPr>
        <p:spPr>
          <a:xfrm>
            <a:off x="243000" y="3027950"/>
            <a:ext cx="3799200" cy="2063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This is what storing pointers actually looks like, but we’ll use arrows because it’s easier to look at.</a:t>
            </a:r>
            <a:endParaRPr/>
          </a:p>
        </p:txBody>
      </p:sp>
      <p:graphicFrame>
        <p:nvGraphicFramePr>
          <p:cNvPr id="383" name="Google Shape;383;p54"/>
          <p:cNvGraphicFramePr/>
          <p:nvPr/>
        </p:nvGraphicFramePr>
        <p:xfrm>
          <a:off x="6215675" y="1168225"/>
          <a:ext cx="2461150" cy="3962100"/>
        </p:xfrm>
        <a:graphic>
          <a:graphicData uri="http://schemas.openxmlformats.org/drawingml/2006/table">
            <a:tbl>
              <a:tblPr>
                <a:noFill/>
                <a:tableStyleId>{F77F4237-0D3B-4A35-BEBD-FA886FF9FF42}</a:tableStyleId>
              </a:tblPr>
              <a:tblGrid>
                <a:gridCol w="2461150">
                  <a:extLst>
                    <a:ext uri="{9D8B030D-6E8A-4147-A177-3AD203B41FA5}">
                      <a16:colId xmlns:a16="http://schemas.microsoft.com/office/drawing/2014/main" val="20000"/>
                    </a:ext>
                  </a:extLst>
                </a:gridCol>
              </a:tblGrid>
              <a:tr h="278350">
                <a:tc>
                  <a:txBody>
                    <a:bodyPr/>
                    <a:lstStyle/>
                    <a:p>
                      <a:pPr marL="0" lvl="0" indent="0" algn="ctr" rtl="0">
                        <a:spcBef>
                          <a:spcPts val="0"/>
                        </a:spcBef>
                        <a:spcAft>
                          <a:spcPts val="0"/>
                        </a:spcAft>
                        <a:buNone/>
                      </a:pPr>
                      <a:r>
                        <a:rPr lang="en">
                          <a:latin typeface="Consolas"/>
                          <a:ea typeface="Consolas"/>
                          <a:cs typeface="Consolas"/>
                          <a:sym typeface="Consolas"/>
                        </a:rPr>
                        <a:t>...</a:t>
                      </a: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0"/>
                  </a:ext>
                </a:extLst>
              </a:tr>
              <a:tr h="278350">
                <a:tc>
                  <a:txBody>
                    <a:bodyPr/>
                    <a:lstStyle/>
                    <a:p>
                      <a:pPr marL="0" lvl="0" indent="0" algn="ctr" rtl="0">
                        <a:spcBef>
                          <a:spcPts val="0"/>
                        </a:spcBef>
                        <a:spcAft>
                          <a:spcPts val="0"/>
                        </a:spcAft>
                        <a:buNone/>
                      </a:pP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1"/>
                  </a:ext>
                </a:extLst>
              </a:tr>
              <a:tr h="278350">
                <a:tc>
                  <a:txBody>
                    <a:bodyPr/>
                    <a:lstStyle/>
                    <a:p>
                      <a:pPr marL="0" lvl="0" indent="0" algn="ctr" rtl="0">
                        <a:spcBef>
                          <a:spcPts val="0"/>
                        </a:spcBef>
                        <a:spcAft>
                          <a:spcPts val="0"/>
                        </a:spcAft>
                        <a:buNone/>
                      </a:pPr>
                      <a:endParaRPr>
                        <a:latin typeface="Consolas"/>
                        <a:ea typeface="Consolas"/>
                        <a:cs typeface="Consolas"/>
                        <a:sym typeface="Consolas"/>
                      </a:endParaRPr>
                    </a:p>
                  </a:txBody>
                  <a:tcPr marL="91425" marR="91425" marT="91425" marB="91425">
                    <a:solidFill>
                      <a:srgbClr val="CCCCCC"/>
                    </a:solidFill>
                  </a:tcPr>
                </a:tc>
                <a:extLst>
                  <a:ext uri="{0D108BD9-81ED-4DB2-BD59-A6C34878D82A}">
                    <a16:rowId xmlns:a16="http://schemas.microsoft.com/office/drawing/2014/main" val="10002"/>
                  </a:ext>
                </a:extLst>
              </a:tr>
              <a:tr h="278350">
                <a:tc>
                  <a:txBody>
                    <a:bodyPr/>
                    <a:lstStyle/>
                    <a:p>
                      <a:pPr marL="0" lvl="0" indent="0" algn="ctr" rtl="0">
                        <a:spcBef>
                          <a:spcPts val="0"/>
                        </a:spcBef>
                        <a:spcAft>
                          <a:spcPts val="0"/>
                        </a:spcAft>
                        <a:buNone/>
                      </a:pPr>
                      <a:endParaRPr>
                        <a:latin typeface="Consolas"/>
                        <a:ea typeface="Consolas"/>
                        <a:cs typeface="Consolas"/>
                        <a:sym typeface="Consolas"/>
                      </a:endParaRPr>
                    </a:p>
                  </a:txBody>
                  <a:tcPr marL="91425" marR="91425" marT="91425" marB="91425">
                    <a:solidFill>
                      <a:srgbClr val="CCCCCC"/>
                    </a:solidFill>
                  </a:tcPr>
                </a:tc>
                <a:extLst>
                  <a:ext uri="{0D108BD9-81ED-4DB2-BD59-A6C34878D82A}">
                    <a16:rowId xmlns:a16="http://schemas.microsoft.com/office/drawing/2014/main" val="10003"/>
                  </a:ext>
                </a:extLst>
              </a:tr>
              <a:tr h="278350">
                <a:tc>
                  <a:txBody>
                    <a:bodyPr/>
                    <a:lstStyle/>
                    <a:p>
                      <a:pPr marL="0" lvl="0" indent="0" algn="ctr" rtl="0">
                        <a:spcBef>
                          <a:spcPts val="0"/>
                        </a:spcBef>
                        <a:spcAft>
                          <a:spcPts val="0"/>
                        </a:spcAft>
                        <a:buNone/>
                      </a:pPr>
                      <a:endParaRPr>
                        <a:latin typeface="Consolas"/>
                        <a:ea typeface="Consolas"/>
                        <a:cs typeface="Consolas"/>
                        <a:sym typeface="Consolas"/>
                      </a:endParaRPr>
                    </a:p>
                  </a:txBody>
                  <a:tcPr marL="91425" marR="91425" marT="91425" marB="91425">
                    <a:solidFill>
                      <a:srgbClr val="CCCCCC"/>
                    </a:solidFill>
                  </a:tcPr>
                </a:tc>
                <a:extLst>
                  <a:ext uri="{0D108BD9-81ED-4DB2-BD59-A6C34878D82A}">
                    <a16:rowId xmlns:a16="http://schemas.microsoft.com/office/drawing/2014/main" val="10004"/>
                  </a:ext>
                </a:extLst>
              </a:tr>
              <a:tr h="278350">
                <a:tc>
                  <a:txBody>
                    <a:bodyPr/>
                    <a:lstStyle/>
                    <a:p>
                      <a:pPr marL="0" lvl="0" indent="0" algn="ctr" rtl="0">
                        <a:spcBef>
                          <a:spcPts val="0"/>
                        </a:spcBef>
                        <a:spcAft>
                          <a:spcPts val="0"/>
                        </a:spcAft>
                        <a:buNone/>
                      </a:pP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5"/>
                  </a:ext>
                </a:extLst>
              </a:tr>
              <a:tr h="278350">
                <a:tc>
                  <a:txBody>
                    <a:bodyPr/>
                    <a:lstStyle/>
                    <a:p>
                      <a:pPr marL="0" lvl="0" indent="0" algn="ctr" rtl="0">
                        <a:spcBef>
                          <a:spcPts val="0"/>
                        </a:spcBef>
                        <a:spcAft>
                          <a:spcPts val="0"/>
                        </a:spcAft>
                        <a:buNone/>
                      </a:pP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6"/>
                  </a:ext>
                </a:extLst>
              </a:tr>
              <a:tr h="278350">
                <a:tc>
                  <a:txBody>
                    <a:bodyPr/>
                    <a:lstStyle/>
                    <a:p>
                      <a:pPr marL="0" lvl="0" indent="0" algn="ctr" rtl="0">
                        <a:spcBef>
                          <a:spcPts val="0"/>
                        </a:spcBef>
                        <a:spcAft>
                          <a:spcPts val="0"/>
                        </a:spcAft>
                        <a:buNone/>
                      </a:pPr>
                      <a:r>
                        <a:rPr lang="en">
                          <a:latin typeface="Consolas"/>
                          <a:ea typeface="Consolas"/>
                          <a:cs typeface="Consolas"/>
                          <a:sym typeface="Consolas"/>
                        </a:rPr>
                        <a:t>...</a:t>
                      </a: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7"/>
                  </a:ext>
                </a:extLst>
              </a:tr>
              <a:tr h="278350">
                <a:tc>
                  <a:txBody>
                    <a:bodyPr/>
                    <a:lstStyle/>
                    <a:p>
                      <a:pPr marL="0" lvl="0" indent="0" algn="ctr" rtl="0">
                        <a:spcBef>
                          <a:spcPts val="0"/>
                        </a:spcBef>
                        <a:spcAft>
                          <a:spcPts val="0"/>
                        </a:spcAft>
                        <a:buNone/>
                      </a:pPr>
                      <a:r>
                        <a:rPr lang="en"/>
                        <a:t>Code for </a:t>
                      </a:r>
                      <a:r>
                        <a:rPr lang="en">
                          <a:latin typeface="Consolas"/>
                          <a:ea typeface="Consolas"/>
                          <a:cs typeface="Consolas"/>
                          <a:sym typeface="Consolas"/>
                        </a:rPr>
                        <a:t>foo</a:t>
                      </a: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8"/>
                  </a:ext>
                </a:extLst>
              </a:tr>
              <a:tr h="278350">
                <a:tc>
                  <a:txBody>
                    <a:bodyPr/>
                    <a:lstStyle/>
                    <a:p>
                      <a:pPr marL="0" lvl="0" indent="0" algn="ctr" rtl="0">
                        <a:spcBef>
                          <a:spcPts val="0"/>
                        </a:spcBef>
                        <a:spcAft>
                          <a:spcPts val="0"/>
                        </a:spcAft>
                        <a:buNone/>
                      </a:pPr>
                      <a:r>
                        <a:rPr lang="en"/>
                        <a:t>Code for </a:t>
                      </a:r>
                      <a:r>
                        <a:rPr lang="en">
                          <a:latin typeface="Consolas"/>
                          <a:ea typeface="Consolas"/>
                          <a:cs typeface="Consolas"/>
                          <a:sym typeface="Consolas"/>
                        </a:rPr>
                        <a:t>main</a:t>
                      </a: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9"/>
                  </a:ext>
                </a:extLst>
              </a:tr>
            </a:tbl>
          </a:graphicData>
        </a:graphic>
      </p:graphicFrame>
      <p:sp>
        <p:nvSpPr>
          <p:cNvPr id="384" name="Google Shape;384;p54"/>
          <p:cNvSpPr txBox="1"/>
          <p:nvPr/>
        </p:nvSpPr>
        <p:spPr>
          <a:xfrm rot="5400000">
            <a:off x="8481825" y="4529100"/>
            <a:ext cx="786600" cy="396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t>CODE</a:t>
            </a:r>
            <a:endParaRPr/>
          </a:p>
        </p:txBody>
      </p:sp>
      <p:sp>
        <p:nvSpPr>
          <p:cNvPr id="385" name="Google Shape;385;p54"/>
          <p:cNvSpPr txBox="1"/>
          <p:nvPr/>
        </p:nvSpPr>
        <p:spPr>
          <a:xfrm rot="5400000">
            <a:off x="7490925" y="2353475"/>
            <a:ext cx="2768400" cy="396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t>STACK</a:t>
            </a:r>
            <a:endParaRPr/>
          </a:p>
        </p:txBody>
      </p:sp>
      <p:cxnSp>
        <p:nvCxnSpPr>
          <p:cNvPr id="386" name="Google Shape;386;p54"/>
          <p:cNvCxnSpPr>
            <a:stCxn id="385" idx="1"/>
          </p:cNvCxnSpPr>
          <p:nvPr/>
        </p:nvCxnSpPr>
        <p:spPr>
          <a:xfrm flipH="1">
            <a:off x="8871225" y="1167575"/>
            <a:ext cx="3900" cy="1053300"/>
          </a:xfrm>
          <a:prstGeom prst="straightConnector1">
            <a:avLst/>
          </a:prstGeom>
          <a:noFill/>
          <a:ln w="9525" cap="flat" cmpd="sng">
            <a:solidFill>
              <a:schemeClr val="dk2"/>
            </a:solidFill>
            <a:prstDash val="solid"/>
            <a:round/>
            <a:headEnd type="none" w="med" len="med"/>
            <a:tailEnd type="none" w="med" len="med"/>
          </a:ln>
        </p:spPr>
      </p:cxnSp>
      <p:cxnSp>
        <p:nvCxnSpPr>
          <p:cNvPr id="387" name="Google Shape;387;p54"/>
          <p:cNvCxnSpPr/>
          <p:nvPr/>
        </p:nvCxnSpPr>
        <p:spPr>
          <a:xfrm flipH="1">
            <a:off x="8871225" y="2539175"/>
            <a:ext cx="3900" cy="1053300"/>
          </a:xfrm>
          <a:prstGeom prst="straightConnector1">
            <a:avLst/>
          </a:prstGeom>
          <a:noFill/>
          <a:ln w="9525" cap="flat" cmpd="sng">
            <a:solidFill>
              <a:schemeClr val="dk2"/>
            </a:solidFill>
            <a:prstDash val="solid"/>
            <a:round/>
            <a:headEnd type="none" w="med" len="med"/>
            <a:tailEnd type="none" w="med" len="med"/>
          </a:ln>
        </p:spPr>
      </p:cxnSp>
      <p:sp>
        <p:nvSpPr>
          <p:cNvPr id="388" name="Google Shape;388;p54"/>
          <p:cNvSpPr/>
          <p:nvPr/>
        </p:nvSpPr>
        <p:spPr>
          <a:xfrm>
            <a:off x="2718143" y="1167575"/>
            <a:ext cx="2278500" cy="15108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54"/>
          <p:cNvSpPr txBox="1"/>
          <p:nvPr/>
        </p:nvSpPr>
        <p:spPr>
          <a:xfrm>
            <a:off x="2664625" y="1194175"/>
            <a:ext cx="2278500" cy="369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Registers</a:t>
            </a:r>
            <a:endParaRPr/>
          </a:p>
        </p:txBody>
      </p:sp>
      <p:sp>
        <p:nvSpPr>
          <p:cNvPr id="390" name="Google Shape;390;p54"/>
          <p:cNvSpPr/>
          <p:nvPr/>
        </p:nvSpPr>
        <p:spPr>
          <a:xfrm>
            <a:off x="3622175" y="1548825"/>
            <a:ext cx="1306500" cy="2895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54"/>
          <p:cNvSpPr txBox="1"/>
          <p:nvPr/>
        </p:nvSpPr>
        <p:spPr>
          <a:xfrm>
            <a:off x="2979225" y="1472625"/>
            <a:ext cx="519900" cy="28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onsolas"/>
                <a:ea typeface="Consolas"/>
                <a:cs typeface="Consolas"/>
                <a:sym typeface="Consolas"/>
              </a:rPr>
              <a:t>ebp</a:t>
            </a:r>
            <a:endParaRPr>
              <a:latin typeface="Consolas"/>
              <a:ea typeface="Consolas"/>
              <a:cs typeface="Consolas"/>
              <a:sym typeface="Consolas"/>
            </a:endParaRPr>
          </a:p>
        </p:txBody>
      </p:sp>
      <p:sp>
        <p:nvSpPr>
          <p:cNvPr id="392" name="Google Shape;392;p54"/>
          <p:cNvSpPr/>
          <p:nvPr/>
        </p:nvSpPr>
        <p:spPr>
          <a:xfrm>
            <a:off x="3622125" y="1929825"/>
            <a:ext cx="1306500" cy="2895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54"/>
          <p:cNvSpPr txBox="1"/>
          <p:nvPr/>
        </p:nvSpPr>
        <p:spPr>
          <a:xfrm>
            <a:off x="2979225" y="1853625"/>
            <a:ext cx="519900" cy="28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onsolas"/>
                <a:ea typeface="Consolas"/>
                <a:cs typeface="Consolas"/>
                <a:sym typeface="Consolas"/>
              </a:rPr>
              <a:t>esp</a:t>
            </a:r>
            <a:endParaRPr>
              <a:latin typeface="Consolas"/>
              <a:ea typeface="Consolas"/>
              <a:cs typeface="Consolas"/>
              <a:sym typeface="Consolas"/>
            </a:endParaRPr>
          </a:p>
        </p:txBody>
      </p:sp>
      <p:sp>
        <p:nvSpPr>
          <p:cNvPr id="394" name="Google Shape;394;p54"/>
          <p:cNvSpPr/>
          <p:nvPr/>
        </p:nvSpPr>
        <p:spPr>
          <a:xfrm>
            <a:off x="3622125" y="2310825"/>
            <a:ext cx="1306500" cy="2895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54"/>
          <p:cNvSpPr txBox="1"/>
          <p:nvPr/>
        </p:nvSpPr>
        <p:spPr>
          <a:xfrm>
            <a:off x="2979225" y="2234625"/>
            <a:ext cx="519900" cy="28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onsolas"/>
                <a:ea typeface="Consolas"/>
                <a:cs typeface="Consolas"/>
                <a:sym typeface="Consolas"/>
              </a:rPr>
              <a:t>eip</a:t>
            </a:r>
            <a:endParaRPr>
              <a:latin typeface="Consolas"/>
              <a:ea typeface="Consolas"/>
              <a:cs typeface="Consolas"/>
              <a:sym typeface="Consolas"/>
            </a:endParaRPr>
          </a:p>
        </p:txBody>
      </p:sp>
      <p:sp>
        <p:nvSpPr>
          <p:cNvPr id="396" name="Google Shape;396;p54"/>
          <p:cNvSpPr txBox="1"/>
          <p:nvPr/>
        </p:nvSpPr>
        <p:spPr>
          <a:xfrm rot="-1612847">
            <a:off x="6443066" y="2367079"/>
            <a:ext cx="1826001" cy="369628"/>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Current stack frame</a:t>
            </a:r>
            <a:endParaRPr/>
          </a:p>
        </p:txBody>
      </p:sp>
      <p:sp>
        <p:nvSpPr>
          <p:cNvPr id="397" name="Google Shape;397;p54"/>
          <p:cNvSpPr txBox="1"/>
          <p:nvPr/>
        </p:nvSpPr>
        <p:spPr>
          <a:xfrm>
            <a:off x="3640050" y="1502713"/>
            <a:ext cx="1283100" cy="274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onsolas"/>
                <a:ea typeface="Consolas"/>
                <a:cs typeface="Consolas"/>
                <a:sym typeface="Consolas"/>
              </a:rPr>
              <a:t>0xbffff320</a:t>
            </a:r>
            <a:endParaRPr>
              <a:latin typeface="Consolas"/>
              <a:ea typeface="Consolas"/>
              <a:cs typeface="Consolas"/>
              <a:sym typeface="Consolas"/>
            </a:endParaRPr>
          </a:p>
        </p:txBody>
      </p:sp>
      <p:sp>
        <p:nvSpPr>
          <p:cNvPr id="398" name="Google Shape;398;p54"/>
          <p:cNvSpPr txBox="1"/>
          <p:nvPr/>
        </p:nvSpPr>
        <p:spPr>
          <a:xfrm>
            <a:off x="3640050" y="1883713"/>
            <a:ext cx="1283100" cy="274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onsolas"/>
                <a:ea typeface="Consolas"/>
                <a:cs typeface="Consolas"/>
                <a:sym typeface="Consolas"/>
              </a:rPr>
              <a:t>0xbffff314</a:t>
            </a:r>
            <a:endParaRPr>
              <a:latin typeface="Consolas"/>
              <a:ea typeface="Consolas"/>
              <a:cs typeface="Consolas"/>
              <a:sym typeface="Consolas"/>
            </a:endParaRPr>
          </a:p>
        </p:txBody>
      </p:sp>
      <p:sp>
        <p:nvSpPr>
          <p:cNvPr id="399" name="Google Shape;399;p54"/>
          <p:cNvSpPr txBox="1"/>
          <p:nvPr/>
        </p:nvSpPr>
        <p:spPr>
          <a:xfrm>
            <a:off x="5087850" y="1731313"/>
            <a:ext cx="1283100" cy="274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onsolas"/>
                <a:ea typeface="Consolas"/>
                <a:cs typeface="Consolas"/>
                <a:sym typeface="Consolas"/>
              </a:rPr>
              <a:t>0xbffff320</a:t>
            </a:r>
            <a:endParaRPr>
              <a:latin typeface="Consolas"/>
              <a:ea typeface="Consolas"/>
              <a:cs typeface="Consolas"/>
              <a:sym typeface="Consolas"/>
            </a:endParaRPr>
          </a:p>
        </p:txBody>
      </p:sp>
      <p:sp>
        <p:nvSpPr>
          <p:cNvPr id="400" name="Google Shape;400;p54"/>
          <p:cNvSpPr txBox="1"/>
          <p:nvPr/>
        </p:nvSpPr>
        <p:spPr>
          <a:xfrm>
            <a:off x="5087850" y="2950513"/>
            <a:ext cx="1283100" cy="274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onsolas"/>
                <a:ea typeface="Consolas"/>
                <a:cs typeface="Consolas"/>
                <a:sym typeface="Consolas"/>
              </a:rPr>
              <a:t>0xbffff314</a:t>
            </a:r>
            <a:endParaRPr>
              <a:latin typeface="Consolas"/>
              <a:ea typeface="Consolas"/>
              <a:cs typeface="Consolas"/>
              <a:sym typeface="Consolas"/>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04"/>
        <p:cNvGrpSpPr/>
        <p:nvPr/>
      </p:nvGrpSpPr>
      <p:grpSpPr>
        <a:xfrm>
          <a:off x="0" y="0"/>
          <a:ext cx="0" cy="0"/>
          <a:chOff x="0" y="0"/>
          <a:chExt cx="0" cy="0"/>
        </a:xfrm>
      </p:grpSpPr>
      <p:sp>
        <p:nvSpPr>
          <p:cNvPr id="405" name="Google Shape;405;p5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28</a:t>
            </a:fld>
            <a:endParaRPr/>
          </a:p>
        </p:txBody>
      </p:sp>
      <p:sp>
        <p:nvSpPr>
          <p:cNvPr id="406" name="Google Shape;406;p55"/>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Pushing and Popping</a:t>
            </a:r>
            <a:endParaRPr/>
          </a:p>
        </p:txBody>
      </p:sp>
      <p:sp>
        <p:nvSpPr>
          <p:cNvPr id="407" name="Google Shape;407;p55"/>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The </a:t>
            </a:r>
            <a:r>
              <a:rPr lang="en" b="1">
                <a:latin typeface="Courier New"/>
                <a:ea typeface="Courier New"/>
                <a:cs typeface="Courier New"/>
                <a:sym typeface="Courier New"/>
              </a:rPr>
              <a:t>push</a:t>
            </a:r>
            <a:r>
              <a:rPr lang="en"/>
              <a:t> instruction adds an element to the stack</a:t>
            </a:r>
            <a:endParaRPr/>
          </a:p>
          <a:p>
            <a:pPr marL="914400" lvl="1" indent="-317500" algn="l" rtl="0">
              <a:spcBef>
                <a:spcPts val="0"/>
              </a:spcBef>
              <a:spcAft>
                <a:spcPts val="0"/>
              </a:spcAft>
              <a:buSzPts val="1400"/>
              <a:buChar char="○"/>
            </a:pPr>
            <a:r>
              <a:rPr lang="en"/>
              <a:t>Decrement ESP to allocate more memory on the stack</a:t>
            </a:r>
            <a:endParaRPr/>
          </a:p>
          <a:p>
            <a:pPr marL="914400" lvl="1" indent="-317500" algn="l" rtl="0">
              <a:spcBef>
                <a:spcPts val="0"/>
              </a:spcBef>
              <a:spcAft>
                <a:spcPts val="0"/>
              </a:spcAft>
              <a:buSzPts val="1400"/>
              <a:buChar char="○"/>
            </a:pPr>
            <a:r>
              <a:rPr lang="en"/>
              <a:t>Save the new value on the lowest value of the stack</a:t>
            </a:r>
            <a:endParaRPr/>
          </a:p>
        </p:txBody>
      </p:sp>
      <p:graphicFrame>
        <p:nvGraphicFramePr>
          <p:cNvPr id="408" name="Google Shape;408;p55"/>
          <p:cNvGraphicFramePr/>
          <p:nvPr/>
        </p:nvGraphicFramePr>
        <p:xfrm>
          <a:off x="1729625" y="2718385"/>
          <a:ext cx="2186075" cy="1706600"/>
        </p:xfrm>
        <a:graphic>
          <a:graphicData uri="http://schemas.openxmlformats.org/drawingml/2006/table">
            <a:tbl>
              <a:tblPr>
                <a:noFill/>
                <a:tableStyleId>{F77F4237-0D3B-4A35-BEBD-FA886FF9FF42}</a:tableStyleId>
              </a:tblPr>
              <a:tblGrid>
                <a:gridCol w="2186075">
                  <a:extLst>
                    <a:ext uri="{9D8B030D-6E8A-4147-A177-3AD203B41FA5}">
                      <a16:colId xmlns:a16="http://schemas.microsoft.com/office/drawing/2014/main" val="20000"/>
                    </a:ext>
                  </a:extLst>
                </a:gridCol>
              </a:tblGrid>
              <a:tr h="152550">
                <a:tc>
                  <a:txBody>
                    <a:bodyPr/>
                    <a:lstStyle/>
                    <a:p>
                      <a:pPr marL="0" lvl="0" indent="0" algn="ctr" rtl="0">
                        <a:spcBef>
                          <a:spcPts val="0"/>
                        </a:spcBef>
                        <a:spcAft>
                          <a:spcPts val="0"/>
                        </a:spcAft>
                        <a:buNone/>
                      </a:pPr>
                      <a:endParaRPr sz="1000" b="1">
                        <a:solidFill>
                          <a:schemeClr val="dk1"/>
                        </a:solidFill>
                        <a:latin typeface="Courier New"/>
                        <a:ea typeface="Courier New"/>
                        <a:cs typeface="Courier New"/>
                        <a:sym typeface="Courier New"/>
                      </a:endParaRPr>
                    </a:p>
                  </a:txBody>
                  <a:tcPr marL="45700" marR="45700" marT="45700" marB="45700">
                    <a:solidFill>
                      <a:srgbClr val="F4CCCC"/>
                    </a:solidFill>
                  </a:tcPr>
                </a:tc>
                <a:extLst>
                  <a:ext uri="{0D108BD9-81ED-4DB2-BD59-A6C34878D82A}">
                    <a16:rowId xmlns:a16="http://schemas.microsoft.com/office/drawing/2014/main" val="10000"/>
                  </a:ext>
                </a:extLst>
              </a:tr>
              <a:tr h="152550">
                <a:tc>
                  <a:txBody>
                    <a:bodyPr/>
                    <a:lstStyle/>
                    <a:p>
                      <a:pPr marL="0" lvl="0" indent="0" algn="ctr" rtl="0">
                        <a:spcBef>
                          <a:spcPts val="0"/>
                        </a:spcBef>
                        <a:spcAft>
                          <a:spcPts val="0"/>
                        </a:spcAft>
                        <a:buNone/>
                      </a:pPr>
                      <a:endParaRPr sz="1000" b="1">
                        <a:solidFill>
                          <a:schemeClr val="dk1"/>
                        </a:solidFill>
                        <a:latin typeface="Courier New"/>
                        <a:ea typeface="Courier New"/>
                        <a:cs typeface="Courier New"/>
                        <a:sym typeface="Courier New"/>
                      </a:endParaRPr>
                    </a:p>
                  </a:txBody>
                  <a:tcPr marL="45700" marR="45700" marT="45700" marB="45700">
                    <a:solidFill>
                      <a:srgbClr val="F4CCCC"/>
                    </a:solidFill>
                  </a:tcPr>
                </a:tc>
                <a:extLst>
                  <a:ext uri="{0D108BD9-81ED-4DB2-BD59-A6C34878D82A}">
                    <a16:rowId xmlns:a16="http://schemas.microsoft.com/office/drawing/2014/main" val="10001"/>
                  </a:ext>
                </a:extLst>
              </a:tr>
              <a:tr h="152550">
                <a:tc>
                  <a:txBody>
                    <a:bodyPr/>
                    <a:lstStyle/>
                    <a:p>
                      <a:pPr marL="0" lvl="0" indent="0" algn="ctr" rtl="0">
                        <a:spcBef>
                          <a:spcPts val="0"/>
                        </a:spcBef>
                        <a:spcAft>
                          <a:spcPts val="0"/>
                        </a:spcAft>
                        <a:buNone/>
                      </a:pPr>
                      <a:endParaRPr sz="1000" b="1">
                        <a:solidFill>
                          <a:schemeClr val="dk1"/>
                        </a:solidFill>
                        <a:latin typeface="Courier New"/>
                        <a:ea typeface="Courier New"/>
                        <a:cs typeface="Courier New"/>
                        <a:sym typeface="Courier New"/>
                      </a:endParaRPr>
                    </a:p>
                  </a:txBody>
                  <a:tcPr marL="45700" marR="45700" marT="45700" marB="45700">
                    <a:solidFill>
                      <a:srgbClr val="F4CCCC"/>
                    </a:solidFill>
                  </a:tcPr>
                </a:tc>
                <a:extLst>
                  <a:ext uri="{0D108BD9-81ED-4DB2-BD59-A6C34878D82A}">
                    <a16:rowId xmlns:a16="http://schemas.microsoft.com/office/drawing/2014/main" val="10002"/>
                  </a:ext>
                </a:extLst>
              </a:tr>
              <a:tr h="152550">
                <a:tc>
                  <a:txBody>
                    <a:bodyPr/>
                    <a:lstStyle/>
                    <a:p>
                      <a:pPr marL="0" lvl="0" indent="0" algn="ctr" rtl="0">
                        <a:spcBef>
                          <a:spcPts val="0"/>
                        </a:spcBef>
                        <a:spcAft>
                          <a:spcPts val="0"/>
                        </a:spcAft>
                        <a:buNone/>
                      </a:pPr>
                      <a:endParaRPr sz="1000" b="1">
                        <a:solidFill>
                          <a:schemeClr val="dk1"/>
                        </a:solidFill>
                        <a:latin typeface="Courier New"/>
                        <a:ea typeface="Courier New"/>
                        <a:cs typeface="Courier New"/>
                        <a:sym typeface="Courier New"/>
                      </a:endParaRPr>
                    </a:p>
                  </a:txBody>
                  <a:tcPr marL="45700" marR="45700" marT="45700" marB="45700">
                    <a:solidFill>
                      <a:srgbClr val="F4CCCC"/>
                    </a:solidFill>
                  </a:tcPr>
                </a:tc>
                <a:extLst>
                  <a:ext uri="{0D108BD9-81ED-4DB2-BD59-A6C34878D82A}">
                    <a16:rowId xmlns:a16="http://schemas.microsoft.com/office/drawing/2014/main" val="10003"/>
                  </a:ext>
                </a:extLst>
              </a:tr>
              <a:tr h="152550">
                <a:tc>
                  <a:txBody>
                    <a:bodyPr/>
                    <a:lstStyle/>
                    <a:p>
                      <a:pPr marL="0" lvl="0" indent="0" algn="ctr" rtl="0">
                        <a:spcBef>
                          <a:spcPts val="0"/>
                        </a:spcBef>
                        <a:spcAft>
                          <a:spcPts val="0"/>
                        </a:spcAft>
                        <a:buNone/>
                      </a:pPr>
                      <a:endParaRPr sz="1000" b="1">
                        <a:solidFill>
                          <a:schemeClr val="dk1"/>
                        </a:solidFill>
                        <a:latin typeface="Courier New"/>
                        <a:ea typeface="Courier New"/>
                        <a:cs typeface="Courier New"/>
                        <a:sym typeface="Courier New"/>
                      </a:endParaRPr>
                    </a:p>
                  </a:txBody>
                  <a:tcPr marL="45700" marR="45700" marT="45700" marB="45700">
                    <a:solidFill>
                      <a:srgbClr val="F4CCCC"/>
                    </a:solidFill>
                  </a:tcPr>
                </a:tc>
                <a:extLst>
                  <a:ext uri="{0D108BD9-81ED-4DB2-BD59-A6C34878D82A}">
                    <a16:rowId xmlns:a16="http://schemas.microsoft.com/office/drawing/2014/main" val="10004"/>
                  </a:ext>
                </a:extLst>
              </a:tr>
              <a:tr h="152550">
                <a:tc>
                  <a:txBody>
                    <a:bodyPr/>
                    <a:lstStyle/>
                    <a:p>
                      <a:pPr marL="0" lvl="0" indent="0" algn="ctr" rtl="0">
                        <a:spcBef>
                          <a:spcPts val="0"/>
                        </a:spcBef>
                        <a:spcAft>
                          <a:spcPts val="0"/>
                        </a:spcAft>
                        <a:buNone/>
                      </a:pPr>
                      <a:endParaRPr sz="1000" b="1">
                        <a:solidFill>
                          <a:schemeClr val="dk1"/>
                        </a:solidFill>
                        <a:latin typeface="Courier New"/>
                        <a:ea typeface="Courier New"/>
                        <a:cs typeface="Courier New"/>
                        <a:sym typeface="Courier New"/>
                      </a:endParaRPr>
                    </a:p>
                  </a:txBody>
                  <a:tcPr marL="45700" marR="45700" marT="45700" marB="45700">
                    <a:solidFill>
                      <a:schemeClr val="lt2"/>
                    </a:solidFill>
                  </a:tcPr>
                </a:tc>
                <a:extLst>
                  <a:ext uri="{0D108BD9-81ED-4DB2-BD59-A6C34878D82A}">
                    <a16:rowId xmlns:a16="http://schemas.microsoft.com/office/drawing/2014/main" val="10005"/>
                  </a:ext>
                </a:extLst>
              </a:tr>
              <a:tr h="152550">
                <a:tc>
                  <a:txBody>
                    <a:bodyPr/>
                    <a:lstStyle/>
                    <a:p>
                      <a:pPr marL="0" lvl="0" indent="0" algn="ctr" rtl="0">
                        <a:spcBef>
                          <a:spcPts val="0"/>
                        </a:spcBef>
                        <a:spcAft>
                          <a:spcPts val="0"/>
                        </a:spcAft>
                        <a:buNone/>
                      </a:pPr>
                      <a:endParaRPr sz="1000" b="1">
                        <a:solidFill>
                          <a:schemeClr val="dk1"/>
                        </a:solidFill>
                        <a:latin typeface="Courier New"/>
                        <a:ea typeface="Courier New"/>
                        <a:cs typeface="Courier New"/>
                        <a:sym typeface="Courier New"/>
                      </a:endParaRPr>
                    </a:p>
                  </a:txBody>
                  <a:tcPr marL="45700" marR="45700" marT="45700" marB="45700">
                    <a:solidFill>
                      <a:schemeClr val="lt2"/>
                    </a:solidFill>
                  </a:tcPr>
                </a:tc>
                <a:extLst>
                  <a:ext uri="{0D108BD9-81ED-4DB2-BD59-A6C34878D82A}">
                    <a16:rowId xmlns:a16="http://schemas.microsoft.com/office/drawing/2014/main" val="10006"/>
                  </a:ext>
                </a:extLst>
              </a:tr>
            </a:tbl>
          </a:graphicData>
        </a:graphic>
      </p:graphicFrame>
      <p:sp>
        <p:nvSpPr>
          <p:cNvPr id="409" name="Google Shape;409;p55"/>
          <p:cNvSpPr txBox="1"/>
          <p:nvPr/>
        </p:nvSpPr>
        <p:spPr>
          <a:xfrm>
            <a:off x="747850" y="2683600"/>
            <a:ext cx="480900" cy="338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b="1"/>
              <a:t>EBP</a:t>
            </a:r>
            <a:endParaRPr sz="1000" b="1"/>
          </a:p>
        </p:txBody>
      </p:sp>
      <p:cxnSp>
        <p:nvCxnSpPr>
          <p:cNvPr id="410" name="Google Shape;410;p55"/>
          <p:cNvCxnSpPr>
            <a:stCxn id="409" idx="3"/>
          </p:cNvCxnSpPr>
          <p:nvPr/>
        </p:nvCxnSpPr>
        <p:spPr>
          <a:xfrm>
            <a:off x="1228750" y="2852950"/>
            <a:ext cx="500100" cy="0"/>
          </a:xfrm>
          <a:prstGeom prst="straightConnector1">
            <a:avLst/>
          </a:prstGeom>
          <a:noFill/>
          <a:ln w="9525" cap="flat" cmpd="sng">
            <a:solidFill>
              <a:schemeClr val="dk2"/>
            </a:solidFill>
            <a:prstDash val="solid"/>
            <a:round/>
            <a:headEnd type="none" w="med" len="med"/>
            <a:tailEnd type="triangle" w="med" len="med"/>
          </a:ln>
        </p:spPr>
      </p:cxnSp>
      <p:sp>
        <p:nvSpPr>
          <p:cNvPr id="411" name="Google Shape;411;p55"/>
          <p:cNvSpPr txBox="1"/>
          <p:nvPr/>
        </p:nvSpPr>
        <p:spPr>
          <a:xfrm>
            <a:off x="747850" y="3643506"/>
            <a:ext cx="480900" cy="338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b="1"/>
              <a:t>ESP</a:t>
            </a:r>
            <a:endParaRPr sz="1000" b="1"/>
          </a:p>
        </p:txBody>
      </p:sp>
      <p:cxnSp>
        <p:nvCxnSpPr>
          <p:cNvPr id="412" name="Google Shape;412;p55"/>
          <p:cNvCxnSpPr>
            <a:stCxn id="411" idx="3"/>
          </p:cNvCxnSpPr>
          <p:nvPr/>
        </p:nvCxnSpPr>
        <p:spPr>
          <a:xfrm>
            <a:off x="1228750" y="3812856"/>
            <a:ext cx="500100" cy="0"/>
          </a:xfrm>
          <a:prstGeom prst="straightConnector1">
            <a:avLst/>
          </a:prstGeom>
          <a:noFill/>
          <a:ln w="9525" cap="flat" cmpd="sng">
            <a:solidFill>
              <a:schemeClr val="dk2"/>
            </a:solidFill>
            <a:prstDash val="solid"/>
            <a:round/>
            <a:headEnd type="none" w="med" len="med"/>
            <a:tailEnd type="triangle" w="med" len="med"/>
          </a:ln>
        </p:spPr>
      </p:cxnSp>
      <p:sp>
        <p:nvSpPr>
          <p:cNvPr id="413" name="Google Shape;413;p55"/>
          <p:cNvSpPr txBox="1"/>
          <p:nvPr/>
        </p:nvSpPr>
        <p:spPr>
          <a:xfrm rot="-1612847">
            <a:off x="1893216" y="3112209"/>
            <a:ext cx="1826001" cy="400217"/>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Current stack frame</a:t>
            </a:r>
            <a:endParaRPr/>
          </a:p>
        </p:txBody>
      </p:sp>
      <p:graphicFrame>
        <p:nvGraphicFramePr>
          <p:cNvPr id="414" name="Google Shape;414;p55"/>
          <p:cNvGraphicFramePr/>
          <p:nvPr/>
        </p:nvGraphicFramePr>
        <p:xfrm>
          <a:off x="6210175" y="2718385"/>
          <a:ext cx="2186075" cy="1706600"/>
        </p:xfrm>
        <a:graphic>
          <a:graphicData uri="http://schemas.openxmlformats.org/drawingml/2006/table">
            <a:tbl>
              <a:tblPr>
                <a:noFill/>
                <a:tableStyleId>{F77F4237-0D3B-4A35-BEBD-FA886FF9FF42}</a:tableStyleId>
              </a:tblPr>
              <a:tblGrid>
                <a:gridCol w="2186075">
                  <a:extLst>
                    <a:ext uri="{9D8B030D-6E8A-4147-A177-3AD203B41FA5}">
                      <a16:colId xmlns:a16="http://schemas.microsoft.com/office/drawing/2014/main" val="20000"/>
                    </a:ext>
                  </a:extLst>
                </a:gridCol>
              </a:tblGrid>
              <a:tr h="152550">
                <a:tc>
                  <a:txBody>
                    <a:bodyPr/>
                    <a:lstStyle/>
                    <a:p>
                      <a:pPr marL="0" lvl="0" indent="0" algn="ctr" rtl="0">
                        <a:spcBef>
                          <a:spcPts val="0"/>
                        </a:spcBef>
                        <a:spcAft>
                          <a:spcPts val="0"/>
                        </a:spcAft>
                        <a:buNone/>
                      </a:pPr>
                      <a:endParaRPr sz="1000" b="1">
                        <a:solidFill>
                          <a:schemeClr val="dk1"/>
                        </a:solidFill>
                        <a:latin typeface="Courier New"/>
                        <a:ea typeface="Courier New"/>
                        <a:cs typeface="Courier New"/>
                        <a:sym typeface="Courier New"/>
                      </a:endParaRPr>
                    </a:p>
                  </a:txBody>
                  <a:tcPr marL="45700" marR="45700" marT="45700" marB="45700">
                    <a:solidFill>
                      <a:srgbClr val="F4CCCC"/>
                    </a:solidFill>
                  </a:tcPr>
                </a:tc>
                <a:extLst>
                  <a:ext uri="{0D108BD9-81ED-4DB2-BD59-A6C34878D82A}">
                    <a16:rowId xmlns:a16="http://schemas.microsoft.com/office/drawing/2014/main" val="10000"/>
                  </a:ext>
                </a:extLst>
              </a:tr>
              <a:tr h="152550">
                <a:tc>
                  <a:txBody>
                    <a:bodyPr/>
                    <a:lstStyle/>
                    <a:p>
                      <a:pPr marL="0" lvl="0" indent="0" algn="ctr" rtl="0">
                        <a:spcBef>
                          <a:spcPts val="0"/>
                        </a:spcBef>
                        <a:spcAft>
                          <a:spcPts val="0"/>
                        </a:spcAft>
                        <a:buNone/>
                      </a:pPr>
                      <a:endParaRPr sz="1000" b="1">
                        <a:solidFill>
                          <a:schemeClr val="dk1"/>
                        </a:solidFill>
                        <a:latin typeface="Courier New"/>
                        <a:ea typeface="Courier New"/>
                        <a:cs typeface="Courier New"/>
                        <a:sym typeface="Courier New"/>
                      </a:endParaRPr>
                    </a:p>
                  </a:txBody>
                  <a:tcPr marL="45700" marR="45700" marT="45700" marB="45700">
                    <a:solidFill>
                      <a:srgbClr val="F4CCCC"/>
                    </a:solidFill>
                  </a:tcPr>
                </a:tc>
                <a:extLst>
                  <a:ext uri="{0D108BD9-81ED-4DB2-BD59-A6C34878D82A}">
                    <a16:rowId xmlns:a16="http://schemas.microsoft.com/office/drawing/2014/main" val="10001"/>
                  </a:ext>
                </a:extLst>
              </a:tr>
              <a:tr h="152550">
                <a:tc>
                  <a:txBody>
                    <a:bodyPr/>
                    <a:lstStyle/>
                    <a:p>
                      <a:pPr marL="0" lvl="0" indent="0" algn="ctr" rtl="0">
                        <a:spcBef>
                          <a:spcPts val="0"/>
                        </a:spcBef>
                        <a:spcAft>
                          <a:spcPts val="0"/>
                        </a:spcAft>
                        <a:buNone/>
                      </a:pPr>
                      <a:endParaRPr sz="1000" b="1">
                        <a:solidFill>
                          <a:schemeClr val="dk1"/>
                        </a:solidFill>
                        <a:latin typeface="Courier New"/>
                        <a:ea typeface="Courier New"/>
                        <a:cs typeface="Courier New"/>
                        <a:sym typeface="Courier New"/>
                      </a:endParaRPr>
                    </a:p>
                  </a:txBody>
                  <a:tcPr marL="45700" marR="45700" marT="45700" marB="45700">
                    <a:solidFill>
                      <a:srgbClr val="F4CCCC"/>
                    </a:solidFill>
                  </a:tcPr>
                </a:tc>
                <a:extLst>
                  <a:ext uri="{0D108BD9-81ED-4DB2-BD59-A6C34878D82A}">
                    <a16:rowId xmlns:a16="http://schemas.microsoft.com/office/drawing/2014/main" val="10002"/>
                  </a:ext>
                </a:extLst>
              </a:tr>
              <a:tr h="152550">
                <a:tc>
                  <a:txBody>
                    <a:bodyPr/>
                    <a:lstStyle/>
                    <a:p>
                      <a:pPr marL="0" lvl="0" indent="0" algn="ctr" rtl="0">
                        <a:spcBef>
                          <a:spcPts val="0"/>
                        </a:spcBef>
                        <a:spcAft>
                          <a:spcPts val="0"/>
                        </a:spcAft>
                        <a:buNone/>
                      </a:pPr>
                      <a:endParaRPr sz="1000" b="1">
                        <a:solidFill>
                          <a:schemeClr val="dk1"/>
                        </a:solidFill>
                        <a:latin typeface="Courier New"/>
                        <a:ea typeface="Courier New"/>
                        <a:cs typeface="Courier New"/>
                        <a:sym typeface="Courier New"/>
                      </a:endParaRPr>
                    </a:p>
                  </a:txBody>
                  <a:tcPr marL="45700" marR="45700" marT="45700" marB="45700">
                    <a:solidFill>
                      <a:srgbClr val="F4CCCC"/>
                    </a:solidFill>
                  </a:tcPr>
                </a:tc>
                <a:extLst>
                  <a:ext uri="{0D108BD9-81ED-4DB2-BD59-A6C34878D82A}">
                    <a16:rowId xmlns:a16="http://schemas.microsoft.com/office/drawing/2014/main" val="10003"/>
                  </a:ext>
                </a:extLst>
              </a:tr>
              <a:tr h="152550">
                <a:tc>
                  <a:txBody>
                    <a:bodyPr/>
                    <a:lstStyle/>
                    <a:p>
                      <a:pPr marL="0" lvl="0" indent="0" algn="ctr" rtl="0">
                        <a:spcBef>
                          <a:spcPts val="0"/>
                        </a:spcBef>
                        <a:spcAft>
                          <a:spcPts val="0"/>
                        </a:spcAft>
                        <a:buNone/>
                      </a:pPr>
                      <a:endParaRPr sz="1000" b="1">
                        <a:solidFill>
                          <a:schemeClr val="dk1"/>
                        </a:solidFill>
                        <a:latin typeface="Courier New"/>
                        <a:ea typeface="Courier New"/>
                        <a:cs typeface="Courier New"/>
                        <a:sym typeface="Courier New"/>
                      </a:endParaRPr>
                    </a:p>
                  </a:txBody>
                  <a:tcPr marL="45700" marR="45700" marT="45700" marB="45700">
                    <a:solidFill>
                      <a:srgbClr val="F4CCCC"/>
                    </a:solidFill>
                  </a:tcPr>
                </a:tc>
                <a:extLst>
                  <a:ext uri="{0D108BD9-81ED-4DB2-BD59-A6C34878D82A}">
                    <a16:rowId xmlns:a16="http://schemas.microsoft.com/office/drawing/2014/main" val="10004"/>
                  </a:ext>
                </a:extLst>
              </a:tr>
              <a:tr h="152550">
                <a:tc>
                  <a:txBody>
                    <a:bodyPr/>
                    <a:lstStyle/>
                    <a:p>
                      <a:pPr marL="0" lvl="0" indent="0" algn="ctr" rtl="0">
                        <a:spcBef>
                          <a:spcPts val="0"/>
                        </a:spcBef>
                        <a:spcAft>
                          <a:spcPts val="0"/>
                        </a:spcAft>
                        <a:buClr>
                          <a:schemeClr val="dk1"/>
                        </a:buClr>
                        <a:buSzPts val="1100"/>
                        <a:buFont typeface="Arial"/>
                        <a:buNone/>
                      </a:pPr>
                      <a:r>
                        <a:rPr lang="en" sz="1000" b="1">
                          <a:solidFill>
                            <a:schemeClr val="dk1"/>
                          </a:solidFill>
                          <a:latin typeface="Courier New"/>
                          <a:ea typeface="Courier New"/>
                          <a:cs typeface="Courier New"/>
                          <a:sym typeface="Courier New"/>
                        </a:rPr>
                        <a:t>0xcafef00d</a:t>
                      </a:r>
                      <a:endParaRPr sz="1000" b="1">
                        <a:solidFill>
                          <a:schemeClr val="dk1"/>
                        </a:solidFill>
                        <a:latin typeface="Courier New"/>
                        <a:ea typeface="Courier New"/>
                        <a:cs typeface="Courier New"/>
                        <a:sym typeface="Courier New"/>
                      </a:endParaRPr>
                    </a:p>
                  </a:txBody>
                  <a:tcPr marL="45700" marR="45700" marT="45700" marB="45700">
                    <a:solidFill>
                      <a:srgbClr val="F4CCCC"/>
                    </a:solidFill>
                  </a:tcPr>
                </a:tc>
                <a:extLst>
                  <a:ext uri="{0D108BD9-81ED-4DB2-BD59-A6C34878D82A}">
                    <a16:rowId xmlns:a16="http://schemas.microsoft.com/office/drawing/2014/main" val="10005"/>
                  </a:ext>
                </a:extLst>
              </a:tr>
              <a:tr h="152550">
                <a:tc>
                  <a:txBody>
                    <a:bodyPr/>
                    <a:lstStyle/>
                    <a:p>
                      <a:pPr marL="0" lvl="0" indent="0" algn="ctr" rtl="0">
                        <a:spcBef>
                          <a:spcPts val="0"/>
                        </a:spcBef>
                        <a:spcAft>
                          <a:spcPts val="0"/>
                        </a:spcAft>
                        <a:buNone/>
                      </a:pPr>
                      <a:endParaRPr sz="1000" b="1">
                        <a:solidFill>
                          <a:schemeClr val="dk1"/>
                        </a:solidFill>
                        <a:latin typeface="Courier New"/>
                        <a:ea typeface="Courier New"/>
                        <a:cs typeface="Courier New"/>
                        <a:sym typeface="Courier New"/>
                      </a:endParaRPr>
                    </a:p>
                  </a:txBody>
                  <a:tcPr marL="45700" marR="45700" marT="45700" marB="45700">
                    <a:solidFill>
                      <a:schemeClr val="lt2"/>
                    </a:solidFill>
                  </a:tcPr>
                </a:tc>
                <a:extLst>
                  <a:ext uri="{0D108BD9-81ED-4DB2-BD59-A6C34878D82A}">
                    <a16:rowId xmlns:a16="http://schemas.microsoft.com/office/drawing/2014/main" val="10006"/>
                  </a:ext>
                </a:extLst>
              </a:tr>
            </a:tbl>
          </a:graphicData>
        </a:graphic>
      </p:graphicFrame>
      <p:sp>
        <p:nvSpPr>
          <p:cNvPr id="415" name="Google Shape;415;p55"/>
          <p:cNvSpPr txBox="1"/>
          <p:nvPr/>
        </p:nvSpPr>
        <p:spPr>
          <a:xfrm>
            <a:off x="5228400" y="2683600"/>
            <a:ext cx="480900" cy="338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b="1"/>
              <a:t>EBP</a:t>
            </a:r>
            <a:endParaRPr sz="1000" b="1"/>
          </a:p>
        </p:txBody>
      </p:sp>
      <p:cxnSp>
        <p:nvCxnSpPr>
          <p:cNvPr id="416" name="Google Shape;416;p55"/>
          <p:cNvCxnSpPr>
            <a:stCxn id="415" idx="3"/>
          </p:cNvCxnSpPr>
          <p:nvPr/>
        </p:nvCxnSpPr>
        <p:spPr>
          <a:xfrm>
            <a:off x="5709300" y="2852950"/>
            <a:ext cx="500100" cy="0"/>
          </a:xfrm>
          <a:prstGeom prst="straightConnector1">
            <a:avLst/>
          </a:prstGeom>
          <a:noFill/>
          <a:ln w="9525" cap="flat" cmpd="sng">
            <a:solidFill>
              <a:schemeClr val="dk2"/>
            </a:solidFill>
            <a:prstDash val="solid"/>
            <a:round/>
            <a:headEnd type="none" w="med" len="med"/>
            <a:tailEnd type="triangle" w="med" len="med"/>
          </a:ln>
        </p:spPr>
      </p:cxnSp>
      <p:sp>
        <p:nvSpPr>
          <p:cNvPr id="417" name="Google Shape;417;p55"/>
          <p:cNvSpPr txBox="1"/>
          <p:nvPr/>
        </p:nvSpPr>
        <p:spPr>
          <a:xfrm>
            <a:off x="5228400" y="3887346"/>
            <a:ext cx="480900" cy="338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b="1"/>
              <a:t>ESP</a:t>
            </a:r>
            <a:endParaRPr sz="1000" b="1"/>
          </a:p>
        </p:txBody>
      </p:sp>
      <p:cxnSp>
        <p:nvCxnSpPr>
          <p:cNvPr id="418" name="Google Shape;418;p55"/>
          <p:cNvCxnSpPr>
            <a:stCxn id="417" idx="3"/>
          </p:cNvCxnSpPr>
          <p:nvPr/>
        </p:nvCxnSpPr>
        <p:spPr>
          <a:xfrm>
            <a:off x="5709300" y="4056696"/>
            <a:ext cx="500100" cy="0"/>
          </a:xfrm>
          <a:prstGeom prst="straightConnector1">
            <a:avLst/>
          </a:prstGeom>
          <a:noFill/>
          <a:ln w="9525" cap="flat" cmpd="sng">
            <a:solidFill>
              <a:schemeClr val="dk2"/>
            </a:solidFill>
            <a:prstDash val="solid"/>
            <a:round/>
            <a:headEnd type="none" w="med" len="med"/>
            <a:tailEnd type="triangle" w="med" len="med"/>
          </a:ln>
        </p:spPr>
      </p:cxnSp>
      <p:sp>
        <p:nvSpPr>
          <p:cNvPr id="419" name="Google Shape;419;p55"/>
          <p:cNvSpPr txBox="1"/>
          <p:nvPr/>
        </p:nvSpPr>
        <p:spPr>
          <a:xfrm rot="-1612847">
            <a:off x="6373766" y="3112209"/>
            <a:ext cx="1826001" cy="400217"/>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Current stack frame</a:t>
            </a:r>
            <a:endParaRPr/>
          </a:p>
        </p:txBody>
      </p:sp>
      <p:sp>
        <p:nvSpPr>
          <p:cNvPr id="420" name="Google Shape;420;p55"/>
          <p:cNvSpPr txBox="1"/>
          <p:nvPr/>
        </p:nvSpPr>
        <p:spPr>
          <a:xfrm>
            <a:off x="1885450" y="4424975"/>
            <a:ext cx="18744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Before </a:t>
            </a:r>
            <a:r>
              <a:rPr lang="en" b="1">
                <a:latin typeface="Courier New"/>
                <a:ea typeface="Courier New"/>
                <a:cs typeface="Courier New"/>
                <a:sym typeface="Courier New"/>
              </a:rPr>
              <a:t>push %eax</a:t>
            </a:r>
            <a:endParaRPr b="1">
              <a:latin typeface="Courier New"/>
              <a:ea typeface="Courier New"/>
              <a:cs typeface="Courier New"/>
              <a:sym typeface="Courier New"/>
            </a:endParaRPr>
          </a:p>
        </p:txBody>
      </p:sp>
      <p:sp>
        <p:nvSpPr>
          <p:cNvPr id="421" name="Google Shape;421;p55"/>
          <p:cNvSpPr txBox="1"/>
          <p:nvPr/>
        </p:nvSpPr>
        <p:spPr>
          <a:xfrm>
            <a:off x="6366000" y="4424975"/>
            <a:ext cx="18744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After </a:t>
            </a:r>
            <a:r>
              <a:rPr lang="en" b="1">
                <a:solidFill>
                  <a:schemeClr val="dk1"/>
                </a:solidFill>
                <a:latin typeface="Courier New"/>
                <a:ea typeface="Courier New"/>
                <a:cs typeface="Courier New"/>
                <a:sym typeface="Courier New"/>
              </a:rPr>
              <a:t>push %eax</a:t>
            </a:r>
            <a:endParaRPr/>
          </a:p>
        </p:txBody>
      </p:sp>
      <p:sp>
        <p:nvSpPr>
          <p:cNvPr id="422" name="Google Shape;422;p55"/>
          <p:cNvSpPr txBox="1"/>
          <p:nvPr/>
        </p:nvSpPr>
        <p:spPr>
          <a:xfrm>
            <a:off x="283030" y="4424975"/>
            <a:ext cx="14466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b="1"/>
              <a:t>EAX</a:t>
            </a:r>
            <a:r>
              <a:rPr lang="en" sz="1000"/>
              <a:t> = </a:t>
            </a:r>
            <a:r>
              <a:rPr lang="en" sz="1000" b="1">
                <a:solidFill>
                  <a:schemeClr val="dk1"/>
                </a:solidFill>
                <a:latin typeface="Courier New"/>
                <a:ea typeface="Courier New"/>
                <a:cs typeface="Courier New"/>
                <a:sym typeface="Courier New"/>
              </a:rPr>
              <a:t>0xcafef00d</a:t>
            </a:r>
            <a:endParaRPr sz="1000" b="1">
              <a:latin typeface="Courier New"/>
              <a:ea typeface="Courier New"/>
              <a:cs typeface="Courier New"/>
              <a:sym typeface="Courier New"/>
            </a:endParaRPr>
          </a:p>
          <a:p>
            <a:pPr marL="0" lvl="0" indent="0" algn="l" rtl="0">
              <a:spcBef>
                <a:spcPts val="0"/>
              </a:spcBef>
              <a:spcAft>
                <a:spcPts val="0"/>
              </a:spcAft>
              <a:buNone/>
            </a:pPr>
            <a:r>
              <a:rPr lang="en" sz="1000" b="1"/>
              <a:t>EBX</a:t>
            </a:r>
            <a:r>
              <a:rPr lang="en" sz="1000"/>
              <a:t> = ...</a:t>
            </a:r>
            <a:endParaRPr sz="1000"/>
          </a:p>
        </p:txBody>
      </p:sp>
      <p:sp>
        <p:nvSpPr>
          <p:cNvPr id="423" name="Google Shape;423;p55"/>
          <p:cNvSpPr txBox="1"/>
          <p:nvPr/>
        </p:nvSpPr>
        <p:spPr>
          <a:xfrm>
            <a:off x="4763580" y="4424975"/>
            <a:ext cx="14466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b="1"/>
              <a:t>EAX</a:t>
            </a:r>
            <a:r>
              <a:rPr lang="en" sz="1000"/>
              <a:t> = </a:t>
            </a:r>
            <a:r>
              <a:rPr lang="en" sz="1000" b="1">
                <a:solidFill>
                  <a:schemeClr val="dk1"/>
                </a:solidFill>
                <a:latin typeface="Courier New"/>
                <a:ea typeface="Courier New"/>
                <a:cs typeface="Courier New"/>
                <a:sym typeface="Courier New"/>
              </a:rPr>
              <a:t>0xcafef00d</a:t>
            </a:r>
            <a:endParaRPr sz="1000" b="1">
              <a:latin typeface="Courier New"/>
              <a:ea typeface="Courier New"/>
              <a:cs typeface="Courier New"/>
              <a:sym typeface="Courier New"/>
            </a:endParaRPr>
          </a:p>
          <a:p>
            <a:pPr marL="0" lvl="0" indent="0" algn="l" rtl="0">
              <a:spcBef>
                <a:spcPts val="0"/>
              </a:spcBef>
              <a:spcAft>
                <a:spcPts val="0"/>
              </a:spcAft>
              <a:buNone/>
            </a:pPr>
            <a:r>
              <a:rPr lang="en" sz="1000" b="1"/>
              <a:t>EBX</a:t>
            </a:r>
            <a:r>
              <a:rPr lang="en" sz="1000"/>
              <a:t> = ...</a:t>
            </a:r>
            <a:endParaRPr sz="100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27"/>
        <p:cNvGrpSpPr/>
        <p:nvPr/>
      </p:nvGrpSpPr>
      <p:grpSpPr>
        <a:xfrm>
          <a:off x="0" y="0"/>
          <a:ext cx="0" cy="0"/>
          <a:chOff x="0" y="0"/>
          <a:chExt cx="0" cy="0"/>
        </a:xfrm>
      </p:grpSpPr>
      <p:sp>
        <p:nvSpPr>
          <p:cNvPr id="428" name="Google Shape;428;p5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29</a:t>
            </a:fld>
            <a:endParaRPr/>
          </a:p>
        </p:txBody>
      </p:sp>
      <p:sp>
        <p:nvSpPr>
          <p:cNvPr id="429" name="Google Shape;429;p56"/>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Pushing and Popping</a:t>
            </a:r>
            <a:endParaRPr/>
          </a:p>
        </p:txBody>
      </p:sp>
      <p:sp>
        <p:nvSpPr>
          <p:cNvPr id="430" name="Google Shape;430;p56"/>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The </a:t>
            </a:r>
            <a:r>
              <a:rPr lang="en" b="1">
                <a:latin typeface="Courier New"/>
                <a:ea typeface="Courier New"/>
                <a:cs typeface="Courier New"/>
                <a:sym typeface="Courier New"/>
              </a:rPr>
              <a:t>pop</a:t>
            </a:r>
            <a:r>
              <a:rPr lang="en"/>
              <a:t> instruction removes an element from the stack</a:t>
            </a:r>
            <a:endParaRPr/>
          </a:p>
          <a:p>
            <a:pPr marL="914400" lvl="1" indent="-317500" algn="l" rtl="0">
              <a:spcBef>
                <a:spcPts val="0"/>
              </a:spcBef>
              <a:spcAft>
                <a:spcPts val="0"/>
              </a:spcAft>
              <a:buSzPts val="1400"/>
              <a:buChar char="○"/>
            </a:pPr>
            <a:r>
              <a:rPr lang="en"/>
              <a:t>Load the value from the lowest value on the stack and store it in a register</a:t>
            </a:r>
            <a:endParaRPr/>
          </a:p>
          <a:p>
            <a:pPr marL="914400" lvl="1" indent="-317500" algn="l" rtl="0">
              <a:spcBef>
                <a:spcPts val="0"/>
              </a:spcBef>
              <a:spcAft>
                <a:spcPts val="0"/>
              </a:spcAft>
              <a:buSzPts val="1400"/>
              <a:buChar char="○"/>
            </a:pPr>
            <a:r>
              <a:rPr lang="en"/>
              <a:t>Increment ESP to deallocate the memory on the stack</a:t>
            </a:r>
            <a:endParaRPr/>
          </a:p>
        </p:txBody>
      </p:sp>
      <p:graphicFrame>
        <p:nvGraphicFramePr>
          <p:cNvPr id="431" name="Google Shape;431;p56"/>
          <p:cNvGraphicFramePr/>
          <p:nvPr/>
        </p:nvGraphicFramePr>
        <p:xfrm>
          <a:off x="1729625" y="2718385"/>
          <a:ext cx="2186075" cy="1706600"/>
        </p:xfrm>
        <a:graphic>
          <a:graphicData uri="http://schemas.openxmlformats.org/drawingml/2006/table">
            <a:tbl>
              <a:tblPr>
                <a:noFill/>
                <a:tableStyleId>{F77F4237-0D3B-4A35-BEBD-FA886FF9FF42}</a:tableStyleId>
              </a:tblPr>
              <a:tblGrid>
                <a:gridCol w="2186075">
                  <a:extLst>
                    <a:ext uri="{9D8B030D-6E8A-4147-A177-3AD203B41FA5}">
                      <a16:colId xmlns:a16="http://schemas.microsoft.com/office/drawing/2014/main" val="20000"/>
                    </a:ext>
                  </a:extLst>
                </a:gridCol>
              </a:tblGrid>
              <a:tr h="152550">
                <a:tc>
                  <a:txBody>
                    <a:bodyPr/>
                    <a:lstStyle/>
                    <a:p>
                      <a:pPr marL="0" lvl="0" indent="0" algn="ctr" rtl="0">
                        <a:spcBef>
                          <a:spcPts val="0"/>
                        </a:spcBef>
                        <a:spcAft>
                          <a:spcPts val="0"/>
                        </a:spcAft>
                        <a:buNone/>
                      </a:pPr>
                      <a:endParaRPr sz="1000" b="1">
                        <a:solidFill>
                          <a:schemeClr val="dk1"/>
                        </a:solidFill>
                        <a:latin typeface="Courier New"/>
                        <a:ea typeface="Courier New"/>
                        <a:cs typeface="Courier New"/>
                        <a:sym typeface="Courier New"/>
                      </a:endParaRPr>
                    </a:p>
                  </a:txBody>
                  <a:tcPr marL="45700" marR="45700" marT="45700" marB="45700">
                    <a:solidFill>
                      <a:srgbClr val="F4CCCC"/>
                    </a:solidFill>
                  </a:tcPr>
                </a:tc>
                <a:extLst>
                  <a:ext uri="{0D108BD9-81ED-4DB2-BD59-A6C34878D82A}">
                    <a16:rowId xmlns:a16="http://schemas.microsoft.com/office/drawing/2014/main" val="10000"/>
                  </a:ext>
                </a:extLst>
              </a:tr>
              <a:tr h="152550">
                <a:tc>
                  <a:txBody>
                    <a:bodyPr/>
                    <a:lstStyle/>
                    <a:p>
                      <a:pPr marL="0" lvl="0" indent="0" algn="ctr" rtl="0">
                        <a:spcBef>
                          <a:spcPts val="0"/>
                        </a:spcBef>
                        <a:spcAft>
                          <a:spcPts val="0"/>
                        </a:spcAft>
                        <a:buNone/>
                      </a:pPr>
                      <a:endParaRPr sz="1000" b="1">
                        <a:solidFill>
                          <a:schemeClr val="dk1"/>
                        </a:solidFill>
                        <a:latin typeface="Courier New"/>
                        <a:ea typeface="Courier New"/>
                        <a:cs typeface="Courier New"/>
                        <a:sym typeface="Courier New"/>
                      </a:endParaRPr>
                    </a:p>
                  </a:txBody>
                  <a:tcPr marL="45700" marR="45700" marT="45700" marB="45700">
                    <a:solidFill>
                      <a:srgbClr val="F4CCCC"/>
                    </a:solidFill>
                  </a:tcPr>
                </a:tc>
                <a:extLst>
                  <a:ext uri="{0D108BD9-81ED-4DB2-BD59-A6C34878D82A}">
                    <a16:rowId xmlns:a16="http://schemas.microsoft.com/office/drawing/2014/main" val="10001"/>
                  </a:ext>
                </a:extLst>
              </a:tr>
              <a:tr h="152550">
                <a:tc>
                  <a:txBody>
                    <a:bodyPr/>
                    <a:lstStyle/>
                    <a:p>
                      <a:pPr marL="0" lvl="0" indent="0" algn="ctr" rtl="0">
                        <a:spcBef>
                          <a:spcPts val="0"/>
                        </a:spcBef>
                        <a:spcAft>
                          <a:spcPts val="0"/>
                        </a:spcAft>
                        <a:buNone/>
                      </a:pPr>
                      <a:endParaRPr sz="1000" b="1">
                        <a:solidFill>
                          <a:schemeClr val="dk1"/>
                        </a:solidFill>
                        <a:latin typeface="Courier New"/>
                        <a:ea typeface="Courier New"/>
                        <a:cs typeface="Courier New"/>
                        <a:sym typeface="Courier New"/>
                      </a:endParaRPr>
                    </a:p>
                  </a:txBody>
                  <a:tcPr marL="45700" marR="45700" marT="45700" marB="45700">
                    <a:solidFill>
                      <a:srgbClr val="F4CCCC"/>
                    </a:solidFill>
                  </a:tcPr>
                </a:tc>
                <a:extLst>
                  <a:ext uri="{0D108BD9-81ED-4DB2-BD59-A6C34878D82A}">
                    <a16:rowId xmlns:a16="http://schemas.microsoft.com/office/drawing/2014/main" val="10002"/>
                  </a:ext>
                </a:extLst>
              </a:tr>
              <a:tr h="152550">
                <a:tc>
                  <a:txBody>
                    <a:bodyPr/>
                    <a:lstStyle/>
                    <a:p>
                      <a:pPr marL="0" lvl="0" indent="0" algn="ctr" rtl="0">
                        <a:spcBef>
                          <a:spcPts val="0"/>
                        </a:spcBef>
                        <a:spcAft>
                          <a:spcPts val="0"/>
                        </a:spcAft>
                        <a:buNone/>
                      </a:pPr>
                      <a:endParaRPr sz="1000" b="1">
                        <a:solidFill>
                          <a:schemeClr val="dk1"/>
                        </a:solidFill>
                        <a:latin typeface="Courier New"/>
                        <a:ea typeface="Courier New"/>
                        <a:cs typeface="Courier New"/>
                        <a:sym typeface="Courier New"/>
                      </a:endParaRPr>
                    </a:p>
                  </a:txBody>
                  <a:tcPr marL="45700" marR="45700" marT="45700" marB="45700">
                    <a:solidFill>
                      <a:srgbClr val="F4CCCC"/>
                    </a:solidFill>
                  </a:tcPr>
                </a:tc>
                <a:extLst>
                  <a:ext uri="{0D108BD9-81ED-4DB2-BD59-A6C34878D82A}">
                    <a16:rowId xmlns:a16="http://schemas.microsoft.com/office/drawing/2014/main" val="10003"/>
                  </a:ext>
                </a:extLst>
              </a:tr>
              <a:tr h="152550">
                <a:tc>
                  <a:txBody>
                    <a:bodyPr/>
                    <a:lstStyle/>
                    <a:p>
                      <a:pPr marL="0" lvl="0" indent="0" algn="ctr" rtl="0">
                        <a:spcBef>
                          <a:spcPts val="0"/>
                        </a:spcBef>
                        <a:spcAft>
                          <a:spcPts val="0"/>
                        </a:spcAft>
                        <a:buNone/>
                      </a:pPr>
                      <a:endParaRPr sz="1000" b="1">
                        <a:solidFill>
                          <a:schemeClr val="dk1"/>
                        </a:solidFill>
                        <a:latin typeface="Courier New"/>
                        <a:ea typeface="Courier New"/>
                        <a:cs typeface="Courier New"/>
                        <a:sym typeface="Courier New"/>
                      </a:endParaRPr>
                    </a:p>
                  </a:txBody>
                  <a:tcPr marL="45700" marR="45700" marT="45700" marB="45700">
                    <a:solidFill>
                      <a:srgbClr val="F4CCCC"/>
                    </a:solidFill>
                  </a:tcPr>
                </a:tc>
                <a:extLst>
                  <a:ext uri="{0D108BD9-81ED-4DB2-BD59-A6C34878D82A}">
                    <a16:rowId xmlns:a16="http://schemas.microsoft.com/office/drawing/2014/main" val="10004"/>
                  </a:ext>
                </a:extLst>
              </a:tr>
              <a:tr h="152550">
                <a:tc>
                  <a:txBody>
                    <a:bodyPr/>
                    <a:lstStyle/>
                    <a:p>
                      <a:pPr marL="0" lvl="0" indent="0" algn="ctr" rtl="0">
                        <a:spcBef>
                          <a:spcPts val="0"/>
                        </a:spcBef>
                        <a:spcAft>
                          <a:spcPts val="0"/>
                        </a:spcAft>
                        <a:buClr>
                          <a:schemeClr val="dk1"/>
                        </a:buClr>
                        <a:buSzPts val="1100"/>
                        <a:buFont typeface="Arial"/>
                        <a:buNone/>
                      </a:pPr>
                      <a:r>
                        <a:rPr lang="en" sz="1000" b="1">
                          <a:solidFill>
                            <a:schemeClr val="dk1"/>
                          </a:solidFill>
                          <a:latin typeface="Courier New"/>
                          <a:ea typeface="Courier New"/>
                          <a:cs typeface="Courier New"/>
                          <a:sym typeface="Courier New"/>
                        </a:rPr>
                        <a:t>0xcafef00d</a:t>
                      </a:r>
                      <a:endParaRPr sz="1000" b="1">
                        <a:solidFill>
                          <a:schemeClr val="dk1"/>
                        </a:solidFill>
                        <a:latin typeface="Courier New"/>
                        <a:ea typeface="Courier New"/>
                        <a:cs typeface="Courier New"/>
                        <a:sym typeface="Courier New"/>
                      </a:endParaRPr>
                    </a:p>
                  </a:txBody>
                  <a:tcPr marL="45700" marR="45700" marT="45700" marB="45700">
                    <a:solidFill>
                      <a:srgbClr val="F4CCCC"/>
                    </a:solidFill>
                  </a:tcPr>
                </a:tc>
                <a:extLst>
                  <a:ext uri="{0D108BD9-81ED-4DB2-BD59-A6C34878D82A}">
                    <a16:rowId xmlns:a16="http://schemas.microsoft.com/office/drawing/2014/main" val="10005"/>
                  </a:ext>
                </a:extLst>
              </a:tr>
              <a:tr h="152550">
                <a:tc>
                  <a:txBody>
                    <a:bodyPr/>
                    <a:lstStyle/>
                    <a:p>
                      <a:pPr marL="0" lvl="0" indent="0" algn="ctr" rtl="0">
                        <a:spcBef>
                          <a:spcPts val="0"/>
                        </a:spcBef>
                        <a:spcAft>
                          <a:spcPts val="0"/>
                        </a:spcAft>
                        <a:buNone/>
                      </a:pPr>
                      <a:endParaRPr sz="1000" b="1">
                        <a:solidFill>
                          <a:schemeClr val="dk1"/>
                        </a:solidFill>
                        <a:latin typeface="Courier New"/>
                        <a:ea typeface="Courier New"/>
                        <a:cs typeface="Courier New"/>
                        <a:sym typeface="Courier New"/>
                      </a:endParaRPr>
                    </a:p>
                  </a:txBody>
                  <a:tcPr marL="45700" marR="45700" marT="45700" marB="45700">
                    <a:solidFill>
                      <a:schemeClr val="lt2"/>
                    </a:solidFill>
                  </a:tcPr>
                </a:tc>
                <a:extLst>
                  <a:ext uri="{0D108BD9-81ED-4DB2-BD59-A6C34878D82A}">
                    <a16:rowId xmlns:a16="http://schemas.microsoft.com/office/drawing/2014/main" val="10006"/>
                  </a:ext>
                </a:extLst>
              </a:tr>
            </a:tbl>
          </a:graphicData>
        </a:graphic>
      </p:graphicFrame>
      <p:sp>
        <p:nvSpPr>
          <p:cNvPr id="432" name="Google Shape;432;p56"/>
          <p:cNvSpPr txBox="1"/>
          <p:nvPr/>
        </p:nvSpPr>
        <p:spPr>
          <a:xfrm>
            <a:off x="747850" y="2683600"/>
            <a:ext cx="480900" cy="338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b="1"/>
              <a:t>EBP</a:t>
            </a:r>
            <a:endParaRPr sz="1000" b="1"/>
          </a:p>
        </p:txBody>
      </p:sp>
      <p:cxnSp>
        <p:nvCxnSpPr>
          <p:cNvPr id="433" name="Google Shape;433;p56"/>
          <p:cNvCxnSpPr>
            <a:stCxn id="432" idx="3"/>
          </p:cNvCxnSpPr>
          <p:nvPr/>
        </p:nvCxnSpPr>
        <p:spPr>
          <a:xfrm>
            <a:off x="1228750" y="2852950"/>
            <a:ext cx="500100" cy="0"/>
          </a:xfrm>
          <a:prstGeom prst="straightConnector1">
            <a:avLst/>
          </a:prstGeom>
          <a:noFill/>
          <a:ln w="9525" cap="flat" cmpd="sng">
            <a:solidFill>
              <a:schemeClr val="dk2"/>
            </a:solidFill>
            <a:prstDash val="solid"/>
            <a:round/>
            <a:headEnd type="none" w="med" len="med"/>
            <a:tailEnd type="triangle" w="med" len="med"/>
          </a:ln>
        </p:spPr>
      </p:cxnSp>
      <p:sp>
        <p:nvSpPr>
          <p:cNvPr id="434" name="Google Shape;434;p56"/>
          <p:cNvSpPr txBox="1"/>
          <p:nvPr/>
        </p:nvSpPr>
        <p:spPr>
          <a:xfrm>
            <a:off x="5227625" y="3675871"/>
            <a:ext cx="480900" cy="338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b="1" dirty="0"/>
              <a:t>ESP</a:t>
            </a:r>
            <a:endParaRPr sz="1000" b="1" dirty="0"/>
          </a:p>
        </p:txBody>
      </p:sp>
      <p:cxnSp>
        <p:nvCxnSpPr>
          <p:cNvPr id="435" name="Google Shape;435;p56"/>
          <p:cNvCxnSpPr>
            <a:cxnSpLocks/>
          </p:cNvCxnSpPr>
          <p:nvPr/>
        </p:nvCxnSpPr>
        <p:spPr>
          <a:xfrm>
            <a:off x="5709300" y="3845221"/>
            <a:ext cx="500100" cy="0"/>
          </a:xfrm>
          <a:prstGeom prst="straightConnector1">
            <a:avLst/>
          </a:prstGeom>
          <a:noFill/>
          <a:ln w="9525" cap="flat" cmpd="sng">
            <a:solidFill>
              <a:schemeClr val="dk2"/>
            </a:solidFill>
            <a:prstDash val="solid"/>
            <a:round/>
            <a:headEnd type="none" w="med" len="med"/>
            <a:tailEnd type="triangle" w="med" len="med"/>
          </a:ln>
        </p:spPr>
      </p:cxnSp>
      <p:sp>
        <p:nvSpPr>
          <p:cNvPr id="436" name="Google Shape;436;p56"/>
          <p:cNvSpPr txBox="1"/>
          <p:nvPr/>
        </p:nvSpPr>
        <p:spPr>
          <a:xfrm rot="-1612847">
            <a:off x="1893216" y="3112209"/>
            <a:ext cx="1826001" cy="400217"/>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Current stack frame</a:t>
            </a:r>
            <a:endParaRPr/>
          </a:p>
        </p:txBody>
      </p:sp>
      <p:graphicFrame>
        <p:nvGraphicFramePr>
          <p:cNvPr id="437" name="Google Shape;437;p56"/>
          <p:cNvGraphicFramePr/>
          <p:nvPr/>
        </p:nvGraphicFramePr>
        <p:xfrm>
          <a:off x="6210175" y="2718385"/>
          <a:ext cx="2186075" cy="1706600"/>
        </p:xfrm>
        <a:graphic>
          <a:graphicData uri="http://schemas.openxmlformats.org/drawingml/2006/table">
            <a:tbl>
              <a:tblPr>
                <a:noFill/>
                <a:tableStyleId>{F77F4237-0D3B-4A35-BEBD-FA886FF9FF42}</a:tableStyleId>
              </a:tblPr>
              <a:tblGrid>
                <a:gridCol w="2186075">
                  <a:extLst>
                    <a:ext uri="{9D8B030D-6E8A-4147-A177-3AD203B41FA5}">
                      <a16:colId xmlns:a16="http://schemas.microsoft.com/office/drawing/2014/main" val="20000"/>
                    </a:ext>
                  </a:extLst>
                </a:gridCol>
              </a:tblGrid>
              <a:tr h="152550">
                <a:tc>
                  <a:txBody>
                    <a:bodyPr/>
                    <a:lstStyle/>
                    <a:p>
                      <a:pPr marL="0" lvl="0" indent="0" algn="ctr" rtl="0">
                        <a:spcBef>
                          <a:spcPts val="0"/>
                        </a:spcBef>
                        <a:spcAft>
                          <a:spcPts val="0"/>
                        </a:spcAft>
                        <a:buNone/>
                      </a:pPr>
                      <a:endParaRPr sz="1000" b="1">
                        <a:solidFill>
                          <a:schemeClr val="dk1"/>
                        </a:solidFill>
                        <a:latin typeface="Courier New"/>
                        <a:ea typeface="Courier New"/>
                        <a:cs typeface="Courier New"/>
                        <a:sym typeface="Courier New"/>
                      </a:endParaRPr>
                    </a:p>
                  </a:txBody>
                  <a:tcPr marL="45700" marR="45700" marT="45700" marB="45700">
                    <a:solidFill>
                      <a:srgbClr val="F4CCCC"/>
                    </a:solidFill>
                  </a:tcPr>
                </a:tc>
                <a:extLst>
                  <a:ext uri="{0D108BD9-81ED-4DB2-BD59-A6C34878D82A}">
                    <a16:rowId xmlns:a16="http://schemas.microsoft.com/office/drawing/2014/main" val="10000"/>
                  </a:ext>
                </a:extLst>
              </a:tr>
              <a:tr h="152550">
                <a:tc>
                  <a:txBody>
                    <a:bodyPr/>
                    <a:lstStyle/>
                    <a:p>
                      <a:pPr marL="0" lvl="0" indent="0" algn="ctr" rtl="0">
                        <a:spcBef>
                          <a:spcPts val="0"/>
                        </a:spcBef>
                        <a:spcAft>
                          <a:spcPts val="0"/>
                        </a:spcAft>
                        <a:buNone/>
                      </a:pPr>
                      <a:endParaRPr sz="1000" b="1">
                        <a:solidFill>
                          <a:schemeClr val="dk1"/>
                        </a:solidFill>
                        <a:latin typeface="Courier New"/>
                        <a:ea typeface="Courier New"/>
                        <a:cs typeface="Courier New"/>
                        <a:sym typeface="Courier New"/>
                      </a:endParaRPr>
                    </a:p>
                  </a:txBody>
                  <a:tcPr marL="45700" marR="45700" marT="45700" marB="45700">
                    <a:solidFill>
                      <a:srgbClr val="F4CCCC"/>
                    </a:solidFill>
                  </a:tcPr>
                </a:tc>
                <a:extLst>
                  <a:ext uri="{0D108BD9-81ED-4DB2-BD59-A6C34878D82A}">
                    <a16:rowId xmlns:a16="http://schemas.microsoft.com/office/drawing/2014/main" val="10001"/>
                  </a:ext>
                </a:extLst>
              </a:tr>
              <a:tr h="152550">
                <a:tc>
                  <a:txBody>
                    <a:bodyPr/>
                    <a:lstStyle/>
                    <a:p>
                      <a:pPr marL="0" lvl="0" indent="0" algn="ctr" rtl="0">
                        <a:spcBef>
                          <a:spcPts val="0"/>
                        </a:spcBef>
                        <a:spcAft>
                          <a:spcPts val="0"/>
                        </a:spcAft>
                        <a:buNone/>
                      </a:pPr>
                      <a:endParaRPr sz="1000" b="1">
                        <a:solidFill>
                          <a:schemeClr val="dk1"/>
                        </a:solidFill>
                        <a:latin typeface="Courier New"/>
                        <a:ea typeface="Courier New"/>
                        <a:cs typeface="Courier New"/>
                        <a:sym typeface="Courier New"/>
                      </a:endParaRPr>
                    </a:p>
                  </a:txBody>
                  <a:tcPr marL="45700" marR="45700" marT="45700" marB="45700">
                    <a:solidFill>
                      <a:srgbClr val="F4CCCC"/>
                    </a:solidFill>
                  </a:tcPr>
                </a:tc>
                <a:extLst>
                  <a:ext uri="{0D108BD9-81ED-4DB2-BD59-A6C34878D82A}">
                    <a16:rowId xmlns:a16="http://schemas.microsoft.com/office/drawing/2014/main" val="10002"/>
                  </a:ext>
                </a:extLst>
              </a:tr>
              <a:tr h="152550">
                <a:tc>
                  <a:txBody>
                    <a:bodyPr/>
                    <a:lstStyle/>
                    <a:p>
                      <a:pPr marL="0" lvl="0" indent="0" algn="ctr" rtl="0">
                        <a:spcBef>
                          <a:spcPts val="0"/>
                        </a:spcBef>
                        <a:spcAft>
                          <a:spcPts val="0"/>
                        </a:spcAft>
                        <a:buNone/>
                      </a:pPr>
                      <a:endParaRPr sz="1000" b="1">
                        <a:solidFill>
                          <a:schemeClr val="dk1"/>
                        </a:solidFill>
                        <a:latin typeface="Courier New"/>
                        <a:ea typeface="Courier New"/>
                        <a:cs typeface="Courier New"/>
                        <a:sym typeface="Courier New"/>
                      </a:endParaRPr>
                    </a:p>
                  </a:txBody>
                  <a:tcPr marL="45700" marR="45700" marT="45700" marB="45700">
                    <a:solidFill>
                      <a:srgbClr val="F4CCCC"/>
                    </a:solidFill>
                  </a:tcPr>
                </a:tc>
                <a:extLst>
                  <a:ext uri="{0D108BD9-81ED-4DB2-BD59-A6C34878D82A}">
                    <a16:rowId xmlns:a16="http://schemas.microsoft.com/office/drawing/2014/main" val="10003"/>
                  </a:ext>
                </a:extLst>
              </a:tr>
              <a:tr h="152550">
                <a:tc>
                  <a:txBody>
                    <a:bodyPr/>
                    <a:lstStyle/>
                    <a:p>
                      <a:pPr marL="0" lvl="0" indent="0" algn="ctr" rtl="0">
                        <a:spcBef>
                          <a:spcPts val="0"/>
                        </a:spcBef>
                        <a:spcAft>
                          <a:spcPts val="0"/>
                        </a:spcAft>
                        <a:buNone/>
                      </a:pPr>
                      <a:endParaRPr sz="1000" b="1">
                        <a:solidFill>
                          <a:schemeClr val="dk1"/>
                        </a:solidFill>
                        <a:latin typeface="Courier New"/>
                        <a:ea typeface="Courier New"/>
                        <a:cs typeface="Courier New"/>
                        <a:sym typeface="Courier New"/>
                      </a:endParaRPr>
                    </a:p>
                  </a:txBody>
                  <a:tcPr marL="45700" marR="45700" marT="45700" marB="45700">
                    <a:solidFill>
                      <a:srgbClr val="F4CCCC"/>
                    </a:solidFill>
                  </a:tcPr>
                </a:tc>
                <a:extLst>
                  <a:ext uri="{0D108BD9-81ED-4DB2-BD59-A6C34878D82A}">
                    <a16:rowId xmlns:a16="http://schemas.microsoft.com/office/drawing/2014/main" val="10004"/>
                  </a:ext>
                </a:extLst>
              </a:tr>
              <a:tr h="152550">
                <a:tc>
                  <a:txBody>
                    <a:bodyPr/>
                    <a:lstStyle/>
                    <a:p>
                      <a:pPr marL="0" lvl="0" indent="0" algn="ctr" rtl="0">
                        <a:spcBef>
                          <a:spcPts val="0"/>
                        </a:spcBef>
                        <a:spcAft>
                          <a:spcPts val="0"/>
                        </a:spcAft>
                        <a:buNone/>
                      </a:pPr>
                      <a:r>
                        <a:rPr lang="en" sz="1000" b="1">
                          <a:solidFill>
                            <a:srgbClr val="999999"/>
                          </a:solidFill>
                          <a:latin typeface="Courier New"/>
                          <a:ea typeface="Courier New"/>
                          <a:cs typeface="Courier New"/>
                          <a:sym typeface="Courier New"/>
                        </a:rPr>
                        <a:t>0xcafef00d</a:t>
                      </a:r>
                      <a:endParaRPr sz="1000" b="1">
                        <a:solidFill>
                          <a:srgbClr val="999999"/>
                        </a:solidFill>
                        <a:latin typeface="Courier New"/>
                        <a:ea typeface="Courier New"/>
                        <a:cs typeface="Courier New"/>
                        <a:sym typeface="Courier New"/>
                      </a:endParaRPr>
                    </a:p>
                  </a:txBody>
                  <a:tcPr marL="45700" marR="45700" marT="45700" marB="45700">
                    <a:solidFill>
                      <a:schemeClr val="lt2"/>
                    </a:solidFill>
                  </a:tcPr>
                </a:tc>
                <a:extLst>
                  <a:ext uri="{0D108BD9-81ED-4DB2-BD59-A6C34878D82A}">
                    <a16:rowId xmlns:a16="http://schemas.microsoft.com/office/drawing/2014/main" val="10005"/>
                  </a:ext>
                </a:extLst>
              </a:tr>
              <a:tr h="152550">
                <a:tc>
                  <a:txBody>
                    <a:bodyPr/>
                    <a:lstStyle/>
                    <a:p>
                      <a:pPr marL="0" lvl="0" indent="0" algn="ctr" rtl="0">
                        <a:spcBef>
                          <a:spcPts val="0"/>
                        </a:spcBef>
                        <a:spcAft>
                          <a:spcPts val="0"/>
                        </a:spcAft>
                        <a:buNone/>
                      </a:pPr>
                      <a:endParaRPr sz="1000" b="1">
                        <a:solidFill>
                          <a:schemeClr val="dk1"/>
                        </a:solidFill>
                        <a:latin typeface="Courier New"/>
                        <a:ea typeface="Courier New"/>
                        <a:cs typeface="Courier New"/>
                        <a:sym typeface="Courier New"/>
                      </a:endParaRPr>
                    </a:p>
                  </a:txBody>
                  <a:tcPr marL="45700" marR="45700" marT="45700" marB="45700">
                    <a:solidFill>
                      <a:schemeClr val="lt2"/>
                    </a:solidFill>
                  </a:tcPr>
                </a:tc>
                <a:extLst>
                  <a:ext uri="{0D108BD9-81ED-4DB2-BD59-A6C34878D82A}">
                    <a16:rowId xmlns:a16="http://schemas.microsoft.com/office/drawing/2014/main" val="10006"/>
                  </a:ext>
                </a:extLst>
              </a:tr>
            </a:tbl>
          </a:graphicData>
        </a:graphic>
      </p:graphicFrame>
      <p:sp>
        <p:nvSpPr>
          <p:cNvPr id="438" name="Google Shape;438;p56"/>
          <p:cNvSpPr txBox="1"/>
          <p:nvPr/>
        </p:nvSpPr>
        <p:spPr>
          <a:xfrm>
            <a:off x="5228400" y="2683600"/>
            <a:ext cx="480900" cy="338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b="1"/>
              <a:t>EBP</a:t>
            </a:r>
            <a:endParaRPr sz="1000" b="1"/>
          </a:p>
        </p:txBody>
      </p:sp>
      <p:cxnSp>
        <p:nvCxnSpPr>
          <p:cNvPr id="439" name="Google Shape;439;p56"/>
          <p:cNvCxnSpPr>
            <a:stCxn id="438" idx="3"/>
          </p:cNvCxnSpPr>
          <p:nvPr/>
        </p:nvCxnSpPr>
        <p:spPr>
          <a:xfrm>
            <a:off x="5709300" y="2852950"/>
            <a:ext cx="500100" cy="0"/>
          </a:xfrm>
          <a:prstGeom prst="straightConnector1">
            <a:avLst/>
          </a:prstGeom>
          <a:noFill/>
          <a:ln w="9525" cap="flat" cmpd="sng">
            <a:solidFill>
              <a:schemeClr val="dk2"/>
            </a:solidFill>
            <a:prstDash val="solid"/>
            <a:round/>
            <a:headEnd type="none" w="med" len="med"/>
            <a:tailEnd type="triangle" w="med" len="med"/>
          </a:ln>
        </p:spPr>
      </p:cxnSp>
      <p:sp>
        <p:nvSpPr>
          <p:cNvPr id="440" name="Google Shape;440;p56"/>
          <p:cNvSpPr txBox="1"/>
          <p:nvPr/>
        </p:nvSpPr>
        <p:spPr>
          <a:xfrm>
            <a:off x="747850" y="3884696"/>
            <a:ext cx="480900" cy="338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b="1"/>
              <a:t>ESP</a:t>
            </a:r>
            <a:endParaRPr sz="1000" b="1"/>
          </a:p>
        </p:txBody>
      </p:sp>
      <p:cxnSp>
        <p:nvCxnSpPr>
          <p:cNvPr id="441" name="Google Shape;441;p56"/>
          <p:cNvCxnSpPr>
            <a:stCxn id="440" idx="3"/>
          </p:cNvCxnSpPr>
          <p:nvPr/>
        </p:nvCxnSpPr>
        <p:spPr>
          <a:xfrm>
            <a:off x="1228750" y="4054046"/>
            <a:ext cx="500100" cy="0"/>
          </a:xfrm>
          <a:prstGeom prst="straightConnector1">
            <a:avLst/>
          </a:prstGeom>
          <a:noFill/>
          <a:ln w="9525" cap="flat" cmpd="sng">
            <a:solidFill>
              <a:schemeClr val="dk2"/>
            </a:solidFill>
            <a:prstDash val="solid"/>
            <a:round/>
            <a:headEnd type="none" w="med" len="med"/>
            <a:tailEnd type="triangle" w="med" len="med"/>
          </a:ln>
        </p:spPr>
      </p:cxnSp>
      <p:sp>
        <p:nvSpPr>
          <p:cNvPr id="442" name="Google Shape;442;p56"/>
          <p:cNvSpPr txBox="1"/>
          <p:nvPr/>
        </p:nvSpPr>
        <p:spPr>
          <a:xfrm rot="-1612847">
            <a:off x="6373766" y="3112209"/>
            <a:ext cx="1826001" cy="400217"/>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Current stack frame</a:t>
            </a:r>
            <a:endParaRPr/>
          </a:p>
        </p:txBody>
      </p:sp>
      <p:sp>
        <p:nvSpPr>
          <p:cNvPr id="443" name="Google Shape;443;p56"/>
          <p:cNvSpPr txBox="1"/>
          <p:nvPr/>
        </p:nvSpPr>
        <p:spPr>
          <a:xfrm>
            <a:off x="1885450" y="4424975"/>
            <a:ext cx="18744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Before </a:t>
            </a:r>
            <a:r>
              <a:rPr lang="en" b="1">
                <a:solidFill>
                  <a:schemeClr val="dk1"/>
                </a:solidFill>
                <a:latin typeface="Courier New"/>
                <a:ea typeface="Courier New"/>
                <a:cs typeface="Courier New"/>
                <a:sym typeface="Courier New"/>
              </a:rPr>
              <a:t>pop %eax</a:t>
            </a:r>
            <a:endParaRPr/>
          </a:p>
        </p:txBody>
      </p:sp>
      <p:sp>
        <p:nvSpPr>
          <p:cNvPr id="444" name="Google Shape;444;p56"/>
          <p:cNvSpPr txBox="1"/>
          <p:nvPr/>
        </p:nvSpPr>
        <p:spPr>
          <a:xfrm>
            <a:off x="6366000" y="4424975"/>
            <a:ext cx="18744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After </a:t>
            </a:r>
            <a:r>
              <a:rPr lang="en" b="1">
                <a:solidFill>
                  <a:schemeClr val="dk1"/>
                </a:solidFill>
                <a:latin typeface="Courier New"/>
                <a:ea typeface="Courier New"/>
                <a:cs typeface="Courier New"/>
                <a:sym typeface="Courier New"/>
              </a:rPr>
              <a:t>pop %eax</a:t>
            </a:r>
            <a:endParaRPr/>
          </a:p>
        </p:txBody>
      </p:sp>
      <p:sp>
        <p:nvSpPr>
          <p:cNvPr id="445" name="Google Shape;445;p56"/>
          <p:cNvSpPr txBox="1"/>
          <p:nvPr/>
        </p:nvSpPr>
        <p:spPr>
          <a:xfrm>
            <a:off x="283030" y="4424975"/>
            <a:ext cx="14466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b="1"/>
              <a:t>EAX</a:t>
            </a:r>
            <a:r>
              <a:rPr lang="en" sz="1000"/>
              <a:t> = </a:t>
            </a:r>
            <a:r>
              <a:rPr lang="en" sz="1000" b="1">
                <a:latin typeface="Courier New"/>
                <a:ea typeface="Courier New"/>
                <a:cs typeface="Courier New"/>
                <a:sym typeface="Courier New"/>
              </a:rPr>
              <a:t>0x00000000</a:t>
            </a:r>
            <a:endParaRPr sz="1000" b="1">
              <a:latin typeface="Courier New"/>
              <a:ea typeface="Courier New"/>
              <a:cs typeface="Courier New"/>
              <a:sym typeface="Courier New"/>
            </a:endParaRPr>
          </a:p>
          <a:p>
            <a:pPr marL="0" lvl="0" indent="0" algn="l" rtl="0">
              <a:spcBef>
                <a:spcPts val="0"/>
              </a:spcBef>
              <a:spcAft>
                <a:spcPts val="0"/>
              </a:spcAft>
              <a:buNone/>
            </a:pPr>
            <a:r>
              <a:rPr lang="en" sz="1000" b="1"/>
              <a:t>EBX</a:t>
            </a:r>
            <a:r>
              <a:rPr lang="en" sz="1000"/>
              <a:t> = ...</a:t>
            </a:r>
            <a:endParaRPr sz="1000"/>
          </a:p>
        </p:txBody>
      </p:sp>
      <p:sp>
        <p:nvSpPr>
          <p:cNvPr id="446" name="Google Shape;446;p56"/>
          <p:cNvSpPr txBox="1"/>
          <p:nvPr/>
        </p:nvSpPr>
        <p:spPr>
          <a:xfrm>
            <a:off x="4763580" y="4424975"/>
            <a:ext cx="14466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b="1"/>
              <a:t>EAX</a:t>
            </a:r>
            <a:r>
              <a:rPr lang="en" sz="1000"/>
              <a:t> = </a:t>
            </a:r>
            <a:r>
              <a:rPr lang="en" sz="1000" b="1">
                <a:latin typeface="Courier New"/>
                <a:ea typeface="Courier New"/>
                <a:cs typeface="Courier New"/>
                <a:sym typeface="Courier New"/>
              </a:rPr>
              <a:t>0xcafef00d</a:t>
            </a:r>
            <a:endParaRPr sz="1000" b="1">
              <a:latin typeface="Courier New"/>
              <a:ea typeface="Courier New"/>
              <a:cs typeface="Courier New"/>
              <a:sym typeface="Courier New"/>
            </a:endParaRPr>
          </a:p>
          <a:p>
            <a:pPr marL="0" lvl="0" indent="0" algn="l" rtl="0">
              <a:spcBef>
                <a:spcPts val="0"/>
              </a:spcBef>
              <a:spcAft>
                <a:spcPts val="0"/>
              </a:spcAft>
              <a:buNone/>
            </a:pPr>
            <a:r>
              <a:rPr lang="en" sz="1000" b="1"/>
              <a:t>EBX</a:t>
            </a:r>
            <a:r>
              <a:rPr lang="en" sz="1000"/>
              <a:t> = ...</a:t>
            </a:r>
            <a:endParaRPr sz="10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30"/>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Today</a:t>
            </a:r>
            <a:endParaRPr/>
          </a:p>
        </p:txBody>
      </p:sp>
      <p:sp>
        <p:nvSpPr>
          <p:cNvPr id="131" name="Google Shape;131;p3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a:t>
            </a:fld>
            <a:endParaRPr/>
          </a:p>
        </p:txBody>
      </p:sp>
      <p:sp>
        <p:nvSpPr>
          <p:cNvPr id="132" name="Google Shape;132;p30"/>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indent="-317500">
              <a:buSzPts val="1400"/>
              <a:buChar char="○"/>
            </a:pPr>
            <a:r>
              <a:rPr lang="en" dirty="0"/>
              <a:t>How do computers represent numbers as bits and bytes?</a:t>
            </a:r>
            <a:endParaRPr dirty="0"/>
          </a:p>
          <a:p>
            <a:pPr indent="-317500">
              <a:buSzPts val="1400"/>
              <a:buChar char="○"/>
            </a:pPr>
            <a:endParaRPr lang="en" dirty="0"/>
          </a:p>
          <a:p>
            <a:pPr indent="-317500">
              <a:buSzPts val="1400"/>
              <a:buChar char="○"/>
            </a:pPr>
            <a:r>
              <a:rPr lang="en" dirty="0"/>
              <a:t>How do computers interpret and run the programs we write?</a:t>
            </a:r>
            <a:endParaRPr dirty="0"/>
          </a:p>
          <a:p>
            <a:pPr indent="-317500">
              <a:buSzPts val="1400"/>
              <a:buChar char="○"/>
            </a:pPr>
            <a:endParaRPr lang="en" dirty="0"/>
          </a:p>
          <a:p>
            <a:pPr indent="-317500">
              <a:buSzPts val="1400"/>
              <a:buChar char="○"/>
            </a:pPr>
            <a:r>
              <a:rPr lang="en" dirty="0"/>
              <a:t>How do computers organize segments of memory?</a:t>
            </a:r>
            <a:endParaRPr dirty="0"/>
          </a:p>
          <a:p>
            <a:pPr indent="-317500">
              <a:buSzPts val="1400"/>
              <a:buChar char="○"/>
            </a:pPr>
            <a:endParaRPr lang="en" dirty="0"/>
          </a:p>
          <a:p>
            <a:pPr indent="-317500">
              <a:buSzPts val="1400"/>
              <a:buChar char="○"/>
            </a:pPr>
            <a:r>
              <a:rPr lang="en" dirty="0"/>
              <a:t>How does x86 assembly work?</a:t>
            </a:r>
            <a:endParaRPr dirty="0"/>
          </a:p>
          <a:p>
            <a:pPr indent="-317500">
              <a:buSzPts val="1400"/>
              <a:buChar char="○"/>
            </a:pPr>
            <a:endParaRPr lang="en" dirty="0"/>
          </a:p>
          <a:p>
            <a:pPr indent="-317500">
              <a:buSzPts val="1400"/>
              <a:buChar char="○"/>
            </a:pPr>
            <a:r>
              <a:rPr lang="en" dirty="0"/>
              <a:t>How do you call a function in x86?</a:t>
            </a:r>
            <a:endParaRPr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50"/>
        <p:cNvGrpSpPr/>
        <p:nvPr/>
      </p:nvGrpSpPr>
      <p:grpSpPr>
        <a:xfrm>
          <a:off x="0" y="0"/>
          <a:ext cx="0" cy="0"/>
          <a:chOff x="0" y="0"/>
          <a:chExt cx="0" cy="0"/>
        </a:xfrm>
      </p:grpSpPr>
      <p:sp>
        <p:nvSpPr>
          <p:cNvPr id="451" name="Google Shape;451;p57"/>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x86 Stack Layout</a:t>
            </a:r>
            <a:endParaRPr/>
          </a:p>
        </p:txBody>
      </p:sp>
      <p:sp>
        <p:nvSpPr>
          <p:cNvPr id="452" name="Google Shape;452;p57"/>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In this class, assume local variables are always allocated on the stack</a:t>
            </a:r>
            <a:endParaRPr dirty="0"/>
          </a:p>
          <a:p>
            <a:pPr marL="457200" lvl="0" indent="-342900" algn="l" rtl="0">
              <a:spcBef>
                <a:spcPts val="0"/>
              </a:spcBef>
              <a:spcAft>
                <a:spcPts val="0"/>
              </a:spcAft>
              <a:buSzPts val="1800"/>
              <a:buChar char="●"/>
            </a:pPr>
            <a:endParaRPr lang="en" dirty="0"/>
          </a:p>
          <a:p>
            <a:pPr marL="457200" lvl="0" indent="-342900" algn="l" rtl="0">
              <a:spcBef>
                <a:spcPts val="0"/>
              </a:spcBef>
              <a:spcAft>
                <a:spcPts val="0"/>
              </a:spcAft>
              <a:buSzPts val="1800"/>
              <a:buChar char="●"/>
            </a:pPr>
            <a:r>
              <a:rPr lang="en" dirty="0"/>
              <a:t>Individual variables within a stack frame are stored with the first variable at the </a:t>
            </a:r>
            <a:r>
              <a:rPr lang="en" i="1" dirty="0"/>
              <a:t>highest</a:t>
            </a:r>
            <a:r>
              <a:rPr lang="en" dirty="0"/>
              <a:t> address</a:t>
            </a:r>
            <a:endParaRPr dirty="0"/>
          </a:p>
          <a:p>
            <a:pPr marL="457200" lvl="0" indent="-342900" algn="l" rtl="0">
              <a:spcBef>
                <a:spcPts val="0"/>
              </a:spcBef>
              <a:spcAft>
                <a:spcPts val="0"/>
              </a:spcAft>
              <a:buSzPts val="1800"/>
              <a:buChar char="●"/>
            </a:pPr>
            <a:endParaRPr lang="en" dirty="0"/>
          </a:p>
          <a:p>
            <a:pPr marL="457200" lvl="0" indent="-342900" algn="l" rtl="0">
              <a:spcBef>
                <a:spcPts val="0"/>
              </a:spcBef>
              <a:spcAft>
                <a:spcPts val="0"/>
              </a:spcAft>
              <a:buSzPts val="1800"/>
              <a:buChar char="●"/>
            </a:pPr>
            <a:r>
              <a:rPr lang="en" dirty="0"/>
              <a:t>Members of a struct are stored with the first member at the </a:t>
            </a:r>
            <a:r>
              <a:rPr lang="en" i="1" dirty="0"/>
              <a:t>lowest</a:t>
            </a:r>
            <a:r>
              <a:rPr lang="en" dirty="0"/>
              <a:t> address</a:t>
            </a:r>
            <a:endParaRPr dirty="0"/>
          </a:p>
          <a:p>
            <a:pPr marL="457200" lvl="0" indent="-342900" algn="l" rtl="0">
              <a:spcBef>
                <a:spcPts val="0"/>
              </a:spcBef>
              <a:spcAft>
                <a:spcPts val="0"/>
              </a:spcAft>
              <a:buSzPts val="1800"/>
              <a:buChar char="●"/>
            </a:pPr>
            <a:endParaRPr lang="en" dirty="0"/>
          </a:p>
          <a:p>
            <a:pPr marL="457200" lvl="0" indent="-342900" algn="l" rtl="0">
              <a:spcBef>
                <a:spcPts val="0"/>
              </a:spcBef>
              <a:spcAft>
                <a:spcPts val="0"/>
              </a:spcAft>
              <a:buSzPts val="1800"/>
              <a:buChar char="●"/>
            </a:pPr>
            <a:r>
              <a:rPr lang="en" dirty="0"/>
              <a:t>Global variables (not on the stack) are stored with the first variable at the </a:t>
            </a:r>
            <a:r>
              <a:rPr lang="en" i="1" dirty="0"/>
              <a:t>lowest</a:t>
            </a:r>
            <a:r>
              <a:rPr lang="en" dirty="0"/>
              <a:t> address</a:t>
            </a:r>
            <a:endParaRPr dirty="0"/>
          </a:p>
        </p:txBody>
      </p:sp>
      <p:sp>
        <p:nvSpPr>
          <p:cNvPr id="453" name="Google Shape;453;p5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30</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57"/>
        <p:cNvGrpSpPr/>
        <p:nvPr/>
      </p:nvGrpSpPr>
      <p:grpSpPr>
        <a:xfrm>
          <a:off x="0" y="0"/>
          <a:ext cx="0" cy="0"/>
          <a:chOff x="0" y="0"/>
          <a:chExt cx="0" cy="0"/>
        </a:xfrm>
      </p:grpSpPr>
      <p:sp>
        <p:nvSpPr>
          <p:cNvPr id="458" name="Google Shape;458;p58"/>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Stack Layout</a:t>
            </a:r>
            <a:endParaRPr/>
          </a:p>
        </p:txBody>
      </p:sp>
      <p:sp>
        <p:nvSpPr>
          <p:cNvPr id="459" name="Google Shape;459;p58"/>
          <p:cNvSpPr txBox="1">
            <a:spLocks noGrp="1"/>
          </p:cNvSpPr>
          <p:nvPr>
            <p:ph type="body" idx="1"/>
          </p:nvPr>
        </p:nvSpPr>
        <p:spPr>
          <a:xfrm>
            <a:off x="198500" y="1246825"/>
            <a:ext cx="5142600" cy="37656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1200"/>
              </a:spcAft>
              <a:buNone/>
            </a:pPr>
            <a:r>
              <a:rPr lang="en" b="1">
                <a:latin typeface="Courier New"/>
                <a:ea typeface="Courier New"/>
                <a:cs typeface="Courier New"/>
                <a:sym typeface="Courier New"/>
              </a:rPr>
              <a:t>struct foo {</a:t>
            </a:r>
            <a:br>
              <a:rPr lang="en" b="1">
                <a:latin typeface="Courier New"/>
                <a:ea typeface="Courier New"/>
                <a:cs typeface="Courier New"/>
                <a:sym typeface="Courier New"/>
              </a:rPr>
            </a:br>
            <a:r>
              <a:rPr lang="en" b="1">
                <a:latin typeface="Courier New"/>
                <a:ea typeface="Courier New"/>
                <a:cs typeface="Courier New"/>
                <a:sym typeface="Courier New"/>
              </a:rPr>
              <a:t>    long long f1; // 8 bytes</a:t>
            </a:r>
            <a:br>
              <a:rPr lang="en" b="1">
                <a:latin typeface="Courier New"/>
                <a:ea typeface="Courier New"/>
                <a:cs typeface="Courier New"/>
                <a:sym typeface="Courier New"/>
              </a:rPr>
            </a:br>
            <a:r>
              <a:rPr lang="en" b="1">
                <a:latin typeface="Courier New"/>
                <a:ea typeface="Courier New"/>
                <a:cs typeface="Courier New"/>
                <a:sym typeface="Courier New"/>
              </a:rPr>
              <a:t>    int f2;       // 4 bytes</a:t>
            </a:r>
            <a:br>
              <a:rPr lang="en" b="1">
                <a:latin typeface="Courier New"/>
                <a:ea typeface="Courier New"/>
                <a:cs typeface="Courier New"/>
                <a:sym typeface="Courier New"/>
              </a:rPr>
            </a:br>
            <a:r>
              <a:rPr lang="en" b="1">
                <a:latin typeface="Courier New"/>
                <a:ea typeface="Courier New"/>
                <a:cs typeface="Courier New"/>
                <a:sym typeface="Courier New"/>
              </a:rPr>
              <a:t>    int f3;       // 4 bytes</a:t>
            </a:r>
            <a:br>
              <a:rPr lang="en" b="1">
                <a:latin typeface="Courier New"/>
                <a:ea typeface="Courier New"/>
                <a:cs typeface="Courier New"/>
                <a:sym typeface="Courier New"/>
              </a:rPr>
            </a:br>
            <a:r>
              <a:rPr lang="en" b="1">
                <a:latin typeface="Courier New"/>
                <a:ea typeface="Courier New"/>
                <a:cs typeface="Courier New"/>
                <a:sym typeface="Courier New"/>
              </a:rPr>
              <a:t>};</a:t>
            </a:r>
            <a:br>
              <a:rPr lang="en" b="1">
                <a:latin typeface="Courier New"/>
                <a:ea typeface="Courier New"/>
                <a:cs typeface="Courier New"/>
                <a:sym typeface="Courier New"/>
              </a:rPr>
            </a:br>
            <a:br>
              <a:rPr lang="en" b="1">
                <a:latin typeface="Courier New"/>
                <a:ea typeface="Courier New"/>
                <a:cs typeface="Courier New"/>
                <a:sym typeface="Courier New"/>
              </a:rPr>
            </a:br>
            <a:r>
              <a:rPr lang="en" b="1">
                <a:latin typeface="Courier New"/>
                <a:ea typeface="Courier New"/>
                <a:cs typeface="Courier New"/>
                <a:sym typeface="Courier New"/>
              </a:rPr>
              <a:t>void func(void) {</a:t>
            </a:r>
            <a:br>
              <a:rPr lang="en" b="1">
                <a:latin typeface="Courier New"/>
                <a:ea typeface="Courier New"/>
                <a:cs typeface="Courier New"/>
                <a:sym typeface="Courier New"/>
              </a:rPr>
            </a:br>
            <a:r>
              <a:rPr lang="en" b="1">
                <a:latin typeface="Courier New"/>
                <a:ea typeface="Courier New"/>
                <a:cs typeface="Courier New"/>
                <a:sym typeface="Courier New"/>
              </a:rPr>
              <a:t>    int a;        // 4 bytes</a:t>
            </a:r>
            <a:br>
              <a:rPr lang="en" b="1">
                <a:latin typeface="Courier New"/>
                <a:ea typeface="Courier New"/>
                <a:cs typeface="Courier New"/>
                <a:sym typeface="Courier New"/>
              </a:rPr>
            </a:br>
            <a:r>
              <a:rPr lang="en" b="1">
                <a:latin typeface="Courier New"/>
                <a:ea typeface="Courier New"/>
                <a:cs typeface="Courier New"/>
                <a:sym typeface="Courier New"/>
              </a:rPr>
              <a:t>    struct foo b;</a:t>
            </a:r>
            <a:br>
              <a:rPr lang="en" b="1">
                <a:latin typeface="Courier New"/>
                <a:ea typeface="Courier New"/>
                <a:cs typeface="Courier New"/>
                <a:sym typeface="Courier New"/>
              </a:rPr>
            </a:br>
            <a:r>
              <a:rPr lang="en" b="1">
                <a:latin typeface="Courier New"/>
                <a:ea typeface="Courier New"/>
                <a:cs typeface="Courier New"/>
                <a:sym typeface="Courier New"/>
              </a:rPr>
              <a:t>    int c;        // 4 bytes</a:t>
            </a:r>
            <a:br>
              <a:rPr lang="en" b="1">
                <a:latin typeface="Courier New"/>
                <a:ea typeface="Courier New"/>
                <a:cs typeface="Courier New"/>
                <a:sym typeface="Courier New"/>
              </a:rPr>
            </a:br>
            <a:r>
              <a:rPr lang="en" b="1">
                <a:latin typeface="Courier New"/>
                <a:ea typeface="Courier New"/>
                <a:cs typeface="Courier New"/>
                <a:sym typeface="Courier New"/>
              </a:rPr>
              <a:t>}</a:t>
            </a:r>
            <a:endParaRPr b="1">
              <a:latin typeface="Courier New"/>
              <a:ea typeface="Courier New"/>
              <a:cs typeface="Courier New"/>
              <a:sym typeface="Courier New"/>
            </a:endParaRPr>
          </a:p>
        </p:txBody>
      </p:sp>
      <p:sp>
        <p:nvSpPr>
          <p:cNvPr id="460" name="Google Shape;460;p5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31</a:t>
            </a:fld>
            <a:endParaRPr/>
          </a:p>
        </p:txBody>
      </p:sp>
      <p:graphicFrame>
        <p:nvGraphicFramePr>
          <p:cNvPr id="461" name="Google Shape;461;p58"/>
          <p:cNvGraphicFramePr/>
          <p:nvPr>
            <p:extLst>
              <p:ext uri="{D42A27DB-BD31-4B8C-83A1-F6EECF244321}">
                <p14:modId xmlns:p14="http://schemas.microsoft.com/office/powerpoint/2010/main" val="2851849607"/>
              </p:ext>
            </p:extLst>
          </p:nvPr>
        </p:nvGraphicFramePr>
        <p:xfrm>
          <a:off x="6680450" y="1246825"/>
          <a:ext cx="2005525" cy="2377260"/>
        </p:xfrm>
        <a:graphic>
          <a:graphicData uri="http://schemas.openxmlformats.org/drawingml/2006/table">
            <a:tbl>
              <a:tblPr>
                <a:noFill/>
                <a:tableStyleId>{F77F4237-0D3B-4A35-BEBD-FA886FF9FF42}</a:tableStyleId>
              </a:tblPr>
              <a:tblGrid>
                <a:gridCol w="2005525">
                  <a:extLst>
                    <a:ext uri="{9D8B030D-6E8A-4147-A177-3AD203B41FA5}">
                      <a16:colId xmlns:a16="http://schemas.microsoft.com/office/drawing/2014/main" val="20000"/>
                    </a:ext>
                  </a:extLst>
                </a:gridCol>
              </a:tblGrid>
              <a:tr h="370075">
                <a:tc>
                  <a:txBody>
                    <a:bodyPr/>
                    <a:lstStyle/>
                    <a:p>
                      <a:pPr marL="0" lvl="0" indent="0" algn="ctr" rtl="0">
                        <a:spcBef>
                          <a:spcPts val="0"/>
                        </a:spcBef>
                        <a:spcAft>
                          <a:spcPts val="0"/>
                        </a:spcAft>
                        <a:buNone/>
                      </a:pPr>
                      <a:endParaRPr b="1" dirty="0">
                        <a:latin typeface="Courier New"/>
                        <a:ea typeface="Courier New"/>
                        <a:cs typeface="Courier New"/>
                        <a:sym typeface="Courier New"/>
                      </a:endParaRPr>
                    </a:p>
                  </a:txBody>
                  <a:tcPr marL="91425" marR="91425" marT="91425" marB="91425" anchor="ctr">
                    <a:solidFill>
                      <a:schemeClr val="lt2"/>
                    </a:solidFill>
                  </a:tcPr>
                </a:tc>
                <a:extLst>
                  <a:ext uri="{0D108BD9-81ED-4DB2-BD59-A6C34878D82A}">
                    <a16:rowId xmlns:a16="http://schemas.microsoft.com/office/drawing/2014/main" val="10000"/>
                  </a:ext>
                </a:extLst>
              </a:tr>
              <a:tr h="370075">
                <a:tc>
                  <a:txBody>
                    <a:bodyPr/>
                    <a:lstStyle/>
                    <a:p>
                      <a:pPr marL="0" lvl="0" indent="0" algn="ctr" rtl="0">
                        <a:spcBef>
                          <a:spcPts val="0"/>
                        </a:spcBef>
                        <a:spcAft>
                          <a:spcPts val="0"/>
                        </a:spcAft>
                        <a:buNone/>
                      </a:pPr>
                      <a:endParaRPr b="1">
                        <a:latin typeface="Courier New"/>
                        <a:ea typeface="Courier New"/>
                        <a:cs typeface="Courier New"/>
                        <a:sym typeface="Courier New"/>
                      </a:endParaRPr>
                    </a:p>
                  </a:txBody>
                  <a:tcPr marL="91425" marR="91425" marT="91425" marB="91425" anchor="ctr">
                    <a:solidFill>
                      <a:schemeClr val="lt2"/>
                    </a:solidFill>
                  </a:tcPr>
                </a:tc>
                <a:extLst>
                  <a:ext uri="{0D108BD9-81ED-4DB2-BD59-A6C34878D82A}">
                    <a16:rowId xmlns:a16="http://schemas.microsoft.com/office/drawing/2014/main" val="10001"/>
                  </a:ext>
                </a:extLst>
              </a:tr>
              <a:tr h="370075">
                <a:tc>
                  <a:txBody>
                    <a:bodyPr/>
                    <a:lstStyle/>
                    <a:p>
                      <a:pPr marL="0" lvl="0" indent="0" algn="ctr" rtl="0">
                        <a:spcBef>
                          <a:spcPts val="0"/>
                        </a:spcBef>
                        <a:spcAft>
                          <a:spcPts val="0"/>
                        </a:spcAft>
                        <a:buNone/>
                      </a:pPr>
                      <a:endParaRPr b="1">
                        <a:latin typeface="Courier New"/>
                        <a:ea typeface="Courier New"/>
                        <a:cs typeface="Courier New"/>
                        <a:sym typeface="Courier New"/>
                      </a:endParaRPr>
                    </a:p>
                  </a:txBody>
                  <a:tcPr marL="91425" marR="91425" marT="91425" marB="91425" anchor="ctr">
                    <a:solidFill>
                      <a:schemeClr val="lt2"/>
                    </a:solidFill>
                  </a:tcPr>
                </a:tc>
                <a:extLst>
                  <a:ext uri="{0D108BD9-81ED-4DB2-BD59-A6C34878D82A}">
                    <a16:rowId xmlns:a16="http://schemas.microsoft.com/office/drawing/2014/main" val="10002"/>
                  </a:ext>
                </a:extLst>
              </a:tr>
              <a:tr h="370075">
                <a:tc>
                  <a:txBody>
                    <a:bodyPr/>
                    <a:lstStyle/>
                    <a:p>
                      <a:pPr marL="0" lvl="0" indent="0" algn="ctr" rtl="0">
                        <a:spcBef>
                          <a:spcPts val="0"/>
                        </a:spcBef>
                        <a:spcAft>
                          <a:spcPts val="0"/>
                        </a:spcAft>
                        <a:buNone/>
                      </a:pPr>
                      <a:endParaRPr b="1">
                        <a:latin typeface="Courier New"/>
                        <a:ea typeface="Courier New"/>
                        <a:cs typeface="Courier New"/>
                        <a:sym typeface="Courier New"/>
                      </a:endParaRPr>
                    </a:p>
                  </a:txBody>
                  <a:tcPr marL="91425" marR="91425" marT="91425" marB="91425" anchor="ctr">
                    <a:solidFill>
                      <a:schemeClr val="lt2"/>
                    </a:solidFill>
                  </a:tcPr>
                </a:tc>
                <a:extLst>
                  <a:ext uri="{0D108BD9-81ED-4DB2-BD59-A6C34878D82A}">
                    <a16:rowId xmlns:a16="http://schemas.microsoft.com/office/drawing/2014/main" val="10003"/>
                  </a:ext>
                </a:extLst>
              </a:tr>
              <a:tr h="370075">
                <a:tc>
                  <a:txBody>
                    <a:bodyPr/>
                    <a:lstStyle/>
                    <a:p>
                      <a:pPr marL="0" lvl="0" indent="0" algn="ctr" rtl="0">
                        <a:spcBef>
                          <a:spcPts val="0"/>
                        </a:spcBef>
                        <a:spcAft>
                          <a:spcPts val="0"/>
                        </a:spcAft>
                        <a:buNone/>
                      </a:pPr>
                      <a:endParaRPr b="1">
                        <a:latin typeface="Courier New"/>
                        <a:ea typeface="Courier New"/>
                        <a:cs typeface="Courier New"/>
                        <a:sym typeface="Courier New"/>
                      </a:endParaRPr>
                    </a:p>
                  </a:txBody>
                  <a:tcPr marL="91425" marR="91425" marT="91425" marB="91425" anchor="ctr">
                    <a:solidFill>
                      <a:schemeClr val="lt2"/>
                    </a:solidFill>
                  </a:tcPr>
                </a:tc>
                <a:extLst>
                  <a:ext uri="{0D108BD9-81ED-4DB2-BD59-A6C34878D82A}">
                    <a16:rowId xmlns:a16="http://schemas.microsoft.com/office/drawing/2014/main" val="10004"/>
                  </a:ext>
                </a:extLst>
              </a:tr>
              <a:tr h="370075">
                <a:tc>
                  <a:txBody>
                    <a:bodyPr/>
                    <a:lstStyle/>
                    <a:p>
                      <a:pPr marL="0" lvl="0" indent="0" algn="ctr" rtl="0">
                        <a:spcBef>
                          <a:spcPts val="0"/>
                        </a:spcBef>
                        <a:spcAft>
                          <a:spcPts val="0"/>
                        </a:spcAft>
                        <a:buClr>
                          <a:schemeClr val="dk1"/>
                        </a:buClr>
                        <a:buSzPts val="1100"/>
                        <a:buFont typeface="Arial"/>
                        <a:buNone/>
                      </a:pPr>
                      <a:endParaRPr b="1" dirty="0">
                        <a:latin typeface="Courier New"/>
                        <a:ea typeface="Courier New"/>
                        <a:cs typeface="Courier New"/>
                        <a:sym typeface="Courier New"/>
                      </a:endParaRPr>
                    </a:p>
                  </a:txBody>
                  <a:tcPr marL="91425" marR="91425" marT="91425" marB="91425" anchor="ctr">
                    <a:solidFill>
                      <a:schemeClr val="lt2"/>
                    </a:solidFill>
                  </a:tcPr>
                </a:tc>
                <a:extLst>
                  <a:ext uri="{0D108BD9-81ED-4DB2-BD59-A6C34878D82A}">
                    <a16:rowId xmlns:a16="http://schemas.microsoft.com/office/drawing/2014/main" val="10005"/>
                  </a:ext>
                </a:extLst>
              </a:tr>
            </a:tbl>
          </a:graphicData>
        </a:graphic>
      </p:graphicFrame>
      <p:sp>
        <p:nvSpPr>
          <p:cNvPr id="463" name="Google Shape;463;p58"/>
          <p:cNvSpPr txBox="1"/>
          <p:nvPr/>
        </p:nvSpPr>
        <p:spPr>
          <a:xfrm>
            <a:off x="5400025" y="3962775"/>
            <a:ext cx="3175200" cy="1046700"/>
          </a:xfrm>
          <a:prstGeom prst="rect">
            <a:avLst/>
          </a:prstGeom>
          <a:solidFill>
            <a:schemeClr val="accent4"/>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t>How would you fill out the boxes in this stack diagram?</a:t>
            </a:r>
            <a:endParaRPr/>
          </a:p>
          <a:p>
            <a:pPr marL="0" lvl="0" indent="0" algn="ctr" rtl="0">
              <a:spcBef>
                <a:spcPts val="0"/>
              </a:spcBef>
              <a:spcAft>
                <a:spcPts val="0"/>
              </a:spcAft>
              <a:buNone/>
            </a:pPr>
            <a:r>
              <a:rPr lang="en"/>
              <a:t>Options:</a:t>
            </a:r>
            <a:endParaRPr/>
          </a:p>
          <a:p>
            <a:pPr marL="0" lvl="0" indent="0" algn="ctr" rtl="0">
              <a:spcBef>
                <a:spcPts val="0"/>
              </a:spcBef>
              <a:spcAft>
                <a:spcPts val="0"/>
              </a:spcAft>
              <a:buNone/>
            </a:pPr>
            <a:r>
              <a:rPr lang="en" b="1">
                <a:latin typeface="Courier New"/>
                <a:ea typeface="Courier New"/>
                <a:cs typeface="Courier New"/>
                <a:sym typeface="Courier New"/>
              </a:rPr>
              <a:t>a   b.f1   b.f2   b.f3   c</a:t>
            </a:r>
            <a:endParaRPr b="1">
              <a:latin typeface="Courier New"/>
              <a:ea typeface="Courier New"/>
              <a:cs typeface="Courier New"/>
              <a:sym typeface="Courier New"/>
            </a:endParaRPr>
          </a:p>
        </p:txBody>
      </p:sp>
      <p:cxnSp>
        <p:nvCxnSpPr>
          <p:cNvPr id="464" name="Google Shape;464;p58"/>
          <p:cNvCxnSpPr>
            <a:endCxn id="465" idx="2"/>
          </p:cNvCxnSpPr>
          <p:nvPr/>
        </p:nvCxnSpPr>
        <p:spPr>
          <a:xfrm rot="10800000">
            <a:off x="5907100" y="1585513"/>
            <a:ext cx="0" cy="508200"/>
          </a:xfrm>
          <a:prstGeom prst="straightConnector1">
            <a:avLst/>
          </a:prstGeom>
          <a:noFill/>
          <a:ln w="9525" cap="flat" cmpd="sng">
            <a:solidFill>
              <a:schemeClr val="dk2"/>
            </a:solidFill>
            <a:prstDash val="solid"/>
            <a:round/>
            <a:headEnd type="none" w="med" len="med"/>
            <a:tailEnd type="triangle" w="med" len="med"/>
          </a:ln>
        </p:spPr>
      </p:cxnSp>
      <p:sp>
        <p:nvSpPr>
          <p:cNvPr id="465" name="Google Shape;465;p58"/>
          <p:cNvSpPr txBox="1"/>
          <p:nvPr/>
        </p:nvSpPr>
        <p:spPr>
          <a:xfrm>
            <a:off x="5280850" y="1246813"/>
            <a:ext cx="1252500" cy="338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a:t>Higher addresses</a:t>
            </a:r>
            <a:endParaRPr sz="1000"/>
          </a:p>
        </p:txBody>
      </p:sp>
      <p:cxnSp>
        <p:nvCxnSpPr>
          <p:cNvPr id="466" name="Google Shape;466;p58"/>
          <p:cNvCxnSpPr>
            <a:endCxn id="467" idx="0"/>
          </p:cNvCxnSpPr>
          <p:nvPr/>
        </p:nvCxnSpPr>
        <p:spPr>
          <a:xfrm>
            <a:off x="5907100" y="2875573"/>
            <a:ext cx="0" cy="409800"/>
          </a:xfrm>
          <a:prstGeom prst="straightConnector1">
            <a:avLst/>
          </a:prstGeom>
          <a:noFill/>
          <a:ln w="9525" cap="flat" cmpd="sng">
            <a:solidFill>
              <a:schemeClr val="dk2"/>
            </a:solidFill>
            <a:prstDash val="solid"/>
            <a:round/>
            <a:headEnd type="none" w="med" len="med"/>
            <a:tailEnd type="triangle" w="med" len="med"/>
          </a:ln>
        </p:spPr>
      </p:cxnSp>
      <p:sp>
        <p:nvSpPr>
          <p:cNvPr id="467" name="Google Shape;467;p58"/>
          <p:cNvSpPr txBox="1"/>
          <p:nvPr/>
        </p:nvSpPr>
        <p:spPr>
          <a:xfrm>
            <a:off x="5280850" y="3285373"/>
            <a:ext cx="1252500" cy="338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a:t>Lower addresses</a:t>
            </a:r>
            <a:endParaRPr sz="1000"/>
          </a:p>
        </p:txBody>
      </p:sp>
      <p:sp>
        <p:nvSpPr>
          <p:cNvPr id="468" name="Google Shape;468;p58"/>
          <p:cNvSpPr txBox="1"/>
          <p:nvPr/>
        </p:nvSpPr>
        <p:spPr>
          <a:xfrm>
            <a:off x="7339857" y="3624075"/>
            <a:ext cx="686700" cy="338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a:t>4 bytes</a:t>
            </a:r>
            <a:endParaRPr sz="1000"/>
          </a:p>
        </p:txBody>
      </p:sp>
      <p:cxnSp>
        <p:nvCxnSpPr>
          <p:cNvPr id="469" name="Google Shape;469;p58"/>
          <p:cNvCxnSpPr>
            <a:stCxn id="468" idx="1"/>
          </p:cNvCxnSpPr>
          <p:nvPr/>
        </p:nvCxnSpPr>
        <p:spPr>
          <a:xfrm rot="10800000">
            <a:off x="6696957" y="3793425"/>
            <a:ext cx="642900" cy="0"/>
          </a:xfrm>
          <a:prstGeom prst="straightConnector1">
            <a:avLst/>
          </a:prstGeom>
          <a:noFill/>
          <a:ln w="9525" cap="flat" cmpd="sng">
            <a:solidFill>
              <a:schemeClr val="dk2"/>
            </a:solidFill>
            <a:prstDash val="solid"/>
            <a:round/>
            <a:headEnd type="none" w="med" len="med"/>
            <a:tailEnd type="triangle" w="med" len="med"/>
          </a:ln>
        </p:spPr>
      </p:cxnSp>
      <p:cxnSp>
        <p:nvCxnSpPr>
          <p:cNvPr id="470" name="Google Shape;470;p58"/>
          <p:cNvCxnSpPr>
            <a:stCxn id="468" idx="3"/>
          </p:cNvCxnSpPr>
          <p:nvPr/>
        </p:nvCxnSpPr>
        <p:spPr>
          <a:xfrm>
            <a:off x="8026557" y="3793425"/>
            <a:ext cx="615900" cy="0"/>
          </a:xfrm>
          <a:prstGeom prst="straightConnector1">
            <a:avLst/>
          </a:prstGeom>
          <a:noFill/>
          <a:ln w="9525" cap="flat" cmpd="sng">
            <a:solidFill>
              <a:schemeClr val="dk2"/>
            </a:solidFill>
            <a:prstDash val="solid"/>
            <a:round/>
            <a:headEnd type="none" w="med" len="med"/>
            <a:tailEnd type="triangle" w="med" len="med"/>
          </a:ln>
        </p:spPr>
      </p:cxnSp>
      <p:sp>
        <p:nvSpPr>
          <p:cNvPr id="2" name="TextBox 1">
            <a:extLst>
              <a:ext uri="{FF2B5EF4-FFF2-40B4-BE49-F238E27FC236}">
                <a16:creationId xmlns:a16="http://schemas.microsoft.com/office/drawing/2014/main" id="{2FF4F9D3-37C9-33ED-BA4F-AC53B504B39D}"/>
              </a:ext>
            </a:extLst>
          </p:cNvPr>
          <p:cNvSpPr txBox="1"/>
          <p:nvPr/>
        </p:nvSpPr>
        <p:spPr>
          <a:xfrm>
            <a:off x="7541181" y="1262274"/>
            <a:ext cx="292068" cy="307777"/>
          </a:xfrm>
          <a:prstGeom prst="rect">
            <a:avLst/>
          </a:prstGeom>
          <a:noFill/>
        </p:spPr>
        <p:txBody>
          <a:bodyPr wrap="none" rtlCol="0">
            <a:spAutoFit/>
          </a:bodyPr>
          <a:lstStyle/>
          <a:p>
            <a:r>
              <a:rPr lang="en-US" b="1" dirty="0">
                <a:latin typeface="Courier New" panose="02070309020205020404" pitchFamily="49" charset="0"/>
                <a:cs typeface="Courier New" panose="02070309020205020404" pitchFamily="49" charset="0"/>
              </a:rPr>
              <a:t>a</a:t>
            </a:r>
          </a:p>
        </p:txBody>
      </p:sp>
      <p:sp>
        <p:nvSpPr>
          <p:cNvPr id="3" name="TextBox 2">
            <a:extLst>
              <a:ext uri="{FF2B5EF4-FFF2-40B4-BE49-F238E27FC236}">
                <a16:creationId xmlns:a16="http://schemas.microsoft.com/office/drawing/2014/main" id="{ABA8A1A1-4503-0C1C-6EE1-B22CBC145984}"/>
              </a:ext>
            </a:extLst>
          </p:cNvPr>
          <p:cNvSpPr txBox="1"/>
          <p:nvPr/>
        </p:nvSpPr>
        <p:spPr>
          <a:xfrm>
            <a:off x="7380079" y="1696770"/>
            <a:ext cx="614271" cy="307777"/>
          </a:xfrm>
          <a:prstGeom prst="rect">
            <a:avLst/>
          </a:prstGeom>
          <a:noFill/>
        </p:spPr>
        <p:txBody>
          <a:bodyPr wrap="none" rtlCol="0">
            <a:spAutoFit/>
          </a:bodyPr>
          <a:lstStyle/>
          <a:p>
            <a:r>
              <a:rPr lang="en-US" b="1" dirty="0">
                <a:latin typeface="Courier New" panose="02070309020205020404" pitchFamily="49" charset="0"/>
                <a:cs typeface="Courier New" panose="02070309020205020404" pitchFamily="49" charset="0"/>
              </a:rPr>
              <a:t>b.f3</a:t>
            </a:r>
          </a:p>
        </p:txBody>
      </p:sp>
      <p:sp>
        <p:nvSpPr>
          <p:cNvPr id="8" name="TextBox 7">
            <a:extLst>
              <a:ext uri="{FF2B5EF4-FFF2-40B4-BE49-F238E27FC236}">
                <a16:creationId xmlns:a16="http://schemas.microsoft.com/office/drawing/2014/main" id="{4FBF48A3-9A54-73F8-FA68-6E7785E604C3}"/>
              </a:ext>
            </a:extLst>
          </p:cNvPr>
          <p:cNvSpPr txBox="1"/>
          <p:nvPr/>
        </p:nvSpPr>
        <p:spPr>
          <a:xfrm>
            <a:off x="7380079" y="2100020"/>
            <a:ext cx="614271" cy="307777"/>
          </a:xfrm>
          <a:prstGeom prst="rect">
            <a:avLst/>
          </a:prstGeom>
          <a:noFill/>
        </p:spPr>
        <p:txBody>
          <a:bodyPr wrap="none" rtlCol="0">
            <a:spAutoFit/>
          </a:bodyPr>
          <a:lstStyle/>
          <a:p>
            <a:r>
              <a:rPr lang="en-US" b="1" dirty="0">
                <a:latin typeface="Courier New" panose="02070309020205020404" pitchFamily="49" charset="0"/>
                <a:cs typeface="Courier New" panose="02070309020205020404" pitchFamily="49" charset="0"/>
              </a:rPr>
              <a:t>b.f2</a:t>
            </a:r>
          </a:p>
        </p:txBody>
      </p:sp>
      <p:sp>
        <p:nvSpPr>
          <p:cNvPr id="9" name="TextBox 8">
            <a:extLst>
              <a:ext uri="{FF2B5EF4-FFF2-40B4-BE49-F238E27FC236}">
                <a16:creationId xmlns:a16="http://schemas.microsoft.com/office/drawing/2014/main" id="{5A8ABA7F-9D70-7B6D-599D-D1E9A292F961}"/>
              </a:ext>
            </a:extLst>
          </p:cNvPr>
          <p:cNvSpPr txBox="1"/>
          <p:nvPr/>
        </p:nvSpPr>
        <p:spPr>
          <a:xfrm>
            <a:off x="7380079" y="2503270"/>
            <a:ext cx="614271" cy="307777"/>
          </a:xfrm>
          <a:prstGeom prst="rect">
            <a:avLst/>
          </a:prstGeom>
          <a:noFill/>
        </p:spPr>
        <p:txBody>
          <a:bodyPr wrap="none" rtlCol="0">
            <a:spAutoFit/>
          </a:bodyPr>
          <a:lstStyle/>
          <a:p>
            <a:r>
              <a:rPr lang="en-US" b="1" dirty="0">
                <a:latin typeface="Courier New" panose="02070309020205020404" pitchFamily="49" charset="0"/>
                <a:cs typeface="Courier New" panose="02070309020205020404" pitchFamily="49" charset="0"/>
              </a:rPr>
              <a:t>b.f1</a:t>
            </a:r>
          </a:p>
        </p:txBody>
      </p:sp>
      <p:sp>
        <p:nvSpPr>
          <p:cNvPr id="10" name="TextBox 9">
            <a:extLst>
              <a:ext uri="{FF2B5EF4-FFF2-40B4-BE49-F238E27FC236}">
                <a16:creationId xmlns:a16="http://schemas.microsoft.com/office/drawing/2014/main" id="{D09230C7-5CE6-F099-4834-0159AC86DEDF}"/>
              </a:ext>
            </a:extLst>
          </p:cNvPr>
          <p:cNvSpPr txBox="1"/>
          <p:nvPr/>
        </p:nvSpPr>
        <p:spPr>
          <a:xfrm>
            <a:off x="7380079" y="2885120"/>
            <a:ext cx="614271" cy="307777"/>
          </a:xfrm>
          <a:prstGeom prst="rect">
            <a:avLst/>
          </a:prstGeom>
          <a:noFill/>
        </p:spPr>
        <p:txBody>
          <a:bodyPr wrap="none" rtlCol="0">
            <a:spAutoFit/>
          </a:bodyPr>
          <a:lstStyle/>
          <a:p>
            <a:r>
              <a:rPr lang="en-US" b="1" dirty="0">
                <a:latin typeface="Courier New" panose="02070309020205020404" pitchFamily="49" charset="0"/>
                <a:cs typeface="Courier New" panose="02070309020205020404" pitchFamily="49" charset="0"/>
              </a:rPr>
              <a:t>b.f1</a:t>
            </a:r>
          </a:p>
        </p:txBody>
      </p:sp>
      <p:sp>
        <p:nvSpPr>
          <p:cNvPr id="11" name="TextBox 10">
            <a:extLst>
              <a:ext uri="{FF2B5EF4-FFF2-40B4-BE49-F238E27FC236}">
                <a16:creationId xmlns:a16="http://schemas.microsoft.com/office/drawing/2014/main" id="{899ED91A-96B6-60EF-FFC2-5D6EFDFF1478}"/>
              </a:ext>
            </a:extLst>
          </p:cNvPr>
          <p:cNvSpPr txBox="1"/>
          <p:nvPr/>
        </p:nvSpPr>
        <p:spPr>
          <a:xfrm>
            <a:off x="7508263" y="3285373"/>
            <a:ext cx="292068" cy="307777"/>
          </a:xfrm>
          <a:prstGeom prst="rect">
            <a:avLst/>
          </a:prstGeom>
          <a:noFill/>
        </p:spPr>
        <p:txBody>
          <a:bodyPr wrap="none" rtlCol="0">
            <a:spAutoFit/>
          </a:bodyPr>
          <a:lstStyle/>
          <a:p>
            <a:r>
              <a:rPr lang="en-US" b="1" dirty="0">
                <a:latin typeface="Courier New" panose="02070309020205020404" pitchFamily="49" charset="0"/>
                <a:cs typeface="Courier New" panose="02070309020205020404" pitchFamily="49" charset="0"/>
              </a:rPr>
              <a:t>c</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8" grpId="0"/>
      <p:bldP spid="9" grpId="0"/>
      <p:bldP spid="10" grpId="0"/>
      <p:bldP spid="11"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74"/>
        <p:cNvGrpSpPr/>
        <p:nvPr/>
      </p:nvGrpSpPr>
      <p:grpSpPr>
        <a:xfrm>
          <a:off x="0" y="0"/>
          <a:ext cx="0" cy="0"/>
          <a:chOff x="0" y="0"/>
          <a:chExt cx="0" cy="0"/>
        </a:xfrm>
      </p:grpSpPr>
      <p:sp>
        <p:nvSpPr>
          <p:cNvPr id="475" name="Google Shape;475;p59"/>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Calling Convention</a:t>
            </a:r>
            <a:endParaRPr/>
          </a:p>
        </p:txBody>
      </p:sp>
      <p:sp>
        <p:nvSpPr>
          <p:cNvPr id="476" name="Google Shape;476;p5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32</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81"/>
        <p:cNvGrpSpPr/>
        <p:nvPr/>
      </p:nvGrpSpPr>
      <p:grpSpPr>
        <a:xfrm>
          <a:off x="0" y="0"/>
          <a:ext cx="0" cy="0"/>
          <a:chOff x="0" y="0"/>
          <a:chExt cx="0" cy="0"/>
        </a:xfrm>
      </p:grpSpPr>
      <p:sp>
        <p:nvSpPr>
          <p:cNvPr id="482" name="Google Shape;482;p60"/>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Function Calls</a:t>
            </a:r>
            <a:endParaRPr/>
          </a:p>
        </p:txBody>
      </p:sp>
      <p:sp>
        <p:nvSpPr>
          <p:cNvPr id="483" name="Google Shape;483;p6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33</a:t>
            </a:fld>
            <a:endParaRPr/>
          </a:p>
        </p:txBody>
      </p:sp>
      <p:sp>
        <p:nvSpPr>
          <p:cNvPr id="484" name="Google Shape;484;p60"/>
          <p:cNvSpPr txBox="1"/>
          <p:nvPr/>
        </p:nvSpPr>
        <p:spPr>
          <a:xfrm>
            <a:off x="388300" y="1729425"/>
            <a:ext cx="1869000" cy="1046700"/>
          </a:xfrm>
          <a:prstGeom prst="rect">
            <a:avLst/>
          </a:prstGeom>
          <a:solidFill>
            <a:srgbClr val="000000">
              <a:alpha val="0"/>
            </a:srgbClr>
          </a:solidFill>
          <a:ln w="9525"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lvl="0" indent="0" algn="l" rtl="0">
              <a:lnSpc>
                <a:spcPct val="115000"/>
              </a:lnSpc>
              <a:spcBef>
                <a:spcPts val="0"/>
              </a:spcBef>
              <a:spcAft>
                <a:spcPts val="1200"/>
              </a:spcAft>
              <a:buNone/>
            </a:pPr>
            <a:r>
              <a:rPr lang="en" sz="1000" b="1" dirty="0">
                <a:solidFill>
                  <a:schemeClr val="dk1"/>
                </a:solidFill>
                <a:latin typeface="Courier New"/>
                <a:ea typeface="Courier New"/>
                <a:cs typeface="Courier New"/>
                <a:sym typeface="Courier New"/>
              </a:rPr>
              <a:t>int main() {</a:t>
            </a:r>
            <a:br>
              <a:rPr lang="en" sz="1000" b="1" dirty="0">
                <a:solidFill>
                  <a:schemeClr val="dk1"/>
                </a:solidFill>
                <a:latin typeface="Courier New"/>
                <a:ea typeface="Courier New"/>
                <a:cs typeface="Courier New"/>
                <a:sym typeface="Courier New"/>
              </a:rPr>
            </a:br>
            <a:r>
              <a:rPr lang="en" sz="1000" b="1" dirty="0">
                <a:solidFill>
                  <a:schemeClr val="dk1"/>
                </a:solidFill>
                <a:latin typeface="Courier New"/>
                <a:ea typeface="Courier New"/>
                <a:cs typeface="Courier New"/>
                <a:sym typeface="Courier New"/>
              </a:rPr>
              <a:t>    int a = 1;</a:t>
            </a:r>
            <a:br>
              <a:rPr lang="en" sz="1000" b="1" dirty="0">
                <a:solidFill>
                  <a:schemeClr val="dk1"/>
                </a:solidFill>
                <a:latin typeface="Courier New"/>
                <a:ea typeface="Courier New"/>
                <a:cs typeface="Courier New"/>
                <a:sym typeface="Courier New"/>
              </a:rPr>
            </a:br>
            <a:r>
              <a:rPr lang="en" sz="1000" b="1" dirty="0">
                <a:solidFill>
                  <a:schemeClr val="dk1"/>
                </a:solidFill>
                <a:latin typeface="Courier New"/>
                <a:ea typeface="Courier New"/>
                <a:cs typeface="Courier New"/>
                <a:sym typeface="Courier New"/>
              </a:rPr>
              <a:t>    foo();</a:t>
            </a:r>
            <a:br>
              <a:rPr lang="en" sz="1000" b="1" dirty="0">
                <a:solidFill>
                  <a:schemeClr val="dk1"/>
                </a:solidFill>
                <a:latin typeface="Courier New"/>
                <a:ea typeface="Courier New"/>
                <a:cs typeface="Courier New"/>
                <a:sym typeface="Courier New"/>
              </a:rPr>
            </a:br>
            <a:r>
              <a:rPr lang="en" sz="1000" b="1" dirty="0">
                <a:solidFill>
                  <a:schemeClr val="dk1"/>
                </a:solidFill>
                <a:latin typeface="Courier New"/>
                <a:ea typeface="Courier New"/>
                <a:cs typeface="Courier New"/>
                <a:sym typeface="Courier New"/>
              </a:rPr>
              <a:t>    return 0;</a:t>
            </a:r>
            <a:br>
              <a:rPr lang="en" sz="1000" b="1" dirty="0">
                <a:solidFill>
                  <a:schemeClr val="dk1"/>
                </a:solidFill>
                <a:latin typeface="Courier New"/>
                <a:ea typeface="Courier New"/>
                <a:cs typeface="Courier New"/>
                <a:sym typeface="Courier New"/>
              </a:rPr>
            </a:br>
            <a:r>
              <a:rPr lang="en" sz="1000" b="1" dirty="0">
                <a:solidFill>
                  <a:schemeClr val="dk1"/>
                </a:solidFill>
                <a:latin typeface="Courier New"/>
                <a:ea typeface="Courier New"/>
                <a:cs typeface="Courier New"/>
                <a:sym typeface="Courier New"/>
              </a:rPr>
              <a:t>}</a:t>
            </a:r>
            <a:endParaRPr sz="1000" b="1" dirty="0">
              <a:solidFill>
                <a:schemeClr val="dk1"/>
              </a:solidFill>
              <a:latin typeface="Courier New"/>
              <a:ea typeface="Courier New"/>
              <a:cs typeface="Courier New"/>
              <a:sym typeface="Courier New"/>
            </a:endParaRPr>
          </a:p>
        </p:txBody>
      </p:sp>
      <p:sp>
        <p:nvSpPr>
          <p:cNvPr id="485" name="Google Shape;485;p60"/>
          <p:cNvSpPr txBox="1"/>
          <p:nvPr/>
        </p:nvSpPr>
        <p:spPr>
          <a:xfrm>
            <a:off x="388300" y="2710625"/>
            <a:ext cx="18690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Caller</a:t>
            </a:r>
            <a:endParaRPr/>
          </a:p>
        </p:txBody>
      </p:sp>
      <p:sp>
        <p:nvSpPr>
          <p:cNvPr id="486" name="Google Shape;486;p60"/>
          <p:cNvSpPr txBox="1"/>
          <p:nvPr/>
        </p:nvSpPr>
        <p:spPr>
          <a:xfrm>
            <a:off x="3719700" y="1817925"/>
            <a:ext cx="1704600" cy="8697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lvl="0" indent="0" algn="l" rtl="0">
              <a:lnSpc>
                <a:spcPct val="115000"/>
              </a:lnSpc>
              <a:spcBef>
                <a:spcPts val="0"/>
              </a:spcBef>
              <a:spcAft>
                <a:spcPts val="1200"/>
              </a:spcAft>
              <a:buNone/>
            </a:pPr>
            <a:r>
              <a:rPr lang="en" sz="1000" b="1" dirty="0">
                <a:solidFill>
                  <a:schemeClr val="dk1"/>
                </a:solidFill>
                <a:latin typeface="Courier New"/>
                <a:ea typeface="Courier New"/>
                <a:cs typeface="Courier New"/>
                <a:sym typeface="Courier New"/>
              </a:rPr>
              <a:t>void foo() {</a:t>
            </a:r>
            <a:br>
              <a:rPr lang="en" sz="1000" b="1" dirty="0">
                <a:solidFill>
                  <a:schemeClr val="dk1"/>
                </a:solidFill>
                <a:latin typeface="Courier New"/>
                <a:ea typeface="Courier New"/>
                <a:cs typeface="Courier New"/>
                <a:sym typeface="Courier New"/>
              </a:rPr>
            </a:br>
            <a:r>
              <a:rPr lang="en" sz="1000" b="1" dirty="0">
                <a:solidFill>
                  <a:schemeClr val="dk1"/>
                </a:solidFill>
                <a:latin typeface="Courier New"/>
                <a:ea typeface="Courier New"/>
                <a:cs typeface="Courier New"/>
                <a:sym typeface="Courier New"/>
              </a:rPr>
              <a:t>    int b = 0;</a:t>
            </a:r>
            <a:br>
              <a:rPr lang="en" sz="1000" b="1" dirty="0">
                <a:solidFill>
                  <a:schemeClr val="dk1"/>
                </a:solidFill>
                <a:latin typeface="Courier New"/>
                <a:ea typeface="Courier New"/>
                <a:cs typeface="Courier New"/>
                <a:sym typeface="Courier New"/>
              </a:rPr>
            </a:br>
            <a:r>
              <a:rPr lang="en" sz="1000" b="1" dirty="0">
                <a:solidFill>
                  <a:schemeClr val="dk1"/>
                </a:solidFill>
                <a:latin typeface="Courier New"/>
                <a:ea typeface="Courier New"/>
                <a:cs typeface="Courier New"/>
                <a:sym typeface="Courier New"/>
              </a:rPr>
              <a:t>    return;</a:t>
            </a:r>
            <a:br>
              <a:rPr lang="en" sz="1000" b="1" dirty="0">
                <a:solidFill>
                  <a:schemeClr val="dk1"/>
                </a:solidFill>
                <a:latin typeface="Courier New"/>
                <a:ea typeface="Courier New"/>
                <a:cs typeface="Courier New"/>
                <a:sym typeface="Courier New"/>
              </a:rPr>
            </a:br>
            <a:r>
              <a:rPr lang="en" sz="1000" b="1" dirty="0">
                <a:solidFill>
                  <a:schemeClr val="dk1"/>
                </a:solidFill>
                <a:latin typeface="Courier New"/>
                <a:ea typeface="Courier New"/>
                <a:cs typeface="Courier New"/>
                <a:sym typeface="Courier New"/>
              </a:rPr>
              <a:t>}</a:t>
            </a:r>
            <a:endParaRPr sz="1000" b="1" dirty="0">
              <a:solidFill>
                <a:schemeClr val="dk1"/>
              </a:solidFill>
              <a:latin typeface="Courier New"/>
              <a:ea typeface="Courier New"/>
              <a:cs typeface="Courier New"/>
              <a:sym typeface="Courier New"/>
            </a:endParaRPr>
          </a:p>
        </p:txBody>
      </p:sp>
      <p:sp>
        <p:nvSpPr>
          <p:cNvPr id="487" name="Google Shape;487;p60"/>
          <p:cNvSpPr txBox="1"/>
          <p:nvPr/>
        </p:nvSpPr>
        <p:spPr>
          <a:xfrm>
            <a:off x="3719700" y="2612550"/>
            <a:ext cx="17046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Callee</a:t>
            </a:r>
            <a:endParaRPr/>
          </a:p>
        </p:txBody>
      </p:sp>
      <p:cxnSp>
        <p:nvCxnSpPr>
          <p:cNvPr id="488" name="Google Shape;488;p60"/>
          <p:cNvCxnSpPr>
            <a:stCxn id="484" idx="3"/>
            <a:endCxn id="486" idx="1"/>
          </p:cNvCxnSpPr>
          <p:nvPr/>
        </p:nvCxnSpPr>
        <p:spPr>
          <a:xfrm>
            <a:off x="2257300" y="2252775"/>
            <a:ext cx="1462500" cy="0"/>
          </a:xfrm>
          <a:prstGeom prst="straightConnector1">
            <a:avLst/>
          </a:prstGeom>
          <a:noFill/>
          <a:ln w="19050" cap="flat" cmpd="sng">
            <a:solidFill>
              <a:schemeClr val="dk1"/>
            </a:solidFill>
            <a:prstDash val="solid"/>
            <a:round/>
            <a:headEnd type="none" w="med" len="med"/>
            <a:tailEnd type="triangle" w="med" len="med"/>
          </a:ln>
        </p:spPr>
      </p:cxnSp>
      <p:cxnSp>
        <p:nvCxnSpPr>
          <p:cNvPr id="489" name="Google Shape;489;p60"/>
          <p:cNvCxnSpPr>
            <a:stCxn id="486" idx="3"/>
            <a:endCxn id="490" idx="1"/>
          </p:cNvCxnSpPr>
          <p:nvPr/>
        </p:nvCxnSpPr>
        <p:spPr>
          <a:xfrm>
            <a:off x="5424300" y="2252775"/>
            <a:ext cx="1462500" cy="0"/>
          </a:xfrm>
          <a:prstGeom prst="straightConnector1">
            <a:avLst/>
          </a:prstGeom>
          <a:noFill/>
          <a:ln w="19050" cap="flat" cmpd="sng">
            <a:solidFill>
              <a:schemeClr val="dk1"/>
            </a:solidFill>
            <a:prstDash val="solid"/>
            <a:round/>
            <a:headEnd type="none" w="med" len="med"/>
            <a:tailEnd type="triangle" w="med" len="med"/>
          </a:ln>
        </p:spPr>
      </p:cxnSp>
      <p:sp>
        <p:nvSpPr>
          <p:cNvPr id="490" name="Google Shape;490;p60"/>
          <p:cNvSpPr txBox="1"/>
          <p:nvPr/>
        </p:nvSpPr>
        <p:spPr>
          <a:xfrm>
            <a:off x="6886700" y="1729425"/>
            <a:ext cx="1869000" cy="1046700"/>
          </a:xfrm>
          <a:prstGeom prst="rect">
            <a:avLst/>
          </a:prstGeom>
          <a:solidFill>
            <a:srgbClr val="000000">
              <a:alpha val="0"/>
            </a:srgbClr>
          </a:solidFill>
          <a:ln w="9525"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lvl="0" indent="0" algn="l" rtl="0">
              <a:lnSpc>
                <a:spcPct val="115000"/>
              </a:lnSpc>
              <a:spcBef>
                <a:spcPts val="0"/>
              </a:spcBef>
              <a:spcAft>
                <a:spcPts val="1200"/>
              </a:spcAft>
              <a:buNone/>
            </a:pPr>
            <a:r>
              <a:rPr lang="en" sz="1000" b="1">
                <a:solidFill>
                  <a:schemeClr val="dk1"/>
                </a:solidFill>
                <a:latin typeface="Courier New"/>
                <a:ea typeface="Courier New"/>
                <a:cs typeface="Courier New"/>
                <a:sym typeface="Courier New"/>
              </a:rPr>
              <a:t>int main() {</a:t>
            </a:r>
            <a:br>
              <a:rPr lang="en" sz="1000" b="1">
                <a:solidFill>
                  <a:schemeClr val="dk1"/>
                </a:solidFill>
                <a:latin typeface="Courier New"/>
                <a:ea typeface="Courier New"/>
                <a:cs typeface="Courier New"/>
                <a:sym typeface="Courier New"/>
              </a:rPr>
            </a:br>
            <a:r>
              <a:rPr lang="en" sz="1000" b="1">
                <a:solidFill>
                  <a:schemeClr val="dk1"/>
                </a:solidFill>
                <a:latin typeface="Courier New"/>
                <a:ea typeface="Courier New"/>
                <a:cs typeface="Courier New"/>
                <a:sym typeface="Courier New"/>
              </a:rPr>
              <a:t>    int a = 1;</a:t>
            </a:r>
            <a:br>
              <a:rPr lang="en" sz="1000" b="1">
                <a:solidFill>
                  <a:schemeClr val="dk1"/>
                </a:solidFill>
                <a:latin typeface="Courier New"/>
                <a:ea typeface="Courier New"/>
                <a:cs typeface="Courier New"/>
                <a:sym typeface="Courier New"/>
              </a:rPr>
            </a:br>
            <a:r>
              <a:rPr lang="en" sz="1000" b="1">
                <a:solidFill>
                  <a:schemeClr val="dk1"/>
                </a:solidFill>
                <a:latin typeface="Courier New"/>
                <a:ea typeface="Courier New"/>
                <a:cs typeface="Courier New"/>
                <a:sym typeface="Courier New"/>
              </a:rPr>
              <a:t>    foo();</a:t>
            </a:r>
            <a:br>
              <a:rPr lang="en" sz="1000" b="1">
                <a:solidFill>
                  <a:schemeClr val="dk1"/>
                </a:solidFill>
                <a:latin typeface="Courier New"/>
                <a:ea typeface="Courier New"/>
                <a:cs typeface="Courier New"/>
                <a:sym typeface="Courier New"/>
              </a:rPr>
            </a:br>
            <a:r>
              <a:rPr lang="en" sz="1000" b="1">
                <a:solidFill>
                  <a:schemeClr val="dk1"/>
                </a:solidFill>
                <a:latin typeface="Courier New"/>
                <a:ea typeface="Courier New"/>
                <a:cs typeface="Courier New"/>
                <a:sym typeface="Courier New"/>
              </a:rPr>
              <a:t>    return 0;</a:t>
            </a:r>
            <a:br>
              <a:rPr lang="en" sz="1000" b="1">
                <a:solidFill>
                  <a:schemeClr val="dk1"/>
                </a:solidFill>
                <a:latin typeface="Courier New"/>
                <a:ea typeface="Courier New"/>
                <a:cs typeface="Courier New"/>
                <a:sym typeface="Courier New"/>
              </a:rPr>
            </a:br>
            <a:r>
              <a:rPr lang="en" sz="1000" b="1">
                <a:solidFill>
                  <a:schemeClr val="dk1"/>
                </a:solidFill>
                <a:latin typeface="Courier New"/>
                <a:ea typeface="Courier New"/>
                <a:cs typeface="Courier New"/>
                <a:sym typeface="Courier New"/>
              </a:rPr>
              <a:t>}</a:t>
            </a:r>
            <a:endParaRPr sz="1000" b="1">
              <a:solidFill>
                <a:schemeClr val="dk1"/>
              </a:solidFill>
              <a:latin typeface="Courier New"/>
              <a:ea typeface="Courier New"/>
              <a:cs typeface="Courier New"/>
              <a:sym typeface="Courier New"/>
            </a:endParaRPr>
          </a:p>
        </p:txBody>
      </p:sp>
      <p:sp>
        <p:nvSpPr>
          <p:cNvPr id="491" name="Google Shape;491;p60"/>
          <p:cNvSpPr txBox="1"/>
          <p:nvPr/>
        </p:nvSpPr>
        <p:spPr>
          <a:xfrm>
            <a:off x="6886700" y="2710625"/>
            <a:ext cx="18690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Caller</a:t>
            </a:r>
            <a:endParaRPr/>
          </a:p>
        </p:txBody>
      </p:sp>
      <p:sp>
        <p:nvSpPr>
          <p:cNvPr id="492" name="Google Shape;492;p60"/>
          <p:cNvSpPr txBox="1"/>
          <p:nvPr/>
        </p:nvSpPr>
        <p:spPr>
          <a:xfrm>
            <a:off x="1400950" y="3372525"/>
            <a:ext cx="3175200" cy="677100"/>
          </a:xfrm>
          <a:prstGeom prst="rect">
            <a:avLst/>
          </a:prstGeom>
          <a:solidFill>
            <a:schemeClr val="accent4"/>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sz="1600"/>
              <a:t>The </a:t>
            </a:r>
            <a:r>
              <a:rPr lang="en" sz="1600" b="1"/>
              <a:t>caller</a:t>
            </a:r>
            <a:r>
              <a:rPr lang="en" sz="1600"/>
              <a:t> function (</a:t>
            </a:r>
            <a:r>
              <a:rPr lang="en" sz="1600" b="1">
                <a:latin typeface="Courier New"/>
                <a:ea typeface="Courier New"/>
                <a:cs typeface="Courier New"/>
                <a:sym typeface="Courier New"/>
              </a:rPr>
              <a:t>main</a:t>
            </a:r>
            <a:r>
              <a:rPr lang="en" sz="1600"/>
              <a:t>) calls the </a:t>
            </a:r>
            <a:r>
              <a:rPr lang="en" sz="1600" b="1"/>
              <a:t>callee</a:t>
            </a:r>
            <a:r>
              <a:rPr lang="en" sz="1600"/>
              <a:t> function (</a:t>
            </a:r>
            <a:r>
              <a:rPr lang="en" sz="1600" b="1">
                <a:latin typeface="Courier New"/>
                <a:ea typeface="Courier New"/>
                <a:cs typeface="Courier New"/>
                <a:sym typeface="Courier New"/>
              </a:rPr>
              <a:t>foo</a:t>
            </a:r>
            <a:r>
              <a:rPr lang="en" sz="1600"/>
              <a:t>).</a:t>
            </a:r>
            <a:endParaRPr sz="1800"/>
          </a:p>
        </p:txBody>
      </p:sp>
      <p:sp>
        <p:nvSpPr>
          <p:cNvPr id="493" name="Google Shape;493;p60"/>
          <p:cNvSpPr txBox="1"/>
          <p:nvPr/>
        </p:nvSpPr>
        <p:spPr>
          <a:xfrm>
            <a:off x="4816300" y="3372525"/>
            <a:ext cx="3175200" cy="923400"/>
          </a:xfrm>
          <a:prstGeom prst="rect">
            <a:avLst/>
          </a:prstGeom>
          <a:solidFill>
            <a:schemeClr val="accent4"/>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sz="1600"/>
              <a:t>The callee function executes and then returns control to the caller function.</a:t>
            </a:r>
            <a:endParaRPr sz="1800"/>
          </a:p>
        </p:txBody>
      </p:sp>
      <p:sp>
        <p:nvSpPr>
          <p:cNvPr id="494" name="Google Shape;494;p60"/>
          <p:cNvSpPr txBox="1"/>
          <p:nvPr/>
        </p:nvSpPr>
        <p:spPr>
          <a:xfrm>
            <a:off x="388300" y="1329225"/>
            <a:ext cx="18690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Before function call</a:t>
            </a:r>
            <a:endParaRPr/>
          </a:p>
        </p:txBody>
      </p:sp>
      <p:sp>
        <p:nvSpPr>
          <p:cNvPr id="495" name="Google Shape;495;p60"/>
          <p:cNvSpPr txBox="1"/>
          <p:nvPr/>
        </p:nvSpPr>
        <p:spPr>
          <a:xfrm>
            <a:off x="3719700" y="1417725"/>
            <a:ext cx="17046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During function call</a:t>
            </a:r>
            <a:endParaRPr/>
          </a:p>
        </p:txBody>
      </p:sp>
      <p:sp>
        <p:nvSpPr>
          <p:cNvPr id="496" name="Google Shape;496;p60"/>
          <p:cNvSpPr txBox="1"/>
          <p:nvPr/>
        </p:nvSpPr>
        <p:spPr>
          <a:xfrm>
            <a:off x="6886700" y="1329225"/>
            <a:ext cx="18690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After function returns</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8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8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9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9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8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8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90"/>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93"/>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96"/>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9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500"/>
        <p:cNvGrpSpPr/>
        <p:nvPr/>
      </p:nvGrpSpPr>
      <p:grpSpPr>
        <a:xfrm>
          <a:off x="0" y="0"/>
          <a:ext cx="0" cy="0"/>
          <a:chOff x="0" y="0"/>
          <a:chExt cx="0" cy="0"/>
        </a:xfrm>
      </p:grpSpPr>
      <p:sp>
        <p:nvSpPr>
          <p:cNvPr id="501" name="Google Shape;501;p61"/>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x86 Calling Convention</a:t>
            </a:r>
            <a:endParaRPr/>
          </a:p>
        </p:txBody>
      </p:sp>
      <p:sp>
        <p:nvSpPr>
          <p:cNvPr id="502" name="Google Shape;502;p61"/>
          <p:cNvSpPr txBox="1">
            <a:spLocks noGrp="1"/>
          </p:cNvSpPr>
          <p:nvPr>
            <p:ph type="body" idx="1"/>
          </p:nvPr>
        </p:nvSpPr>
        <p:spPr>
          <a:xfrm>
            <a:off x="187909" y="1107025"/>
            <a:ext cx="8520600" cy="37656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dirty="0"/>
              <a:t>An understood way for functions to call other functions and know what state the processor will return in</a:t>
            </a:r>
            <a:endParaRPr dirty="0"/>
          </a:p>
          <a:p>
            <a:pPr marL="457200" lvl="0" indent="-342900" algn="l" rtl="0">
              <a:spcBef>
                <a:spcPts val="0"/>
              </a:spcBef>
              <a:spcAft>
                <a:spcPts val="0"/>
              </a:spcAft>
              <a:buSzPts val="1800"/>
              <a:buChar char="●"/>
            </a:pPr>
            <a:endParaRPr lang="en" dirty="0"/>
          </a:p>
          <a:p>
            <a:pPr marL="457200" lvl="0" indent="-342900" algn="l" rtl="0">
              <a:spcBef>
                <a:spcPts val="0"/>
              </a:spcBef>
              <a:spcAft>
                <a:spcPts val="0"/>
              </a:spcAft>
              <a:buSzPts val="1800"/>
              <a:buChar char="●"/>
            </a:pPr>
            <a:r>
              <a:rPr lang="en" dirty="0"/>
              <a:t>How to pass arguments</a:t>
            </a:r>
            <a:endParaRPr dirty="0"/>
          </a:p>
          <a:p>
            <a:pPr marL="914400" lvl="1" indent="-317500" algn="l" rtl="0">
              <a:spcBef>
                <a:spcPts val="0"/>
              </a:spcBef>
              <a:spcAft>
                <a:spcPts val="0"/>
              </a:spcAft>
              <a:buSzPts val="1400"/>
              <a:buChar char="○"/>
            </a:pPr>
            <a:r>
              <a:rPr lang="en" dirty="0"/>
              <a:t>Arguments are pushed onto the stack in reverse order, so </a:t>
            </a:r>
            <a:r>
              <a:rPr lang="en" b="1" dirty="0" err="1">
                <a:latin typeface="Courier New"/>
                <a:ea typeface="Courier New"/>
                <a:cs typeface="Courier New"/>
                <a:sym typeface="Courier New"/>
              </a:rPr>
              <a:t>func</a:t>
            </a:r>
            <a:r>
              <a:rPr lang="en" b="1" dirty="0">
                <a:latin typeface="Courier New"/>
                <a:ea typeface="Courier New"/>
                <a:cs typeface="Courier New"/>
                <a:sym typeface="Courier New"/>
              </a:rPr>
              <a:t>(val1, val2, val3)</a:t>
            </a:r>
            <a:r>
              <a:rPr lang="en" dirty="0"/>
              <a:t> will place </a:t>
            </a:r>
            <a:r>
              <a:rPr lang="en" b="1" dirty="0">
                <a:latin typeface="Courier New"/>
                <a:ea typeface="Courier New"/>
                <a:cs typeface="Courier New"/>
                <a:sym typeface="Courier New"/>
              </a:rPr>
              <a:t>val3</a:t>
            </a:r>
            <a:r>
              <a:rPr lang="en" dirty="0"/>
              <a:t> at the highest memory address, then </a:t>
            </a:r>
            <a:r>
              <a:rPr lang="en" b="1" dirty="0">
                <a:latin typeface="Courier New"/>
                <a:ea typeface="Courier New"/>
                <a:cs typeface="Courier New"/>
                <a:sym typeface="Courier New"/>
              </a:rPr>
              <a:t>val2</a:t>
            </a:r>
            <a:r>
              <a:rPr lang="en" dirty="0"/>
              <a:t>, then </a:t>
            </a:r>
            <a:r>
              <a:rPr lang="en" b="1" dirty="0">
                <a:latin typeface="Courier New"/>
                <a:ea typeface="Courier New"/>
                <a:cs typeface="Courier New"/>
                <a:sym typeface="Courier New"/>
              </a:rPr>
              <a:t>val1</a:t>
            </a:r>
            <a:endParaRPr dirty="0">
              <a:latin typeface="Courier New"/>
              <a:ea typeface="Courier New"/>
              <a:cs typeface="Courier New"/>
              <a:sym typeface="Courier New"/>
            </a:endParaRPr>
          </a:p>
          <a:p>
            <a:pPr marL="457200" lvl="0" indent="-342900" algn="l" rtl="0">
              <a:spcBef>
                <a:spcPts val="0"/>
              </a:spcBef>
              <a:spcAft>
                <a:spcPts val="0"/>
              </a:spcAft>
              <a:buSzPts val="1800"/>
              <a:buChar char="●"/>
            </a:pPr>
            <a:endParaRPr lang="en" dirty="0"/>
          </a:p>
          <a:p>
            <a:pPr marL="457200" lvl="0" indent="-342900" algn="l" rtl="0">
              <a:spcBef>
                <a:spcPts val="0"/>
              </a:spcBef>
              <a:spcAft>
                <a:spcPts val="0"/>
              </a:spcAft>
              <a:buSzPts val="1800"/>
              <a:buChar char="●"/>
            </a:pPr>
            <a:r>
              <a:rPr lang="en" dirty="0"/>
              <a:t>How to receive return values</a:t>
            </a:r>
            <a:endParaRPr dirty="0"/>
          </a:p>
          <a:p>
            <a:pPr marL="914400" lvl="1" indent="-317500" algn="l" rtl="0">
              <a:spcBef>
                <a:spcPts val="0"/>
              </a:spcBef>
              <a:spcAft>
                <a:spcPts val="0"/>
              </a:spcAft>
              <a:buSzPts val="1400"/>
              <a:buChar char="○"/>
            </a:pPr>
            <a:r>
              <a:rPr lang="en" dirty="0"/>
              <a:t>Return values are passed in EAX</a:t>
            </a:r>
            <a:endParaRPr dirty="0"/>
          </a:p>
          <a:p>
            <a:pPr marL="457200" lvl="0" indent="-342900" algn="l" rtl="0">
              <a:spcBef>
                <a:spcPts val="0"/>
              </a:spcBef>
              <a:spcAft>
                <a:spcPts val="0"/>
              </a:spcAft>
              <a:buSzPts val="1800"/>
              <a:buChar char="●"/>
            </a:pPr>
            <a:endParaRPr lang="en" dirty="0"/>
          </a:p>
          <a:p>
            <a:pPr marL="457200" lvl="0" indent="-342900" algn="l" rtl="0">
              <a:spcBef>
                <a:spcPts val="0"/>
              </a:spcBef>
              <a:spcAft>
                <a:spcPts val="0"/>
              </a:spcAft>
              <a:buSzPts val="1800"/>
              <a:buChar char="●"/>
            </a:pPr>
            <a:r>
              <a:rPr lang="en" dirty="0"/>
              <a:t>Which registers are caller-saved or callee-saved</a:t>
            </a:r>
            <a:endParaRPr dirty="0"/>
          </a:p>
          <a:p>
            <a:pPr marL="914400" lvl="1" indent="-317500" algn="l" rtl="0">
              <a:spcBef>
                <a:spcPts val="0"/>
              </a:spcBef>
              <a:spcAft>
                <a:spcPts val="0"/>
              </a:spcAft>
              <a:buSzPts val="1400"/>
              <a:buChar char="○"/>
            </a:pPr>
            <a:r>
              <a:rPr lang="en" b="1" dirty="0"/>
              <a:t>Callee-saved</a:t>
            </a:r>
            <a:r>
              <a:rPr lang="en" dirty="0"/>
              <a:t>: The callee must not change the value of the register when it returns</a:t>
            </a:r>
            <a:endParaRPr dirty="0"/>
          </a:p>
          <a:p>
            <a:pPr marL="914400" lvl="1" indent="-317500" algn="l" rtl="0">
              <a:spcBef>
                <a:spcPts val="0"/>
              </a:spcBef>
              <a:spcAft>
                <a:spcPts val="0"/>
              </a:spcAft>
              <a:buSzPts val="1400"/>
              <a:buChar char="○"/>
            </a:pPr>
            <a:r>
              <a:rPr lang="en" b="1" dirty="0"/>
              <a:t>Caller-saved</a:t>
            </a:r>
            <a:r>
              <a:rPr lang="en" dirty="0"/>
              <a:t>: The callee may overwrite the register without saving or restoring it</a:t>
            </a:r>
            <a:endParaRPr dirty="0"/>
          </a:p>
        </p:txBody>
      </p:sp>
      <p:sp>
        <p:nvSpPr>
          <p:cNvPr id="503" name="Google Shape;503;p6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34</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02">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02">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02">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02">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02">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02">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02">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507"/>
        <p:cNvGrpSpPr/>
        <p:nvPr/>
      </p:nvGrpSpPr>
      <p:grpSpPr>
        <a:xfrm>
          <a:off x="0" y="0"/>
          <a:ext cx="0" cy="0"/>
          <a:chOff x="0" y="0"/>
          <a:chExt cx="0" cy="0"/>
        </a:xfrm>
      </p:grpSpPr>
      <p:sp>
        <p:nvSpPr>
          <p:cNvPr id="508" name="Google Shape;508;p62"/>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Calling a Function in x86</a:t>
            </a:r>
            <a:endParaRPr/>
          </a:p>
        </p:txBody>
      </p:sp>
      <p:sp>
        <p:nvSpPr>
          <p:cNvPr id="509" name="Google Shape;509;p62"/>
          <p:cNvSpPr txBox="1">
            <a:spLocks noGrp="1"/>
          </p:cNvSpPr>
          <p:nvPr>
            <p:ph type="body" idx="1"/>
          </p:nvPr>
        </p:nvSpPr>
        <p:spPr>
          <a:xfrm>
            <a:off x="198500" y="1246825"/>
            <a:ext cx="8520600" cy="15300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When calling a function, the ESP and EBP need to shift to create a new stack frame, and the EIP must move to the callee’s code</a:t>
            </a:r>
            <a:endParaRPr dirty="0"/>
          </a:p>
          <a:p>
            <a:pPr marL="457200" lvl="0" indent="-342900" algn="l" rtl="0">
              <a:spcBef>
                <a:spcPts val="0"/>
              </a:spcBef>
              <a:spcAft>
                <a:spcPts val="0"/>
              </a:spcAft>
              <a:buSzPts val="1800"/>
              <a:buChar char="●"/>
            </a:pPr>
            <a:r>
              <a:rPr lang="en" dirty="0"/>
              <a:t>When returning from a function, the ESP, EBP, and EIP must return to their old values</a:t>
            </a:r>
            <a:endParaRPr dirty="0"/>
          </a:p>
        </p:txBody>
      </p:sp>
      <p:sp>
        <p:nvSpPr>
          <p:cNvPr id="510" name="Google Shape;510;p6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35</a:t>
            </a:fld>
            <a:endParaRPr/>
          </a:p>
        </p:txBody>
      </p:sp>
      <p:graphicFrame>
        <p:nvGraphicFramePr>
          <p:cNvPr id="511" name="Google Shape;511;p62"/>
          <p:cNvGraphicFramePr/>
          <p:nvPr/>
        </p:nvGraphicFramePr>
        <p:xfrm>
          <a:off x="975153" y="2718385"/>
          <a:ext cx="1816500" cy="1706600"/>
        </p:xfrm>
        <a:graphic>
          <a:graphicData uri="http://schemas.openxmlformats.org/drawingml/2006/table">
            <a:tbl>
              <a:tblPr>
                <a:noFill/>
                <a:tableStyleId>{F77F4237-0D3B-4A35-BEBD-FA886FF9FF42}</a:tableStyleId>
              </a:tblPr>
              <a:tblGrid>
                <a:gridCol w="1816500">
                  <a:extLst>
                    <a:ext uri="{9D8B030D-6E8A-4147-A177-3AD203B41FA5}">
                      <a16:colId xmlns:a16="http://schemas.microsoft.com/office/drawing/2014/main" val="20000"/>
                    </a:ext>
                  </a:extLst>
                </a:gridCol>
              </a:tblGrid>
              <a:tr h="152550">
                <a:tc>
                  <a:txBody>
                    <a:bodyPr/>
                    <a:lstStyle/>
                    <a:p>
                      <a:pPr marL="0" lvl="0" indent="0" algn="ctr" rtl="0">
                        <a:spcBef>
                          <a:spcPts val="0"/>
                        </a:spcBef>
                        <a:spcAft>
                          <a:spcPts val="0"/>
                        </a:spcAft>
                        <a:buNone/>
                      </a:pPr>
                      <a:endParaRPr sz="1000" b="1">
                        <a:solidFill>
                          <a:schemeClr val="dk1"/>
                        </a:solidFill>
                        <a:latin typeface="Courier New"/>
                        <a:ea typeface="Courier New"/>
                        <a:cs typeface="Courier New"/>
                        <a:sym typeface="Courier New"/>
                      </a:endParaRPr>
                    </a:p>
                  </a:txBody>
                  <a:tcPr marL="45700" marR="45700" marT="45700" marB="45700">
                    <a:solidFill>
                      <a:srgbClr val="F4CCCC"/>
                    </a:solidFill>
                  </a:tcPr>
                </a:tc>
                <a:extLst>
                  <a:ext uri="{0D108BD9-81ED-4DB2-BD59-A6C34878D82A}">
                    <a16:rowId xmlns:a16="http://schemas.microsoft.com/office/drawing/2014/main" val="10000"/>
                  </a:ext>
                </a:extLst>
              </a:tr>
              <a:tr h="152550">
                <a:tc>
                  <a:txBody>
                    <a:bodyPr/>
                    <a:lstStyle/>
                    <a:p>
                      <a:pPr marL="0" lvl="0" indent="0" algn="ctr" rtl="0">
                        <a:spcBef>
                          <a:spcPts val="0"/>
                        </a:spcBef>
                        <a:spcAft>
                          <a:spcPts val="0"/>
                        </a:spcAft>
                        <a:buNone/>
                      </a:pPr>
                      <a:endParaRPr sz="1000" b="1">
                        <a:solidFill>
                          <a:schemeClr val="dk1"/>
                        </a:solidFill>
                        <a:latin typeface="Courier New"/>
                        <a:ea typeface="Courier New"/>
                        <a:cs typeface="Courier New"/>
                        <a:sym typeface="Courier New"/>
                      </a:endParaRPr>
                    </a:p>
                  </a:txBody>
                  <a:tcPr marL="45700" marR="45700" marT="45700" marB="45700">
                    <a:solidFill>
                      <a:srgbClr val="F4CCCC"/>
                    </a:solidFill>
                  </a:tcPr>
                </a:tc>
                <a:extLst>
                  <a:ext uri="{0D108BD9-81ED-4DB2-BD59-A6C34878D82A}">
                    <a16:rowId xmlns:a16="http://schemas.microsoft.com/office/drawing/2014/main" val="10001"/>
                  </a:ext>
                </a:extLst>
              </a:tr>
              <a:tr h="152550">
                <a:tc>
                  <a:txBody>
                    <a:bodyPr/>
                    <a:lstStyle/>
                    <a:p>
                      <a:pPr marL="0" lvl="0" indent="0" algn="ctr" rtl="0">
                        <a:spcBef>
                          <a:spcPts val="0"/>
                        </a:spcBef>
                        <a:spcAft>
                          <a:spcPts val="0"/>
                        </a:spcAft>
                        <a:buNone/>
                      </a:pPr>
                      <a:endParaRPr sz="1000" b="1">
                        <a:solidFill>
                          <a:schemeClr val="dk1"/>
                        </a:solidFill>
                        <a:latin typeface="Courier New"/>
                        <a:ea typeface="Courier New"/>
                        <a:cs typeface="Courier New"/>
                        <a:sym typeface="Courier New"/>
                      </a:endParaRPr>
                    </a:p>
                  </a:txBody>
                  <a:tcPr marL="45700" marR="45700" marT="45700" marB="45700">
                    <a:solidFill>
                      <a:schemeClr val="lt2"/>
                    </a:solidFill>
                  </a:tcPr>
                </a:tc>
                <a:extLst>
                  <a:ext uri="{0D108BD9-81ED-4DB2-BD59-A6C34878D82A}">
                    <a16:rowId xmlns:a16="http://schemas.microsoft.com/office/drawing/2014/main" val="10002"/>
                  </a:ext>
                </a:extLst>
              </a:tr>
              <a:tr h="152550">
                <a:tc>
                  <a:txBody>
                    <a:bodyPr/>
                    <a:lstStyle/>
                    <a:p>
                      <a:pPr marL="0" lvl="0" indent="0" algn="ctr" rtl="0">
                        <a:spcBef>
                          <a:spcPts val="0"/>
                        </a:spcBef>
                        <a:spcAft>
                          <a:spcPts val="0"/>
                        </a:spcAft>
                        <a:buNone/>
                      </a:pPr>
                      <a:endParaRPr sz="1000" b="1">
                        <a:solidFill>
                          <a:schemeClr val="dk1"/>
                        </a:solidFill>
                        <a:latin typeface="Courier New"/>
                        <a:ea typeface="Courier New"/>
                        <a:cs typeface="Courier New"/>
                        <a:sym typeface="Courier New"/>
                      </a:endParaRPr>
                    </a:p>
                  </a:txBody>
                  <a:tcPr marL="45700" marR="45700" marT="45700" marB="45700">
                    <a:lnB w="9525" cap="flat" cmpd="sng">
                      <a:solidFill>
                        <a:srgbClr val="9E9E9E"/>
                      </a:solidFill>
                      <a:prstDash val="dash"/>
                      <a:round/>
                      <a:headEnd type="none" w="sm" len="sm"/>
                      <a:tailEnd type="none" w="sm" len="sm"/>
                    </a:lnB>
                    <a:solidFill>
                      <a:schemeClr val="lt2"/>
                    </a:solidFill>
                  </a:tcPr>
                </a:tc>
                <a:extLst>
                  <a:ext uri="{0D108BD9-81ED-4DB2-BD59-A6C34878D82A}">
                    <a16:rowId xmlns:a16="http://schemas.microsoft.com/office/drawing/2014/main" val="10003"/>
                  </a:ext>
                </a:extLst>
              </a:tr>
              <a:tr h="152550">
                <a:tc>
                  <a:txBody>
                    <a:bodyPr/>
                    <a:lstStyle/>
                    <a:p>
                      <a:pPr marL="0" lvl="0" indent="0" algn="ctr" rtl="0">
                        <a:spcBef>
                          <a:spcPts val="0"/>
                        </a:spcBef>
                        <a:spcAft>
                          <a:spcPts val="0"/>
                        </a:spcAft>
                        <a:buNone/>
                      </a:pPr>
                      <a:endParaRPr sz="1000" b="1">
                        <a:solidFill>
                          <a:schemeClr val="dk1"/>
                        </a:solidFill>
                        <a:latin typeface="Courier New"/>
                        <a:ea typeface="Courier New"/>
                        <a:cs typeface="Courier New"/>
                        <a:sym typeface="Courier New"/>
                      </a:endParaRPr>
                    </a:p>
                  </a:txBody>
                  <a:tcPr marL="45700" marR="45700" marT="45700" marB="45700">
                    <a:lnT w="9525" cap="flat" cmpd="sng">
                      <a:solidFill>
                        <a:srgbClr val="9E9E9E"/>
                      </a:solidFill>
                      <a:prstDash val="dash"/>
                      <a:round/>
                      <a:headEnd type="none" w="sm" len="sm"/>
                      <a:tailEnd type="none" w="sm" len="sm"/>
                    </a:lnT>
                    <a:lnB w="9525" cap="flat" cmpd="sng">
                      <a:solidFill>
                        <a:srgbClr val="9E9E9E"/>
                      </a:solidFill>
                      <a:prstDash val="dash"/>
                      <a:round/>
                      <a:headEnd type="none" w="sm" len="sm"/>
                      <a:tailEnd type="none" w="sm" len="sm"/>
                    </a:lnB>
                    <a:solidFill>
                      <a:schemeClr val="lt2"/>
                    </a:solidFill>
                  </a:tcPr>
                </a:tc>
                <a:extLst>
                  <a:ext uri="{0D108BD9-81ED-4DB2-BD59-A6C34878D82A}">
                    <a16:rowId xmlns:a16="http://schemas.microsoft.com/office/drawing/2014/main" val="10004"/>
                  </a:ext>
                </a:extLst>
              </a:tr>
              <a:tr h="152550">
                <a:tc>
                  <a:txBody>
                    <a:bodyPr/>
                    <a:lstStyle/>
                    <a:p>
                      <a:pPr marL="0" lvl="0" indent="0" algn="ctr" rtl="0">
                        <a:spcBef>
                          <a:spcPts val="0"/>
                        </a:spcBef>
                        <a:spcAft>
                          <a:spcPts val="0"/>
                        </a:spcAft>
                        <a:buNone/>
                      </a:pPr>
                      <a:r>
                        <a:rPr lang="en" sz="1000" b="1">
                          <a:solidFill>
                            <a:schemeClr val="dk1"/>
                          </a:solidFill>
                          <a:latin typeface="Courier New"/>
                          <a:ea typeface="Courier New"/>
                          <a:cs typeface="Courier New"/>
                          <a:sym typeface="Courier New"/>
                        </a:rPr>
                        <a:t>caller</a:t>
                      </a:r>
                      <a:r>
                        <a:rPr lang="en" sz="1000">
                          <a:solidFill>
                            <a:schemeClr val="dk1"/>
                          </a:solidFill>
                        </a:rPr>
                        <a:t> code</a:t>
                      </a:r>
                      <a:endParaRPr/>
                    </a:p>
                  </a:txBody>
                  <a:tcPr marL="45700" marR="45700" marT="45700" marB="45700">
                    <a:lnT w="9525" cap="flat" cmpd="sng">
                      <a:solidFill>
                        <a:srgbClr val="9E9E9E"/>
                      </a:solidFill>
                      <a:prstDash val="dash"/>
                      <a:round/>
                      <a:headEnd type="none" w="sm" len="sm"/>
                      <a:tailEnd type="none" w="sm" len="sm"/>
                    </a:lnT>
                    <a:solidFill>
                      <a:schemeClr val="lt2"/>
                    </a:solidFill>
                  </a:tcPr>
                </a:tc>
                <a:extLst>
                  <a:ext uri="{0D108BD9-81ED-4DB2-BD59-A6C34878D82A}">
                    <a16:rowId xmlns:a16="http://schemas.microsoft.com/office/drawing/2014/main" val="10005"/>
                  </a:ext>
                </a:extLst>
              </a:tr>
              <a:tr h="152550">
                <a:tc>
                  <a:txBody>
                    <a:bodyPr/>
                    <a:lstStyle/>
                    <a:p>
                      <a:pPr marL="0" lvl="0" indent="0" algn="ctr" rtl="0">
                        <a:spcBef>
                          <a:spcPts val="0"/>
                        </a:spcBef>
                        <a:spcAft>
                          <a:spcPts val="0"/>
                        </a:spcAft>
                        <a:buClr>
                          <a:schemeClr val="dk1"/>
                        </a:buClr>
                        <a:buSzPts val="1100"/>
                        <a:buFont typeface="Arial"/>
                        <a:buNone/>
                      </a:pPr>
                      <a:r>
                        <a:rPr lang="en" sz="1000" b="1">
                          <a:solidFill>
                            <a:schemeClr val="dk1"/>
                          </a:solidFill>
                          <a:latin typeface="Courier New"/>
                          <a:ea typeface="Courier New"/>
                          <a:cs typeface="Courier New"/>
                          <a:sym typeface="Courier New"/>
                        </a:rPr>
                        <a:t>callee</a:t>
                      </a:r>
                      <a:r>
                        <a:rPr lang="en" sz="1000">
                          <a:solidFill>
                            <a:schemeClr val="dk1"/>
                          </a:solidFill>
                        </a:rPr>
                        <a:t> code</a:t>
                      </a:r>
                      <a:endParaRPr sz="1000" b="1">
                        <a:solidFill>
                          <a:schemeClr val="dk1"/>
                        </a:solidFill>
                        <a:latin typeface="Courier New"/>
                        <a:ea typeface="Courier New"/>
                        <a:cs typeface="Courier New"/>
                        <a:sym typeface="Courier New"/>
                      </a:endParaRPr>
                    </a:p>
                  </a:txBody>
                  <a:tcPr marL="45700" marR="45700" marT="45700" marB="45700">
                    <a:solidFill>
                      <a:schemeClr val="lt2"/>
                    </a:solidFill>
                  </a:tcPr>
                </a:tc>
                <a:extLst>
                  <a:ext uri="{0D108BD9-81ED-4DB2-BD59-A6C34878D82A}">
                    <a16:rowId xmlns:a16="http://schemas.microsoft.com/office/drawing/2014/main" val="10006"/>
                  </a:ext>
                </a:extLst>
              </a:tr>
            </a:tbl>
          </a:graphicData>
        </a:graphic>
      </p:graphicFrame>
      <p:graphicFrame>
        <p:nvGraphicFramePr>
          <p:cNvPr id="512" name="Google Shape;512;p62"/>
          <p:cNvGraphicFramePr/>
          <p:nvPr/>
        </p:nvGraphicFramePr>
        <p:xfrm>
          <a:off x="3948428" y="2718385"/>
          <a:ext cx="1816500" cy="1706600"/>
        </p:xfrm>
        <a:graphic>
          <a:graphicData uri="http://schemas.openxmlformats.org/drawingml/2006/table">
            <a:tbl>
              <a:tblPr>
                <a:noFill/>
                <a:tableStyleId>{F77F4237-0D3B-4A35-BEBD-FA886FF9FF42}</a:tableStyleId>
              </a:tblPr>
              <a:tblGrid>
                <a:gridCol w="1816500">
                  <a:extLst>
                    <a:ext uri="{9D8B030D-6E8A-4147-A177-3AD203B41FA5}">
                      <a16:colId xmlns:a16="http://schemas.microsoft.com/office/drawing/2014/main" val="20000"/>
                    </a:ext>
                  </a:extLst>
                </a:gridCol>
              </a:tblGrid>
              <a:tr h="152550">
                <a:tc>
                  <a:txBody>
                    <a:bodyPr/>
                    <a:lstStyle/>
                    <a:p>
                      <a:pPr marL="0" lvl="0" indent="0" algn="ctr" rtl="0">
                        <a:spcBef>
                          <a:spcPts val="0"/>
                        </a:spcBef>
                        <a:spcAft>
                          <a:spcPts val="0"/>
                        </a:spcAft>
                        <a:buNone/>
                      </a:pPr>
                      <a:endParaRPr sz="1000" b="1">
                        <a:solidFill>
                          <a:schemeClr val="dk1"/>
                        </a:solidFill>
                        <a:latin typeface="Courier New"/>
                        <a:ea typeface="Courier New"/>
                        <a:cs typeface="Courier New"/>
                        <a:sym typeface="Courier New"/>
                      </a:endParaRPr>
                    </a:p>
                  </a:txBody>
                  <a:tcPr marL="45700" marR="45700" marT="45700" marB="45700">
                    <a:solidFill>
                      <a:srgbClr val="F4CCCC"/>
                    </a:solidFill>
                  </a:tcPr>
                </a:tc>
                <a:extLst>
                  <a:ext uri="{0D108BD9-81ED-4DB2-BD59-A6C34878D82A}">
                    <a16:rowId xmlns:a16="http://schemas.microsoft.com/office/drawing/2014/main" val="10000"/>
                  </a:ext>
                </a:extLst>
              </a:tr>
              <a:tr h="152550">
                <a:tc>
                  <a:txBody>
                    <a:bodyPr/>
                    <a:lstStyle/>
                    <a:p>
                      <a:pPr marL="0" lvl="0" indent="0" algn="ctr" rtl="0">
                        <a:spcBef>
                          <a:spcPts val="0"/>
                        </a:spcBef>
                        <a:spcAft>
                          <a:spcPts val="0"/>
                        </a:spcAft>
                        <a:buNone/>
                      </a:pPr>
                      <a:endParaRPr sz="1000" b="1">
                        <a:solidFill>
                          <a:schemeClr val="dk1"/>
                        </a:solidFill>
                        <a:latin typeface="Courier New"/>
                        <a:ea typeface="Courier New"/>
                        <a:cs typeface="Courier New"/>
                        <a:sym typeface="Courier New"/>
                      </a:endParaRPr>
                    </a:p>
                  </a:txBody>
                  <a:tcPr marL="45700" marR="45700" marT="45700" marB="45700">
                    <a:solidFill>
                      <a:srgbClr val="F4CCCC"/>
                    </a:solidFill>
                  </a:tcPr>
                </a:tc>
                <a:extLst>
                  <a:ext uri="{0D108BD9-81ED-4DB2-BD59-A6C34878D82A}">
                    <a16:rowId xmlns:a16="http://schemas.microsoft.com/office/drawing/2014/main" val="10001"/>
                  </a:ext>
                </a:extLst>
              </a:tr>
              <a:tr h="152550">
                <a:tc>
                  <a:txBody>
                    <a:bodyPr/>
                    <a:lstStyle/>
                    <a:p>
                      <a:pPr marL="0" lvl="0" indent="0" algn="ctr" rtl="0">
                        <a:spcBef>
                          <a:spcPts val="0"/>
                        </a:spcBef>
                        <a:spcAft>
                          <a:spcPts val="0"/>
                        </a:spcAft>
                        <a:buNone/>
                      </a:pPr>
                      <a:endParaRPr sz="1000" b="1">
                        <a:solidFill>
                          <a:schemeClr val="dk1"/>
                        </a:solidFill>
                        <a:latin typeface="Courier New"/>
                        <a:ea typeface="Courier New"/>
                        <a:cs typeface="Courier New"/>
                        <a:sym typeface="Courier New"/>
                      </a:endParaRPr>
                    </a:p>
                  </a:txBody>
                  <a:tcPr marL="45700" marR="45700" marT="45700" marB="45700">
                    <a:solidFill>
                      <a:srgbClr val="FCE5CD"/>
                    </a:solidFill>
                  </a:tcPr>
                </a:tc>
                <a:extLst>
                  <a:ext uri="{0D108BD9-81ED-4DB2-BD59-A6C34878D82A}">
                    <a16:rowId xmlns:a16="http://schemas.microsoft.com/office/drawing/2014/main" val="10002"/>
                  </a:ext>
                </a:extLst>
              </a:tr>
              <a:tr h="152550">
                <a:tc>
                  <a:txBody>
                    <a:bodyPr/>
                    <a:lstStyle/>
                    <a:p>
                      <a:pPr marL="0" lvl="0" indent="0" algn="ctr" rtl="0">
                        <a:spcBef>
                          <a:spcPts val="0"/>
                        </a:spcBef>
                        <a:spcAft>
                          <a:spcPts val="0"/>
                        </a:spcAft>
                        <a:buNone/>
                      </a:pPr>
                      <a:endParaRPr sz="1000" b="1">
                        <a:solidFill>
                          <a:schemeClr val="dk1"/>
                        </a:solidFill>
                        <a:latin typeface="Courier New"/>
                        <a:ea typeface="Courier New"/>
                        <a:cs typeface="Courier New"/>
                        <a:sym typeface="Courier New"/>
                      </a:endParaRPr>
                    </a:p>
                  </a:txBody>
                  <a:tcPr marL="45700" marR="45700" marT="45700" marB="45700">
                    <a:lnB w="9525" cap="flat" cmpd="sng">
                      <a:solidFill>
                        <a:srgbClr val="9E9E9E"/>
                      </a:solidFill>
                      <a:prstDash val="dash"/>
                      <a:round/>
                      <a:headEnd type="none" w="sm" len="sm"/>
                      <a:tailEnd type="none" w="sm" len="sm"/>
                    </a:lnB>
                    <a:solidFill>
                      <a:srgbClr val="FCE5CD"/>
                    </a:solidFill>
                  </a:tcPr>
                </a:tc>
                <a:extLst>
                  <a:ext uri="{0D108BD9-81ED-4DB2-BD59-A6C34878D82A}">
                    <a16:rowId xmlns:a16="http://schemas.microsoft.com/office/drawing/2014/main" val="10003"/>
                  </a:ext>
                </a:extLst>
              </a:tr>
              <a:tr h="152550">
                <a:tc>
                  <a:txBody>
                    <a:bodyPr/>
                    <a:lstStyle/>
                    <a:p>
                      <a:pPr marL="0" lvl="0" indent="0" algn="ctr" rtl="0">
                        <a:spcBef>
                          <a:spcPts val="0"/>
                        </a:spcBef>
                        <a:spcAft>
                          <a:spcPts val="0"/>
                        </a:spcAft>
                        <a:buNone/>
                      </a:pPr>
                      <a:endParaRPr sz="1000" b="1">
                        <a:solidFill>
                          <a:schemeClr val="dk1"/>
                        </a:solidFill>
                        <a:latin typeface="Courier New"/>
                        <a:ea typeface="Courier New"/>
                        <a:cs typeface="Courier New"/>
                        <a:sym typeface="Courier New"/>
                      </a:endParaRPr>
                    </a:p>
                  </a:txBody>
                  <a:tcPr marL="45700" marR="45700" marT="45700" marB="45700">
                    <a:lnT w="9525" cap="flat" cmpd="sng">
                      <a:solidFill>
                        <a:srgbClr val="9E9E9E"/>
                      </a:solidFill>
                      <a:prstDash val="dash"/>
                      <a:round/>
                      <a:headEnd type="none" w="sm" len="sm"/>
                      <a:tailEnd type="none" w="sm" len="sm"/>
                    </a:lnT>
                    <a:lnB w="9525" cap="flat" cmpd="sng">
                      <a:solidFill>
                        <a:srgbClr val="9E9E9E"/>
                      </a:solidFill>
                      <a:prstDash val="dash"/>
                      <a:round/>
                      <a:headEnd type="none" w="sm" len="sm"/>
                      <a:tailEnd type="none" w="sm" len="sm"/>
                    </a:lnB>
                    <a:solidFill>
                      <a:schemeClr val="lt2"/>
                    </a:solidFill>
                  </a:tcPr>
                </a:tc>
                <a:extLst>
                  <a:ext uri="{0D108BD9-81ED-4DB2-BD59-A6C34878D82A}">
                    <a16:rowId xmlns:a16="http://schemas.microsoft.com/office/drawing/2014/main" val="10004"/>
                  </a:ext>
                </a:extLst>
              </a:tr>
              <a:tr h="152550">
                <a:tc>
                  <a:txBody>
                    <a:bodyPr/>
                    <a:lstStyle/>
                    <a:p>
                      <a:pPr marL="0" lvl="0" indent="0" algn="ctr" rtl="0">
                        <a:spcBef>
                          <a:spcPts val="0"/>
                        </a:spcBef>
                        <a:spcAft>
                          <a:spcPts val="0"/>
                        </a:spcAft>
                        <a:buNone/>
                      </a:pPr>
                      <a:r>
                        <a:rPr lang="en" sz="1000" b="1">
                          <a:solidFill>
                            <a:schemeClr val="dk1"/>
                          </a:solidFill>
                          <a:latin typeface="Courier New"/>
                          <a:ea typeface="Courier New"/>
                          <a:cs typeface="Courier New"/>
                          <a:sym typeface="Courier New"/>
                        </a:rPr>
                        <a:t>caller</a:t>
                      </a:r>
                      <a:r>
                        <a:rPr lang="en" sz="1000">
                          <a:solidFill>
                            <a:schemeClr val="dk1"/>
                          </a:solidFill>
                        </a:rPr>
                        <a:t> code</a:t>
                      </a:r>
                      <a:endParaRPr sz="1000" b="1">
                        <a:solidFill>
                          <a:schemeClr val="dk1"/>
                        </a:solidFill>
                        <a:latin typeface="Courier New"/>
                        <a:ea typeface="Courier New"/>
                        <a:cs typeface="Courier New"/>
                        <a:sym typeface="Courier New"/>
                      </a:endParaRPr>
                    </a:p>
                  </a:txBody>
                  <a:tcPr marL="45700" marR="45700" marT="45700" marB="45700">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dash"/>
                      <a:round/>
                      <a:headEnd type="none" w="sm" len="sm"/>
                      <a:tailEnd type="none" w="sm" len="sm"/>
                    </a:lnT>
                    <a:lnB w="9525" cap="flat" cmpd="sng">
                      <a:solidFill>
                        <a:srgbClr val="9E9E9E"/>
                      </a:solidFill>
                      <a:prstDash val="solid"/>
                      <a:round/>
                      <a:headEnd type="none" w="sm" len="sm"/>
                      <a:tailEnd type="none" w="sm" len="sm"/>
                    </a:lnB>
                    <a:solidFill>
                      <a:schemeClr val="lt2"/>
                    </a:solidFill>
                  </a:tcPr>
                </a:tc>
                <a:extLst>
                  <a:ext uri="{0D108BD9-81ED-4DB2-BD59-A6C34878D82A}">
                    <a16:rowId xmlns:a16="http://schemas.microsoft.com/office/drawing/2014/main" val="10005"/>
                  </a:ext>
                </a:extLst>
              </a:tr>
              <a:tr h="152550">
                <a:tc>
                  <a:txBody>
                    <a:bodyPr/>
                    <a:lstStyle/>
                    <a:p>
                      <a:pPr marL="0" lvl="0" indent="0" algn="ctr" rtl="0">
                        <a:spcBef>
                          <a:spcPts val="0"/>
                        </a:spcBef>
                        <a:spcAft>
                          <a:spcPts val="0"/>
                        </a:spcAft>
                        <a:buNone/>
                      </a:pPr>
                      <a:r>
                        <a:rPr lang="en" sz="1000" b="1">
                          <a:solidFill>
                            <a:schemeClr val="dk1"/>
                          </a:solidFill>
                          <a:latin typeface="Courier New"/>
                          <a:ea typeface="Courier New"/>
                          <a:cs typeface="Courier New"/>
                          <a:sym typeface="Courier New"/>
                        </a:rPr>
                        <a:t>callee</a:t>
                      </a:r>
                      <a:r>
                        <a:rPr lang="en" sz="1000">
                          <a:solidFill>
                            <a:schemeClr val="dk1"/>
                          </a:solidFill>
                        </a:rPr>
                        <a:t> code</a:t>
                      </a:r>
                      <a:endParaRPr sz="1000" b="1">
                        <a:solidFill>
                          <a:schemeClr val="dk1"/>
                        </a:solidFill>
                        <a:latin typeface="Courier New"/>
                        <a:ea typeface="Courier New"/>
                        <a:cs typeface="Courier New"/>
                        <a:sym typeface="Courier New"/>
                      </a:endParaRPr>
                    </a:p>
                  </a:txBody>
                  <a:tcPr marL="45700" marR="45700" marT="45700" marB="45700">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chemeClr val="lt2"/>
                    </a:solidFill>
                  </a:tcPr>
                </a:tc>
                <a:extLst>
                  <a:ext uri="{0D108BD9-81ED-4DB2-BD59-A6C34878D82A}">
                    <a16:rowId xmlns:a16="http://schemas.microsoft.com/office/drawing/2014/main" val="10006"/>
                  </a:ext>
                </a:extLst>
              </a:tr>
            </a:tbl>
          </a:graphicData>
        </a:graphic>
      </p:graphicFrame>
      <p:graphicFrame>
        <p:nvGraphicFramePr>
          <p:cNvPr id="513" name="Google Shape;513;p62"/>
          <p:cNvGraphicFramePr/>
          <p:nvPr/>
        </p:nvGraphicFramePr>
        <p:xfrm>
          <a:off x="6920953" y="2718385"/>
          <a:ext cx="1816500" cy="1706600"/>
        </p:xfrm>
        <a:graphic>
          <a:graphicData uri="http://schemas.openxmlformats.org/drawingml/2006/table">
            <a:tbl>
              <a:tblPr>
                <a:noFill/>
                <a:tableStyleId>{F77F4237-0D3B-4A35-BEBD-FA886FF9FF42}</a:tableStyleId>
              </a:tblPr>
              <a:tblGrid>
                <a:gridCol w="1816500">
                  <a:extLst>
                    <a:ext uri="{9D8B030D-6E8A-4147-A177-3AD203B41FA5}">
                      <a16:colId xmlns:a16="http://schemas.microsoft.com/office/drawing/2014/main" val="20000"/>
                    </a:ext>
                  </a:extLst>
                </a:gridCol>
              </a:tblGrid>
              <a:tr h="152550">
                <a:tc>
                  <a:txBody>
                    <a:bodyPr/>
                    <a:lstStyle/>
                    <a:p>
                      <a:pPr marL="0" lvl="0" indent="0" algn="ctr" rtl="0">
                        <a:spcBef>
                          <a:spcPts val="0"/>
                        </a:spcBef>
                        <a:spcAft>
                          <a:spcPts val="0"/>
                        </a:spcAft>
                        <a:buNone/>
                      </a:pPr>
                      <a:endParaRPr sz="1000" b="1">
                        <a:solidFill>
                          <a:schemeClr val="dk1"/>
                        </a:solidFill>
                        <a:latin typeface="Courier New"/>
                        <a:ea typeface="Courier New"/>
                        <a:cs typeface="Courier New"/>
                        <a:sym typeface="Courier New"/>
                      </a:endParaRPr>
                    </a:p>
                  </a:txBody>
                  <a:tcPr marL="45700" marR="45700" marT="45700" marB="45700">
                    <a:solidFill>
                      <a:srgbClr val="F4CCCC"/>
                    </a:solidFill>
                  </a:tcPr>
                </a:tc>
                <a:extLst>
                  <a:ext uri="{0D108BD9-81ED-4DB2-BD59-A6C34878D82A}">
                    <a16:rowId xmlns:a16="http://schemas.microsoft.com/office/drawing/2014/main" val="10000"/>
                  </a:ext>
                </a:extLst>
              </a:tr>
              <a:tr h="152550">
                <a:tc>
                  <a:txBody>
                    <a:bodyPr/>
                    <a:lstStyle/>
                    <a:p>
                      <a:pPr marL="0" lvl="0" indent="0" algn="ctr" rtl="0">
                        <a:spcBef>
                          <a:spcPts val="0"/>
                        </a:spcBef>
                        <a:spcAft>
                          <a:spcPts val="0"/>
                        </a:spcAft>
                        <a:buNone/>
                      </a:pPr>
                      <a:endParaRPr sz="1000" b="1">
                        <a:solidFill>
                          <a:schemeClr val="dk1"/>
                        </a:solidFill>
                        <a:latin typeface="Courier New"/>
                        <a:ea typeface="Courier New"/>
                        <a:cs typeface="Courier New"/>
                        <a:sym typeface="Courier New"/>
                      </a:endParaRPr>
                    </a:p>
                  </a:txBody>
                  <a:tcPr marL="45700" marR="45700" marT="45700" marB="45700">
                    <a:solidFill>
                      <a:srgbClr val="F4CCCC"/>
                    </a:solidFill>
                  </a:tcPr>
                </a:tc>
                <a:extLst>
                  <a:ext uri="{0D108BD9-81ED-4DB2-BD59-A6C34878D82A}">
                    <a16:rowId xmlns:a16="http://schemas.microsoft.com/office/drawing/2014/main" val="10001"/>
                  </a:ext>
                </a:extLst>
              </a:tr>
              <a:tr h="152550">
                <a:tc>
                  <a:txBody>
                    <a:bodyPr/>
                    <a:lstStyle/>
                    <a:p>
                      <a:pPr marL="0" lvl="0" indent="0" algn="ctr" rtl="0">
                        <a:spcBef>
                          <a:spcPts val="0"/>
                        </a:spcBef>
                        <a:spcAft>
                          <a:spcPts val="0"/>
                        </a:spcAft>
                        <a:buNone/>
                      </a:pPr>
                      <a:endParaRPr sz="1000" b="1">
                        <a:solidFill>
                          <a:schemeClr val="dk1"/>
                        </a:solidFill>
                        <a:latin typeface="Courier New"/>
                        <a:ea typeface="Courier New"/>
                        <a:cs typeface="Courier New"/>
                        <a:sym typeface="Courier New"/>
                      </a:endParaRPr>
                    </a:p>
                  </a:txBody>
                  <a:tcPr marL="45700" marR="45700" marT="45700" marB="45700">
                    <a:solidFill>
                      <a:schemeClr val="lt2"/>
                    </a:solidFill>
                  </a:tcPr>
                </a:tc>
                <a:extLst>
                  <a:ext uri="{0D108BD9-81ED-4DB2-BD59-A6C34878D82A}">
                    <a16:rowId xmlns:a16="http://schemas.microsoft.com/office/drawing/2014/main" val="10002"/>
                  </a:ext>
                </a:extLst>
              </a:tr>
              <a:tr h="152550">
                <a:tc>
                  <a:txBody>
                    <a:bodyPr/>
                    <a:lstStyle/>
                    <a:p>
                      <a:pPr marL="0" lvl="0" indent="0" algn="ctr" rtl="0">
                        <a:spcBef>
                          <a:spcPts val="0"/>
                        </a:spcBef>
                        <a:spcAft>
                          <a:spcPts val="0"/>
                        </a:spcAft>
                        <a:buNone/>
                      </a:pPr>
                      <a:endParaRPr sz="1000" b="1">
                        <a:solidFill>
                          <a:schemeClr val="dk1"/>
                        </a:solidFill>
                        <a:latin typeface="Courier New"/>
                        <a:ea typeface="Courier New"/>
                        <a:cs typeface="Courier New"/>
                        <a:sym typeface="Courier New"/>
                      </a:endParaRPr>
                    </a:p>
                  </a:txBody>
                  <a:tcPr marL="45700" marR="45700" marT="45700" marB="45700">
                    <a:lnB w="9525" cap="flat" cmpd="sng">
                      <a:solidFill>
                        <a:srgbClr val="9E9E9E"/>
                      </a:solidFill>
                      <a:prstDash val="dash"/>
                      <a:round/>
                      <a:headEnd type="none" w="sm" len="sm"/>
                      <a:tailEnd type="none" w="sm" len="sm"/>
                    </a:lnB>
                    <a:solidFill>
                      <a:schemeClr val="lt2"/>
                    </a:solidFill>
                  </a:tcPr>
                </a:tc>
                <a:extLst>
                  <a:ext uri="{0D108BD9-81ED-4DB2-BD59-A6C34878D82A}">
                    <a16:rowId xmlns:a16="http://schemas.microsoft.com/office/drawing/2014/main" val="10003"/>
                  </a:ext>
                </a:extLst>
              </a:tr>
              <a:tr h="152550">
                <a:tc>
                  <a:txBody>
                    <a:bodyPr/>
                    <a:lstStyle/>
                    <a:p>
                      <a:pPr marL="0" lvl="0" indent="0" algn="ctr" rtl="0">
                        <a:spcBef>
                          <a:spcPts val="0"/>
                        </a:spcBef>
                        <a:spcAft>
                          <a:spcPts val="0"/>
                        </a:spcAft>
                        <a:buNone/>
                      </a:pPr>
                      <a:endParaRPr sz="1000" b="1">
                        <a:solidFill>
                          <a:schemeClr val="dk1"/>
                        </a:solidFill>
                        <a:latin typeface="Courier New"/>
                        <a:ea typeface="Courier New"/>
                        <a:cs typeface="Courier New"/>
                        <a:sym typeface="Courier New"/>
                      </a:endParaRPr>
                    </a:p>
                  </a:txBody>
                  <a:tcPr marL="45700" marR="45700" marT="45700" marB="45700">
                    <a:lnT w="9525" cap="flat" cmpd="sng">
                      <a:solidFill>
                        <a:srgbClr val="9E9E9E"/>
                      </a:solidFill>
                      <a:prstDash val="dash"/>
                      <a:round/>
                      <a:headEnd type="none" w="sm" len="sm"/>
                      <a:tailEnd type="none" w="sm" len="sm"/>
                    </a:lnT>
                    <a:lnB w="9525" cap="flat" cmpd="sng">
                      <a:solidFill>
                        <a:srgbClr val="9E9E9E"/>
                      </a:solidFill>
                      <a:prstDash val="dash"/>
                      <a:round/>
                      <a:headEnd type="none" w="sm" len="sm"/>
                      <a:tailEnd type="none" w="sm" len="sm"/>
                    </a:lnB>
                    <a:solidFill>
                      <a:schemeClr val="lt2"/>
                    </a:solidFill>
                  </a:tcPr>
                </a:tc>
                <a:extLst>
                  <a:ext uri="{0D108BD9-81ED-4DB2-BD59-A6C34878D82A}">
                    <a16:rowId xmlns:a16="http://schemas.microsoft.com/office/drawing/2014/main" val="10004"/>
                  </a:ext>
                </a:extLst>
              </a:tr>
              <a:tr h="152550">
                <a:tc>
                  <a:txBody>
                    <a:bodyPr/>
                    <a:lstStyle/>
                    <a:p>
                      <a:pPr marL="0" lvl="0" indent="0" algn="ctr" rtl="0">
                        <a:spcBef>
                          <a:spcPts val="0"/>
                        </a:spcBef>
                        <a:spcAft>
                          <a:spcPts val="0"/>
                        </a:spcAft>
                        <a:buNone/>
                      </a:pPr>
                      <a:r>
                        <a:rPr lang="en" sz="1000" b="1">
                          <a:solidFill>
                            <a:schemeClr val="dk1"/>
                          </a:solidFill>
                          <a:latin typeface="Courier New"/>
                          <a:ea typeface="Courier New"/>
                          <a:cs typeface="Courier New"/>
                          <a:sym typeface="Courier New"/>
                        </a:rPr>
                        <a:t>caller</a:t>
                      </a:r>
                      <a:r>
                        <a:rPr lang="en" sz="1000">
                          <a:solidFill>
                            <a:schemeClr val="dk1"/>
                          </a:solidFill>
                        </a:rPr>
                        <a:t> code</a:t>
                      </a:r>
                      <a:endParaRPr sz="1000" b="1">
                        <a:solidFill>
                          <a:schemeClr val="dk1"/>
                        </a:solidFill>
                        <a:latin typeface="Courier New"/>
                        <a:ea typeface="Courier New"/>
                        <a:cs typeface="Courier New"/>
                        <a:sym typeface="Courier New"/>
                      </a:endParaRPr>
                    </a:p>
                  </a:txBody>
                  <a:tcPr marL="45700" marR="45700" marT="45700" marB="45700">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dash"/>
                      <a:round/>
                      <a:headEnd type="none" w="sm" len="sm"/>
                      <a:tailEnd type="none" w="sm" len="sm"/>
                    </a:lnT>
                    <a:lnB w="9525" cap="flat" cmpd="sng">
                      <a:solidFill>
                        <a:srgbClr val="9E9E9E"/>
                      </a:solidFill>
                      <a:prstDash val="solid"/>
                      <a:round/>
                      <a:headEnd type="none" w="sm" len="sm"/>
                      <a:tailEnd type="none" w="sm" len="sm"/>
                    </a:lnB>
                    <a:solidFill>
                      <a:schemeClr val="lt2"/>
                    </a:solidFill>
                  </a:tcPr>
                </a:tc>
                <a:extLst>
                  <a:ext uri="{0D108BD9-81ED-4DB2-BD59-A6C34878D82A}">
                    <a16:rowId xmlns:a16="http://schemas.microsoft.com/office/drawing/2014/main" val="10005"/>
                  </a:ext>
                </a:extLst>
              </a:tr>
              <a:tr h="152550">
                <a:tc>
                  <a:txBody>
                    <a:bodyPr/>
                    <a:lstStyle/>
                    <a:p>
                      <a:pPr marL="0" lvl="0" indent="0" algn="ctr" rtl="0">
                        <a:spcBef>
                          <a:spcPts val="0"/>
                        </a:spcBef>
                        <a:spcAft>
                          <a:spcPts val="0"/>
                        </a:spcAft>
                        <a:buNone/>
                      </a:pPr>
                      <a:r>
                        <a:rPr lang="en" sz="1000" b="1">
                          <a:solidFill>
                            <a:schemeClr val="dk1"/>
                          </a:solidFill>
                          <a:latin typeface="Courier New"/>
                          <a:ea typeface="Courier New"/>
                          <a:cs typeface="Courier New"/>
                          <a:sym typeface="Courier New"/>
                        </a:rPr>
                        <a:t>callee</a:t>
                      </a:r>
                      <a:r>
                        <a:rPr lang="en" sz="1000">
                          <a:solidFill>
                            <a:schemeClr val="dk1"/>
                          </a:solidFill>
                        </a:rPr>
                        <a:t> code</a:t>
                      </a:r>
                      <a:endParaRPr sz="1000" b="1">
                        <a:solidFill>
                          <a:schemeClr val="dk1"/>
                        </a:solidFill>
                        <a:latin typeface="Courier New"/>
                        <a:ea typeface="Courier New"/>
                        <a:cs typeface="Courier New"/>
                        <a:sym typeface="Courier New"/>
                      </a:endParaRPr>
                    </a:p>
                  </a:txBody>
                  <a:tcPr marL="45700" marR="45700" marT="45700" marB="45700">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chemeClr val="lt2"/>
                    </a:solidFill>
                  </a:tcPr>
                </a:tc>
                <a:extLst>
                  <a:ext uri="{0D108BD9-81ED-4DB2-BD59-A6C34878D82A}">
                    <a16:rowId xmlns:a16="http://schemas.microsoft.com/office/drawing/2014/main" val="10006"/>
                  </a:ext>
                </a:extLst>
              </a:tr>
            </a:tbl>
          </a:graphicData>
        </a:graphic>
      </p:graphicFrame>
      <p:grpSp>
        <p:nvGrpSpPr>
          <p:cNvPr id="514" name="Google Shape;514;p62"/>
          <p:cNvGrpSpPr/>
          <p:nvPr/>
        </p:nvGrpSpPr>
        <p:grpSpPr>
          <a:xfrm>
            <a:off x="221978" y="2531204"/>
            <a:ext cx="2832175" cy="2293971"/>
            <a:chOff x="221978" y="2531204"/>
            <a:chExt cx="2832175" cy="2293971"/>
          </a:xfrm>
        </p:grpSpPr>
        <p:cxnSp>
          <p:nvCxnSpPr>
            <p:cNvPr id="515" name="Google Shape;515;p62"/>
            <p:cNvCxnSpPr/>
            <p:nvPr/>
          </p:nvCxnSpPr>
          <p:spPr>
            <a:xfrm>
              <a:off x="702877" y="2852950"/>
              <a:ext cx="254700" cy="0"/>
            </a:xfrm>
            <a:prstGeom prst="straightConnector1">
              <a:avLst/>
            </a:prstGeom>
            <a:noFill/>
            <a:ln w="9525" cap="flat" cmpd="sng">
              <a:solidFill>
                <a:schemeClr val="dk2"/>
              </a:solidFill>
              <a:prstDash val="solid"/>
              <a:round/>
              <a:headEnd type="none" w="med" len="med"/>
              <a:tailEnd type="triangle" w="med" len="med"/>
            </a:ln>
          </p:spPr>
        </p:cxnSp>
        <p:grpSp>
          <p:nvGrpSpPr>
            <p:cNvPr id="516" name="Google Shape;516;p62"/>
            <p:cNvGrpSpPr/>
            <p:nvPr/>
          </p:nvGrpSpPr>
          <p:grpSpPr>
            <a:xfrm>
              <a:off x="221978" y="2531204"/>
              <a:ext cx="2832175" cy="2293971"/>
              <a:chOff x="221978" y="2531204"/>
              <a:chExt cx="2832175" cy="2293971"/>
            </a:xfrm>
          </p:grpSpPr>
          <p:sp>
            <p:nvSpPr>
              <p:cNvPr id="517" name="Google Shape;517;p62"/>
              <p:cNvSpPr txBox="1"/>
              <p:nvPr/>
            </p:nvSpPr>
            <p:spPr>
              <a:xfrm>
                <a:off x="221978" y="2683600"/>
                <a:ext cx="480900" cy="338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b="1"/>
                  <a:t>EBP</a:t>
                </a:r>
                <a:endParaRPr sz="1000" b="1"/>
              </a:p>
            </p:txBody>
          </p:sp>
          <p:sp>
            <p:nvSpPr>
              <p:cNvPr id="518" name="Google Shape;518;p62"/>
              <p:cNvSpPr txBox="1"/>
              <p:nvPr/>
            </p:nvSpPr>
            <p:spPr>
              <a:xfrm rot="-864230">
                <a:off x="949483" y="2752007"/>
                <a:ext cx="1825894" cy="400192"/>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Caller frame</a:t>
                </a:r>
                <a:endParaRPr/>
              </a:p>
            </p:txBody>
          </p:sp>
          <p:sp>
            <p:nvSpPr>
              <p:cNvPr id="519" name="Google Shape;519;p62"/>
              <p:cNvSpPr txBox="1"/>
              <p:nvPr/>
            </p:nvSpPr>
            <p:spPr>
              <a:xfrm>
                <a:off x="221978" y="2909336"/>
                <a:ext cx="480900" cy="338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b="1"/>
                  <a:t>ESP</a:t>
                </a:r>
                <a:endParaRPr sz="1000" b="1"/>
              </a:p>
            </p:txBody>
          </p:sp>
          <p:cxnSp>
            <p:nvCxnSpPr>
              <p:cNvPr id="520" name="Google Shape;520;p62"/>
              <p:cNvCxnSpPr/>
              <p:nvPr/>
            </p:nvCxnSpPr>
            <p:spPr>
              <a:xfrm>
                <a:off x="702877" y="3078684"/>
                <a:ext cx="254700" cy="0"/>
              </a:xfrm>
              <a:prstGeom prst="straightConnector1">
                <a:avLst/>
              </a:prstGeom>
              <a:noFill/>
              <a:ln w="9525" cap="flat" cmpd="sng">
                <a:solidFill>
                  <a:schemeClr val="dk2"/>
                </a:solidFill>
                <a:prstDash val="solid"/>
                <a:round/>
                <a:headEnd type="none" w="med" len="med"/>
                <a:tailEnd type="triangle" w="med" len="med"/>
              </a:ln>
            </p:spPr>
          </p:cxnSp>
          <p:sp>
            <p:nvSpPr>
              <p:cNvPr id="521" name="Google Shape;521;p62"/>
              <p:cNvSpPr txBox="1"/>
              <p:nvPr/>
            </p:nvSpPr>
            <p:spPr>
              <a:xfrm>
                <a:off x="946193" y="4424975"/>
                <a:ext cx="18744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Before function call</a:t>
                </a:r>
                <a:endParaRPr/>
              </a:p>
            </p:txBody>
          </p:sp>
          <p:sp>
            <p:nvSpPr>
              <p:cNvPr id="522" name="Google Shape;522;p62"/>
              <p:cNvSpPr txBox="1"/>
              <p:nvPr/>
            </p:nvSpPr>
            <p:spPr>
              <a:xfrm>
                <a:off x="221978" y="3884711"/>
                <a:ext cx="480900" cy="338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b="1"/>
                  <a:t>EIP</a:t>
                </a:r>
                <a:endParaRPr sz="1000" b="1"/>
              </a:p>
            </p:txBody>
          </p:sp>
          <p:cxnSp>
            <p:nvCxnSpPr>
              <p:cNvPr id="523" name="Google Shape;523;p62"/>
              <p:cNvCxnSpPr/>
              <p:nvPr/>
            </p:nvCxnSpPr>
            <p:spPr>
              <a:xfrm>
                <a:off x="702877" y="4054050"/>
                <a:ext cx="254700" cy="0"/>
              </a:xfrm>
              <a:prstGeom prst="straightConnector1">
                <a:avLst/>
              </a:prstGeom>
              <a:noFill/>
              <a:ln w="9525" cap="flat" cmpd="sng">
                <a:solidFill>
                  <a:schemeClr val="dk2"/>
                </a:solidFill>
                <a:prstDash val="solid"/>
                <a:round/>
                <a:headEnd type="none" w="med" len="med"/>
                <a:tailEnd type="triangle" w="med" len="med"/>
              </a:ln>
            </p:spPr>
          </p:cxnSp>
          <p:sp>
            <p:nvSpPr>
              <p:cNvPr id="524" name="Google Shape;524;p62"/>
              <p:cNvSpPr txBox="1"/>
              <p:nvPr/>
            </p:nvSpPr>
            <p:spPr>
              <a:xfrm rot="5400000">
                <a:off x="2483703" y="3084700"/>
                <a:ext cx="802200" cy="338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a:t>Stack</a:t>
                </a:r>
                <a:endParaRPr sz="1000"/>
              </a:p>
            </p:txBody>
          </p:sp>
          <p:sp>
            <p:nvSpPr>
              <p:cNvPr id="525" name="Google Shape;525;p62"/>
              <p:cNvSpPr txBox="1"/>
              <p:nvPr/>
            </p:nvSpPr>
            <p:spPr>
              <a:xfrm rot="5400000">
                <a:off x="2623203" y="4014385"/>
                <a:ext cx="523200" cy="338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a:t>Code</a:t>
                </a:r>
                <a:endParaRPr sz="1000"/>
              </a:p>
            </p:txBody>
          </p:sp>
        </p:grpSp>
      </p:grpSp>
      <p:grpSp>
        <p:nvGrpSpPr>
          <p:cNvPr id="526" name="Google Shape;526;p62"/>
          <p:cNvGrpSpPr/>
          <p:nvPr/>
        </p:nvGrpSpPr>
        <p:grpSpPr>
          <a:xfrm>
            <a:off x="3195253" y="2531204"/>
            <a:ext cx="2832188" cy="2293971"/>
            <a:chOff x="3195253" y="2531204"/>
            <a:chExt cx="2832188" cy="2293971"/>
          </a:xfrm>
        </p:grpSpPr>
        <p:sp>
          <p:nvSpPr>
            <p:cNvPr id="527" name="Google Shape;527;p62"/>
            <p:cNvSpPr txBox="1"/>
            <p:nvPr/>
          </p:nvSpPr>
          <p:spPr>
            <a:xfrm>
              <a:off x="3195253" y="3163660"/>
              <a:ext cx="480900" cy="338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b="1"/>
                <a:t>EBP</a:t>
              </a:r>
              <a:endParaRPr sz="1000" b="1"/>
            </a:p>
          </p:txBody>
        </p:sp>
        <p:cxnSp>
          <p:nvCxnSpPr>
            <p:cNvPr id="528" name="Google Shape;528;p62"/>
            <p:cNvCxnSpPr/>
            <p:nvPr/>
          </p:nvCxnSpPr>
          <p:spPr>
            <a:xfrm>
              <a:off x="3676158" y="3333000"/>
              <a:ext cx="254700" cy="0"/>
            </a:xfrm>
            <a:prstGeom prst="straightConnector1">
              <a:avLst/>
            </a:prstGeom>
            <a:noFill/>
            <a:ln w="9525" cap="flat" cmpd="sng">
              <a:solidFill>
                <a:schemeClr val="dk2"/>
              </a:solidFill>
              <a:prstDash val="solid"/>
              <a:round/>
              <a:headEnd type="none" w="med" len="med"/>
              <a:tailEnd type="triangle" w="med" len="med"/>
            </a:ln>
          </p:spPr>
        </p:cxnSp>
        <p:sp>
          <p:nvSpPr>
            <p:cNvPr id="529" name="Google Shape;529;p62"/>
            <p:cNvSpPr txBox="1"/>
            <p:nvPr/>
          </p:nvSpPr>
          <p:spPr>
            <a:xfrm>
              <a:off x="3195253" y="3397016"/>
              <a:ext cx="480900" cy="338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b="1"/>
                <a:t>ESP</a:t>
              </a:r>
              <a:endParaRPr sz="1000" b="1"/>
            </a:p>
          </p:txBody>
        </p:sp>
        <p:cxnSp>
          <p:nvCxnSpPr>
            <p:cNvPr id="530" name="Google Shape;530;p62"/>
            <p:cNvCxnSpPr/>
            <p:nvPr/>
          </p:nvCxnSpPr>
          <p:spPr>
            <a:xfrm>
              <a:off x="3676158" y="3566356"/>
              <a:ext cx="254700" cy="0"/>
            </a:xfrm>
            <a:prstGeom prst="straightConnector1">
              <a:avLst/>
            </a:prstGeom>
            <a:noFill/>
            <a:ln w="9525" cap="flat" cmpd="sng">
              <a:solidFill>
                <a:schemeClr val="dk2"/>
              </a:solidFill>
              <a:prstDash val="solid"/>
              <a:round/>
              <a:headEnd type="none" w="med" len="med"/>
              <a:tailEnd type="triangle" w="med" len="med"/>
            </a:ln>
          </p:spPr>
        </p:cxnSp>
        <p:sp>
          <p:nvSpPr>
            <p:cNvPr id="531" name="Google Shape;531;p62"/>
            <p:cNvSpPr txBox="1"/>
            <p:nvPr/>
          </p:nvSpPr>
          <p:spPr>
            <a:xfrm>
              <a:off x="3919468" y="4424975"/>
              <a:ext cx="18744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During function call</a:t>
              </a:r>
              <a:endParaRPr/>
            </a:p>
          </p:txBody>
        </p:sp>
        <p:sp>
          <p:nvSpPr>
            <p:cNvPr id="532" name="Google Shape;532;p62"/>
            <p:cNvSpPr txBox="1"/>
            <p:nvPr/>
          </p:nvSpPr>
          <p:spPr>
            <a:xfrm rot="-864230">
              <a:off x="3937233" y="2752007"/>
              <a:ext cx="1825894" cy="400192"/>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Caller frame</a:t>
              </a:r>
              <a:endParaRPr/>
            </a:p>
          </p:txBody>
        </p:sp>
        <p:sp>
          <p:nvSpPr>
            <p:cNvPr id="533" name="Google Shape;533;p62"/>
            <p:cNvSpPr txBox="1"/>
            <p:nvPr/>
          </p:nvSpPr>
          <p:spPr>
            <a:xfrm rot="-864230">
              <a:off x="3937233" y="3216827"/>
              <a:ext cx="1825894" cy="400192"/>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Callee frame</a:t>
              </a:r>
              <a:endParaRPr/>
            </a:p>
          </p:txBody>
        </p:sp>
        <p:sp>
          <p:nvSpPr>
            <p:cNvPr id="534" name="Google Shape;534;p62"/>
            <p:cNvSpPr txBox="1"/>
            <p:nvPr/>
          </p:nvSpPr>
          <p:spPr>
            <a:xfrm>
              <a:off x="3195253" y="4124386"/>
              <a:ext cx="480900" cy="338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b="1"/>
                <a:t>EIP</a:t>
              </a:r>
              <a:endParaRPr sz="1000" b="1"/>
            </a:p>
          </p:txBody>
        </p:sp>
        <p:cxnSp>
          <p:nvCxnSpPr>
            <p:cNvPr id="535" name="Google Shape;535;p62"/>
            <p:cNvCxnSpPr/>
            <p:nvPr/>
          </p:nvCxnSpPr>
          <p:spPr>
            <a:xfrm>
              <a:off x="3676158" y="4293725"/>
              <a:ext cx="254700" cy="0"/>
            </a:xfrm>
            <a:prstGeom prst="straightConnector1">
              <a:avLst/>
            </a:prstGeom>
            <a:noFill/>
            <a:ln w="9525" cap="flat" cmpd="sng">
              <a:solidFill>
                <a:schemeClr val="dk2"/>
              </a:solidFill>
              <a:prstDash val="solid"/>
              <a:round/>
              <a:headEnd type="none" w="med" len="med"/>
              <a:tailEnd type="triangle" w="med" len="med"/>
            </a:ln>
          </p:spPr>
        </p:cxnSp>
        <p:sp>
          <p:nvSpPr>
            <p:cNvPr id="536" name="Google Shape;536;p62"/>
            <p:cNvSpPr txBox="1"/>
            <p:nvPr/>
          </p:nvSpPr>
          <p:spPr>
            <a:xfrm rot="5400000">
              <a:off x="5456991" y="3084700"/>
              <a:ext cx="802200" cy="338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a:t>Stack</a:t>
              </a:r>
              <a:endParaRPr sz="1000"/>
            </a:p>
          </p:txBody>
        </p:sp>
        <p:sp>
          <p:nvSpPr>
            <p:cNvPr id="537" name="Google Shape;537;p62"/>
            <p:cNvSpPr txBox="1"/>
            <p:nvPr/>
          </p:nvSpPr>
          <p:spPr>
            <a:xfrm rot="5400000">
              <a:off x="5596491" y="4014385"/>
              <a:ext cx="523200" cy="338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a:t>Code</a:t>
              </a:r>
              <a:endParaRPr sz="1000"/>
            </a:p>
          </p:txBody>
        </p:sp>
      </p:grpSp>
      <p:grpSp>
        <p:nvGrpSpPr>
          <p:cNvPr id="538" name="Google Shape;538;p62"/>
          <p:cNvGrpSpPr/>
          <p:nvPr/>
        </p:nvGrpSpPr>
        <p:grpSpPr>
          <a:xfrm>
            <a:off x="6168553" y="2531204"/>
            <a:ext cx="2832200" cy="2293971"/>
            <a:chOff x="6168553" y="2531204"/>
            <a:chExt cx="2832200" cy="2293971"/>
          </a:xfrm>
        </p:grpSpPr>
        <p:sp>
          <p:nvSpPr>
            <p:cNvPr id="539" name="Google Shape;539;p62"/>
            <p:cNvSpPr txBox="1"/>
            <p:nvPr/>
          </p:nvSpPr>
          <p:spPr>
            <a:xfrm rot="-864230">
              <a:off x="6895283" y="2752007"/>
              <a:ext cx="1825894" cy="400192"/>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Caller frame</a:t>
              </a:r>
              <a:endParaRPr/>
            </a:p>
          </p:txBody>
        </p:sp>
        <p:sp>
          <p:nvSpPr>
            <p:cNvPr id="540" name="Google Shape;540;p62"/>
            <p:cNvSpPr txBox="1"/>
            <p:nvPr/>
          </p:nvSpPr>
          <p:spPr>
            <a:xfrm>
              <a:off x="6891993" y="4424975"/>
              <a:ext cx="18744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After function call</a:t>
              </a:r>
              <a:endParaRPr/>
            </a:p>
          </p:txBody>
        </p:sp>
        <p:sp>
          <p:nvSpPr>
            <p:cNvPr id="541" name="Google Shape;541;p62"/>
            <p:cNvSpPr txBox="1"/>
            <p:nvPr/>
          </p:nvSpPr>
          <p:spPr>
            <a:xfrm>
              <a:off x="6168553" y="2683600"/>
              <a:ext cx="480900" cy="338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b="1"/>
                <a:t>EBP</a:t>
              </a:r>
              <a:endParaRPr sz="1000" b="1"/>
            </a:p>
          </p:txBody>
        </p:sp>
        <p:cxnSp>
          <p:nvCxnSpPr>
            <p:cNvPr id="542" name="Google Shape;542;p62"/>
            <p:cNvCxnSpPr/>
            <p:nvPr/>
          </p:nvCxnSpPr>
          <p:spPr>
            <a:xfrm>
              <a:off x="6649452" y="2852950"/>
              <a:ext cx="254700" cy="0"/>
            </a:xfrm>
            <a:prstGeom prst="straightConnector1">
              <a:avLst/>
            </a:prstGeom>
            <a:noFill/>
            <a:ln w="9525" cap="flat" cmpd="sng">
              <a:solidFill>
                <a:schemeClr val="dk2"/>
              </a:solidFill>
              <a:prstDash val="solid"/>
              <a:round/>
              <a:headEnd type="none" w="med" len="med"/>
              <a:tailEnd type="triangle" w="med" len="med"/>
            </a:ln>
          </p:spPr>
        </p:cxnSp>
        <p:sp>
          <p:nvSpPr>
            <p:cNvPr id="543" name="Google Shape;543;p62"/>
            <p:cNvSpPr txBox="1"/>
            <p:nvPr/>
          </p:nvSpPr>
          <p:spPr>
            <a:xfrm>
              <a:off x="6168553" y="2909336"/>
              <a:ext cx="480900" cy="338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b="1"/>
                <a:t>ESP</a:t>
              </a:r>
              <a:endParaRPr sz="1000" b="1"/>
            </a:p>
          </p:txBody>
        </p:sp>
        <p:cxnSp>
          <p:nvCxnSpPr>
            <p:cNvPr id="544" name="Google Shape;544;p62"/>
            <p:cNvCxnSpPr/>
            <p:nvPr/>
          </p:nvCxnSpPr>
          <p:spPr>
            <a:xfrm>
              <a:off x="6649452" y="3078684"/>
              <a:ext cx="254700" cy="0"/>
            </a:xfrm>
            <a:prstGeom prst="straightConnector1">
              <a:avLst/>
            </a:prstGeom>
            <a:noFill/>
            <a:ln w="9525" cap="flat" cmpd="sng">
              <a:solidFill>
                <a:schemeClr val="dk2"/>
              </a:solidFill>
              <a:prstDash val="solid"/>
              <a:round/>
              <a:headEnd type="none" w="med" len="med"/>
              <a:tailEnd type="triangle" w="med" len="med"/>
            </a:ln>
          </p:spPr>
        </p:cxnSp>
        <p:sp>
          <p:nvSpPr>
            <p:cNvPr id="545" name="Google Shape;545;p62"/>
            <p:cNvSpPr txBox="1"/>
            <p:nvPr/>
          </p:nvSpPr>
          <p:spPr>
            <a:xfrm>
              <a:off x="6168553" y="3884711"/>
              <a:ext cx="480900" cy="338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b="1"/>
                <a:t>EIP</a:t>
              </a:r>
              <a:endParaRPr sz="1000" b="1"/>
            </a:p>
          </p:txBody>
        </p:sp>
        <p:cxnSp>
          <p:nvCxnSpPr>
            <p:cNvPr id="546" name="Google Shape;546;p62"/>
            <p:cNvCxnSpPr/>
            <p:nvPr/>
          </p:nvCxnSpPr>
          <p:spPr>
            <a:xfrm>
              <a:off x="6649452" y="4054050"/>
              <a:ext cx="254700" cy="0"/>
            </a:xfrm>
            <a:prstGeom prst="straightConnector1">
              <a:avLst/>
            </a:prstGeom>
            <a:noFill/>
            <a:ln w="9525" cap="flat" cmpd="sng">
              <a:solidFill>
                <a:schemeClr val="dk2"/>
              </a:solidFill>
              <a:prstDash val="solid"/>
              <a:round/>
              <a:headEnd type="none" w="med" len="med"/>
              <a:tailEnd type="triangle" w="med" len="med"/>
            </a:ln>
          </p:spPr>
        </p:cxnSp>
        <p:sp>
          <p:nvSpPr>
            <p:cNvPr id="547" name="Google Shape;547;p62"/>
            <p:cNvSpPr txBox="1"/>
            <p:nvPr/>
          </p:nvSpPr>
          <p:spPr>
            <a:xfrm rot="5400000">
              <a:off x="8430303" y="3084700"/>
              <a:ext cx="802200" cy="338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a:t>Stack</a:t>
              </a:r>
              <a:endParaRPr sz="1000"/>
            </a:p>
          </p:txBody>
        </p:sp>
        <p:sp>
          <p:nvSpPr>
            <p:cNvPr id="548" name="Google Shape;548;p62"/>
            <p:cNvSpPr txBox="1"/>
            <p:nvPr/>
          </p:nvSpPr>
          <p:spPr>
            <a:xfrm rot="5400000">
              <a:off x="8569803" y="4014385"/>
              <a:ext cx="523200" cy="338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a:t>Code</a:t>
              </a:r>
              <a:endParaRPr sz="100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0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0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1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1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26"/>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38"/>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552"/>
        <p:cNvGrpSpPr/>
        <p:nvPr/>
      </p:nvGrpSpPr>
      <p:grpSpPr>
        <a:xfrm>
          <a:off x="0" y="0"/>
          <a:ext cx="0" cy="0"/>
          <a:chOff x="0" y="0"/>
          <a:chExt cx="0" cy="0"/>
        </a:xfrm>
      </p:grpSpPr>
      <p:sp>
        <p:nvSpPr>
          <p:cNvPr id="553" name="Google Shape;553;p6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x86 Calling Convention Design</a:t>
            </a:r>
            <a:endParaRPr/>
          </a:p>
        </p:txBody>
      </p:sp>
      <p:sp>
        <p:nvSpPr>
          <p:cNvPr id="554" name="Google Shape;554;p6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36</a:t>
            </a:fld>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559"/>
        <p:cNvGrpSpPr/>
        <p:nvPr/>
      </p:nvGrpSpPr>
      <p:grpSpPr>
        <a:xfrm>
          <a:off x="0" y="0"/>
          <a:ext cx="0" cy="0"/>
          <a:chOff x="0" y="0"/>
          <a:chExt cx="0" cy="0"/>
        </a:xfrm>
      </p:grpSpPr>
      <p:sp>
        <p:nvSpPr>
          <p:cNvPr id="560" name="Google Shape;560;p64"/>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Review: stack, registers</a:t>
            </a:r>
            <a:endParaRPr/>
          </a:p>
        </p:txBody>
      </p:sp>
      <p:sp>
        <p:nvSpPr>
          <p:cNvPr id="561" name="Google Shape;561;p64"/>
          <p:cNvSpPr txBox="1">
            <a:spLocks noGrp="1"/>
          </p:cNvSpPr>
          <p:nvPr>
            <p:ph type="body" idx="1"/>
          </p:nvPr>
        </p:nvSpPr>
        <p:spPr>
          <a:xfrm>
            <a:off x="198500" y="1246825"/>
            <a:ext cx="35415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Any time your code calls a function, space is made on the stack for local variables. The space goes away once the function returns.</a:t>
            </a:r>
            <a:endParaRPr/>
          </a:p>
          <a:p>
            <a:pPr marL="457200" lvl="0" indent="-342900" algn="l" rtl="0">
              <a:spcBef>
                <a:spcPts val="0"/>
              </a:spcBef>
              <a:spcAft>
                <a:spcPts val="0"/>
              </a:spcAft>
              <a:buSzPts val="1800"/>
              <a:buChar char="●"/>
            </a:pPr>
            <a:r>
              <a:rPr lang="en"/>
              <a:t>The stack starts at higher addresses and grows down.</a:t>
            </a:r>
            <a:endParaRPr/>
          </a:p>
          <a:p>
            <a:pPr marL="457200" lvl="0" indent="-342900" algn="l" rtl="0">
              <a:spcBef>
                <a:spcPts val="0"/>
              </a:spcBef>
              <a:spcAft>
                <a:spcPts val="0"/>
              </a:spcAft>
              <a:buSzPts val="1800"/>
              <a:buChar char="●"/>
            </a:pPr>
            <a:r>
              <a:rPr lang="en"/>
              <a:t>Registers are 32-bit (or 4-byte, or 1-word) units of memory located on CPU.</a:t>
            </a:r>
            <a:endParaRPr/>
          </a:p>
        </p:txBody>
      </p:sp>
      <p:graphicFrame>
        <p:nvGraphicFramePr>
          <p:cNvPr id="562" name="Google Shape;562;p64"/>
          <p:cNvGraphicFramePr/>
          <p:nvPr/>
        </p:nvGraphicFramePr>
        <p:xfrm>
          <a:off x="6215675" y="1168225"/>
          <a:ext cx="2461150" cy="3962100"/>
        </p:xfrm>
        <a:graphic>
          <a:graphicData uri="http://schemas.openxmlformats.org/drawingml/2006/table">
            <a:tbl>
              <a:tblPr>
                <a:noFill/>
                <a:tableStyleId>{F77F4237-0D3B-4A35-BEBD-FA886FF9FF42}</a:tableStyleId>
              </a:tblPr>
              <a:tblGrid>
                <a:gridCol w="2461150">
                  <a:extLst>
                    <a:ext uri="{9D8B030D-6E8A-4147-A177-3AD203B41FA5}">
                      <a16:colId xmlns:a16="http://schemas.microsoft.com/office/drawing/2014/main" val="20000"/>
                    </a:ext>
                  </a:extLst>
                </a:gridCol>
              </a:tblGrid>
              <a:tr h="278350">
                <a:tc>
                  <a:txBody>
                    <a:bodyPr/>
                    <a:lstStyle/>
                    <a:p>
                      <a:pPr marL="0" lvl="0" indent="0" algn="ctr" rtl="0">
                        <a:spcBef>
                          <a:spcPts val="0"/>
                        </a:spcBef>
                        <a:spcAft>
                          <a:spcPts val="0"/>
                        </a:spcAft>
                        <a:buNone/>
                      </a:pPr>
                      <a:r>
                        <a:rPr lang="en">
                          <a:latin typeface="Consolas"/>
                          <a:ea typeface="Consolas"/>
                          <a:cs typeface="Consolas"/>
                          <a:sym typeface="Consolas"/>
                        </a:rPr>
                        <a:t>...</a:t>
                      </a: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0"/>
                  </a:ext>
                </a:extLst>
              </a:tr>
              <a:tr h="278350">
                <a:tc>
                  <a:txBody>
                    <a:bodyPr/>
                    <a:lstStyle/>
                    <a:p>
                      <a:pPr marL="0" lvl="0" indent="0" algn="ctr" rtl="0">
                        <a:spcBef>
                          <a:spcPts val="0"/>
                        </a:spcBef>
                        <a:spcAft>
                          <a:spcPts val="0"/>
                        </a:spcAft>
                        <a:buNone/>
                      </a:pP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1"/>
                  </a:ext>
                </a:extLst>
              </a:tr>
              <a:tr h="278350">
                <a:tc>
                  <a:txBody>
                    <a:bodyPr/>
                    <a:lstStyle/>
                    <a:p>
                      <a:pPr marL="0" lvl="0" indent="0" algn="ctr" rtl="0">
                        <a:spcBef>
                          <a:spcPts val="0"/>
                        </a:spcBef>
                        <a:spcAft>
                          <a:spcPts val="0"/>
                        </a:spcAft>
                        <a:buNone/>
                      </a:pP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2"/>
                  </a:ext>
                </a:extLst>
              </a:tr>
              <a:tr h="278350">
                <a:tc>
                  <a:txBody>
                    <a:bodyPr/>
                    <a:lstStyle/>
                    <a:p>
                      <a:pPr marL="0" lvl="0" indent="0" algn="ctr" rtl="0">
                        <a:spcBef>
                          <a:spcPts val="0"/>
                        </a:spcBef>
                        <a:spcAft>
                          <a:spcPts val="0"/>
                        </a:spcAft>
                        <a:buNone/>
                      </a:pP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3"/>
                  </a:ext>
                </a:extLst>
              </a:tr>
              <a:tr h="278350">
                <a:tc>
                  <a:txBody>
                    <a:bodyPr/>
                    <a:lstStyle/>
                    <a:p>
                      <a:pPr marL="0" lvl="0" indent="0" algn="ctr" rtl="0">
                        <a:spcBef>
                          <a:spcPts val="0"/>
                        </a:spcBef>
                        <a:spcAft>
                          <a:spcPts val="0"/>
                        </a:spcAft>
                        <a:buNone/>
                      </a:pP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4"/>
                  </a:ext>
                </a:extLst>
              </a:tr>
              <a:tr h="278350">
                <a:tc>
                  <a:txBody>
                    <a:bodyPr/>
                    <a:lstStyle/>
                    <a:p>
                      <a:pPr marL="0" lvl="0" indent="0" algn="ctr" rtl="0">
                        <a:spcBef>
                          <a:spcPts val="0"/>
                        </a:spcBef>
                        <a:spcAft>
                          <a:spcPts val="0"/>
                        </a:spcAft>
                        <a:buNone/>
                      </a:pP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5"/>
                  </a:ext>
                </a:extLst>
              </a:tr>
              <a:tr h="278350">
                <a:tc>
                  <a:txBody>
                    <a:bodyPr/>
                    <a:lstStyle/>
                    <a:p>
                      <a:pPr marL="0" lvl="0" indent="0" algn="ctr" rtl="0">
                        <a:spcBef>
                          <a:spcPts val="0"/>
                        </a:spcBef>
                        <a:spcAft>
                          <a:spcPts val="0"/>
                        </a:spcAft>
                        <a:buNone/>
                      </a:pP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6"/>
                  </a:ext>
                </a:extLst>
              </a:tr>
              <a:tr h="278350">
                <a:tc>
                  <a:txBody>
                    <a:bodyPr/>
                    <a:lstStyle/>
                    <a:p>
                      <a:pPr marL="0" lvl="0" indent="0" algn="ctr" rtl="0">
                        <a:spcBef>
                          <a:spcPts val="0"/>
                        </a:spcBef>
                        <a:spcAft>
                          <a:spcPts val="0"/>
                        </a:spcAft>
                        <a:buNone/>
                      </a:pPr>
                      <a:r>
                        <a:rPr lang="en">
                          <a:latin typeface="Consolas"/>
                          <a:ea typeface="Consolas"/>
                          <a:cs typeface="Consolas"/>
                          <a:sym typeface="Consolas"/>
                        </a:rPr>
                        <a:t>...</a:t>
                      </a: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7"/>
                  </a:ext>
                </a:extLst>
              </a:tr>
              <a:tr h="278350">
                <a:tc>
                  <a:txBody>
                    <a:bodyPr/>
                    <a:lstStyle/>
                    <a:p>
                      <a:pPr marL="0" lvl="0" indent="0" algn="ctr" rtl="0">
                        <a:spcBef>
                          <a:spcPts val="0"/>
                        </a:spcBef>
                        <a:spcAft>
                          <a:spcPts val="0"/>
                        </a:spcAft>
                        <a:buNone/>
                      </a:pPr>
                      <a:r>
                        <a:rPr lang="en"/>
                        <a:t>Code for </a:t>
                      </a:r>
                      <a:r>
                        <a:rPr lang="en">
                          <a:latin typeface="Consolas"/>
                          <a:ea typeface="Consolas"/>
                          <a:cs typeface="Consolas"/>
                          <a:sym typeface="Consolas"/>
                        </a:rPr>
                        <a:t>foo</a:t>
                      </a: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8"/>
                  </a:ext>
                </a:extLst>
              </a:tr>
              <a:tr h="278350">
                <a:tc>
                  <a:txBody>
                    <a:bodyPr/>
                    <a:lstStyle/>
                    <a:p>
                      <a:pPr marL="0" lvl="0" indent="0" algn="ctr" rtl="0">
                        <a:spcBef>
                          <a:spcPts val="0"/>
                        </a:spcBef>
                        <a:spcAft>
                          <a:spcPts val="0"/>
                        </a:spcAft>
                        <a:buNone/>
                      </a:pPr>
                      <a:r>
                        <a:rPr lang="en"/>
                        <a:t>Code for </a:t>
                      </a:r>
                      <a:r>
                        <a:rPr lang="en">
                          <a:latin typeface="Consolas"/>
                          <a:ea typeface="Consolas"/>
                          <a:cs typeface="Consolas"/>
                          <a:sym typeface="Consolas"/>
                        </a:rPr>
                        <a:t>main</a:t>
                      </a: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9"/>
                  </a:ext>
                </a:extLst>
              </a:tr>
            </a:tbl>
          </a:graphicData>
        </a:graphic>
      </p:graphicFrame>
      <p:sp>
        <p:nvSpPr>
          <p:cNvPr id="563" name="Google Shape;563;p64"/>
          <p:cNvSpPr txBox="1"/>
          <p:nvPr/>
        </p:nvSpPr>
        <p:spPr>
          <a:xfrm rot="5400000">
            <a:off x="8481825" y="4529100"/>
            <a:ext cx="786600" cy="396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t>CODE</a:t>
            </a:r>
            <a:endParaRPr/>
          </a:p>
        </p:txBody>
      </p:sp>
      <p:sp>
        <p:nvSpPr>
          <p:cNvPr id="564" name="Google Shape;564;p64"/>
          <p:cNvSpPr txBox="1"/>
          <p:nvPr/>
        </p:nvSpPr>
        <p:spPr>
          <a:xfrm rot="5400000">
            <a:off x="7490925" y="2353475"/>
            <a:ext cx="2768400" cy="396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t>STACK</a:t>
            </a:r>
            <a:endParaRPr/>
          </a:p>
        </p:txBody>
      </p:sp>
      <p:cxnSp>
        <p:nvCxnSpPr>
          <p:cNvPr id="565" name="Google Shape;565;p64"/>
          <p:cNvCxnSpPr>
            <a:stCxn id="564" idx="1"/>
          </p:cNvCxnSpPr>
          <p:nvPr/>
        </p:nvCxnSpPr>
        <p:spPr>
          <a:xfrm flipH="1">
            <a:off x="8871225" y="1167575"/>
            <a:ext cx="3900" cy="1053300"/>
          </a:xfrm>
          <a:prstGeom prst="straightConnector1">
            <a:avLst/>
          </a:prstGeom>
          <a:noFill/>
          <a:ln w="9525" cap="flat" cmpd="sng">
            <a:solidFill>
              <a:schemeClr val="dk2"/>
            </a:solidFill>
            <a:prstDash val="solid"/>
            <a:round/>
            <a:headEnd type="none" w="med" len="med"/>
            <a:tailEnd type="none" w="med" len="med"/>
          </a:ln>
        </p:spPr>
      </p:cxnSp>
      <p:cxnSp>
        <p:nvCxnSpPr>
          <p:cNvPr id="566" name="Google Shape;566;p64"/>
          <p:cNvCxnSpPr/>
          <p:nvPr/>
        </p:nvCxnSpPr>
        <p:spPr>
          <a:xfrm flipH="1">
            <a:off x="8871225" y="2920175"/>
            <a:ext cx="3900" cy="1053300"/>
          </a:xfrm>
          <a:prstGeom prst="straightConnector1">
            <a:avLst/>
          </a:prstGeom>
          <a:noFill/>
          <a:ln w="9525" cap="flat" cmpd="sng">
            <a:solidFill>
              <a:schemeClr val="dk2"/>
            </a:solidFill>
            <a:prstDash val="solid"/>
            <a:round/>
            <a:headEnd type="none" w="med" len="med"/>
            <a:tailEnd type="none" w="med" len="med"/>
          </a:ln>
        </p:spPr>
      </p:cxnSp>
      <p:sp>
        <p:nvSpPr>
          <p:cNvPr id="567" name="Google Shape;567;p64"/>
          <p:cNvSpPr/>
          <p:nvPr/>
        </p:nvSpPr>
        <p:spPr>
          <a:xfrm>
            <a:off x="4069350" y="1167575"/>
            <a:ext cx="1155900" cy="15108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64"/>
          <p:cNvSpPr txBox="1"/>
          <p:nvPr/>
        </p:nvSpPr>
        <p:spPr>
          <a:xfrm>
            <a:off x="4042200" y="1194175"/>
            <a:ext cx="1155900" cy="369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Registers</a:t>
            </a:r>
            <a:endParaRPr/>
          </a:p>
        </p:txBody>
      </p:sp>
      <p:sp>
        <p:nvSpPr>
          <p:cNvPr id="569" name="Google Shape;569;p64"/>
          <p:cNvSpPr/>
          <p:nvPr/>
        </p:nvSpPr>
        <p:spPr>
          <a:xfrm>
            <a:off x="4835625" y="1548825"/>
            <a:ext cx="321600" cy="2895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64"/>
          <p:cNvSpPr txBox="1"/>
          <p:nvPr/>
        </p:nvSpPr>
        <p:spPr>
          <a:xfrm>
            <a:off x="4274625" y="1472625"/>
            <a:ext cx="519900" cy="28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onsolas"/>
                <a:ea typeface="Consolas"/>
                <a:cs typeface="Consolas"/>
                <a:sym typeface="Consolas"/>
              </a:rPr>
              <a:t>ebp</a:t>
            </a:r>
            <a:endParaRPr>
              <a:latin typeface="Consolas"/>
              <a:ea typeface="Consolas"/>
              <a:cs typeface="Consolas"/>
              <a:sym typeface="Consolas"/>
            </a:endParaRPr>
          </a:p>
        </p:txBody>
      </p:sp>
      <p:sp>
        <p:nvSpPr>
          <p:cNvPr id="571" name="Google Shape;571;p64"/>
          <p:cNvSpPr/>
          <p:nvPr/>
        </p:nvSpPr>
        <p:spPr>
          <a:xfrm>
            <a:off x="4835625" y="1929825"/>
            <a:ext cx="321600" cy="2895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64"/>
          <p:cNvSpPr txBox="1"/>
          <p:nvPr/>
        </p:nvSpPr>
        <p:spPr>
          <a:xfrm>
            <a:off x="4274625" y="1853625"/>
            <a:ext cx="519900" cy="28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onsolas"/>
                <a:ea typeface="Consolas"/>
                <a:cs typeface="Consolas"/>
                <a:sym typeface="Consolas"/>
              </a:rPr>
              <a:t>esp</a:t>
            </a:r>
            <a:endParaRPr>
              <a:latin typeface="Consolas"/>
              <a:ea typeface="Consolas"/>
              <a:cs typeface="Consolas"/>
              <a:sym typeface="Consolas"/>
            </a:endParaRPr>
          </a:p>
        </p:txBody>
      </p:sp>
      <p:sp>
        <p:nvSpPr>
          <p:cNvPr id="573" name="Google Shape;573;p64"/>
          <p:cNvSpPr/>
          <p:nvPr/>
        </p:nvSpPr>
        <p:spPr>
          <a:xfrm>
            <a:off x="4835625" y="2310825"/>
            <a:ext cx="321600" cy="2895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64"/>
          <p:cNvSpPr txBox="1"/>
          <p:nvPr/>
        </p:nvSpPr>
        <p:spPr>
          <a:xfrm>
            <a:off x="4274625" y="2234625"/>
            <a:ext cx="519900" cy="28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onsolas"/>
                <a:ea typeface="Consolas"/>
                <a:cs typeface="Consolas"/>
                <a:sym typeface="Consolas"/>
              </a:rPr>
              <a:t>eip</a:t>
            </a:r>
            <a:endParaRPr>
              <a:latin typeface="Consolas"/>
              <a:ea typeface="Consolas"/>
              <a:cs typeface="Consolas"/>
              <a:sym typeface="Consolas"/>
            </a:endParaRPr>
          </a:p>
        </p:txBody>
      </p:sp>
      <p:cxnSp>
        <p:nvCxnSpPr>
          <p:cNvPr id="575" name="Google Shape;575;p64"/>
          <p:cNvCxnSpPr/>
          <p:nvPr/>
        </p:nvCxnSpPr>
        <p:spPr>
          <a:xfrm rot="10800000">
            <a:off x="6039500" y="1236050"/>
            <a:ext cx="0" cy="2578500"/>
          </a:xfrm>
          <a:prstGeom prst="straightConnector1">
            <a:avLst/>
          </a:prstGeom>
          <a:noFill/>
          <a:ln w="9525" cap="flat" cmpd="sng">
            <a:solidFill>
              <a:schemeClr val="dk2"/>
            </a:solidFill>
            <a:prstDash val="solid"/>
            <a:round/>
            <a:headEnd type="triangle" w="med" len="med"/>
            <a:tailEnd type="none" w="med" len="med"/>
          </a:ln>
        </p:spPr>
      </p:cxnSp>
      <p:sp>
        <p:nvSpPr>
          <p:cNvPr id="576" name="Google Shape;576;p64"/>
          <p:cNvSpPr txBox="1"/>
          <p:nvPr/>
        </p:nvSpPr>
        <p:spPr>
          <a:xfrm rot="5400000">
            <a:off x="4490925" y="2457875"/>
            <a:ext cx="2672400" cy="396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t>The stack grows this way</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580"/>
        <p:cNvGrpSpPr/>
        <p:nvPr/>
      </p:nvGrpSpPr>
      <p:grpSpPr>
        <a:xfrm>
          <a:off x="0" y="0"/>
          <a:ext cx="0" cy="0"/>
          <a:chOff x="0" y="0"/>
          <a:chExt cx="0" cy="0"/>
        </a:xfrm>
      </p:grpSpPr>
      <p:sp>
        <p:nvSpPr>
          <p:cNvPr id="581" name="Google Shape;581;p65"/>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Review: words, code section</a:t>
            </a:r>
            <a:endParaRPr/>
          </a:p>
        </p:txBody>
      </p:sp>
      <p:sp>
        <p:nvSpPr>
          <p:cNvPr id="582" name="Google Shape;582;p65"/>
          <p:cNvSpPr txBox="1">
            <a:spLocks noGrp="1"/>
          </p:cNvSpPr>
          <p:nvPr>
            <p:ph type="body" idx="1"/>
          </p:nvPr>
        </p:nvSpPr>
        <p:spPr>
          <a:xfrm>
            <a:off x="198500" y="1246825"/>
            <a:ext cx="35277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The code section contains raw bytes that represent assembly instructions.</a:t>
            </a:r>
            <a:endParaRPr/>
          </a:p>
          <a:p>
            <a:pPr marL="457200" lvl="0" indent="-342900" algn="l" rtl="0">
              <a:spcBef>
                <a:spcPts val="0"/>
              </a:spcBef>
              <a:spcAft>
                <a:spcPts val="0"/>
              </a:spcAft>
              <a:buSzPts val="1800"/>
              <a:buChar char="●"/>
            </a:pPr>
            <a:r>
              <a:rPr lang="en"/>
              <a:t>We omit the static and heap sections to save space.</a:t>
            </a:r>
            <a:endParaRPr/>
          </a:p>
          <a:p>
            <a:pPr marL="457200" lvl="0" indent="-342900" algn="l" rtl="0">
              <a:spcBef>
                <a:spcPts val="0"/>
              </a:spcBef>
              <a:spcAft>
                <a:spcPts val="0"/>
              </a:spcAft>
              <a:buSzPts val="1800"/>
              <a:buChar char="●"/>
            </a:pPr>
            <a:r>
              <a:rPr lang="en"/>
              <a:t>Each row of the diagram is</a:t>
            </a:r>
            <a:br>
              <a:rPr lang="en"/>
            </a:br>
            <a:r>
              <a:rPr lang="en"/>
              <a:t>1 word = 4 bytes = 32 bits.</a:t>
            </a:r>
            <a:endParaRPr/>
          </a:p>
          <a:p>
            <a:pPr marL="457200" lvl="0" indent="-342900" algn="l" rtl="0">
              <a:spcBef>
                <a:spcPts val="0"/>
              </a:spcBef>
              <a:spcAft>
                <a:spcPts val="0"/>
              </a:spcAft>
              <a:buSzPts val="1800"/>
              <a:buChar char="●"/>
            </a:pPr>
            <a:r>
              <a:rPr lang="en"/>
              <a:t>Addresses increase as you move up the diagram.</a:t>
            </a:r>
            <a:endParaRPr/>
          </a:p>
        </p:txBody>
      </p:sp>
      <p:graphicFrame>
        <p:nvGraphicFramePr>
          <p:cNvPr id="583" name="Google Shape;583;p65"/>
          <p:cNvGraphicFramePr/>
          <p:nvPr/>
        </p:nvGraphicFramePr>
        <p:xfrm>
          <a:off x="6215675" y="1168225"/>
          <a:ext cx="2461150" cy="3962100"/>
        </p:xfrm>
        <a:graphic>
          <a:graphicData uri="http://schemas.openxmlformats.org/drawingml/2006/table">
            <a:tbl>
              <a:tblPr>
                <a:noFill/>
                <a:tableStyleId>{F77F4237-0D3B-4A35-BEBD-FA886FF9FF42}</a:tableStyleId>
              </a:tblPr>
              <a:tblGrid>
                <a:gridCol w="2461150">
                  <a:extLst>
                    <a:ext uri="{9D8B030D-6E8A-4147-A177-3AD203B41FA5}">
                      <a16:colId xmlns:a16="http://schemas.microsoft.com/office/drawing/2014/main" val="20000"/>
                    </a:ext>
                  </a:extLst>
                </a:gridCol>
              </a:tblGrid>
              <a:tr h="278350">
                <a:tc>
                  <a:txBody>
                    <a:bodyPr/>
                    <a:lstStyle/>
                    <a:p>
                      <a:pPr marL="0" lvl="0" indent="0" algn="ctr" rtl="0">
                        <a:spcBef>
                          <a:spcPts val="0"/>
                        </a:spcBef>
                        <a:spcAft>
                          <a:spcPts val="0"/>
                        </a:spcAft>
                        <a:buNone/>
                      </a:pPr>
                      <a:r>
                        <a:rPr lang="en">
                          <a:latin typeface="Consolas"/>
                          <a:ea typeface="Consolas"/>
                          <a:cs typeface="Consolas"/>
                          <a:sym typeface="Consolas"/>
                        </a:rPr>
                        <a:t>...</a:t>
                      </a: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0"/>
                  </a:ext>
                </a:extLst>
              </a:tr>
              <a:tr h="278350">
                <a:tc>
                  <a:txBody>
                    <a:bodyPr/>
                    <a:lstStyle/>
                    <a:p>
                      <a:pPr marL="0" lvl="0" indent="0" algn="ctr" rtl="0">
                        <a:spcBef>
                          <a:spcPts val="0"/>
                        </a:spcBef>
                        <a:spcAft>
                          <a:spcPts val="0"/>
                        </a:spcAft>
                        <a:buNone/>
                      </a:pP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1"/>
                  </a:ext>
                </a:extLst>
              </a:tr>
              <a:tr h="278350">
                <a:tc>
                  <a:txBody>
                    <a:bodyPr/>
                    <a:lstStyle/>
                    <a:p>
                      <a:pPr marL="0" lvl="0" indent="0" algn="ctr" rtl="0">
                        <a:spcBef>
                          <a:spcPts val="0"/>
                        </a:spcBef>
                        <a:spcAft>
                          <a:spcPts val="0"/>
                        </a:spcAft>
                        <a:buNone/>
                      </a:pP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2"/>
                  </a:ext>
                </a:extLst>
              </a:tr>
              <a:tr h="278350">
                <a:tc>
                  <a:txBody>
                    <a:bodyPr/>
                    <a:lstStyle/>
                    <a:p>
                      <a:pPr marL="0" lvl="0" indent="0" algn="ctr" rtl="0">
                        <a:spcBef>
                          <a:spcPts val="0"/>
                        </a:spcBef>
                        <a:spcAft>
                          <a:spcPts val="0"/>
                        </a:spcAft>
                        <a:buNone/>
                      </a:pP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3"/>
                  </a:ext>
                </a:extLst>
              </a:tr>
              <a:tr h="278350">
                <a:tc>
                  <a:txBody>
                    <a:bodyPr/>
                    <a:lstStyle/>
                    <a:p>
                      <a:pPr marL="0" lvl="0" indent="0" algn="ctr" rtl="0">
                        <a:spcBef>
                          <a:spcPts val="0"/>
                        </a:spcBef>
                        <a:spcAft>
                          <a:spcPts val="0"/>
                        </a:spcAft>
                        <a:buNone/>
                      </a:pP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4"/>
                  </a:ext>
                </a:extLst>
              </a:tr>
              <a:tr h="278350">
                <a:tc>
                  <a:txBody>
                    <a:bodyPr/>
                    <a:lstStyle/>
                    <a:p>
                      <a:pPr marL="0" lvl="0" indent="0" algn="ctr" rtl="0">
                        <a:spcBef>
                          <a:spcPts val="0"/>
                        </a:spcBef>
                        <a:spcAft>
                          <a:spcPts val="0"/>
                        </a:spcAft>
                        <a:buNone/>
                      </a:pP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5"/>
                  </a:ext>
                </a:extLst>
              </a:tr>
              <a:tr h="278350">
                <a:tc>
                  <a:txBody>
                    <a:bodyPr/>
                    <a:lstStyle/>
                    <a:p>
                      <a:pPr marL="0" lvl="0" indent="0" algn="ctr" rtl="0">
                        <a:spcBef>
                          <a:spcPts val="0"/>
                        </a:spcBef>
                        <a:spcAft>
                          <a:spcPts val="0"/>
                        </a:spcAft>
                        <a:buNone/>
                      </a:pP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6"/>
                  </a:ext>
                </a:extLst>
              </a:tr>
              <a:tr h="278350">
                <a:tc>
                  <a:txBody>
                    <a:bodyPr/>
                    <a:lstStyle/>
                    <a:p>
                      <a:pPr marL="0" lvl="0" indent="0" algn="ctr" rtl="0">
                        <a:spcBef>
                          <a:spcPts val="0"/>
                        </a:spcBef>
                        <a:spcAft>
                          <a:spcPts val="0"/>
                        </a:spcAft>
                        <a:buNone/>
                      </a:pPr>
                      <a:r>
                        <a:rPr lang="en">
                          <a:latin typeface="Consolas"/>
                          <a:ea typeface="Consolas"/>
                          <a:cs typeface="Consolas"/>
                          <a:sym typeface="Consolas"/>
                        </a:rPr>
                        <a:t>...</a:t>
                      </a: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7"/>
                  </a:ext>
                </a:extLst>
              </a:tr>
              <a:tr h="278350">
                <a:tc>
                  <a:txBody>
                    <a:bodyPr/>
                    <a:lstStyle/>
                    <a:p>
                      <a:pPr marL="0" lvl="0" indent="0" algn="ctr" rtl="0">
                        <a:spcBef>
                          <a:spcPts val="0"/>
                        </a:spcBef>
                        <a:spcAft>
                          <a:spcPts val="0"/>
                        </a:spcAft>
                        <a:buNone/>
                      </a:pPr>
                      <a:r>
                        <a:rPr lang="en"/>
                        <a:t>Code for </a:t>
                      </a:r>
                      <a:r>
                        <a:rPr lang="en">
                          <a:latin typeface="Consolas"/>
                          <a:ea typeface="Consolas"/>
                          <a:cs typeface="Consolas"/>
                          <a:sym typeface="Consolas"/>
                        </a:rPr>
                        <a:t>foo</a:t>
                      </a: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8"/>
                  </a:ext>
                </a:extLst>
              </a:tr>
              <a:tr h="278350">
                <a:tc>
                  <a:txBody>
                    <a:bodyPr/>
                    <a:lstStyle/>
                    <a:p>
                      <a:pPr marL="0" lvl="0" indent="0" algn="ctr" rtl="0">
                        <a:spcBef>
                          <a:spcPts val="0"/>
                        </a:spcBef>
                        <a:spcAft>
                          <a:spcPts val="0"/>
                        </a:spcAft>
                        <a:buNone/>
                      </a:pPr>
                      <a:r>
                        <a:rPr lang="en"/>
                        <a:t>Code for </a:t>
                      </a:r>
                      <a:r>
                        <a:rPr lang="en">
                          <a:latin typeface="Consolas"/>
                          <a:ea typeface="Consolas"/>
                          <a:cs typeface="Consolas"/>
                          <a:sym typeface="Consolas"/>
                        </a:rPr>
                        <a:t>main</a:t>
                      </a: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9"/>
                  </a:ext>
                </a:extLst>
              </a:tr>
            </a:tbl>
          </a:graphicData>
        </a:graphic>
      </p:graphicFrame>
      <p:sp>
        <p:nvSpPr>
          <p:cNvPr id="584" name="Google Shape;584;p65"/>
          <p:cNvSpPr txBox="1"/>
          <p:nvPr/>
        </p:nvSpPr>
        <p:spPr>
          <a:xfrm rot="5400000">
            <a:off x="8481825" y="4529100"/>
            <a:ext cx="786600" cy="396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t>CODE</a:t>
            </a:r>
            <a:endParaRPr/>
          </a:p>
        </p:txBody>
      </p:sp>
      <p:sp>
        <p:nvSpPr>
          <p:cNvPr id="585" name="Google Shape;585;p65"/>
          <p:cNvSpPr txBox="1"/>
          <p:nvPr/>
        </p:nvSpPr>
        <p:spPr>
          <a:xfrm rot="5400000">
            <a:off x="7490925" y="2353475"/>
            <a:ext cx="2768400" cy="396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t>STACK</a:t>
            </a:r>
            <a:endParaRPr/>
          </a:p>
        </p:txBody>
      </p:sp>
      <p:cxnSp>
        <p:nvCxnSpPr>
          <p:cNvPr id="586" name="Google Shape;586;p65"/>
          <p:cNvCxnSpPr>
            <a:stCxn id="585" idx="1"/>
          </p:cNvCxnSpPr>
          <p:nvPr/>
        </p:nvCxnSpPr>
        <p:spPr>
          <a:xfrm flipH="1">
            <a:off x="8871225" y="1167575"/>
            <a:ext cx="3900" cy="1053300"/>
          </a:xfrm>
          <a:prstGeom prst="straightConnector1">
            <a:avLst/>
          </a:prstGeom>
          <a:noFill/>
          <a:ln w="9525" cap="flat" cmpd="sng">
            <a:solidFill>
              <a:schemeClr val="dk2"/>
            </a:solidFill>
            <a:prstDash val="solid"/>
            <a:round/>
            <a:headEnd type="none" w="med" len="med"/>
            <a:tailEnd type="none" w="med" len="med"/>
          </a:ln>
        </p:spPr>
      </p:cxnSp>
      <p:cxnSp>
        <p:nvCxnSpPr>
          <p:cNvPr id="587" name="Google Shape;587;p65"/>
          <p:cNvCxnSpPr/>
          <p:nvPr/>
        </p:nvCxnSpPr>
        <p:spPr>
          <a:xfrm flipH="1">
            <a:off x="8871225" y="2920175"/>
            <a:ext cx="3900" cy="1053300"/>
          </a:xfrm>
          <a:prstGeom prst="straightConnector1">
            <a:avLst/>
          </a:prstGeom>
          <a:noFill/>
          <a:ln w="9525" cap="flat" cmpd="sng">
            <a:solidFill>
              <a:schemeClr val="dk2"/>
            </a:solidFill>
            <a:prstDash val="solid"/>
            <a:round/>
            <a:headEnd type="none" w="med" len="med"/>
            <a:tailEnd type="none" w="med" len="med"/>
          </a:ln>
        </p:spPr>
      </p:cxnSp>
      <p:sp>
        <p:nvSpPr>
          <p:cNvPr id="588" name="Google Shape;588;p65"/>
          <p:cNvSpPr/>
          <p:nvPr/>
        </p:nvSpPr>
        <p:spPr>
          <a:xfrm>
            <a:off x="4069350" y="1167575"/>
            <a:ext cx="1155900" cy="15108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65"/>
          <p:cNvSpPr txBox="1"/>
          <p:nvPr/>
        </p:nvSpPr>
        <p:spPr>
          <a:xfrm>
            <a:off x="4042200" y="1194175"/>
            <a:ext cx="1155900" cy="369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Registers</a:t>
            </a:r>
            <a:endParaRPr/>
          </a:p>
        </p:txBody>
      </p:sp>
      <p:sp>
        <p:nvSpPr>
          <p:cNvPr id="590" name="Google Shape;590;p65"/>
          <p:cNvSpPr/>
          <p:nvPr/>
        </p:nvSpPr>
        <p:spPr>
          <a:xfrm>
            <a:off x="4835625" y="1548825"/>
            <a:ext cx="321600" cy="2895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65"/>
          <p:cNvSpPr txBox="1"/>
          <p:nvPr/>
        </p:nvSpPr>
        <p:spPr>
          <a:xfrm>
            <a:off x="4274625" y="1472625"/>
            <a:ext cx="519900" cy="28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onsolas"/>
                <a:ea typeface="Consolas"/>
                <a:cs typeface="Consolas"/>
                <a:sym typeface="Consolas"/>
              </a:rPr>
              <a:t>ebp</a:t>
            </a:r>
            <a:endParaRPr>
              <a:latin typeface="Consolas"/>
              <a:ea typeface="Consolas"/>
              <a:cs typeface="Consolas"/>
              <a:sym typeface="Consolas"/>
            </a:endParaRPr>
          </a:p>
        </p:txBody>
      </p:sp>
      <p:sp>
        <p:nvSpPr>
          <p:cNvPr id="592" name="Google Shape;592;p65"/>
          <p:cNvSpPr/>
          <p:nvPr/>
        </p:nvSpPr>
        <p:spPr>
          <a:xfrm>
            <a:off x="4835625" y="1929825"/>
            <a:ext cx="321600" cy="2895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65"/>
          <p:cNvSpPr txBox="1"/>
          <p:nvPr/>
        </p:nvSpPr>
        <p:spPr>
          <a:xfrm>
            <a:off x="4274625" y="1853625"/>
            <a:ext cx="519900" cy="28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onsolas"/>
                <a:ea typeface="Consolas"/>
                <a:cs typeface="Consolas"/>
                <a:sym typeface="Consolas"/>
              </a:rPr>
              <a:t>esp</a:t>
            </a:r>
            <a:endParaRPr>
              <a:latin typeface="Consolas"/>
              <a:ea typeface="Consolas"/>
              <a:cs typeface="Consolas"/>
              <a:sym typeface="Consolas"/>
            </a:endParaRPr>
          </a:p>
        </p:txBody>
      </p:sp>
      <p:sp>
        <p:nvSpPr>
          <p:cNvPr id="594" name="Google Shape;594;p65"/>
          <p:cNvSpPr/>
          <p:nvPr/>
        </p:nvSpPr>
        <p:spPr>
          <a:xfrm>
            <a:off x="4835625" y="2310825"/>
            <a:ext cx="321600" cy="2895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65"/>
          <p:cNvSpPr txBox="1"/>
          <p:nvPr/>
        </p:nvSpPr>
        <p:spPr>
          <a:xfrm>
            <a:off x="4274625" y="2234625"/>
            <a:ext cx="519900" cy="28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onsolas"/>
                <a:ea typeface="Consolas"/>
                <a:cs typeface="Consolas"/>
                <a:sym typeface="Consolas"/>
              </a:rPr>
              <a:t>eip</a:t>
            </a:r>
            <a:endParaRPr>
              <a:latin typeface="Consolas"/>
              <a:ea typeface="Consolas"/>
              <a:cs typeface="Consolas"/>
              <a:sym typeface="Consolas"/>
            </a:endParaRPr>
          </a:p>
        </p:txBody>
      </p:sp>
      <p:cxnSp>
        <p:nvCxnSpPr>
          <p:cNvPr id="596" name="Google Shape;596;p65"/>
          <p:cNvCxnSpPr/>
          <p:nvPr/>
        </p:nvCxnSpPr>
        <p:spPr>
          <a:xfrm rot="10800000" flipH="1">
            <a:off x="6032675" y="1236025"/>
            <a:ext cx="6900" cy="3878100"/>
          </a:xfrm>
          <a:prstGeom prst="straightConnector1">
            <a:avLst/>
          </a:prstGeom>
          <a:noFill/>
          <a:ln w="9525" cap="flat" cmpd="sng">
            <a:solidFill>
              <a:schemeClr val="dk2"/>
            </a:solidFill>
            <a:prstDash val="solid"/>
            <a:round/>
            <a:headEnd type="none" w="med" len="med"/>
            <a:tailEnd type="triangle" w="med" len="med"/>
          </a:ln>
        </p:spPr>
      </p:cxnSp>
      <p:sp>
        <p:nvSpPr>
          <p:cNvPr id="597" name="Google Shape;597;p65"/>
          <p:cNvSpPr txBox="1"/>
          <p:nvPr/>
        </p:nvSpPr>
        <p:spPr>
          <a:xfrm rot="5400000">
            <a:off x="3943725" y="3005075"/>
            <a:ext cx="3766800" cy="396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t>Addresses increase this way</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601"/>
        <p:cNvGrpSpPr/>
        <p:nvPr/>
      </p:nvGrpSpPr>
      <p:grpSpPr>
        <a:xfrm>
          <a:off x="0" y="0"/>
          <a:ext cx="0" cy="0"/>
          <a:chOff x="0" y="0"/>
          <a:chExt cx="0" cy="0"/>
        </a:xfrm>
      </p:grpSpPr>
      <p:sp>
        <p:nvSpPr>
          <p:cNvPr id="602" name="Google Shape;602;p66"/>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Stack frames</a:t>
            </a:r>
            <a:endParaRPr/>
          </a:p>
        </p:txBody>
      </p:sp>
      <p:sp>
        <p:nvSpPr>
          <p:cNvPr id="603" name="Google Shape;603;p66"/>
          <p:cNvSpPr txBox="1">
            <a:spLocks noGrp="1"/>
          </p:cNvSpPr>
          <p:nvPr>
            <p:ph type="body" idx="1"/>
          </p:nvPr>
        </p:nvSpPr>
        <p:spPr>
          <a:xfrm>
            <a:off x="198500" y="1246825"/>
            <a:ext cx="36591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We’ll use two pointers to tell us which part of the stack is being used by the current function.</a:t>
            </a:r>
            <a:endParaRPr dirty="0"/>
          </a:p>
          <a:p>
            <a:pPr marL="457200" lvl="0" indent="-342900" algn="l" rtl="0">
              <a:spcBef>
                <a:spcPts val="0"/>
              </a:spcBef>
              <a:spcAft>
                <a:spcPts val="0"/>
              </a:spcAft>
              <a:buSzPts val="1800"/>
              <a:buChar char="●"/>
            </a:pPr>
            <a:r>
              <a:rPr lang="en" dirty="0"/>
              <a:t>On the stack, this is called a </a:t>
            </a:r>
            <a:r>
              <a:rPr lang="en" b="1" dirty="0"/>
              <a:t>stack frame</a:t>
            </a:r>
            <a:r>
              <a:rPr lang="en" dirty="0"/>
              <a:t>. One stack frame corresponds to one function being called.</a:t>
            </a:r>
            <a:endParaRPr dirty="0"/>
          </a:p>
        </p:txBody>
      </p:sp>
      <p:graphicFrame>
        <p:nvGraphicFramePr>
          <p:cNvPr id="604" name="Google Shape;604;p66"/>
          <p:cNvGraphicFramePr/>
          <p:nvPr/>
        </p:nvGraphicFramePr>
        <p:xfrm>
          <a:off x="6215675" y="1168225"/>
          <a:ext cx="2461150" cy="3962100"/>
        </p:xfrm>
        <a:graphic>
          <a:graphicData uri="http://schemas.openxmlformats.org/drawingml/2006/table">
            <a:tbl>
              <a:tblPr>
                <a:noFill/>
                <a:tableStyleId>{F77F4237-0D3B-4A35-BEBD-FA886FF9FF42}</a:tableStyleId>
              </a:tblPr>
              <a:tblGrid>
                <a:gridCol w="2461150">
                  <a:extLst>
                    <a:ext uri="{9D8B030D-6E8A-4147-A177-3AD203B41FA5}">
                      <a16:colId xmlns:a16="http://schemas.microsoft.com/office/drawing/2014/main" val="20000"/>
                    </a:ext>
                  </a:extLst>
                </a:gridCol>
              </a:tblGrid>
              <a:tr h="278350">
                <a:tc>
                  <a:txBody>
                    <a:bodyPr/>
                    <a:lstStyle/>
                    <a:p>
                      <a:pPr marL="0" lvl="0" indent="0" algn="ctr" rtl="0">
                        <a:spcBef>
                          <a:spcPts val="0"/>
                        </a:spcBef>
                        <a:spcAft>
                          <a:spcPts val="0"/>
                        </a:spcAft>
                        <a:buNone/>
                      </a:pPr>
                      <a:r>
                        <a:rPr lang="en">
                          <a:latin typeface="Consolas"/>
                          <a:ea typeface="Consolas"/>
                          <a:cs typeface="Consolas"/>
                          <a:sym typeface="Consolas"/>
                        </a:rPr>
                        <a:t>...</a:t>
                      </a: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0"/>
                  </a:ext>
                </a:extLst>
              </a:tr>
              <a:tr h="278350">
                <a:tc>
                  <a:txBody>
                    <a:bodyPr/>
                    <a:lstStyle/>
                    <a:p>
                      <a:pPr marL="0" lvl="0" indent="0" algn="ctr" rtl="0">
                        <a:spcBef>
                          <a:spcPts val="0"/>
                        </a:spcBef>
                        <a:spcAft>
                          <a:spcPts val="0"/>
                        </a:spcAft>
                        <a:buNone/>
                      </a:pP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1"/>
                  </a:ext>
                </a:extLst>
              </a:tr>
              <a:tr h="278350">
                <a:tc>
                  <a:txBody>
                    <a:bodyPr/>
                    <a:lstStyle/>
                    <a:p>
                      <a:pPr marL="0" lvl="0" indent="0" algn="ctr" rtl="0">
                        <a:spcBef>
                          <a:spcPts val="0"/>
                        </a:spcBef>
                        <a:spcAft>
                          <a:spcPts val="0"/>
                        </a:spcAft>
                        <a:buNone/>
                      </a:pP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2"/>
                  </a:ext>
                </a:extLst>
              </a:tr>
              <a:tr h="278350">
                <a:tc>
                  <a:txBody>
                    <a:bodyPr/>
                    <a:lstStyle/>
                    <a:p>
                      <a:pPr marL="0" lvl="0" indent="0" algn="ctr" rtl="0">
                        <a:spcBef>
                          <a:spcPts val="0"/>
                        </a:spcBef>
                        <a:spcAft>
                          <a:spcPts val="0"/>
                        </a:spcAft>
                        <a:buNone/>
                      </a:pP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3"/>
                  </a:ext>
                </a:extLst>
              </a:tr>
              <a:tr h="278350">
                <a:tc>
                  <a:txBody>
                    <a:bodyPr/>
                    <a:lstStyle/>
                    <a:p>
                      <a:pPr marL="0" lvl="0" indent="0" algn="ctr" rtl="0">
                        <a:spcBef>
                          <a:spcPts val="0"/>
                        </a:spcBef>
                        <a:spcAft>
                          <a:spcPts val="0"/>
                        </a:spcAft>
                        <a:buNone/>
                      </a:pP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4"/>
                  </a:ext>
                </a:extLst>
              </a:tr>
              <a:tr h="278350">
                <a:tc>
                  <a:txBody>
                    <a:bodyPr/>
                    <a:lstStyle/>
                    <a:p>
                      <a:pPr marL="0" lvl="0" indent="0" algn="ctr" rtl="0">
                        <a:spcBef>
                          <a:spcPts val="0"/>
                        </a:spcBef>
                        <a:spcAft>
                          <a:spcPts val="0"/>
                        </a:spcAft>
                        <a:buNone/>
                      </a:pP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5"/>
                  </a:ext>
                </a:extLst>
              </a:tr>
              <a:tr h="278350">
                <a:tc>
                  <a:txBody>
                    <a:bodyPr/>
                    <a:lstStyle/>
                    <a:p>
                      <a:pPr marL="0" lvl="0" indent="0" algn="ctr" rtl="0">
                        <a:spcBef>
                          <a:spcPts val="0"/>
                        </a:spcBef>
                        <a:spcAft>
                          <a:spcPts val="0"/>
                        </a:spcAft>
                        <a:buNone/>
                      </a:pP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6"/>
                  </a:ext>
                </a:extLst>
              </a:tr>
              <a:tr h="278350">
                <a:tc>
                  <a:txBody>
                    <a:bodyPr/>
                    <a:lstStyle/>
                    <a:p>
                      <a:pPr marL="0" lvl="0" indent="0" algn="ctr" rtl="0">
                        <a:spcBef>
                          <a:spcPts val="0"/>
                        </a:spcBef>
                        <a:spcAft>
                          <a:spcPts val="0"/>
                        </a:spcAft>
                        <a:buNone/>
                      </a:pPr>
                      <a:r>
                        <a:rPr lang="en">
                          <a:latin typeface="Consolas"/>
                          <a:ea typeface="Consolas"/>
                          <a:cs typeface="Consolas"/>
                          <a:sym typeface="Consolas"/>
                        </a:rPr>
                        <a:t>...</a:t>
                      </a: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7"/>
                  </a:ext>
                </a:extLst>
              </a:tr>
              <a:tr h="278350">
                <a:tc>
                  <a:txBody>
                    <a:bodyPr/>
                    <a:lstStyle/>
                    <a:p>
                      <a:pPr marL="0" lvl="0" indent="0" algn="ctr" rtl="0">
                        <a:spcBef>
                          <a:spcPts val="0"/>
                        </a:spcBef>
                        <a:spcAft>
                          <a:spcPts val="0"/>
                        </a:spcAft>
                        <a:buNone/>
                      </a:pPr>
                      <a:r>
                        <a:rPr lang="en"/>
                        <a:t>Code for </a:t>
                      </a:r>
                      <a:r>
                        <a:rPr lang="en">
                          <a:latin typeface="Consolas"/>
                          <a:ea typeface="Consolas"/>
                          <a:cs typeface="Consolas"/>
                          <a:sym typeface="Consolas"/>
                        </a:rPr>
                        <a:t>foo</a:t>
                      </a: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8"/>
                  </a:ext>
                </a:extLst>
              </a:tr>
              <a:tr h="278350">
                <a:tc>
                  <a:txBody>
                    <a:bodyPr/>
                    <a:lstStyle/>
                    <a:p>
                      <a:pPr marL="0" lvl="0" indent="0" algn="ctr" rtl="0">
                        <a:spcBef>
                          <a:spcPts val="0"/>
                        </a:spcBef>
                        <a:spcAft>
                          <a:spcPts val="0"/>
                        </a:spcAft>
                        <a:buNone/>
                      </a:pPr>
                      <a:r>
                        <a:rPr lang="en"/>
                        <a:t>Code for </a:t>
                      </a:r>
                      <a:r>
                        <a:rPr lang="en">
                          <a:latin typeface="Consolas"/>
                          <a:ea typeface="Consolas"/>
                          <a:cs typeface="Consolas"/>
                          <a:sym typeface="Consolas"/>
                        </a:rPr>
                        <a:t>main</a:t>
                      </a: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9"/>
                  </a:ext>
                </a:extLst>
              </a:tr>
            </a:tbl>
          </a:graphicData>
        </a:graphic>
      </p:graphicFrame>
      <p:sp>
        <p:nvSpPr>
          <p:cNvPr id="605" name="Google Shape;605;p66"/>
          <p:cNvSpPr txBox="1"/>
          <p:nvPr/>
        </p:nvSpPr>
        <p:spPr>
          <a:xfrm rot="5400000">
            <a:off x="8481825" y="4529100"/>
            <a:ext cx="786600" cy="396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t>CODE</a:t>
            </a:r>
            <a:endParaRPr/>
          </a:p>
        </p:txBody>
      </p:sp>
      <p:sp>
        <p:nvSpPr>
          <p:cNvPr id="606" name="Google Shape;606;p66"/>
          <p:cNvSpPr txBox="1"/>
          <p:nvPr/>
        </p:nvSpPr>
        <p:spPr>
          <a:xfrm rot="5400000">
            <a:off x="7490925" y="2353475"/>
            <a:ext cx="2768400" cy="396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t>STACK</a:t>
            </a:r>
            <a:endParaRPr/>
          </a:p>
        </p:txBody>
      </p:sp>
      <p:cxnSp>
        <p:nvCxnSpPr>
          <p:cNvPr id="607" name="Google Shape;607;p66"/>
          <p:cNvCxnSpPr>
            <a:stCxn id="606" idx="1"/>
          </p:cNvCxnSpPr>
          <p:nvPr/>
        </p:nvCxnSpPr>
        <p:spPr>
          <a:xfrm flipH="1">
            <a:off x="8871225" y="1167575"/>
            <a:ext cx="3900" cy="1053300"/>
          </a:xfrm>
          <a:prstGeom prst="straightConnector1">
            <a:avLst/>
          </a:prstGeom>
          <a:noFill/>
          <a:ln w="9525" cap="flat" cmpd="sng">
            <a:solidFill>
              <a:schemeClr val="dk2"/>
            </a:solidFill>
            <a:prstDash val="solid"/>
            <a:round/>
            <a:headEnd type="none" w="med" len="med"/>
            <a:tailEnd type="none" w="med" len="med"/>
          </a:ln>
        </p:spPr>
      </p:cxnSp>
      <p:cxnSp>
        <p:nvCxnSpPr>
          <p:cNvPr id="608" name="Google Shape;608;p66"/>
          <p:cNvCxnSpPr/>
          <p:nvPr/>
        </p:nvCxnSpPr>
        <p:spPr>
          <a:xfrm flipH="1">
            <a:off x="8871225" y="2539175"/>
            <a:ext cx="3900" cy="1053300"/>
          </a:xfrm>
          <a:prstGeom prst="straightConnector1">
            <a:avLst/>
          </a:prstGeom>
          <a:noFill/>
          <a:ln w="9525" cap="flat" cmpd="sng">
            <a:solidFill>
              <a:schemeClr val="dk2"/>
            </a:solidFill>
            <a:prstDash val="solid"/>
            <a:round/>
            <a:headEnd type="none" w="med" len="med"/>
            <a:tailEnd type="none" w="med" len="med"/>
          </a:ln>
        </p:spPr>
      </p:cxnSp>
      <p:sp>
        <p:nvSpPr>
          <p:cNvPr id="609" name="Google Shape;609;p66"/>
          <p:cNvSpPr/>
          <p:nvPr/>
        </p:nvSpPr>
        <p:spPr>
          <a:xfrm>
            <a:off x="4069350" y="1167575"/>
            <a:ext cx="1155900" cy="15108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66"/>
          <p:cNvSpPr txBox="1"/>
          <p:nvPr/>
        </p:nvSpPr>
        <p:spPr>
          <a:xfrm>
            <a:off x="4042200" y="1194175"/>
            <a:ext cx="1155900" cy="369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Registers</a:t>
            </a:r>
            <a:endParaRPr/>
          </a:p>
        </p:txBody>
      </p:sp>
      <p:sp>
        <p:nvSpPr>
          <p:cNvPr id="611" name="Google Shape;611;p66"/>
          <p:cNvSpPr/>
          <p:nvPr/>
        </p:nvSpPr>
        <p:spPr>
          <a:xfrm>
            <a:off x="4835625" y="1548825"/>
            <a:ext cx="321600" cy="2895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66"/>
          <p:cNvSpPr txBox="1"/>
          <p:nvPr/>
        </p:nvSpPr>
        <p:spPr>
          <a:xfrm>
            <a:off x="4274625" y="1472625"/>
            <a:ext cx="519900" cy="28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onsolas"/>
                <a:ea typeface="Consolas"/>
                <a:cs typeface="Consolas"/>
                <a:sym typeface="Consolas"/>
              </a:rPr>
              <a:t>ebp</a:t>
            </a:r>
            <a:endParaRPr>
              <a:latin typeface="Consolas"/>
              <a:ea typeface="Consolas"/>
              <a:cs typeface="Consolas"/>
              <a:sym typeface="Consolas"/>
            </a:endParaRPr>
          </a:p>
        </p:txBody>
      </p:sp>
      <p:sp>
        <p:nvSpPr>
          <p:cNvPr id="613" name="Google Shape;613;p66"/>
          <p:cNvSpPr/>
          <p:nvPr/>
        </p:nvSpPr>
        <p:spPr>
          <a:xfrm>
            <a:off x="4835625" y="1929825"/>
            <a:ext cx="321600" cy="2895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66"/>
          <p:cNvSpPr txBox="1"/>
          <p:nvPr/>
        </p:nvSpPr>
        <p:spPr>
          <a:xfrm>
            <a:off x="4274625" y="1853625"/>
            <a:ext cx="519900" cy="28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onsolas"/>
                <a:ea typeface="Consolas"/>
                <a:cs typeface="Consolas"/>
                <a:sym typeface="Consolas"/>
              </a:rPr>
              <a:t>esp</a:t>
            </a:r>
            <a:endParaRPr>
              <a:latin typeface="Consolas"/>
              <a:ea typeface="Consolas"/>
              <a:cs typeface="Consolas"/>
              <a:sym typeface="Consolas"/>
            </a:endParaRPr>
          </a:p>
        </p:txBody>
      </p:sp>
      <p:sp>
        <p:nvSpPr>
          <p:cNvPr id="615" name="Google Shape;615;p66"/>
          <p:cNvSpPr/>
          <p:nvPr/>
        </p:nvSpPr>
        <p:spPr>
          <a:xfrm>
            <a:off x="4835625" y="2310825"/>
            <a:ext cx="321600" cy="2895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66"/>
          <p:cNvSpPr txBox="1"/>
          <p:nvPr/>
        </p:nvSpPr>
        <p:spPr>
          <a:xfrm>
            <a:off x="4274625" y="2234625"/>
            <a:ext cx="519900" cy="28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onsolas"/>
                <a:ea typeface="Consolas"/>
                <a:cs typeface="Consolas"/>
                <a:sym typeface="Consolas"/>
              </a:rPr>
              <a:t>eip</a:t>
            </a:r>
            <a:endParaRPr>
              <a:latin typeface="Consolas"/>
              <a:ea typeface="Consolas"/>
              <a:cs typeface="Consolas"/>
              <a:sym typeface="Consola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31"/>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Number Representation</a:t>
            </a:r>
            <a:endParaRPr/>
          </a:p>
        </p:txBody>
      </p:sp>
      <p:sp>
        <p:nvSpPr>
          <p:cNvPr id="138" name="Google Shape;138;p3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a:t>
            </a:fld>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620"/>
        <p:cNvGrpSpPr/>
        <p:nvPr/>
      </p:nvGrpSpPr>
      <p:grpSpPr>
        <a:xfrm>
          <a:off x="0" y="0"/>
          <a:ext cx="0" cy="0"/>
          <a:chOff x="0" y="0"/>
          <a:chExt cx="0" cy="0"/>
        </a:xfrm>
      </p:grpSpPr>
      <p:sp>
        <p:nvSpPr>
          <p:cNvPr id="621" name="Google Shape;621;p67"/>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ebp and esp</a:t>
            </a:r>
            <a:endParaRPr/>
          </a:p>
        </p:txBody>
      </p:sp>
      <p:sp>
        <p:nvSpPr>
          <p:cNvPr id="622" name="Google Shape;622;p67"/>
          <p:cNvSpPr txBox="1">
            <a:spLocks noGrp="1"/>
          </p:cNvSpPr>
          <p:nvPr>
            <p:ph type="body" idx="1"/>
          </p:nvPr>
        </p:nvSpPr>
        <p:spPr>
          <a:xfrm>
            <a:off x="198500" y="1246825"/>
            <a:ext cx="33204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We store two pointers to remind us the extent of the current stack frame.</a:t>
            </a:r>
            <a:endParaRPr/>
          </a:p>
          <a:p>
            <a:pPr marL="457200" lvl="0" indent="-342900" algn="l" rtl="0">
              <a:spcBef>
                <a:spcPts val="0"/>
              </a:spcBef>
              <a:spcAft>
                <a:spcPts val="0"/>
              </a:spcAft>
              <a:buSzPts val="1800"/>
              <a:buChar char="●"/>
            </a:pPr>
            <a:r>
              <a:rPr lang="en">
                <a:latin typeface="Consolas"/>
                <a:ea typeface="Consolas"/>
                <a:cs typeface="Consolas"/>
                <a:sym typeface="Consolas"/>
              </a:rPr>
              <a:t>ebp</a:t>
            </a:r>
            <a:r>
              <a:rPr lang="en"/>
              <a:t> is used for the top of the stack frame, and </a:t>
            </a:r>
            <a:r>
              <a:rPr lang="en">
                <a:latin typeface="Consolas"/>
                <a:ea typeface="Consolas"/>
                <a:cs typeface="Consolas"/>
                <a:sym typeface="Consolas"/>
              </a:rPr>
              <a:t>esp</a:t>
            </a:r>
            <a:r>
              <a:rPr lang="en"/>
              <a:t> is used for the bottom of the stack frame.</a:t>
            </a:r>
            <a:endParaRPr/>
          </a:p>
        </p:txBody>
      </p:sp>
      <p:graphicFrame>
        <p:nvGraphicFramePr>
          <p:cNvPr id="623" name="Google Shape;623;p67"/>
          <p:cNvGraphicFramePr/>
          <p:nvPr/>
        </p:nvGraphicFramePr>
        <p:xfrm>
          <a:off x="6215675" y="1168225"/>
          <a:ext cx="2461150" cy="3962100"/>
        </p:xfrm>
        <a:graphic>
          <a:graphicData uri="http://schemas.openxmlformats.org/drawingml/2006/table">
            <a:tbl>
              <a:tblPr>
                <a:noFill/>
                <a:tableStyleId>{F77F4237-0D3B-4A35-BEBD-FA886FF9FF42}</a:tableStyleId>
              </a:tblPr>
              <a:tblGrid>
                <a:gridCol w="2461150">
                  <a:extLst>
                    <a:ext uri="{9D8B030D-6E8A-4147-A177-3AD203B41FA5}">
                      <a16:colId xmlns:a16="http://schemas.microsoft.com/office/drawing/2014/main" val="20000"/>
                    </a:ext>
                  </a:extLst>
                </a:gridCol>
              </a:tblGrid>
              <a:tr h="278350">
                <a:tc>
                  <a:txBody>
                    <a:bodyPr/>
                    <a:lstStyle/>
                    <a:p>
                      <a:pPr marL="0" lvl="0" indent="0" algn="ctr" rtl="0">
                        <a:spcBef>
                          <a:spcPts val="0"/>
                        </a:spcBef>
                        <a:spcAft>
                          <a:spcPts val="0"/>
                        </a:spcAft>
                        <a:buNone/>
                      </a:pPr>
                      <a:r>
                        <a:rPr lang="en">
                          <a:latin typeface="Consolas"/>
                          <a:ea typeface="Consolas"/>
                          <a:cs typeface="Consolas"/>
                          <a:sym typeface="Consolas"/>
                        </a:rPr>
                        <a:t>...</a:t>
                      </a: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0"/>
                  </a:ext>
                </a:extLst>
              </a:tr>
              <a:tr h="278350">
                <a:tc>
                  <a:txBody>
                    <a:bodyPr/>
                    <a:lstStyle/>
                    <a:p>
                      <a:pPr marL="0" lvl="0" indent="0" algn="ctr" rtl="0">
                        <a:spcBef>
                          <a:spcPts val="0"/>
                        </a:spcBef>
                        <a:spcAft>
                          <a:spcPts val="0"/>
                        </a:spcAft>
                        <a:buNone/>
                      </a:pP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1"/>
                  </a:ext>
                </a:extLst>
              </a:tr>
              <a:tr h="278350">
                <a:tc>
                  <a:txBody>
                    <a:bodyPr/>
                    <a:lstStyle/>
                    <a:p>
                      <a:pPr marL="0" lvl="0" indent="0" algn="ctr" rtl="0">
                        <a:spcBef>
                          <a:spcPts val="0"/>
                        </a:spcBef>
                        <a:spcAft>
                          <a:spcPts val="0"/>
                        </a:spcAft>
                        <a:buNone/>
                      </a:pPr>
                      <a:endParaRPr>
                        <a:latin typeface="Consolas"/>
                        <a:ea typeface="Consolas"/>
                        <a:cs typeface="Consolas"/>
                        <a:sym typeface="Consolas"/>
                      </a:endParaRPr>
                    </a:p>
                  </a:txBody>
                  <a:tcPr marL="91425" marR="91425" marT="91425" marB="91425">
                    <a:solidFill>
                      <a:srgbClr val="CCCCCC"/>
                    </a:solidFill>
                  </a:tcPr>
                </a:tc>
                <a:extLst>
                  <a:ext uri="{0D108BD9-81ED-4DB2-BD59-A6C34878D82A}">
                    <a16:rowId xmlns:a16="http://schemas.microsoft.com/office/drawing/2014/main" val="10002"/>
                  </a:ext>
                </a:extLst>
              </a:tr>
              <a:tr h="278350">
                <a:tc>
                  <a:txBody>
                    <a:bodyPr/>
                    <a:lstStyle/>
                    <a:p>
                      <a:pPr marL="0" lvl="0" indent="0" algn="ctr" rtl="0">
                        <a:spcBef>
                          <a:spcPts val="0"/>
                        </a:spcBef>
                        <a:spcAft>
                          <a:spcPts val="0"/>
                        </a:spcAft>
                        <a:buNone/>
                      </a:pPr>
                      <a:endParaRPr>
                        <a:latin typeface="Consolas"/>
                        <a:ea typeface="Consolas"/>
                        <a:cs typeface="Consolas"/>
                        <a:sym typeface="Consolas"/>
                      </a:endParaRPr>
                    </a:p>
                  </a:txBody>
                  <a:tcPr marL="91425" marR="91425" marT="91425" marB="91425">
                    <a:solidFill>
                      <a:srgbClr val="CCCCCC"/>
                    </a:solidFill>
                  </a:tcPr>
                </a:tc>
                <a:extLst>
                  <a:ext uri="{0D108BD9-81ED-4DB2-BD59-A6C34878D82A}">
                    <a16:rowId xmlns:a16="http://schemas.microsoft.com/office/drawing/2014/main" val="10003"/>
                  </a:ext>
                </a:extLst>
              </a:tr>
              <a:tr h="278350">
                <a:tc>
                  <a:txBody>
                    <a:bodyPr/>
                    <a:lstStyle/>
                    <a:p>
                      <a:pPr marL="0" lvl="0" indent="0" algn="ctr" rtl="0">
                        <a:spcBef>
                          <a:spcPts val="0"/>
                        </a:spcBef>
                        <a:spcAft>
                          <a:spcPts val="0"/>
                        </a:spcAft>
                        <a:buNone/>
                      </a:pPr>
                      <a:endParaRPr>
                        <a:latin typeface="Consolas"/>
                        <a:ea typeface="Consolas"/>
                        <a:cs typeface="Consolas"/>
                        <a:sym typeface="Consolas"/>
                      </a:endParaRPr>
                    </a:p>
                  </a:txBody>
                  <a:tcPr marL="91425" marR="91425" marT="91425" marB="91425">
                    <a:solidFill>
                      <a:srgbClr val="CCCCCC"/>
                    </a:solidFill>
                  </a:tcPr>
                </a:tc>
                <a:extLst>
                  <a:ext uri="{0D108BD9-81ED-4DB2-BD59-A6C34878D82A}">
                    <a16:rowId xmlns:a16="http://schemas.microsoft.com/office/drawing/2014/main" val="10004"/>
                  </a:ext>
                </a:extLst>
              </a:tr>
              <a:tr h="278350">
                <a:tc>
                  <a:txBody>
                    <a:bodyPr/>
                    <a:lstStyle/>
                    <a:p>
                      <a:pPr marL="0" lvl="0" indent="0" algn="ctr" rtl="0">
                        <a:spcBef>
                          <a:spcPts val="0"/>
                        </a:spcBef>
                        <a:spcAft>
                          <a:spcPts val="0"/>
                        </a:spcAft>
                        <a:buNone/>
                      </a:pP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5"/>
                  </a:ext>
                </a:extLst>
              </a:tr>
              <a:tr h="278350">
                <a:tc>
                  <a:txBody>
                    <a:bodyPr/>
                    <a:lstStyle/>
                    <a:p>
                      <a:pPr marL="0" lvl="0" indent="0" algn="ctr" rtl="0">
                        <a:spcBef>
                          <a:spcPts val="0"/>
                        </a:spcBef>
                        <a:spcAft>
                          <a:spcPts val="0"/>
                        </a:spcAft>
                        <a:buNone/>
                      </a:pP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6"/>
                  </a:ext>
                </a:extLst>
              </a:tr>
              <a:tr h="278350">
                <a:tc>
                  <a:txBody>
                    <a:bodyPr/>
                    <a:lstStyle/>
                    <a:p>
                      <a:pPr marL="0" lvl="0" indent="0" algn="ctr" rtl="0">
                        <a:spcBef>
                          <a:spcPts val="0"/>
                        </a:spcBef>
                        <a:spcAft>
                          <a:spcPts val="0"/>
                        </a:spcAft>
                        <a:buNone/>
                      </a:pPr>
                      <a:r>
                        <a:rPr lang="en">
                          <a:latin typeface="Consolas"/>
                          <a:ea typeface="Consolas"/>
                          <a:cs typeface="Consolas"/>
                          <a:sym typeface="Consolas"/>
                        </a:rPr>
                        <a:t>...</a:t>
                      </a: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7"/>
                  </a:ext>
                </a:extLst>
              </a:tr>
              <a:tr h="278350">
                <a:tc>
                  <a:txBody>
                    <a:bodyPr/>
                    <a:lstStyle/>
                    <a:p>
                      <a:pPr marL="0" lvl="0" indent="0" algn="ctr" rtl="0">
                        <a:spcBef>
                          <a:spcPts val="0"/>
                        </a:spcBef>
                        <a:spcAft>
                          <a:spcPts val="0"/>
                        </a:spcAft>
                        <a:buNone/>
                      </a:pPr>
                      <a:r>
                        <a:rPr lang="en"/>
                        <a:t>Code for </a:t>
                      </a:r>
                      <a:r>
                        <a:rPr lang="en">
                          <a:latin typeface="Consolas"/>
                          <a:ea typeface="Consolas"/>
                          <a:cs typeface="Consolas"/>
                          <a:sym typeface="Consolas"/>
                        </a:rPr>
                        <a:t>foo</a:t>
                      </a: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8"/>
                  </a:ext>
                </a:extLst>
              </a:tr>
              <a:tr h="278350">
                <a:tc>
                  <a:txBody>
                    <a:bodyPr/>
                    <a:lstStyle/>
                    <a:p>
                      <a:pPr marL="0" lvl="0" indent="0" algn="ctr" rtl="0">
                        <a:spcBef>
                          <a:spcPts val="0"/>
                        </a:spcBef>
                        <a:spcAft>
                          <a:spcPts val="0"/>
                        </a:spcAft>
                        <a:buNone/>
                      </a:pPr>
                      <a:r>
                        <a:rPr lang="en"/>
                        <a:t>Code for </a:t>
                      </a:r>
                      <a:r>
                        <a:rPr lang="en">
                          <a:latin typeface="Consolas"/>
                          <a:ea typeface="Consolas"/>
                          <a:cs typeface="Consolas"/>
                          <a:sym typeface="Consolas"/>
                        </a:rPr>
                        <a:t>main</a:t>
                      </a: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9"/>
                  </a:ext>
                </a:extLst>
              </a:tr>
            </a:tbl>
          </a:graphicData>
        </a:graphic>
      </p:graphicFrame>
      <p:sp>
        <p:nvSpPr>
          <p:cNvPr id="624" name="Google Shape;624;p67"/>
          <p:cNvSpPr txBox="1"/>
          <p:nvPr/>
        </p:nvSpPr>
        <p:spPr>
          <a:xfrm rot="5400000">
            <a:off x="8481825" y="4529100"/>
            <a:ext cx="786600" cy="396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t>CODE</a:t>
            </a:r>
            <a:endParaRPr/>
          </a:p>
        </p:txBody>
      </p:sp>
      <p:sp>
        <p:nvSpPr>
          <p:cNvPr id="625" name="Google Shape;625;p67"/>
          <p:cNvSpPr txBox="1"/>
          <p:nvPr/>
        </p:nvSpPr>
        <p:spPr>
          <a:xfrm rot="5400000">
            <a:off x="7490925" y="2353475"/>
            <a:ext cx="2768400" cy="396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t>STACK</a:t>
            </a:r>
            <a:endParaRPr/>
          </a:p>
        </p:txBody>
      </p:sp>
      <p:cxnSp>
        <p:nvCxnSpPr>
          <p:cNvPr id="626" name="Google Shape;626;p67"/>
          <p:cNvCxnSpPr>
            <a:stCxn id="625" idx="1"/>
          </p:cNvCxnSpPr>
          <p:nvPr/>
        </p:nvCxnSpPr>
        <p:spPr>
          <a:xfrm flipH="1">
            <a:off x="8871225" y="1167575"/>
            <a:ext cx="3900" cy="1053300"/>
          </a:xfrm>
          <a:prstGeom prst="straightConnector1">
            <a:avLst/>
          </a:prstGeom>
          <a:noFill/>
          <a:ln w="9525" cap="flat" cmpd="sng">
            <a:solidFill>
              <a:schemeClr val="dk2"/>
            </a:solidFill>
            <a:prstDash val="solid"/>
            <a:round/>
            <a:headEnd type="none" w="med" len="med"/>
            <a:tailEnd type="none" w="med" len="med"/>
          </a:ln>
        </p:spPr>
      </p:cxnSp>
      <p:cxnSp>
        <p:nvCxnSpPr>
          <p:cNvPr id="627" name="Google Shape;627;p67"/>
          <p:cNvCxnSpPr/>
          <p:nvPr/>
        </p:nvCxnSpPr>
        <p:spPr>
          <a:xfrm flipH="1">
            <a:off x="8871225" y="2539175"/>
            <a:ext cx="3900" cy="1053300"/>
          </a:xfrm>
          <a:prstGeom prst="straightConnector1">
            <a:avLst/>
          </a:prstGeom>
          <a:noFill/>
          <a:ln w="9525" cap="flat" cmpd="sng">
            <a:solidFill>
              <a:schemeClr val="dk2"/>
            </a:solidFill>
            <a:prstDash val="solid"/>
            <a:round/>
            <a:headEnd type="none" w="med" len="med"/>
            <a:tailEnd type="none" w="med" len="med"/>
          </a:ln>
        </p:spPr>
      </p:cxnSp>
      <p:sp>
        <p:nvSpPr>
          <p:cNvPr id="628" name="Google Shape;628;p67"/>
          <p:cNvSpPr/>
          <p:nvPr/>
        </p:nvSpPr>
        <p:spPr>
          <a:xfrm>
            <a:off x="4069350" y="1167575"/>
            <a:ext cx="1155900" cy="15108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67"/>
          <p:cNvSpPr txBox="1"/>
          <p:nvPr/>
        </p:nvSpPr>
        <p:spPr>
          <a:xfrm>
            <a:off x="4042200" y="1194175"/>
            <a:ext cx="1155900" cy="369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Registers</a:t>
            </a:r>
            <a:endParaRPr/>
          </a:p>
        </p:txBody>
      </p:sp>
      <p:sp>
        <p:nvSpPr>
          <p:cNvPr id="630" name="Google Shape;630;p67"/>
          <p:cNvSpPr/>
          <p:nvPr/>
        </p:nvSpPr>
        <p:spPr>
          <a:xfrm>
            <a:off x="4835625" y="1548825"/>
            <a:ext cx="321600" cy="2895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67"/>
          <p:cNvSpPr txBox="1"/>
          <p:nvPr/>
        </p:nvSpPr>
        <p:spPr>
          <a:xfrm>
            <a:off x="4274625" y="1472625"/>
            <a:ext cx="519900" cy="28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onsolas"/>
                <a:ea typeface="Consolas"/>
                <a:cs typeface="Consolas"/>
                <a:sym typeface="Consolas"/>
              </a:rPr>
              <a:t>ebp</a:t>
            </a:r>
            <a:endParaRPr>
              <a:latin typeface="Consolas"/>
              <a:ea typeface="Consolas"/>
              <a:cs typeface="Consolas"/>
              <a:sym typeface="Consolas"/>
            </a:endParaRPr>
          </a:p>
        </p:txBody>
      </p:sp>
      <p:sp>
        <p:nvSpPr>
          <p:cNvPr id="632" name="Google Shape;632;p67"/>
          <p:cNvSpPr/>
          <p:nvPr/>
        </p:nvSpPr>
        <p:spPr>
          <a:xfrm>
            <a:off x="4835625" y="1929825"/>
            <a:ext cx="321600" cy="2895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67"/>
          <p:cNvSpPr txBox="1"/>
          <p:nvPr/>
        </p:nvSpPr>
        <p:spPr>
          <a:xfrm>
            <a:off x="4274625" y="1853625"/>
            <a:ext cx="519900" cy="28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onsolas"/>
                <a:ea typeface="Consolas"/>
                <a:cs typeface="Consolas"/>
                <a:sym typeface="Consolas"/>
              </a:rPr>
              <a:t>esp</a:t>
            </a:r>
            <a:endParaRPr>
              <a:latin typeface="Consolas"/>
              <a:ea typeface="Consolas"/>
              <a:cs typeface="Consolas"/>
              <a:sym typeface="Consolas"/>
            </a:endParaRPr>
          </a:p>
        </p:txBody>
      </p:sp>
      <p:sp>
        <p:nvSpPr>
          <p:cNvPr id="634" name="Google Shape;634;p67"/>
          <p:cNvSpPr/>
          <p:nvPr/>
        </p:nvSpPr>
        <p:spPr>
          <a:xfrm>
            <a:off x="4835625" y="2310825"/>
            <a:ext cx="321600" cy="2895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67"/>
          <p:cNvSpPr txBox="1"/>
          <p:nvPr/>
        </p:nvSpPr>
        <p:spPr>
          <a:xfrm>
            <a:off x="4274625" y="2234625"/>
            <a:ext cx="519900" cy="28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onsolas"/>
                <a:ea typeface="Consolas"/>
                <a:cs typeface="Consolas"/>
                <a:sym typeface="Consolas"/>
              </a:rPr>
              <a:t>eip</a:t>
            </a:r>
            <a:endParaRPr>
              <a:latin typeface="Consolas"/>
              <a:ea typeface="Consolas"/>
              <a:cs typeface="Consolas"/>
              <a:sym typeface="Consolas"/>
            </a:endParaRPr>
          </a:p>
        </p:txBody>
      </p:sp>
      <p:cxnSp>
        <p:nvCxnSpPr>
          <p:cNvPr id="636" name="Google Shape;636;p67"/>
          <p:cNvCxnSpPr/>
          <p:nvPr/>
        </p:nvCxnSpPr>
        <p:spPr>
          <a:xfrm>
            <a:off x="4999875" y="1694225"/>
            <a:ext cx="1183200" cy="259800"/>
          </a:xfrm>
          <a:prstGeom prst="straightConnector1">
            <a:avLst/>
          </a:prstGeom>
          <a:noFill/>
          <a:ln w="9525" cap="flat" cmpd="sng">
            <a:solidFill>
              <a:schemeClr val="dk2"/>
            </a:solidFill>
            <a:prstDash val="solid"/>
            <a:round/>
            <a:headEnd type="none" w="med" len="med"/>
            <a:tailEnd type="triangle" w="med" len="med"/>
          </a:ln>
        </p:spPr>
      </p:cxnSp>
      <p:cxnSp>
        <p:nvCxnSpPr>
          <p:cNvPr id="637" name="Google Shape;637;p67"/>
          <p:cNvCxnSpPr/>
          <p:nvPr/>
        </p:nvCxnSpPr>
        <p:spPr>
          <a:xfrm>
            <a:off x="4999875" y="2070425"/>
            <a:ext cx="1169700" cy="1053300"/>
          </a:xfrm>
          <a:prstGeom prst="straightConnector1">
            <a:avLst/>
          </a:prstGeom>
          <a:noFill/>
          <a:ln w="9525" cap="flat" cmpd="sng">
            <a:solidFill>
              <a:schemeClr val="dk2"/>
            </a:solidFill>
            <a:prstDash val="solid"/>
            <a:round/>
            <a:headEnd type="none" w="med" len="med"/>
            <a:tailEnd type="triangle" w="med" len="med"/>
          </a:ln>
        </p:spPr>
      </p:cxnSp>
      <p:sp>
        <p:nvSpPr>
          <p:cNvPr id="638" name="Google Shape;638;p67"/>
          <p:cNvSpPr txBox="1"/>
          <p:nvPr/>
        </p:nvSpPr>
        <p:spPr>
          <a:xfrm rot="-1612847">
            <a:off x="6443066" y="2367079"/>
            <a:ext cx="1826001" cy="369628"/>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Current stack frame</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642"/>
        <p:cNvGrpSpPr/>
        <p:nvPr/>
      </p:nvGrpSpPr>
      <p:grpSpPr>
        <a:xfrm>
          <a:off x="0" y="0"/>
          <a:ext cx="0" cy="0"/>
          <a:chOff x="0" y="0"/>
          <a:chExt cx="0" cy="0"/>
        </a:xfrm>
      </p:grpSpPr>
      <p:sp>
        <p:nvSpPr>
          <p:cNvPr id="643" name="Google Shape;643;p68"/>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esp</a:t>
            </a:r>
            <a:endParaRPr/>
          </a:p>
        </p:txBody>
      </p:sp>
      <p:sp>
        <p:nvSpPr>
          <p:cNvPr id="644" name="Google Shape;644;p68"/>
          <p:cNvSpPr txBox="1">
            <a:spLocks noGrp="1"/>
          </p:cNvSpPr>
          <p:nvPr>
            <p:ph type="body" idx="1"/>
          </p:nvPr>
        </p:nvSpPr>
        <p:spPr>
          <a:xfrm>
            <a:off x="198500" y="1246825"/>
            <a:ext cx="33894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latin typeface="Consolas"/>
                <a:ea typeface="Consolas"/>
                <a:cs typeface="Consolas"/>
                <a:sym typeface="Consolas"/>
              </a:rPr>
              <a:t>esp</a:t>
            </a:r>
            <a:r>
              <a:rPr lang="en"/>
              <a:t> also denotes the current lowest value on the stack.</a:t>
            </a:r>
            <a:endParaRPr/>
          </a:p>
          <a:p>
            <a:pPr marL="457200" lvl="0" indent="-342900" algn="l" rtl="0">
              <a:spcBef>
                <a:spcPts val="0"/>
              </a:spcBef>
              <a:spcAft>
                <a:spcPts val="0"/>
              </a:spcAft>
              <a:buSzPts val="1800"/>
              <a:buChar char="●"/>
            </a:pPr>
            <a:r>
              <a:rPr lang="en"/>
              <a:t>Everything below </a:t>
            </a:r>
            <a:r>
              <a:rPr lang="en">
                <a:latin typeface="Consolas"/>
                <a:ea typeface="Consolas"/>
                <a:cs typeface="Consolas"/>
                <a:sym typeface="Consolas"/>
              </a:rPr>
              <a:t>esp</a:t>
            </a:r>
            <a:r>
              <a:rPr lang="en"/>
              <a:t> is undefined</a:t>
            </a:r>
            <a:endParaRPr/>
          </a:p>
          <a:p>
            <a:pPr marL="457200" lvl="0" indent="-342900" algn="l" rtl="0">
              <a:spcBef>
                <a:spcPts val="0"/>
              </a:spcBef>
              <a:spcAft>
                <a:spcPts val="0"/>
              </a:spcAft>
              <a:buSzPts val="1800"/>
              <a:buChar char="●"/>
            </a:pPr>
            <a:r>
              <a:rPr lang="en"/>
              <a:t>If you ever </a:t>
            </a:r>
            <a:r>
              <a:rPr lang="en" b="1"/>
              <a:t>push</a:t>
            </a:r>
            <a:r>
              <a:rPr lang="en"/>
              <a:t> a value onto the stack, </a:t>
            </a:r>
            <a:r>
              <a:rPr lang="en">
                <a:latin typeface="Consolas"/>
                <a:ea typeface="Consolas"/>
                <a:cs typeface="Consolas"/>
                <a:sym typeface="Consolas"/>
              </a:rPr>
              <a:t>esp</a:t>
            </a:r>
            <a:r>
              <a:rPr lang="en"/>
              <a:t> must adjust to match the lowest value on the stack.</a:t>
            </a:r>
            <a:endParaRPr/>
          </a:p>
        </p:txBody>
      </p:sp>
      <p:graphicFrame>
        <p:nvGraphicFramePr>
          <p:cNvPr id="645" name="Google Shape;645;p68"/>
          <p:cNvGraphicFramePr/>
          <p:nvPr/>
        </p:nvGraphicFramePr>
        <p:xfrm>
          <a:off x="6215675" y="1168225"/>
          <a:ext cx="2461150" cy="3962100"/>
        </p:xfrm>
        <a:graphic>
          <a:graphicData uri="http://schemas.openxmlformats.org/drawingml/2006/table">
            <a:tbl>
              <a:tblPr>
                <a:noFill/>
                <a:tableStyleId>{F77F4237-0D3B-4A35-BEBD-FA886FF9FF42}</a:tableStyleId>
              </a:tblPr>
              <a:tblGrid>
                <a:gridCol w="2461150">
                  <a:extLst>
                    <a:ext uri="{9D8B030D-6E8A-4147-A177-3AD203B41FA5}">
                      <a16:colId xmlns:a16="http://schemas.microsoft.com/office/drawing/2014/main" val="20000"/>
                    </a:ext>
                  </a:extLst>
                </a:gridCol>
              </a:tblGrid>
              <a:tr h="278350">
                <a:tc>
                  <a:txBody>
                    <a:bodyPr/>
                    <a:lstStyle/>
                    <a:p>
                      <a:pPr marL="0" lvl="0" indent="0" algn="ctr" rtl="0">
                        <a:spcBef>
                          <a:spcPts val="0"/>
                        </a:spcBef>
                        <a:spcAft>
                          <a:spcPts val="0"/>
                        </a:spcAft>
                        <a:buNone/>
                      </a:pPr>
                      <a:r>
                        <a:rPr lang="en">
                          <a:latin typeface="Consolas"/>
                          <a:ea typeface="Consolas"/>
                          <a:cs typeface="Consolas"/>
                          <a:sym typeface="Consolas"/>
                        </a:rPr>
                        <a:t>...</a:t>
                      </a: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0"/>
                  </a:ext>
                </a:extLst>
              </a:tr>
              <a:tr h="278350">
                <a:tc>
                  <a:txBody>
                    <a:bodyPr/>
                    <a:lstStyle/>
                    <a:p>
                      <a:pPr marL="0" lvl="0" indent="0" algn="ctr" rtl="0">
                        <a:spcBef>
                          <a:spcPts val="0"/>
                        </a:spcBef>
                        <a:spcAft>
                          <a:spcPts val="0"/>
                        </a:spcAft>
                        <a:buNone/>
                      </a:pP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1"/>
                  </a:ext>
                </a:extLst>
              </a:tr>
              <a:tr h="278350">
                <a:tc>
                  <a:txBody>
                    <a:bodyPr/>
                    <a:lstStyle/>
                    <a:p>
                      <a:pPr marL="0" lvl="0" indent="0" algn="ctr" rtl="0">
                        <a:spcBef>
                          <a:spcPts val="0"/>
                        </a:spcBef>
                        <a:spcAft>
                          <a:spcPts val="0"/>
                        </a:spcAft>
                        <a:buNone/>
                      </a:pPr>
                      <a:endParaRPr>
                        <a:latin typeface="Consolas"/>
                        <a:ea typeface="Consolas"/>
                        <a:cs typeface="Consolas"/>
                        <a:sym typeface="Consolas"/>
                      </a:endParaRPr>
                    </a:p>
                  </a:txBody>
                  <a:tcPr marL="91425" marR="91425" marT="91425" marB="91425">
                    <a:solidFill>
                      <a:srgbClr val="CCCCCC"/>
                    </a:solidFill>
                  </a:tcPr>
                </a:tc>
                <a:extLst>
                  <a:ext uri="{0D108BD9-81ED-4DB2-BD59-A6C34878D82A}">
                    <a16:rowId xmlns:a16="http://schemas.microsoft.com/office/drawing/2014/main" val="10002"/>
                  </a:ext>
                </a:extLst>
              </a:tr>
              <a:tr h="278350">
                <a:tc>
                  <a:txBody>
                    <a:bodyPr/>
                    <a:lstStyle/>
                    <a:p>
                      <a:pPr marL="0" lvl="0" indent="0" algn="ctr" rtl="0">
                        <a:spcBef>
                          <a:spcPts val="0"/>
                        </a:spcBef>
                        <a:spcAft>
                          <a:spcPts val="0"/>
                        </a:spcAft>
                        <a:buNone/>
                      </a:pPr>
                      <a:endParaRPr>
                        <a:latin typeface="Consolas"/>
                        <a:ea typeface="Consolas"/>
                        <a:cs typeface="Consolas"/>
                        <a:sym typeface="Consolas"/>
                      </a:endParaRPr>
                    </a:p>
                  </a:txBody>
                  <a:tcPr marL="91425" marR="91425" marT="91425" marB="91425">
                    <a:solidFill>
                      <a:srgbClr val="CCCCCC"/>
                    </a:solidFill>
                  </a:tcPr>
                </a:tc>
                <a:extLst>
                  <a:ext uri="{0D108BD9-81ED-4DB2-BD59-A6C34878D82A}">
                    <a16:rowId xmlns:a16="http://schemas.microsoft.com/office/drawing/2014/main" val="10003"/>
                  </a:ext>
                </a:extLst>
              </a:tr>
              <a:tr h="278350">
                <a:tc>
                  <a:txBody>
                    <a:bodyPr/>
                    <a:lstStyle/>
                    <a:p>
                      <a:pPr marL="0" lvl="0" indent="0" algn="ctr" rtl="0">
                        <a:spcBef>
                          <a:spcPts val="0"/>
                        </a:spcBef>
                        <a:spcAft>
                          <a:spcPts val="0"/>
                        </a:spcAft>
                        <a:buNone/>
                      </a:pPr>
                      <a:endParaRPr>
                        <a:latin typeface="Consolas"/>
                        <a:ea typeface="Consolas"/>
                        <a:cs typeface="Consolas"/>
                        <a:sym typeface="Consolas"/>
                      </a:endParaRPr>
                    </a:p>
                  </a:txBody>
                  <a:tcPr marL="91425" marR="91425" marT="91425" marB="91425">
                    <a:solidFill>
                      <a:srgbClr val="CCCCCC"/>
                    </a:solidFill>
                  </a:tcPr>
                </a:tc>
                <a:extLst>
                  <a:ext uri="{0D108BD9-81ED-4DB2-BD59-A6C34878D82A}">
                    <a16:rowId xmlns:a16="http://schemas.microsoft.com/office/drawing/2014/main" val="10004"/>
                  </a:ext>
                </a:extLst>
              </a:tr>
              <a:tr h="278350">
                <a:tc>
                  <a:txBody>
                    <a:bodyPr/>
                    <a:lstStyle/>
                    <a:p>
                      <a:pPr marL="0" lvl="0" indent="0" algn="ctr" rtl="0">
                        <a:spcBef>
                          <a:spcPts val="0"/>
                        </a:spcBef>
                        <a:spcAft>
                          <a:spcPts val="0"/>
                        </a:spcAft>
                        <a:buNone/>
                      </a:pP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5"/>
                  </a:ext>
                </a:extLst>
              </a:tr>
              <a:tr h="278350">
                <a:tc>
                  <a:txBody>
                    <a:bodyPr/>
                    <a:lstStyle/>
                    <a:p>
                      <a:pPr marL="0" lvl="0" indent="0" algn="ctr" rtl="0">
                        <a:spcBef>
                          <a:spcPts val="0"/>
                        </a:spcBef>
                        <a:spcAft>
                          <a:spcPts val="0"/>
                        </a:spcAft>
                        <a:buNone/>
                      </a:pP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6"/>
                  </a:ext>
                </a:extLst>
              </a:tr>
              <a:tr h="278350">
                <a:tc>
                  <a:txBody>
                    <a:bodyPr/>
                    <a:lstStyle/>
                    <a:p>
                      <a:pPr marL="0" lvl="0" indent="0" algn="ctr" rtl="0">
                        <a:spcBef>
                          <a:spcPts val="0"/>
                        </a:spcBef>
                        <a:spcAft>
                          <a:spcPts val="0"/>
                        </a:spcAft>
                        <a:buNone/>
                      </a:pPr>
                      <a:r>
                        <a:rPr lang="en">
                          <a:latin typeface="Consolas"/>
                          <a:ea typeface="Consolas"/>
                          <a:cs typeface="Consolas"/>
                          <a:sym typeface="Consolas"/>
                        </a:rPr>
                        <a:t>...</a:t>
                      </a: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7"/>
                  </a:ext>
                </a:extLst>
              </a:tr>
              <a:tr h="278350">
                <a:tc>
                  <a:txBody>
                    <a:bodyPr/>
                    <a:lstStyle/>
                    <a:p>
                      <a:pPr marL="0" lvl="0" indent="0" algn="ctr" rtl="0">
                        <a:spcBef>
                          <a:spcPts val="0"/>
                        </a:spcBef>
                        <a:spcAft>
                          <a:spcPts val="0"/>
                        </a:spcAft>
                        <a:buNone/>
                      </a:pPr>
                      <a:r>
                        <a:rPr lang="en"/>
                        <a:t>Code for </a:t>
                      </a:r>
                      <a:r>
                        <a:rPr lang="en">
                          <a:latin typeface="Consolas"/>
                          <a:ea typeface="Consolas"/>
                          <a:cs typeface="Consolas"/>
                          <a:sym typeface="Consolas"/>
                        </a:rPr>
                        <a:t>foo</a:t>
                      </a: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8"/>
                  </a:ext>
                </a:extLst>
              </a:tr>
              <a:tr h="278350">
                <a:tc>
                  <a:txBody>
                    <a:bodyPr/>
                    <a:lstStyle/>
                    <a:p>
                      <a:pPr marL="0" lvl="0" indent="0" algn="ctr" rtl="0">
                        <a:spcBef>
                          <a:spcPts val="0"/>
                        </a:spcBef>
                        <a:spcAft>
                          <a:spcPts val="0"/>
                        </a:spcAft>
                        <a:buNone/>
                      </a:pPr>
                      <a:r>
                        <a:rPr lang="en"/>
                        <a:t>Code for </a:t>
                      </a:r>
                      <a:r>
                        <a:rPr lang="en">
                          <a:latin typeface="Consolas"/>
                          <a:ea typeface="Consolas"/>
                          <a:cs typeface="Consolas"/>
                          <a:sym typeface="Consolas"/>
                        </a:rPr>
                        <a:t>main</a:t>
                      </a: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9"/>
                  </a:ext>
                </a:extLst>
              </a:tr>
            </a:tbl>
          </a:graphicData>
        </a:graphic>
      </p:graphicFrame>
      <p:sp>
        <p:nvSpPr>
          <p:cNvPr id="646" name="Google Shape;646;p68"/>
          <p:cNvSpPr txBox="1"/>
          <p:nvPr/>
        </p:nvSpPr>
        <p:spPr>
          <a:xfrm rot="5400000">
            <a:off x="8481825" y="4529100"/>
            <a:ext cx="786600" cy="396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t>CODE</a:t>
            </a:r>
            <a:endParaRPr/>
          </a:p>
        </p:txBody>
      </p:sp>
      <p:sp>
        <p:nvSpPr>
          <p:cNvPr id="647" name="Google Shape;647;p68"/>
          <p:cNvSpPr txBox="1"/>
          <p:nvPr/>
        </p:nvSpPr>
        <p:spPr>
          <a:xfrm rot="5400000">
            <a:off x="7490925" y="2353475"/>
            <a:ext cx="2768400" cy="396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t>STACK</a:t>
            </a:r>
            <a:endParaRPr/>
          </a:p>
        </p:txBody>
      </p:sp>
      <p:cxnSp>
        <p:nvCxnSpPr>
          <p:cNvPr id="648" name="Google Shape;648;p68"/>
          <p:cNvCxnSpPr>
            <a:stCxn id="647" idx="1"/>
          </p:cNvCxnSpPr>
          <p:nvPr/>
        </p:nvCxnSpPr>
        <p:spPr>
          <a:xfrm flipH="1">
            <a:off x="8871225" y="1167575"/>
            <a:ext cx="3900" cy="1053300"/>
          </a:xfrm>
          <a:prstGeom prst="straightConnector1">
            <a:avLst/>
          </a:prstGeom>
          <a:noFill/>
          <a:ln w="9525" cap="flat" cmpd="sng">
            <a:solidFill>
              <a:schemeClr val="dk2"/>
            </a:solidFill>
            <a:prstDash val="solid"/>
            <a:round/>
            <a:headEnd type="none" w="med" len="med"/>
            <a:tailEnd type="none" w="med" len="med"/>
          </a:ln>
        </p:spPr>
      </p:cxnSp>
      <p:cxnSp>
        <p:nvCxnSpPr>
          <p:cNvPr id="649" name="Google Shape;649;p68"/>
          <p:cNvCxnSpPr/>
          <p:nvPr/>
        </p:nvCxnSpPr>
        <p:spPr>
          <a:xfrm flipH="1">
            <a:off x="8871225" y="2920175"/>
            <a:ext cx="3900" cy="1053300"/>
          </a:xfrm>
          <a:prstGeom prst="straightConnector1">
            <a:avLst/>
          </a:prstGeom>
          <a:noFill/>
          <a:ln w="9525" cap="flat" cmpd="sng">
            <a:solidFill>
              <a:schemeClr val="dk2"/>
            </a:solidFill>
            <a:prstDash val="solid"/>
            <a:round/>
            <a:headEnd type="none" w="med" len="med"/>
            <a:tailEnd type="none" w="med" len="med"/>
          </a:ln>
        </p:spPr>
      </p:cxnSp>
      <p:sp>
        <p:nvSpPr>
          <p:cNvPr id="650" name="Google Shape;650;p68"/>
          <p:cNvSpPr/>
          <p:nvPr/>
        </p:nvSpPr>
        <p:spPr>
          <a:xfrm>
            <a:off x="4069350" y="1167575"/>
            <a:ext cx="1155900" cy="15108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68"/>
          <p:cNvSpPr txBox="1"/>
          <p:nvPr/>
        </p:nvSpPr>
        <p:spPr>
          <a:xfrm>
            <a:off x="4042200" y="1194175"/>
            <a:ext cx="1155900" cy="369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Registers</a:t>
            </a:r>
            <a:endParaRPr/>
          </a:p>
        </p:txBody>
      </p:sp>
      <p:sp>
        <p:nvSpPr>
          <p:cNvPr id="652" name="Google Shape;652;p68"/>
          <p:cNvSpPr/>
          <p:nvPr/>
        </p:nvSpPr>
        <p:spPr>
          <a:xfrm>
            <a:off x="4835625" y="1548825"/>
            <a:ext cx="321600" cy="2895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68"/>
          <p:cNvSpPr txBox="1"/>
          <p:nvPr/>
        </p:nvSpPr>
        <p:spPr>
          <a:xfrm>
            <a:off x="4274625" y="1472625"/>
            <a:ext cx="519900" cy="28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onsolas"/>
                <a:ea typeface="Consolas"/>
                <a:cs typeface="Consolas"/>
                <a:sym typeface="Consolas"/>
              </a:rPr>
              <a:t>ebp</a:t>
            </a:r>
            <a:endParaRPr>
              <a:latin typeface="Consolas"/>
              <a:ea typeface="Consolas"/>
              <a:cs typeface="Consolas"/>
              <a:sym typeface="Consolas"/>
            </a:endParaRPr>
          </a:p>
        </p:txBody>
      </p:sp>
      <p:sp>
        <p:nvSpPr>
          <p:cNvPr id="654" name="Google Shape;654;p68"/>
          <p:cNvSpPr/>
          <p:nvPr/>
        </p:nvSpPr>
        <p:spPr>
          <a:xfrm>
            <a:off x="4835625" y="1929825"/>
            <a:ext cx="321600" cy="2895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68"/>
          <p:cNvSpPr txBox="1"/>
          <p:nvPr/>
        </p:nvSpPr>
        <p:spPr>
          <a:xfrm>
            <a:off x="4274625" y="1853625"/>
            <a:ext cx="519900" cy="28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onsolas"/>
                <a:ea typeface="Consolas"/>
                <a:cs typeface="Consolas"/>
                <a:sym typeface="Consolas"/>
              </a:rPr>
              <a:t>esp</a:t>
            </a:r>
            <a:endParaRPr>
              <a:latin typeface="Consolas"/>
              <a:ea typeface="Consolas"/>
              <a:cs typeface="Consolas"/>
              <a:sym typeface="Consolas"/>
            </a:endParaRPr>
          </a:p>
        </p:txBody>
      </p:sp>
      <p:sp>
        <p:nvSpPr>
          <p:cNvPr id="656" name="Google Shape;656;p68"/>
          <p:cNvSpPr/>
          <p:nvPr/>
        </p:nvSpPr>
        <p:spPr>
          <a:xfrm>
            <a:off x="4835625" y="2310825"/>
            <a:ext cx="321600" cy="2895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68"/>
          <p:cNvSpPr txBox="1"/>
          <p:nvPr/>
        </p:nvSpPr>
        <p:spPr>
          <a:xfrm>
            <a:off x="4274625" y="2234625"/>
            <a:ext cx="519900" cy="28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onsolas"/>
                <a:ea typeface="Consolas"/>
                <a:cs typeface="Consolas"/>
                <a:sym typeface="Consolas"/>
              </a:rPr>
              <a:t>eip</a:t>
            </a:r>
            <a:endParaRPr>
              <a:latin typeface="Consolas"/>
              <a:ea typeface="Consolas"/>
              <a:cs typeface="Consolas"/>
              <a:sym typeface="Consolas"/>
            </a:endParaRPr>
          </a:p>
        </p:txBody>
      </p:sp>
      <p:cxnSp>
        <p:nvCxnSpPr>
          <p:cNvPr id="658" name="Google Shape;658;p68"/>
          <p:cNvCxnSpPr/>
          <p:nvPr/>
        </p:nvCxnSpPr>
        <p:spPr>
          <a:xfrm>
            <a:off x="4999875" y="1694225"/>
            <a:ext cx="1183200" cy="259800"/>
          </a:xfrm>
          <a:prstGeom prst="straightConnector1">
            <a:avLst/>
          </a:prstGeom>
          <a:noFill/>
          <a:ln w="9525" cap="flat" cmpd="sng">
            <a:solidFill>
              <a:schemeClr val="dk2"/>
            </a:solidFill>
            <a:prstDash val="solid"/>
            <a:round/>
            <a:headEnd type="none" w="med" len="med"/>
            <a:tailEnd type="triangle" w="med" len="med"/>
          </a:ln>
        </p:spPr>
      </p:cxnSp>
      <p:cxnSp>
        <p:nvCxnSpPr>
          <p:cNvPr id="659" name="Google Shape;659;p68"/>
          <p:cNvCxnSpPr/>
          <p:nvPr/>
        </p:nvCxnSpPr>
        <p:spPr>
          <a:xfrm>
            <a:off x="4999875" y="2070425"/>
            <a:ext cx="1169700" cy="1053300"/>
          </a:xfrm>
          <a:prstGeom prst="straightConnector1">
            <a:avLst/>
          </a:prstGeom>
          <a:noFill/>
          <a:ln w="9525" cap="flat" cmpd="sng">
            <a:solidFill>
              <a:schemeClr val="dk2"/>
            </a:solidFill>
            <a:prstDash val="solid"/>
            <a:round/>
            <a:headEnd type="none" w="med" len="med"/>
            <a:tailEnd type="triangle" w="med" len="med"/>
          </a:ln>
        </p:spPr>
      </p:cxnSp>
      <p:sp>
        <p:nvSpPr>
          <p:cNvPr id="660" name="Google Shape;660;p68"/>
          <p:cNvSpPr txBox="1"/>
          <p:nvPr/>
        </p:nvSpPr>
        <p:spPr>
          <a:xfrm rot="-1612847">
            <a:off x="6443066" y="2367079"/>
            <a:ext cx="1826001" cy="369628"/>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Current stack frame</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664"/>
        <p:cNvGrpSpPr/>
        <p:nvPr/>
      </p:nvGrpSpPr>
      <p:grpSpPr>
        <a:xfrm>
          <a:off x="0" y="0"/>
          <a:ext cx="0" cy="0"/>
          <a:chOff x="0" y="0"/>
          <a:chExt cx="0" cy="0"/>
        </a:xfrm>
      </p:grpSpPr>
      <p:sp>
        <p:nvSpPr>
          <p:cNvPr id="665" name="Google Shape;665;p69"/>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eip</a:t>
            </a:r>
            <a:endParaRPr/>
          </a:p>
        </p:txBody>
      </p:sp>
      <p:sp>
        <p:nvSpPr>
          <p:cNvPr id="666" name="Google Shape;666;p69"/>
          <p:cNvSpPr txBox="1">
            <a:spLocks noGrp="1"/>
          </p:cNvSpPr>
          <p:nvPr>
            <p:ph type="body" idx="1"/>
          </p:nvPr>
        </p:nvSpPr>
        <p:spPr>
          <a:xfrm>
            <a:off x="198500" y="1246825"/>
            <a:ext cx="32721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We need some way to keep track of what step we’re at in the instructions.</a:t>
            </a:r>
            <a:endParaRPr/>
          </a:p>
          <a:p>
            <a:pPr marL="457200" lvl="0" indent="-342900" algn="l" rtl="0">
              <a:spcBef>
                <a:spcPts val="0"/>
              </a:spcBef>
              <a:spcAft>
                <a:spcPts val="0"/>
              </a:spcAft>
              <a:buSzPts val="1800"/>
              <a:buChar char="●"/>
            </a:pPr>
            <a:r>
              <a:rPr lang="en"/>
              <a:t>We use the </a:t>
            </a:r>
            <a:r>
              <a:rPr lang="en">
                <a:latin typeface="Consolas"/>
                <a:ea typeface="Consolas"/>
                <a:cs typeface="Consolas"/>
                <a:sym typeface="Consolas"/>
              </a:rPr>
              <a:t>eip</a:t>
            </a:r>
            <a:r>
              <a:rPr lang="en"/>
              <a:t> register to store a pointer to the current instruction.</a:t>
            </a:r>
            <a:endParaRPr/>
          </a:p>
        </p:txBody>
      </p:sp>
      <p:graphicFrame>
        <p:nvGraphicFramePr>
          <p:cNvPr id="667" name="Google Shape;667;p69"/>
          <p:cNvGraphicFramePr/>
          <p:nvPr/>
        </p:nvGraphicFramePr>
        <p:xfrm>
          <a:off x="6215675" y="1168225"/>
          <a:ext cx="2461150" cy="3962100"/>
        </p:xfrm>
        <a:graphic>
          <a:graphicData uri="http://schemas.openxmlformats.org/drawingml/2006/table">
            <a:tbl>
              <a:tblPr>
                <a:noFill/>
                <a:tableStyleId>{F77F4237-0D3B-4A35-BEBD-FA886FF9FF42}</a:tableStyleId>
              </a:tblPr>
              <a:tblGrid>
                <a:gridCol w="2461150">
                  <a:extLst>
                    <a:ext uri="{9D8B030D-6E8A-4147-A177-3AD203B41FA5}">
                      <a16:colId xmlns:a16="http://schemas.microsoft.com/office/drawing/2014/main" val="20000"/>
                    </a:ext>
                  </a:extLst>
                </a:gridCol>
              </a:tblGrid>
              <a:tr h="278350">
                <a:tc>
                  <a:txBody>
                    <a:bodyPr/>
                    <a:lstStyle/>
                    <a:p>
                      <a:pPr marL="0" lvl="0" indent="0" algn="ctr" rtl="0">
                        <a:spcBef>
                          <a:spcPts val="0"/>
                        </a:spcBef>
                        <a:spcAft>
                          <a:spcPts val="0"/>
                        </a:spcAft>
                        <a:buNone/>
                      </a:pPr>
                      <a:r>
                        <a:rPr lang="en">
                          <a:latin typeface="Consolas"/>
                          <a:ea typeface="Consolas"/>
                          <a:cs typeface="Consolas"/>
                          <a:sym typeface="Consolas"/>
                        </a:rPr>
                        <a:t>...</a:t>
                      </a: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0"/>
                  </a:ext>
                </a:extLst>
              </a:tr>
              <a:tr h="278350">
                <a:tc>
                  <a:txBody>
                    <a:bodyPr/>
                    <a:lstStyle/>
                    <a:p>
                      <a:pPr marL="0" lvl="0" indent="0" algn="ctr" rtl="0">
                        <a:spcBef>
                          <a:spcPts val="0"/>
                        </a:spcBef>
                        <a:spcAft>
                          <a:spcPts val="0"/>
                        </a:spcAft>
                        <a:buNone/>
                      </a:pP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1"/>
                  </a:ext>
                </a:extLst>
              </a:tr>
              <a:tr h="278350">
                <a:tc>
                  <a:txBody>
                    <a:bodyPr/>
                    <a:lstStyle/>
                    <a:p>
                      <a:pPr marL="0" lvl="0" indent="0" algn="ctr" rtl="0">
                        <a:spcBef>
                          <a:spcPts val="0"/>
                        </a:spcBef>
                        <a:spcAft>
                          <a:spcPts val="0"/>
                        </a:spcAft>
                        <a:buNone/>
                      </a:pPr>
                      <a:endParaRPr>
                        <a:latin typeface="Consolas"/>
                        <a:ea typeface="Consolas"/>
                        <a:cs typeface="Consolas"/>
                        <a:sym typeface="Consolas"/>
                      </a:endParaRPr>
                    </a:p>
                  </a:txBody>
                  <a:tcPr marL="91425" marR="91425" marT="91425" marB="91425">
                    <a:solidFill>
                      <a:srgbClr val="CCCCCC"/>
                    </a:solidFill>
                  </a:tcPr>
                </a:tc>
                <a:extLst>
                  <a:ext uri="{0D108BD9-81ED-4DB2-BD59-A6C34878D82A}">
                    <a16:rowId xmlns:a16="http://schemas.microsoft.com/office/drawing/2014/main" val="10002"/>
                  </a:ext>
                </a:extLst>
              </a:tr>
              <a:tr h="278350">
                <a:tc>
                  <a:txBody>
                    <a:bodyPr/>
                    <a:lstStyle/>
                    <a:p>
                      <a:pPr marL="0" lvl="0" indent="0" algn="ctr" rtl="0">
                        <a:spcBef>
                          <a:spcPts val="0"/>
                        </a:spcBef>
                        <a:spcAft>
                          <a:spcPts val="0"/>
                        </a:spcAft>
                        <a:buNone/>
                      </a:pPr>
                      <a:endParaRPr>
                        <a:latin typeface="Consolas"/>
                        <a:ea typeface="Consolas"/>
                        <a:cs typeface="Consolas"/>
                        <a:sym typeface="Consolas"/>
                      </a:endParaRPr>
                    </a:p>
                  </a:txBody>
                  <a:tcPr marL="91425" marR="91425" marT="91425" marB="91425">
                    <a:solidFill>
                      <a:srgbClr val="CCCCCC"/>
                    </a:solidFill>
                  </a:tcPr>
                </a:tc>
                <a:extLst>
                  <a:ext uri="{0D108BD9-81ED-4DB2-BD59-A6C34878D82A}">
                    <a16:rowId xmlns:a16="http://schemas.microsoft.com/office/drawing/2014/main" val="10003"/>
                  </a:ext>
                </a:extLst>
              </a:tr>
              <a:tr h="278350">
                <a:tc>
                  <a:txBody>
                    <a:bodyPr/>
                    <a:lstStyle/>
                    <a:p>
                      <a:pPr marL="0" lvl="0" indent="0" algn="ctr" rtl="0">
                        <a:spcBef>
                          <a:spcPts val="0"/>
                        </a:spcBef>
                        <a:spcAft>
                          <a:spcPts val="0"/>
                        </a:spcAft>
                        <a:buNone/>
                      </a:pPr>
                      <a:endParaRPr>
                        <a:latin typeface="Consolas"/>
                        <a:ea typeface="Consolas"/>
                        <a:cs typeface="Consolas"/>
                        <a:sym typeface="Consolas"/>
                      </a:endParaRPr>
                    </a:p>
                  </a:txBody>
                  <a:tcPr marL="91425" marR="91425" marT="91425" marB="91425">
                    <a:solidFill>
                      <a:srgbClr val="CCCCCC"/>
                    </a:solidFill>
                  </a:tcPr>
                </a:tc>
                <a:extLst>
                  <a:ext uri="{0D108BD9-81ED-4DB2-BD59-A6C34878D82A}">
                    <a16:rowId xmlns:a16="http://schemas.microsoft.com/office/drawing/2014/main" val="10004"/>
                  </a:ext>
                </a:extLst>
              </a:tr>
              <a:tr h="278350">
                <a:tc>
                  <a:txBody>
                    <a:bodyPr/>
                    <a:lstStyle/>
                    <a:p>
                      <a:pPr marL="0" lvl="0" indent="0" algn="ctr" rtl="0">
                        <a:spcBef>
                          <a:spcPts val="0"/>
                        </a:spcBef>
                        <a:spcAft>
                          <a:spcPts val="0"/>
                        </a:spcAft>
                        <a:buNone/>
                      </a:pP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5"/>
                  </a:ext>
                </a:extLst>
              </a:tr>
              <a:tr h="278350">
                <a:tc>
                  <a:txBody>
                    <a:bodyPr/>
                    <a:lstStyle/>
                    <a:p>
                      <a:pPr marL="0" lvl="0" indent="0" algn="ctr" rtl="0">
                        <a:spcBef>
                          <a:spcPts val="0"/>
                        </a:spcBef>
                        <a:spcAft>
                          <a:spcPts val="0"/>
                        </a:spcAft>
                        <a:buNone/>
                      </a:pP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6"/>
                  </a:ext>
                </a:extLst>
              </a:tr>
              <a:tr h="278350">
                <a:tc>
                  <a:txBody>
                    <a:bodyPr/>
                    <a:lstStyle/>
                    <a:p>
                      <a:pPr marL="0" lvl="0" indent="0" algn="ctr" rtl="0">
                        <a:spcBef>
                          <a:spcPts val="0"/>
                        </a:spcBef>
                        <a:spcAft>
                          <a:spcPts val="0"/>
                        </a:spcAft>
                        <a:buNone/>
                      </a:pPr>
                      <a:r>
                        <a:rPr lang="en">
                          <a:latin typeface="Consolas"/>
                          <a:ea typeface="Consolas"/>
                          <a:cs typeface="Consolas"/>
                          <a:sym typeface="Consolas"/>
                        </a:rPr>
                        <a:t>...</a:t>
                      </a: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7"/>
                  </a:ext>
                </a:extLst>
              </a:tr>
              <a:tr h="278350">
                <a:tc>
                  <a:txBody>
                    <a:bodyPr/>
                    <a:lstStyle/>
                    <a:p>
                      <a:pPr marL="0" lvl="0" indent="0" algn="ctr" rtl="0">
                        <a:spcBef>
                          <a:spcPts val="0"/>
                        </a:spcBef>
                        <a:spcAft>
                          <a:spcPts val="0"/>
                        </a:spcAft>
                        <a:buNone/>
                      </a:pPr>
                      <a:r>
                        <a:rPr lang="en"/>
                        <a:t>Code for </a:t>
                      </a:r>
                      <a:r>
                        <a:rPr lang="en">
                          <a:latin typeface="Consolas"/>
                          <a:ea typeface="Consolas"/>
                          <a:cs typeface="Consolas"/>
                          <a:sym typeface="Consolas"/>
                        </a:rPr>
                        <a:t>foo</a:t>
                      </a: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8"/>
                  </a:ext>
                </a:extLst>
              </a:tr>
              <a:tr h="278350">
                <a:tc>
                  <a:txBody>
                    <a:bodyPr/>
                    <a:lstStyle/>
                    <a:p>
                      <a:pPr marL="0" lvl="0" indent="0" algn="ctr" rtl="0">
                        <a:spcBef>
                          <a:spcPts val="0"/>
                        </a:spcBef>
                        <a:spcAft>
                          <a:spcPts val="0"/>
                        </a:spcAft>
                        <a:buNone/>
                      </a:pPr>
                      <a:r>
                        <a:rPr lang="en"/>
                        <a:t>Code for </a:t>
                      </a:r>
                      <a:r>
                        <a:rPr lang="en">
                          <a:latin typeface="Consolas"/>
                          <a:ea typeface="Consolas"/>
                          <a:cs typeface="Consolas"/>
                          <a:sym typeface="Consolas"/>
                        </a:rPr>
                        <a:t>main</a:t>
                      </a: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9"/>
                  </a:ext>
                </a:extLst>
              </a:tr>
            </a:tbl>
          </a:graphicData>
        </a:graphic>
      </p:graphicFrame>
      <p:sp>
        <p:nvSpPr>
          <p:cNvPr id="668" name="Google Shape;668;p69"/>
          <p:cNvSpPr txBox="1"/>
          <p:nvPr/>
        </p:nvSpPr>
        <p:spPr>
          <a:xfrm rot="5400000">
            <a:off x="8481825" y="4529100"/>
            <a:ext cx="786600" cy="396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t>CODE</a:t>
            </a:r>
            <a:endParaRPr/>
          </a:p>
        </p:txBody>
      </p:sp>
      <p:sp>
        <p:nvSpPr>
          <p:cNvPr id="669" name="Google Shape;669;p69"/>
          <p:cNvSpPr txBox="1"/>
          <p:nvPr/>
        </p:nvSpPr>
        <p:spPr>
          <a:xfrm rot="5400000">
            <a:off x="7490925" y="2353475"/>
            <a:ext cx="2768400" cy="396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t>STACK</a:t>
            </a:r>
            <a:endParaRPr/>
          </a:p>
        </p:txBody>
      </p:sp>
      <p:cxnSp>
        <p:nvCxnSpPr>
          <p:cNvPr id="670" name="Google Shape;670;p69"/>
          <p:cNvCxnSpPr>
            <a:stCxn id="669" idx="1"/>
          </p:cNvCxnSpPr>
          <p:nvPr/>
        </p:nvCxnSpPr>
        <p:spPr>
          <a:xfrm flipH="1">
            <a:off x="8871225" y="1167575"/>
            <a:ext cx="3900" cy="1053300"/>
          </a:xfrm>
          <a:prstGeom prst="straightConnector1">
            <a:avLst/>
          </a:prstGeom>
          <a:noFill/>
          <a:ln w="9525" cap="flat" cmpd="sng">
            <a:solidFill>
              <a:schemeClr val="dk2"/>
            </a:solidFill>
            <a:prstDash val="solid"/>
            <a:round/>
            <a:headEnd type="none" w="med" len="med"/>
            <a:tailEnd type="none" w="med" len="med"/>
          </a:ln>
        </p:spPr>
      </p:cxnSp>
      <p:cxnSp>
        <p:nvCxnSpPr>
          <p:cNvPr id="671" name="Google Shape;671;p69"/>
          <p:cNvCxnSpPr/>
          <p:nvPr/>
        </p:nvCxnSpPr>
        <p:spPr>
          <a:xfrm flipH="1">
            <a:off x="8871225" y="2920175"/>
            <a:ext cx="3900" cy="1053300"/>
          </a:xfrm>
          <a:prstGeom prst="straightConnector1">
            <a:avLst/>
          </a:prstGeom>
          <a:noFill/>
          <a:ln w="9525" cap="flat" cmpd="sng">
            <a:solidFill>
              <a:schemeClr val="dk2"/>
            </a:solidFill>
            <a:prstDash val="solid"/>
            <a:round/>
            <a:headEnd type="none" w="med" len="med"/>
            <a:tailEnd type="none" w="med" len="med"/>
          </a:ln>
        </p:spPr>
      </p:cxnSp>
      <p:sp>
        <p:nvSpPr>
          <p:cNvPr id="672" name="Google Shape;672;p69"/>
          <p:cNvSpPr/>
          <p:nvPr/>
        </p:nvSpPr>
        <p:spPr>
          <a:xfrm>
            <a:off x="4069350" y="1167575"/>
            <a:ext cx="1155900" cy="15108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69"/>
          <p:cNvSpPr txBox="1"/>
          <p:nvPr/>
        </p:nvSpPr>
        <p:spPr>
          <a:xfrm>
            <a:off x="4042200" y="1194175"/>
            <a:ext cx="1155900" cy="369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Registers</a:t>
            </a:r>
            <a:endParaRPr/>
          </a:p>
        </p:txBody>
      </p:sp>
      <p:sp>
        <p:nvSpPr>
          <p:cNvPr id="674" name="Google Shape;674;p69"/>
          <p:cNvSpPr/>
          <p:nvPr/>
        </p:nvSpPr>
        <p:spPr>
          <a:xfrm>
            <a:off x="4835625" y="1548825"/>
            <a:ext cx="321600" cy="2895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69"/>
          <p:cNvSpPr txBox="1"/>
          <p:nvPr/>
        </p:nvSpPr>
        <p:spPr>
          <a:xfrm>
            <a:off x="4274625" y="1472625"/>
            <a:ext cx="519900" cy="28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onsolas"/>
                <a:ea typeface="Consolas"/>
                <a:cs typeface="Consolas"/>
                <a:sym typeface="Consolas"/>
              </a:rPr>
              <a:t>ebp</a:t>
            </a:r>
            <a:endParaRPr>
              <a:latin typeface="Consolas"/>
              <a:ea typeface="Consolas"/>
              <a:cs typeface="Consolas"/>
              <a:sym typeface="Consolas"/>
            </a:endParaRPr>
          </a:p>
        </p:txBody>
      </p:sp>
      <p:sp>
        <p:nvSpPr>
          <p:cNvPr id="676" name="Google Shape;676;p69"/>
          <p:cNvSpPr/>
          <p:nvPr/>
        </p:nvSpPr>
        <p:spPr>
          <a:xfrm>
            <a:off x="4835625" y="1929825"/>
            <a:ext cx="321600" cy="2895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69"/>
          <p:cNvSpPr txBox="1"/>
          <p:nvPr/>
        </p:nvSpPr>
        <p:spPr>
          <a:xfrm>
            <a:off x="4274625" y="1853625"/>
            <a:ext cx="519900" cy="28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onsolas"/>
                <a:ea typeface="Consolas"/>
                <a:cs typeface="Consolas"/>
                <a:sym typeface="Consolas"/>
              </a:rPr>
              <a:t>esp</a:t>
            </a:r>
            <a:endParaRPr>
              <a:latin typeface="Consolas"/>
              <a:ea typeface="Consolas"/>
              <a:cs typeface="Consolas"/>
              <a:sym typeface="Consolas"/>
            </a:endParaRPr>
          </a:p>
        </p:txBody>
      </p:sp>
      <p:sp>
        <p:nvSpPr>
          <p:cNvPr id="678" name="Google Shape;678;p69"/>
          <p:cNvSpPr/>
          <p:nvPr/>
        </p:nvSpPr>
        <p:spPr>
          <a:xfrm>
            <a:off x="4835625" y="2310825"/>
            <a:ext cx="321600" cy="2895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69"/>
          <p:cNvSpPr txBox="1"/>
          <p:nvPr/>
        </p:nvSpPr>
        <p:spPr>
          <a:xfrm>
            <a:off x="4274625" y="2234625"/>
            <a:ext cx="519900" cy="28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onsolas"/>
                <a:ea typeface="Consolas"/>
                <a:cs typeface="Consolas"/>
                <a:sym typeface="Consolas"/>
              </a:rPr>
              <a:t>eip</a:t>
            </a:r>
            <a:endParaRPr>
              <a:latin typeface="Consolas"/>
              <a:ea typeface="Consolas"/>
              <a:cs typeface="Consolas"/>
              <a:sym typeface="Consolas"/>
            </a:endParaRPr>
          </a:p>
        </p:txBody>
      </p:sp>
      <p:cxnSp>
        <p:nvCxnSpPr>
          <p:cNvPr id="680" name="Google Shape;680;p69"/>
          <p:cNvCxnSpPr/>
          <p:nvPr/>
        </p:nvCxnSpPr>
        <p:spPr>
          <a:xfrm>
            <a:off x="4999875" y="1694225"/>
            <a:ext cx="1183200" cy="259800"/>
          </a:xfrm>
          <a:prstGeom prst="straightConnector1">
            <a:avLst/>
          </a:prstGeom>
          <a:noFill/>
          <a:ln w="9525" cap="flat" cmpd="sng">
            <a:solidFill>
              <a:schemeClr val="dk2"/>
            </a:solidFill>
            <a:prstDash val="solid"/>
            <a:round/>
            <a:headEnd type="none" w="med" len="med"/>
            <a:tailEnd type="triangle" w="med" len="med"/>
          </a:ln>
        </p:spPr>
      </p:cxnSp>
      <p:cxnSp>
        <p:nvCxnSpPr>
          <p:cNvPr id="681" name="Google Shape;681;p69"/>
          <p:cNvCxnSpPr/>
          <p:nvPr/>
        </p:nvCxnSpPr>
        <p:spPr>
          <a:xfrm>
            <a:off x="4999875" y="2070425"/>
            <a:ext cx="1169700" cy="1053300"/>
          </a:xfrm>
          <a:prstGeom prst="straightConnector1">
            <a:avLst/>
          </a:prstGeom>
          <a:noFill/>
          <a:ln w="9525" cap="flat" cmpd="sng">
            <a:solidFill>
              <a:schemeClr val="dk2"/>
            </a:solidFill>
            <a:prstDash val="solid"/>
            <a:round/>
            <a:headEnd type="none" w="med" len="med"/>
            <a:tailEnd type="triangle" w="med" len="med"/>
          </a:ln>
        </p:spPr>
      </p:cxnSp>
      <p:sp>
        <p:nvSpPr>
          <p:cNvPr id="682" name="Google Shape;682;p69"/>
          <p:cNvSpPr txBox="1"/>
          <p:nvPr/>
        </p:nvSpPr>
        <p:spPr>
          <a:xfrm rot="-1612847">
            <a:off x="6443066" y="2367079"/>
            <a:ext cx="1826001" cy="369628"/>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Current stack frame</a:t>
            </a:r>
            <a:endParaRPr/>
          </a:p>
        </p:txBody>
      </p:sp>
      <p:sp>
        <p:nvSpPr>
          <p:cNvPr id="683" name="Google Shape;683;p69"/>
          <p:cNvSpPr/>
          <p:nvPr/>
        </p:nvSpPr>
        <p:spPr>
          <a:xfrm>
            <a:off x="4999875" y="2453450"/>
            <a:ext cx="1114875" cy="2476000"/>
          </a:xfrm>
          <a:custGeom>
            <a:avLst/>
            <a:gdLst/>
            <a:ahLst/>
            <a:cxnLst/>
            <a:rect l="l" t="t" r="r" b="b"/>
            <a:pathLst>
              <a:path w="44595" h="99040" extrusionOk="0">
                <a:moveTo>
                  <a:pt x="0" y="0"/>
                </a:moveTo>
                <a:lnTo>
                  <a:pt x="273" y="99040"/>
                </a:lnTo>
                <a:lnTo>
                  <a:pt x="44595" y="99040"/>
                </a:lnTo>
              </a:path>
            </a:pathLst>
          </a:custGeom>
          <a:noFill/>
          <a:ln w="9525" cap="flat" cmpd="sng">
            <a:solidFill>
              <a:schemeClr val="dk2"/>
            </a:solidFill>
            <a:prstDash val="solid"/>
            <a:round/>
            <a:headEnd type="none" w="med" len="med"/>
            <a:tailEnd type="triangle" w="med" len="med"/>
          </a:ln>
        </p:spPr>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687"/>
        <p:cNvGrpSpPr/>
        <p:nvPr/>
      </p:nvGrpSpPr>
      <p:grpSpPr>
        <a:xfrm>
          <a:off x="0" y="0"/>
          <a:ext cx="0" cy="0"/>
          <a:chOff x="0" y="0"/>
          <a:chExt cx="0" cy="0"/>
        </a:xfrm>
      </p:grpSpPr>
      <p:sp>
        <p:nvSpPr>
          <p:cNvPr id="688" name="Google Shape;688;p70"/>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Designing the stack: requirements</a:t>
            </a:r>
            <a:endParaRPr/>
          </a:p>
        </p:txBody>
      </p:sp>
      <p:sp>
        <p:nvSpPr>
          <p:cNvPr id="689" name="Google Shape;689;p70"/>
          <p:cNvSpPr txBox="1">
            <a:spLocks noGrp="1"/>
          </p:cNvSpPr>
          <p:nvPr>
            <p:ph type="body" idx="1"/>
          </p:nvPr>
        </p:nvSpPr>
        <p:spPr>
          <a:xfrm>
            <a:off x="198500" y="1246825"/>
            <a:ext cx="34863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Every time a function is called, a new stack frame must be created. When the function returns, the stack frame must be discarded.</a:t>
            </a:r>
            <a:endParaRPr/>
          </a:p>
          <a:p>
            <a:pPr marL="457200" lvl="0" indent="-342900" algn="l" rtl="0">
              <a:spcBef>
                <a:spcPts val="0"/>
              </a:spcBef>
              <a:spcAft>
                <a:spcPts val="0"/>
              </a:spcAft>
              <a:buSzPts val="1800"/>
              <a:buChar char="●"/>
            </a:pPr>
            <a:r>
              <a:rPr lang="en"/>
              <a:t>Each stack frame needs to have space for local variables.</a:t>
            </a:r>
            <a:endParaRPr/>
          </a:p>
          <a:p>
            <a:pPr marL="457200" lvl="0" indent="-342900" algn="l" rtl="0">
              <a:spcBef>
                <a:spcPts val="0"/>
              </a:spcBef>
              <a:spcAft>
                <a:spcPts val="0"/>
              </a:spcAft>
              <a:buSzPts val="1800"/>
              <a:buChar char="●"/>
            </a:pPr>
            <a:r>
              <a:rPr lang="en"/>
              <a:t>We also need to figure out how to pass arguments to functions using the stack.</a:t>
            </a:r>
            <a:endParaRPr/>
          </a:p>
        </p:txBody>
      </p:sp>
      <p:graphicFrame>
        <p:nvGraphicFramePr>
          <p:cNvPr id="690" name="Google Shape;690;p70"/>
          <p:cNvGraphicFramePr/>
          <p:nvPr/>
        </p:nvGraphicFramePr>
        <p:xfrm>
          <a:off x="6215675" y="1168225"/>
          <a:ext cx="2461150" cy="3962100"/>
        </p:xfrm>
        <a:graphic>
          <a:graphicData uri="http://schemas.openxmlformats.org/drawingml/2006/table">
            <a:tbl>
              <a:tblPr>
                <a:noFill/>
                <a:tableStyleId>{F77F4237-0D3B-4A35-BEBD-FA886FF9FF42}</a:tableStyleId>
              </a:tblPr>
              <a:tblGrid>
                <a:gridCol w="2461150">
                  <a:extLst>
                    <a:ext uri="{9D8B030D-6E8A-4147-A177-3AD203B41FA5}">
                      <a16:colId xmlns:a16="http://schemas.microsoft.com/office/drawing/2014/main" val="20000"/>
                    </a:ext>
                  </a:extLst>
                </a:gridCol>
              </a:tblGrid>
              <a:tr h="278350">
                <a:tc>
                  <a:txBody>
                    <a:bodyPr/>
                    <a:lstStyle/>
                    <a:p>
                      <a:pPr marL="0" lvl="0" indent="0" algn="ctr" rtl="0">
                        <a:spcBef>
                          <a:spcPts val="0"/>
                        </a:spcBef>
                        <a:spcAft>
                          <a:spcPts val="0"/>
                        </a:spcAft>
                        <a:buNone/>
                      </a:pPr>
                      <a:r>
                        <a:rPr lang="en">
                          <a:latin typeface="Calibri"/>
                          <a:ea typeface="Calibri"/>
                          <a:cs typeface="Calibri"/>
                          <a:sym typeface="Calibri"/>
                        </a:rPr>
                        <a:t>Stack frame for </a:t>
                      </a:r>
                      <a:r>
                        <a:rPr lang="en">
                          <a:latin typeface="Consolas"/>
                          <a:ea typeface="Consolas"/>
                          <a:cs typeface="Consolas"/>
                          <a:sym typeface="Consolas"/>
                        </a:rPr>
                        <a:t>main</a:t>
                      </a: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0"/>
                  </a:ext>
                </a:extLst>
              </a:tr>
              <a:tr h="278350">
                <a:tc>
                  <a:txBody>
                    <a:bodyPr/>
                    <a:lstStyle/>
                    <a:p>
                      <a:pPr marL="0" lvl="0" indent="0" algn="ctr" rtl="0">
                        <a:spcBef>
                          <a:spcPts val="0"/>
                        </a:spcBef>
                        <a:spcAft>
                          <a:spcPts val="0"/>
                        </a:spcAft>
                        <a:buNone/>
                      </a:pP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1"/>
                  </a:ext>
                </a:extLst>
              </a:tr>
              <a:tr h="278350">
                <a:tc>
                  <a:txBody>
                    <a:bodyPr/>
                    <a:lstStyle/>
                    <a:p>
                      <a:pPr marL="0" lvl="0" indent="0" algn="ctr" rtl="0">
                        <a:spcBef>
                          <a:spcPts val="0"/>
                        </a:spcBef>
                        <a:spcAft>
                          <a:spcPts val="0"/>
                        </a:spcAft>
                        <a:buNone/>
                      </a:pP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2"/>
                  </a:ext>
                </a:extLst>
              </a:tr>
              <a:tr h="278350">
                <a:tc>
                  <a:txBody>
                    <a:bodyPr/>
                    <a:lstStyle/>
                    <a:p>
                      <a:pPr marL="0" lvl="0" indent="0" algn="ctr" rtl="0">
                        <a:spcBef>
                          <a:spcPts val="0"/>
                        </a:spcBef>
                        <a:spcAft>
                          <a:spcPts val="0"/>
                        </a:spcAft>
                        <a:buNone/>
                      </a:pP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3"/>
                  </a:ext>
                </a:extLst>
              </a:tr>
              <a:tr h="278350">
                <a:tc>
                  <a:txBody>
                    <a:bodyPr/>
                    <a:lstStyle/>
                    <a:p>
                      <a:pPr marL="0" lvl="0" indent="0" algn="ctr" rtl="0">
                        <a:spcBef>
                          <a:spcPts val="0"/>
                        </a:spcBef>
                        <a:spcAft>
                          <a:spcPts val="0"/>
                        </a:spcAft>
                        <a:buNone/>
                      </a:pP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4"/>
                  </a:ext>
                </a:extLst>
              </a:tr>
              <a:tr h="278350">
                <a:tc>
                  <a:txBody>
                    <a:bodyPr/>
                    <a:lstStyle/>
                    <a:p>
                      <a:pPr marL="0" lvl="0" indent="0" algn="ctr" rtl="0">
                        <a:spcBef>
                          <a:spcPts val="0"/>
                        </a:spcBef>
                        <a:spcAft>
                          <a:spcPts val="0"/>
                        </a:spcAft>
                        <a:buNone/>
                      </a:pP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5"/>
                  </a:ext>
                </a:extLst>
              </a:tr>
              <a:tr h="278350">
                <a:tc>
                  <a:txBody>
                    <a:bodyPr/>
                    <a:lstStyle/>
                    <a:p>
                      <a:pPr marL="0" lvl="0" indent="0" algn="ctr" rtl="0">
                        <a:spcBef>
                          <a:spcPts val="0"/>
                        </a:spcBef>
                        <a:spcAft>
                          <a:spcPts val="0"/>
                        </a:spcAft>
                        <a:buNone/>
                      </a:pP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6"/>
                  </a:ext>
                </a:extLst>
              </a:tr>
              <a:tr h="278350">
                <a:tc>
                  <a:txBody>
                    <a:bodyPr/>
                    <a:lstStyle/>
                    <a:p>
                      <a:pPr marL="0" lvl="0" indent="0" algn="ctr" rtl="0">
                        <a:spcBef>
                          <a:spcPts val="0"/>
                        </a:spcBef>
                        <a:spcAft>
                          <a:spcPts val="0"/>
                        </a:spcAft>
                        <a:buNone/>
                      </a:pPr>
                      <a:r>
                        <a:rPr lang="en">
                          <a:latin typeface="Consolas"/>
                          <a:ea typeface="Consolas"/>
                          <a:cs typeface="Consolas"/>
                          <a:sym typeface="Consolas"/>
                        </a:rPr>
                        <a:t>...</a:t>
                      </a: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7"/>
                  </a:ext>
                </a:extLst>
              </a:tr>
              <a:tr h="278350">
                <a:tc>
                  <a:txBody>
                    <a:bodyPr/>
                    <a:lstStyle/>
                    <a:p>
                      <a:pPr marL="0" lvl="0" indent="0" algn="ctr" rtl="0">
                        <a:spcBef>
                          <a:spcPts val="0"/>
                        </a:spcBef>
                        <a:spcAft>
                          <a:spcPts val="0"/>
                        </a:spcAft>
                        <a:buNone/>
                      </a:pPr>
                      <a:r>
                        <a:rPr lang="en"/>
                        <a:t>Code for </a:t>
                      </a:r>
                      <a:r>
                        <a:rPr lang="en">
                          <a:latin typeface="Consolas"/>
                          <a:ea typeface="Consolas"/>
                          <a:cs typeface="Consolas"/>
                          <a:sym typeface="Consolas"/>
                        </a:rPr>
                        <a:t>foo</a:t>
                      </a: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8"/>
                  </a:ext>
                </a:extLst>
              </a:tr>
              <a:tr h="278350">
                <a:tc>
                  <a:txBody>
                    <a:bodyPr/>
                    <a:lstStyle/>
                    <a:p>
                      <a:pPr marL="0" lvl="0" indent="0" algn="ctr" rtl="0">
                        <a:spcBef>
                          <a:spcPts val="0"/>
                        </a:spcBef>
                        <a:spcAft>
                          <a:spcPts val="0"/>
                        </a:spcAft>
                        <a:buNone/>
                      </a:pPr>
                      <a:r>
                        <a:rPr lang="en"/>
                        <a:t>Code for </a:t>
                      </a:r>
                      <a:r>
                        <a:rPr lang="en">
                          <a:latin typeface="Consolas"/>
                          <a:ea typeface="Consolas"/>
                          <a:cs typeface="Consolas"/>
                          <a:sym typeface="Consolas"/>
                        </a:rPr>
                        <a:t>main</a:t>
                      </a: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9"/>
                  </a:ext>
                </a:extLst>
              </a:tr>
            </a:tbl>
          </a:graphicData>
        </a:graphic>
      </p:graphicFrame>
      <p:sp>
        <p:nvSpPr>
          <p:cNvPr id="691" name="Google Shape;691;p70"/>
          <p:cNvSpPr txBox="1"/>
          <p:nvPr/>
        </p:nvSpPr>
        <p:spPr>
          <a:xfrm rot="5400000">
            <a:off x="8481825" y="4529100"/>
            <a:ext cx="786600" cy="396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t>CODE</a:t>
            </a:r>
            <a:endParaRPr/>
          </a:p>
        </p:txBody>
      </p:sp>
      <p:sp>
        <p:nvSpPr>
          <p:cNvPr id="692" name="Google Shape;692;p70"/>
          <p:cNvSpPr/>
          <p:nvPr/>
        </p:nvSpPr>
        <p:spPr>
          <a:xfrm>
            <a:off x="4069350" y="1167575"/>
            <a:ext cx="1155900" cy="15108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70"/>
          <p:cNvSpPr txBox="1"/>
          <p:nvPr/>
        </p:nvSpPr>
        <p:spPr>
          <a:xfrm>
            <a:off x="4042200" y="1194175"/>
            <a:ext cx="1155900" cy="369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Registers</a:t>
            </a:r>
            <a:endParaRPr/>
          </a:p>
        </p:txBody>
      </p:sp>
      <p:sp>
        <p:nvSpPr>
          <p:cNvPr id="694" name="Google Shape;694;p70"/>
          <p:cNvSpPr/>
          <p:nvPr/>
        </p:nvSpPr>
        <p:spPr>
          <a:xfrm>
            <a:off x="4835625" y="1548825"/>
            <a:ext cx="321600" cy="2895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70"/>
          <p:cNvSpPr txBox="1"/>
          <p:nvPr/>
        </p:nvSpPr>
        <p:spPr>
          <a:xfrm>
            <a:off x="4274625" y="1472625"/>
            <a:ext cx="519900" cy="28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onsolas"/>
                <a:ea typeface="Consolas"/>
                <a:cs typeface="Consolas"/>
                <a:sym typeface="Consolas"/>
              </a:rPr>
              <a:t>ebp</a:t>
            </a:r>
            <a:endParaRPr>
              <a:latin typeface="Consolas"/>
              <a:ea typeface="Consolas"/>
              <a:cs typeface="Consolas"/>
              <a:sym typeface="Consolas"/>
            </a:endParaRPr>
          </a:p>
        </p:txBody>
      </p:sp>
      <p:sp>
        <p:nvSpPr>
          <p:cNvPr id="696" name="Google Shape;696;p70"/>
          <p:cNvSpPr/>
          <p:nvPr/>
        </p:nvSpPr>
        <p:spPr>
          <a:xfrm>
            <a:off x="4835625" y="1929825"/>
            <a:ext cx="321600" cy="2895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70"/>
          <p:cNvSpPr txBox="1"/>
          <p:nvPr/>
        </p:nvSpPr>
        <p:spPr>
          <a:xfrm>
            <a:off x="4274625" y="1853625"/>
            <a:ext cx="519900" cy="28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onsolas"/>
                <a:ea typeface="Consolas"/>
                <a:cs typeface="Consolas"/>
                <a:sym typeface="Consolas"/>
              </a:rPr>
              <a:t>esp</a:t>
            </a:r>
            <a:endParaRPr>
              <a:latin typeface="Consolas"/>
              <a:ea typeface="Consolas"/>
              <a:cs typeface="Consolas"/>
              <a:sym typeface="Consolas"/>
            </a:endParaRPr>
          </a:p>
        </p:txBody>
      </p:sp>
      <p:sp>
        <p:nvSpPr>
          <p:cNvPr id="698" name="Google Shape;698;p70"/>
          <p:cNvSpPr/>
          <p:nvPr/>
        </p:nvSpPr>
        <p:spPr>
          <a:xfrm>
            <a:off x="4835625" y="2310825"/>
            <a:ext cx="321600" cy="2895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70"/>
          <p:cNvSpPr txBox="1"/>
          <p:nvPr/>
        </p:nvSpPr>
        <p:spPr>
          <a:xfrm>
            <a:off x="4274625" y="2234625"/>
            <a:ext cx="519900" cy="28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onsolas"/>
                <a:ea typeface="Consolas"/>
                <a:cs typeface="Consolas"/>
                <a:sym typeface="Consolas"/>
              </a:rPr>
              <a:t>eip</a:t>
            </a:r>
            <a:endParaRPr>
              <a:latin typeface="Consolas"/>
              <a:ea typeface="Consolas"/>
              <a:cs typeface="Consolas"/>
              <a:sym typeface="Consolas"/>
            </a:endParaRPr>
          </a:p>
        </p:txBody>
      </p:sp>
      <p:cxnSp>
        <p:nvCxnSpPr>
          <p:cNvPr id="700" name="Google Shape;700;p70"/>
          <p:cNvCxnSpPr/>
          <p:nvPr/>
        </p:nvCxnSpPr>
        <p:spPr>
          <a:xfrm rot="10800000" flipH="1">
            <a:off x="4999875" y="1195025"/>
            <a:ext cx="1176300" cy="499200"/>
          </a:xfrm>
          <a:prstGeom prst="straightConnector1">
            <a:avLst/>
          </a:prstGeom>
          <a:noFill/>
          <a:ln w="9525" cap="flat" cmpd="sng">
            <a:solidFill>
              <a:schemeClr val="dk2"/>
            </a:solidFill>
            <a:prstDash val="solid"/>
            <a:round/>
            <a:headEnd type="none" w="med" len="med"/>
            <a:tailEnd type="triangle" w="med" len="med"/>
          </a:ln>
        </p:spPr>
      </p:cxnSp>
      <p:cxnSp>
        <p:nvCxnSpPr>
          <p:cNvPr id="701" name="Google Shape;701;p70"/>
          <p:cNvCxnSpPr/>
          <p:nvPr/>
        </p:nvCxnSpPr>
        <p:spPr>
          <a:xfrm rot="10800000" flipH="1">
            <a:off x="4999875" y="1571225"/>
            <a:ext cx="1162800" cy="499200"/>
          </a:xfrm>
          <a:prstGeom prst="straightConnector1">
            <a:avLst/>
          </a:prstGeom>
          <a:noFill/>
          <a:ln w="9525" cap="flat" cmpd="sng">
            <a:solidFill>
              <a:schemeClr val="dk2"/>
            </a:solidFill>
            <a:prstDash val="solid"/>
            <a:round/>
            <a:headEnd type="none" w="med" len="med"/>
            <a:tailEnd type="triangle" w="med" len="med"/>
          </a:ln>
        </p:spPr>
      </p:cxnSp>
      <p:sp>
        <p:nvSpPr>
          <p:cNvPr id="702" name="Google Shape;702;p70"/>
          <p:cNvSpPr/>
          <p:nvPr/>
        </p:nvSpPr>
        <p:spPr>
          <a:xfrm>
            <a:off x="4999875" y="2453450"/>
            <a:ext cx="1114875" cy="2476000"/>
          </a:xfrm>
          <a:custGeom>
            <a:avLst/>
            <a:gdLst/>
            <a:ahLst/>
            <a:cxnLst/>
            <a:rect l="l" t="t" r="r" b="b"/>
            <a:pathLst>
              <a:path w="44595" h="99040" extrusionOk="0">
                <a:moveTo>
                  <a:pt x="0" y="0"/>
                </a:moveTo>
                <a:lnTo>
                  <a:pt x="273" y="99040"/>
                </a:lnTo>
                <a:lnTo>
                  <a:pt x="44595" y="99040"/>
                </a:lnTo>
              </a:path>
            </a:pathLst>
          </a:custGeom>
          <a:noFill/>
          <a:ln w="9525" cap="flat" cmpd="sng">
            <a:solidFill>
              <a:schemeClr val="dk2"/>
            </a:solidFill>
            <a:prstDash val="solid"/>
            <a:round/>
            <a:headEnd type="none" w="med" len="med"/>
            <a:tailEnd type="triangle" w="med" len="med"/>
          </a:ln>
        </p:spPr>
      </p:sp>
      <p:sp>
        <p:nvSpPr>
          <p:cNvPr id="703" name="Google Shape;703;p70"/>
          <p:cNvSpPr txBox="1"/>
          <p:nvPr/>
        </p:nvSpPr>
        <p:spPr>
          <a:xfrm rot="5400000">
            <a:off x="7490925" y="2353475"/>
            <a:ext cx="2768400" cy="396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t>STACK</a:t>
            </a:r>
            <a:endParaRPr/>
          </a:p>
        </p:txBody>
      </p:sp>
      <p:cxnSp>
        <p:nvCxnSpPr>
          <p:cNvPr id="704" name="Google Shape;704;p70"/>
          <p:cNvCxnSpPr>
            <a:stCxn id="703" idx="1"/>
          </p:cNvCxnSpPr>
          <p:nvPr/>
        </p:nvCxnSpPr>
        <p:spPr>
          <a:xfrm flipH="1">
            <a:off x="8871225" y="1167575"/>
            <a:ext cx="3900" cy="1053300"/>
          </a:xfrm>
          <a:prstGeom prst="straightConnector1">
            <a:avLst/>
          </a:prstGeom>
          <a:noFill/>
          <a:ln w="9525" cap="flat" cmpd="sng">
            <a:solidFill>
              <a:schemeClr val="dk2"/>
            </a:solidFill>
            <a:prstDash val="solid"/>
            <a:round/>
            <a:headEnd type="none" w="med" len="med"/>
            <a:tailEnd type="none" w="med" len="med"/>
          </a:ln>
        </p:spPr>
      </p:cxnSp>
      <p:cxnSp>
        <p:nvCxnSpPr>
          <p:cNvPr id="705" name="Google Shape;705;p70"/>
          <p:cNvCxnSpPr/>
          <p:nvPr/>
        </p:nvCxnSpPr>
        <p:spPr>
          <a:xfrm flipH="1">
            <a:off x="8871225" y="2920175"/>
            <a:ext cx="3900" cy="1053300"/>
          </a:xfrm>
          <a:prstGeom prst="straightConnector1">
            <a:avLst/>
          </a:prstGeom>
          <a:noFill/>
          <a:ln w="9525" cap="flat" cmpd="sng">
            <a:solidFill>
              <a:schemeClr val="dk2"/>
            </a:solidFill>
            <a:prstDash val="solid"/>
            <a:round/>
            <a:headEnd type="none" w="med" len="med"/>
            <a:tailEnd type="none" w="med" len="med"/>
          </a:ln>
        </p:spPr>
      </p:cxn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709"/>
        <p:cNvGrpSpPr/>
        <p:nvPr/>
      </p:nvGrpSpPr>
      <p:grpSpPr>
        <a:xfrm>
          <a:off x="0" y="0"/>
          <a:ext cx="0" cy="0"/>
          <a:chOff x="0" y="0"/>
          <a:chExt cx="0" cy="0"/>
        </a:xfrm>
      </p:grpSpPr>
      <p:sp>
        <p:nvSpPr>
          <p:cNvPr id="710" name="Google Shape;710;p71"/>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Designing the stack: requirements</a:t>
            </a:r>
            <a:endParaRPr/>
          </a:p>
        </p:txBody>
      </p:sp>
      <p:sp>
        <p:nvSpPr>
          <p:cNvPr id="711" name="Google Shape;711;p71"/>
          <p:cNvSpPr txBox="1">
            <a:spLocks noGrp="1"/>
          </p:cNvSpPr>
          <p:nvPr>
            <p:ph type="body" idx="1"/>
          </p:nvPr>
        </p:nvSpPr>
        <p:spPr>
          <a:xfrm>
            <a:off x="198500" y="1246825"/>
            <a:ext cx="35484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For example, this is what the stack might look like after a function </a:t>
            </a:r>
            <a:r>
              <a:rPr lang="en">
                <a:latin typeface="Consolas"/>
                <a:ea typeface="Consolas"/>
                <a:cs typeface="Consolas"/>
                <a:sym typeface="Consolas"/>
              </a:rPr>
              <a:t>foo</a:t>
            </a:r>
            <a:r>
              <a:rPr lang="en"/>
              <a:t> is called.</a:t>
            </a:r>
            <a:endParaRPr/>
          </a:p>
          <a:p>
            <a:pPr marL="457200" lvl="0" indent="-342900" algn="l" rtl="0">
              <a:spcBef>
                <a:spcPts val="0"/>
              </a:spcBef>
              <a:spcAft>
                <a:spcPts val="0"/>
              </a:spcAft>
              <a:buSzPts val="1800"/>
              <a:buChar char="●"/>
            </a:pPr>
            <a:r>
              <a:rPr lang="en"/>
              <a:t>The </a:t>
            </a:r>
            <a:r>
              <a:rPr lang="en">
                <a:latin typeface="Consolas"/>
                <a:ea typeface="Consolas"/>
                <a:cs typeface="Consolas"/>
                <a:sym typeface="Consolas"/>
              </a:rPr>
              <a:t>ebp</a:t>
            </a:r>
            <a:r>
              <a:rPr lang="en"/>
              <a:t> and </a:t>
            </a:r>
            <a:r>
              <a:rPr lang="en">
                <a:latin typeface="Consolas"/>
                <a:ea typeface="Consolas"/>
                <a:cs typeface="Consolas"/>
                <a:sym typeface="Consolas"/>
              </a:rPr>
              <a:t>esp</a:t>
            </a:r>
            <a:r>
              <a:rPr lang="en"/>
              <a:t> registers should adjust to give us a stack frame for </a:t>
            </a:r>
            <a:r>
              <a:rPr lang="en">
                <a:latin typeface="Consolas"/>
                <a:ea typeface="Consolas"/>
                <a:cs typeface="Consolas"/>
                <a:sym typeface="Consolas"/>
              </a:rPr>
              <a:t>foo</a:t>
            </a:r>
            <a:r>
              <a:rPr lang="en"/>
              <a:t> with the correct size.</a:t>
            </a:r>
            <a:endParaRPr/>
          </a:p>
          <a:p>
            <a:pPr marL="457200" lvl="0" indent="-342900" algn="l" rtl="0">
              <a:spcBef>
                <a:spcPts val="0"/>
              </a:spcBef>
              <a:spcAft>
                <a:spcPts val="0"/>
              </a:spcAft>
              <a:buSzPts val="1800"/>
              <a:buChar char="●"/>
            </a:pPr>
            <a:r>
              <a:rPr lang="en"/>
              <a:t>The </a:t>
            </a:r>
            <a:r>
              <a:rPr lang="en">
                <a:latin typeface="Consolas"/>
                <a:ea typeface="Consolas"/>
                <a:cs typeface="Consolas"/>
                <a:sym typeface="Consolas"/>
              </a:rPr>
              <a:t>eip</a:t>
            </a:r>
            <a:r>
              <a:rPr lang="en"/>
              <a:t> register should adjust to let us execute the instructions for </a:t>
            </a:r>
            <a:r>
              <a:rPr lang="en">
                <a:latin typeface="Consolas"/>
                <a:ea typeface="Consolas"/>
                <a:cs typeface="Consolas"/>
                <a:sym typeface="Consolas"/>
              </a:rPr>
              <a:t>foo</a:t>
            </a:r>
            <a:r>
              <a:rPr lang="en"/>
              <a:t>.</a:t>
            </a:r>
            <a:endParaRPr/>
          </a:p>
        </p:txBody>
      </p:sp>
      <p:graphicFrame>
        <p:nvGraphicFramePr>
          <p:cNvPr id="712" name="Google Shape;712;p71"/>
          <p:cNvGraphicFramePr/>
          <p:nvPr/>
        </p:nvGraphicFramePr>
        <p:xfrm>
          <a:off x="6215675" y="1168225"/>
          <a:ext cx="2461150" cy="3962100"/>
        </p:xfrm>
        <a:graphic>
          <a:graphicData uri="http://schemas.openxmlformats.org/drawingml/2006/table">
            <a:tbl>
              <a:tblPr>
                <a:noFill/>
                <a:tableStyleId>{F77F4237-0D3B-4A35-BEBD-FA886FF9FF42}</a:tableStyleId>
              </a:tblPr>
              <a:tblGrid>
                <a:gridCol w="2461150">
                  <a:extLst>
                    <a:ext uri="{9D8B030D-6E8A-4147-A177-3AD203B41FA5}">
                      <a16:colId xmlns:a16="http://schemas.microsoft.com/office/drawing/2014/main" val="20000"/>
                    </a:ext>
                  </a:extLst>
                </a:gridCol>
              </a:tblGrid>
              <a:tr h="278350">
                <a:tc>
                  <a:txBody>
                    <a:bodyPr/>
                    <a:lstStyle/>
                    <a:p>
                      <a:pPr marL="0" lvl="0" indent="0" algn="ctr" rtl="0">
                        <a:spcBef>
                          <a:spcPts val="0"/>
                        </a:spcBef>
                        <a:spcAft>
                          <a:spcPts val="0"/>
                        </a:spcAft>
                        <a:buNone/>
                      </a:pPr>
                      <a:r>
                        <a:rPr lang="en">
                          <a:latin typeface="Calibri"/>
                          <a:ea typeface="Calibri"/>
                          <a:cs typeface="Calibri"/>
                          <a:sym typeface="Calibri"/>
                        </a:rPr>
                        <a:t>Stack frame for </a:t>
                      </a:r>
                      <a:r>
                        <a:rPr lang="en">
                          <a:latin typeface="Consolas"/>
                          <a:ea typeface="Consolas"/>
                          <a:cs typeface="Consolas"/>
                          <a:sym typeface="Consolas"/>
                        </a:rPr>
                        <a:t>main</a:t>
                      </a: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0"/>
                  </a:ext>
                </a:extLst>
              </a:tr>
              <a:tr h="278350">
                <a:tc>
                  <a:txBody>
                    <a:bodyPr/>
                    <a:lstStyle/>
                    <a:p>
                      <a:pPr marL="0" lvl="0" indent="0" algn="ctr" rtl="0">
                        <a:spcBef>
                          <a:spcPts val="0"/>
                        </a:spcBef>
                        <a:spcAft>
                          <a:spcPts val="0"/>
                        </a:spcAft>
                        <a:buNone/>
                      </a:pP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1"/>
                  </a:ext>
                </a:extLst>
              </a:tr>
              <a:tr h="278350">
                <a:tc>
                  <a:txBody>
                    <a:bodyPr/>
                    <a:lstStyle/>
                    <a:p>
                      <a:pPr marL="0" lvl="0" indent="0" algn="ctr" rtl="0">
                        <a:spcBef>
                          <a:spcPts val="0"/>
                        </a:spcBef>
                        <a:spcAft>
                          <a:spcPts val="0"/>
                        </a:spcAft>
                        <a:buNone/>
                      </a:pP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2"/>
                  </a:ext>
                </a:extLst>
              </a:tr>
              <a:tr h="278350">
                <a:tc>
                  <a:txBody>
                    <a:bodyPr/>
                    <a:lstStyle/>
                    <a:p>
                      <a:pPr marL="0" lvl="0" indent="0" algn="ctr" rtl="0">
                        <a:spcBef>
                          <a:spcPts val="0"/>
                        </a:spcBef>
                        <a:spcAft>
                          <a:spcPts val="0"/>
                        </a:spcAft>
                        <a:buNone/>
                      </a:pP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3"/>
                  </a:ext>
                </a:extLst>
              </a:tr>
              <a:tr h="278350">
                <a:tc>
                  <a:txBody>
                    <a:bodyPr/>
                    <a:lstStyle/>
                    <a:p>
                      <a:pPr marL="0" lvl="0" indent="0" algn="ctr" rtl="0">
                        <a:spcBef>
                          <a:spcPts val="0"/>
                        </a:spcBef>
                        <a:spcAft>
                          <a:spcPts val="0"/>
                        </a:spcAft>
                        <a:buNone/>
                      </a:pP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4"/>
                  </a:ext>
                </a:extLst>
              </a:tr>
              <a:tr h="278350">
                <a:tc>
                  <a:txBody>
                    <a:bodyPr/>
                    <a:lstStyle/>
                    <a:p>
                      <a:pPr marL="0" lvl="0" indent="0" algn="ctr" rtl="0">
                        <a:spcBef>
                          <a:spcPts val="0"/>
                        </a:spcBef>
                        <a:spcAft>
                          <a:spcPts val="0"/>
                        </a:spcAft>
                        <a:buNone/>
                      </a:pP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5"/>
                  </a:ext>
                </a:extLst>
              </a:tr>
              <a:tr h="278350">
                <a:tc>
                  <a:txBody>
                    <a:bodyPr/>
                    <a:lstStyle/>
                    <a:p>
                      <a:pPr marL="0" lvl="0" indent="0" algn="ctr" rtl="0">
                        <a:spcBef>
                          <a:spcPts val="0"/>
                        </a:spcBef>
                        <a:spcAft>
                          <a:spcPts val="0"/>
                        </a:spcAft>
                        <a:buNone/>
                      </a:pP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6"/>
                  </a:ext>
                </a:extLst>
              </a:tr>
              <a:tr h="278350">
                <a:tc>
                  <a:txBody>
                    <a:bodyPr/>
                    <a:lstStyle/>
                    <a:p>
                      <a:pPr marL="0" lvl="0" indent="0" algn="ctr" rtl="0">
                        <a:spcBef>
                          <a:spcPts val="0"/>
                        </a:spcBef>
                        <a:spcAft>
                          <a:spcPts val="0"/>
                        </a:spcAft>
                        <a:buNone/>
                      </a:pPr>
                      <a:r>
                        <a:rPr lang="en">
                          <a:latin typeface="Consolas"/>
                          <a:ea typeface="Consolas"/>
                          <a:cs typeface="Consolas"/>
                          <a:sym typeface="Consolas"/>
                        </a:rPr>
                        <a:t>...</a:t>
                      </a: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7"/>
                  </a:ext>
                </a:extLst>
              </a:tr>
              <a:tr h="278350">
                <a:tc>
                  <a:txBody>
                    <a:bodyPr/>
                    <a:lstStyle/>
                    <a:p>
                      <a:pPr marL="0" lvl="0" indent="0" algn="ctr" rtl="0">
                        <a:spcBef>
                          <a:spcPts val="0"/>
                        </a:spcBef>
                        <a:spcAft>
                          <a:spcPts val="0"/>
                        </a:spcAft>
                        <a:buNone/>
                      </a:pPr>
                      <a:r>
                        <a:rPr lang="en"/>
                        <a:t>Code for </a:t>
                      </a:r>
                      <a:r>
                        <a:rPr lang="en">
                          <a:latin typeface="Consolas"/>
                          <a:ea typeface="Consolas"/>
                          <a:cs typeface="Consolas"/>
                          <a:sym typeface="Consolas"/>
                        </a:rPr>
                        <a:t>foo</a:t>
                      </a: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8"/>
                  </a:ext>
                </a:extLst>
              </a:tr>
              <a:tr h="278350">
                <a:tc>
                  <a:txBody>
                    <a:bodyPr/>
                    <a:lstStyle/>
                    <a:p>
                      <a:pPr marL="0" lvl="0" indent="0" algn="ctr" rtl="0">
                        <a:spcBef>
                          <a:spcPts val="0"/>
                        </a:spcBef>
                        <a:spcAft>
                          <a:spcPts val="0"/>
                        </a:spcAft>
                        <a:buNone/>
                      </a:pPr>
                      <a:r>
                        <a:rPr lang="en"/>
                        <a:t>Code for </a:t>
                      </a:r>
                      <a:r>
                        <a:rPr lang="en">
                          <a:latin typeface="Consolas"/>
                          <a:ea typeface="Consolas"/>
                          <a:cs typeface="Consolas"/>
                          <a:sym typeface="Consolas"/>
                        </a:rPr>
                        <a:t>main</a:t>
                      </a: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9"/>
                  </a:ext>
                </a:extLst>
              </a:tr>
            </a:tbl>
          </a:graphicData>
        </a:graphic>
      </p:graphicFrame>
      <p:sp>
        <p:nvSpPr>
          <p:cNvPr id="713" name="Google Shape;713;p71"/>
          <p:cNvSpPr txBox="1"/>
          <p:nvPr/>
        </p:nvSpPr>
        <p:spPr>
          <a:xfrm rot="5400000">
            <a:off x="8481825" y="4529100"/>
            <a:ext cx="786600" cy="396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t>CODE</a:t>
            </a:r>
            <a:endParaRPr/>
          </a:p>
        </p:txBody>
      </p:sp>
      <p:sp>
        <p:nvSpPr>
          <p:cNvPr id="714" name="Google Shape;714;p71"/>
          <p:cNvSpPr/>
          <p:nvPr/>
        </p:nvSpPr>
        <p:spPr>
          <a:xfrm>
            <a:off x="4069350" y="1167575"/>
            <a:ext cx="1155900" cy="15108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71"/>
          <p:cNvSpPr txBox="1"/>
          <p:nvPr/>
        </p:nvSpPr>
        <p:spPr>
          <a:xfrm>
            <a:off x="4042200" y="1194175"/>
            <a:ext cx="1155900" cy="369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Registers</a:t>
            </a:r>
            <a:endParaRPr/>
          </a:p>
        </p:txBody>
      </p:sp>
      <p:sp>
        <p:nvSpPr>
          <p:cNvPr id="716" name="Google Shape;716;p71"/>
          <p:cNvSpPr/>
          <p:nvPr/>
        </p:nvSpPr>
        <p:spPr>
          <a:xfrm>
            <a:off x="4835625" y="1548825"/>
            <a:ext cx="321600" cy="2895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71"/>
          <p:cNvSpPr txBox="1"/>
          <p:nvPr/>
        </p:nvSpPr>
        <p:spPr>
          <a:xfrm>
            <a:off x="4274625" y="1472625"/>
            <a:ext cx="519900" cy="28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onsolas"/>
                <a:ea typeface="Consolas"/>
                <a:cs typeface="Consolas"/>
                <a:sym typeface="Consolas"/>
              </a:rPr>
              <a:t>ebp</a:t>
            </a:r>
            <a:endParaRPr>
              <a:latin typeface="Consolas"/>
              <a:ea typeface="Consolas"/>
              <a:cs typeface="Consolas"/>
              <a:sym typeface="Consolas"/>
            </a:endParaRPr>
          </a:p>
        </p:txBody>
      </p:sp>
      <p:sp>
        <p:nvSpPr>
          <p:cNvPr id="718" name="Google Shape;718;p71"/>
          <p:cNvSpPr/>
          <p:nvPr/>
        </p:nvSpPr>
        <p:spPr>
          <a:xfrm>
            <a:off x="4835625" y="1929825"/>
            <a:ext cx="321600" cy="2895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71"/>
          <p:cNvSpPr txBox="1"/>
          <p:nvPr/>
        </p:nvSpPr>
        <p:spPr>
          <a:xfrm>
            <a:off x="4274625" y="1853625"/>
            <a:ext cx="519900" cy="28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onsolas"/>
                <a:ea typeface="Consolas"/>
                <a:cs typeface="Consolas"/>
                <a:sym typeface="Consolas"/>
              </a:rPr>
              <a:t>esp</a:t>
            </a:r>
            <a:endParaRPr>
              <a:latin typeface="Consolas"/>
              <a:ea typeface="Consolas"/>
              <a:cs typeface="Consolas"/>
              <a:sym typeface="Consolas"/>
            </a:endParaRPr>
          </a:p>
        </p:txBody>
      </p:sp>
      <p:sp>
        <p:nvSpPr>
          <p:cNvPr id="720" name="Google Shape;720;p71"/>
          <p:cNvSpPr/>
          <p:nvPr/>
        </p:nvSpPr>
        <p:spPr>
          <a:xfrm>
            <a:off x="4835625" y="2310825"/>
            <a:ext cx="321600" cy="2895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71"/>
          <p:cNvSpPr txBox="1"/>
          <p:nvPr/>
        </p:nvSpPr>
        <p:spPr>
          <a:xfrm>
            <a:off x="4274625" y="2234625"/>
            <a:ext cx="519900" cy="28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onsolas"/>
                <a:ea typeface="Consolas"/>
                <a:cs typeface="Consolas"/>
                <a:sym typeface="Consolas"/>
              </a:rPr>
              <a:t>eip</a:t>
            </a:r>
            <a:endParaRPr>
              <a:latin typeface="Consolas"/>
              <a:ea typeface="Consolas"/>
              <a:cs typeface="Consolas"/>
              <a:sym typeface="Consolas"/>
            </a:endParaRPr>
          </a:p>
        </p:txBody>
      </p:sp>
      <p:cxnSp>
        <p:nvCxnSpPr>
          <p:cNvPr id="722" name="Google Shape;722;p71"/>
          <p:cNvCxnSpPr/>
          <p:nvPr/>
        </p:nvCxnSpPr>
        <p:spPr>
          <a:xfrm rot="10800000" flipH="1">
            <a:off x="4999875" y="1577825"/>
            <a:ext cx="1183200" cy="116400"/>
          </a:xfrm>
          <a:prstGeom prst="straightConnector1">
            <a:avLst/>
          </a:prstGeom>
          <a:noFill/>
          <a:ln w="9525" cap="flat" cmpd="sng">
            <a:solidFill>
              <a:schemeClr val="dk2"/>
            </a:solidFill>
            <a:prstDash val="solid"/>
            <a:round/>
            <a:headEnd type="none" w="med" len="med"/>
            <a:tailEnd type="triangle" w="med" len="med"/>
          </a:ln>
        </p:spPr>
      </p:cxnSp>
      <p:cxnSp>
        <p:nvCxnSpPr>
          <p:cNvPr id="723" name="Google Shape;723;p71"/>
          <p:cNvCxnSpPr/>
          <p:nvPr/>
        </p:nvCxnSpPr>
        <p:spPr>
          <a:xfrm rot="10800000" flipH="1">
            <a:off x="4999875" y="1960925"/>
            <a:ext cx="1169700" cy="109500"/>
          </a:xfrm>
          <a:prstGeom prst="straightConnector1">
            <a:avLst/>
          </a:prstGeom>
          <a:noFill/>
          <a:ln w="9525" cap="flat" cmpd="sng">
            <a:solidFill>
              <a:schemeClr val="dk2"/>
            </a:solidFill>
            <a:prstDash val="solid"/>
            <a:round/>
            <a:headEnd type="none" w="med" len="med"/>
            <a:tailEnd type="triangle" w="med" len="med"/>
          </a:ln>
        </p:spPr>
      </p:cxnSp>
      <p:sp>
        <p:nvSpPr>
          <p:cNvPr id="724" name="Google Shape;724;p71"/>
          <p:cNvSpPr/>
          <p:nvPr/>
        </p:nvSpPr>
        <p:spPr>
          <a:xfrm>
            <a:off x="4999875" y="2453450"/>
            <a:ext cx="1114875" cy="2103857"/>
          </a:xfrm>
          <a:custGeom>
            <a:avLst/>
            <a:gdLst/>
            <a:ahLst/>
            <a:cxnLst/>
            <a:rect l="l" t="t" r="r" b="b"/>
            <a:pathLst>
              <a:path w="44595" h="99040" extrusionOk="0">
                <a:moveTo>
                  <a:pt x="0" y="0"/>
                </a:moveTo>
                <a:lnTo>
                  <a:pt x="273" y="99040"/>
                </a:lnTo>
                <a:lnTo>
                  <a:pt x="44595" y="99040"/>
                </a:lnTo>
              </a:path>
            </a:pathLst>
          </a:custGeom>
          <a:noFill/>
          <a:ln w="9525" cap="flat" cmpd="sng">
            <a:solidFill>
              <a:schemeClr val="dk2"/>
            </a:solidFill>
            <a:prstDash val="solid"/>
            <a:round/>
            <a:headEnd type="none" w="med" len="med"/>
            <a:tailEnd type="triangle" w="med" len="med"/>
          </a:ln>
        </p:spPr>
      </p:sp>
      <p:sp>
        <p:nvSpPr>
          <p:cNvPr id="725" name="Google Shape;725;p71"/>
          <p:cNvSpPr txBox="1"/>
          <p:nvPr/>
        </p:nvSpPr>
        <p:spPr>
          <a:xfrm rot="5400000">
            <a:off x="7490925" y="2353475"/>
            <a:ext cx="2768400" cy="396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t>STACK</a:t>
            </a:r>
            <a:endParaRPr/>
          </a:p>
        </p:txBody>
      </p:sp>
      <p:cxnSp>
        <p:nvCxnSpPr>
          <p:cNvPr id="726" name="Google Shape;726;p71"/>
          <p:cNvCxnSpPr>
            <a:stCxn id="725" idx="1"/>
          </p:cNvCxnSpPr>
          <p:nvPr/>
        </p:nvCxnSpPr>
        <p:spPr>
          <a:xfrm flipH="1">
            <a:off x="8871225" y="1167575"/>
            <a:ext cx="3900" cy="1053300"/>
          </a:xfrm>
          <a:prstGeom prst="straightConnector1">
            <a:avLst/>
          </a:prstGeom>
          <a:noFill/>
          <a:ln w="9525" cap="flat" cmpd="sng">
            <a:solidFill>
              <a:schemeClr val="dk2"/>
            </a:solidFill>
            <a:prstDash val="solid"/>
            <a:round/>
            <a:headEnd type="none" w="med" len="med"/>
            <a:tailEnd type="none" w="med" len="med"/>
          </a:ln>
        </p:spPr>
      </p:cxnSp>
      <p:cxnSp>
        <p:nvCxnSpPr>
          <p:cNvPr id="727" name="Google Shape;727;p71"/>
          <p:cNvCxnSpPr/>
          <p:nvPr/>
        </p:nvCxnSpPr>
        <p:spPr>
          <a:xfrm flipH="1">
            <a:off x="8871225" y="2920175"/>
            <a:ext cx="3900" cy="1053300"/>
          </a:xfrm>
          <a:prstGeom prst="straightConnector1">
            <a:avLst/>
          </a:prstGeom>
          <a:noFill/>
          <a:ln w="9525" cap="flat" cmpd="sng">
            <a:solidFill>
              <a:schemeClr val="dk2"/>
            </a:solidFill>
            <a:prstDash val="solid"/>
            <a:round/>
            <a:headEnd type="none" w="med" len="med"/>
            <a:tailEnd type="none" w="med" len="med"/>
          </a:ln>
        </p:spPr>
      </p:cxn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731"/>
        <p:cNvGrpSpPr/>
        <p:nvPr/>
      </p:nvGrpSpPr>
      <p:grpSpPr>
        <a:xfrm>
          <a:off x="0" y="0"/>
          <a:ext cx="0" cy="0"/>
          <a:chOff x="0" y="0"/>
          <a:chExt cx="0" cy="0"/>
        </a:xfrm>
      </p:grpSpPr>
      <p:sp>
        <p:nvSpPr>
          <p:cNvPr id="732" name="Google Shape;732;p72"/>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Designing the stack: requirements</a:t>
            </a:r>
            <a:endParaRPr/>
          </a:p>
        </p:txBody>
      </p:sp>
      <p:sp>
        <p:nvSpPr>
          <p:cNvPr id="733" name="Google Shape;733;p72"/>
          <p:cNvSpPr txBox="1">
            <a:spLocks noGrp="1"/>
          </p:cNvSpPr>
          <p:nvPr>
            <p:ph type="body" idx="1"/>
          </p:nvPr>
        </p:nvSpPr>
        <p:spPr>
          <a:xfrm>
            <a:off x="198500" y="1246825"/>
            <a:ext cx="34152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Then after </a:t>
            </a:r>
            <a:r>
              <a:rPr lang="en">
                <a:latin typeface="Consolas"/>
                <a:ea typeface="Consolas"/>
                <a:cs typeface="Consolas"/>
                <a:sym typeface="Consolas"/>
              </a:rPr>
              <a:t>foo</a:t>
            </a:r>
            <a:r>
              <a:rPr lang="en"/>
              <a:t> returns, the stack should look exactly like it did before </a:t>
            </a:r>
            <a:r>
              <a:rPr lang="en">
                <a:latin typeface="Consolas"/>
                <a:ea typeface="Consolas"/>
                <a:cs typeface="Consolas"/>
                <a:sym typeface="Consolas"/>
              </a:rPr>
              <a:t>foo</a:t>
            </a:r>
            <a:r>
              <a:rPr lang="en"/>
              <a:t> was called.</a:t>
            </a:r>
            <a:endParaRPr/>
          </a:p>
        </p:txBody>
      </p:sp>
      <p:graphicFrame>
        <p:nvGraphicFramePr>
          <p:cNvPr id="734" name="Google Shape;734;p72"/>
          <p:cNvGraphicFramePr/>
          <p:nvPr/>
        </p:nvGraphicFramePr>
        <p:xfrm>
          <a:off x="6215675" y="1168225"/>
          <a:ext cx="2461150" cy="3962100"/>
        </p:xfrm>
        <a:graphic>
          <a:graphicData uri="http://schemas.openxmlformats.org/drawingml/2006/table">
            <a:tbl>
              <a:tblPr>
                <a:noFill/>
                <a:tableStyleId>{F77F4237-0D3B-4A35-BEBD-FA886FF9FF42}</a:tableStyleId>
              </a:tblPr>
              <a:tblGrid>
                <a:gridCol w="2461150">
                  <a:extLst>
                    <a:ext uri="{9D8B030D-6E8A-4147-A177-3AD203B41FA5}">
                      <a16:colId xmlns:a16="http://schemas.microsoft.com/office/drawing/2014/main" val="20000"/>
                    </a:ext>
                  </a:extLst>
                </a:gridCol>
              </a:tblGrid>
              <a:tr h="278350">
                <a:tc>
                  <a:txBody>
                    <a:bodyPr/>
                    <a:lstStyle/>
                    <a:p>
                      <a:pPr marL="0" lvl="0" indent="0" algn="ctr" rtl="0">
                        <a:spcBef>
                          <a:spcPts val="0"/>
                        </a:spcBef>
                        <a:spcAft>
                          <a:spcPts val="0"/>
                        </a:spcAft>
                        <a:buNone/>
                      </a:pPr>
                      <a:r>
                        <a:rPr lang="en">
                          <a:latin typeface="Calibri"/>
                          <a:ea typeface="Calibri"/>
                          <a:cs typeface="Calibri"/>
                          <a:sym typeface="Calibri"/>
                        </a:rPr>
                        <a:t>Stack frame for </a:t>
                      </a:r>
                      <a:r>
                        <a:rPr lang="en">
                          <a:latin typeface="Consolas"/>
                          <a:ea typeface="Consolas"/>
                          <a:cs typeface="Consolas"/>
                          <a:sym typeface="Consolas"/>
                        </a:rPr>
                        <a:t>main</a:t>
                      </a: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0"/>
                  </a:ext>
                </a:extLst>
              </a:tr>
              <a:tr h="278350">
                <a:tc>
                  <a:txBody>
                    <a:bodyPr/>
                    <a:lstStyle/>
                    <a:p>
                      <a:pPr marL="0" lvl="0" indent="0" algn="ctr" rtl="0">
                        <a:spcBef>
                          <a:spcPts val="0"/>
                        </a:spcBef>
                        <a:spcAft>
                          <a:spcPts val="0"/>
                        </a:spcAft>
                        <a:buNone/>
                      </a:pP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1"/>
                  </a:ext>
                </a:extLst>
              </a:tr>
              <a:tr h="278350">
                <a:tc>
                  <a:txBody>
                    <a:bodyPr/>
                    <a:lstStyle/>
                    <a:p>
                      <a:pPr marL="0" lvl="0" indent="0" algn="ctr" rtl="0">
                        <a:spcBef>
                          <a:spcPts val="0"/>
                        </a:spcBef>
                        <a:spcAft>
                          <a:spcPts val="0"/>
                        </a:spcAft>
                        <a:buNone/>
                      </a:pP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2"/>
                  </a:ext>
                </a:extLst>
              </a:tr>
              <a:tr h="278350">
                <a:tc>
                  <a:txBody>
                    <a:bodyPr/>
                    <a:lstStyle/>
                    <a:p>
                      <a:pPr marL="0" lvl="0" indent="0" algn="ctr" rtl="0">
                        <a:spcBef>
                          <a:spcPts val="0"/>
                        </a:spcBef>
                        <a:spcAft>
                          <a:spcPts val="0"/>
                        </a:spcAft>
                        <a:buNone/>
                      </a:pP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3"/>
                  </a:ext>
                </a:extLst>
              </a:tr>
              <a:tr h="278350">
                <a:tc>
                  <a:txBody>
                    <a:bodyPr/>
                    <a:lstStyle/>
                    <a:p>
                      <a:pPr marL="0" lvl="0" indent="0" algn="ctr" rtl="0">
                        <a:spcBef>
                          <a:spcPts val="0"/>
                        </a:spcBef>
                        <a:spcAft>
                          <a:spcPts val="0"/>
                        </a:spcAft>
                        <a:buNone/>
                      </a:pP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4"/>
                  </a:ext>
                </a:extLst>
              </a:tr>
              <a:tr h="278350">
                <a:tc>
                  <a:txBody>
                    <a:bodyPr/>
                    <a:lstStyle/>
                    <a:p>
                      <a:pPr marL="0" lvl="0" indent="0" algn="ctr" rtl="0">
                        <a:spcBef>
                          <a:spcPts val="0"/>
                        </a:spcBef>
                        <a:spcAft>
                          <a:spcPts val="0"/>
                        </a:spcAft>
                        <a:buNone/>
                      </a:pP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5"/>
                  </a:ext>
                </a:extLst>
              </a:tr>
              <a:tr h="278350">
                <a:tc>
                  <a:txBody>
                    <a:bodyPr/>
                    <a:lstStyle/>
                    <a:p>
                      <a:pPr marL="0" lvl="0" indent="0" algn="ctr" rtl="0">
                        <a:spcBef>
                          <a:spcPts val="0"/>
                        </a:spcBef>
                        <a:spcAft>
                          <a:spcPts val="0"/>
                        </a:spcAft>
                        <a:buNone/>
                      </a:pP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6"/>
                  </a:ext>
                </a:extLst>
              </a:tr>
              <a:tr h="278350">
                <a:tc>
                  <a:txBody>
                    <a:bodyPr/>
                    <a:lstStyle/>
                    <a:p>
                      <a:pPr marL="0" lvl="0" indent="0" algn="ctr" rtl="0">
                        <a:spcBef>
                          <a:spcPts val="0"/>
                        </a:spcBef>
                        <a:spcAft>
                          <a:spcPts val="0"/>
                        </a:spcAft>
                        <a:buNone/>
                      </a:pPr>
                      <a:r>
                        <a:rPr lang="en">
                          <a:latin typeface="Consolas"/>
                          <a:ea typeface="Consolas"/>
                          <a:cs typeface="Consolas"/>
                          <a:sym typeface="Consolas"/>
                        </a:rPr>
                        <a:t>...</a:t>
                      </a: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7"/>
                  </a:ext>
                </a:extLst>
              </a:tr>
              <a:tr h="278350">
                <a:tc>
                  <a:txBody>
                    <a:bodyPr/>
                    <a:lstStyle/>
                    <a:p>
                      <a:pPr marL="0" lvl="0" indent="0" algn="ctr" rtl="0">
                        <a:spcBef>
                          <a:spcPts val="0"/>
                        </a:spcBef>
                        <a:spcAft>
                          <a:spcPts val="0"/>
                        </a:spcAft>
                        <a:buNone/>
                      </a:pPr>
                      <a:r>
                        <a:rPr lang="en"/>
                        <a:t>Code for </a:t>
                      </a:r>
                      <a:r>
                        <a:rPr lang="en">
                          <a:latin typeface="Consolas"/>
                          <a:ea typeface="Consolas"/>
                          <a:cs typeface="Consolas"/>
                          <a:sym typeface="Consolas"/>
                        </a:rPr>
                        <a:t>foo</a:t>
                      </a: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8"/>
                  </a:ext>
                </a:extLst>
              </a:tr>
              <a:tr h="278350">
                <a:tc>
                  <a:txBody>
                    <a:bodyPr/>
                    <a:lstStyle/>
                    <a:p>
                      <a:pPr marL="0" lvl="0" indent="0" algn="ctr" rtl="0">
                        <a:spcBef>
                          <a:spcPts val="0"/>
                        </a:spcBef>
                        <a:spcAft>
                          <a:spcPts val="0"/>
                        </a:spcAft>
                        <a:buNone/>
                      </a:pPr>
                      <a:r>
                        <a:rPr lang="en"/>
                        <a:t>Code for </a:t>
                      </a:r>
                      <a:r>
                        <a:rPr lang="en">
                          <a:latin typeface="Consolas"/>
                          <a:ea typeface="Consolas"/>
                          <a:cs typeface="Consolas"/>
                          <a:sym typeface="Consolas"/>
                        </a:rPr>
                        <a:t>main</a:t>
                      </a: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9"/>
                  </a:ext>
                </a:extLst>
              </a:tr>
            </a:tbl>
          </a:graphicData>
        </a:graphic>
      </p:graphicFrame>
      <p:sp>
        <p:nvSpPr>
          <p:cNvPr id="735" name="Google Shape;735;p72"/>
          <p:cNvSpPr txBox="1"/>
          <p:nvPr/>
        </p:nvSpPr>
        <p:spPr>
          <a:xfrm rot="5400000">
            <a:off x="8481825" y="4529100"/>
            <a:ext cx="786600" cy="396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t>CODE</a:t>
            </a:r>
            <a:endParaRPr/>
          </a:p>
        </p:txBody>
      </p:sp>
      <p:sp>
        <p:nvSpPr>
          <p:cNvPr id="736" name="Google Shape;736;p72"/>
          <p:cNvSpPr txBox="1"/>
          <p:nvPr/>
        </p:nvSpPr>
        <p:spPr>
          <a:xfrm rot="5400000">
            <a:off x="7490925" y="2353475"/>
            <a:ext cx="2768400" cy="396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t>STACK</a:t>
            </a:r>
            <a:endParaRPr/>
          </a:p>
        </p:txBody>
      </p:sp>
      <p:cxnSp>
        <p:nvCxnSpPr>
          <p:cNvPr id="737" name="Google Shape;737;p72"/>
          <p:cNvCxnSpPr>
            <a:stCxn id="736" idx="1"/>
          </p:cNvCxnSpPr>
          <p:nvPr/>
        </p:nvCxnSpPr>
        <p:spPr>
          <a:xfrm flipH="1">
            <a:off x="8871225" y="1167575"/>
            <a:ext cx="3900" cy="1053300"/>
          </a:xfrm>
          <a:prstGeom prst="straightConnector1">
            <a:avLst/>
          </a:prstGeom>
          <a:noFill/>
          <a:ln w="9525" cap="flat" cmpd="sng">
            <a:solidFill>
              <a:schemeClr val="dk2"/>
            </a:solidFill>
            <a:prstDash val="solid"/>
            <a:round/>
            <a:headEnd type="none" w="med" len="med"/>
            <a:tailEnd type="none" w="med" len="med"/>
          </a:ln>
        </p:spPr>
      </p:cxnSp>
      <p:cxnSp>
        <p:nvCxnSpPr>
          <p:cNvPr id="738" name="Google Shape;738;p72"/>
          <p:cNvCxnSpPr/>
          <p:nvPr/>
        </p:nvCxnSpPr>
        <p:spPr>
          <a:xfrm flipH="1">
            <a:off x="8871225" y="2920175"/>
            <a:ext cx="3900" cy="1053300"/>
          </a:xfrm>
          <a:prstGeom prst="straightConnector1">
            <a:avLst/>
          </a:prstGeom>
          <a:noFill/>
          <a:ln w="9525" cap="flat" cmpd="sng">
            <a:solidFill>
              <a:schemeClr val="dk2"/>
            </a:solidFill>
            <a:prstDash val="solid"/>
            <a:round/>
            <a:headEnd type="none" w="med" len="med"/>
            <a:tailEnd type="none" w="med" len="med"/>
          </a:ln>
        </p:spPr>
      </p:cxnSp>
      <p:sp>
        <p:nvSpPr>
          <p:cNvPr id="739" name="Google Shape;739;p72"/>
          <p:cNvSpPr/>
          <p:nvPr/>
        </p:nvSpPr>
        <p:spPr>
          <a:xfrm>
            <a:off x="4069350" y="1167575"/>
            <a:ext cx="1155900" cy="15108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72"/>
          <p:cNvSpPr txBox="1"/>
          <p:nvPr/>
        </p:nvSpPr>
        <p:spPr>
          <a:xfrm>
            <a:off x="4042200" y="1194175"/>
            <a:ext cx="1155900" cy="369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Registers</a:t>
            </a:r>
            <a:endParaRPr/>
          </a:p>
        </p:txBody>
      </p:sp>
      <p:sp>
        <p:nvSpPr>
          <p:cNvPr id="741" name="Google Shape;741;p72"/>
          <p:cNvSpPr/>
          <p:nvPr/>
        </p:nvSpPr>
        <p:spPr>
          <a:xfrm>
            <a:off x="4835625" y="1548825"/>
            <a:ext cx="321600" cy="2895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72"/>
          <p:cNvSpPr txBox="1"/>
          <p:nvPr/>
        </p:nvSpPr>
        <p:spPr>
          <a:xfrm>
            <a:off x="4274625" y="1472625"/>
            <a:ext cx="519900" cy="28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onsolas"/>
                <a:ea typeface="Consolas"/>
                <a:cs typeface="Consolas"/>
                <a:sym typeface="Consolas"/>
              </a:rPr>
              <a:t>ebp</a:t>
            </a:r>
            <a:endParaRPr>
              <a:latin typeface="Consolas"/>
              <a:ea typeface="Consolas"/>
              <a:cs typeface="Consolas"/>
              <a:sym typeface="Consolas"/>
            </a:endParaRPr>
          </a:p>
        </p:txBody>
      </p:sp>
      <p:sp>
        <p:nvSpPr>
          <p:cNvPr id="743" name="Google Shape;743;p72"/>
          <p:cNvSpPr/>
          <p:nvPr/>
        </p:nvSpPr>
        <p:spPr>
          <a:xfrm>
            <a:off x="4835625" y="1929825"/>
            <a:ext cx="321600" cy="2895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72"/>
          <p:cNvSpPr txBox="1"/>
          <p:nvPr/>
        </p:nvSpPr>
        <p:spPr>
          <a:xfrm>
            <a:off x="4274625" y="1853625"/>
            <a:ext cx="519900" cy="28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onsolas"/>
                <a:ea typeface="Consolas"/>
                <a:cs typeface="Consolas"/>
                <a:sym typeface="Consolas"/>
              </a:rPr>
              <a:t>esp</a:t>
            </a:r>
            <a:endParaRPr>
              <a:latin typeface="Consolas"/>
              <a:ea typeface="Consolas"/>
              <a:cs typeface="Consolas"/>
              <a:sym typeface="Consolas"/>
            </a:endParaRPr>
          </a:p>
        </p:txBody>
      </p:sp>
      <p:sp>
        <p:nvSpPr>
          <p:cNvPr id="745" name="Google Shape;745;p72"/>
          <p:cNvSpPr/>
          <p:nvPr/>
        </p:nvSpPr>
        <p:spPr>
          <a:xfrm>
            <a:off x="4835625" y="2310825"/>
            <a:ext cx="321600" cy="2895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72"/>
          <p:cNvSpPr txBox="1"/>
          <p:nvPr/>
        </p:nvSpPr>
        <p:spPr>
          <a:xfrm>
            <a:off x="4274625" y="2234625"/>
            <a:ext cx="519900" cy="28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onsolas"/>
                <a:ea typeface="Consolas"/>
                <a:cs typeface="Consolas"/>
                <a:sym typeface="Consolas"/>
              </a:rPr>
              <a:t>eip</a:t>
            </a:r>
            <a:endParaRPr>
              <a:latin typeface="Consolas"/>
              <a:ea typeface="Consolas"/>
              <a:cs typeface="Consolas"/>
              <a:sym typeface="Consolas"/>
            </a:endParaRPr>
          </a:p>
        </p:txBody>
      </p:sp>
      <p:cxnSp>
        <p:nvCxnSpPr>
          <p:cNvPr id="747" name="Google Shape;747;p72"/>
          <p:cNvCxnSpPr/>
          <p:nvPr/>
        </p:nvCxnSpPr>
        <p:spPr>
          <a:xfrm rot="10800000" flipH="1">
            <a:off x="4999875" y="1195025"/>
            <a:ext cx="1176300" cy="499200"/>
          </a:xfrm>
          <a:prstGeom prst="straightConnector1">
            <a:avLst/>
          </a:prstGeom>
          <a:noFill/>
          <a:ln w="9525" cap="flat" cmpd="sng">
            <a:solidFill>
              <a:schemeClr val="dk2"/>
            </a:solidFill>
            <a:prstDash val="solid"/>
            <a:round/>
            <a:headEnd type="none" w="med" len="med"/>
            <a:tailEnd type="triangle" w="med" len="med"/>
          </a:ln>
        </p:spPr>
      </p:cxnSp>
      <p:cxnSp>
        <p:nvCxnSpPr>
          <p:cNvPr id="748" name="Google Shape;748;p72"/>
          <p:cNvCxnSpPr/>
          <p:nvPr/>
        </p:nvCxnSpPr>
        <p:spPr>
          <a:xfrm rot="10800000" flipH="1">
            <a:off x="4999875" y="1571225"/>
            <a:ext cx="1162800" cy="499200"/>
          </a:xfrm>
          <a:prstGeom prst="straightConnector1">
            <a:avLst/>
          </a:prstGeom>
          <a:noFill/>
          <a:ln w="9525" cap="flat" cmpd="sng">
            <a:solidFill>
              <a:schemeClr val="dk2"/>
            </a:solidFill>
            <a:prstDash val="solid"/>
            <a:round/>
            <a:headEnd type="none" w="med" len="med"/>
            <a:tailEnd type="triangle" w="med" len="med"/>
          </a:ln>
        </p:spPr>
      </p:cxnSp>
      <p:sp>
        <p:nvSpPr>
          <p:cNvPr id="749" name="Google Shape;749;p72"/>
          <p:cNvSpPr/>
          <p:nvPr/>
        </p:nvSpPr>
        <p:spPr>
          <a:xfrm>
            <a:off x="4999875" y="2453450"/>
            <a:ext cx="1114875" cy="2476000"/>
          </a:xfrm>
          <a:custGeom>
            <a:avLst/>
            <a:gdLst/>
            <a:ahLst/>
            <a:cxnLst/>
            <a:rect l="l" t="t" r="r" b="b"/>
            <a:pathLst>
              <a:path w="44595" h="99040" extrusionOk="0">
                <a:moveTo>
                  <a:pt x="0" y="0"/>
                </a:moveTo>
                <a:lnTo>
                  <a:pt x="273" y="99040"/>
                </a:lnTo>
                <a:lnTo>
                  <a:pt x="44595" y="99040"/>
                </a:lnTo>
              </a:path>
            </a:pathLst>
          </a:custGeom>
          <a:noFill/>
          <a:ln w="9525" cap="flat" cmpd="sng">
            <a:solidFill>
              <a:schemeClr val="dk2"/>
            </a:solidFill>
            <a:prstDash val="solid"/>
            <a:round/>
            <a:headEnd type="none" w="med" len="med"/>
            <a:tailEnd type="triangle" w="med" len="med"/>
          </a:ln>
        </p:spPr>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753"/>
        <p:cNvGrpSpPr/>
        <p:nvPr/>
      </p:nvGrpSpPr>
      <p:grpSpPr>
        <a:xfrm>
          <a:off x="0" y="0"/>
          <a:ext cx="0" cy="0"/>
          <a:chOff x="0" y="0"/>
          <a:chExt cx="0" cy="0"/>
        </a:xfrm>
      </p:grpSpPr>
      <p:sp>
        <p:nvSpPr>
          <p:cNvPr id="754" name="Google Shape;754;p73"/>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Remember to save your work as you go</a:t>
            </a:r>
            <a:endParaRPr/>
          </a:p>
        </p:txBody>
      </p:sp>
      <p:sp>
        <p:nvSpPr>
          <p:cNvPr id="755" name="Google Shape;755;p73"/>
          <p:cNvSpPr txBox="1">
            <a:spLocks noGrp="1"/>
          </p:cNvSpPr>
          <p:nvPr>
            <p:ph type="body" idx="1"/>
          </p:nvPr>
        </p:nvSpPr>
        <p:spPr>
          <a:xfrm>
            <a:off x="198500" y="1246825"/>
            <a:ext cx="35097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Don’t forget calling convention: if we ever overwrite a saved register, we should remember its old value by putting it on the stack.</a:t>
            </a:r>
            <a:endParaRPr/>
          </a:p>
        </p:txBody>
      </p:sp>
      <p:graphicFrame>
        <p:nvGraphicFramePr>
          <p:cNvPr id="756" name="Google Shape;756;p73"/>
          <p:cNvGraphicFramePr/>
          <p:nvPr/>
        </p:nvGraphicFramePr>
        <p:xfrm>
          <a:off x="6215675" y="1168225"/>
          <a:ext cx="2461150" cy="3962100"/>
        </p:xfrm>
        <a:graphic>
          <a:graphicData uri="http://schemas.openxmlformats.org/drawingml/2006/table">
            <a:tbl>
              <a:tblPr>
                <a:noFill/>
                <a:tableStyleId>{F77F4237-0D3B-4A35-BEBD-FA886FF9FF42}</a:tableStyleId>
              </a:tblPr>
              <a:tblGrid>
                <a:gridCol w="2461150">
                  <a:extLst>
                    <a:ext uri="{9D8B030D-6E8A-4147-A177-3AD203B41FA5}">
                      <a16:colId xmlns:a16="http://schemas.microsoft.com/office/drawing/2014/main" val="20000"/>
                    </a:ext>
                  </a:extLst>
                </a:gridCol>
              </a:tblGrid>
              <a:tr h="278350">
                <a:tc>
                  <a:txBody>
                    <a:bodyPr/>
                    <a:lstStyle/>
                    <a:p>
                      <a:pPr marL="0" lvl="0" indent="0" algn="ctr" rtl="0">
                        <a:spcBef>
                          <a:spcPts val="0"/>
                        </a:spcBef>
                        <a:spcAft>
                          <a:spcPts val="0"/>
                        </a:spcAft>
                        <a:buNone/>
                      </a:pPr>
                      <a:r>
                        <a:rPr lang="en">
                          <a:latin typeface="Calibri"/>
                          <a:ea typeface="Calibri"/>
                          <a:cs typeface="Calibri"/>
                          <a:sym typeface="Calibri"/>
                        </a:rPr>
                        <a:t>Stack frame for </a:t>
                      </a:r>
                      <a:r>
                        <a:rPr lang="en">
                          <a:latin typeface="Consolas"/>
                          <a:ea typeface="Consolas"/>
                          <a:cs typeface="Consolas"/>
                          <a:sym typeface="Consolas"/>
                        </a:rPr>
                        <a:t>main</a:t>
                      </a: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0"/>
                  </a:ext>
                </a:extLst>
              </a:tr>
              <a:tr h="278350">
                <a:tc>
                  <a:txBody>
                    <a:bodyPr/>
                    <a:lstStyle/>
                    <a:p>
                      <a:pPr marL="0" lvl="0" indent="0" algn="ctr" rtl="0">
                        <a:spcBef>
                          <a:spcPts val="0"/>
                        </a:spcBef>
                        <a:spcAft>
                          <a:spcPts val="0"/>
                        </a:spcAft>
                        <a:buNone/>
                      </a:pP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1"/>
                  </a:ext>
                </a:extLst>
              </a:tr>
              <a:tr h="278350">
                <a:tc>
                  <a:txBody>
                    <a:bodyPr/>
                    <a:lstStyle/>
                    <a:p>
                      <a:pPr marL="0" lvl="0" indent="0" algn="ctr" rtl="0">
                        <a:spcBef>
                          <a:spcPts val="0"/>
                        </a:spcBef>
                        <a:spcAft>
                          <a:spcPts val="0"/>
                        </a:spcAft>
                        <a:buNone/>
                      </a:pP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2"/>
                  </a:ext>
                </a:extLst>
              </a:tr>
              <a:tr h="278350">
                <a:tc>
                  <a:txBody>
                    <a:bodyPr/>
                    <a:lstStyle/>
                    <a:p>
                      <a:pPr marL="0" lvl="0" indent="0" algn="ctr" rtl="0">
                        <a:spcBef>
                          <a:spcPts val="0"/>
                        </a:spcBef>
                        <a:spcAft>
                          <a:spcPts val="0"/>
                        </a:spcAft>
                        <a:buNone/>
                      </a:pP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3"/>
                  </a:ext>
                </a:extLst>
              </a:tr>
              <a:tr h="278350">
                <a:tc>
                  <a:txBody>
                    <a:bodyPr/>
                    <a:lstStyle/>
                    <a:p>
                      <a:pPr marL="0" lvl="0" indent="0" algn="ctr" rtl="0">
                        <a:spcBef>
                          <a:spcPts val="0"/>
                        </a:spcBef>
                        <a:spcAft>
                          <a:spcPts val="0"/>
                        </a:spcAft>
                        <a:buNone/>
                      </a:pP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4"/>
                  </a:ext>
                </a:extLst>
              </a:tr>
              <a:tr h="278350">
                <a:tc>
                  <a:txBody>
                    <a:bodyPr/>
                    <a:lstStyle/>
                    <a:p>
                      <a:pPr marL="0" lvl="0" indent="0" algn="ctr" rtl="0">
                        <a:spcBef>
                          <a:spcPts val="0"/>
                        </a:spcBef>
                        <a:spcAft>
                          <a:spcPts val="0"/>
                        </a:spcAft>
                        <a:buNone/>
                      </a:pP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5"/>
                  </a:ext>
                </a:extLst>
              </a:tr>
              <a:tr h="278350">
                <a:tc>
                  <a:txBody>
                    <a:bodyPr/>
                    <a:lstStyle/>
                    <a:p>
                      <a:pPr marL="0" lvl="0" indent="0" algn="ctr" rtl="0">
                        <a:spcBef>
                          <a:spcPts val="0"/>
                        </a:spcBef>
                        <a:spcAft>
                          <a:spcPts val="0"/>
                        </a:spcAft>
                        <a:buNone/>
                      </a:pP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6"/>
                  </a:ext>
                </a:extLst>
              </a:tr>
              <a:tr h="278350">
                <a:tc>
                  <a:txBody>
                    <a:bodyPr/>
                    <a:lstStyle/>
                    <a:p>
                      <a:pPr marL="0" lvl="0" indent="0" algn="ctr" rtl="0">
                        <a:spcBef>
                          <a:spcPts val="0"/>
                        </a:spcBef>
                        <a:spcAft>
                          <a:spcPts val="0"/>
                        </a:spcAft>
                        <a:buNone/>
                      </a:pPr>
                      <a:r>
                        <a:rPr lang="en">
                          <a:latin typeface="Consolas"/>
                          <a:ea typeface="Consolas"/>
                          <a:cs typeface="Consolas"/>
                          <a:sym typeface="Consolas"/>
                        </a:rPr>
                        <a:t>...</a:t>
                      </a: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7"/>
                  </a:ext>
                </a:extLst>
              </a:tr>
              <a:tr h="278350">
                <a:tc>
                  <a:txBody>
                    <a:bodyPr/>
                    <a:lstStyle/>
                    <a:p>
                      <a:pPr marL="0" lvl="0" indent="0" algn="ctr" rtl="0">
                        <a:spcBef>
                          <a:spcPts val="0"/>
                        </a:spcBef>
                        <a:spcAft>
                          <a:spcPts val="0"/>
                        </a:spcAft>
                        <a:buNone/>
                      </a:pPr>
                      <a:r>
                        <a:rPr lang="en"/>
                        <a:t>Code for </a:t>
                      </a:r>
                      <a:r>
                        <a:rPr lang="en">
                          <a:latin typeface="Consolas"/>
                          <a:ea typeface="Consolas"/>
                          <a:cs typeface="Consolas"/>
                          <a:sym typeface="Consolas"/>
                        </a:rPr>
                        <a:t>foo</a:t>
                      </a: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8"/>
                  </a:ext>
                </a:extLst>
              </a:tr>
              <a:tr h="278350">
                <a:tc>
                  <a:txBody>
                    <a:bodyPr/>
                    <a:lstStyle/>
                    <a:p>
                      <a:pPr marL="0" lvl="0" indent="0" algn="ctr" rtl="0">
                        <a:spcBef>
                          <a:spcPts val="0"/>
                        </a:spcBef>
                        <a:spcAft>
                          <a:spcPts val="0"/>
                        </a:spcAft>
                        <a:buNone/>
                      </a:pPr>
                      <a:r>
                        <a:rPr lang="en"/>
                        <a:t>Code for </a:t>
                      </a:r>
                      <a:r>
                        <a:rPr lang="en">
                          <a:latin typeface="Consolas"/>
                          <a:ea typeface="Consolas"/>
                          <a:cs typeface="Consolas"/>
                          <a:sym typeface="Consolas"/>
                        </a:rPr>
                        <a:t>main</a:t>
                      </a: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9"/>
                  </a:ext>
                </a:extLst>
              </a:tr>
            </a:tbl>
          </a:graphicData>
        </a:graphic>
      </p:graphicFrame>
      <p:sp>
        <p:nvSpPr>
          <p:cNvPr id="757" name="Google Shape;757;p73"/>
          <p:cNvSpPr txBox="1"/>
          <p:nvPr/>
        </p:nvSpPr>
        <p:spPr>
          <a:xfrm rot="5400000">
            <a:off x="8481825" y="4529100"/>
            <a:ext cx="786600" cy="396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t>CODE</a:t>
            </a:r>
            <a:endParaRPr/>
          </a:p>
        </p:txBody>
      </p:sp>
      <p:sp>
        <p:nvSpPr>
          <p:cNvPr id="758" name="Google Shape;758;p73"/>
          <p:cNvSpPr txBox="1"/>
          <p:nvPr/>
        </p:nvSpPr>
        <p:spPr>
          <a:xfrm rot="5400000">
            <a:off x="7490925" y="2353475"/>
            <a:ext cx="2768400" cy="396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t>STACK</a:t>
            </a:r>
            <a:endParaRPr/>
          </a:p>
        </p:txBody>
      </p:sp>
      <p:cxnSp>
        <p:nvCxnSpPr>
          <p:cNvPr id="759" name="Google Shape;759;p73"/>
          <p:cNvCxnSpPr>
            <a:stCxn id="758" idx="1"/>
          </p:cNvCxnSpPr>
          <p:nvPr/>
        </p:nvCxnSpPr>
        <p:spPr>
          <a:xfrm flipH="1">
            <a:off x="8871225" y="1167575"/>
            <a:ext cx="3900" cy="1053300"/>
          </a:xfrm>
          <a:prstGeom prst="straightConnector1">
            <a:avLst/>
          </a:prstGeom>
          <a:noFill/>
          <a:ln w="9525" cap="flat" cmpd="sng">
            <a:solidFill>
              <a:schemeClr val="dk2"/>
            </a:solidFill>
            <a:prstDash val="solid"/>
            <a:round/>
            <a:headEnd type="none" w="med" len="med"/>
            <a:tailEnd type="none" w="med" len="med"/>
          </a:ln>
        </p:spPr>
      </p:cxnSp>
      <p:cxnSp>
        <p:nvCxnSpPr>
          <p:cNvPr id="760" name="Google Shape;760;p73"/>
          <p:cNvCxnSpPr/>
          <p:nvPr/>
        </p:nvCxnSpPr>
        <p:spPr>
          <a:xfrm flipH="1">
            <a:off x="8871225" y="2920175"/>
            <a:ext cx="3900" cy="1053300"/>
          </a:xfrm>
          <a:prstGeom prst="straightConnector1">
            <a:avLst/>
          </a:prstGeom>
          <a:noFill/>
          <a:ln w="9525" cap="flat" cmpd="sng">
            <a:solidFill>
              <a:schemeClr val="dk2"/>
            </a:solidFill>
            <a:prstDash val="solid"/>
            <a:round/>
            <a:headEnd type="none" w="med" len="med"/>
            <a:tailEnd type="none" w="med" len="med"/>
          </a:ln>
        </p:spPr>
      </p:cxnSp>
      <p:sp>
        <p:nvSpPr>
          <p:cNvPr id="761" name="Google Shape;761;p73"/>
          <p:cNvSpPr/>
          <p:nvPr/>
        </p:nvSpPr>
        <p:spPr>
          <a:xfrm>
            <a:off x="4069350" y="1167575"/>
            <a:ext cx="1155900" cy="15108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73"/>
          <p:cNvSpPr txBox="1"/>
          <p:nvPr/>
        </p:nvSpPr>
        <p:spPr>
          <a:xfrm>
            <a:off x="4042200" y="1194175"/>
            <a:ext cx="1155900" cy="369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Registers</a:t>
            </a:r>
            <a:endParaRPr/>
          </a:p>
        </p:txBody>
      </p:sp>
      <p:sp>
        <p:nvSpPr>
          <p:cNvPr id="763" name="Google Shape;763;p73"/>
          <p:cNvSpPr/>
          <p:nvPr/>
        </p:nvSpPr>
        <p:spPr>
          <a:xfrm>
            <a:off x="4835625" y="1548825"/>
            <a:ext cx="321600" cy="2895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73"/>
          <p:cNvSpPr txBox="1"/>
          <p:nvPr/>
        </p:nvSpPr>
        <p:spPr>
          <a:xfrm>
            <a:off x="4274625" y="1472625"/>
            <a:ext cx="519900" cy="28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onsolas"/>
                <a:ea typeface="Consolas"/>
                <a:cs typeface="Consolas"/>
                <a:sym typeface="Consolas"/>
              </a:rPr>
              <a:t>ebp</a:t>
            </a:r>
            <a:endParaRPr>
              <a:latin typeface="Consolas"/>
              <a:ea typeface="Consolas"/>
              <a:cs typeface="Consolas"/>
              <a:sym typeface="Consolas"/>
            </a:endParaRPr>
          </a:p>
        </p:txBody>
      </p:sp>
      <p:sp>
        <p:nvSpPr>
          <p:cNvPr id="765" name="Google Shape;765;p73"/>
          <p:cNvSpPr/>
          <p:nvPr/>
        </p:nvSpPr>
        <p:spPr>
          <a:xfrm>
            <a:off x="4835625" y="1929825"/>
            <a:ext cx="321600" cy="2895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73"/>
          <p:cNvSpPr txBox="1"/>
          <p:nvPr/>
        </p:nvSpPr>
        <p:spPr>
          <a:xfrm>
            <a:off x="4274625" y="1853625"/>
            <a:ext cx="519900" cy="28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onsolas"/>
                <a:ea typeface="Consolas"/>
                <a:cs typeface="Consolas"/>
                <a:sym typeface="Consolas"/>
              </a:rPr>
              <a:t>esp</a:t>
            </a:r>
            <a:endParaRPr>
              <a:latin typeface="Consolas"/>
              <a:ea typeface="Consolas"/>
              <a:cs typeface="Consolas"/>
              <a:sym typeface="Consolas"/>
            </a:endParaRPr>
          </a:p>
        </p:txBody>
      </p:sp>
      <p:sp>
        <p:nvSpPr>
          <p:cNvPr id="767" name="Google Shape;767;p73"/>
          <p:cNvSpPr/>
          <p:nvPr/>
        </p:nvSpPr>
        <p:spPr>
          <a:xfrm>
            <a:off x="4835625" y="2310825"/>
            <a:ext cx="321600" cy="2895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73"/>
          <p:cNvSpPr txBox="1"/>
          <p:nvPr/>
        </p:nvSpPr>
        <p:spPr>
          <a:xfrm>
            <a:off x="4274625" y="2234625"/>
            <a:ext cx="519900" cy="28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onsolas"/>
                <a:ea typeface="Consolas"/>
                <a:cs typeface="Consolas"/>
                <a:sym typeface="Consolas"/>
              </a:rPr>
              <a:t>eip</a:t>
            </a:r>
            <a:endParaRPr>
              <a:latin typeface="Consolas"/>
              <a:ea typeface="Consolas"/>
              <a:cs typeface="Consolas"/>
              <a:sym typeface="Consolas"/>
            </a:endParaRPr>
          </a:p>
        </p:txBody>
      </p:sp>
      <p:cxnSp>
        <p:nvCxnSpPr>
          <p:cNvPr id="769" name="Google Shape;769;p73"/>
          <p:cNvCxnSpPr/>
          <p:nvPr/>
        </p:nvCxnSpPr>
        <p:spPr>
          <a:xfrm rot="10800000" flipH="1">
            <a:off x="4999875" y="1195025"/>
            <a:ext cx="1176300" cy="499200"/>
          </a:xfrm>
          <a:prstGeom prst="straightConnector1">
            <a:avLst/>
          </a:prstGeom>
          <a:noFill/>
          <a:ln w="9525" cap="flat" cmpd="sng">
            <a:solidFill>
              <a:schemeClr val="dk2"/>
            </a:solidFill>
            <a:prstDash val="solid"/>
            <a:round/>
            <a:headEnd type="none" w="med" len="med"/>
            <a:tailEnd type="triangle" w="med" len="med"/>
          </a:ln>
        </p:spPr>
      </p:cxnSp>
      <p:cxnSp>
        <p:nvCxnSpPr>
          <p:cNvPr id="770" name="Google Shape;770;p73"/>
          <p:cNvCxnSpPr/>
          <p:nvPr/>
        </p:nvCxnSpPr>
        <p:spPr>
          <a:xfrm rot="10800000" flipH="1">
            <a:off x="4999875" y="1571225"/>
            <a:ext cx="1162800" cy="499200"/>
          </a:xfrm>
          <a:prstGeom prst="straightConnector1">
            <a:avLst/>
          </a:prstGeom>
          <a:noFill/>
          <a:ln w="9525" cap="flat" cmpd="sng">
            <a:solidFill>
              <a:schemeClr val="dk2"/>
            </a:solidFill>
            <a:prstDash val="solid"/>
            <a:round/>
            <a:headEnd type="none" w="med" len="med"/>
            <a:tailEnd type="triangle" w="med" len="med"/>
          </a:ln>
        </p:spPr>
      </p:cxnSp>
      <p:sp>
        <p:nvSpPr>
          <p:cNvPr id="771" name="Google Shape;771;p73"/>
          <p:cNvSpPr/>
          <p:nvPr/>
        </p:nvSpPr>
        <p:spPr>
          <a:xfrm>
            <a:off x="4999875" y="2453450"/>
            <a:ext cx="1114875" cy="2476000"/>
          </a:xfrm>
          <a:custGeom>
            <a:avLst/>
            <a:gdLst/>
            <a:ahLst/>
            <a:cxnLst/>
            <a:rect l="l" t="t" r="r" b="b"/>
            <a:pathLst>
              <a:path w="44595" h="99040" extrusionOk="0">
                <a:moveTo>
                  <a:pt x="0" y="0"/>
                </a:moveTo>
                <a:lnTo>
                  <a:pt x="273" y="99040"/>
                </a:lnTo>
                <a:lnTo>
                  <a:pt x="44595" y="99040"/>
                </a:lnTo>
              </a:path>
            </a:pathLst>
          </a:custGeom>
          <a:noFill/>
          <a:ln w="9525" cap="flat" cmpd="sng">
            <a:solidFill>
              <a:schemeClr val="dk2"/>
            </a:solidFill>
            <a:prstDash val="solid"/>
            <a:round/>
            <a:headEnd type="none" w="med" len="med"/>
            <a:tailEnd type="triangle" w="med" len="med"/>
          </a:ln>
        </p:spPr>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775"/>
        <p:cNvGrpSpPr/>
        <p:nvPr/>
      </p:nvGrpSpPr>
      <p:grpSpPr>
        <a:xfrm>
          <a:off x="0" y="0"/>
          <a:ext cx="0" cy="0"/>
          <a:chOff x="0" y="0"/>
          <a:chExt cx="0" cy="0"/>
        </a:xfrm>
      </p:grpSpPr>
      <p:sp>
        <p:nvSpPr>
          <p:cNvPr id="776" name="Google Shape;776;p74"/>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1. Arguments</a:t>
            </a:r>
            <a:endParaRPr/>
          </a:p>
        </p:txBody>
      </p:sp>
      <p:sp>
        <p:nvSpPr>
          <p:cNvPr id="777" name="Google Shape;777;p74"/>
          <p:cNvSpPr txBox="1">
            <a:spLocks noGrp="1"/>
          </p:cNvSpPr>
          <p:nvPr>
            <p:ph type="body" idx="1"/>
          </p:nvPr>
        </p:nvSpPr>
        <p:spPr>
          <a:xfrm>
            <a:off x="198500" y="1246825"/>
            <a:ext cx="34215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First, we push the arguments onto the stack.</a:t>
            </a:r>
            <a:endParaRPr/>
          </a:p>
          <a:p>
            <a:pPr marL="457200" lvl="0" indent="-342900" algn="l" rtl="0">
              <a:spcBef>
                <a:spcPts val="0"/>
              </a:spcBef>
              <a:spcAft>
                <a:spcPts val="0"/>
              </a:spcAft>
              <a:buSzPts val="1800"/>
              <a:buChar char="●"/>
            </a:pPr>
            <a:r>
              <a:rPr lang="en"/>
              <a:t>Remember to adjust </a:t>
            </a:r>
            <a:r>
              <a:rPr lang="en">
                <a:latin typeface="Consolas"/>
                <a:ea typeface="Consolas"/>
                <a:cs typeface="Consolas"/>
                <a:sym typeface="Consolas"/>
              </a:rPr>
              <a:t>esp</a:t>
            </a:r>
            <a:r>
              <a:rPr lang="en"/>
              <a:t> to point to the new lowest value on the stack.</a:t>
            </a:r>
            <a:endParaRPr/>
          </a:p>
          <a:p>
            <a:pPr marL="457200" lvl="0" indent="-342900" algn="l" rtl="0">
              <a:spcBef>
                <a:spcPts val="0"/>
              </a:spcBef>
              <a:spcAft>
                <a:spcPts val="0"/>
              </a:spcAft>
              <a:buSzPts val="1800"/>
              <a:buChar char="●"/>
            </a:pPr>
            <a:r>
              <a:rPr lang="en"/>
              <a:t>Arguments are added to the stack in reverse order.</a:t>
            </a:r>
            <a:endParaRPr/>
          </a:p>
        </p:txBody>
      </p:sp>
      <p:graphicFrame>
        <p:nvGraphicFramePr>
          <p:cNvPr id="778" name="Google Shape;778;p74"/>
          <p:cNvGraphicFramePr/>
          <p:nvPr/>
        </p:nvGraphicFramePr>
        <p:xfrm>
          <a:off x="6215675" y="1168225"/>
          <a:ext cx="2461150" cy="3962100"/>
        </p:xfrm>
        <a:graphic>
          <a:graphicData uri="http://schemas.openxmlformats.org/drawingml/2006/table">
            <a:tbl>
              <a:tblPr>
                <a:noFill/>
                <a:tableStyleId>{F77F4237-0D3B-4A35-BEBD-FA886FF9FF42}</a:tableStyleId>
              </a:tblPr>
              <a:tblGrid>
                <a:gridCol w="2461150">
                  <a:extLst>
                    <a:ext uri="{9D8B030D-6E8A-4147-A177-3AD203B41FA5}">
                      <a16:colId xmlns:a16="http://schemas.microsoft.com/office/drawing/2014/main" val="20000"/>
                    </a:ext>
                  </a:extLst>
                </a:gridCol>
              </a:tblGrid>
              <a:tr h="278350">
                <a:tc>
                  <a:txBody>
                    <a:bodyPr/>
                    <a:lstStyle/>
                    <a:p>
                      <a:pPr marL="0" lvl="0" indent="0" algn="ctr" rtl="0">
                        <a:spcBef>
                          <a:spcPts val="0"/>
                        </a:spcBef>
                        <a:spcAft>
                          <a:spcPts val="0"/>
                        </a:spcAft>
                        <a:buNone/>
                      </a:pPr>
                      <a:r>
                        <a:rPr lang="en">
                          <a:latin typeface="Calibri"/>
                          <a:ea typeface="Calibri"/>
                          <a:cs typeface="Calibri"/>
                          <a:sym typeface="Calibri"/>
                        </a:rPr>
                        <a:t>Stack frame for </a:t>
                      </a:r>
                      <a:r>
                        <a:rPr lang="en">
                          <a:latin typeface="Consolas"/>
                          <a:ea typeface="Consolas"/>
                          <a:cs typeface="Consolas"/>
                          <a:sym typeface="Consolas"/>
                        </a:rPr>
                        <a:t>main</a:t>
                      </a: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0"/>
                  </a:ext>
                </a:extLst>
              </a:tr>
              <a:tr h="278350">
                <a:tc>
                  <a:txBody>
                    <a:bodyPr/>
                    <a:lstStyle/>
                    <a:p>
                      <a:pPr marL="0" lvl="0" indent="0" algn="ctr" rtl="0">
                        <a:spcBef>
                          <a:spcPts val="0"/>
                        </a:spcBef>
                        <a:spcAft>
                          <a:spcPts val="0"/>
                        </a:spcAft>
                        <a:buNone/>
                      </a:pPr>
                      <a:r>
                        <a:rPr lang="en">
                          <a:solidFill>
                            <a:srgbClr val="FF0000"/>
                          </a:solidFill>
                          <a:latin typeface="Calibri"/>
                          <a:ea typeface="Calibri"/>
                          <a:cs typeface="Calibri"/>
                          <a:sym typeface="Calibri"/>
                        </a:rPr>
                        <a:t>Argument #2</a:t>
                      </a:r>
                      <a:endParaRPr>
                        <a:solidFill>
                          <a:srgbClr val="FF0000"/>
                        </a:solidFill>
                        <a:latin typeface="Calibri"/>
                        <a:ea typeface="Calibri"/>
                        <a:cs typeface="Calibri"/>
                        <a:sym typeface="Calibri"/>
                      </a:endParaRPr>
                    </a:p>
                  </a:txBody>
                  <a:tcPr marL="91425" marR="91425" marT="91425" marB="91425"/>
                </a:tc>
                <a:extLst>
                  <a:ext uri="{0D108BD9-81ED-4DB2-BD59-A6C34878D82A}">
                    <a16:rowId xmlns:a16="http://schemas.microsoft.com/office/drawing/2014/main" val="10001"/>
                  </a:ext>
                </a:extLst>
              </a:tr>
              <a:tr h="278350">
                <a:tc>
                  <a:txBody>
                    <a:bodyPr/>
                    <a:lstStyle/>
                    <a:p>
                      <a:pPr marL="0" lvl="0" indent="0" algn="ctr" rtl="0">
                        <a:spcBef>
                          <a:spcPts val="0"/>
                        </a:spcBef>
                        <a:spcAft>
                          <a:spcPts val="0"/>
                        </a:spcAft>
                        <a:buNone/>
                      </a:pPr>
                      <a:r>
                        <a:rPr lang="en">
                          <a:solidFill>
                            <a:srgbClr val="FF0000"/>
                          </a:solidFill>
                          <a:latin typeface="Calibri"/>
                          <a:ea typeface="Calibri"/>
                          <a:cs typeface="Calibri"/>
                          <a:sym typeface="Calibri"/>
                        </a:rPr>
                        <a:t>Argument #1</a:t>
                      </a:r>
                      <a:endParaRPr>
                        <a:solidFill>
                          <a:srgbClr val="FF0000"/>
                        </a:solidFill>
                        <a:latin typeface="Calibri"/>
                        <a:ea typeface="Calibri"/>
                        <a:cs typeface="Calibri"/>
                        <a:sym typeface="Calibri"/>
                      </a:endParaRPr>
                    </a:p>
                  </a:txBody>
                  <a:tcPr marL="91425" marR="91425" marT="91425" marB="91425"/>
                </a:tc>
                <a:extLst>
                  <a:ext uri="{0D108BD9-81ED-4DB2-BD59-A6C34878D82A}">
                    <a16:rowId xmlns:a16="http://schemas.microsoft.com/office/drawing/2014/main" val="10002"/>
                  </a:ext>
                </a:extLst>
              </a:tr>
              <a:tr h="278350">
                <a:tc>
                  <a:txBody>
                    <a:bodyPr/>
                    <a:lstStyle/>
                    <a:p>
                      <a:pPr marL="0" lvl="0" indent="0" algn="ctr" rtl="0">
                        <a:spcBef>
                          <a:spcPts val="0"/>
                        </a:spcBef>
                        <a:spcAft>
                          <a:spcPts val="0"/>
                        </a:spcAft>
                        <a:buNone/>
                      </a:pP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3"/>
                  </a:ext>
                </a:extLst>
              </a:tr>
              <a:tr h="278350">
                <a:tc>
                  <a:txBody>
                    <a:bodyPr/>
                    <a:lstStyle/>
                    <a:p>
                      <a:pPr marL="0" lvl="0" indent="0" algn="ctr" rtl="0">
                        <a:spcBef>
                          <a:spcPts val="0"/>
                        </a:spcBef>
                        <a:spcAft>
                          <a:spcPts val="0"/>
                        </a:spcAft>
                        <a:buNone/>
                      </a:pP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4"/>
                  </a:ext>
                </a:extLst>
              </a:tr>
              <a:tr h="278350">
                <a:tc>
                  <a:txBody>
                    <a:bodyPr/>
                    <a:lstStyle/>
                    <a:p>
                      <a:pPr marL="0" lvl="0" indent="0" algn="ctr" rtl="0">
                        <a:spcBef>
                          <a:spcPts val="0"/>
                        </a:spcBef>
                        <a:spcAft>
                          <a:spcPts val="0"/>
                        </a:spcAft>
                        <a:buNone/>
                      </a:pP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5"/>
                  </a:ext>
                </a:extLst>
              </a:tr>
              <a:tr h="278350">
                <a:tc>
                  <a:txBody>
                    <a:bodyPr/>
                    <a:lstStyle/>
                    <a:p>
                      <a:pPr marL="0" lvl="0" indent="0" algn="ctr" rtl="0">
                        <a:spcBef>
                          <a:spcPts val="0"/>
                        </a:spcBef>
                        <a:spcAft>
                          <a:spcPts val="0"/>
                        </a:spcAft>
                        <a:buNone/>
                      </a:pP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6"/>
                  </a:ext>
                </a:extLst>
              </a:tr>
              <a:tr h="278350">
                <a:tc>
                  <a:txBody>
                    <a:bodyPr/>
                    <a:lstStyle/>
                    <a:p>
                      <a:pPr marL="0" lvl="0" indent="0" algn="ctr" rtl="0">
                        <a:spcBef>
                          <a:spcPts val="0"/>
                        </a:spcBef>
                        <a:spcAft>
                          <a:spcPts val="0"/>
                        </a:spcAft>
                        <a:buNone/>
                      </a:pPr>
                      <a:r>
                        <a:rPr lang="en">
                          <a:latin typeface="Consolas"/>
                          <a:ea typeface="Consolas"/>
                          <a:cs typeface="Consolas"/>
                          <a:sym typeface="Consolas"/>
                        </a:rPr>
                        <a:t>...</a:t>
                      </a: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7"/>
                  </a:ext>
                </a:extLst>
              </a:tr>
              <a:tr h="278350">
                <a:tc>
                  <a:txBody>
                    <a:bodyPr/>
                    <a:lstStyle/>
                    <a:p>
                      <a:pPr marL="0" lvl="0" indent="0" algn="ctr" rtl="0">
                        <a:spcBef>
                          <a:spcPts val="0"/>
                        </a:spcBef>
                        <a:spcAft>
                          <a:spcPts val="0"/>
                        </a:spcAft>
                        <a:buNone/>
                      </a:pPr>
                      <a:r>
                        <a:rPr lang="en"/>
                        <a:t>Code for </a:t>
                      </a:r>
                      <a:r>
                        <a:rPr lang="en">
                          <a:latin typeface="Consolas"/>
                          <a:ea typeface="Consolas"/>
                          <a:cs typeface="Consolas"/>
                          <a:sym typeface="Consolas"/>
                        </a:rPr>
                        <a:t>foo</a:t>
                      </a: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8"/>
                  </a:ext>
                </a:extLst>
              </a:tr>
              <a:tr h="278350">
                <a:tc>
                  <a:txBody>
                    <a:bodyPr/>
                    <a:lstStyle/>
                    <a:p>
                      <a:pPr marL="0" lvl="0" indent="0" algn="ctr" rtl="0">
                        <a:spcBef>
                          <a:spcPts val="0"/>
                        </a:spcBef>
                        <a:spcAft>
                          <a:spcPts val="0"/>
                        </a:spcAft>
                        <a:buNone/>
                      </a:pPr>
                      <a:r>
                        <a:rPr lang="en"/>
                        <a:t>Code for </a:t>
                      </a:r>
                      <a:r>
                        <a:rPr lang="en">
                          <a:latin typeface="Consolas"/>
                          <a:ea typeface="Consolas"/>
                          <a:cs typeface="Consolas"/>
                          <a:sym typeface="Consolas"/>
                        </a:rPr>
                        <a:t>main</a:t>
                      </a: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9"/>
                  </a:ext>
                </a:extLst>
              </a:tr>
            </a:tbl>
          </a:graphicData>
        </a:graphic>
      </p:graphicFrame>
      <p:sp>
        <p:nvSpPr>
          <p:cNvPr id="779" name="Google Shape;779;p74"/>
          <p:cNvSpPr txBox="1"/>
          <p:nvPr/>
        </p:nvSpPr>
        <p:spPr>
          <a:xfrm rot="5400000">
            <a:off x="8481825" y="4529100"/>
            <a:ext cx="786600" cy="396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t>CODE</a:t>
            </a:r>
            <a:endParaRPr/>
          </a:p>
        </p:txBody>
      </p:sp>
      <p:sp>
        <p:nvSpPr>
          <p:cNvPr id="780" name="Google Shape;780;p74"/>
          <p:cNvSpPr txBox="1"/>
          <p:nvPr/>
        </p:nvSpPr>
        <p:spPr>
          <a:xfrm rot="5400000">
            <a:off x="7490925" y="2353475"/>
            <a:ext cx="2768400" cy="396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t>STACK</a:t>
            </a:r>
            <a:endParaRPr/>
          </a:p>
        </p:txBody>
      </p:sp>
      <p:cxnSp>
        <p:nvCxnSpPr>
          <p:cNvPr id="781" name="Google Shape;781;p74"/>
          <p:cNvCxnSpPr>
            <a:stCxn id="780" idx="1"/>
          </p:cNvCxnSpPr>
          <p:nvPr/>
        </p:nvCxnSpPr>
        <p:spPr>
          <a:xfrm flipH="1">
            <a:off x="8871225" y="1167575"/>
            <a:ext cx="3900" cy="1053300"/>
          </a:xfrm>
          <a:prstGeom prst="straightConnector1">
            <a:avLst/>
          </a:prstGeom>
          <a:noFill/>
          <a:ln w="9525" cap="flat" cmpd="sng">
            <a:solidFill>
              <a:schemeClr val="dk2"/>
            </a:solidFill>
            <a:prstDash val="solid"/>
            <a:round/>
            <a:headEnd type="none" w="med" len="med"/>
            <a:tailEnd type="none" w="med" len="med"/>
          </a:ln>
        </p:spPr>
      </p:cxnSp>
      <p:cxnSp>
        <p:nvCxnSpPr>
          <p:cNvPr id="782" name="Google Shape;782;p74"/>
          <p:cNvCxnSpPr/>
          <p:nvPr/>
        </p:nvCxnSpPr>
        <p:spPr>
          <a:xfrm flipH="1">
            <a:off x="8871225" y="2920175"/>
            <a:ext cx="3900" cy="1053300"/>
          </a:xfrm>
          <a:prstGeom prst="straightConnector1">
            <a:avLst/>
          </a:prstGeom>
          <a:noFill/>
          <a:ln w="9525" cap="flat" cmpd="sng">
            <a:solidFill>
              <a:schemeClr val="dk2"/>
            </a:solidFill>
            <a:prstDash val="solid"/>
            <a:round/>
            <a:headEnd type="none" w="med" len="med"/>
            <a:tailEnd type="none" w="med" len="med"/>
          </a:ln>
        </p:spPr>
      </p:cxnSp>
      <p:sp>
        <p:nvSpPr>
          <p:cNvPr id="783" name="Google Shape;783;p74"/>
          <p:cNvSpPr/>
          <p:nvPr/>
        </p:nvSpPr>
        <p:spPr>
          <a:xfrm>
            <a:off x="4069350" y="1167575"/>
            <a:ext cx="1155900" cy="15108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74"/>
          <p:cNvSpPr txBox="1"/>
          <p:nvPr/>
        </p:nvSpPr>
        <p:spPr>
          <a:xfrm>
            <a:off x="4042200" y="1194175"/>
            <a:ext cx="1155900" cy="369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Registers</a:t>
            </a:r>
            <a:endParaRPr/>
          </a:p>
        </p:txBody>
      </p:sp>
      <p:sp>
        <p:nvSpPr>
          <p:cNvPr id="785" name="Google Shape;785;p74"/>
          <p:cNvSpPr/>
          <p:nvPr/>
        </p:nvSpPr>
        <p:spPr>
          <a:xfrm>
            <a:off x="4835625" y="1548825"/>
            <a:ext cx="321600" cy="2895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74"/>
          <p:cNvSpPr txBox="1"/>
          <p:nvPr/>
        </p:nvSpPr>
        <p:spPr>
          <a:xfrm>
            <a:off x="4274625" y="1472625"/>
            <a:ext cx="519900" cy="28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onsolas"/>
                <a:ea typeface="Consolas"/>
                <a:cs typeface="Consolas"/>
                <a:sym typeface="Consolas"/>
              </a:rPr>
              <a:t>ebp</a:t>
            </a:r>
            <a:endParaRPr>
              <a:latin typeface="Consolas"/>
              <a:ea typeface="Consolas"/>
              <a:cs typeface="Consolas"/>
              <a:sym typeface="Consolas"/>
            </a:endParaRPr>
          </a:p>
        </p:txBody>
      </p:sp>
      <p:sp>
        <p:nvSpPr>
          <p:cNvPr id="787" name="Google Shape;787;p74"/>
          <p:cNvSpPr/>
          <p:nvPr/>
        </p:nvSpPr>
        <p:spPr>
          <a:xfrm>
            <a:off x="4835625" y="1929825"/>
            <a:ext cx="321600" cy="2895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74"/>
          <p:cNvSpPr txBox="1"/>
          <p:nvPr/>
        </p:nvSpPr>
        <p:spPr>
          <a:xfrm>
            <a:off x="4274625" y="1853625"/>
            <a:ext cx="519900" cy="28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onsolas"/>
                <a:ea typeface="Consolas"/>
                <a:cs typeface="Consolas"/>
                <a:sym typeface="Consolas"/>
              </a:rPr>
              <a:t>esp</a:t>
            </a:r>
            <a:endParaRPr>
              <a:latin typeface="Consolas"/>
              <a:ea typeface="Consolas"/>
              <a:cs typeface="Consolas"/>
              <a:sym typeface="Consolas"/>
            </a:endParaRPr>
          </a:p>
        </p:txBody>
      </p:sp>
      <p:sp>
        <p:nvSpPr>
          <p:cNvPr id="789" name="Google Shape;789;p74"/>
          <p:cNvSpPr/>
          <p:nvPr/>
        </p:nvSpPr>
        <p:spPr>
          <a:xfrm>
            <a:off x="4835625" y="2310825"/>
            <a:ext cx="321600" cy="2895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74"/>
          <p:cNvSpPr txBox="1"/>
          <p:nvPr/>
        </p:nvSpPr>
        <p:spPr>
          <a:xfrm>
            <a:off x="4274625" y="2234625"/>
            <a:ext cx="519900" cy="28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onsolas"/>
                <a:ea typeface="Consolas"/>
                <a:cs typeface="Consolas"/>
                <a:sym typeface="Consolas"/>
              </a:rPr>
              <a:t>eip</a:t>
            </a:r>
            <a:endParaRPr>
              <a:latin typeface="Consolas"/>
              <a:ea typeface="Consolas"/>
              <a:cs typeface="Consolas"/>
              <a:sym typeface="Consolas"/>
            </a:endParaRPr>
          </a:p>
        </p:txBody>
      </p:sp>
      <p:cxnSp>
        <p:nvCxnSpPr>
          <p:cNvPr id="791" name="Google Shape;791;p74"/>
          <p:cNvCxnSpPr/>
          <p:nvPr/>
        </p:nvCxnSpPr>
        <p:spPr>
          <a:xfrm rot="10800000" flipH="1">
            <a:off x="4999875" y="1195025"/>
            <a:ext cx="1176300" cy="499200"/>
          </a:xfrm>
          <a:prstGeom prst="straightConnector1">
            <a:avLst/>
          </a:prstGeom>
          <a:noFill/>
          <a:ln w="9525" cap="flat" cmpd="sng">
            <a:solidFill>
              <a:schemeClr val="dk2"/>
            </a:solidFill>
            <a:prstDash val="solid"/>
            <a:round/>
            <a:headEnd type="none" w="med" len="med"/>
            <a:tailEnd type="triangle" w="med" len="med"/>
          </a:ln>
        </p:spPr>
      </p:cxnSp>
      <p:sp>
        <p:nvSpPr>
          <p:cNvPr id="792" name="Google Shape;792;p74"/>
          <p:cNvSpPr/>
          <p:nvPr/>
        </p:nvSpPr>
        <p:spPr>
          <a:xfrm>
            <a:off x="4999875" y="2453450"/>
            <a:ext cx="1114875" cy="2476000"/>
          </a:xfrm>
          <a:custGeom>
            <a:avLst/>
            <a:gdLst/>
            <a:ahLst/>
            <a:cxnLst/>
            <a:rect l="l" t="t" r="r" b="b"/>
            <a:pathLst>
              <a:path w="44595" h="99040" extrusionOk="0">
                <a:moveTo>
                  <a:pt x="0" y="0"/>
                </a:moveTo>
                <a:lnTo>
                  <a:pt x="273" y="99040"/>
                </a:lnTo>
                <a:lnTo>
                  <a:pt x="44595" y="99040"/>
                </a:lnTo>
              </a:path>
            </a:pathLst>
          </a:custGeom>
          <a:noFill/>
          <a:ln w="9525" cap="flat" cmpd="sng">
            <a:solidFill>
              <a:schemeClr val="dk2"/>
            </a:solidFill>
            <a:prstDash val="solid"/>
            <a:round/>
            <a:headEnd type="none" w="med" len="med"/>
            <a:tailEnd type="triangle" w="med" len="med"/>
          </a:ln>
        </p:spPr>
      </p:sp>
      <p:cxnSp>
        <p:nvCxnSpPr>
          <p:cNvPr id="793" name="Google Shape;793;p74"/>
          <p:cNvCxnSpPr/>
          <p:nvPr/>
        </p:nvCxnSpPr>
        <p:spPr>
          <a:xfrm>
            <a:off x="4999875" y="2070425"/>
            <a:ext cx="1187700" cy="264300"/>
          </a:xfrm>
          <a:prstGeom prst="straightConnector1">
            <a:avLst/>
          </a:prstGeom>
          <a:noFill/>
          <a:ln w="9525" cap="flat" cmpd="sng">
            <a:solidFill>
              <a:srgbClr val="FF0000"/>
            </a:solidFill>
            <a:prstDash val="solid"/>
            <a:round/>
            <a:headEnd type="none" w="med" len="med"/>
            <a:tailEnd type="triangle" w="med" len="med"/>
          </a:ln>
        </p:spPr>
      </p:cxn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797"/>
        <p:cNvGrpSpPr/>
        <p:nvPr/>
      </p:nvGrpSpPr>
      <p:grpSpPr>
        <a:xfrm>
          <a:off x="0" y="0"/>
          <a:ext cx="0" cy="0"/>
          <a:chOff x="0" y="0"/>
          <a:chExt cx="0" cy="0"/>
        </a:xfrm>
      </p:grpSpPr>
      <p:sp>
        <p:nvSpPr>
          <p:cNvPr id="798" name="Google Shape;798;p75"/>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2. Remember eip</a:t>
            </a:r>
            <a:endParaRPr/>
          </a:p>
        </p:txBody>
      </p:sp>
      <p:graphicFrame>
        <p:nvGraphicFramePr>
          <p:cNvPr id="799" name="Google Shape;799;p75"/>
          <p:cNvGraphicFramePr/>
          <p:nvPr/>
        </p:nvGraphicFramePr>
        <p:xfrm>
          <a:off x="6215675" y="1168225"/>
          <a:ext cx="2461150" cy="3962100"/>
        </p:xfrm>
        <a:graphic>
          <a:graphicData uri="http://schemas.openxmlformats.org/drawingml/2006/table">
            <a:tbl>
              <a:tblPr>
                <a:noFill/>
                <a:tableStyleId>{F77F4237-0D3B-4A35-BEBD-FA886FF9FF42}</a:tableStyleId>
              </a:tblPr>
              <a:tblGrid>
                <a:gridCol w="2461150">
                  <a:extLst>
                    <a:ext uri="{9D8B030D-6E8A-4147-A177-3AD203B41FA5}">
                      <a16:colId xmlns:a16="http://schemas.microsoft.com/office/drawing/2014/main" val="20000"/>
                    </a:ext>
                  </a:extLst>
                </a:gridCol>
              </a:tblGrid>
              <a:tr h="278350">
                <a:tc>
                  <a:txBody>
                    <a:bodyPr/>
                    <a:lstStyle/>
                    <a:p>
                      <a:pPr marL="0" lvl="0" indent="0" algn="ctr" rtl="0">
                        <a:spcBef>
                          <a:spcPts val="0"/>
                        </a:spcBef>
                        <a:spcAft>
                          <a:spcPts val="0"/>
                        </a:spcAft>
                        <a:buNone/>
                      </a:pPr>
                      <a:r>
                        <a:rPr lang="en">
                          <a:latin typeface="Calibri"/>
                          <a:ea typeface="Calibri"/>
                          <a:cs typeface="Calibri"/>
                          <a:sym typeface="Calibri"/>
                        </a:rPr>
                        <a:t>Stack frame for </a:t>
                      </a:r>
                      <a:r>
                        <a:rPr lang="en">
                          <a:latin typeface="Consolas"/>
                          <a:ea typeface="Consolas"/>
                          <a:cs typeface="Consolas"/>
                          <a:sym typeface="Consolas"/>
                        </a:rPr>
                        <a:t>main</a:t>
                      </a: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0"/>
                  </a:ext>
                </a:extLst>
              </a:tr>
              <a:tr h="278350">
                <a:tc>
                  <a:txBody>
                    <a:bodyPr/>
                    <a:lstStyle/>
                    <a:p>
                      <a:pPr marL="0" lvl="0" indent="0" algn="ctr" rtl="0">
                        <a:spcBef>
                          <a:spcPts val="0"/>
                        </a:spcBef>
                        <a:spcAft>
                          <a:spcPts val="0"/>
                        </a:spcAft>
                        <a:buNone/>
                      </a:pPr>
                      <a:r>
                        <a:rPr lang="en">
                          <a:latin typeface="Calibri"/>
                          <a:ea typeface="Calibri"/>
                          <a:cs typeface="Calibri"/>
                          <a:sym typeface="Calibri"/>
                        </a:rPr>
                        <a:t>Argument #2</a:t>
                      </a:r>
                      <a:endParaRPr>
                        <a:latin typeface="Calibri"/>
                        <a:ea typeface="Calibri"/>
                        <a:cs typeface="Calibri"/>
                        <a:sym typeface="Calibri"/>
                      </a:endParaRPr>
                    </a:p>
                  </a:txBody>
                  <a:tcPr marL="91425" marR="91425" marT="91425" marB="91425"/>
                </a:tc>
                <a:extLst>
                  <a:ext uri="{0D108BD9-81ED-4DB2-BD59-A6C34878D82A}">
                    <a16:rowId xmlns:a16="http://schemas.microsoft.com/office/drawing/2014/main" val="10001"/>
                  </a:ext>
                </a:extLst>
              </a:tr>
              <a:tr h="278350">
                <a:tc>
                  <a:txBody>
                    <a:bodyPr/>
                    <a:lstStyle/>
                    <a:p>
                      <a:pPr marL="0" lvl="0" indent="0" algn="ctr" rtl="0">
                        <a:spcBef>
                          <a:spcPts val="0"/>
                        </a:spcBef>
                        <a:spcAft>
                          <a:spcPts val="0"/>
                        </a:spcAft>
                        <a:buNone/>
                      </a:pPr>
                      <a:r>
                        <a:rPr lang="en">
                          <a:latin typeface="Calibri"/>
                          <a:ea typeface="Calibri"/>
                          <a:cs typeface="Calibri"/>
                          <a:sym typeface="Calibri"/>
                        </a:rPr>
                        <a:t>Argument #1</a:t>
                      </a:r>
                      <a:endParaRPr>
                        <a:latin typeface="Calibri"/>
                        <a:ea typeface="Calibri"/>
                        <a:cs typeface="Calibri"/>
                        <a:sym typeface="Calibri"/>
                      </a:endParaRPr>
                    </a:p>
                  </a:txBody>
                  <a:tcPr marL="91425" marR="91425" marT="91425" marB="91425"/>
                </a:tc>
                <a:extLst>
                  <a:ext uri="{0D108BD9-81ED-4DB2-BD59-A6C34878D82A}">
                    <a16:rowId xmlns:a16="http://schemas.microsoft.com/office/drawing/2014/main" val="10002"/>
                  </a:ext>
                </a:extLst>
              </a:tr>
              <a:tr h="278350">
                <a:tc>
                  <a:txBody>
                    <a:bodyPr/>
                    <a:lstStyle/>
                    <a:p>
                      <a:pPr marL="0" lvl="0" indent="0" algn="ctr" rtl="0">
                        <a:spcBef>
                          <a:spcPts val="0"/>
                        </a:spcBef>
                        <a:spcAft>
                          <a:spcPts val="0"/>
                        </a:spcAft>
                        <a:buNone/>
                      </a:pPr>
                      <a:r>
                        <a:rPr lang="en">
                          <a:solidFill>
                            <a:srgbClr val="FF0000"/>
                          </a:solidFill>
                          <a:latin typeface="Calibri"/>
                          <a:ea typeface="Calibri"/>
                          <a:cs typeface="Calibri"/>
                          <a:sym typeface="Calibri"/>
                        </a:rPr>
                        <a:t>Old eip (rip)</a:t>
                      </a:r>
                      <a:endParaRPr>
                        <a:solidFill>
                          <a:srgbClr val="FF0000"/>
                        </a:solidFill>
                        <a:latin typeface="Calibri"/>
                        <a:ea typeface="Calibri"/>
                        <a:cs typeface="Calibri"/>
                        <a:sym typeface="Calibri"/>
                      </a:endParaRPr>
                    </a:p>
                  </a:txBody>
                  <a:tcPr marL="91425" marR="91425" marT="91425" marB="91425"/>
                </a:tc>
                <a:extLst>
                  <a:ext uri="{0D108BD9-81ED-4DB2-BD59-A6C34878D82A}">
                    <a16:rowId xmlns:a16="http://schemas.microsoft.com/office/drawing/2014/main" val="10003"/>
                  </a:ext>
                </a:extLst>
              </a:tr>
              <a:tr h="278350">
                <a:tc>
                  <a:txBody>
                    <a:bodyPr/>
                    <a:lstStyle/>
                    <a:p>
                      <a:pPr marL="0" lvl="0" indent="0" algn="ctr" rtl="0">
                        <a:spcBef>
                          <a:spcPts val="0"/>
                        </a:spcBef>
                        <a:spcAft>
                          <a:spcPts val="0"/>
                        </a:spcAft>
                        <a:buNone/>
                      </a:pP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4"/>
                  </a:ext>
                </a:extLst>
              </a:tr>
              <a:tr h="278350">
                <a:tc>
                  <a:txBody>
                    <a:bodyPr/>
                    <a:lstStyle/>
                    <a:p>
                      <a:pPr marL="0" lvl="0" indent="0" algn="ctr" rtl="0">
                        <a:spcBef>
                          <a:spcPts val="0"/>
                        </a:spcBef>
                        <a:spcAft>
                          <a:spcPts val="0"/>
                        </a:spcAft>
                        <a:buNone/>
                      </a:pP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5"/>
                  </a:ext>
                </a:extLst>
              </a:tr>
              <a:tr h="278350">
                <a:tc>
                  <a:txBody>
                    <a:bodyPr/>
                    <a:lstStyle/>
                    <a:p>
                      <a:pPr marL="0" lvl="0" indent="0" algn="ctr" rtl="0">
                        <a:spcBef>
                          <a:spcPts val="0"/>
                        </a:spcBef>
                        <a:spcAft>
                          <a:spcPts val="0"/>
                        </a:spcAft>
                        <a:buNone/>
                      </a:pP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6"/>
                  </a:ext>
                </a:extLst>
              </a:tr>
              <a:tr h="278350">
                <a:tc>
                  <a:txBody>
                    <a:bodyPr/>
                    <a:lstStyle/>
                    <a:p>
                      <a:pPr marL="0" lvl="0" indent="0" algn="ctr" rtl="0">
                        <a:spcBef>
                          <a:spcPts val="0"/>
                        </a:spcBef>
                        <a:spcAft>
                          <a:spcPts val="0"/>
                        </a:spcAft>
                        <a:buNone/>
                      </a:pPr>
                      <a:r>
                        <a:rPr lang="en">
                          <a:latin typeface="Consolas"/>
                          <a:ea typeface="Consolas"/>
                          <a:cs typeface="Consolas"/>
                          <a:sym typeface="Consolas"/>
                        </a:rPr>
                        <a:t>...</a:t>
                      </a: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7"/>
                  </a:ext>
                </a:extLst>
              </a:tr>
              <a:tr h="278350">
                <a:tc>
                  <a:txBody>
                    <a:bodyPr/>
                    <a:lstStyle/>
                    <a:p>
                      <a:pPr marL="0" lvl="0" indent="0" algn="ctr" rtl="0">
                        <a:spcBef>
                          <a:spcPts val="0"/>
                        </a:spcBef>
                        <a:spcAft>
                          <a:spcPts val="0"/>
                        </a:spcAft>
                        <a:buNone/>
                      </a:pPr>
                      <a:r>
                        <a:rPr lang="en"/>
                        <a:t>Code for </a:t>
                      </a:r>
                      <a:r>
                        <a:rPr lang="en">
                          <a:latin typeface="Consolas"/>
                          <a:ea typeface="Consolas"/>
                          <a:cs typeface="Consolas"/>
                          <a:sym typeface="Consolas"/>
                        </a:rPr>
                        <a:t>foo</a:t>
                      </a: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8"/>
                  </a:ext>
                </a:extLst>
              </a:tr>
              <a:tr h="278350">
                <a:tc>
                  <a:txBody>
                    <a:bodyPr/>
                    <a:lstStyle/>
                    <a:p>
                      <a:pPr marL="0" lvl="0" indent="0" algn="ctr" rtl="0">
                        <a:spcBef>
                          <a:spcPts val="0"/>
                        </a:spcBef>
                        <a:spcAft>
                          <a:spcPts val="0"/>
                        </a:spcAft>
                        <a:buNone/>
                      </a:pPr>
                      <a:r>
                        <a:rPr lang="en"/>
                        <a:t>Code for </a:t>
                      </a:r>
                      <a:r>
                        <a:rPr lang="en">
                          <a:latin typeface="Consolas"/>
                          <a:ea typeface="Consolas"/>
                          <a:cs typeface="Consolas"/>
                          <a:sym typeface="Consolas"/>
                        </a:rPr>
                        <a:t>main</a:t>
                      </a: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9"/>
                  </a:ext>
                </a:extLst>
              </a:tr>
            </a:tbl>
          </a:graphicData>
        </a:graphic>
      </p:graphicFrame>
      <p:sp>
        <p:nvSpPr>
          <p:cNvPr id="800" name="Google Shape;800;p75"/>
          <p:cNvSpPr txBox="1"/>
          <p:nvPr/>
        </p:nvSpPr>
        <p:spPr>
          <a:xfrm rot="5400000">
            <a:off x="8481825" y="4529100"/>
            <a:ext cx="786600" cy="396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t>CODE</a:t>
            </a:r>
            <a:endParaRPr/>
          </a:p>
        </p:txBody>
      </p:sp>
      <p:sp>
        <p:nvSpPr>
          <p:cNvPr id="801" name="Google Shape;801;p75"/>
          <p:cNvSpPr txBox="1"/>
          <p:nvPr/>
        </p:nvSpPr>
        <p:spPr>
          <a:xfrm rot="5400000">
            <a:off x="7490925" y="2353475"/>
            <a:ext cx="2768400" cy="396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t>STACK</a:t>
            </a:r>
            <a:endParaRPr/>
          </a:p>
        </p:txBody>
      </p:sp>
      <p:cxnSp>
        <p:nvCxnSpPr>
          <p:cNvPr id="802" name="Google Shape;802;p75"/>
          <p:cNvCxnSpPr>
            <a:stCxn id="801" idx="1"/>
          </p:cNvCxnSpPr>
          <p:nvPr/>
        </p:nvCxnSpPr>
        <p:spPr>
          <a:xfrm flipH="1">
            <a:off x="8871225" y="1167575"/>
            <a:ext cx="3900" cy="1053300"/>
          </a:xfrm>
          <a:prstGeom prst="straightConnector1">
            <a:avLst/>
          </a:prstGeom>
          <a:noFill/>
          <a:ln w="9525" cap="flat" cmpd="sng">
            <a:solidFill>
              <a:schemeClr val="dk2"/>
            </a:solidFill>
            <a:prstDash val="solid"/>
            <a:round/>
            <a:headEnd type="none" w="med" len="med"/>
            <a:tailEnd type="none" w="med" len="med"/>
          </a:ln>
        </p:spPr>
      </p:cxnSp>
      <p:cxnSp>
        <p:nvCxnSpPr>
          <p:cNvPr id="803" name="Google Shape;803;p75"/>
          <p:cNvCxnSpPr/>
          <p:nvPr/>
        </p:nvCxnSpPr>
        <p:spPr>
          <a:xfrm flipH="1">
            <a:off x="8871225" y="2920175"/>
            <a:ext cx="3900" cy="1053300"/>
          </a:xfrm>
          <a:prstGeom prst="straightConnector1">
            <a:avLst/>
          </a:prstGeom>
          <a:noFill/>
          <a:ln w="9525" cap="flat" cmpd="sng">
            <a:solidFill>
              <a:schemeClr val="dk2"/>
            </a:solidFill>
            <a:prstDash val="solid"/>
            <a:round/>
            <a:headEnd type="none" w="med" len="med"/>
            <a:tailEnd type="none" w="med" len="med"/>
          </a:ln>
        </p:spPr>
      </p:cxnSp>
      <p:sp>
        <p:nvSpPr>
          <p:cNvPr id="804" name="Google Shape;804;p75"/>
          <p:cNvSpPr txBox="1">
            <a:spLocks noGrp="1"/>
          </p:cNvSpPr>
          <p:nvPr>
            <p:ph type="body" idx="1"/>
          </p:nvPr>
        </p:nvSpPr>
        <p:spPr>
          <a:xfrm>
            <a:off x="198500" y="1246825"/>
            <a:ext cx="35475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Next, push the current value of </a:t>
            </a:r>
            <a:r>
              <a:rPr lang="en" dirty="0" err="1">
                <a:latin typeface="Consolas"/>
                <a:ea typeface="Consolas"/>
                <a:cs typeface="Consolas"/>
                <a:sym typeface="Consolas"/>
              </a:rPr>
              <a:t>eip</a:t>
            </a:r>
            <a:r>
              <a:rPr lang="en" dirty="0"/>
              <a:t> on the stack.</a:t>
            </a:r>
            <a:endParaRPr dirty="0"/>
          </a:p>
          <a:p>
            <a:pPr marL="914400" lvl="1" indent="-317500" algn="l" rtl="0">
              <a:spcBef>
                <a:spcPts val="0"/>
              </a:spcBef>
              <a:spcAft>
                <a:spcPts val="0"/>
              </a:spcAft>
              <a:buSzPts val="1400"/>
              <a:buChar char="○"/>
            </a:pPr>
            <a:r>
              <a:rPr lang="en" dirty="0"/>
              <a:t>This tells us what code to execute next after the function returns</a:t>
            </a:r>
            <a:endParaRPr dirty="0"/>
          </a:p>
          <a:p>
            <a:pPr marL="457200" lvl="0" indent="-342900" algn="l" rtl="0">
              <a:spcBef>
                <a:spcPts val="0"/>
              </a:spcBef>
              <a:spcAft>
                <a:spcPts val="0"/>
              </a:spcAft>
              <a:buSzPts val="1800"/>
              <a:buChar char="●"/>
            </a:pPr>
            <a:endParaRPr lang="en" dirty="0"/>
          </a:p>
          <a:p>
            <a:pPr marL="457200" lvl="0" indent="-342900" algn="l" rtl="0">
              <a:spcBef>
                <a:spcPts val="0"/>
              </a:spcBef>
              <a:spcAft>
                <a:spcPts val="0"/>
              </a:spcAft>
              <a:buSzPts val="1800"/>
              <a:buChar char="●"/>
            </a:pPr>
            <a:r>
              <a:rPr lang="en" dirty="0"/>
              <a:t>Remember to adjust </a:t>
            </a:r>
            <a:r>
              <a:rPr lang="en" dirty="0" err="1">
                <a:latin typeface="Consolas"/>
                <a:ea typeface="Consolas"/>
                <a:cs typeface="Consolas"/>
                <a:sym typeface="Consolas"/>
              </a:rPr>
              <a:t>esp</a:t>
            </a:r>
            <a:r>
              <a:rPr lang="en" dirty="0"/>
              <a:t> to point to the new lowest value on the stack.</a:t>
            </a:r>
            <a:endParaRPr dirty="0"/>
          </a:p>
        </p:txBody>
      </p:sp>
      <p:sp>
        <p:nvSpPr>
          <p:cNvPr id="805" name="Google Shape;805;p75"/>
          <p:cNvSpPr/>
          <p:nvPr/>
        </p:nvSpPr>
        <p:spPr>
          <a:xfrm>
            <a:off x="4069350" y="1167575"/>
            <a:ext cx="1155900" cy="15108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75"/>
          <p:cNvSpPr txBox="1"/>
          <p:nvPr/>
        </p:nvSpPr>
        <p:spPr>
          <a:xfrm>
            <a:off x="4042200" y="1194175"/>
            <a:ext cx="1155900" cy="369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Registers</a:t>
            </a:r>
            <a:endParaRPr/>
          </a:p>
        </p:txBody>
      </p:sp>
      <p:sp>
        <p:nvSpPr>
          <p:cNvPr id="807" name="Google Shape;807;p75"/>
          <p:cNvSpPr/>
          <p:nvPr/>
        </p:nvSpPr>
        <p:spPr>
          <a:xfrm>
            <a:off x="4835625" y="1548825"/>
            <a:ext cx="321600" cy="2895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75"/>
          <p:cNvSpPr txBox="1"/>
          <p:nvPr/>
        </p:nvSpPr>
        <p:spPr>
          <a:xfrm>
            <a:off x="4274625" y="1472625"/>
            <a:ext cx="519900" cy="28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onsolas"/>
                <a:ea typeface="Consolas"/>
                <a:cs typeface="Consolas"/>
                <a:sym typeface="Consolas"/>
              </a:rPr>
              <a:t>ebp</a:t>
            </a:r>
            <a:endParaRPr>
              <a:latin typeface="Consolas"/>
              <a:ea typeface="Consolas"/>
              <a:cs typeface="Consolas"/>
              <a:sym typeface="Consolas"/>
            </a:endParaRPr>
          </a:p>
        </p:txBody>
      </p:sp>
      <p:sp>
        <p:nvSpPr>
          <p:cNvPr id="809" name="Google Shape;809;p75"/>
          <p:cNvSpPr/>
          <p:nvPr/>
        </p:nvSpPr>
        <p:spPr>
          <a:xfrm>
            <a:off x="4835625" y="1929825"/>
            <a:ext cx="321600" cy="2895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75"/>
          <p:cNvSpPr txBox="1"/>
          <p:nvPr/>
        </p:nvSpPr>
        <p:spPr>
          <a:xfrm>
            <a:off x="4274625" y="1853625"/>
            <a:ext cx="519900" cy="28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onsolas"/>
                <a:ea typeface="Consolas"/>
                <a:cs typeface="Consolas"/>
                <a:sym typeface="Consolas"/>
              </a:rPr>
              <a:t>esp</a:t>
            </a:r>
            <a:endParaRPr>
              <a:latin typeface="Consolas"/>
              <a:ea typeface="Consolas"/>
              <a:cs typeface="Consolas"/>
              <a:sym typeface="Consolas"/>
            </a:endParaRPr>
          </a:p>
        </p:txBody>
      </p:sp>
      <p:sp>
        <p:nvSpPr>
          <p:cNvPr id="811" name="Google Shape;811;p75"/>
          <p:cNvSpPr/>
          <p:nvPr/>
        </p:nvSpPr>
        <p:spPr>
          <a:xfrm>
            <a:off x="4835625" y="2310825"/>
            <a:ext cx="321600" cy="2895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75"/>
          <p:cNvSpPr txBox="1"/>
          <p:nvPr/>
        </p:nvSpPr>
        <p:spPr>
          <a:xfrm>
            <a:off x="4274625" y="2234625"/>
            <a:ext cx="519900" cy="28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onsolas"/>
                <a:ea typeface="Consolas"/>
                <a:cs typeface="Consolas"/>
                <a:sym typeface="Consolas"/>
              </a:rPr>
              <a:t>eip</a:t>
            </a:r>
            <a:endParaRPr>
              <a:latin typeface="Consolas"/>
              <a:ea typeface="Consolas"/>
              <a:cs typeface="Consolas"/>
              <a:sym typeface="Consolas"/>
            </a:endParaRPr>
          </a:p>
        </p:txBody>
      </p:sp>
      <p:cxnSp>
        <p:nvCxnSpPr>
          <p:cNvPr id="813" name="Google Shape;813;p75"/>
          <p:cNvCxnSpPr/>
          <p:nvPr/>
        </p:nvCxnSpPr>
        <p:spPr>
          <a:xfrm rot="10800000" flipH="1">
            <a:off x="4999875" y="1195025"/>
            <a:ext cx="1176300" cy="499200"/>
          </a:xfrm>
          <a:prstGeom prst="straightConnector1">
            <a:avLst/>
          </a:prstGeom>
          <a:noFill/>
          <a:ln w="9525" cap="flat" cmpd="sng">
            <a:solidFill>
              <a:schemeClr val="dk2"/>
            </a:solidFill>
            <a:prstDash val="solid"/>
            <a:round/>
            <a:headEnd type="none" w="med" len="med"/>
            <a:tailEnd type="triangle" w="med" len="med"/>
          </a:ln>
        </p:spPr>
      </p:cxnSp>
      <p:cxnSp>
        <p:nvCxnSpPr>
          <p:cNvPr id="814" name="Google Shape;814;p75"/>
          <p:cNvCxnSpPr/>
          <p:nvPr/>
        </p:nvCxnSpPr>
        <p:spPr>
          <a:xfrm>
            <a:off x="4999875" y="2070425"/>
            <a:ext cx="1175100" cy="642900"/>
          </a:xfrm>
          <a:prstGeom prst="straightConnector1">
            <a:avLst/>
          </a:prstGeom>
          <a:noFill/>
          <a:ln w="9525" cap="flat" cmpd="sng">
            <a:solidFill>
              <a:srgbClr val="FF0000"/>
            </a:solidFill>
            <a:prstDash val="solid"/>
            <a:round/>
            <a:headEnd type="none" w="med" len="med"/>
            <a:tailEnd type="triangle" w="med" len="med"/>
          </a:ln>
        </p:spPr>
      </p:cxnSp>
      <p:sp>
        <p:nvSpPr>
          <p:cNvPr id="815" name="Google Shape;815;p75"/>
          <p:cNvSpPr/>
          <p:nvPr/>
        </p:nvSpPr>
        <p:spPr>
          <a:xfrm>
            <a:off x="4999875" y="2453450"/>
            <a:ext cx="1114875" cy="2476000"/>
          </a:xfrm>
          <a:custGeom>
            <a:avLst/>
            <a:gdLst/>
            <a:ahLst/>
            <a:cxnLst/>
            <a:rect l="l" t="t" r="r" b="b"/>
            <a:pathLst>
              <a:path w="44595" h="99040" extrusionOk="0">
                <a:moveTo>
                  <a:pt x="0" y="0"/>
                </a:moveTo>
                <a:lnTo>
                  <a:pt x="273" y="99040"/>
                </a:lnTo>
                <a:lnTo>
                  <a:pt x="44595" y="99040"/>
                </a:lnTo>
              </a:path>
            </a:pathLst>
          </a:custGeom>
          <a:noFill/>
          <a:ln w="9525" cap="flat" cmpd="sng">
            <a:solidFill>
              <a:schemeClr val="dk2"/>
            </a:solidFill>
            <a:prstDash val="solid"/>
            <a:round/>
            <a:headEnd type="none" w="med" len="med"/>
            <a:tailEnd type="triangle" w="med" len="med"/>
          </a:ln>
        </p:spPr>
      </p:sp>
      <p:sp>
        <p:nvSpPr>
          <p:cNvPr id="816" name="Google Shape;816;p75"/>
          <p:cNvSpPr/>
          <p:nvPr/>
        </p:nvSpPr>
        <p:spPr>
          <a:xfrm>
            <a:off x="5925475" y="2511200"/>
            <a:ext cx="235950" cy="2325679"/>
          </a:xfrm>
          <a:custGeom>
            <a:avLst/>
            <a:gdLst/>
            <a:ahLst/>
            <a:cxnLst/>
            <a:rect l="l" t="t" r="r" b="b"/>
            <a:pathLst>
              <a:path w="9438" h="94916" extrusionOk="0">
                <a:moveTo>
                  <a:pt x="9438" y="0"/>
                </a:moveTo>
                <a:lnTo>
                  <a:pt x="0" y="0"/>
                </a:lnTo>
                <a:lnTo>
                  <a:pt x="0" y="94916"/>
                </a:lnTo>
                <a:lnTo>
                  <a:pt x="8898" y="94916"/>
                </a:lnTo>
              </a:path>
            </a:pathLst>
          </a:custGeom>
          <a:noFill/>
          <a:ln w="9525" cap="flat" cmpd="sng">
            <a:solidFill>
              <a:srgbClr val="FF0000"/>
            </a:solidFill>
            <a:prstDash val="solid"/>
            <a:round/>
            <a:headEnd type="none" w="med" len="med"/>
            <a:tailEnd type="triangle" w="med" len="med"/>
          </a:ln>
        </p:spPr>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820"/>
        <p:cNvGrpSpPr/>
        <p:nvPr/>
      </p:nvGrpSpPr>
      <p:grpSpPr>
        <a:xfrm>
          <a:off x="0" y="0"/>
          <a:ext cx="0" cy="0"/>
          <a:chOff x="0" y="0"/>
          <a:chExt cx="0" cy="0"/>
        </a:xfrm>
      </p:grpSpPr>
      <p:sp>
        <p:nvSpPr>
          <p:cNvPr id="821" name="Google Shape;821;p76"/>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2. Remember eip</a:t>
            </a:r>
            <a:endParaRPr/>
          </a:p>
        </p:txBody>
      </p:sp>
      <p:sp>
        <p:nvSpPr>
          <p:cNvPr id="822" name="Google Shape;822;p76"/>
          <p:cNvSpPr txBox="1">
            <a:spLocks noGrp="1"/>
          </p:cNvSpPr>
          <p:nvPr>
            <p:ph type="body" idx="1"/>
          </p:nvPr>
        </p:nvSpPr>
        <p:spPr>
          <a:xfrm>
            <a:off x="198500" y="1246825"/>
            <a:ext cx="34593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This value is sometimes known as the </a:t>
            </a:r>
            <a:r>
              <a:rPr lang="en">
                <a:latin typeface="Consolas"/>
                <a:ea typeface="Consolas"/>
                <a:cs typeface="Consolas"/>
                <a:sym typeface="Consolas"/>
              </a:rPr>
              <a:t>rip</a:t>
            </a:r>
            <a:r>
              <a:rPr lang="en"/>
              <a:t> (return instruction pointer), because when we’re finished with the function, this pointer tells us where in the instructions to go next.</a:t>
            </a:r>
            <a:endParaRPr/>
          </a:p>
        </p:txBody>
      </p:sp>
      <p:graphicFrame>
        <p:nvGraphicFramePr>
          <p:cNvPr id="823" name="Google Shape;823;p76"/>
          <p:cNvGraphicFramePr/>
          <p:nvPr/>
        </p:nvGraphicFramePr>
        <p:xfrm>
          <a:off x="6215675" y="1168225"/>
          <a:ext cx="2461150" cy="3962100"/>
        </p:xfrm>
        <a:graphic>
          <a:graphicData uri="http://schemas.openxmlformats.org/drawingml/2006/table">
            <a:tbl>
              <a:tblPr>
                <a:noFill/>
                <a:tableStyleId>{F77F4237-0D3B-4A35-BEBD-FA886FF9FF42}</a:tableStyleId>
              </a:tblPr>
              <a:tblGrid>
                <a:gridCol w="2461150">
                  <a:extLst>
                    <a:ext uri="{9D8B030D-6E8A-4147-A177-3AD203B41FA5}">
                      <a16:colId xmlns:a16="http://schemas.microsoft.com/office/drawing/2014/main" val="20000"/>
                    </a:ext>
                  </a:extLst>
                </a:gridCol>
              </a:tblGrid>
              <a:tr h="278350">
                <a:tc>
                  <a:txBody>
                    <a:bodyPr/>
                    <a:lstStyle/>
                    <a:p>
                      <a:pPr marL="0" lvl="0" indent="0" algn="ctr" rtl="0">
                        <a:spcBef>
                          <a:spcPts val="0"/>
                        </a:spcBef>
                        <a:spcAft>
                          <a:spcPts val="0"/>
                        </a:spcAft>
                        <a:buNone/>
                      </a:pPr>
                      <a:r>
                        <a:rPr lang="en">
                          <a:latin typeface="Calibri"/>
                          <a:ea typeface="Calibri"/>
                          <a:cs typeface="Calibri"/>
                          <a:sym typeface="Calibri"/>
                        </a:rPr>
                        <a:t>Stack frame for </a:t>
                      </a:r>
                      <a:r>
                        <a:rPr lang="en">
                          <a:latin typeface="Consolas"/>
                          <a:ea typeface="Consolas"/>
                          <a:cs typeface="Consolas"/>
                          <a:sym typeface="Consolas"/>
                        </a:rPr>
                        <a:t>main</a:t>
                      </a: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0"/>
                  </a:ext>
                </a:extLst>
              </a:tr>
              <a:tr h="278350">
                <a:tc>
                  <a:txBody>
                    <a:bodyPr/>
                    <a:lstStyle/>
                    <a:p>
                      <a:pPr marL="0" lvl="0" indent="0" algn="ctr" rtl="0">
                        <a:spcBef>
                          <a:spcPts val="0"/>
                        </a:spcBef>
                        <a:spcAft>
                          <a:spcPts val="0"/>
                        </a:spcAft>
                        <a:buNone/>
                      </a:pPr>
                      <a:r>
                        <a:rPr lang="en">
                          <a:latin typeface="Calibri"/>
                          <a:ea typeface="Calibri"/>
                          <a:cs typeface="Calibri"/>
                          <a:sym typeface="Calibri"/>
                        </a:rPr>
                        <a:t>Argument #2</a:t>
                      </a:r>
                      <a:endParaRPr>
                        <a:latin typeface="Calibri"/>
                        <a:ea typeface="Calibri"/>
                        <a:cs typeface="Calibri"/>
                        <a:sym typeface="Calibri"/>
                      </a:endParaRPr>
                    </a:p>
                  </a:txBody>
                  <a:tcPr marL="91425" marR="91425" marT="91425" marB="91425"/>
                </a:tc>
                <a:extLst>
                  <a:ext uri="{0D108BD9-81ED-4DB2-BD59-A6C34878D82A}">
                    <a16:rowId xmlns:a16="http://schemas.microsoft.com/office/drawing/2014/main" val="10001"/>
                  </a:ext>
                </a:extLst>
              </a:tr>
              <a:tr h="278350">
                <a:tc>
                  <a:txBody>
                    <a:bodyPr/>
                    <a:lstStyle/>
                    <a:p>
                      <a:pPr marL="0" lvl="0" indent="0" algn="ctr" rtl="0">
                        <a:spcBef>
                          <a:spcPts val="0"/>
                        </a:spcBef>
                        <a:spcAft>
                          <a:spcPts val="0"/>
                        </a:spcAft>
                        <a:buNone/>
                      </a:pPr>
                      <a:r>
                        <a:rPr lang="en">
                          <a:latin typeface="Calibri"/>
                          <a:ea typeface="Calibri"/>
                          <a:cs typeface="Calibri"/>
                          <a:sym typeface="Calibri"/>
                        </a:rPr>
                        <a:t>Argument #1</a:t>
                      </a:r>
                      <a:endParaRPr>
                        <a:latin typeface="Calibri"/>
                        <a:ea typeface="Calibri"/>
                        <a:cs typeface="Calibri"/>
                        <a:sym typeface="Calibri"/>
                      </a:endParaRPr>
                    </a:p>
                  </a:txBody>
                  <a:tcPr marL="91425" marR="91425" marT="91425" marB="91425"/>
                </a:tc>
                <a:extLst>
                  <a:ext uri="{0D108BD9-81ED-4DB2-BD59-A6C34878D82A}">
                    <a16:rowId xmlns:a16="http://schemas.microsoft.com/office/drawing/2014/main" val="10002"/>
                  </a:ext>
                </a:extLst>
              </a:tr>
              <a:tr h="278350">
                <a:tc>
                  <a:txBody>
                    <a:bodyPr/>
                    <a:lstStyle/>
                    <a:p>
                      <a:pPr marL="0" lvl="0" indent="0" algn="ctr" rtl="0">
                        <a:spcBef>
                          <a:spcPts val="0"/>
                        </a:spcBef>
                        <a:spcAft>
                          <a:spcPts val="0"/>
                        </a:spcAft>
                        <a:buNone/>
                      </a:pPr>
                      <a:r>
                        <a:rPr lang="en">
                          <a:solidFill>
                            <a:srgbClr val="FF0000"/>
                          </a:solidFill>
                          <a:latin typeface="Calibri"/>
                          <a:ea typeface="Calibri"/>
                          <a:cs typeface="Calibri"/>
                          <a:sym typeface="Calibri"/>
                        </a:rPr>
                        <a:t>Old eip (rip)</a:t>
                      </a:r>
                      <a:endParaRPr>
                        <a:solidFill>
                          <a:srgbClr val="FF0000"/>
                        </a:solidFill>
                        <a:latin typeface="Calibri"/>
                        <a:ea typeface="Calibri"/>
                        <a:cs typeface="Calibri"/>
                        <a:sym typeface="Calibri"/>
                      </a:endParaRPr>
                    </a:p>
                  </a:txBody>
                  <a:tcPr marL="91425" marR="91425" marT="91425" marB="91425"/>
                </a:tc>
                <a:extLst>
                  <a:ext uri="{0D108BD9-81ED-4DB2-BD59-A6C34878D82A}">
                    <a16:rowId xmlns:a16="http://schemas.microsoft.com/office/drawing/2014/main" val="10003"/>
                  </a:ext>
                </a:extLst>
              </a:tr>
              <a:tr h="278350">
                <a:tc>
                  <a:txBody>
                    <a:bodyPr/>
                    <a:lstStyle/>
                    <a:p>
                      <a:pPr marL="0" lvl="0" indent="0" algn="ctr" rtl="0">
                        <a:spcBef>
                          <a:spcPts val="0"/>
                        </a:spcBef>
                        <a:spcAft>
                          <a:spcPts val="0"/>
                        </a:spcAft>
                        <a:buNone/>
                      </a:pP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4"/>
                  </a:ext>
                </a:extLst>
              </a:tr>
              <a:tr h="278350">
                <a:tc>
                  <a:txBody>
                    <a:bodyPr/>
                    <a:lstStyle/>
                    <a:p>
                      <a:pPr marL="0" lvl="0" indent="0" algn="ctr" rtl="0">
                        <a:spcBef>
                          <a:spcPts val="0"/>
                        </a:spcBef>
                        <a:spcAft>
                          <a:spcPts val="0"/>
                        </a:spcAft>
                        <a:buNone/>
                      </a:pP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5"/>
                  </a:ext>
                </a:extLst>
              </a:tr>
              <a:tr h="278350">
                <a:tc>
                  <a:txBody>
                    <a:bodyPr/>
                    <a:lstStyle/>
                    <a:p>
                      <a:pPr marL="0" lvl="0" indent="0" algn="ctr" rtl="0">
                        <a:spcBef>
                          <a:spcPts val="0"/>
                        </a:spcBef>
                        <a:spcAft>
                          <a:spcPts val="0"/>
                        </a:spcAft>
                        <a:buNone/>
                      </a:pP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6"/>
                  </a:ext>
                </a:extLst>
              </a:tr>
              <a:tr h="278350">
                <a:tc>
                  <a:txBody>
                    <a:bodyPr/>
                    <a:lstStyle/>
                    <a:p>
                      <a:pPr marL="0" lvl="0" indent="0" algn="ctr" rtl="0">
                        <a:spcBef>
                          <a:spcPts val="0"/>
                        </a:spcBef>
                        <a:spcAft>
                          <a:spcPts val="0"/>
                        </a:spcAft>
                        <a:buNone/>
                      </a:pPr>
                      <a:r>
                        <a:rPr lang="en">
                          <a:latin typeface="Consolas"/>
                          <a:ea typeface="Consolas"/>
                          <a:cs typeface="Consolas"/>
                          <a:sym typeface="Consolas"/>
                        </a:rPr>
                        <a:t>...</a:t>
                      </a: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7"/>
                  </a:ext>
                </a:extLst>
              </a:tr>
              <a:tr h="278350">
                <a:tc>
                  <a:txBody>
                    <a:bodyPr/>
                    <a:lstStyle/>
                    <a:p>
                      <a:pPr marL="0" lvl="0" indent="0" algn="ctr" rtl="0">
                        <a:spcBef>
                          <a:spcPts val="0"/>
                        </a:spcBef>
                        <a:spcAft>
                          <a:spcPts val="0"/>
                        </a:spcAft>
                        <a:buNone/>
                      </a:pPr>
                      <a:r>
                        <a:rPr lang="en"/>
                        <a:t>Code for </a:t>
                      </a:r>
                      <a:r>
                        <a:rPr lang="en">
                          <a:latin typeface="Consolas"/>
                          <a:ea typeface="Consolas"/>
                          <a:cs typeface="Consolas"/>
                          <a:sym typeface="Consolas"/>
                        </a:rPr>
                        <a:t>foo</a:t>
                      </a: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8"/>
                  </a:ext>
                </a:extLst>
              </a:tr>
              <a:tr h="278350">
                <a:tc>
                  <a:txBody>
                    <a:bodyPr/>
                    <a:lstStyle/>
                    <a:p>
                      <a:pPr marL="0" lvl="0" indent="0" algn="ctr" rtl="0">
                        <a:spcBef>
                          <a:spcPts val="0"/>
                        </a:spcBef>
                        <a:spcAft>
                          <a:spcPts val="0"/>
                        </a:spcAft>
                        <a:buNone/>
                      </a:pPr>
                      <a:r>
                        <a:rPr lang="en"/>
                        <a:t>Code for </a:t>
                      </a:r>
                      <a:r>
                        <a:rPr lang="en">
                          <a:latin typeface="Consolas"/>
                          <a:ea typeface="Consolas"/>
                          <a:cs typeface="Consolas"/>
                          <a:sym typeface="Consolas"/>
                        </a:rPr>
                        <a:t>main</a:t>
                      </a: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9"/>
                  </a:ext>
                </a:extLst>
              </a:tr>
            </a:tbl>
          </a:graphicData>
        </a:graphic>
      </p:graphicFrame>
      <p:sp>
        <p:nvSpPr>
          <p:cNvPr id="824" name="Google Shape;824;p76"/>
          <p:cNvSpPr txBox="1"/>
          <p:nvPr/>
        </p:nvSpPr>
        <p:spPr>
          <a:xfrm rot="5400000">
            <a:off x="8481825" y="4529100"/>
            <a:ext cx="786600" cy="396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t>CODE</a:t>
            </a:r>
            <a:endParaRPr/>
          </a:p>
        </p:txBody>
      </p:sp>
      <p:sp>
        <p:nvSpPr>
          <p:cNvPr id="825" name="Google Shape;825;p76"/>
          <p:cNvSpPr txBox="1"/>
          <p:nvPr/>
        </p:nvSpPr>
        <p:spPr>
          <a:xfrm rot="5400000">
            <a:off x="7490925" y="2353475"/>
            <a:ext cx="2768400" cy="396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t>STACK</a:t>
            </a:r>
            <a:endParaRPr/>
          </a:p>
        </p:txBody>
      </p:sp>
      <p:cxnSp>
        <p:nvCxnSpPr>
          <p:cNvPr id="826" name="Google Shape;826;p76"/>
          <p:cNvCxnSpPr>
            <a:stCxn id="825" idx="1"/>
          </p:cNvCxnSpPr>
          <p:nvPr/>
        </p:nvCxnSpPr>
        <p:spPr>
          <a:xfrm flipH="1">
            <a:off x="8871225" y="1167575"/>
            <a:ext cx="3900" cy="1053300"/>
          </a:xfrm>
          <a:prstGeom prst="straightConnector1">
            <a:avLst/>
          </a:prstGeom>
          <a:noFill/>
          <a:ln w="9525" cap="flat" cmpd="sng">
            <a:solidFill>
              <a:schemeClr val="dk2"/>
            </a:solidFill>
            <a:prstDash val="solid"/>
            <a:round/>
            <a:headEnd type="none" w="med" len="med"/>
            <a:tailEnd type="none" w="med" len="med"/>
          </a:ln>
        </p:spPr>
      </p:cxnSp>
      <p:cxnSp>
        <p:nvCxnSpPr>
          <p:cNvPr id="827" name="Google Shape;827;p76"/>
          <p:cNvCxnSpPr/>
          <p:nvPr/>
        </p:nvCxnSpPr>
        <p:spPr>
          <a:xfrm flipH="1">
            <a:off x="8871225" y="2920175"/>
            <a:ext cx="3900" cy="1053300"/>
          </a:xfrm>
          <a:prstGeom prst="straightConnector1">
            <a:avLst/>
          </a:prstGeom>
          <a:noFill/>
          <a:ln w="9525" cap="flat" cmpd="sng">
            <a:solidFill>
              <a:schemeClr val="dk2"/>
            </a:solidFill>
            <a:prstDash val="solid"/>
            <a:round/>
            <a:headEnd type="none" w="med" len="med"/>
            <a:tailEnd type="none" w="med" len="med"/>
          </a:ln>
        </p:spPr>
      </p:cxnSp>
      <p:sp>
        <p:nvSpPr>
          <p:cNvPr id="828" name="Google Shape;828;p76"/>
          <p:cNvSpPr/>
          <p:nvPr/>
        </p:nvSpPr>
        <p:spPr>
          <a:xfrm>
            <a:off x="4069350" y="1167575"/>
            <a:ext cx="1155900" cy="15108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76"/>
          <p:cNvSpPr txBox="1"/>
          <p:nvPr/>
        </p:nvSpPr>
        <p:spPr>
          <a:xfrm>
            <a:off x="4042200" y="1194175"/>
            <a:ext cx="1155900" cy="369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Registers</a:t>
            </a:r>
            <a:endParaRPr/>
          </a:p>
        </p:txBody>
      </p:sp>
      <p:sp>
        <p:nvSpPr>
          <p:cNvPr id="830" name="Google Shape;830;p76"/>
          <p:cNvSpPr/>
          <p:nvPr/>
        </p:nvSpPr>
        <p:spPr>
          <a:xfrm>
            <a:off x="4835625" y="1548825"/>
            <a:ext cx="321600" cy="2895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76"/>
          <p:cNvSpPr txBox="1"/>
          <p:nvPr/>
        </p:nvSpPr>
        <p:spPr>
          <a:xfrm>
            <a:off x="4274625" y="1472625"/>
            <a:ext cx="519900" cy="28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onsolas"/>
                <a:ea typeface="Consolas"/>
                <a:cs typeface="Consolas"/>
                <a:sym typeface="Consolas"/>
              </a:rPr>
              <a:t>ebp</a:t>
            </a:r>
            <a:endParaRPr>
              <a:latin typeface="Consolas"/>
              <a:ea typeface="Consolas"/>
              <a:cs typeface="Consolas"/>
              <a:sym typeface="Consolas"/>
            </a:endParaRPr>
          </a:p>
        </p:txBody>
      </p:sp>
      <p:sp>
        <p:nvSpPr>
          <p:cNvPr id="832" name="Google Shape;832;p76"/>
          <p:cNvSpPr/>
          <p:nvPr/>
        </p:nvSpPr>
        <p:spPr>
          <a:xfrm>
            <a:off x="4835625" y="1929825"/>
            <a:ext cx="321600" cy="2895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76"/>
          <p:cNvSpPr txBox="1"/>
          <p:nvPr/>
        </p:nvSpPr>
        <p:spPr>
          <a:xfrm>
            <a:off x="4274625" y="1853625"/>
            <a:ext cx="519900" cy="28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onsolas"/>
                <a:ea typeface="Consolas"/>
                <a:cs typeface="Consolas"/>
                <a:sym typeface="Consolas"/>
              </a:rPr>
              <a:t>esp</a:t>
            </a:r>
            <a:endParaRPr>
              <a:latin typeface="Consolas"/>
              <a:ea typeface="Consolas"/>
              <a:cs typeface="Consolas"/>
              <a:sym typeface="Consolas"/>
            </a:endParaRPr>
          </a:p>
        </p:txBody>
      </p:sp>
      <p:sp>
        <p:nvSpPr>
          <p:cNvPr id="834" name="Google Shape;834;p76"/>
          <p:cNvSpPr/>
          <p:nvPr/>
        </p:nvSpPr>
        <p:spPr>
          <a:xfrm>
            <a:off x="4835625" y="2310825"/>
            <a:ext cx="321600" cy="2895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76"/>
          <p:cNvSpPr txBox="1"/>
          <p:nvPr/>
        </p:nvSpPr>
        <p:spPr>
          <a:xfrm>
            <a:off x="4274625" y="2234625"/>
            <a:ext cx="519900" cy="28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onsolas"/>
                <a:ea typeface="Consolas"/>
                <a:cs typeface="Consolas"/>
                <a:sym typeface="Consolas"/>
              </a:rPr>
              <a:t>eip</a:t>
            </a:r>
            <a:endParaRPr>
              <a:latin typeface="Consolas"/>
              <a:ea typeface="Consolas"/>
              <a:cs typeface="Consolas"/>
              <a:sym typeface="Consolas"/>
            </a:endParaRPr>
          </a:p>
        </p:txBody>
      </p:sp>
      <p:cxnSp>
        <p:nvCxnSpPr>
          <p:cNvPr id="836" name="Google Shape;836;p76"/>
          <p:cNvCxnSpPr/>
          <p:nvPr/>
        </p:nvCxnSpPr>
        <p:spPr>
          <a:xfrm rot="10800000" flipH="1">
            <a:off x="4999875" y="1195025"/>
            <a:ext cx="1176300" cy="499200"/>
          </a:xfrm>
          <a:prstGeom prst="straightConnector1">
            <a:avLst/>
          </a:prstGeom>
          <a:noFill/>
          <a:ln w="9525" cap="flat" cmpd="sng">
            <a:solidFill>
              <a:schemeClr val="dk2"/>
            </a:solidFill>
            <a:prstDash val="solid"/>
            <a:round/>
            <a:headEnd type="none" w="med" len="med"/>
            <a:tailEnd type="triangle" w="med" len="med"/>
          </a:ln>
        </p:spPr>
      </p:cxnSp>
      <p:cxnSp>
        <p:nvCxnSpPr>
          <p:cNvPr id="837" name="Google Shape;837;p76"/>
          <p:cNvCxnSpPr/>
          <p:nvPr/>
        </p:nvCxnSpPr>
        <p:spPr>
          <a:xfrm>
            <a:off x="4999875" y="2070425"/>
            <a:ext cx="1175100" cy="642900"/>
          </a:xfrm>
          <a:prstGeom prst="straightConnector1">
            <a:avLst/>
          </a:prstGeom>
          <a:noFill/>
          <a:ln w="9525" cap="flat" cmpd="sng">
            <a:solidFill>
              <a:srgbClr val="FF0000"/>
            </a:solidFill>
            <a:prstDash val="solid"/>
            <a:round/>
            <a:headEnd type="none" w="med" len="med"/>
            <a:tailEnd type="triangle" w="med" len="med"/>
          </a:ln>
        </p:spPr>
      </p:cxnSp>
      <p:sp>
        <p:nvSpPr>
          <p:cNvPr id="838" name="Google Shape;838;p76"/>
          <p:cNvSpPr/>
          <p:nvPr/>
        </p:nvSpPr>
        <p:spPr>
          <a:xfrm>
            <a:off x="4999875" y="2453450"/>
            <a:ext cx="1114875" cy="2476000"/>
          </a:xfrm>
          <a:custGeom>
            <a:avLst/>
            <a:gdLst/>
            <a:ahLst/>
            <a:cxnLst/>
            <a:rect l="l" t="t" r="r" b="b"/>
            <a:pathLst>
              <a:path w="44595" h="99040" extrusionOk="0">
                <a:moveTo>
                  <a:pt x="0" y="0"/>
                </a:moveTo>
                <a:lnTo>
                  <a:pt x="273" y="99040"/>
                </a:lnTo>
                <a:lnTo>
                  <a:pt x="44595" y="99040"/>
                </a:lnTo>
              </a:path>
            </a:pathLst>
          </a:custGeom>
          <a:noFill/>
          <a:ln w="9525" cap="flat" cmpd="sng">
            <a:solidFill>
              <a:schemeClr val="dk2"/>
            </a:solidFill>
            <a:prstDash val="solid"/>
            <a:round/>
            <a:headEnd type="none" w="med" len="med"/>
            <a:tailEnd type="triangle" w="med" len="med"/>
          </a:ln>
        </p:spPr>
      </p:sp>
      <p:sp>
        <p:nvSpPr>
          <p:cNvPr id="839" name="Google Shape;839;p76"/>
          <p:cNvSpPr/>
          <p:nvPr/>
        </p:nvSpPr>
        <p:spPr>
          <a:xfrm>
            <a:off x="5925475" y="2511200"/>
            <a:ext cx="235950" cy="2325679"/>
          </a:xfrm>
          <a:custGeom>
            <a:avLst/>
            <a:gdLst/>
            <a:ahLst/>
            <a:cxnLst/>
            <a:rect l="l" t="t" r="r" b="b"/>
            <a:pathLst>
              <a:path w="9438" h="94916" extrusionOk="0">
                <a:moveTo>
                  <a:pt x="9438" y="0"/>
                </a:moveTo>
                <a:lnTo>
                  <a:pt x="0" y="0"/>
                </a:lnTo>
                <a:lnTo>
                  <a:pt x="0" y="94916"/>
                </a:lnTo>
                <a:lnTo>
                  <a:pt x="8898" y="94916"/>
                </a:lnTo>
              </a:path>
            </a:pathLst>
          </a:custGeom>
          <a:noFill/>
          <a:ln w="9525" cap="flat" cmpd="sng">
            <a:solidFill>
              <a:srgbClr val="FF0000"/>
            </a:solidFill>
            <a:prstDash val="solid"/>
            <a:round/>
            <a:headEnd type="none" w="med" len="med"/>
            <a:tailEnd type="triangle" w="med" len="med"/>
          </a:ln>
        </p:spPr>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32"/>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Units of Measurement</a:t>
            </a:r>
            <a:endParaRPr/>
          </a:p>
        </p:txBody>
      </p:sp>
      <p:sp>
        <p:nvSpPr>
          <p:cNvPr id="145" name="Google Shape;145;p3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5</a:t>
            </a:fld>
            <a:endParaRPr/>
          </a:p>
        </p:txBody>
      </p:sp>
      <p:sp>
        <p:nvSpPr>
          <p:cNvPr id="146" name="Google Shape;146;p32"/>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In computers, all data is represented as bits</a:t>
            </a:r>
            <a:endParaRPr dirty="0"/>
          </a:p>
          <a:p>
            <a:pPr marL="914400" lvl="1" indent="-317500" algn="l" rtl="0">
              <a:spcBef>
                <a:spcPts val="0"/>
              </a:spcBef>
              <a:spcAft>
                <a:spcPts val="0"/>
              </a:spcAft>
              <a:buSzPts val="1400"/>
              <a:buChar char="○"/>
            </a:pPr>
            <a:r>
              <a:rPr lang="en" b="1" dirty="0"/>
              <a:t>Bit</a:t>
            </a:r>
            <a:r>
              <a:rPr lang="en" dirty="0"/>
              <a:t>: a binary digit, 0 or 1</a:t>
            </a:r>
            <a:endParaRPr dirty="0"/>
          </a:p>
          <a:p>
            <a:pPr marL="457200" lvl="0" indent="-342900" algn="l" rtl="0">
              <a:spcBef>
                <a:spcPts val="0"/>
              </a:spcBef>
              <a:spcAft>
                <a:spcPts val="0"/>
              </a:spcAft>
              <a:buSzPts val="1800"/>
              <a:buChar char="●"/>
            </a:pPr>
            <a:r>
              <a:rPr lang="en" dirty="0"/>
              <a:t>Names for groups of bits</a:t>
            </a:r>
            <a:endParaRPr dirty="0"/>
          </a:p>
          <a:p>
            <a:pPr marL="914400" lvl="1" indent="-317500" algn="l" rtl="0">
              <a:spcBef>
                <a:spcPts val="0"/>
              </a:spcBef>
              <a:spcAft>
                <a:spcPts val="0"/>
              </a:spcAft>
              <a:buSzPts val="1400"/>
              <a:buChar char="○"/>
            </a:pPr>
            <a:r>
              <a:rPr lang="en" dirty="0"/>
              <a:t>8 bits = 1 byte</a:t>
            </a:r>
          </a:p>
          <a:p>
            <a:pPr marL="914400" lvl="1" indent="-317500" algn="l" rtl="0">
              <a:spcBef>
                <a:spcPts val="0"/>
              </a:spcBef>
              <a:spcAft>
                <a:spcPts val="0"/>
              </a:spcAft>
              <a:buSzPts val="1400"/>
              <a:buChar char="○"/>
            </a:pPr>
            <a:r>
              <a:rPr lang="en-US" dirty="0"/>
              <a:t>1 word = 4 bytes</a:t>
            </a:r>
            <a:endParaRPr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843"/>
        <p:cNvGrpSpPr/>
        <p:nvPr/>
      </p:nvGrpSpPr>
      <p:grpSpPr>
        <a:xfrm>
          <a:off x="0" y="0"/>
          <a:ext cx="0" cy="0"/>
          <a:chOff x="0" y="0"/>
          <a:chExt cx="0" cy="0"/>
        </a:xfrm>
      </p:grpSpPr>
      <p:sp>
        <p:nvSpPr>
          <p:cNvPr id="844" name="Google Shape;844;p77"/>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3. Remember ebp</a:t>
            </a:r>
            <a:endParaRPr/>
          </a:p>
        </p:txBody>
      </p:sp>
      <p:graphicFrame>
        <p:nvGraphicFramePr>
          <p:cNvPr id="845" name="Google Shape;845;p77"/>
          <p:cNvGraphicFramePr/>
          <p:nvPr/>
        </p:nvGraphicFramePr>
        <p:xfrm>
          <a:off x="6215675" y="1168225"/>
          <a:ext cx="2461150" cy="3962100"/>
        </p:xfrm>
        <a:graphic>
          <a:graphicData uri="http://schemas.openxmlformats.org/drawingml/2006/table">
            <a:tbl>
              <a:tblPr>
                <a:noFill/>
                <a:tableStyleId>{F77F4237-0D3B-4A35-BEBD-FA886FF9FF42}</a:tableStyleId>
              </a:tblPr>
              <a:tblGrid>
                <a:gridCol w="2461150">
                  <a:extLst>
                    <a:ext uri="{9D8B030D-6E8A-4147-A177-3AD203B41FA5}">
                      <a16:colId xmlns:a16="http://schemas.microsoft.com/office/drawing/2014/main" val="20000"/>
                    </a:ext>
                  </a:extLst>
                </a:gridCol>
              </a:tblGrid>
              <a:tr h="278350">
                <a:tc>
                  <a:txBody>
                    <a:bodyPr/>
                    <a:lstStyle/>
                    <a:p>
                      <a:pPr marL="0" lvl="0" indent="0" algn="ctr" rtl="0">
                        <a:spcBef>
                          <a:spcPts val="0"/>
                        </a:spcBef>
                        <a:spcAft>
                          <a:spcPts val="0"/>
                        </a:spcAft>
                        <a:buNone/>
                      </a:pPr>
                      <a:r>
                        <a:rPr lang="en">
                          <a:latin typeface="Calibri"/>
                          <a:ea typeface="Calibri"/>
                          <a:cs typeface="Calibri"/>
                          <a:sym typeface="Calibri"/>
                        </a:rPr>
                        <a:t>Stack frame for </a:t>
                      </a:r>
                      <a:r>
                        <a:rPr lang="en">
                          <a:latin typeface="Consolas"/>
                          <a:ea typeface="Consolas"/>
                          <a:cs typeface="Consolas"/>
                          <a:sym typeface="Consolas"/>
                        </a:rPr>
                        <a:t>main</a:t>
                      </a: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0"/>
                  </a:ext>
                </a:extLst>
              </a:tr>
              <a:tr h="278350">
                <a:tc>
                  <a:txBody>
                    <a:bodyPr/>
                    <a:lstStyle/>
                    <a:p>
                      <a:pPr marL="0" lvl="0" indent="0" algn="ctr" rtl="0">
                        <a:spcBef>
                          <a:spcPts val="0"/>
                        </a:spcBef>
                        <a:spcAft>
                          <a:spcPts val="0"/>
                        </a:spcAft>
                        <a:buNone/>
                      </a:pPr>
                      <a:r>
                        <a:rPr lang="en">
                          <a:latin typeface="Calibri"/>
                          <a:ea typeface="Calibri"/>
                          <a:cs typeface="Calibri"/>
                          <a:sym typeface="Calibri"/>
                        </a:rPr>
                        <a:t>Argument #2</a:t>
                      </a:r>
                      <a:endParaRPr>
                        <a:latin typeface="Calibri"/>
                        <a:ea typeface="Calibri"/>
                        <a:cs typeface="Calibri"/>
                        <a:sym typeface="Calibri"/>
                      </a:endParaRPr>
                    </a:p>
                  </a:txBody>
                  <a:tcPr marL="91425" marR="91425" marT="91425" marB="91425"/>
                </a:tc>
                <a:extLst>
                  <a:ext uri="{0D108BD9-81ED-4DB2-BD59-A6C34878D82A}">
                    <a16:rowId xmlns:a16="http://schemas.microsoft.com/office/drawing/2014/main" val="10001"/>
                  </a:ext>
                </a:extLst>
              </a:tr>
              <a:tr h="278350">
                <a:tc>
                  <a:txBody>
                    <a:bodyPr/>
                    <a:lstStyle/>
                    <a:p>
                      <a:pPr marL="0" lvl="0" indent="0" algn="ctr" rtl="0">
                        <a:spcBef>
                          <a:spcPts val="0"/>
                        </a:spcBef>
                        <a:spcAft>
                          <a:spcPts val="0"/>
                        </a:spcAft>
                        <a:buNone/>
                      </a:pPr>
                      <a:r>
                        <a:rPr lang="en">
                          <a:latin typeface="Calibri"/>
                          <a:ea typeface="Calibri"/>
                          <a:cs typeface="Calibri"/>
                          <a:sym typeface="Calibri"/>
                        </a:rPr>
                        <a:t>Argument #1</a:t>
                      </a:r>
                      <a:endParaRPr>
                        <a:latin typeface="Calibri"/>
                        <a:ea typeface="Calibri"/>
                        <a:cs typeface="Calibri"/>
                        <a:sym typeface="Calibri"/>
                      </a:endParaRPr>
                    </a:p>
                  </a:txBody>
                  <a:tcPr marL="91425" marR="91425" marT="91425" marB="91425"/>
                </a:tc>
                <a:extLst>
                  <a:ext uri="{0D108BD9-81ED-4DB2-BD59-A6C34878D82A}">
                    <a16:rowId xmlns:a16="http://schemas.microsoft.com/office/drawing/2014/main" val="10002"/>
                  </a:ext>
                </a:extLst>
              </a:tr>
              <a:tr h="278350">
                <a:tc>
                  <a:txBody>
                    <a:bodyPr/>
                    <a:lstStyle/>
                    <a:p>
                      <a:pPr marL="0" lvl="0" indent="0" algn="ctr" rtl="0">
                        <a:spcBef>
                          <a:spcPts val="0"/>
                        </a:spcBef>
                        <a:spcAft>
                          <a:spcPts val="0"/>
                        </a:spcAft>
                        <a:buNone/>
                      </a:pPr>
                      <a:r>
                        <a:rPr lang="en">
                          <a:latin typeface="Calibri"/>
                          <a:ea typeface="Calibri"/>
                          <a:cs typeface="Calibri"/>
                          <a:sym typeface="Calibri"/>
                        </a:rPr>
                        <a:t>Old eip (rip)</a:t>
                      </a:r>
                      <a:endParaRPr>
                        <a:latin typeface="Calibri"/>
                        <a:ea typeface="Calibri"/>
                        <a:cs typeface="Calibri"/>
                        <a:sym typeface="Calibri"/>
                      </a:endParaRPr>
                    </a:p>
                  </a:txBody>
                  <a:tcPr marL="91425" marR="91425" marT="91425" marB="91425"/>
                </a:tc>
                <a:extLst>
                  <a:ext uri="{0D108BD9-81ED-4DB2-BD59-A6C34878D82A}">
                    <a16:rowId xmlns:a16="http://schemas.microsoft.com/office/drawing/2014/main" val="10003"/>
                  </a:ext>
                </a:extLst>
              </a:tr>
              <a:tr h="278350">
                <a:tc>
                  <a:txBody>
                    <a:bodyPr/>
                    <a:lstStyle/>
                    <a:p>
                      <a:pPr marL="0" lvl="0" indent="0" algn="ctr" rtl="0">
                        <a:spcBef>
                          <a:spcPts val="0"/>
                        </a:spcBef>
                        <a:spcAft>
                          <a:spcPts val="0"/>
                        </a:spcAft>
                        <a:buNone/>
                      </a:pPr>
                      <a:r>
                        <a:rPr lang="en">
                          <a:solidFill>
                            <a:srgbClr val="FF0000"/>
                          </a:solidFill>
                          <a:latin typeface="Calibri"/>
                          <a:ea typeface="Calibri"/>
                          <a:cs typeface="Calibri"/>
                          <a:sym typeface="Calibri"/>
                        </a:rPr>
                        <a:t>Old ebp (sfp)</a:t>
                      </a:r>
                      <a:endParaRPr>
                        <a:solidFill>
                          <a:srgbClr val="FF0000"/>
                        </a:solidFill>
                        <a:latin typeface="Calibri"/>
                        <a:ea typeface="Calibri"/>
                        <a:cs typeface="Calibri"/>
                        <a:sym typeface="Calibri"/>
                      </a:endParaRPr>
                    </a:p>
                  </a:txBody>
                  <a:tcPr marL="91425" marR="91425" marT="91425" marB="91425"/>
                </a:tc>
                <a:extLst>
                  <a:ext uri="{0D108BD9-81ED-4DB2-BD59-A6C34878D82A}">
                    <a16:rowId xmlns:a16="http://schemas.microsoft.com/office/drawing/2014/main" val="10004"/>
                  </a:ext>
                </a:extLst>
              </a:tr>
              <a:tr h="278350">
                <a:tc>
                  <a:txBody>
                    <a:bodyPr/>
                    <a:lstStyle/>
                    <a:p>
                      <a:pPr marL="0" lvl="0" indent="0" algn="ctr" rtl="0">
                        <a:spcBef>
                          <a:spcPts val="0"/>
                        </a:spcBef>
                        <a:spcAft>
                          <a:spcPts val="0"/>
                        </a:spcAft>
                        <a:buNone/>
                      </a:pP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5"/>
                  </a:ext>
                </a:extLst>
              </a:tr>
              <a:tr h="278350">
                <a:tc>
                  <a:txBody>
                    <a:bodyPr/>
                    <a:lstStyle/>
                    <a:p>
                      <a:pPr marL="0" lvl="0" indent="0" algn="ctr" rtl="0">
                        <a:spcBef>
                          <a:spcPts val="0"/>
                        </a:spcBef>
                        <a:spcAft>
                          <a:spcPts val="0"/>
                        </a:spcAft>
                        <a:buNone/>
                      </a:pP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6"/>
                  </a:ext>
                </a:extLst>
              </a:tr>
              <a:tr h="278350">
                <a:tc>
                  <a:txBody>
                    <a:bodyPr/>
                    <a:lstStyle/>
                    <a:p>
                      <a:pPr marL="0" lvl="0" indent="0" algn="ctr" rtl="0">
                        <a:spcBef>
                          <a:spcPts val="0"/>
                        </a:spcBef>
                        <a:spcAft>
                          <a:spcPts val="0"/>
                        </a:spcAft>
                        <a:buNone/>
                      </a:pPr>
                      <a:r>
                        <a:rPr lang="en">
                          <a:latin typeface="Consolas"/>
                          <a:ea typeface="Consolas"/>
                          <a:cs typeface="Consolas"/>
                          <a:sym typeface="Consolas"/>
                        </a:rPr>
                        <a:t>...</a:t>
                      </a: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7"/>
                  </a:ext>
                </a:extLst>
              </a:tr>
              <a:tr h="278350">
                <a:tc>
                  <a:txBody>
                    <a:bodyPr/>
                    <a:lstStyle/>
                    <a:p>
                      <a:pPr marL="0" lvl="0" indent="0" algn="ctr" rtl="0">
                        <a:spcBef>
                          <a:spcPts val="0"/>
                        </a:spcBef>
                        <a:spcAft>
                          <a:spcPts val="0"/>
                        </a:spcAft>
                        <a:buNone/>
                      </a:pPr>
                      <a:r>
                        <a:rPr lang="en"/>
                        <a:t>Code for </a:t>
                      </a:r>
                      <a:r>
                        <a:rPr lang="en">
                          <a:latin typeface="Consolas"/>
                          <a:ea typeface="Consolas"/>
                          <a:cs typeface="Consolas"/>
                          <a:sym typeface="Consolas"/>
                        </a:rPr>
                        <a:t>foo</a:t>
                      </a: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8"/>
                  </a:ext>
                </a:extLst>
              </a:tr>
              <a:tr h="278350">
                <a:tc>
                  <a:txBody>
                    <a:bodyPr/>
                    <a:lstStyle/>
                    <a:p>
                      <a:pPr marL="0" lvl="0" indent="0" algn="ctr" rtl="0">
                        <a:spcBef>
                          <a:spcPts val="0"/>
                        </a:spcBef>
                        <a:spcAft>
                          <a:spcPts val="0"/>
                        </a:spcAft>
                        <a:buNone/>
                      </a:pPr>
                      <a:r>
                        <a:rPr lang="en"/>
                        <a:t>Code for </a:t>
                      </a:r>
                      <a:r>
                        <a:rPr lang="en">
                          <a:latin typeface="Consolas"/>
                          <a:ea typeface="Consolas"/>
                          <a:cs typeface="Consolas"/>
                          <a:sym typeface="Consolas"/>
                        </a:rPr>
                        <a:t>main</a:t>
                      </a: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9"/>
                  </a:ext>
                </a:extLst>
              </a:tr>
            </a:tbl>
          </a:graphicData>
        </a:graphic>
      </p:graphicFrame>
      <p:sp>
        <p:nvSpPr>
          <p:cNvPr id="846" name="Google Shape;846;p77"/>
          <p:cNvSpPr txBox="1"/>
          <p:nvPr/>
        </p:nvSpPr>
        <p:spPr>
          <a:xfrm rot="5400000">
            <a:off x="8481825" y="4529100"/>
            <a:ext cx="786600" cy="396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t>CODE</a:t>
            </a:r>
            <a:endParaRPr/>
          </a:p>
        </p:txBody>
      </p:sp>
      <p:sp>
        <p:nvSpPr>
          <p:cNvPr id="847" name="Google Shape;847;p77"/>
          <p:cNvSpPr txBox="1"/>
          <p:nvPr/>
        </p:nvSpPr>
        <p:spPr>
          <a:xfrm rot="5400000">
            <a:off x="7490925" y="2353475"/>
            <a:ext cx="2768400" cy="396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t>STACK</a:t>
            </a:r>
            <a:endParaRPr/>
          </a:p>
        </p:txBody>
      </p:sp>
      <p:cxnSp>
        <p:nvCxnSpPr>
          <p:cNvPr id="848" name="Google Shape;848;p77"/>
          <p:cNvCxnSpPr>
            <a:stCxn id="847" idx="1"/>
          </p:cNvCxnSpPr>
          <p:nvPr/>
        </p:nvCxnSpPr>
        <p:spPr>
          <a:xfrm flipH="1">
            <a:off x="8871225" y="1167575"/>
            <a:ext cx="3900" cy="1053300"/>
          </a:xfrm>
          <a:prstGeom prst="straightConnector1">
            <a:avLst/>
          </a:prstGeom>
          <a:noFill/>
          <a:ln w="9525" cap="flat" cmpd="sng">
            <a:solidFill>
              <a:schemeClr val="dk2"/>
            </a:solidFill>
            <a:prstDash val="solid"/>
            <a:round/>
            <a:headEnd type="none" w="med" len="med"/>
            <a:tailEnd type="none" w="med" len="med"/>
          </a:ln>
        </p:spPr>
      </p:cxnSp>
      <p:cxnSp>
        <p:nvCxnSpPr>
          <p:cNvPr id="849" name="Google Shape;849;p77"/>
          <p:cNvCxnSpPr/>
          <p:nvPr/>
        </p:nvCxnSpPr>
        <p:spPr>
          <a:xfrm flipH="1">
            <a:off x="8871225" y="2920175"/>
            <a:ext cx="3900" cy="1053300"/>
          </a:xfrm>
          <a:prstGeom prst="straightConnector1">
            <a:avLst/>
          </a:prstGeom>
          <a:noFill/>
          <a:ln w="9525" cap="flat" cmpd="sng">
            <a:solidFill>
              <a:schemeClr val="dk2"/>
            </a:solidFill>
            <a:prstDash val="solid"/>
            <a:round/>
            <a:headEnd type="none" w="med" len="med"/>
            <a:tailEnd type="none" w="med" len="med"/>
          </a:ln>
        </p:spPr>
      </p:cxnSp>
      <p:sp>
        <p:nvSpPr>
          <p:cNvPr id="850" name="Google Shape;850;p77"/>
          <p:cNvSpPr txBox="1">
            <a:spLocks noGrp="1"/>
          </p:cNvSpPr>
          <p:nvPr>
            <p:ph type="body" idx="1"/>
          </p:nvPr>
        </p:nvSpPr>
        <p:spPr>
          <a:xfrm>
            <a:off x="198500" y="1246825"/>
            <a:ext cx="36480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Next, push the current value of </a:t>
            </a:r>
            <a:r>
              <a:rPr lang="en">
                <a:latin typeface="Consolas"/>
                <a:ea typeface="Consolas"/>
                <a:cs typeface="Consolas"/>
                <a:sym typeface="Consolas"/>
              </a:rPr>
              <a:t>ebp</a:t>
            </a:r>
            <a:r>
              <a:rPr lang="en"/>
              <a:t> on the stack.</a:t>
            </a:r>
            <a:endParaRPr/>
          </a:p>
          <a:p>
            <a:pPr marL="914400" lvl="1" indent="-317500" algn="l" rtl="0">
              <a:spcBef>
                <a:spcPts val="0"/>
              </a:spcBef>
              <a:spcAft>
                <a:spcPts val="0"/>
              </a:spcAft>
              <a:buSzPts val="1400"/>
              <a:buChar char="○"/>
            </a:pPr>
            <a:r>
              <a:rPr lang="en"/>
              <a:t>This will let us restore the top of the previous stack frame when we return</a:t>
            </a:r>
            <a:endParaRPr/>
          </a:p>
          <a:p>
            <a:pPr marL="914400" lvl="1" indent="-317500" algn="l" rtl="0">
              <a:spcBef>
                <a:spcPts val="0"/>
              </a:spcBef>
              <a:spcAft>
                <a:spcPts val="0"/>
              </a:spcAft>
              <a:buSzPts val="1400"/>
              <a:buChar char="○"/>
            </a:pPr>
            <a:r>
              <a:rPr lang="en"/>
              <a:t>Alternate interpretation: </a:t>
            </a:r>
            <a:r>
              <a:rPr lang="en">
                <a:latin typeface="Consolas"/>
                <a:ea typeface="Consolas"/>
                <a:cs typeface="Consolas"/>
                <a:sym typeface="Consolas"/>
              </a:rPr>
              <a:t>ebp</a:t>
            </a:r>
            <a:r>
              <a:rPr lang="en"/>
              <a:t> is a saved register. We store its old value on the stack before overwriting it.</a:t>
            </a:r>
            <a:endParaRPr/>
          </a:p>
          <a:p>
            <a:pPr marL="457200" lvl="0" indent="-342900" algn="l" rtl="0">
              <a:spcBef>
                <a:spcPts val="0"/>
              </a:spcBef>
              <a:spcAft>
                <a:spcPts val="0"/>
              </a:spcAft>
              <a:buSzPts val="1800"/>
              <a:buChar char="●"/>
            </a:pPr>
            <a:r>
              <a:rPr lang="en"/>
              <a:t>Remember to adjust </a:t>
            </a:r>
            <a:r>
              <a:rPr lang="en">
                <a:latin typeface="Consolas"/>
                <a:ea typeface="Consolas"/>
                <a:cs typeface="Consolas"/>
                <a:sym typeface="Consolas"/>
              </a:rPr>
              <a:t>esp</a:t>
            </a:r>
            <a:r>
              <a:rPr lang="en"/>
              <a:t> to point to the new lowest value on the stack.</a:t>
            </a:r>
            <a:endParaRPr/>
          </a:p>
        </p:txBody>
      </p:sp>
      <p:sp>
        <p:nvSpPr>
          <p:cNvPr id="851" name="Google Shape;851;p77"/>
          <p:cNvSpPr/>
          <p:nvPr/>
        </p:nvSpPr>
        <p:spPr>
          <a:xfrm>
            <a:off x="4069350" y="1167575"/>
            <a:ext cx="1155900" cy="15108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77"/>
          <p:cNvSpPr txBox="1"/>
          <p:nvPr/>
        </p:nvSpPr>
        <p:spPr>
          <a:xfrm>
            <a:off x="4042200" y="1194175"/>
            <a:ext cx="1155900" cy="369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Registers</a:t>
            </a:r>
            <a:endParaRPr/>
          </a:p>
        </p:txBody>
      </p:sp>
      <p:sp>
        <p:nvSpPr>
          <p:cNvPr id="853" name="Google Shape;853;p77"/>
          <p:cNvSpPr/>
          <p:nvPr/>
        </p:nvSpPr>
        <p:spPr>
          <a:xfrm>
            <a:off x="4835625" y="1548825"/>
            <a:ext cx="321600" cy="2895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77"/>
          <p:cNvSpPr txBox="1"/>
          <p:nvPr/>
        </p:nvSpPr>
        <p:spPr>
          <a:xfrm>
            <a:off x="4274625" y="1472625"/>
            <a:ext cx="519900" cy="28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onsolas"/>
                <a:ea typeface="Consolas"/>
                <a:cs typeface="Consolas"/>
                <a:sym typeface="Consolas"/>
              </a:rPr>
              <a:t>ebp</a:t>
            </a:r>
            <a:endParaRPr>
              <a:latin typeface="Consolas"/>
              <a:ea typeface="Consolas"/>
              <a:cs typeface="Consolas"/>
              <a:sym typeface="Consolas"/>
            </a:endParaRPr>
          </a:p>
        </p:txBody>
      </p:sp>
      <p:sp>
        <p:nvSpPr>
          <p:cNvPr id="855" name="Google Shape;855;p77"/>
          <p:cNvSpPr/>
          <p:nvPr/>
        </p:nvSpPr>
        <p:spPr>
          <a:xfrm>
            <a:off x="4835625" y="1929825"/>
            <a:ext cx="321600" cy="2895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77"/>
          <p:cNvSpPr txBox="1"/>
          <p:nvPr/>
        </p:nvSpPr>
        <p:spPr>
          <a:xfrm>
            <a:off x="4274625" y="1853625"/>
            <a:ext cx="519900" cy="28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onsolas"/>
                <a:ea typeface="Consolas"/>
                <a:cs typeface="Consolas"/>
                <a:sym typeface="Consolas"/>
              </a:rPr>
              <a:t>esp</a:t>
            </a:r>
            <a:endParaRPr>
              <a:latin typeface="Consolas"/>
              <a:ea typeface="Consolas"/>
              <a:cs typeface="Consolas"/>
              <a:sym typeface="Consolas"/>
            </a:endParaRPr>
          </a:p>
        </p:txBody>
      </p:sp>
      <p:sp>
        <p:nvSpPr>
          <p:cNvPr id="857" name="Google Shape;857;p77"/>
          <p:cNvSpPr/>
          <p:nvPr/>
        </p:nvSpPr>
        <p:spPr>
          <a:xfrm>
            <a:off x="4835625" y="2310825"/>
            <a:ext cx="321600" cy="2895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77"/>
          <p:cNvSpPr txBox="1"/>
          <p:nvPr/>
        </p:nvSpPr>
        <p:spPr>
          <a:xfrm>
            <a:off x="4274625" y="2234625"/>
            <a:ext cx="519900" cy="28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onsolas"/>
                <a:ea typeface="Consolas"/>
                <a:cs typeface="Consolas"/>
                <a:sym typeface="Consolas"/>
              </a:rPr>
              <a:t>eip</a:t>
            </a:r>
            <a:endParaRPr>
              <a:latin typeface="Consolas"/>
              <a:ea typeface="Consolas"/>
              <a:cs typeface="Consolas"/>
              <a:sym typeface="Consolas"/>
            </a:endParaRPr>
          </a:p>
        </p:txBody>
      </p:sp>
      <p:cxnSp>
        <p:nvCxnSpPr>
          <p:cNvPr id="859" name="Google Shape;859;p77"/>
          <p:cNvCxnSpPr/>
          <p:nvPr/>
        </p:nvCxnSpPr>
        <p:spPr>
          <a:xfrm rot="10800000" flipH="1">
            <a:off x="4999875" y="1195025"/>
            <a:ext cx="1176300" cy="499200"/>
          </a:xfrm>
          <a:prstGeom prst="straightConnector1">
            <a:avLst/>
          </a:prstGeom>
          <a:noFill/>
          <a:ln w="9525" cap="flat" cmpd="sng">
            <a:solidFill>
              <a:schemeClr val="dk2"/>
            </a:solidFill>
            <a:prstDash val="solid"/>
            <a:round/>
            <a:headEnd type="none" w="med" len="med"/>
            <a:tailEnd type="triangle" w="med" len="med"/>
          </a:ln>
        </p:spPr>
      </p:cxnSp>
      <p:sp>
        <p:nvSpPr>
          <p:cNvPr id="860" name="Google Shape;860;p77"/>
          <p:cNvSpPr/>
          <p:nvPr/>
        </p:nvSpPr>
        <p:spPr>
          <a:xfrm>
            <a:off x="4999875" y="2453450"/>
            <a:ext cx="1114875" cy="2476000"/>
          </a:xfrm>
          <a:custGeom>
            <a:avLst/>
            <a:gdLst/>
            <a:ahLst/>
            <a:cxnLst/>
            <a:rect l="l" t="t" r="r" b="b"/>
            <a:pathLst>
              <a:path w="44595" h="99040" extrusionOk="0">
                <a:moveTo>
                  <a:pt x="0" y="0"/>
                </a:moveTo>
                <a:lnTo>
                  <a:pt x="273" y="99040"/>
                </a:lnTo>
                <a:lnTo>
                  <a:pt x="44595" y="99040"/>
                </a:lnTo>
              </a:path>
            </a:pathLst>
          </a:custGeom>
          <a:noFill/>
          <a:ln w="9525" cap="flat" cmpd="sng">
            <a:solidFill>
              <a:schemeClr val="dk2"/>
            </a:solidFill>
            <a:prstDash val="solid"/>
            <a:round/>
            <a:headEnd type="none" w="med" len="med"/>
            <a:tailEnd type="triangle" w="med" len="med"/>
          </a:ln>
        </p:spPr>
      </p:sp>
      <p:sp>
        <p:nvSpPr>
          <p:cNvPr id="861" name="Google Shape;861;p77"/>
          <p:cNvSpPr/>
          <p:nvPr/>
        </p:nvSpPr>
        <p:spPr>
          <a:xfrm>
            <a:off x="5925475" y="2511200"/>
            <a:ext cx="235950" cy="2325679"/>
          </a:xfrm>
          <a:custGeom>
            <a:avLst/>
            <a:gdLst/>
            <a:ahLst/>
            <a:cxnLst/>
            <a:rect l="l" t="t" r="r" b="b"/>
            <a:pathLst>
              <a:path w="9438" h="94916" extrusionOk="0">
                <a:moveTo>
                  <a:pt x="9438" y="0"/>
                </a:moveTo>
                <a:lnTo>
                  <a:pt x="0" y="0"/>
                </a:lnTo>
                <a:lnTo>
                  <a:pt x="0" y="94916"/>
                </a:lnTo>
                <a:lnTo>
                  <a:pt x="8898" y="94916"/>
                </a:lnTo>
              </a:path>
            </a:pathLst>
          </a:custGeom>
          <a:noFill/>
          <a:ln w="9525" cap="flat" cmpd="sng">
            <a:solidFill>
              <a:schemeClr val="dk2"/>
            </a:solidFill>
            <a:prstDash val="solid"/>
            <a:round/>
            <a:headEnd type="none" w="med" len="med"/>
            <a:tailEnd type="triangle" w="med" len="med"/>
          </a:ln>
        </p:spPr>
      </p:sp>
      <p:cxnSp>
        <p:nvCxnSpPr>
          <p:cNvPr id="862" name="Google Shape;862;p77"/>
          <p:cNvCxnSpPr/>
          <p:nvPr/>
        </p:nvCxnSpPr>
        <p:spPr>
          <a:xfrm>
            <a:off x="4999875" y="2070425"/>
            <a:ext cx="1175100" cy="1061100"/>
          </a:xfrm>
          <a:prstGeom prst="straightConnector1">
            <a:avLst/>
          </a:prstGeom>
          <a:noFill/>
          <a:ln w="9525" cap="flat" cmpd="sng">
            <a:solidFill>
              <a:srgbClr val="FF0000"/>
            </a:solidFill>
            <a:prstDash val="solid"/>
            <a:round/>
            <a:headEnd type="none" w="med" len="med"/>
            <a:tailEnd type="triangle" w="med" len="med"/>
          </a:ln>
        </p:spPr>
      </p:cxnSp>
      <p:sp>
        <p:nvSpPr>
          <p:cNvPr id="863" name="Google Shape;863;p77"/>
          <p:cNvSpPr/>
          <p:nvPr/>
        </p:nvSpPr>
        <p:spPr>
          <a:xfrm>
            <a:off x="6019850" y="1419150"/>
            <a:ext cx="161800" cy="1503275"/>
          </a:xfrm>
          <a:custGeom>
            <a:avLst/>
            <a:gdLst/>
            <a:ahLst/>
            <a:cxnLst/>
            <a:rect l="l" t="t" r="r" b="b"/>
            <a:pathLst>
              <a:path w="3236" h="60131" extrusionOk="0">
                <a:moveTo>
                  <a:pt x="2966" y="60131"/>
                </a:moveTo>
                <a:lnTo>
                  <a:pt x="0" y="60131"/>
                </a:lnTo>
                <a:lnTo>
                  <a:pt x="0" y="0"/>
                </a:lnTo>
                <a:lnTo>
                  <a:pt x="3236" y="0"/>
                </a:lnTo>
              </a:path>
            </a:pathLst>
          </a:custGeom>
          <a:noFill/>
          <a:ln w="9525" cap="flat" cmpd="sng">
            <a:solidFill>
              <a:srgbClr val="FF0000"/>
            </a:solidFill>
            <a:prstDash val="solid"/>
            <a:round/>
            <a:headEnd type="none" w="med" len="med"/>
            <a:tailEnd type="triangle" w="med" len="med"/>
          </a:ln>
        </p:spPr>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867"/>
        <p:cNvGrpSpPr/>
        <p:nvPr/>
      </p:nvGrpSpPr>
      <p:grpSpPr>
        <a:xfrm>
          <a:off x="0" y="0"/>
          <a:ext cx="0" cy="0"/>
          <a:chOff x="0" y="0"/>
          <a:chExt cx="0" cy="0"/>
        </a:xfrm>
      </p:grpSpPr>
      <p:sp>
        <p:nvSpPr>
          <p:cNvPr id="868" name="Google Shape;868;p78"/>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3. Remember ebp</a:t>
            </a:r>
            <a:endParaRPr/>
          </a:p>
        </p:txBody>
      </p:sp>
      <p:sp>
        <p:nvSpPr>
          <p:cNvPr id="869" name="Google Shape;869;p78"/>
          <p:cNvSpPr txBox="1">
            <a:spLocks noGrp="1"/>
          </p:cNvSpPr>
          <p:nvPr>
            <p:ph type="body" idx="1"/>
          </p:nvPr>
        </p:nvSpPr>
        <p:spPr>
          <a:xfrm>
            <a:off x="198500" y="1246825"/>
            <a:ext cx="36480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This value is sometimes known as the </a:t>
            </a:r>
            <a:r>
              <a:rPr lang="en">
                <a:latin typeface="Consolas"/>
                <a:ea typeface="Consolas"/>
                <a:cs typeface="Consolas"/>
                <a:sym typeface="Consolas"/>
              </a:rPr>
              <a:t>sfp</a:t>
            </a:r>
            <a:r>
              <a:rPr lang="en"/>
              <a:t> (saved frame pointer), because it reminds us where the previous frame was.</a:t>
            </a:r>
            <a:endParaRPr/>
          </a:p>
        </p:txBody>
      </p:sp>
      <p:graphicFrame>
        <p:nvGraphicFramePr>
          <p:cNvPr id="870" name="Google Shape;870;p78"/>
          <p:cNvGraphicFramePr/>
          <p:nvPr/>
        </p:nvGraphicFramePr>
        <p:xfrm>
          <a:off x="6215675" y="1168225"/>
          <a:ext cx="2461150" cy="3962100"/>
        </p:xfrm>
        <a:graphic>
          <a:graphicData uri="http://schemas.openxmlformats.org/drawingml/2006/table">
            <a:tbl>
              <a:tblPr>
                <a:noFill/>
                <a:tableStyleId>{F77F4237-0D3B-4A35-BEBD-FA886FF9FF42}</a:tableStyleId>
              </a:tblPr>
              <a:tblGrid>
                <a:gridCol w="2461150">
                  <a:extLst>
                    <a:ext uri="{9D8B030D-6E8A-4147-A177-3AD203B41FA5}">
                      <a16:colId xmlns:a16="http://schemas.microsoft.com/office/drawing/2014/main" val="20000"/>
                    </a:ext>
                  </a:extLst>
                </a:gridCol>
              </a:tblGrid>
              <a:tr h="278350">
                <a:tc>
                  <a:txBody>
                    <a:bodyPr/>
                    <a:lstStyle/>
                    <a:p>
                      <a:pPr marL="0" lvl="0" indent="0" algn="ctr" rtl="0">
                        <a:spcBef>
                          <a:spcPts val="0"/>
                        </a:spcBef>
                        <a:spcAft>
                          <a:spcPts val="0"/>
                        </a:spcAft>
                        <a:buNone/>
                      </a:pPr>
                      <a:r>
                        <a:rPr lang="en">
                          <a:latin typeface="Calibri"/>
                          <a:ea typeface="Calibri"/>
                          <a:cs typeface="Calibri"/>
                          <a:sym typeface="Calibri"/>
                        </a:rPr>
                        <a:t>Stack frame for </a:t>
                      </a:r>
                      <a:r>
                        <a:rPr lang="en">
                          <a:latin typeface="Consolas"/>
                          <a:ea typeface="Consolas"/>
                          <a:cs typeface="Consolas"/>
                          <a:sym typeface="Consolas"/>
                        </a:rPr>
                        <a:t>main</a:t>
                      </a: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0"/>
                  </a:ext>
                </a:extLst>
              </a:tr>
              <a:tr h="278350">
                <a:tc>
                  <a:txBody>
                    <a:bodyPr/>
                    <a:lstStyle/>
                    <a:p>
                      <a:pPr marL="0" lvl="0" indent="0" algn="ctr" rtl="0">
                        <a:spcBef>
                          <a:spcPts val="0"/>
                        </a:spcBef>
                        <a:spcAft>
                          <a:spcPts val="0"/>
                        </a:spcAft>
                        <a:buNone/>
                      </a:pPr>
                      <a:r>
                        <a:rPr lang="en">
                          <a:latin typeface="Calibri"/>
                          <a:ea typeface="Calibri"/>
                          <a:cs typeface="Calibri"/>
                          <a:sym typeface="Calibri"/>
                        </a:rPr>
                        <a:t>Argument #2</a:t>
                      </a:r>
                      <a:endParaRPr>
                        <a:latin typeface="Calibri"/>
                        <a:ea typeface="Calibri"/>
                        <a:cs typeface="Calibri"/>
                        <a:sym typeface="Calibri"/>
                      </a:endParaRPr>
                    </a:p>
                  </a:txBody>
                  <a:tcPr marL="91425" marR="91425" marT="91425" marB="91425"/>
                </a:tc>
                <a:extLst>
                  <a:ext uri="{0D108BD9-81ED-4DB2-BD59-A6C34878D82A}">
                    <a16:rowId xmlns:a16="http://schemas.microsoft.com/office/drawing/2014/main" val="10001"/>
                  </a:ext>
                </a:extLst>
              </a:tr>
              <a:tr h="278350">
                <a:tc>
                  <a:txBody>
                    <a:bodyPr/>
                    <a:lstStyle/>
                    <a:p>
                      <a:pPr marL="0" lvl="0" indent="0" algn="ctr" rtl="0">
                        <a:spcBef>
                          <a:spcPts val="0"/>
                        </a:spcBef>
                        <a:spcAft>
                          <a:spcPts val="0"/>
                        </a:spcAft>
                        <a:buNone/>
                      </a:pPr>
                      <a:r>
                        <a:rPr lang="en">
                          <a:latin typeface="Calibri"/>
                          <a:ea typeface="Calibri"/>
                          <a:cs typeface="Calibri"/>
                          <a:sym typeface="Calibri"/>
                        </a:rPr>
                        <a:t>Argument #1</a:t>
                      </a:r>
                      <a:endParaRPr>
                        <a:latin typeface="Calibri"/>
                        <a:ea typeface="Calibri"/>
                        <a:cs typeface="Calibri"/>
                        <a:sym typeface="Calibri"/>
                      </a:endParaRPr>
                    </a:p>
                  </a:txBody>
                  <a:tcPr marL="91425" marR="91425" marT="91425" marB="91425"/>
                </a:tc>
                <a:extLst>
                  <a:ext uri="{0D108BD9-81ED-4DB2-BD59-A6C34878D82A}">
                    <a16:rowId xmlns:a16="http://schemas.microsoft.com/office/drawing/2014/main" val="10002"/>
                  </a:ext>
                </a:extLst>
              </a:tr>
              <a:tr h="278350">
                <a:tc>
                  <a:txBody>
                    <a:bodyPr/>
                    <a:lstStyle/>
                    <a:p>
                      <a:pPr marL="0" lvl="0" indent="0" algn="ctr" rtl="0">
                        <a:spcBef>
                          <a:spcPts val="0"/>
                        </a:spcBef>
                        <a:spcAft>
                          <a:spcPts val="0"/>
                        </a:spcAft>
                        <a:buNone/>
                      </a:pPr>
                      <a:r>
                        <a:rPr lang="en">
                          <a:latin typeface="Calibri"/>
                          <a:ea typeface="Calibri"/>
                          <a:cs typeface="Calibri"/>
                          <a:sym typeface="Calibri"/>
                        </a:rPr>
                        <a:t>Old eip (rip)</a:t>
                      </a:r>
                      <a:endParaRPr>
                        <a:latin typeface="Calibri"/>
                        <a:ea typeface="Calibri"/>
                        <a:cs typeface="Calibri"/>
                        <a:sym typeface="Calibri"/>
                      </a:endParaRPr>
                    </a:p>
                  </a:txBody>
                  <a:tcPr marL="91425" marR="91425" marT="91425" marB="91425"/>
                </a:tc>
                <a:extLst>
                  <a:ext uri="{0D108BD9-81ED-4DB2-BD59-A6C34878D82A}">
                    <a16:rowId xmlns:a16="http://schemas.microsoft.com/office/drawing/2014/main" val="10003"/>
                  </a:ext>
                </a:extLst>
              </a:tr>
              <a:tr h="278350">
                <a:tc>
                  <a:txBody>
                    <a:bodyPr/>
                    <a:lstStyle/>
                    <a:p>
                      <a:pPr marL="0" lvl="0" indent="0" algn="ctr" rtl="0">
                        <a:spcBef>
                          <a:spcPts val="0"/>
                        </a:spcBef>
                        <a:spcAft>
                          <a:spcPts val="0"/>
                        </a:spcAft>
                        <a:buNone/>
                      </a:pPr>
                      <a:r>
                        <a:rPr lang="en">
                          <a:solidFill>
                            <a:srgbClr val="FF0000"/>
                          </a:solidFill>
                          <a:latin typeface="Calibri"/>
                          <a:ea typeface="Calibri"/>
                          <a:cs typeface="Calibri"/>
                          <a:sym typeface="Calibri"/>
                        </a:rPr>
                        <a:t>Old ebp (sfp)</a:t>
                      </a:r>
                      <a:endParaRPr>
                        <a:solidFill>
                          <a:srgbClr val="FF0000"/>
                        </a:solidFill>
                        <a:latin typeface="Calibri"/>
                        <a:ea typeface="Calibri"/>
                        <a:cs typeface="Calibri"/>
                        <a:sym typeface="Calibri"/>
                      </a:endParaRPr>
                    </a:p>
                  </a:txBody>
                  <a:tcPr marL="91425" marR="91425" marT="91425" marB="91425"/>
                </a:tc>
                <a:extLst>
                  <a:ext uri="{0D108BD9-81ED-4DB2-BD59-A6C34878D82A}">
                    <a16:rowId xmlns:a16="http://schemas.microsoft.com/office/drawing/2014/main" val="10004"/>
                  </a:ext>
                </a:extLst>
              </a:tr>
              <a:tr h="278350">
                <a:tc>
                  <a:txBody>
                    <a:bodyPr/>
                    <a:lstStyle/>
                    <a:p>
                      <a:pPr marL="0" lvl="0" indent="0" algn="ctr" rtl="0">
                        <a:spcBef>
                          <a:spcPts val="0"/>
                        </a:spcBef>
                        <a:spcAft>
                          <a:spcPts val="0"/>
                        </a:spcAft>
                        <a:buNone/>
                      </a:pP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5"/>
                  </a:ext>
                </a:extLst>
              </a:tr>
              <a:tr h="278350">
                <a:tc>
                  <a:txBody>
                    <a:bodyPr/>
                    <a:lstStyle/>
                    <a:p>
                      <a:pPr marL="0" lvl="0" indent="0" algn="ctr" rtl="0">
                        <a:spcBef>
                          <a:spcPts val="0"/>
                        </a:spcBef>
                        <a:spcAft>
                          <a:spcPts val="0"/>
                        </a:spcAft>
                        <a:buNone/>
                      </a:pP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6"/>
                  </a:ext>
                </a:extLst>
              </a:tr>
              <a:tr h="278350">
                <a:tc>
                  <a:txBody>
                    <a:bodyPr/>
                    <a:lstStyle/>
                    <a:p>
                      <a:pPr marL="0" lvl="0" indent="0" algn="ctr" rtl="0">
                        <a:spcBef>
                          <a:spcPts val="0"/>
                        </a:spcBef>
                        <a:spcAft>
                          <a:spcPts val="0"/>
                        </a:spcAft>
                        <a:buNone/>
                      </a:pPr>
                      <a:r>
                        <a:rPr lang="en">
                          <a:latin typeface="Consolas"/>
                          <a:ea typeface="Consolas"/>
                          <a:cs typeface="Consolas"/>
                          <a:sym typeface="Consolas"/>
                        </a:rPr>
                        <a:t>...</a:t>
                      </a: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7"/>
                  </a:ext>
                </a:extLst>
              </a:tr>
              <a:tr h="278350">
                <a:tc>
                  <a:txBody>
                    <a:bodyPr/>
                    <a:lstStyle/>
                    <a:p>
                      <a:pPr marL="0" lvl="0" indent="0" algn="ctr" rtl="0">
                        <a:spcBef>
                          <a:spcPts val="0"/>
                        </a:spcBef>
                        <a:spcAft>
                          <a:spcPts val="0"/>
                        </a:spcAft>
                        <a:buNone/>
                      </a:pPr>
                      <a:r>
                        <a:rPr lang="en"/>
                        <a:t>Code for </a:t>
                      </a:r>
                      <a:r>
                        <a:rPr lang="en">
                          <a:latin typeface="Consolas"/>
                          <a:ea typeface="Consolas"/>
                          <a:cs typeface="Consolas"/>
                          <a:sym typeface="Consolas"/>
                        </a:rPr>
                        <a:t>foo</a:t>
                      </a: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8"/>
                  </a:ext>
                </a:extLst>
              </a:tr>
              <a:tr h="278350">
                <a:tc>
                  <a:txBody>
                    <a:bodyPr/>
                    <a:lstStyle/>
                    <a:p>
                      <a:pPr marL="0" lvl="0" indent="0" algn="ctr" rtl="0">
                        <a:spcBef>
                          <a:spcPts val="0"/>
                        </a:spcBef>
                        <a:spcAft>
                          <a:spcPts val="0"/>
                        </a:spcAft>
                        <a:buNone/>
                      </a:pPr>
                      <a:r>
                        <a:rPr lang="en"/>
                        <a:t>Code for </a:t>
                      </a:r>
                      <a:r>
                        <a:rPr lang="en">
                          <a:latin typeface="Consolas"/>
                          <a:ea typeface="Consolas"/>
                          <a:cs typeface="Consolas"/>
                          <a:sym typeface="Consolas"/>
                        </a:rPr>
                        <a:t>main</a:t>
                      </a: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9"/>
                  </a:ext>
                </a:extLst>
              </a:tr>
            </a:tbl>
          </a:graphicData>
        </a:graphic>
      </p:graphicFrame>
      <p:sp>
        <p:nvSpPr>
          <p:cNvPr id="871" name="Google Shape;871;p78"/>
          <p:cNvSpPr txBox="1"/>
          <p:nvPr/>
        </p:nvSpPr>
        <p:spPr>
          <a:xfrm rot="5400000">
            <a:off x="8481825" y="4529100"/>
            <a:ext cx="786600" cy="396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t>CODE</a:t>
            </a:r>
            <a:endParaRPr/>
          </a:p>
        </p:txBody>
      </p:sp>
      <p:sp>
        <p:nvSpPr>
          <p:cNvPr id="872" name="Google Shape;872;p78"/>
          <p:cNvSpPr txBox="1"/>
          <p:nvPr/>
        </p:nvSpPr>
        <p:spPr>
          <a:xfrm rot="5400000">
            <a:off x="7490925" y="2353475"/>
            <a:ext cx="2768400" cy="396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t>STACK</a:t>
            </a:r>
            <a:endParaRPr/>
          </a:p>
        </p:txBody>
      </p:sp>
      <p:cxnSp>
        <p:nvCxnSpPr>
          <p:cNvPr id="873" name="Google Shape;873;p78"/>
          <p:cNvCxnSpPr>
            <a:stCxn id="872" idx="1"/>
          </p:cNvCxnSpPr>
          <p:nvPr/>
        </p:nvCxnSpPr>
        <p:spPr>
          <a:xfrm flipH="1">
            <a:off x="8871225" y="1167575"/>
            <a:ext cx="3900" cy="1053300"/>
          </a:xfrm>
          <a:prstGeom prst="straightConnector1">
            <a:avLst/>
          </a:prstGeom>
          <a:noFill/>
          <a:ln w="9525" cap="flat" cmpd="sng">
            <a:solidFill>
              <a:schemeClr val="dk2"/>
            </a:solidFill>
            <a:prstDash val="solid"/>
            <a:round/>
            <a:headEnd type="none" w="med" len="med"/>
            <a:tailEnd type="none" w="med" len="med"/>
          </a:ln>
        </p:spPr>
      </p:cxnSp>
      <p:cxnSp>
        <p:nvCxnSpPr>
          <p:cNvPr id="874" name="Google Shape;874;p78"/>
          <p:cNvCxnSpPr/>
          <p:nvPr/>
        </p:nvCxnSpPr>
        <p:spPr>
          <a:xfrm flipH="1">
            <a:off x="8871225" y="2920175"/>
            <a:ext cx="3900" cy="1053300"/>
          </a:xfrm>
          <a:prstGeom prst="straightConnector1">
            <a:avLst/>
          </a:prstGeom>
          <a:noFill/>
          <a:ln w="9525" cap="flat" cmpd="sng">
            <a:solidFill>
              <a:schemeClr val="dk2"/>
            </a:solidFill>
            <a:prstDash val="solid"/>
            <a:round/>
            <a:headEnd type="none" w="med" len="med"/>
            <a:tailEnd type="none" w="med" len="med"/>
          </a:ln>
        </p:spPr>
      </p:cxnSp>
      <p:sp>
        <p:nvSpPr>
          <p:cNvPr id="875" name="Google Shape;875;p78"/>
          <p:cNvSpPr/>
          <p:nvPr/>
        </p:nvSpPr>
        <p:spPr>
          <a:xfrm>
            <a:off x="4069350" y="1167575"/>
            <a:ext cx="1155900" cy="15108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78"/>
          <p:cNvSpPr txBox="1"/>
          <p:nvPr/>
        </p:nvSpPr>
        <p:spPr>
          <a:xfrm>
            <a:off x="4042200" y="1194175"/>
            <a:ext cx="1155900" cy="369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Registers</a:t>
            </a:r>
            <a:endParaRPr/>
          </a:p>
        </p:txBody>
      </p:sp>
      <p:sp>
        <p:nvSpPr>
          <p:cNvPr id="877" name="Google Shape;877;p78"/>
          <p:cNvSpPr/>
          <p:nvPr/>
        </p:nvSpPr>
        <p:spPr>
          <a:xfrm>
            <a:off x="4835625" y="1548825"/>
            <a:ext cx="321600" cy="2895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78"/>
          <p:cNvSpPr txBox="1"/>
          <p:nvPr/>
        </p:nvSpPr>
        <p:spPr>
          <a:xfrm>
            <a:off x="4274625" y="1472625"/>
            <a:ext cx="519900" cy="28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onsolas"/>
                <a:ea typeface="Consolas"/>
                <a:cs typeface="Consolas"/>
                <a:sym typeface="Consolas"/>
              </a:rPr>
              <a:t>ebp</a:t>
            </a:r>
            <a:endParaRPr>
              <a:latin typeface="Consolas"/>
              <a:ea typeface="Consolas"/>
              <a:cs typeface="Consolas"/>
              <a:sym typeface="Consolas"/>
            </a:endParaRPr>
          </a:p>
        </p:txBody>
      </p:sp>
      <p:sp>
        <p:nvSpPr>
          <p:cNvPr id="879" name="Google Shape;879;p78"/>
          <p:cNvSpPr/>
          <p:nvPr/>
        </p:nvSpPr>
        <p:spPr>
          <a:xfrm>
            <a:off x="4835625" y="1929825"/>
            <a:ext cx="321600" cy="2895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78"/>
          <p:cNvSpPr txBox="1"/>
          <p:nvPr/>
        </p:nvSpPr>
        <p:spPr>
          <a:xfrm>
            <a:off x="4274625" y="1853625"/>
            <a:ext cx="519900" cy="28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onsolas"/>
                <a:ea typeface="Consolas"/>
                <a:cs typeface="Consolas"/>
                <a:sym typeface="Consolas"/>
              </a:rPr>
              <a:t>esp</a:t>
            </a:r>
            <a:endParaRPr>
              <a:latin typeface="Consolas"/>
              <a:ea typeface="Consolas"/>
              <a:cs typeface="Consolas"/>
              <a:sym typeface="Consolas"/>
            </a:endParaRPr>
          </a:p>
        </p:txBody>
      </p:sp>
      <p:sp>
        <p:nvSpPr>
          <p:cNvPr id="881" name="Google Shape;881;p78"/>
          <p:cNvSpPr/>
          <p:nvPr/>
        </p:nvSpPr>
        <p:spPr>
          <a:xfrm>
            <a:off x="4835625" y="2310825"/>
            <a:ext cx="321600" cy="2895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78"/>
          <p:cNvSpPr txBox="1"/>
          <p:nvPr/>
        </p:nvSpPr>
        <p:spPr>
          <a:xfrm>
            <a:off x="4274625" y="2234625"/>
            <a:ext cx="519900" cy="28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onsolas"/>
                <a:ea typeface="Consolas"/>
                <a:cs typeface="Consolas"/>
                <a:sym typeface="Consolas"/>
              </a:rPr>
              <a:t>eip</a:t>
            </a:r>
            <a:endParaRPr>
              <a:latin typeface="Consolas"/>
              <a:ea typeface="Consolas"/>
              <a:cs typeface="Consolas"/>
              <a:sym typeface="Consolas"/>
            </a:endParaRPr>
          </a:p>
        </p:txBody>
      </p:sp>
      <p:cxnSp>
        <p:nvCxnSpPr>
          <p:cNvPr id="883" name="Google Shape;883;p78"/>
          <p:cNvCxnSpPr/>
          <p:nvPr/>
        </p:nvCxnSpPr>
        <p:spPr>
          <a:xfrm rot="10800000" flipH="1">
            <a:off x="4999875" y="1195025"/>
            <a:ext cx="1176300" cy="499200"/>
          </a:xfrm>
          <a:prstGeom prst="straightConnector1">
            <a:avLst/>
          </a:prstGeom>
          <a:noFill/>
          <a:ln w="9525" cap="flat" cmpd="sng">
            <a:solidFill>
              <a:schemeClr val="dk2"/>
            </a:solidFill>
            <a:prstDash val="solid"/>
            <a:round/>
            <a:headEnd type="none" w="med" len="med"/>
            <a:tailEnd type="triangle" w="med" len="med"/>
          </a:ln>
        </p:spPr>
      </p:cxnSp>
      <p:sp>
        <p:nvSpPr>
          <p:cNvPr id="884" name="Google Shape;884;p78"/>
          <p:cNvSpPr/>
          <p:nvPr/>
        </p:nvSpPr>
        <p:spPr>
          <a:xfrm>
            <a:off x="4999875" y="2453450"/>
            <a:ext cx="1114875" cy="2476000"/>
          </a:xfrm>
          <a:custGeom>
            <a:avLst/>
            <a:gdLst/>
            <a:ahLst/>
            <a:cxnLst/>
            <a:rect l="l" t="t" r="r" b="b"/>
            <a:pathLst>
              <a:path w="44595" h="99040" extrusionOk="0">
                <a:moveTo>
                  <a:pt x="0" y="0"/>
                </a:moveTo>
                <a:lnTo>
                  <a:pt x="273" y="99040"/>
                </a:lnTo>
                <a:lnTo>
                  <a:pt x="44595" y="99040"/>
                </a:lnTo>
              </a:path>
            </a:pathLst>
          </a:custGeom>
          <a:noFill/>
          <a:ln w="9525" cap="flat" cmpd="sng">
            <a:solidFill>
              <a:schemeClr val="dk2"/>
            </a:solidFill>
            <a:prstDash val="solid"/>
            <a:round/>
            <a:headEnd type="none" w="med" len="med"/>
            <a:tailEnd type="triangle" w="med" len="med"/>
          </a:ln>
        </p:spPr>
      </p:sp>
      <p:sp>
        <p:nvSpPr>
          <p:cNvPr id="885" name="Google Shape;885;p78"/>
          <p:cNvSpPr/>
          <p:nvPr/>
        </p:nvSpPr>
        <p:spPr>
          <a:xfrm>
            <a:off x="5925475" y="2511200"/>
            <a:ext cx="235950" cy="2325679"/>
          </a:xfrm>
          <a:custGeom>
            <a:avLst/>
            <a:gdLst/>
            <a:ahLst/>
            <a:cxnLst/>
            <a:rect l="l" t="t" r="r" b="b"/>
            <a:pathLst>
              <a:path w="9438" h="94916" extrusionOk="0">
                <a:moveTo>
                  <a:pt x="9438" y="0"/>
                </a:moveTo>
                <a:lnTo>
                  <a:pt x="0" y="0"/>
                </a:lnTo>
                <a:lnTo>
                  <a:pt x="0" y="94916"/>
                </a:lnTo>
                <a:lnTo>
                  <a:pt x="8898" y="94916"/>
                </a:lnTo>
              </a:path>
            </a:pathLst>
          </a:custGeom>
          <a:noFill/>
          <a:ln w="9525" cap="flat" cmpd="sng">
            <a:solidFill>
              <a:schemeClr val="dk2"/>
            </a:solidFill>
            <a:prstDash val="solid"/>
            <a:round/>
            <a:headEnd type="none" w="med" len="med"/>
            <a:tailEnd type="triangle" w="med" len="med"/>
          </a:ln>
        </p:spPr>
      </p:sp>
      <p:cxnSp>
        <p:nvCxnSpPr>
          <p:cNvPr id="886" name="Google Shape;886;p78"/>
          <p:cNvCxnSpPr/>
          <p:nvPr/>
        </p:nvCxnSpPr>
        <p:spPr>
          <a:xfrm>
            <a:off x="4999875" y="2070425"/>
            <a:ext cx="1175100" cy="1061100"/>
          </a:xfrm>
          <a:prstGeom prst="straightConnector1">
            <a:avLst/>
          </a:prstGeom>
          <a:noFill/>
          <a:ln w="9525" cap="flat" cmpd="sng">
            <a:solidFill>
              <a:srgbClr val="FF0000"/>
            </a:solidFill>
            <a:prstDash val="solid"/>
            <a:round/>
            <a:headEnd type="none" w="med" len="med"/>
            <a:tailEnd type="triangle" w="med" len="med"/>
          </a:ln>
        </p:spPr>
      </p:cxnSp>
      <p:sp>
        <p:nvSpPr>
          <p:cNvPr id="887" name="Google Shape;887;p78"/>
          <p:cNvSpPr/>
          <p:nvPr/>
        </p:nvSpPr>
        <p:spPr>
          <a:xfrm>
            <a:off x="6019850" y="1419150"/>
            <a:ext cx="161800" cy="1503275"/>
          </a:xfrm>
          <a:custGeom>
            <a:avLst/>
            <a:gdLst/>
            <a:ahLst/>
            <a:cxnLst/>
            <a:rect l="l" t="t" r="r" b="b"/>
            <a:pathLst>
              <a:path w="3236" h="60131" extrusionOk="0">
                <a:moveTo>
                  <a:pt x="2966" y="60131"/>
                </a:moveTo>
                <a:lnTo>
                  <a:pt x="0" y="60131"/>
                </a:lnTo>
                <a:lnTo>
                  <a:pt x="0" y="0"/>
                </a:lnTo>
                <a:lnTo>
                  <a:pt x="3236" y="0"/>
                </a:lnTo>
              </a:path>
            </a:pathLst>
          </a:custGeom>
          <a:noFill/>
          <a:ln w="9525" cap="flat" cmpd="sng">
            <a:solidFill>
              <a:srgbClr val="FF0000"/>
            </a:solidFill>
            <a:prstDash val="solid"/>
            <a:round/>
            <a:headEnd type="none" w="med" len="med"/>
            <a:tailEnd type="triangle" w="med" len="med"/>
          </a:ln>
        </p:spPr>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891"/>
        <p:cNvGrpSpPr/>
        <p:nvPr/>
      </p:nvGrpSpPr>
      <p:grpSpPr>
        <a:xfrm>
          <a:off x="0" y="0"/>
          <a:ext cx="0" cy="0"/>
          <a:chOff x="0" y="0"/>
          <a:chExt cx="0" cy="0"/>
        </a:xfrm>
      </p:grpSpPr>
      <p:sp>
        <p:nvSpPr>
          <p:cNvPr id="892" name="Google Shape;892;p79"/>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4. Adjust the stack frame</a:t>
            </a:r>
            <a:endParaRPr/>
          </a:p>
        </p:txBody>
      </p:sp>
      <p:sp>
        <p:nvSpPr>
          <p:cNvPr id="893" name="Google Shape;893;p79"/>
          <p:cNvSpPr txBox="1">
            <a:spLocks noGrp="1"/>
          </p:cNvSpPr>
          <p:nvPr>
            <p:ph type="body" idx="1"/>
          </p:nvPr>
        </p:nvSpPr>
        <p:spPr>
          <a:xfrm>
            <a:off x="198500" y="1246825"/>
            <a:ext cx="35787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To adjust the stack frame, we need to update all three registers.</a:t>
            </a:r>
            <a:endParaRPr/>
          </a:p>
          <a:p>
            <a:pPr marL="457200" lvl="0" indent="-342900" algn="l" rtl="0">
              <a:spcBef>
                <a:spcPts val="0"/>
              </a:spcBef>
              <a:spcAft>
                <a:spcPts val="0"/>
              </a:spcAft>
              <a:buSzPts val="1800"/>
              <a:buChar char="●"/>
            </a:pPr>
            <a:r>
              <a:rPr lang="en"/>
              <a:t>We can safely do this because we’ve just saved the old values of </a:t>
            </a:r>
            <a:r>
              <a:rPr lang="en">
                <a:latin typeface="Consolas"/>
                <a:ea typeface="Consolas"/>
                <a:cs typeface="Consolas"/>
                <a:sym typeface="Consolas"/>
              </a:rPr>
              <a:t>ebp</a:t>
            </a:r>
            <a:r>
              <a:rPr lang="en"/>
              <a:t> and </a:t>
            </a:r>
            <a:r>
              <a:rPr lang="en">
                <a:latin typeface="Consolas"/>
                <a:ea typeface="Consolas"/>
                <a:cs typeface="Consolas"/>
                <a:sym typeface="Consolas"/>
              </a:rPr>
              <a:t>eip</a:t>
            </a:r>
            <a:r>
              <a:rPr lang="en"/>
              <a:t>. (</a:t>
            </a:r>
            <a:r>
              <a:rPr lang="en">
                <a:latin typeface="Consolas"/>
                <a:ea typeface="Consolas"/>
                <a:cs typeface="Consolas"/>
                <a:sym typeface="Consolas"/>
              </a:rPr>
              <a:t>esp</a:t>
            </a:r>
            <a:r>
              <a:rPr lang="en"/>
              <a:t> will always be the bottom of the stack, so there’s no need to save it).</a:t>
            </a:r>
            <a:endParaRPr/>
          </a:p>
        </p:txBody>
      </p:sp>
      <p:sp>
        <p:nvSpPr>
          <p:cNvPr id="894" name="Google Shape;894;p79"/>
          <p:cNvSpPr txBox="1"/>
          <p:nvPr/>
        </p:nvSpPr>
        <p:spPr>
          <a:xfrm rot="5400000">
            <a:off x="8481825" y="4529100"/>
            <a:ext cx="786600" cy="396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t>CODE</a:t>
            </a:r>
            <a:endParaRPr/>
          </a:p>
        </p:txBody>
      </p:sp>
      <p:sp>
        <p:nvSpPr>
          <p:cNvPr id="895" name="Google Shape;895;p79"/>
          <p:cNvSpPr txBox="1"/>
          <p:nvPr/>
        </p:nvSpPr>
        <p:spPr>
          <a:xfrm rot="5400000">
            <a:off x="7490925" y="2353475"/>
            <a:ext cx="2768400" cy="396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t>STACK</a:t>
            </a:r>
            <a:endParaRPr/>
          </a:p>
        </p:txBody>
      </p:sp>
      <p:cxnSp>
        <p:nvCxnSpPr>
          <p:cNvPr id="896" name="Google Shape;896;p79"/>
          <p:cNvCxnSpPr>
            <a:stCxn id="895" idx="1"/>
          </p:cNvCxnSpPr>
          <p:nvPr/>
        </p:nvCxnSpPr>
        <p:spPr>
          <a:xfrm flipH="1">
            <a:off x="8871225" y="1167575"/>
            <a:ext cx="3900" cy="1053300"/>
          </a:xfrm>
          <a:prstGeom prst="straightConnector1">
            <a:avLst/>
          </a:prstGeom>
          <a:noFill/>
          <a:ln w="9525" cap="flat" cmpd="sng">
            <a:solidFill>
              <a:schemeClr val="dk2"/>
            </a:solidFill>
            <a:prstDash val="solid"/>
            <a:round/>
            <a:headEnd type="none" w="med" len="med"/>
            <a:tailEnd type="none" w="med" len="med"/>
          </a:ln>
        </p:spPr>
      </p:cxnSp>
      <p:cxnSp>
        <p:nvCxnSpPr>
          <p:cNvPr id="897" name="Google Shape;897;p79"/>
          <p:cNvCxnSpPr/>
          <p:nvPr/>
        </p:nvCxnSpPr>
        <p:spPr>
          <a:xfrm flipH="1">
            <a:off x="8871225" y="2920175"/>
            <a:ext cx="3900" cy="1053300"/>
          </a:xfrm>
          <a:prstGeom prst="straightConnector1">
            <a:avLst/>
          </a:prstGeom>
          <a:noFill/>
          <a:ln w="9525" cap="flat" cmpd="sng">
            <a:solidFill>
              <a:schemeClr val="dk2"/>
            </a:solidFill>
            <a:prstDash val="solid"/>
            <a:round/>
            <a:headEnd type="none" w="med" len="med"/>
            <a:tailEnd type="none" w="med" len="med"/>
          </a:ln>
        </p:spPr>
      </p:cxnSp>
      <p:sp>
        <p:nvSpPr>
          <p:cNvPr id="898" name="Google Shape;898;p79"/>
          <p:cNvSpPr/>
          <p:nvPr/>
        </p:nvSpPr>
        <p:spPr>
          <a:xfrm>
            <a:off x="4069350" y="1929575"/>
            <a:ext cx="1155900" cy="15108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79"/>
          <p:cNvSpPr txBox="1"/>
          <p:nvPr/>
        </p:nvSpPr>
        <p:spPr>
          <a:xfrm>
            <a:off x="4042200" y="1956175"/>
            <a:ext cx="1155900" cy="369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Registers</a:t>
            </a:r>
            <a:endParaRPr/>
          </a:p>
        </p:txBody>
      </p:sp>
      <p:sp>
        <p:nvSpPr>
          <p:cNvPr id="900" name="Google Shape;900;p79"/>
          <p:cNvSpPr/>
          <p:nvPr/>
        </p:nvSpPr>
        <p:spPr>
          <a:xfrm>
            <a:off x="4835625" y="2310825"/>
            <a:ext cx="321600" cy="2895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79"/>
          <p:cNvSpPr txBox="1"/>
          <p:nvPr/>
        </p:nvSpPr>
        <p:spPr>
          <a:xfrm>
            <a:off x="4274625" y="2234625"/>
            <a:ext cx="519900" cy="28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onsolas"/>
                <a:ea typeface="Consolas"/>
                <a:cs typeface="Consolas"/>
                <a:sym typeface="Consolas"/>
              </a:rPr>
              <a:t>ebp</a:t>
            </a:r>
            <a:endParaRPr>
              <a:latin typeface="Consolas"/>
              <a:ea typeface="Consolas"/>
              <a:cs typeface="Consolas"/>
              <a:sym typeface="Consolas"/>
            </a:endParaRPr>
          </a:p>
        </p:txBody>
      </p:sp>
      <p:sp>
        <p:nvSpPr>
          <p:cNvPr id="902" name="Google Shape;902;p79"/>
          <p:cNvSpPr/>
          <p:nvPr/>
        </p:nvSpPr>
        <p:spPr>
          <a:xfrm>
            <a:off x="4835625" y="2691825"/>
            <a:ext cx="321600" cy="2895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79"/>
          <p:cNvSpPr txBox="1"/>
          <p:nvPr/>
        </p:nvSpPr>
        <p:spPr>
          <a:xfrm>
            <a:off x="4274625" y="2615625"/>
            <a:ext cx="519900" cy="28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onsolas"/>
                <a:ea typeface="Consolas"/>
                <a:cs typeface="Consolas"/>
                <a:sym typeface="Consolas"/>
              </a:rPr>
              <a:t>esp</a:t>
            </a:r>
            <a:endParaRPr>
              <a:latin typeface="Consolas"/>
              <a:ea typeface="Consolas"/>
              <a:cs typeface="Consolas"/>
              <a:sym typeface="Consolas"/>
            </a:endParaRPr>
          </a:p>
        </p:txBody>
      </p:sp>
      <p:sp>
        <p:nvSpPr>
          <p:cNvPr id="904" name="Google Shape;904;p79"/>
          <p:cNvSpPr/>
          <p:nvPr/>
        </p:nvSpPr>
        <p:spPr>
          <a:xfrm>
            <a:off x="4835625" y="3072825"/>
            <a:ext cx="321600" cy="2895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79"/>
          <p:cNvSpPr txBox="1"/>
          <p:nvPr/>
        </p:nvSpPr>
        <p:spPr>
          <a:xfrm>
            <a:off x="4274625" y="2996625"/>
            <a:ext cx="519900" cy="28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onsolas"/>
                <a:ea typeface="Consolas"/>
                <a:cs typeface="Consolas"/>
                <a:sym typeface="Consolas"/>
              </a:rPr>
              <a:t>eip</a:t>
            </a:r>
            <a:endParaRPr>
              <a:latin typeface="Consolas"/>
              <a:ea typeface="Consolas"/>
              <a:cs typeface="Consolas"/>
              <a:sym typeface="Consolas"/>
            </a:endParaRPr>
          </a:p>
        </p:txBody>
      </p:sp>
      <p:cxnSp>
        <p:nvCxnSpPr>
          <p:cNvPr id="906" name="Google Shape;906;p79"/>
          <p:cNvCxnSpPr/>
          <p:nvPr/>
        </p:nvCxnSpPr>
        <p:spPr>
          <a:xfrm>
            <a:off x="4999875" y="2456225"/>
            <a:ext cx="1188600" cy="688800"/>
          </a:xfrm>
          <a:prstGeom prst="straightConnector1">
            <a:avLst/>
          </a:prstGeom>
          <a:noFill/>
          <a:ln w="9525" cap="flat" cmpd="sng">
            <a:solidFill>
              <a:schemeClr val="dk2"/>
            </a:solidFill>
            <a:prstDash val="solid"/>
            <a:round/>
            <a:headEnd type="none" w="med" len="med"/>
            <a:tailEnd type="triangle" w="med" len="med"/>
          </a:ln>
        </p:spPr>
      </p:cxnSp>
      <p:cxnSp>
        <p:nvCxnSpPr>
          <p:cNvPr id="907" name="Google Shape;907;p79"/>
          <p:cNvCxnSpPr/>
          <p:nvPr/>
        </p:nvCxnSpPr>
        <p:spPr>
          <a:xfrm>
            <a:off x="4999875" y="2832425"/>
            <a:ext cx="1195200" cy="1101300"/>
          </a:xfrm>
          <a:prstGeom prst="straightConnector1">
            <a:avLst/>
          </a:prstGeom>
          <a:noFill/>
          <a:ln w="9525" cap="flat" cmpd="sng">
            <a:solidFill>
              <a:schemeClr val="dk2"/>
            </a:solidFill>
            <a:prstDash val="solid"/>
            <a:round/>
            <a:headEnd type="none" w="med" len="med"/>
            <a:tailEnd type="triangle" w="med" len="med"/>
          </a:ln>
        </p:spPr>
      </p:cxnSp>
      <p:sp>
        <p:nvSpPr>
          <p:cNvPr id="908" name="Google Shape;908;p79"/>
          <p:cNvSpPr/>
          <p:nvPr/>
        </p:nvSpPr>
        <p:spPr>
          <a:xfrm>
            <a:off x="4999875" y="3205550"/>
            <a:ext cx="1114875" cy="1287520"/>
          </a:xfrm>
          <a:custGeom>
            <a:avLst/>
            <a:gdLst/>
            <a:ahLst/>
            <a:cxnLst/>
            <a:rect l="l" t="t" r="r" b="b"/>
            <a:pathLst>
              <a:path w="44595" h="99040" extrusionOk="0">
                <a:moveTo>
                  <a:pt x="0" y="0"/>
                </a:moveTo>
                <a:lnTo>
                  <a:pt x="273" y="99040"/>
                </a:lnTo>
                <a:lnTo>
                  <a:pt x="44595" y="99040"/>
                </a:lnTo>
              </a:path>
            </a:pathLst>
          </a:custGeom>
          <a:noFill/>
          <a:ln w="9525" cap="flat" cmpd="sng">
            <a:solidFill>
              <a:schemeClr val="dk2"/>
            </a:solidFill>
            <a:prstDash val="solid"/>
            <a:round/>
            <a:headEnd type="none" w="med" len="med"/>
            <a:tailEnd type="triangle" w="med" len="med"/>
          </a:ln>
        </p:spPr>
      </p:sp>
      <p:sp>
        <p:nvSpPr>
          <p:cNvPr id="909" name="Google Shape;909;p79"/>
          <p:cNvSpPr/>
          <p:nvPr/>
        </p:nvSpPr>
        <p:spPr>
          <a:xfrm>
            <a:off x="5925475" y="2511200"/>
            <a:ext cx="235950" cy="2325679"/>
          </a:xfrm>
          <a:custGeom>
            <a:avLst/>
            <a:gdLst/>
            <a:ahLst/>
            <a:cxnLst/>
            <a:rect l="l" t="t" r="r" b="b"/>
            <a:pathLst>
              <a:path w="9438" h="94916" extrusionOk="0">
                <a:moveTo>
                  <a:pt x="9438" y="0"/>
                </a:moveTo>
                <a:lnTo>
                  <a:pt x="0" y="0"/>
                </a:lnTo>
                <a:lnTo>
                  <a:pt x="0" y="94916"/>
                </a:lnTo>
                <a:lnTo>
                  <a:pt x="8898" y="94916"/>
                </a:lnTo>
              </a:path>
            </a:pathLst>
          </a:custGeom>
          <a:noFill/>
          <a:ln w="9525" cap="flat" cmpd="sng">
            <a:solidFill>
              <a:schemeClr val="dk2"/>
            </a:solidFill>
            <a:prstDash val="solid"/>
            <a:round/>
            <a:headEnd type="none" w="med" len="med"/>
            <a:tailEnd type="triangle" w="med" len="med"/>
          </a:ln>
        </p:spPr>
      </p:sp>
      <p:sp>
        <p:nvSpPr>
          <p:cNvPr id="910" name="Google Shape;910;p79"/>
          <p:cNvSpPr/>
          <p:nvPr/>
        </p:nvSpPr>
        <p:spPr>
          <a:xfrm>
            <a:off x="6019850" y="1419150"/>
            <a:ext cx="161800" cy="1503275"/>
          </a:xfrm>
          <a:custGeom>
            <a:avLst/>
            <a:gdLst/>
            <a:ahLst/>
            <a:cxnLst/>
            <a:rect l="l" t="t" r="r" b="b"/>
            <a:pathLst>
              <a:path w="3236" h="60131" extrusionOk="0">
                <a:moveTo>
                  <a:pt x="2966" y="60131"/>
                </a:moveTo>
                <a:lnTo>
                  <a:pt x="0" y="60131"/>
                </a:lnTo>
                <a:lnTo>
                  <a:pt x="0" y="0"/>
                </a:lnTo>
                <a:lnTo>
                  <a:pt x="3236" y="0"/>
                </a:lnTo>
              </a:path>
            </a:pathLst>
          </a:custGeom>
          <a:noFill/>
          <a:ln w="9525" cap="flat" cmpd="sng">
            <a:solidFill>
              <a:schemeClr val="dk2"/>
            </a:solidFill>
            <a:prstDash val="solid"/>
            <a:round/>
            <a:headEnd type="none" w="med" len="med"/>
            <a:tailEnd type="triangle" w="med" len="med"/>
          </a:ln>
        </p:spPr>
      </p:sp>
      <p:graphicFrame>
        <p:nvGraphicFramePr>
          <p:cNvPr id="911" name="Google Shape;911;p79"/>
          <p:cNvGraphicFramePr/>
          <p:nvPr/>
        </p:nvGraphicFramePr>
        <p:xfrm>
          <a:off x="6215675" y="1168225"/>
          <a:ext cx="2461150" cy="3962100"/>
        </p:xfrm>
        <a:graphic>
          <a:graphicData uri="http://schemas.openxmlformats.org/drawingml/2006/table">
            <a:tbl>
              <a:tblPr>
                <a:noFill/>
                <a:tableStyleId>{F77F4237-0D3B-4A35-BEBD-FA886FF9FF42}</a:tableStyleId>
              </a:tblPr>
              <a:tblGrid>
                <a:gridCol w="2461150">
                  <a:extLst>
                    <a:ext uri="{9D8B030D-6E8A-4147-A177-3AD203B41FA5}">
                      <a16:colId xmlns:a16="http://schemas.microsoft.com/office/drawing/2014/main" val="20000"/>
                    </a:ext>
                  </a:extLst>
                </a:gridCol>
              </a:tblGrid>
              <a:tr h="278350">
                <a:tc>
                  <a:txBody>
                    <a:bodyPr/>
                    <a:lstStyle/>
                    <a:p>
                      <a:pPr marL="0" lvl="0" indent="0" algn="ctr" rtl="0">
                        <a:spcBef>
                          <a:spcPts val="0"/>
                        </a:spcBef>
                        <a:spcAft>
                          <a:spcPts val="0"/>
                        </a:spcAft>
                        <a:buNone/>
                      </a:pPr>
                      <a:r>
                        <a:rPr lang="en">
                          <a:latin typeface="Calibri"/>
                          <a:ea typeface="Calibri"/>
                          <a:cs typeface="Calibri"/>
                          <a:sym typeface="Calibri"/>
                        </a:rPr>
                        <a:t>Stack frame for </a:t>
                      </a:r>
                      <a:r>
                        <a:rPr lang="en">
                          <a:latin typeface="Consolas"/>
                          <a:ea typeface="Consolas"/>
                          <a:cs typeface="Consolas"/>
                          <a:sym typeface="Consolas"/>
                        </a:rPr>
                        <a:t>main</a:t>
                      </a: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0"/>
                  </a:ext>
                </a:extLst>
              </a:tr>
              <a:tr h="278350">
                <a:tc>
                  <a:txBody>
                    <a:bodyPr/>
                    <a:lstStyle/>
                    <a:p>
                      <a:pPr marL="0" lvl="0" indent="0" algn="ctr" rtl="0">
                        <a:spcBef>
                          <a:spcPts val="0"/>
                        </a:spcBef>
                        <a:spcAft>
                          <a:spcPts val="0"/>
                        </a:spcAft>
                        <a:buNone/>
                      </a:pPr>
                      <a:r>
                        <a:rPr lang="en">
                          <a:latin typeface="Calibri"/>
                          <a:ea typeface="Calibri"/>
                          <a:cs typeface="Calibri"/>
                          <a:sym typeface="Calibri"/>
                        </a:rPr>
                        <a:t>Argument #2</a:t>
                      </a:r>
                      <a:endParaRPr>
                        <a:latin typeface="Calibri"/>
                        <a:ea typeface="Calibri"/>
                        <a:cs typeface="Calibri"/>
                        <a:sym typeface="Calibri"/>
                      </a:endParaRPr>
                    </a:p>
                  </a:txBody>
                  <a:tcPr marL="91425" marR="91425" marT="91425" marB="91425"/>
                </a:tc>
                <a:extLst>
                  <a:ext uri="{0D108BD9-81ED-4DB2-BD59-A6C34878D82A}">
                    <a16:rowId xmlns:a16="http://schemas.microsoft.com/office/drawing/2014/main" val="10001"/>
                  </a:ext>
                </a:extLst>
              </a:tr>
              <a:tr h="278350">
                <a:tc>
                  <a:txBody>
                    <a:bodyPr/>
                    <a:lstStyle/>
                    <a:p>
                      <a:pPr marL="0" lvl="0" indent="0" algn="ctr" rtl="0">
                        <a:spcBef>
                          <a:spcPts val="0"/>
                        </a:spcBef>
                        <a:spcAft>
                          <a:spcPts val="0"/>
                        </a:spcAft>
                        <a:buNone/>
                      </a:pPr>
                      <a:r>
                        <a:rPr lang="en">
                          <a:latin typeface="Calibri"/>
                          <a:ea typeface="Calibri"/>
                          <a:cs typeface="Calibri"/>
                          <a:sym typeface="Calibri"/>
                        </a:rPr>
                        <a:t>Argument #1</a:t>
                      </a:r>
                      <a:endParaRPr>
                        <a:latin typeface="Calibri"/>
                        <a:ea typeface="Calibri"/>
                        <a:cs typeface="Calibri"/>
                        <a:sym typeface="Calibri"/>
                      </a:endParaRPr>
                    </a:p>
                  </a:txBody>
                  <a:tcPr marL="91425" marR="91425" marT="91425" marB="91425"/>
                </a:tc>
                <a:extLst>
                  <a:ext uri="{0D108BD9-81ED-4DB2-BD59-A6C34878D82A}">
                    <a16:rowId xmlns:a16="http://schemas.microsoft.com/office/drawing/2014/main" val="10002"/>
                  </a:ext>
                </a:extLst>
              </a:tr>
              <a:tr h="278350">
                <a:tc>
                  <a:txBody>
                    <a:bodyPr/>
                    <a:lstStyle/>
                    <a:p>
                      <a:pPr marL="0" lvl="0" indent="0" algn="ctr" rtl="0">
                        <a:spcBef>
                          <a:spcPts val="0"/>
                        </a:spcBef>
                        <a:spcAft>
                          <a:spcPts val="0"/>
                        </a:spcAft>
                        <a:buNone/>
                      </a:pPr>
                      <a:r>
                        <a:rPr lang="en">
                          <a:latin typeface="Calibri"/>
                          <a:ea typeface="Calibri"/>
                          <a:cs typeface="Calibri"/>
                          <a:sym typeface="Calibri"/>
                        </a:rPr>
                        <a:t>Old eip (rip)</a:t>
                      </a:r>
                      <a:endParaRPr>
                        <a:latin typeface="Calibri"/>
                        <a:ea typeface="Calibri"/>
                        <a:cs typeface="Calibri"/>
                        <a:sym typeface="Calibri"/>
                      </a:endParaRPr>
                    </a:p>
                  </a:txBody>
                  <a:tcPr marL="91425" marR="91425" marT="91425" marB="91425"/>
                </a:tc>
                <a:extLst>
                  <a:ext uri="{0D108BD9-81ED-4DB2-BD59-A6C34878D82A}">
                    <a16:rowId xmlns:a16="http://schemas.microsoft.com/office/drawing/2014/main" val="10003"/>
                  </a:ext>
                </a:extLst>
              </a:tr>
              <a:tr h="278350">
                <a:tc>
                  <a:txBody>
                    <a:bodyPr/>
                    <a:lstStyle/>
                    <a:p>
                      <a:pPr marL="0" lvl="0" indent="0" algn="ctr" rtl="0">
                        <a:spcBef>
                          <a:spcPts val="0"/>
                        </a:spcBef>
                        <a:spcAft>
                          <a:spcPts val="0"/>
                        </a:spcAft>
                        <a:buNone/>
                      </a:pPr>
                      <a:r>
                        <a:rPr lang="en">
                          <a:latin typeface="Calibri"/>
                          <a:ea typeface="Calibri"/>
                          <a:cs typeface="Calibri"/>
                          <a:sym typeface="Calibri"/>
                        </a:rPr>
                        <a:t>Old ebp (sfp)</a:t>
                      </a:r>
                      <a:endParaRPr>
                        <a:latin typeface="Calibri"/>
                        <a:ea typeface="Calibri"/>
                        <a:cs typeface="Calibri"/>
                        <a:sym typeface="Calibri"/>
                      </a:endParaRPr>
                    </a:p>
                  </a:txBody>
                  <a:tcPr marL="91425" marR="91425" marT="91425" marB="91425"/>
                </a:tc>
                <a:extLst>
                  <a:ext uri="{0D108BD9-81ED-4DB2-BD59-A6C34878D82A}">
                    <a16:rowId xmlns:a16="http://schemas.microsoft.com/office/drawing/2014/main" val="10004"/>
                  </a:ext>
                </a:extLst>
              </a:tr>
              <a:tr h="278350">
                <a:tc>
                  <a:txBody>
                    <a:bodyPr/>
                    <a:lstStyle/>
                    <a:p>
                      <a:pPr marL="0" lvl="0" indent="0" algn="ctr" rtl="0">
                        <a:spcBef>
                          <a:spcPts val="0"/>
                        </a:spcBef>
                        <a:spcAft>
                          <a:spcPts val="0"/>
                        </a:spcAft>
                        <a:buNone/>
                      </a:pP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5"/>
                  </a:ext>
                </a:extLst>
              </a:tr>
              <a:tr h="278350">
                <a:tc>
                  <a:txBody>
                    <a:bodyPr/>
                    <a:lstStyle/>
                    <a:p>
                      <a:pPr marL="0" lvl="0" indent="0" algn="ctr" rtl="0">
                        <a:spcBef>
                          <a:spcPts val="0"/>
                        </a:spcBef>
                        <a:spcAft>
                          <a:spcPts val="0"/>
                        </a:spcAft>
                        <a:buNone/>
                      </a:pP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6"/>
                  </a:ext>
                </a:extLst>
              </a:tr>
              <a:tr h="278350">
                <a:tc>
                  <a:txBody>
                    <a:bodyPr/>
                    <a:lstStyle/>
                    <a:p>
                      <a:pPr marL="0" lvl="0" indent="0" algn="ctr" rtl="0">
                        <a:spcBef>
                          <a:spcPts val="0"/>
                        </a:spcBef>
                        <a:spcAft>
                          <a:spcPts val="0"/>
                        </a:spcAft>
                        <a:buNone/>
                      </a:pPr>
                      <a:r>
                        <a:rPr lang="en">
                          <a:latin typeface="Consolas"/>
                          <a:ea typeface="Consolas"/>
                          <a:cs typeface="Consolas"/>
                          <a:sym typeface="Consolas"/>
                        </a:rPr>
                        <a:t>...</a:t>
                      </a: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7"/>
                  </a:ext>
                </a:extLst>
              </a:tr>
              <a:tr h="278350">
                <a:tc>
                  <a:txBody>
                    <a:bodyPr/>
                    <a:lstStyle/>
                    <a:p>
                      <a:pPr marL="0" lvl="0" indent="0" algn="ctr" rtl="0">
                        <a:spcBef>
                          <a:spcPts val="0"/>
                        </a:spcBef>
                        <a:spcAft>
                          <a:spcPts val="0"/>
                        </a:spcAft>
                        <a:buNone/>
                      </a:pPr>
                      <a:r>
                        <a:rPr lang="en"/>
                        <a:t>Code for </a:t>
                      </a:r>
                      <a:r>
                        <a:rPr lang="en">
                          <a:latin typeface="Consolas"/>
                          <a:ea typeface="Consolas"/>
                          <a:cs typeface="Consolas"/>
                          <a:sym typeface="Consolas"/>
                        </a:rPr>
                        <a:t>foo</a:t>
                      </a: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8"/>
                  </a:ext>
                </a:extLst>
              </a:tr>
              <a:tr h="278350">
                <a:tc>
                  <a:txBody>
                    <a:bodyPr/>
                    <a:lstStyle/>
                    <a:p>
                      <a:pPr marL="0" lvl="0" indent="0" algn="ctr" rtl="0">
                        <a:spcBef>
                          <a:spcPts val="0"/>
                        </a:spcBef>
                        <a:spcAft>
                          <a:spcPts val="0"/>
                        </a:spcAft>
                        <a:buNone/>
                      </a:pPr>
                      <a:r>
                        <a:rPr lang="en"/>
                        <a:t>Code for </a:t>
                      </a:r>
                      <a:r>
                        <a:rPr lang="en">
                          <a:latin typeface="Consolas"/>
                          <a:ea typeface="Consolas"/>
                          <a:cs typeface="Consolas"/>
                          <a:sym typeface="Consolas"/>
                        </a:rPr>
                        <a:t>main</a:t>
                      </a: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9"/>
                  </a:ext>
                </a:extLst>
              </a:tr>
            </a:tbl>
          </a:graphicData>
        </a:graphic>
      </p:graphicFrame>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915"/>
        <p:cNvGrpSpPr/>
        <p:nvPr/>
      </p:nvGrpSpPr>
      <p:grpSpPr>
        <a:xfrm>
          <a:off x="0" y="0"/>
          <a:ext cx="0" cy="0"/>
          <a:chOff x="0" y="0"/>
          <a:chExt cx="0" cy="0"/>
        </a:xfrm>
      </p:grpSpPr>
      <p:sp>
        <p:nvSpPr>
          <p:cNvPr id="916" name="Google Shape;916;p80"/>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4. Adjust the stack frame</a:t>
            </a:r>
            <a:endParaRPr/>
          </a:p>
        </p:txBody>
      </p:sp>
      <p:sp>
        <p:nvSpPr>
          <p:cNvPr id="917" name="Google Shape;917;p80"/>
          <p:cNvSpPr txBox="1">
            <a:spLocks noGrp="1"/>
          </p:cNvSpPr>
          <p:nvPr>
            <p:ph type="body" idx="1"/>
          </p:nvPr>
        </p:nvSpPr>
        <p:spPr>
          <a:xfrm>
            <a:off x="198500" y="1246825"/>
            <a:ext cx="35787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latin typeface="Consolas"/>
                <a:ea typeface="Consolas"/>
                <a:cs typeface="Consolas"/>
                <a:sym typeface="Consolas"/>
              </a:rPr>
              <a:t>ebp</a:t>
            </a:r>
            <a:r>
              <a:rPr lang="en"/>
              <a:t> now points to the top of the current stack frame, which is always the </a:t>
            </a:r>
            <a:r>
              <a:rPr lang="en">
                <a:latin typeface="Consolas"/>
                <a:ea typeface="Consolas"/>
                <a:cs typeface="Consolas"/>
                <a:sym typeface="Consolas"/>
              </a:rPr>
              <a:t>sfp</a:t>
            </a:r>
            <a:r>
              <a:rPr lang="en"/>
              <a:t>. (Easy way to remember this: </a:t>
            </a:r>
            <a:r>
              <a:rPr lang="en">
                <a:latin typeface="Consolas"/>
                <a:ea typeface="Consolas"/>
                <a:cs typeface="Consolas"/>
                <a:sym typeface="Consolas"/>
              </a:rPr>
              <a:t>ebp</a:t>
            </a:r>
            <a:r>
              <a:rPr lang="en"/>
              <a:t> points to old value of </a:t>
            </a:r>
            <a:r>
              <a:rPr lang="en">
                <a:latin typeface="Consolas"/>
                <a:ea typeface="Consolas"/>
                <a:cs typeface="Consolas"/>
                <a:sym typeface="Consolas"/>
              </a:rPr>
              <a:t>ebp</a:t>
            </a:r>
            <a:r>
              <a:rPr lang="en"/>
              <a:t>.)</a:t>
            </a:r>
            <a:endParaRPr/>
          </a:p>
        </p:txBody>
      </p:sp>
      <p:sp>
        <p:nvSpPr>
          <p:cNvPr id="918" name="Google Shape;918;p80"/>
          <p:cNvSpPr txBox="1"/>
          <p:nvPr/>
        </p:nvSpPr>
        <p:spPr>
          <a:xfrm rot="5400000">
            <a:off x="8481825" y="4529100"/>
            <a:ext cx="786600" cy="396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t>CODE</a:t>
            </a:r>
            <a:endParaRPr/>
          </a:p>
        </p:txBody>
      </p:sp>
      <p:sp>
        <p:nvSpPr>
          <p:cNvPr id="919" name="Google Shape;919;p80"/>
          <p:cNvSpPr txBox="1"/>
          <p:nvPr/>
        </p:nvSpPr>
        <p:spPr>
          <a:xfrm rot="5400000">
            <a:off x="7490925" y="2353475"/>
            <a:ext cx="2768400" cy="396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t>STACK</a:t>
            </a:r>
            <a:endParaRPr/>
          </a:p>
        </p:txBody>
      </p:sp>
      <p:cxnSp>
        <p:nvCxnSpPr>
          <p:cNvPr id="920" name="Google Shape;920;p80"/>
          <p:cNvCxnSpPr>
            <a:stCxn id="919" idx="1"/>
          </p:cNvCxnSpPr>
          <p:nvPr/>
        </p:nvCxnSpPr>
        <p:spPr>
          <a:xfrm flipH="1">
            <a:off x="8871225" y="1167575"/>
            <a:ext cx="3900" cy="1053300"/>
          </a:xfrm>
          <a:prstGeom prst="straightConnector1">
            <a:avLst/>
          </a:prstGeom>
          <a:noFill/>
          <a:ln w="9525" cap="flat" cmpd="sng">
            <a:solidFill>
              <a:schemeClr val="dk2"/>
            </a:solidFill>
            <a:prstDash val="solid"/>
            <a:round/>
            <a:headEnd type="none" w="med" len="med"/>
            <a:tailEnd type="none" w="med" len="med"/>
          </a:ln>
        </p:spPr>
      </p:cxnSp>
      <p:cxnSp>
        <p:nvCxnSpPr>
          <p:cNvPr id="921" name="Google Shape;921;p80"/>
          <p:cNvCxnSpPr/>
          <p:nvPr/>
        </p:nvCxnSpPr>
        <p:spPr>
          <a:xfrm flipH="1">
            <a:off x="8871225" y="2539175"/>
            <a:ext cx="3900" cy="1053300"/>
          </a:xfrm>
          <a:prstGeom prst="straightConnector1">
            <a:avLst/>
          </a:prstGeom>
          <a:noFill/>
          <a:ln w="9525" cap="flat" cmpd="sng">
            <a:solidFill>
              <a:schemeClr val="dk2"/>
            </a:solidFill>
            <a:prstDash val="solid"/>
            <a:round/>
            <a:headEnd type="none" w="med" len="med"/>
            <a:tailEnd type="none" w="med" len="med"/>
          </a:ln>
        </p:spPr>
      </p:cxnSp>
      <p:sp>
        <p:nvSpPr>
          <p:cNvPr id="922" name="Google Shape;922;p80"/>
          <p:cNvSpPr/>
          <p:nvPr/>
        </p:nvSpPr>
        <p:spPr>
          <a:xfrm>
            <a:off x="4069350" y="1929575"/>
            <a:ext cx="1155900" cy="15108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80"/>
          <p:cNvSpPr txBox="1"/>
          <p:nvPr/>
        </p:nvSpPr>
        <p:spPr>
          <a:xfrm>
            <a:off x="4042200" y="1956175"/>
            <a:ext cx="1155900" cy="369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Registers</a:t>
            </a:r>
            <a:endParaRPr/>
          </a:p>
        </p:txBody>
      </p:sp>
      <p:sp>
        <p:nvSpPr>
          <p:cNvPr id="924" name="Google Shape;924;p80"/>
          <p:cNvSpPr/>
          <p:nvPr/>
        </p:nvSpPr>
        <p:spPr>
          <a:xfrm>
            <a:off x="4835625" y="2310825"/>
            <a:ext cx="321600" cy="2895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80"/>
          <p:cNvSpPr txBox="1"/>
          <p:nvPr/>
        </p:nvSpPr>
        <p:spPr>
          <a:xfrm>
            <a:off x="4274625" y="2234625"/>
            <a:ext cx="519900" cy="28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onsolas"/>
                <a:ea typeface="Consolas"/>
                <a:cs typeface="Consolas"/>
                <a:sym typeface="Consolas"/>
              </a:rPr>
              <a:t>ebp</a:t>
            </a:r>
            <a:endParaRPr>
              <a:latin typeface="Consolas"/>
              <a:ea typeface="Consolas"/>
              <a:cs typeface="Consolas"/>
              <a:sym typeface="Consolas"/>
            </a:endParaRPr>
          </a:p>
        </p:txBody>
      </p:sp>
      <p:sp>
        <p:nvSpPr>
          <p:cNvPr id="926" name="Google Shape;926;p80"/>
          <p:cNvSpPr/>
          <p:nvPr/>
        </p:nvSpPr>
        <p:spPr>
          <a:xfrm>
            <a:off x="4835625" y="2691825"/>
            <a:ext cx="321600" cy="2895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80"/>
          <p:cNvSpPr txBox="1"/>
          <p:nvPr/>
        </p:nvSpPr>
        <p:spPr>
          <a:xfrm>
            <a:off x="4274625" y="2615625"/>
            <a:ext cx="519900" cy="28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onsolas"/>
                <a:ea typeface="Consolas"/>
                <a:cs typeface="Consolas"/>
                <a:sym typeface="Consolas"/>
              </a:rPr>
              <a:t>esp</a:t>
            </a:r>
            <a:endParaRPr>
              <a:latin typeface="Consolas"/>
              <a:ea typeface="Consolas"/>
              <a:cs typeface="Consolas"/>
              <a:sym typeface="Consolas"/>
            </a:endParaRPr>
          </a:p>
        </p:txBody>
      </p:sp>
      <p:sp>
        <p:nvSpPr>
          <p:cNvPr id="928" name="Google Shape;928;p80"/>
          <p:cNvSpPr/>
          <p:nvPr/>
        </p:nvSpPr>
        <p:spPr>
          <a:xfrm>
            <a:off x="4835625" y="3072825"/>
            <a:ext cx="321600" cy="2895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80"/>
          <p:cNvSpPr txBox="1"/>
          <p:nvPr/>
        </p:nvSpPr>
        <p:spPr>
          <a:xfrm>
            <a:off x="4274625" y="2996625"/>
            <a:ext cx="519900" cy="28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onsolas"/>
                <a:ea typeface="Consolas"/>
                <a:cs typeface="Consolas"/>
                <a:sym typeface="Consolas"/>
              </a:rPr>
              <a:t>eip</a:t>
            </a:r>
            <a:endParaRPr>
              <a:latin typeface="Consolas"/>
              <a:ea typeface="Consolas"/>
              <a:cs typeface="Consolas"/>
              <a:sym typeface="Consolas"/>
            </a:endParaRPr>
          </a:p>
        </p:txBody>
      </p:sp>
      <p:cxnSp>
        <p:nvCxnSpPr>
          <p:cNvPr id="930" name="Google Shape;930;p80"/>
          <p:cNvCxnSpPr/>
          <p:nvPr/>
        </p:nvCxnSpPr>
        <p:spPr>
          <a:xfrm>
            <a:off x="4999875" y="2456225"/>
            <a:ext cx="1188600" cy="688800"/>
          </a:xfrm>
          <a:prstGeom prst="straightConnector1">
            <a:avLst/>
          </a:prstGeom>
          <a:noFill/>
          <a:ln w="9525" cap="flat" cmpd="sng">
            <a:solidFill>
              <a:srgbClr val="FF0000"/>
            </a:solidFill>
            <a:prstDash val="solid"/>
            <a:round/>
            <a:headEnd type="none" w="med" len="med"/>
            <a:tailEnd type="triangle" w="med" len="med"/>
          </a:ln>
        </p:spPr>
      </p:cxnSp>
      <p:cxnSp>
        <p:nvCxnSpPr>
          <p:cNvPr id="931" name="Google Shape;931;p80"/>
          <p:cNvCxnSpPr/>
          <p:nvPr/>
        </p:nvCxnSpPr>
        <p:spPr>
          <a:xfrm>
            <a:off x="4999875" y="2832425"/>
            <a:ext cx="1195200" cy="1101300"/>
          </a:xfrm>
          <a:prstGeom prst="straightConnector1">
            <a:avLst/>
          </a:prstGeom>
          <a:noFill/>
          <a:ln w="9525" cap="flat" cmpd="sng">
            <a:solidFill>
              <a:schemeClr val="dk2"/>
            </a:solidFill>
            <a:prstDash val="solid"/>
            <a:round/>
            <a:headEnd type="none" w="med" len="med"/>
            <a:tailEnd type="triangle" w="med" len="med"/>
          </a:ln>
        </p:spPr>
      </p:cxnSp>
      <p:sp>
        <p:nvSpPr>
          <p:cNvPr id="932" name="Google Shape;932;p80"/>
          <p:cNvSpPr/>
          <p:nvPr/>
        </p:nvSpPr>
        <p:spPr>
          <a:xfrm>
            <a:off x="4999875" y="3205550"/>
            <a:ext cx="1114875" cy="1287520"/>
          </a:xfrm>
          <a:custGeom>
            <a:avLst/>
            <a:gdLst/>
            <a:ahLst/>
            <a:cxnLst/>
            <a:rect l="l" t="t" r="r" b="b"/>
            <a:pathLst>
              <a:path w="44595" h="99040" extrusionOk="0">
                <a:moveTo>
                  <a:pt x="0" y="0"/>
                </a:moveTo>
                <a:lnTo>
                  <a:pt x="273" y="99040"/>
                </a:lnTo>
                <a:lnTo>
                  <a:pt x="44595" y="99040"/>
                </a:lnTo>
              </a:path>
            </a:pathLst>
          </a:custGeom>
          <a:noFill/>
          <a:ln w="9525" cap="flat" cmpd="sng">
            <a:solidFill>
              <a:schemeClr val="dk2"/>
            </a:solidFill>
            <a:prstDash val="solid"/>
            <a:round/>
            <a:headEnd type="none" w="med" len="med"/>
            <a:tailEnd type="triangle" w="med" len="med"/>
          </a:ln>
        </p:spPr>
      </p:sp>
      <p:sp>
        <p:nvSpPr>
          <p:cNvPr id="933" name="Google Shape;933;p80"/>
          <p:cNvSpPr/>
          <p:nvPr/>
        </p:nvSpPr>
        <p:spPr>
          <a:xfrm>
            <a:off x="5925475" y="2511200"/>
            <a:ext cx="235950" cy="2325679"/>
          </a:xfrm>
          <a:custGeom>
            <a:avLst/>
            <a:gdLst/>
            <a:ahLst/>
            <a:cxnLst/>
            <a:rect l="l" t="t" r="r" b="b"/>
            <a:pathLst>
              <a:path w="9438" h="94916" extrusionOk="0">
                <a:moveTo>
                  <a:pt x="9438" y="0"/>
                </a:moveTo>
                <a:lnTo>
                  <a:pt x="0" y="0"/>
                </a:lnTo>
                <a:lnTo>
                  <a:pt x="0" y="94916"/>
                </a:lnTo>
                <a:lnTo>
                  <a:pt x="8898" y="94916"/>
                </a:lnTo>
              </a:path>
            </a:pathLst>
          </a:custGeom>
          <a:noFill/>
          <a:ln w="9525" cap="flat" cmpd="sng">
            <a:solidFill>
              <a:schemeClr val="dk2"/>
            </a:solidFill>
            <a:prstDash val="solid"/>
            <a:round/>
            <a:headEnd type="none" w="med" len="med"/>
            <a:tailEnd type="triangle" w="med" len="med"/>
          </a:ln>
        </p:spPr>
      </p:sp>
      <p:sp>
        <p:nvSpPr>
          <p:cNvPr id="934" name="Google Shape;934;p80"/>
          <p:cNvSpPr/>
          <p:nvPr/>
        </p:nvSpPr>
        <p:spPr>
          <a:xfrm>
            <a:off x="6019850" y="1419150"/>
            <a:ext cx="161800" cy="1503275"/>
          </a:xfrm>
          <a:custGeom>
            <a:avLst/>
            <a:gdLst/>
            <a:ahLst/>
            <a:cxnLst/>
            <a:rect l="l" t="t" r="r" b="b"/>
            <a:pathLst>
              <a:path w="3236" h="60131" extrusionOk="0">
                <a:moveTo>
                  <a:pt x="2966" y="60131"/>
                </a:moveTo>
                <a:lnTo>
                  <a:pt x="0" y="60131"/>
                </a:lnTo>
                <a:lnTo>
                  <a:pt x="0" y="0"/>
                </a:lnTo>
                <a:lnTo>
                  <a:pt x="3236" y="0"/>
                </a:lnTo>
              </a:path>
            </a:pathLst>
          </a:custGeom>
          <a:noFill/>
          <a:ln w="9525" cap="flat" cmpd="sng">
            <a:solidFill>
              <a:schemeClr val="dk2"/>
            </a:solidFill>
            <a:prstDash val="solid"/>
            <a:round/>
            <a:headEnd type="none" w="med" len="med"/>
            <a:tailEnd type="triangle" w="med" len="med"/>
          </a:ln>
        </p:spPr>
      </p:sp>
      <p:graphicFrame>
        <p:nvGraphicFramePr>
          <p:cNvPr id="935" name="Google Shape;935;p80"/>
          <p:cNvGraphicFramePr/>
          <p:nvPr/>
        </p:nvGraphicFramePr>
        <p:xfrm>
          <a:off x="6215675" y="1168225"/>
          <a:ext cx="2461150" cy="3962100"/>
        </p:xfrm>
        <a:graphic>
          <a:graphicData uri="http://schemas.openxmlformats.org/drawingml/2006/table">
            <a:tbl>
              <a:tblPr>
                <a:noFill/>
                <a:tableStyleId>{F77F4237-0D3B-4A35-BEBD-FA886FF9FF42}</a:tableStyleId>
              </a:tblPr>
              <a:tblGrid>
                <a:gridCol w="2461150">
                  <a:extLst>
                    <a:ext uri="{9D8B030D-6E8A-4147-A177-3AD203B41FA5}">
                      <a16:colId xmlns:a16="http://schemas.microsoft.com/office/drawing/2014/main" val="20000"/>
                    </a:ext>
                  </a:extLst>
                </a:gridCol>
              </a:tblGrid>
              <a:tr h="278350">
                <a:tc>
                  <a:txBody>
                    <a:bodyPr/>
                    <a:lstStyle/>
                    <a:p>
                      <a:pPr marL="0" lvl="0" indent="0" algn="ctr" rtl="0">
                        <a:spcBef>
                          <a:spcPts val="0"/>
                        </a:spcBef>
                        <a:spcAft>
                          <a:spcPts val="0"/>
                        </a:spcAft>
                        <a:buNone/>
                      </a:pPr>
                      <a:r>
                        <a:rPr lang="en">
                          <a:latin typeface="Calibri"/>
                          <a:ea typeface="Calibri"/>
                          <a:cs typeface="Calibri"/>
                          <a:sym typeface="Calibri"/>
                        </a:rPr>
                        <a:t>Stack frame for </a:t>
                      </a:r>
                      <a:r>
                        <a:rPr lang="en">
                          <a:latin typeface="Consolas"/>
                          <a:ea typeface="Consolas"/>
                          <a:cs typeface="Consolas"/>
                          <a:sym typeface="Consolas"/>
                        </a:rPr>
                        <a:t>main</a:t>
                      </a: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0"/>
                  </a:ext>
                </a:extLst>
              </a:tr>
              <a:tr h="278350">
                <a:tc>
                  <a:txBody>
                    <a:bodyPr/>
                    <a:lstStyle/>
                    <a:p>
                      <a:pPr marL="0" lvl="0" indent="0" algn="ctr" rtl="0">
                        <a:spcBef>
                          <a:spcPts val="0"/>
                        </a:spcBef>
                        <a:spcAft>
                          <a:spcPts val="0"/>
                        </a:spcAft>
                        <a:buNone/>
                      </a:pPr>
                      <a:r>
                        <a:rPr lang="en">
                          <a:latin typeface="Calibri"/>
                          <a:ea typeface="Calibri"/>
                          <a:cs typeface="Calibri"/>
                          <a:sym typeface="Calibri"/>
                        </a:rPr>
                        <a:t>Argument #2</a:t>
                      </a:r>
                      <a:endParaRPr>
                        <a:latin typeface="Calibri"/>
                        <a:ea typeface="Calibri"/>
                        <a:cs typeface="Calibri"/>
                        <a:sym typeface="Calibri"/>
                      </a:endParaRPr>
                    </a:p>
                  </a:txBody>
                  <a:tcPr marL="91425" marR="91425" marT="91425" marB="91425"/>
                </a:tc>
                <a:extLst>
                  <a:ext uri="{0D108BD9-81ED-4DB2-BD59-A6C34878D82A}">
                    <a16:rowId xmlns:a16="http://schemas.microsoft.com/office/drawing/2014/main" val="10001"/>
                  </a:ext>
                </a:extLst>
              </a:tr>
              <a:tr h="278350">
                <a:tc>
                  <a:txBody>
                    <a:bodyPr/>
                    <a:lstStyle/>
                    <a:p>
                      <a:pPr marL="0" lvl="0" indent="0" algn="ctr" rtl="0">
                        <a:spcBef>
                          <a:spcPts val="0"/>
                        </a:spcBef>
                        <a:spcAft>
                          <a:spcPts val="0"/>
                        </a:spcAft>
                        <a:buNone/>
                      </a:pPr>
                      <a:r>
                        <a:rPr lang="en">
                          <a:latin typeface="Calibri"/>
                          <a:ea typeface="Calibri"/>
                          <a:cs typeface="Calibri"/>
                          <a:sym typeface="Calibri"/>
                        </a:rPr>
                        <a:t>Argument #1</a:t>
                      </a:r>
                      <a:endParaRPr>
                        <a:latin typeface="Calibri"/>
                        <a:ea typeface="Calibri"/>
                        <a:cs typeface="Calibri"/>
                        <a:sym typeface="Calibri"/>
                      </a:endParaRPr>
                    </a:p>
                  </a:txBody>
                  <a:tcPr marL="91425" marR="91425" marT="91425" marB="91425"/>
                </a:tc>
                <a:extLst>
                  <a:ext uri="{0D108BD9-81ED-4DB2-BD59-A6C34878D82A}">
                    <a16:rowId xmlns:a16="http://schemas.microsoft.com/office/drawing/2014/main" val="10002"/>
                  </a:ext>
                </a:extLst>
              </a:tr>
              <a:tr h="278350">
                <a:tc>
                  <a:txBody>
                    <a:bodyPr/>
                    <a:lstStyle/>
                    <a:p>
                      <a:pPr marL="0" lvl="0" indent="0" algn="ctr" rtl="0">
                        <a:spcBef>
                          <a:spcPts val="0"/>
                        </a:spcBef>
                        <a:spcAft>
                          <a:spcPts val="0"/>
                        </a:spcAft>
                        <a:buNone/>
                      </a:pPr>
                      <a:r>
                        <a:rPr lang="en">
                          <a:latin typeface="Calibri"/>
                          <a:ea typeface="Calibri"/>
                          <a:cs typeface="Calibri"/>
                          <a:sym typeface="Calibri"/>
                        </a:rPr>
                        <a:t>Old eip (rip)</a:t>
                      </a:r>
                      <a:endParaRPr>
                        <a:latin typeface="Calibri"/>
                        <a:ea typeface="Calibri"/>
                        <a:cs typeface="Calibri"/>
                        <a:sym typeface="Calibri"/>
                      </a:endParaRPr>
                    </a:p>
                  </a:txBody>
                  <a:tcPr marL="91425" marR="91425" marT="91425" marB="91425"/>
                </a:tc>
                <a:extLst>
                  <a:ext uri="{0D108BD9-81ED-4DB2-BD59-A6C34878D82A}">
                    <a16:rowId xmlns:a16="http://schemas.microsoft.com/office/drawing/2014/main" val="10003"/>
                  </a:ext>
                </a:extLst>
              </a:tr>
              <a:tr h="278350">
                <a:tc>
                  <a:txBody>
                    <a:bodyPr/>
                    <a:lstStyle/>
                    <a:p>
                      <a:pPr marL="0" lvl="0" indent="0" algn="ctr" rtl="0">
                        <a:spcBef>
                          <a:spcPts val="0"/>
                        </a:spcBef>
                        <a:spcAft>
                          <a:spcPts val="0"/>
                        </a:spcAft>
                        <a:buNone/>
                      </a:pPr>
                      <a:r>
                        <a:rPr lang="en">
                          <a:latin typeface="Calibri"/>
                          <a:ea typeface="Calibri"/>
                          <a:cs typeface="Calibri"/>
                          <a:sym typeface="Calibri"/>
                        </a:rPr>
                        <a:t>Old ebp (sfp)</a:t>
                      </a:r>
                      <a:endParaRPr>
                        <a:latin typeface="Calibri"/>
                        <a:ea typeface="Calibri"/>
                        <a:cs typeface="Calibri"/>
                        <a:sym typeface="Calibri"/>
                      </a:endParaRPr>
                    </a:p>
                  </a:txBody>
                  <a:tcPr marL="91425" marR="91425" marT="91425" marB="91425"/>
                </a:tc>
                <a:extLst>
                  <a:ext uri="{0D108BD9-81ED-4DB2-BD59-A6C34878D82A}">
                    <a16:rowId xmlns:a16="http://schemas.microsoft.com/office/drawing/2014/main" val="10004"/>
                  </a:ext>
                </a:extLst>
              </a:tr>
              <a:tr h="278350">
                <a:tc>
                  <a:txBody>
                    <a:bodyPr/>
                    <a:lstStyle/>
                    <a:p>
                      <a:pPr marL="0" lvl="0" indent="0" algn="ctr" rtl="0">
                        <a:spcBef>
                          <a:spcPts val="0"/>
                        </a:spcBef>
                        <a:spcAft>
                          <a:spcPts val="0"/>
                        </a:spcAft>
                        <a:buNone/>
                      </a:pP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5"/>
                  </a:ext>
                </a:extLst>
              </a:tr>
              <a:tr h="278350">
                <a:tc>
                  <a:txBody>
                    <a:bodyPr/>
                    <a:lstStyle/>
                    <a:p>
                      <a:pPr marL="0" lvl="0" indent="0" algn="ctr" rtl="0">
                        <a:spcBef>
                          <a:spcPts val="0"/>
                        </a:spcBef>
                        <a:spcAft>
                          <a:spcPts val="0"/>
                        </a:spcAft>
                        <a:buNone/>
                      </a:pP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6"/>
                  </a:ext>
                </a:extLst>
              </a:tr>
              <a:tr h="278350">
                <a:tc>
                  <a:txBody>
                    <a:bodyPr/>
                    <a:lstStyle/>
                    <a:p>
                      <a:pPr marL="0" lvl="0" indent="0" algn="ctr" rtl="0">
                        <a:spcBef>
                          <a:spcPts val="0"/>
                        </a:spcBef>
                        <a:spcAft>
                          <a:spcPts val="0"/>
                        </a:spcAft>
                        <a:buNone/>
                      </a:pPr>
                      <a:r>
                        <a:rPr lang="en">
                          <a:latin typeface="Consolas"/>
                          <a:ea typeface="Consolas"/>
                          <a:cs typeface="Consolas"/>
                          <a:sym typeface="Consolas"/>
                        </a:rPr>
                        <a:t>...</a:t>
                      </a: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7"/>
                  </a:ext>
                </a:extLst>
              </a:tr>
              <a:tr h="278350">
                <a:tc>
                  <a:txBody>
                    <a:bodyPr/>
                    <a:lstStyle/>
                    <a:p>
                      <a:pPr marL="0" lvl="0" indent="0" algn="ctr" rtl="0">
                        <a:spcBef>
                          <a:spcPts val="0"/>
                        </a:spcBef>
                        <a:spcAft>
                          <a:spcPts val="0"/>
                        </a:spcAft>
                        <a:buNone/>
                      </a:pPr>
                      <a:r>
                        <a:rPr lang="en"/>
                        <a:t>Code for </a:t>
                      </a:r>
                      <a:r>
                        <a:rPr lang="en">
                          <a:latin typeface="Consolas"/>
                          <a:ea typeface="Consolas"/>
                          <a:cs typeface="Consolas"/>
                          <a:sym typeface="Consolas"/>
                        </a:rPr>
                        <a:t>foo</a:t>
                      </a: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8"/>
                  </a:ext>
                </a:extLst>
              </a:tr>
              <a:tr h="278350">
                <a:tc>
                  <a:txBody>
                    <a:bodyPr/>
                    <a:lstStyle/>
                    <a:p>
                      <a:pPr marL="0" lvl="0" indent="0" algn="ctr" rtl="0">
                        <a:spcBef>
                          <a:spcPts val="0"/>
                        </a:spcBef>
                        <a:spcAft>
                          <a:spcPts val="0"/>
                        </a:spcAft>
                        <a:buNone/>
                      </a:pPr>
                      <a:r>
                        <a:rPr lang="en"/>
                        <a:t>Code for </a:t>
                      </a:r>
                      <a:r>
                        <a:rPr lang="en">
                          <a:latin typeface="Consolas"/>
                          <a:ea typeface="Consolas"/>
                          <a:cs typeface="Consolas"/>
                          <a:sym typeface="Consolas"/>
                        </a:rPr>
                        <a:t>main</a:t>
                      </a: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9"/>
                  </a:ext>
                </a:extLst>
              </a:tr>
            </a:tbl>
          </a:graphicData>
        </a:graphic>
      </p:graphicFrame>
      <p:sp>
        <p:nvSpPr>
          <p:cNvPr id="936" name="Google Shape;936;p80"/>
          <p:cNvSpPr txBox="1"/>
          <p:nvPr/>
        </p:nvSpPr>
        <p:spPr>
          <a:xfrm>
            <a:off x="166799" y="4597700"/>
            <a:ext cx="3519900" cy="415800"/>
          </a:xfrm>
          <a:prstGeom prst="rect">
            <a:avLst/>
          </a:prstGeom>
          <a:noFill/>
          <a:ln>
            <a:noFill/>
          </a:ln>
        </p:spPr>
        <p:txBody>
          <a:bodyPr spcFirstLastPara="1" wrap="square" lIns="114300" tIns="91425" rIns="91425" bIns="91425" anchor="t" anchorCtr="0">
            <a:noAutofit/>
          </a:bodyPr>
          <a:lstStyle/>
          <a:p>
            <a:pPr marL="0" lvl="0" indent="0" algn="l" rtl="0">
              <a:spcBef>
                <a:spcPts val="0"/>
              </a:spcBef>
              <a:spcAft>
                <a:spcPts val="0"/>
              </a:spcAft>
              <a:buNone/>
            </a:pPr>
            <a:r>
              <a:rPr lang="en">
                <a:latin typeface="Calibri"/>
                <a:ea typeface="Calibri"/>
                <a:cs typeface="Calibri"/>
                <a:sym typeface="Calibri"/>
              </a:rPr>
              <a:t>dashed line = </a:t>
            </a:r>
            <a:r>
              <a:rPr lang="en">
                <a:latin typeface="Consolas"/>
                <a:ea typeface="Consolas"/>
                <a:cs typeface="Consolas"/>
                <a:sym typeface="Consolas"/>
              </a:rPr>
              <a:t>ebp</a:t>
            </a:r>
            <a:r>
              <a:rPr lang="en">
                <a:latin typeface="Calibri"/>
                <a:ea typeface="Calibri"/>
                <a:cs typeface="Calibri"/>
                <a:sym typeface="Calibri"/>
              </a:rPr>
              <a:t> pointer before this step</a:t>
            </a:r>
            <a:endParaRPr>
              <a:latin typeface="Calibri"/>
              <a:ea typeface="Calibri"/>
              <a:cs typeface="Calibri"/>
              <a:sym typeface="Calibri"/>
            </a:endParaRPr>
          </a:p>
        </p:txBody>
      </p:sp>
      <p:cxnSp>
        <p:nvCxnSpPr>
          <p:cNvPr id="937" name="Google Shape;937;p80"/>
          <p:cNvCxnSpPr/>
          <p:nvPr/>
        </p:nvCxnSpPr>
        <p:spPr>
          <a:xfrm rot="10800000" flipH="1">
            <a:off x="4999875" y="1201775"/>
            <a:ext cx="1183200" cy="1258500"/>
          </a:xfrm>
          <a:prstGeom prst="straightConnector1">
            <a:avLst/>
          </a:prstGeom>
          <a:noFill/>
          <a:ln w="9525" cap="flat" cmpd="sng">
            <a:solidFill>
              <a:srgbClr val="FF0000"/>
            </a:solidFill>
            <a:prstDash val="dash"/>
            <a:round/>
            <a:headEnd type="none" w="med" len="med"/>
            <a:tailEnd type="triangle" w="med" len="med"/>
          </a:ln>
        </p:spPr>
      </p:cxn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941"/>
        <p:cNvGrpSpPr/>
        <p:nvPr/>
      </p:nvGrpSpPr>
      <p:grpSpPr>
        <a:xfrm>
          <a:off x="0" y="0"/>
          <a:ext cx="0" cy="0"/>
          <a:chOff x="0" y="0"/>
          <a:chExt cx="0" cy="0"/>
        </a:xfrm>
      </p:grpSpPr>
      <p:sp>
        <p:nvSpPr>
          <p:cNvPr id="942" name="Google Shape;942;p81"/>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4. Adjust the stack frame</a:t>
            </a:r>
            <a:endParaRPr/>
          </a:p>
        </p:txBody>
      </p:sp>
      <p:sp>
        <p:nvSpPr>
          <p:cNvPr id="943" name="Google Shape;943;p81"/>
          <p:cNvSpPr txBox="1">
            <a:spLocks noGrp="1"/>
          </p:cNvSpPr>
          <p:nvPr>
            <p:ph type="body" idx="1"/>
          </p:nvPr>
        </p:nvSpPr>
        <p:spPr>
          <a:xfrm>
            <a:off x="198500" y="1246825"/>
            <a:ext cx="36984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latin typeface="Consolas"/>
                <a:ea typeface="Consolas"/>
                <a:cs typeface="Consolas"/>
                <a:sym typeface="Consolas"/>
              </a:rPr>
              <a:t>esp</a:t>
            </a:r>
            <a:r>
              <a:rPr lang="en"/>
              <a:t> now points to the bottom of the current stack frame. The compiler determines the size of the stack frame by checking how much space the function needs (how many local variables it has).</a:t>
            </a:r>
            <a:endParaRPr/>
          </a:p>
        </p:txBody>
      </p:sp>
      <p:sp>
        <p:nvSpPr>
          <p:cNvPr id="944" name="Google Shape;944;p81"/>
          <p:cNvSpPr txBox="1"/>
          <p:nvPr/>
        </p:nvSpPr>
        <p:spPr>
          <a:xfrm rot="5400000">
            <a:off x="8481825" y="4529100"/>
            <a:ext cx="786600" cy="396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t>CODE</a:t>
            </a:r>
            <a:endParaRPr/>
          </a:p>
        </p:txBody>
      </p:sp>
      <p:sp>
        <p:nvSpPr>
          <p:cNvPr id="945" name="Google Shape;945;p81"/>
          <p:cNvSpPr txBox="1"/>
          <p:nvPr/>
        </p:nvSpPr>
        <p:spPr>
          <a:xfrm rot="5400000">
            <a:off x="7490925" y="2353475"/>
            <a:ext cx="2768400" cy="396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t>STACK</a:t>
            </a:r>
            <a:endParaRPr/>
          </a:p>
        </p:txBody>
      </p:sp>
      <p:cxnSp>
        <p:nvCxnSpPr>
          <p:cNvPr id="946" name="Google Shape;946;p81"/>
          <p:cNvCxnSpPr>
            <a:stCxn id="945" idx="1"/>
          </p:cNvCxnSpPr>
          <p:nvPr/>
        </p:nvCxnSpPr>
        <p:spPr>
          <a:xfrm flipH="1">
            <a:off x="8871225" y="1167575"/>
            <a:ext cx="3900" cy="1053300"/>
          </a:xfrm>
          <a:prstGeom prst="straightConnector1">
            <a:avLst/>
          </a:prstGeom>
          <a:noFill/>
          <a:ln w="9525" cap="flat" cmpd="sng">
            <a:solidFill>
              <a:schemeClr val="dk2"/>
            </a:solidFill>
            <a:prstDash val="solid"/>
            <a:round/>
            <a:headEnd type="none" w="med" len="med"/>
            <a:tailEnd type="none" w="med" len="med"/>
          </a:ln>
        </p:spPr>
      </p:cxnSp>
      <p:cxnSp>
        <p:nvCxnSpPr>
          <p:cNvPr id="947" name="Google Shape;947;p81"/>
          <p:cNvCxnSpPr/>
          <p:nvPr/>
        </p:nvCxnSpPr>
        <p:spPr>
          <a:xfrm flipH="1">
            <a:off x="8871225" y="2920175"/>
            <a:ext cx="3900" cy="1053300"/>
          </a:xfrm>
          <a:prstGeom prst="straightConnector1">
            <a:avLst/>
          </a:prstGeom>
          <a:noFill/>
          <a:ln w="9525" cap="flat" cmpd="sng">
            <a:solidFill>
              <a:schemeClr val="dk2"/>
            </a:solidFill>
            <a:prstDash val="solid"/>
            <a:round/>
            <a:headEnd type="none" w="med" len="med"/>
            <a:tailEnd type="none" w="med" len="med"/>
          </a:ln>
        </p:spPr>
      </p:cxnSp>
      <p:sp>
        <p:nvSpPr>
          <p:cNvPr id="948" name="Google Shape;948;p81"/>
          <p:cNvSpPr/>
          <p:nvPr/>
        </p:nvSpPr>
        <p:spPr>
          <a:xfrm>
            <a:off x="4069350" y="1929575"/>
            <a:ext cx="1155900" cy="15108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81"/>
          <p:cNvSpPr txBox="1"/>
          <p:nvPr/>
        </p:nvSpPr>
        <p:spPr>
          <a:xfrm>
            <a:off x="4042200" y="1956175"/>
            <a:ext cx="1155900" cy="369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Registers</a:t>
            </a:r>
            <a:endParaRPr/>
          </a:p>
        </p:txBody>
      </p:sp>
      <p:sp>
        <p:nvSpPr>
          <p:cNvPr id="950" name="Google Shape;950;p81"/>
          <p:cNvSpPr/>
          <p:nvPr/>
        </p:nvSpPr>
        <p:spPr>
          <a:xfrm>
            <a:off x="4835625" y="2310825"/>
            <a:ext cx="321600" cy="2895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81"/>
          <p:cNvSpPr txBox="1"/>
          <p:nvPr/>
        </p:nvSpPr>
        <p:spPr>
          <a:xfrm>
            <a:off x="4274625" y="2234625"/>
            <a:ext cx="519900" cy="28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onsolas"/>
                <a:ea typeface="Consolas"/>
                <a:cs typeface="Consolas"/>
                <a:sym typeface="Consolas"/>
              </a:rPr>
              <a:t>ebp</a:t>
            </a:r>
            <a:endParaRPr>
              <a:latin typeface="Consolas"/>
              <a:ea typeface="Consolas"/>
              <a:cs typeface="Consolas"/>
              <a:sym typeface="Consolas"/>
            </a:endParaRPr>
          </a:p>
        </p:txBody>
      </p:sp>
      <p:sp>
        <p:nvSpPr>
          <p:cNvPr id="952" name="Google Shape;952;p81"/>
          <p:cNvSpPr/>
          <p:nvPr/>
        </p:nvSpPr>
        <p:spPr>
          <a:xfrm>
            <a:off x="4835625" y="2691825"/>
            <a:ext cx="321600" cy="2895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81"/>
          <p:cNvSpPr txBox="1"/>
          <p:nvPr/>
        </p:nvSpPr>
        <p:spPr>
          <a:xfrm>
            <a:off x="4274625" y="2615625"/>
            <a:ext cx="519900" cy="28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onsolas"/>
                <a:ea typeface="Consolas"/>
                <a:cs typeface="Consolas"/>
                <a:sym typeface="Consolas"/>
              </a:rPr>
              <a:t>esp</a:t>
            </a:r>
            <a:endParaRPr>
              <a:latin typeface="Consolas"/>
              <a:ea typeface="Consolas"/>
              <a:cs typeface="Consolas"/>
              <a:sym typeface="Consolas"/>
            </a:endParaRPr>
          </a:p>
        </p:txBody>
      </p:sp>
      <p:sp>
        <p:nvSpPr>
          <p:cNvPr id="954" name="Google Shape;954;p81"/>
          <p:cNvSpPr/>
          <p:nvPr/>
        </p:nvSpPr>
        <p:spPr>
          <a:xfrm>
            <a:off x="4835625" y="3072825"/>
            <a:ext cx="321600" cy="2895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81"/>
          <p:cNvSpPr txBox="1"/>
          <p:nvPr/>
        </p:nvSpPr>
        <p:spPr>
          <a:xfrm>
            <a:off x="4274625" y="2996625"/>
            <a:ext cx="519900" cy="28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onsolas"/>
                <a:ea typeface="Consolas"/>
                <a:cs typeface="Consolas"/>
                <a:sym typeface="Consolas"/>
              </a:rPr>
              <a:t>eip</a:t>
            </a:r>
            <a:endParaRPr>
              <a:latin typeface="Consolas"/>
              <a:ea typeface="Consolas"/>
              <a:cs typeface="Consolas"/>
              <a:sym typeface="Consolas"/>
            </a:endParaRPr>
          </a:p>
        </p:txBody>
      </p:sp>
      <p:cxnSp>
        <p:nvCxnSpPr>
          <p:cNvPr id="956" name="Google Shape;956;p81"/>
          <p:cNvCxnSpPr/>
          <p:nvPr/>
        </p:nvCxnSpPr>
        <p:spPr>
          <a:xfrm>
            <a:off x="4999875" y="2456225"/>
            <a:ext cx="1188600" cy="688800"/>
          </a:xfrm>
          <a:prstGeom prst="straightConnector1">
            <a:avLst/>
          </a:prstGeom>
          <a:noFill/>
          <a:ln w="9525" cap="flat" cmpd="sng">
            <a:solidFill>
              <a:schemeClr val="dk2"/>
            </a:solidFill>
            <a:prstDash val="solid"/>
            <a:round/>
            <a:headEnd type="none" w="med" len="med"/>
            <a:tailEnd type="triangle" w="med" len="med"/>
          </a:ln>
        </p:spPr>
      </p:cxnSp>
      <p:cxnSp>
        <p:nvCxnSpPr>
          <p:cNvPr id="957" name="Google Shape;957;p81"/>
          <p:cNvCxnSpPr/>
          <p:nvPr/>
        </p:nvCxnSpPr>
        <p:spPr>
          <a:xfrm>
            <a:off x="4999875" y="2832425"/>
            <a:ext cx="1195200" cy="1101300"/>
          </a:xfrm>
          <a:prstGeom prst="straightConnector1">
            <a:avLst/>
          </a:prstGeom>
          <a:noFill/>
          <a:ln w="9525" cap="flat" cmpd="sng">
            <a:solidFill>
              <a:srgbClr val="FF0000"/>
            </a:solidFill>
            <a:prstDash val="solid"/>
            <a:round/>
            <a:headEnd type="none" w="med" len="med"/>
            <a:tailEnd type="triangle" w="med" len="med"/>
          </a:ln>
        </p:spPr>
      </p:cxnSp>
      <p:sp>
        <p:nvSpPr>
          <p:cNvPr id="958" name="Google Shape;958;p81"/>
          <p:cNvSpPr/>
          <p:nvPr/>
        </p:nvSpPr>
        <p:spPr>
          <a:xfrm>
            <a:off x="4999875" y="3205550"/>
            <a:ext cx="1114875" cy="1287520"/>
          </a:xfrm>
          <a:custGeom>
            <a:avLst/>
            <a:gdLst/>
            <a:ahLst/>
            <a:cxnLst/>
            <a:rect l="l" t="t" r="r" b="b"/>
            <a:pathLst>
              <a:path w="44595" h="99040" extrusionOk="0">
                <a:moveTo>
                  <a:pt x="0" y="0"/>
                </a:moveTo>
                <a:lnTo>
                  <a:pt x="273" y="99040"/>
                </a:lnTo>
                <a:lnTo>
                  <a:pt x="44595" y="99040"/>
                </a:lnTo>
              </a:path>
            </a:pathLst>
          </a:custGeom>
          <a:noFill/>
          <a:ln w="9525" cap="flat" cmpd="sng">
            <a:solidFill>
              <a:schemeClr val="dk2"/>
            </a:solidFill>
            <a:prstDash val="solid"/>
            <a:round/>
            <a:headEnd type="none" w="med" len="med"/>
            <a:tailEnd type="triangle" w="med" len="med"/>
          </a:ln>
        </p:spPr>
      </p:sp>
      <p:sp>
        <p:nvSpPr>
          <p:cNvPr id="959" name="Google Shape;959;p81"/>
          <p:cNvSpPr/>
          <p:nvPr/>
        </p:nvSpPr>
        <p:spPr>
          <a:xfrm>
            <a:off x="5925475" y="2511200"/>
            <a:ext cx="235950" cy="2325679"/>
          </a:xfrm>
          <a:custGeom>
            <a:avLst/>
            <a:gdLst/>
            <a:ahLst/>
            <a:cxnLst/>
            <a:rect l="l" t="t" r="r" b="b"/>
            <a:pathLst>
              <a:path w="9438" h="94916" extrusionOk="0">
                <a:moveTo>
                  <a:pt x="9438" y="0"/>
                </a:moveTo>
                <a:lnTo>
                  <a:pt x="0" y="0"/>
                </a:lnTo>
                <a:lnTo>
                  <a:pt x="0" y="94916"/>
                </a:lnTo>
                <a:lnTo>
                  <a:pt x="8898" y="94916"/>
                </a:lnTo>
              </a:path>
            </a:pathLst>
          </a:custGeom>
          <a:noFill/>
          <a:ln w="9525" cap="flat" cmpd="sng">
            <a:solidFill>
              <a:schemeClr val="dk2"/>
            </a:solidFill>
            <a:prstDash val="solid"/>
            <a:round/>
            <a:headEnd type="none" w="med" len="med"/>
            <a:tailEnd type="triangle" w="med" len="med"/>
          </a:ln>
        </p:spPr>
      </p:sp>
      <p:sp>
        <p:nvSpPr>
          <p:cNvPr id="960" name="Google Shape;960;p81"/>
          <p:cNvSpPr/>
          <p:nvPr/>
        </p:nvSpPr>
        <p:spPr>
          <a:xfrm>
            <a:off x="6019850" y="1419150"/>
            <a:ext cx="161800" cy="1503275"/>
          </a:xfrm>
          <a:custGeom>
            <a:avLst/>
            <a:gdLst/>
            <a:ahLst/>
            <a:cxnLst/>
            <a:rect l="l" t="t" r="r" b="b"/>
            <a:pathLst>
              <a:path w="3236" h="60131" extrusionOk="0">
                <a:moveTo>
                  <a:pt x="2966" y="60131"/>
                </a:moveTo>
                <a:lnTo>
                  <a:pt x="0" y="60131"/>
                </a:lnTo>
                <a:lnTo>
                  <a:pt x="0" y="0"/>
                </a:lnTo>
                <a:lnTo>
                  <a:pt x="3236" y="0"/>
                </a:lnTo>
              </a:path>
            </a:pathLst>
          </a:custGeom>
          <a:noFill/>
          <a:ln w="9525" cap="flat" cmpd="sng">
            <a:solidFill>
              <a:schemeClr val="dk2"/>
            </a:solidFill>
            <a:prstDash val="solid"/>
            <a:round/>
            <a:headEnd type="none" w="med" len="med"/>
            <a:tailEnd type="triangle" w="med" len="med"/>
          </a:ln>
        </p:spPr>
      </p:sp>
      <p:graphicFrame>
        <p:nvGraphicFramePr>
          <p:cNvPr id="961" name="Google Shape;961;p81"/>
          <p:cNvGraphicFramePr/>
          <p:nvPr/>
        </p:nvGraphicFramePr>
        <p:xfrm>
          <a:off x="6215675" y="1168225"/>
          <a:ext cx="2461150" cy="3962100"/>
        </p:xfrm>
        <a:graphic>
          <a:graphicData uri="http://schemas.openxmlformats.org/drawingml/2006/table">
            <a:tbl>
              <a:tblPr>
                <a:noFill/>
                <a:tableStyleId>{F77F4237-0D3B-4A35-BEBD-FA886FF9FF42}</a:tableStyleId>
              </a:tblPr>
              <a:tblGrid>
                <a:gridCol w="2461150">
                  <a:extLst>
                    <a:ext uri="{9D8B030D-6E8A-4147-A177-3AD203B41FA5}">
                      <a16:colId xmlns:a16="http://schemas.microsoft.com/office/drawing/2014/main" val="20000"/>
                    </a:ext>
                  </a:extLst>
                </a:gridCol>
              </a:tblGrid>
              <a:tr h="278350">
                <a:tc>
                  <a:txBody>
                    <a:bodyPr/>
                    <a:lstStyle/>
                    <a:p>
                      <a:pPr marL="0" lvl="0" indent="0" algn="ctr" rtl="0">
                        <a:spcBef>
                          <a:spcPts val="0"/>
                        </a:spcBef>
                        <a:spcAft>
                          <a:spcPts val="0"/>
                        </a:spcAft>
                        <a:buNone/>
                      </a:pPr>
                      <a:r>
                        <a:rPr lang="en">
                          <a:latin typeface="Calibri"/>
                          <a:ea typeface="Calibri"/>
                          <a:cs typeface="Calibri"/>
                          <a:sym typeface="Calibri"/>
                        </a:rPr>
                        <a:t>Stack frame for </a:t>
                      </a:r>
                      <a:r>
                        <a:rPr lang="en">
                          <a:latin typeface="Consolas"/>
                          <a:ea typeface="Consolas"/>
                          <a:cs typeface="Consolas"/>
                          <a:sym typeface="Consolas"/>
                        </a:rPr>
                        <a:t>main</a:t>
                      </a: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0"/>
                  </a:ext>
                </a:extLst>
              </a:tr>
              <a:tr h="278350">
                <a:tc>
                  <a:txBody>
                    <a:bodyPr/>
                    <a:lstStyle/>
                    <a:p>
                      <a:pPr marL="0" lvl="0" indent="0" algn="ctr" rtl="0">
                        <a:spcBef>
                          <a:spcPts val="0"/>
                        </a:spcBef>
                        <a:spcAft>
                          <a:spcPts val="0"/>
                        </a:spcAft>
                        <a:buNone/>
                      </a:pPr>
                      <a:r>
                        <a:rPr lang="en">
                          <a:latin typeface="Calibri"/>
                          <a:ea typeface="Calibri"/>
                          <a:cs typeface="Calibri"/>
                          <a:sym typeface="Calibri"/>
                        </a:rPr>
                        <a:t>Argument #2</a:t>
                      </a:r>
                      <a:endParaRPr>
                        <a:latin typeface="Calibri"/>
                        <a:ea typeface="Calibri"/>
                        <a:cs typeface="Calibri"/>
                        <a:sym typeface="Calibri"/>
                      </a:endParaRPr>
                    </a:p>
                  </a:txBody>
                  <a:tcPr marL="91425" marR="91425" marT="91425" marB="91425"/>
                </a:tc>
                <a:extLst>
                  <a:ext uri="{0D108BD9-81ED-4DB2-BD59-A6C34878D82A}">
                    <a16:rowId xmlns:a16="http://schemas.microsoft.com/office/drawing/2014/main" val="10001"/>
                  </a:ext>
                </a:extLst>
              </a:tr>
              <a:tr h="278350">
                <a:tc>
                  <a:txBody>
                    <a:bodyPr/>
                    <a:lstStyle/>
                    <a:p>
                      <a:pPr marL="0" lvl="0" indent="0" algn="ctr" rtl="0">
                        <a:spcBef>
                          <a:spcPts val="0"/>
                        </a:spcBef>
                        <a:spcAft>
                          <a:spcPts val="0"/>
                        </a:spcAft>
                        <a:buNone/>
                      </a:pPr>
                      <a:r>
                        <a:rPr lang="en">
                          <a:latin typeface="Calibri"/>
                          <a:ea typeface="Calibri"/>
                          <a:cs typeface="Calibri"/>
                          <a:sym typeface="Calibri"/>
                        </a:rPr>
                        <a:t>Argument #1</a:t>
                      </a:r>
                      <a:endParaRPr>
                        <a:latin typeface="Calibri"/>
                        <a:ea typeface="Calibri"/>
                        <a:cs typeface="Calibri"/>
                        <a:sym typeface="Calibri"/>
                      </a:endParaRPr>
                    </a:p>
                  </a:txBody>
                  <a:tcPr marL="91425" marR="91425" marT="91425" marB="91425"/>
                </a:tc>
                <a:extLst>
                  <a:ext uri="{0D108BD9-81ED-4DB2-BD59-A6C34878D82A}">
                    <a16:rowId xmlns:a16="http://schemas.microsoft.com/office/drawing/2014/main" val="10002"/>
                  </a:ext>
                </a:extLst>
              </a:tr>
              <a:tr h="278350">
                <a:tc>
                  <a:txBody>
                    <a:bodyPr/>
                    <a:lstStyle/>
                    <a:p>
                      <a:pPr marL="0" lvl="0" indent="0" algn="ctr" rtl="0">
                        <a:spcBef>
                          <a:spcPts val="0"/>
                        </a:spcBef>
                        <a:spcAft>
                          <a:spcPts val="0"/>
                        </a:spcAft>
                        <a:buNone/>
                      </a:pPr>
                      <a:r>
                        <a:rPr lang="en">
                          <a:latin typeface="Calibri"/>
                          <a:ea typeface="Calibri"/>
                          <a:cs typeface="Calibri"/>
                          <a:sym typeface="Calibri"/>
                        </a:rPr>
                        <a:t>Old eip (rip)</a:t>
                      </a:r>
                      <a:endParaRPr>
                        <a:latin typeface="Calibri"/>
                        <a:ea typeface="Calibri"/>
                        <a:cs typeface="Calibri"/>
                        <a:sym typeface="Calibri"/>
                      </a:endParaRPr>
                    </a:p>
                  </a:txBody>
                  <a:tcPr marL="91425" marR="91425" marT="91425" marB="91425"/>
                </a:tc>
                <a:extLst>
                  <a:ext uri="{0D108BD9-81ED-4DB2-BD59-A6C34878D82A}">
                    <a16:rowId xmlns:a16="http://schemas.microsoft.com/office/drawing/2014/main" val="10003"/>
                  </a:ext>
                </a:extLst>
              </a:tr>
              <a:tr h="278350">
                <a:tc>
                  <a:txBody>
                    <a:bodyPr/>
                    <a:lstStyle/>
                    <a:p>
                      <a:pPr marL="0" lvl="0" indent="0" algn="ctr" rtl="0">
                        <a:spcBef>
                          <a:spcPts val="0"/>
                        </a:spcBef>
                        <a:spcAft>
                          <a:spcPts val="0"/>
                        </a:spcAft>
                        <a:buNone/>
                      </a:pPr>
                      <a:r>
                        <a:rPr lang="en">
                          <a:latin typeface="Calibri"/>
                          <a:ea typeface="Calibri"/>
                          <a:cs typeface="Calibri"/>
                          <a:sym typeface="Calibri"/>
                        </a:rPr>
                        <a:t>Old ebp (sfp)</a:t>
                      </a:r>
                      <a:endParaRPr>
                        <a:latin typeface="Calibri"/>
                        <a:ea typeface="Calibri"/>
                        <a:cs typeface="Calibri"/>
                        <a:sym typeface="Calibri"/>
                      </a:endParaRPr>
                    </a:p>
                  </a:txBody>
                  <a:tcPr marL="91425" marR="91425" marT="91425" marB="91425"/>
                </a:tc>
                <a:extLst>
                  <a:ext uri="{0D108BD9-81ED-4DB2-BD59-A6C34878D82A}">
                    <a16:rowId xmlns:a16="http://schemas.microsoft.com/office/drawing/2014/main" val="10004"/>
                  </a:ext>
                </a:extLst>
              </a:tr>
              <a:tr h="278350">
                <a:tc>
                  <a:txBody>
                    <a:bodyPr/>
                    <a:lstStyle/>
                    <a:p>
                      <a:pPr marL="0" lvl="0" indent="0" algn="ctr" rtl="0">
                        <a:spcBef>
                          <a:spcPts val="0"/>
                        </a:spcBef>
                        <a:spcAft>
                          <a:spcPts val="0"/>
                        </a:spcAft>
                        <a:buNone/>
                      </a:pP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5"/>
                  </a:ext>
                </a:extLst>
              </a:tr>
              <a:tr h="278350">
                <a:tc>
                  <a:txBody>
                    <a:bodyPr/>
                    <a:lstStyle/>
                    <a:p>
                      <a:pPr marL="0" lvl="0" indent="0" algn="ctr" rtl="0">
                        <a:spcBef>
                          <a:spcPts val="0"/>
                        </a:spcBef>
                        <a:spcAft>
                          <a:spcPts val="0"/>
                        </a:spcAft>
                        <a:buNone/>
                      </a:pP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6"/>
                  </a:ext>
                </a:extLst>
              </a:tr>
              <a:tr h="278350">
                <a:tc>
                  <a:txBody>
                    <a:bodyPr/>
                    <a:lstStyle/>
                    <a:p>
                      <a:pPr marL="0" lvl="0" indent="0" algn="ctr" rtl="0">
                        <a:spcBef>
                          <a:spcPts val="0"/>
                        </a:spcBef>
                        <a:spcAft>
                          <a:spcPts val="0"/>
                        </a:spcAft>
                        <a:buNone/>
                      </a:pPr>
                      <a:r>
                        <a:rPr lang="en">
                          <a:latin typeface="Consolas"/>
                          <a:ea typeface="Consolas"/>
                          <a:cs typeface="Consolas"/>
                          <a:sym typeface="Consolas"/>
                        </a:rPr>
                        <a:t>...</a:t>
                      </a: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7"/>
                  </a:ext>
                </a:extLst>
              </a:tr>
              <a:tr h="278350">
                <a:tc>
                  <a:txBody>
                    <a:bodyPr/>
                    <a:lstStyle/>
                    <a:p>
                      <a:pPr marL="0" lvl="0" indent="0" algn="ctr" rtl="0">
                        <a:spcBef>
                          <a:spcPts val="0"/>
                        </a:spcBef>
                        <a:spcAft>
                          <a:spcPts val="0"/>
                        </a:spcAft>
                        <a:buNone/>
                      </a:pPr>
                      <a:r>
                        <a:rPr lang="en"/>
                        <a:t>Code for </a:t>
                      </a:r>
                      <a:r>
                        <a:rPr lang="en">
                          <a:latin typeface="Consolas"/>
                          <a:ea typeface="Consolas"/>
                          <a:cs typeface="Consolas"/>
                          <a:sym typeface="Consolas"/>
                        </a:rPr>
                        <a:t>foo</a:t>
                      </a: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8"/>
                  </a:ext>
                </a:extLst>
              </a:tr>
              <a:tr h="278350">
                <a:tc>
                  <a:txBody>
                    <a:bodyPr/>
                    <a:lstStyle/>
                    <a:p>
                      <a:pPr marL="0" lvl="0" indent="0" algn="ctr" rtl="0">
                        <a:spcBef>
                          <a:spcPts val="0"/>
                        </a:spcBef>
                        <a:spcAft>
                          <a:spcPts val="0"/>
                        </a:spcAft>
                        <a:buNone/>
                      </a:pPr>
                      <a:r>
                        <a:rPr lang="en"/>
                        <a:t>Code for </a:t>
                      </a:r>
                      <a:r>
                        <a:rPr lang="en">
                          <a:latin typeface="Consolas"/>
                          <a:ea typeface="Consolas"/>
                          <a:cs typeface="Consolas"/>
                          <a:sym typeface="Consolas"/>
                        </a:rPr>
                        <a:t>main</a:t>
                      </a: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9"/>
                  </a:ext>
                </a:extLst>
              </a:tr>
            </a:tbl>
          </a:graphicData>
        </a:graphic>
      </p:graphicFrame>
      <p:sp>
        <p:nvSpPr>
          <p:cNvPr id="962" name="Google Shape;962;p81"/>
          <p:cNvSpPr txBox="1"/>
          <p:nvPr/>
        </p:nvSpPr>
        <p:spPr>
          <a:xfrm>
            <a:off x="166799" y="4597700"/>
            <a:ext cx="3519900" cy="415800"/>
          </a:xfrm>
          <a:prstGeom prst="rect">
            <a:avLst/>
          </a:prstGeom>
          <a:noFill/>
          <a:ln>
            <a:noFill/>
          </a:ln>
        </p:spPr>
        <p:txBody>
          <a:bodyPr spcFirstLastPara="1" wrap="square" lIns="114300" tIns="91425" rIns="91425" bIns="91425" anchor="t" anchorCtr="0">
            <a:noAutofit/>
          </a:bodyPr>
          <a:lstStyle/>
          <a:p>
            <a:pPr marL="0" lvl="0" indent="0" algn="l" rtl="0">
              <a:spcBef>
                <a:spcPts val="0"/>
              </a:spcBef>
              <a:spcAft>
                <a:spcPts val="0"/>
              </a:spcAft>
              <a:buNone/>
            </a:pPr>
            <a:r>
              <a:rPr lang="en">
                <a:latin typeface="Calibri"/>
                <a:ea typeface="Calibri"/>
                <a:cs typeface="Calibri"/>
                <a:sym typeface="Calibri"/>
              </a:rPr>
              <a:t>dashed line = </a:t>
            </a:r>
            <a:r>
              <a:rPr lang="en">
                <a:latin typeface="Consolas"/>
                <a:ea typeface="Consolas"/>
                <a:cs typeface="Consolas"/>
                <a:sym typeface="Consolas"/>
              </a:rPr>
              <a:t>esp</a:t>
            </a:r>
            <a:r>
              <a:rPr lang="en">
                <a:latin typeface="Calibri"/>
                <a:ea typeface="Calibri"/>
                <a:cs typeface="Calibri"/>
                <a:sym typeface="Calibri"/>
              </a:rPr>
              <a:t> pointer before this step</a:t>
            </a:r>
            <a:endParaRPr>
              <a:latin typeface="Calibri"/>
              <a:ea typeface="Calibri"/>
              <a:cs typeface="Calibri"/>
              <a:sym typeface="Calibri"/>
            </a:endParaRPr>
          </a:p>
        </p:txBody>
      </p:sp>
      <p:cxnSp>
        <p:nvCxnSpPr>
          <p:cNvPr id="963" name="Google Shape;963;p81"/>
          <p:cNvCxnSpPr/>
          <p:nvPr/>
        </p:nvCxnSpPr>
        <p:spPr>
          <a:xfrm>
            <a:off x="5002575" y="2832425"/>
            <a:ext cx="1125900" cy="325500"/>
          </a:xfrm>
          <a:prstGeom prst="straightConnector1">
            <a:avLst/>
          </a:prstGeom>
          <a:noFill/>
          <a:ln w="9525" cap="flat" cmpd="sng">
            <a:solidFill>
              <a:srgbClr val="FF0000"/>
            </a:solidFill>
            <a:prstDash val="dash"/>
            <a:round/>
            <a:headEnd type="none" w="med" len="med"/>
            <a:tailEnd type="triangle" w="med" len="med"/>
          </a:ln>
        </p:spPr>
      </p:cxn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967"/>
        <p:cNvGrpSpPr/>
        <p:nvPr/>
      </p:nvGrpSpPr>
      <p:grpSpPr>
        <a:xfrm>
          <a:off x="0" y="0"/>
          <a:ext cx="0" cy="0"/>
          <a:chOff x="0" y="0"/>
          <a:chExt cx="0" cy="0"/>
        </a:xfrm>
      </p:grpSpPr>
      <p:sp>
        <p:nvSpPr>
          <p:cNvPr id="968" name="Google Shape;968;p82"/>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4. Adjust the stack frame</a:t>
            </a:r>
            <a:endParaRPr/>
          </a:p>
        </p:txBody>
      </p:sp>
      <p:sp>
        <p:nvSpPr>
          <p:cNvPr id="969" name="Google Shape;969;p82"/>
          <p:cNvSpPr txBox="1">
            <a:spLocks noGrp="1"/>
          </p:cNvSpPr>
          <p:nvPr>
            <p:ph type="body" idx="1"/>
          </p:nvPr>
        </p:nvSpPr>
        <p:spPr>
          <a:xfrm>
            <a:off x="198500" y="1246825"/>
            <a:ext cx="34215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latin typeface="Consolas"/>
                <a:ea typeface="Consolas"/>
                <a:cs typeface="Consolas"/>
                <a:sym typeface="Consolas"/>
              </a:rPr>
              <a:t>eip</a:t>
            </a:r>
            <a:r>
              <a:rPr lang="en"/>
              <a:t> now points to the instructions for </a:t>
            </a:r>
            <a:r>
              <a:rPr lang="en">
                <a:latin typeface="Consolas"/>
                <a:ea typeface="Consolas"/>
                <a:cs typeface="Consolas"/>
                <a:sym typeface="Consolas"/>
              </a:rPr>
              <a:t>foo</a:t>
            </a:r>
            <a:r>
              <a:rPr lang="en"/>
              <a:t>.</a:t>
            </a:r>
            <a:endParaRPr/>
          </a:p>
        </p:txBody>
      </p:sp>
      <p:sp>
        <p:nvSpPr>
          <p:cNvPr id="970" name="Google Shape;970;p82"/>
          <p:cNvSpPr txBox="1"/>
          <p:nvPr/>
        </p:nvSpPr>
        <p:spPr>
          <a:xfrm rot="5400000">
            <a:off x="8481825" y="4529100"/>
            <a:ext cx="786600" cy="396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t>CODE</a:t>
            </a:r>
            <a:endParaRPr/>
          </a:p>
        </p:txBody>
      </p:sp>
      <p:sp>
        <p:nvSpPr>
          <p:cNvPr id="971" name="Google Shape;971;p82"/>
          <p:cNvSpPr txBox="1"/>
          <p:nvPr/>
        </p:nvSpPr>
        <p:spPr>
          <a:xfrm rot="5400000">
            <a:off x="7490925" y="2353475"/>
            <a:ext cx="2768400" cy="396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t>STACK</a:t>
            </a:r>
            <a:endParaRPr/>
          </a:p>
        </p:txBody>
      </p:sp>
      <p:cxnSp>
        <p:nvCxnSpPr>
          <p:cNvPr id="972" name="Google Shape;972;p82"/>
          <p:cNvCxnSpPr>
            <a:stCxn id="971" idx="1"/>
          </p:cNvCxnSpPr>
          <p:nvPr/>
        </p:nvCxnSpPr>
        <p:spPr>
          <a:xfrm flipH="1">
            <a:off x="8871225" y="1167575"/>
            <a:ext cx="3900" cy="1053300"/>
          </a:xfrm>
          <a:prstGeom prst="straightConnector1">
            <a:avLst/>
          </a:prstGeom>
          <a:noFill/>
          <a:ln w="9525" cap="flat" cmpd="sng">
            <a:solidFill>
              <a:schemeClr val="dk2"/>
            </a:solidFill>
            <a:prstDash val="solid"/>
            <a:round/>
            <a:headEnd type="none" w="med" len="med"/>
            <a:tailEnd type="none" w="med" len="med"/>
          </a:ln>
        </p:spPr>
      </p:cxnSp>
      <p:cxnSp>
        <p:nvCxnSpPr>
          <p:cNvPr id="973" name="Google Shape;973;p82"/>
          <p:cNvCxnSpPr/>
          <p:nvPr/>
        </p:nvCxnSpPr>
        <p:spPr>
          <a:xfrm flipH="1">
            <a:off x="8871225" y="2920175"/>
            <a:ext cx="3900" cy="1053300"/>
          </a:xfrm>
          <a:prstGeom prst="straightConnector1">
            <a:avLst/>
          </a:prstGeom>
          <a:noFill/>
          <a:ln w="9525" cap="flat" cmpd="sng">
            <a:solidFill>
              <a:schemeClr val="dk2"/>
            </a:solidFill>
            <a:prstDash val="solid"/>
            <a:round/>
            <a:headEnd type="none" w="med" len="med"/>
            <a:tailEnd type="none" w="med" len="med"/>
          </a:ln>
        </p:spPr>
      </p:cxnSp>
      <p:sp>
        <p:nvSpPr>
          <p:cNvPr id="974" name="Google Shape;974;p82"/>
          <p:cNvSpPr/>
          <p:nvPr/>
        </p:nvSpPr>
        <p:spPr>
          <a:xfrm>
            <a:off x="4069350" y="1929575"/>
            <a:ext cx="1155900" cy="15108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82"/>
          <p:cNvSpPr txBox="1"/>
          <p:nvPr/>
        </p:nvSpPr>
        <p:spPr>
          <a:xfrm>
            <a:off x="4042200" y="1956175"/>
            <a:ext cx="1155900" cy="369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Registers</a:t>
            </a:r>
            <a:endParaRPr/>
          </a:p>
        </p:txBody>
      </p:sp>
      <p:sp>
        <p:nvSpPr>
          <p:cNvPr id="976" name="Google Shape;976;p82"/>
          <p:cNvSpPr/>
          <p:nvPr/>
        </p:nvSpPr>
        <p:spPr>
          <a:xfrm>
            <a:off x="4835625" y="2310825"/>
            <a:ext cx="321600" cy="2895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82"/>
          <p:cNvSpPr txBox="1"/>
          <p:nvPr/>
        </p:nvSpPr>
        <p:spPr>
          <a:xfrm>
            <a:off x="4274625" y="2234625"/>
            <a:ext cx="519900" cy="28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onsolas"/>
                <a:ea typeface="Consolas"/>
                <a:cs typeface="Consolas"/>
                <a:sym typeface="Consolas"/>
              </a:rPr>
              <a:t>ebp</a:t>
            </a:r>
            <a:endParaRPr>
              <a:latin typeface="Consolas"/>
              <a:ea typeface="Consolas"/>
              <a:cs typeface="Consolas"/>
              <a:sym typeface="Consolas"/>
            </a:endParaRPr>
          </a:p>
        </p:txBody>
      </p:sp>
      <p:sp>
        <p:nvSpPr>
          <p:cNvPr id="978" name="Google Shape;978;p82"/>
          <p:cNvSpPr/>
          <p:nvPr/>
        </p:nvSpPr>
        <p:spPr>
          <a:xfrm>
            <a:off x="4835625" y="2691825"/>
            <a:ext cx="321600" cy="2895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82"/>
          <p:cNvSpPr txBox="1"/>
          <p:nvPr/>
        </p:nvSpPr>
        <p:spPr>
          <a:xfrm>
            <a:off x="4274625" y="2615625"/>
            <a:ext cx="519900" cy="28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onsolas"/>
                <a:ea typeface="Consolas"/>
                <a:cs typeface="Consolas"/>
                <a:sym typeface="Consolas"/>
              </a:rPr>
              <a:t>esp</a:t>
            </a:r>
            <a:endParaRPr>
              <a:latin typeface="Consolas"/>
              <a:ea typeface="Consolas"/>
              <a:cs typeface="Consolas"/>
              <a:sym typeface="Consolas"/>
            </a:endParaRPr>
          </a:p>
        </p:txBody>
      </p:sp>
      <p:sp>
        <p:nvSpPr>
          <p:cNvPr id="980" name="Google Shape;980;p82"/>
          <p:cNvSpPr/>
          <p:nvPr/>
        </p:nvSpPr>
        <p:spPr>
          <a:xfrm>
            <a:off x="4835625" y="3072825"/>
            <a:ext cx="321600" cy="2895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82"/>
          <p:cNvSpPr txBox="1"/>
          <p:nvPr/>
        </p:nvSpPr>
        <p:spPr>
          <a:xfrm>
            <a:off x="4274625" y="2996625"/>
            <a:ext cx="519900" cy="28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onsolas"/>
                <a:ea typeface="Consolas"/>
                <a:cs typeface="Consolas"/>
                <a:sym typeface="Consolas"/>
              </a:rPr>
              <a:t>eip</a:t>
            </a:r>
            <a:endParaRPr>
              <a:latin typeface="Consolas"/>
              <a:ea typeface="Consolas"/>
              <a:cs typeface="Consolas"/>
              <a:sym typeface="Consolas"/>
            </a:endParaRPr>
          </a:p>
        </p:txBody>
      </p:sp>
      <p:cxnSp>
        <p:nvCxnSpPr>
          <p:cNvPr id="982" name="Google Shape;982;p82"/>
          <p:cNvCxnSpPr/>
          <p:nvPr/>
        </p:nvCxnSpPr>
        <p:spPr>
          <a:xfrm>
            <a:off x="4999875" y="2456225"/>
            <a:ext cx="1188600" cy="688800"/>
          </a:xfrm>
          <a:prstGeom prst="straightConnector1">
            <a:avLst/>
          </a:prstGeom>
          <a:noFill/>
          <a:ln w="9525" cap="flat" cmpd="sng">
            <a:solidFill>
              <a:schemeClr val="dk2"/>
            </a:solidFill>
            <a:prstDash val="solid"/>
            <a:round/>
            <a:headEnd type="none" w="med" len="med"/>
            <a:tailEnd type="triangle" w="med" len="med"/>
          </a:ln>
        </p:spPr>
      </p:cxnSp>
      <p:cxnSp>
        <p:nvCxnSpPr>
          <p:cNvPr id="983" name="Google Shape;983;p82"/>
          <p:cNvCxnSpPr/>
          <p:nvPr/>
        </p:nvCxnSpPr>
        <p:spPr>
          <a:xfrm>
            <a:off x="4999875" y="2832425"/>
            <a:ext cx="1195200" cy="1101300"/>
          </a:xfrm>
          <a:prstGeom prst="straightConnector1">
            <a:avLst/>
          </a:prstGeom>
          <a:noFill/>
          <a:ln w="9525" cap="flat" cmpd="sng">
            <a:solidFill>
              <a:schemeClr val="dk2"/>
            </a:solidFill>
            <a:prstDash val="solid"/>
            <a:round/>
            <a:headEnd type="none" w="med" len="med"/>
            <a:tailEnd type="triangle" w="med" len="med"/>
          </a:ln>
        </p:spPr>
      </p:cxnSp>
      <p:sp>
        <p:nvSpPr>
          <p:cNvPr id="984" name="Google Shape;984;p82"/>
          <p:cNvSpPr/>
          <p:nvPr/>
        </p:nvSpPr>
        <p:spPr>
          <a:xfrm>
            <a:off x="4999875" y="3205550"/>
            <a:ext cx="1114875" cy="1287520"/>
          </a:xfrm>
          <a:custGeom>
            <a:avLst/>
            <a:gdLst/>
            <a:ahLst/>
            <a:cxnLst/>
            <a:rect l="l" t="t" r="r" b="b"/>
            <a:pathLst>
              <a:path w="44595" h="99040" extrusionOk="0">
                <a:moveTo>
                  <a:pt x="0" y="0"/>
                </a:moveTo>
                <a:lnTo>
                  <a:pt x="273" y="99040"/>
                </a:lnTo>
                <a:lnTo>
                  <a:pt x="44595" y="99040"/>
                </a:lnTo>
              </a:path>
            </a:pathLst>
          </a:custGeom>
          <a:noFill/>
          <a:ln w="9525" cap="flat" cmpd="sng">
            <a:solidFill>
              <a:srgbClr val="FF0000"/>
            </a:solidFill>
            <a:prstDash val="solid"/>
            <a:round/>
            <a:headEnd type="none" w="med" len="med"/>
            <a:tailEnd type="triangle" w="med" len="med"/>
          </a:ln>
        </p:spPr>
      </p:sp>
      <p:sp>
        <p:nvSpPr>
          <p:cNvPr id="985" name="Google Shape;985;p82"/>
          <p:cNvSpPr/>
          <p:nvPr/>
        </p:nvSpPr>
        <p:spPr>
          <a:xfrm>
            <a:off x="5925475" y="2511200"/>
            <a:ext cx="235950" cy="2325679"/>
          </a:xfrm>
          <a:custGeom>
            <a:avLst/>
            <a:gdLst/>
            <a:ahLst/>
            <a:cxnLst/>
            <a:rect l="l" t="t" r="r" b="b"/>
            <a:pathLst>
              <a:path w="9438" h="94916" extrusionOk="0">
                <a:moveTo>
                  <a:pt x="9438" y="0"/>
                </a:moveTo>
                <a:lnTo>
                  <a:pt x="0" y="0"/>
                </a:lnTo>
                <a:lnTo>
                  <a:pt x="0" y="94916"/>
                </a:lnTo>
                <a:lnTo>
                  <a:pt x="8898" y="94916"/>
                </a:lnTo>
              </a:path>
            </a:pathLst>
          </a:custGeom>
          <a:noFill/>
          <a:ln w="9525" cap="flat" cmpd="sng">
            <a:solidFill>
              <a:schemeClr val="dk2"/>
            </a:solidFill>
            <a:prstDash val="solid"/>
            <a:round/>
            <a:headEnd type="none" w="med" len="med"/>
            <a:tailEnd type="triangle" w="med" len="med"/>
          </a:ln>
        </p:spPr>
      </p:sp>
      <p:sp>
        <p:nvSpPr>
          <p:cNvPr id="986" name="Google Shape;986;p82"/>
          <p:cNvSpPr/>
          <p:nvPr/>
        </p:nvSpPr>
        <p:spPr>
          <a:xfrm>
            <a:off x="6019850" y="1419150"/>
            <a:ext cx="161800" cy="1503275"/>
          </a:xfrm>
          <a:custGeom>
            <a:avLst/>
            <a:gdLst/>
            <a:ahLst/>
            <a:cxnLst/>
            <a:rect l="l" t="t" r="r" b="b"/>
            <a:pathLst>
              <a:path w="3236" h="60131" extrusionOk="0">
                <a:moveTo>
                  <a:pt x="2966" y="60131"/>
                </a:moveTo>
                <a:lnTo>
                  <a:pt x="0" y="60131"/>
                </a:lnTo>
                <a:lnTo>
                  <a:pt x="0" y="0"/>
                </a:lnTo>
                <a:lnTo>
                  <a:pt x="3236" y="0"/>
                </a:lnTo>
              </a:path>
            </a:pathLst>
          </a:custGeom>
          <a:noFill/>
          <a:ln w="9525" cap="flat" cmpd="sng">
            <a:solidFill>
              <a:schemeClr val="dk2"/>
            </a:solidFill>
            <a:prstDash val="solid"/>
            <a:round/>
            <a:headEnd type="none" w="med" len="med"/>
            <a:tailEnd type="triangle" w="med" len="med"/>
          </a:ln>
        </p:spPr>
      </p:sp>
      <p:graphicFrame>
        <p:nvGraphicFramePr>
          <p:cNvPr id="987" name="Google Shape;987;p82"/>
          <p:cNvGraphicFramePr/>
          <p:nvPr/>
        </p:nvGraphicFramePr>
        <p:xfrm>
          <a:off x="6215675" y="1168225"/>
          <a:ext cx="2461150" cy="3962100"/>
        </p:xfrm>
        <a:graphic>
          <a:graphicData uri="http://schemas.openxmlformats.org/drawingml/2006/table">
            <a:tbl>
              <a:tblPr>
                <a:noFill/>
                <a:tableStyleId>{F77F4237-0D3B-4A35-BEBD-FA886FF9FF42}</a:tableStyleId>
              </a:tblPr>
              <a:tblGrid>
                <a:gridCol w="2461150">
                  <a:extLst>
                    <a:ext uri="{9D8B030D-6E8A-4147-A177-3AD203B41FA5}">
                      <a16:colId xmlns:a16="http://schemas.microsoft.com/office/drawing/2014/main" val="20000"/>
                    </a:ext>
                  </a:extLst>
                </a:gridCol>
              </a:tblGrid>
              <a:tr h="278350">
                <a:tc>
                  <a:txBody>
                    <a:bodyPr/>
                    <a:lstStyle/>
                    <a:p>
                      <a:pPr marL="0" lvl="0" indent="0" algn="ctr" rtl="0">
                        <a:spcBef>
                          <a:spcPts val="0"/>
                        </a:spcBef>
                        <a:spcAft>
                          <a:spcPts val="0"/>
                        </a:spcAft>
                        <a:buNone/>
                      </a:pPr>
                      <a:r>
                        <a:rPr lang="en">
                          <a:latin typeface="Calibri"/>
                          <a:ea typeface="Calibri"/>
                          <a:cs typeface="Calibri"/>
                          <a:sym typeface="Calibri"/>
                        </a:rPr>
                        <a:t>Stack frame for </a:t>
                      </a:r>
                      <a:r>
                        <a:rPr lang="en">
                          <a:latin typeface="Consolas"/>
                          <a:ea typeface="Consolas"/>
                          <a:cs typeface="Consolas"/>
                          <a:sym typeface="Consolas"/>
                        </a:rPr>
                        <a:t>main</a:t>
                      </a: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0"/>
                  </a:ext>
                </a:extLst>
              </a:tr>
              <a:tr h="278350">
                <a:tc>
                  <a:txBody>
                    <a:bodyPr/>
                    <a:lstStyle/>
                    <a:p>
                      <a:pPr marL="0" lvl="0" indent="0" algn="ctr" rtl="0">
                        <a:spcBef>
                          <a:spcPts val="0"/>
                        </a:spcBef>
                        <a:spcAft>
                          <a:spcPts val="0"/>
                        </a:spcAft>
                        <a:buNone/>
                      </a:pPr>
                      <a:r>
                        <a:rPr lang="en">
                          <a:latin typeface="Calibri"/>
                          <a:ea typeface="Calibri"/>
                          <a:cs typeface="Calibri"/>
                          <a:sym typeface="Calibri"/>
                        </a:rPr>
                        <a:t>Argument #2</a:t>
                      </a:r>
                      <a:endParaRPr>
                        <a:latin typeface="Calibri"/>
                        <a:ea typeface="Calibri"/>
                        <a:cs typeface="Calibri"/>
                        <a:sym typeface="Calibri"/>
                      </a:endParaRPr>
                    </a:p>
                  </a:txBody>
                  <a:tcPr marL="91425" marR="91425" marT="91425" marB="91425"/>
                </a:tc>
                <a:extLst>
                  <a:ext uri="{0D108BD9-81ED-4DB2-BD59-A6C34878D82A}">
                    <a16:rowId xmlns:a16="http://schemas.microsoft.com/office/drawing/2014/main" val="10001"/>
                  </a:ext>
                </a:extLst>
              </a:tr>
              <a:tr h="278350">
                <a:tc>
                  <a:txBody>
                    <a:bodyPr/>
                    <a:lstStyle/>
                    <a:p>
                      <a:pPr marL="0" lvl="0" indent="0" algn="ctr" rtl="0">
                        <a:spcBef>
                          <a:spcPts val="0"/>
                        </a:spcBef>
                        <a:spcAft>
                          <a:spcPts val="0"/>
                        </a:spcAft>
                        <a:buNone/>
                      </a:pPr>
                      <a:r>
                        <a:rPr lang="en">
                          <a:latin typeface="Calibri"/>
                          <a:ea typeface="Calibri"/>
                          <a:cs typeface="Calibri"/>
                          <a:sym typeface="Calibri"/>
                        </a:rPr>
                        <a:t>Argument #1</a:t>
                      </a:r>
                      <a:endParaRPr>
                        <a:latin typeface="Calibri"/>
                        <a:ea typeface="Calibri"/>
                        <a:cs typeface="Calibri"/>
                        <a:sym typeface="Calibri"/>
                      </a:endParaRPr>
                    </a:p>
                  </a:txBody>
                  <a:tcPr marL="91425" marR="91425" marT="91425" marB="91425"/>
                </a:tc>
                <a:extLst>
                  <a:ext uri="{0D108BD9-81ED-4DB2-BD59-A6C34878D82A}">
                    <a16:rowId xmlns:a16="http://schemas.microsoft.com/office/drawing/2014/main" val="10002"/>
                  </a:ext>
                </a:extLst>
              </a:tr>
              <a:tr h="278350">
                <a:tc>
                  <a:txBody>
                    <a:bodyPr/>
                    <a:lstStyle/>
                    <a:p>
                      <a:pPr marL="0" lvl="0" indent="0" algn="ctr" rtl="0">
                        <a:spcBef>
                          <a:spcPts val="0"/>
                        </a:spcBef>
                        <a:spcAft>
                          <a:spcPts val="0"/>
                        </a:spcAft>
                        <a:buNone/>
                      </a:pPr>
                      <a:r>
                        <a:rPr lang="en">
                          <a:latin typeface="Calibri"/>
                          <a:ea typeface="Calibri"/>
                          <a:cs typeface="Calibri"/>
                          <a:sym typeface="Calibri"/>
                        </a:rPr>
                        <a:t>Old eip (rip)</a:t>
                      </a:r>
                      <a:endParaRPr>
                        <a:latin typeface="Calibri"/>
                        <a:ea typeface="Calibri"/>
                        <a:cs typeface="Calibri"/>
                        <a:sym typeface="Calibri"/>
                      </a:endParaRPr>
                    </a:p>
                  </a:txBody>
                  <a:tcPr marL="91425" marR="91425" marT="91425" marB="91425"/>
                </a:tc>
                <a:extLst>
                  <a:ext uri="{0D108BD9-81ED-4DB2-BD59-A6C34878D82A}">
                    <a16:rowId xmlns:a16="http://schemas.microsoft.com/office/drawing/2014/main" val="10003"/>
                  </a:ext>
                </a:extLst>
              </a:tr>
              <a:tr h="278350">
                <a:tc>
                  <a:txBody>
                    <a:bodyPr/>
                    <a:lstStyle/>
                    <a:p>
                      <a:pPr marL="0" lvl="0" indent="0" algn="ctr" rtl="0">
                        <a:spcBef>
                          <a:spcPts val="0"/>
                        </a:spcBef>
                        <a:spcAft>
                          <a:spcPts val="0"/>
                        </a:spcAft>
                        <a:buNone/>
                      </a:pPr>
                      <a:r>
                        <a:rPr lang="en">
                          <a:latin typeface="Calibri"/>
                          <a:ea typeface="Calibri"/>
                          <a:cs typeface="Calibri"/>
                          <a:sym typeface="Calibri"/>
                        </a:rPr>
                        <a:t>Old ebp (sfp)</a:t>
                      </a:r>
                      <a:endParaRPr>
                        <a:latin typeface="Calibri"/>
                        <a:ea typeface="Calibri"/>
                        <a:cs typeface="Calibri"/>
                        <a:sym typeface="Calibri"/>
                      </a:endParaRPr>
                    </a:p>
                  </a:txBody>
                  <a:tcPr marL="91425" marR="91425" marT="91425" marB="91425"/>
                </a:tc>
                <a:extLst>
                  <a:ext uri="{0D108BD9-81ED-4DB2-BD59-A6C34878D82A}">
                    <a16:rowId xmlns:a16="http://schemas.microsoft.com/office/drawing/2014/main" val="10004"/>
                  </a:ext>
                </a:extLst>
              </a:tr>
              <a:tr h="278350">
                <a:tc>
                  <a:txBody>
                    <a:bodyPr/>
                    <a:lstStyle/>
                    <a:p>
                      <a:pPr marL="0" lvl="0" indent="0" algn="ctr" rtl="0">
                        <a:spcBef>
                          <a:spcPts val="0"/>
                        </a:spcBef>
                        <a:spcAft>
                          <a:spcPts val="0"/>
                        </a:spcAft>
                        <a:buNone/>
                      </a:pP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5"/>
                  </a:ext>
                </a:extLst>
              </a:tr>
              <a:tr h="278350">
                <a:tc>
                  <a:txBody>
                    <a:bodyPr/>
                    <a:lstStyle/>
                    <a:p>
                      <a:pPr marL="0" lvl="0" indent="0" algn="ctr" rtl="0">
                        <a:spcBef>
                          <a:spcPts val="0"/>
                        </a:spcBef>
                        <a:spcAft>
                          <a:spcPts val="0"/>
                        </a:spcAft>
                        <a:buNone/>
                      </a:pP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6"/>
                  </a:ext>
                </a:extLst>
              </a:tr>
              <a:tr h="278350">
                <a:tc>
                  <a:txBody>
                    <a:bodyPr/>
                    <a:lstStyle/>
                    <a:p>
                      <a:pPr marL="0" lvl="0" indent="0" algn="ctr" rtl="0">
                        <a:spcBef>
                          <a:spcPts val="0"/>
                        </a:spcBef>
                        <a:spcAft>
                          <a:spcPts val="0"/>
                        </a:spcAft>
                        <a:buNone/>
                      </a:pPr>
                      <a:r>
                        <a:rPr lang="en">
                          <a:latin typeface="Consolas"/>
                          <a:ea typeface="Consolas"/>
                          <a:cs typeface="Consolas"/>
                          <a:sym typeface="Consolas"/>
                        </a:rPr>
                        <a:t>...</a:t>
                      </a: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7"/>
                  </a:ext>
                </a:extLst>
              </a:tr>
              <a:tr h="278350">
                <a:tc>
                  <a:txBody>
                    <a:bodyPr/>
                    <a:lstStyle/>
                    <a:p>
                      <a:pPr marL="0" lvl="0" indent="0" algn="ctr" rtl="0">
                        <a:spcBef>
                          <a:spcPts val="0"/>
                        </a:spcBef>
                        <a:spcAft>
                          <a:spcPts val="0"/>
                        </a:spcAft>
                        <a:buNone/>
                      </a:pPr>
                      <a:r>
                        <a:rPr lang="en"/>
                        <a:t>Code for </a:t>
                      </a:r>
                      <a:r>
                        <a:rPr lang="en">
                          <a:latin typeface="Consolas"/>
                          <a:ea typeface="Consolas"/>
                          <a:cs typeface="Consolas"/>
                          <a:sym typeface="Consolas"/>
                        </a:rPr>
                        <a:t>foo</a:t>
                      </a: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8"/>
                  </a:ext>
                </a:extLst>
              </a:tr>
              <a:tr h="278350">
                <a:tc>
                  <a:txBody>
                    <a:bodyPr/>
                    <a:lstStyle/>
                    <a:p>
                      <a:pPr marL="0" lvl="0" indent="0" algn="ctr" rtl="0">
                        <a:spcBef>
                          <a:spcPts val="0"/>
                        </a:spcBef>
                        <a:spcAft>
                          <a:spcPts val="0"/>
                        </a:spcAft>
                        <a:buNone/>
                      </a:pPr>
                      <a:r>
                        <a:rPr lang="en"/>
                        <a:t>Code for </a:t>
                      </a:r>
                      <a:r>
                        <a:rPr lang="en">
                          <a:latin typeface="Consolas"/>
                          <a:ea typeface="Consolas"/>
                          <a:cs typeface="Consolas"/>
                          <a:sym typeface="Consolas"/>
                        </a:rPr>
                        <a:t>main</a:t>
                      </a: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9"/>
                  </a:ext>
                </a:extLst>
              </a:tr>
            </a:tbl>
          </a:graphicData>
        </a:graphic>
      </p:graphicFrame>
      <p:sp>
        <p:nvSpPr>
          <p:cNvPr id="988" name="Google Shape;988;p82"/>
          <p:cNvSpPr txBox="1"/>
          <p:nvPr/>
        </p:nvSpPr>
        <p:spPr>
          <a:xfrm>
            <a:off x="166799" y="4597700"/>
            <a:ext cx="3519900" cy="415800"/>
          </a:xfrm>
          <a:prstGeom prst="rect">
            <a:avLst/>
          </a:prstGeom>
          <a:noFill/>
          <a:ln>
            <a:noFill/>
          </a:ln>
        </p:spPr>
        <p:txBody>
          <a:bodyPr spcFirstLastPara="1" wrap="square" lIns="114300" tIns="91425" rIns="91425" bIns="91425" anchor="t" anchorCtr="0">
            <a:noAutofit/>
          </a:bodyPr>
          <a:lstStyle/>
          <a:p>
            <a:pPr marL="0" lvl="0" indent="0" algn="l" rtl="0">
              <a:spcBef>
                <a:spcPts val="0"/>
              </a:spcBef>
              <a:spcAft>
                <a:spcPts val="0"/>
              </a:spcAft>
              <a:buNone/>
            </a:pPr>
            <a:r>
              <a:rPr lang="en">
                <a:latin typeface="Calibri"/>
                <a:ea typeface="Calibri"/>
                <a:cs typeface="Calibri"/>
                <a:sym typeface="Calibri"/>
              </a:rPr>
              <a:t>dashed line = </a:t>
            </a:r>
            <a:r>
              <a:rPr lang="en">
                <a:latin typeface="Consolas"/>
                <a:ea typeface="Consolas"/>
                <a:cs typeface="Consolas"/>
                <a:sym typeface="Consolas"/>
              </a:rPr>
              <a:t>eip</a:t>
            </a:r>
            <a:r>
              <a:rPr lang="en">
                <a:latin typeface="Calibri"/>
                <a:ea typeface="Calibri"/>
                <a:cs typeface="Calibri"/>
                <a:sym typeface="Calibri"/>
              </a:rPr>
              <a:t> pointer before this step</a:t>
            </a:r>
            <a:endParaRPr>
              <a:latin typeface="Calibri"/>
              <a:ea typeface="Calibri"/>
              <a:cs typeface="Calibri"/>
              <a:sym typeface="Calibri"/>
            </a:endParaRPr>
          </a:p>
        </p:txBody>
      </p:sp>
      <p:sp>
        <p:nvSpPr>
          <p:cNvPr id="989" name="Google Shape;989;p82"/>
          <p:cNvSpPr/>
          <p:nvPr/>
        </p:nvSpPr>
        <p:spPr>
          <a:xfrm>
            <a:off x="4924625" y="3212650"/>
            <a:ext cx="1169600" cy="1778350"/>
          </a:xfrm>
          <a:custGeom>
            <a:avLst/>
            <a:gdLst/>
            <a:ahLst/>
            <a:cxnLst/>
            <a:rect l="l" t="t" r="r" b="b"/>
            <a:pathLst>
              <a:path w="46784" h="71134" extrusionOk="0">
                <a:moveTo>
                  <a:pt x="0" y="0"/>
                </a:moveTo>
                <a:lnTo>
                  <a:pt x="0" y="71134"/>
                </a:lnTo>
                <a:lnTo>
                  <a:pt x="46784" y="71134"/>
                </a:lnTo>
              </a:path>
            </a:pathLst>
          </a:custGeom>
          <a:noFill/>
          <a:ln w="9525" cap="flat" cmpd="sng">
            <a:solidFill>
              <a:srgbClr val="FF0000"/>
            </a:solidFill>
            <a:prstDash val="dash"/>
            <a:round/>
            <a:headEnd type="none" w="med" len="med"/>
            <a:tailEnd type="triangle" w="med" len="med"/>
          </a:ln>
        </p:spPr>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993"/>
        <p:cNvGrpSpPr/>
        <p:nvPr/>
      </p:nvGrpSpPr>
      <p:grpSpPr>
        <a:xfrm>
          <a:off x="0" y="0"/>
          <a:ext cx="0" cy="0"/>
          <a:chOff x="0" y="0"/>
          <a:chExt cx="0" cy="0"/>
        </a:xfrm>
      </p:grpSpPr>
      <p:sp>
        <p:nvSpPr>
          <p:cNvPr id="994" name="Google Shape;994;p83"/>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5. Execute the function</a:t>
            </a:r>
            <a:endParaRPr/>
          </a:p>
        </p:txBody>
      </p:sp>
      <p:sp>
        <p:nvSpPr>
          <p:cNvPr id="995" name="Google Shape;995;p83"/>
          <p:cNvSpPr txBox="1">
            <a:spLocks noGrp="1"/>
          </p:cNvSpPr>
          <p:nvPr>
            <p:ph type="body" idx="1"/>
          </p:nvPr>
        </p:nvSpPr>
        <p:spPr>
          <a:xfrm>
            <a:off x="198500" y="1246825"/>
            <a:ext cx="36864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Now the stack frame is ready to do whatever the function instructions say to do.</a:t>
            </a:r>
            <a:endParaRPr/>
          </a:p>
          <a:p>
            <a:pPr marL="457200" lvl="0" indent="-342900" algn="l" rtl="0">
              <a:spcBef>
                <a:spcPts val="0"/>
              </a:spcBef>
              <a:spcAft>
                <a:spcPts val="0"/>
              </a:spcAft>
              <a:buSzPts val="1800"/>
              <a:buChar char="●"/>
            </a:pPr>
            <a:r>
              <a:rPr lang="en"/>
              <a:t>Any local variables can be moved onto the stack now.</a:t>
            </a:r>
            <a:endParaRPr/>
          </a:p>
        </p:txBody>
      </p:sp>
      <p:sp>
        <p:nvSpPr>
          <p:cNvPr id="996" name="Google Shape;996;p83"/>
          <p:cNvSpPr txBox="1"/>
          <p:nvPr/>
        </p:nvSpPr>
        <p:spPr>
          <a:xfrm rot="5400000">
            <a:off x="8481825" y="4529100"/>
            <a:ext cx="786600" cy="396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t>CODE</a:t>
            </a:r>
            <a:endParaRPr/>
          </a:p>
        </p:txBody>
      </p:sp>
      <p:sp>
        <p:nvSpPr>
          <p:cNvPr id="997" name="Google Shape;997;p83"/>
          <p:cNvSpPr txBox="1"/>
          <p:nvPr/>
        </p:nvSpPr>
        <p:spPr>
          <a:xfrm rot="5400000">
            <a:off x="7490925" y="2353475"/>
            <a:ext cx="2768400" cy="396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t>STACK</a:t>
            </a:r>
            <a:endParaRPr/>
          </a:p>
        </p:txBody>
      </p:sp>
      <p:cxnSp>
        <p:nvCxnSpPr>
          <p:cNvPr id="998" name="Google Shape;998;p83"/>
          <p:cNvCxnSpPr>
            <a:stCxn id="997" idx="1"/>
          </p:cNvCxnSpPr>
          <p:nvPr/>
        </p:nvCxnSpPr>
        <p:spPr>
          <a:xfrm flipH="1">
            <a:off x="8871225" y="1167575"/>
            <a:ext cx="3900" cy="1053300"/>
          </a:xfrm>
          <a:prstGeom prst="straightConnector1">
            <a:avLst/>
          </a:prstGeom>
          <a:noFill/>
          <a:ln w="9525" cap="flat" cmpd="sng">
            <a:solidFill>
              <a:schemeClr val="dk2"/>
            </a:solidFill>
            <a:prstDash val="solid"/>
            <a:round/>
            <a:headEnd type="none" w="med" len="med"/>
            <a:tailEnd type="none" w="med" len="med"/>
          </a:ln>
        </p:spPr>
      </p:cxnSp>
      <p:cxnSp>
        <p:nvCxnSpPr>
          <p:cNvPr id="999" name="Google Shape;999;p83"/>
          <p:cNvCxnSpPr/>
          <p:nvPr/>
        </p:nvCxnSpPr>
        <p:spPr>
          <a:xfrm flipH="1">
            <a:off x="8871225" y="2920175"/>
            <a:ext cx="3900" cy="1053300"/>
          </a:xfrm>
          <a:prstGeom prst="straightConnector1">
            <a:avLst/>
          </a:prstGeom>
          <a:noFill/>
          <a:ln w="9525" cap="flat" cmpd="sng">
            <a:solidFill>
              <a:schemeClr val="dk2"/>
            </a:solidFill>
            <a:prstDash val="solid"/>
            <a:round/>
            <a:headEnd type="none" w="med" len="med"/>
            <a:tailEnd type="none" w="med" len="med"/>
          </a:ln>
        </p:spPr>
      </p:cxnSp>
      <p:sp>
        <p:nvSpPr>
          <p:cNvPr id="1000" name="Google Shape;1000;p83"/>
          <p:cNvSpPr/>
          <p:nvPr/>
        </p:nvSpPr>
        <p:spPr>
          <a:xfrm>
            <a:off x="4069350" y="1929575"/>
            <a:ext cx="1155900" cy="15108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83"/>
          <p:cNvSpPr txBox="1"/>
          <p:nvPr/>
        </p:nvSpPr>
        <p:spPr>
          <a:xfrm>
            <a:off x="4042200" y="1956175"/>
            <a:ext cx="1155900" cy="369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Registers</a:t>
            </a:r>
            <a:endParaRPr/>
          </a:p>
        </p:txBody>
      </p:sp>
      <p:sp>
        <p:nvSpPr>
          <p:cNvPr id="1002" name="Google Shape;1002;p83"/>
          <p:cNvSpPr/>
          <p:nvPr/>
        </p:nvSpPr>
        <p:spPr>
          <a:xfrm>
            <a:off x="4835625" y="2310825"/>
            <a:ext cx="321600" cy="2895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83"/>
          <p:cNvSpPr txBox="1"/>
          <p:nvPr/>
        </p:nvSpPr>
        <p:spPr>
          <a:xfrm>
            <a:off x="4274625" y="2234625"/>
            <a:ext cx="519900" cy="28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onsolas"/>
                <a:ea typeface="Consolas"/>
                <a:cs typeface="Consolas"/>
                <a:sym typeface="Consolas"/>
              </a:rPr>
              <a:t>ebp</a:t>
            </a:r>
            <a:endParaRPr>
              <a:latin typeface="Consolas"/>
              <a:ea typeface="Consolas"/>
              <a:cs typeface="Consolas"/>
              <a:sym typeface="Consolas"/>
            </a:endParaRPr>
          </a:p>
        </p:txBody>
      </p:sp>
      <p:sp>
        <p:nvSpPr>
          <p:cNvPr id="1004" name="Google Shape;1004;p83"/>
          <p:cNvSpPr/>
          <p:nvPr/>
        </p:nvSpPr>
        <p:spPr>
          <a:xfrm>
            <a:off x="4835625" y="2691825"/>
            <a:ext cx="321600" cy="2895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83"/>
          <p:cNvSpPr txBox="1"/>
          <p:nvPr/>
        </p:nvSpPr>
        <p:spPr>
          <a:xfrm>
            <a:off x="4274625" y="2615625"/>
            <a:ext cx="519900" cy="28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onsolas"/>
                <a:ea typeface="Consolas"/>
                <a:cs typeface="Consolas"/>
                <a:sym typeface="Consolas"/>
              </a:rPr>
              <a:t>esp</a:t>
            </a:r>
            <a:endParaRPr>
              <a:latin typeface="Consolas"/>
              <a:ea typeface="Consolas"/>
              <a:cs typeface="Consolas"/>
              <a:sym typeface="Consolas"/>
            </a:endParaRPr>
          </a:p>
        </p:txBody>
      </p:sp>
      <p:sp>
        <p:nvSpPr>
          <p:cNvPr id="1006" name="Google Shape;1006;p83"/>
          <p:cNvSpPr/>
          <p:nvPr/>
        </p:nvSpPr>
        <p:spPr>
          <a:xfrm>
            <a:off x="4835625" y="3072825"/>
            <a:ext cx="321600" cy="2895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83"/>
          <p:cNvSpPr txBox="1"/>
          <p:nvPr/>
        </p:nvSpPr>
        <p:spPr>
          <a:xfrm>
            <a:off x="4274625" y="2996625"/>
            <a:ext cx="519900" cy="28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onsolas"/>
                <a:ea typeface="Consolas"/>
                <a:cs typeface="Consolas"/>
                <a:sym typeface="Consolas"/>
              </a:rPr>
              <a:t>eip</a:t>
            </a:r>
            <a:endParaRPr>
              <a:latin typeface="Consolas"/>
              <a:ea typeface="Consolas"/>
              <a:cs typeface="Consolas"/>
              <a:sym typeface="Consolas"/>
            </a:endParaRPr>
          </a:p>
        </p:txBody>
      </p:sp>
      <p:cxnSp>
        <p:nvCxnSpPr>
          <p:cNvPr id="1008" name="Google Shape;1008;p83"/>
          <p:cNvCxnSpPr/>
          <p:nvPr/>
        </p:nvCxnSpPr>
        <p:spPr>
          <a:xfrm>
            <a:off x="4999875" y="2456225"/>
            <a:ext cx="1188600" cy="688800"/>
          </a:xfrm>
          <a:prstGeom prst="straightConnector1">
            <a:avLst/>
          </a:prstGeom>
          <a:noFill/>
          <a:ln w="9525" cap="flat" cmpd="sng">
            <a:solidFill>
              <a:schemeClr val="dk2"/>
            </a:solidFill>
            <a:prstDash val="solid"/>
            <a:round/>
            <a:headEnd type="none" w="med" len="med"/>
            <a:tailEnd type="triangle" w="med" len="med"/>
          </a:ln>
        </p:spPr>
      </p:cxnSp>
      <p:cxnSp>
        <p:nvCxnSpPr>
          <p:cNvPr id="1009" name="Google Shape;1009;p83"/>
          <p:cNvCxnSpPr/>
          <p:nvPr/>
        </p:nvCxnSpPr>
        <p:spPr>
          <a:xfrm>
            <a:off x="4999875" y="2832425"/>
            <a:ext cx="1195200" cy="1101300"/>
          </a:xfrm>
          <a:prstGeom prst="straightConnector1">
            <a:avLst/>
          </a:prstGeom>
          <a:noFill/>
          <a:ln w="9525" cap="flat" cmpd="sng">
            <a:solidFill>
              <a:schemeClr val="dk2"/>
            </a:solidFill>
            <a:prstDash val="solid"/>
            <a:round/>
            <a:headEnd type="none" w="med" len="med"/>
            <a:tailEnd type="triangle" w="med" len="med"/>
          </a:ln>
        </p:spPr>
      </p:cxnSp>
      <p:sp>
        <p:nvSpPr>
          <p:cNvPr id="1010" name="Google Shape;1010;p83"/>
          <p:cNvSpPr/>
          <p:nvPr/>
        </p:nvSpPr>
        <p:spPr>
          <a:xfrm>
            <a:off x="4999875" y="3205550"/>
            <a:ext cx="1114875" cy="1287520"/>
          </a:xfrm>
          <a:custGeom>
            <a:avLst/>
            <a:gdLst/>
            <a:ahLst/>
            <a:cxnLst/>
            <a:rect l="l" t="t" r="r" b="b"/>
            <a:pathLst>
              <a:path w="44595" h="99040" extrusionOk="0">
                <a:moveTo>
                  <a:pt x="0" y="0"/>
                </a:moveTo>
                <a:lnTo>
                  <a:pt x="273" y="99040"/>
                </a:lnTo>
                <a:lnTo>
                  <a:pt x="44595" y="99040"/>
                </a:lnTo>
              </a:path>
            </a:pathLst>
          </a:custGeom>
          <a:noFill/>
          <a:ln w="9525" cap="flat" cmpd="sng">
            <a:solidFill>
              <a:schemeClr val="dk2"/>
            </a:solidFill>
            <a:prstDash val="solid"/>
            <a:round/>
            <a:headEnd type="none" w="med" len="med"/>
            <a:tailEnd type="triangle" w="med" len="med"/>
          </a:ln>
        </p:spPr>
      </p:sp>
      <p:sp>
        <p:nvSpPr>
          <p:cNvPr id="1011" name="Google Shape;1011;p83"/>
          <p:cNvSpPr/>
          <p:nvPr/>
        </p:nvSpPr>
        <p:spPr>
          <a:xfrm>
            <a:off x="5925475" y="2511200"/>
            <a:ext cx="235950" cy="2325679"/>
          </a:xfrm>
          <a:custGeom>
            <a:avLst/>
            <a:gdLst/>
            <a:ahLst/>
            <a:cxnLst/>
            <a:rect l="l" t="t" r="r" b="b"/>
            <a:pathLst>
              <a:path w="9438" h="94916" extrusionOk="0">
                <a:moveTo>
                  <a:pt x="9438" y="0"/>
                </a:moveTo>
                <a:lnTo>
                  <a:pt x="0" y="0"/>
                </a:lnTo>
                <a:lnTo>
                  <a:pt x="0" y="94916"/>
                </a:lnTo>
                <a:lnTo>
                  <a:pt x="8898" y="94916"/>
                </a:lnTo>
              </a:path>
            </a:pathLst>
          </a:custGeom>
          <a:noFill/>
          <a:ln w="9525" cap="flat" cmpd="sng">
            <a:solidFill>
              <a:schemeClr val="dk2"/>
            </a:solidFill>
            <a:prstDash val="solid"/>
            <a:round/>
            <a:headEnd type="none" w="med" len="med"/>
            <a:tailEnd type="triangle" w="med" len="med"/>
          </a:ln>
        </p:spPr>
      </p:sp>
      <p:sp>
        <p:nvSpPr>
          <p:cNvPr id="1012" name="Google Shape;1012;p83"/>
          <p:cNvSpPr/>
          <p:nvPr/>
        </p:nvSpPr>
        <p:spPr>
          <a:xfrm>
            <a:off x="6019850" y="1419150"/>
            <a:ext cx="161800" cy="1503275"/>
          </a:xfrm>
          <a:custGeom>
            <a:avLst/>
            <a:gdLst/>
            <a:ahLst/>
            <a:cxnLst/>
            <a:rect l="l" t="t" r="r" b="b"/>
            <a:pathLst>
              <a:path w="3236" h="60131" extrusionOk="0">
                <a:moveTo>
                  <a:pt x="2966" y="60131"/>
                </a:moveTo>
                <a:lnTo>
                  <a:pt x="0" y="60131"/>
                </a:lnTo>
                <a:lnTo>
                  <a:pt x="0" y="0"/>
                </a:lnTo>
                <a:lnTo>
                  <a:pt x="3236" y="0"/>
                </a:lnTo>
              </a:path>
            </a:pathLst>
          </a:custGeom>
          <a:noFill/>
          <a:ln w="9525" cap="flat" cmpd="sng">
            <a:solidFill>
              <a:schemeClr val="dk2"/>
            </a:solidFill>
            <a:prstDash val="solid"/>
            <a:round/>
            <a:headEnd type="none" w="med" len="med"/>
            <a:tailEnd type="triangle" w="med" len="med"/>
          </a:ln>
        </p:spPr>
      </p:sp>
      <p:graphicFrame>
        <p:nvGraphicFramePr>
          <p:cNvPr id="1013" name="Google Shape;1013;p83"/>
          <p:cNvGraphicFramePr/>
          <p:nvPr/>
        </p:nvGraphicFramePr>
        <p:xfrm>
          <a:off x="6215675" y="1168225"/>
          <a:ext cx="2461150" cy="3962100"/>
        </p:xfrm>
        <a:graphic>
          <a:graphicData uri="http://schemas.openxmlformats.org/drawingml/2006/table">
            <a:tbl>
              <a:tblPr>
                <a:noFill/>
                <a:tableStyleId>{F77F4237-0D3B-4A35-BEBD-FA886FF9FF42}</a:tableStyleId>
              </a:tblPr>
              <a:tblGrid>
                <a:gridCol w="2461150">
                  <a:extLst>
                    <a:ext uri="{9D8B030D-6E8A-4147-A177-3AD203B41FA5}">
                      <a16:colId xmlns:a16="http://schemas.microsoft.com/office/drawing/2014/main" val="20000"/>
                    </a:ext>
                  </a:extLst>
                </a:gridCol>
              </a:tblGrid>
              <a:tr h="278350">
                <a:tc>
                  <a:txBody>
                    <a:bodyPr/>
                    <a:lstStyle/>
                    <a:p>
                      <a:pPr marL="0" lvl="0" indent="0" algn="ctr" rtl="0">
                        <a:spcBef>
                          <a:spcPts val="0"/>
                        </a:spcBef>
                        <a:spcAft>
                          <a:spcPts val="0"/>
                        </a:spcAft>
                        <a:buNone/>
                      </a:pPr>
                      <a:r>
                        <a:rPr lang="en">
                          <a:latin typeface="Calibri"/>
                          <a:ea typeface="Calibri"/>
                          <a:cs typeface="Calibri"/>
                          <a:sym typeface="Calibri"/>
                        </a:rPr>
                        <a:t>Stack frame for </a:t>
                      </a:r>
                      <a:r>
                        <a:rPr lang="en">
                          <a:latin typeface="Consolas"/>
                          <a:ea typeface="Consolas"/>
                          <a:cs typeface="Consolas"/>
                          <a:sym typeface="Consolas"/>
                        </a:rPr>
                        <a:t>main</a:t>
                      </a: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0"/>
                  </a:ext>
                </a:extLst>
              </a:tr>
              <a:tr h="278350">
                <a:tc>
                  <a:txBody>
                    <a:bodyPr/>
                    <a:lstStyle/>
                    <a:p>
                      <a:pPr marL="0" lvl="0" indent="0" algn="ctr" rtl="0">
                        <a:spcBef>
                          <a:spcPts val="0"/>
                        </a:spcBef>
                        <a:spcAft>
                          <a:spcPts val="0"/>
                        </a:spcAft>
                        <a:buNone/>
                      </a:pPr>
                      <a:r>
                        <a:rPr lang="en">
                          <a:latin typeface="Calibri"/>
                          <a:ea typeface="Calibri"/>
                          <a:cs typeface="Calibri"/>
                          <a:sym typeface="Calibri"/>
                        </a:rPr>
                        <a:t>Argument #2</a:t>
                      </a:r>
                      <a:endParaRPr>
                        <a:latin typeface="Calibri"/>
                        <a:ea typeface="Calibri"/>
                        <a:cs typeface="Calibri"/>
                        <a:sym typeface="Calibri"/>
                      </a:endParaRPr>
                    </a:p>
                  </a:txBody>
                  <a:tcPr marL="91425" marR="91425" marT="91425" marB="91425"/>
                </a:tc>
                <a:extLst>
                  <a:ext uri="{0D108BD9-81ED-4DB2-BD59-A6C34878D82A}">
                    <a16:rowId xmlns:a16="http://schemas.microsoft.com/office/drawing/2014/main" val="10001"/>
                  </a:ext>
                </a:extLst>
              </a:tr>
              <a:tr h="278350">
                <a:tc>
                  <a:txBody>
                    <a:bodyPr/>
                    <a:lstStyle/>
                    <a:p>
                      <a:pPr marL="0" lvl="0" indent="0" algn="ctr" rtl="0">
                        <a:spcBef>
                          <a:spcPts val="0"/>
                        </a:spcBef>
                        <a:spcAft>
                          <a:spcPts val="0"/>
                        </a:spcAft>
                        <a:buNone/>
                      </a:pPr>
                      <a:r>
                        <a:rPr lang="en">
                          <a:latin typeface="Calibri"/>
                          <a:ea typeface="Calibri"/>
                          <a:cs typeface="Calibri"/>
                          <a:sym typeface="Calibri"/>
                        </a:rPr>
                        <a:t>Argument #1</a:t>
                      </a:r>
                      <a:endParaRPr>
                        <a:latin typeface="Calibri"/>
                        <a:ea typeface="Calibri"/>
                        <a:cs typeface="Calibri"/>
                        <a:sym typeface="Calibri"/>
                      </a:endParaRPr>
                    </a:p>
                  </a:txBody>
                  <a:tcPr marL="91425" marR="91425" marT="91425" marB="91425"/>
                </a:tc>
                <a:extLst>
                  <a:ext uri="{0D108BD9-81ED-4DB2-BD59-A6C34878D82A}">
                    <a16:rowId xmlns:a16="http://schemas.microsoft.com/office/drawing/2014/main" val="10002"/>
                  </a:ext>
                </a:extLst>
              </a:tr>
              <a:tr h="278350">
                <a:tc>
                  <a:txBody>
                    <a:bodyPr/>
                    <a:lstStyle/>
                    <a:p>
                      <a:pPr marL="0" lvl="0" indent="0" algn="ctr" rtl="0">
                        <a:spcBef>
                          <a:spcPts val="0"/>
                        </a:spcBef>
                        <a:spcAft>
                          <a:spcPts val="0"/>
                        </a:spcAft>
                        <a:buNone/>
                      </a:pPr>
                      <a:r>
                        <a:rPr lang="en">
                          <a:latin typeface="Calibri"/>
                          <a:ea typeface="Calibri"/>
                          <a:cs typeface="Calibri"/>
                          <a:sym typeface="Calibri"/>
                        </a:rPr>
                        <a:t>Old eip (rip)</a:t>
                      </a:r>
                      <a:endParaRPr>
                        <a:latin typeface="Calibri"/>
                        <a:ea typeface="Calibri"/>
                        <a:cs typeface="Calibri"/>
                        <a:sym typeface="Calibri"/>
                      </a:endParaRPr>
                    </a:p>
                  </a:txBody>
                  <a:tcPr marL="91425" marR="91425" marT="91425" marB="91425"/>
                </a:tc>
                <a:extLst>
                  <a:ext uri="{0D108BD9-81ED-4DB2-BD59-A6C34878D82A}">
                    <a16:rowId xmlns:a16="http://schemas.microsoft.com/office/drawing/2014/main" val="10003"/>
                  </a:ext>
                </a:extLst>
              </a:tr>
              <a:tr h="278350">
                <a:tc>
                  <a:txBody>
                    <a:bodyPr/>
                    <a:lstStyle/>
                    <a:p>
                      <a:pPr marL="0" lvl="0" indent="0" algn="ctr" rtl="0">
                        <a:spcBef>
                          <a:spcPts val="0"/>
                        </a:spcBef>
                        <a:spcAft>
                          <a:spcPts val="0"/>
                        </a:spcAft>
                        <a:buNone/>
                      </a:pPr>
                      <a:r>
                        <a:rPr lang="en">
                          <a:latin typeface="Calibri"/>
                          <a:ea typeface="Calibri"/>
                          <a:cs typeface="Calibri"/>
                          <a:sym typeface="Calibri"/>
                        </a:rPr>
                        <a:t>Old ebp (sfp)</a:t>
                      </a:r>
                      <a:endParaRPr>
                        <a:latin typeface="Calibri"/>
                        <a:ea typeface="Calibri"/>
                        <a:cs typeface="Calibri"/>
                        <a:sym typeface="Calibri"/>
                      </a:endParaRPr>
                    </a:p>
                  </a:txBody>
                  <a:tcPr marL="91425" marR="91425" marT="91425" marB="91425"/>
                </a:tc>
                <a:extLst>
                  <a:ext uri="{0D108BD9-81ED-4DB2-BD59-A6C34878D82A}">
                    <a16:rowId xmlns:a16="http://schemas.microsoft.com/office/drawing/2014/main" val="10004"/>
                  </a:ext>
                </a:extLst>
              </a:tr>
              <a:tr h="278350">
                <a:tc>
                  <a:txBody>
                    <a:bodyPr/>
                    <a:lstStyle/>
                    <a:p>
                      <a:pPr marL="0" lvl="0" indent="0" algn="ctr" rtl="0">
                        <a:spcBef>
                          <a:spcPts val="0"/>
                        </a:spcBef>
                        <a:spcAft>
                          <a:spcPts val="0"/>
                        </a:spcAft>
                        <a:buNone/>
                      </a:pPr>
                      <a:r>
                        <a:rPr lang="en">
                          <a:latin typeface="Calibri"/>
                          <a:ea typeface="Calibri"/>
                          <a:cs typeface="Calibri"/>
                          <a:sym typeface="Calibri"/>
                        </a:rPr>
                        <a:t>Local variable</a:t>
                      </a:r>
                      <a:endParaRPr>
                        <a:latin typeface="Calibri"/>
                        <a:ea typeface="Calibri"/>
                        <a:cs typeface="Calibri"/>
                        <a:sym typeface="Calibri"/>
                      </a:endParaRPr>
                    </a:p>
                  </a:txBody>
                  <a:tcPr marL="91425" marR="91425" marT="91425" marB="91425"/>
                </a:tc>
                <a:extLst>
                  <a:ext uri="{0D108BD9-81ED-4DB2-BD59-A6C34878D82A}">
                    <a16:rowId xmlns:a16="http://schemas.microsoft.com/office/drawing/2014/main" val="10005"/>
                  </a:ext>
                </a:extLst>
              </a:tr>
              <a:tr h="278350">
                <a:tc>
                  <a:txBody>
                    <a:bodyPr/>
                    <a:lstStyle/>
                    <a:p>
                      <a:pPr marL="0" lvl="0" indent="0" algn="ctr" rtl="0">
                        <a:spcBef>
                          <a:spcPts val="0"/>
                        </a:spcBef>
                        <a:spcAft>
                          <a:spcPts val="0"/>
                        </a:spcAft>
                        <a:buNone/>
                      </a:pPr>
                      <a:r>
                        <a:rPr lang="en">
                          <a:latin typeface="Calibri"/>
                          <a:ea typeface="Calibri"/>
                          <a:cs typeface="Calibri"/>
                          <a:sym typeface="Calibri"/>
                        </a:rPr>
                        <a:t>Local variable</a:t>
                      </a:r>
                      <a:endParaRPr>
                        <a:latin typeface="Calibri"/>
                        <a:ea typeface="Calibri"/>
                        <a:cs typeface="Calibri"/>
                        <a:sym typeface="Calibri"/>
                      </a:endParaRPr>
                    </a:p>
                  </a:txBody>
                  <a:tcPr marL="91425" marR="91425" marT="91425" marB="91425"/>
                </a:tc>
                <a:extLst>
                  <a:ext uri="{0D108BD9-81ED-4DB2-BD59-A6C34878D82A}">
                    <a16:rowId xmlns:a16="http://schemas.microsoft.com/office/drawing/2014/main" val="10006"/>
                  </a:ext>
                </a:extLst>
              </a:tr>
              <a:tr h="278350">
                <a:tc>
                  <a:txBody>
                    <a:bodyPr/>
                    <a:lstStyle/>
                    <a:p>
                      <a:pPr marL="0" lvl="0" indent="0" algn="ctr" rtl="0">
                        <a:spcBef>
                          <a:spcPts val="0"/>
                        </a:spcBef>
                        <a:spcAft>
                          <a:spcPts val="0"/>
                        </a:spcAft>
                        <a:buNone/>
                      </a:pPr>
                      <a:r>
                        <a:rPr lang="en">
                          <a:latin typeface="Consolas"/>
                          <a:ea typeface="Consolas"/>
                          <a:cs typeface="Consolas"/>
                          <a:sym typeface="Consolas"/>
                        </a:rPr>
                        <a:t>...</a:t>
                      </a: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7"/>
                  </a:ext>
                </a:extLst>
              </a:tr>
              <a:tr h="278350">
                <a:tc>
                  <a:txBody>
                    <a:bodyPr/>
                    <a:lstStyle/>
                    <a:p>
                      <a:pPr marL="0" lvl="0" indent="0" algn="ctr" rtl="0">
                        <a:spcBef>
                          <a:spcPts val="0"/>
                        </a:spcBef>
                        <a:spcAft>
                          <a:spcPts val="0"/>
                        </a:spcAft>
                        <a:buNone/>
                      </a:pPr>
                      <a:r>
                        <a:rPr lang="en"/>
                        <a:t>Code for </a:t>
                      </a:r>
                      <a:r>
                        <a:rPr lang="en">
                          <a:latin typeface="Consolas"/>
                          <a:ea typeface="Consolas"/>
                          <a:cs typeface="Consolas"/>
                          <a:sym typeface="Consolas"/>
                        </a:rPr>
                        <a:t>foo</a:t>
                      </a: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8"/>
                  </a:ext>
                </a:extLst>
              </a:tr>
              <a:tr h="278350">
                <a:tc>
                  <a:txBody>
                    <a:bodyPr/>
                    <a:lstStyle/>
                    <a:p>
                      <a:pPr marL="0" lvl="0" indent="0" algn="ctr" rtl="0">
                        <a:spcBef>
                          <a:spcPts val="0"/>
                        </a:spcBef>
                        <a:spcAft>
                          <a:spcPts val="0"/>
                        </a:spcAft>
                        <a:buNone/>
                      </a:pPr>
                      <a:r>
                        <a:rPr lang="en"/>
                        <a:t>Code for </a:t>
                      </a:r>
                      <a:r>
                        <a:rPr lang="en">
                          <a:latin typeface="Consolas"/>
                          <a:ea typeface="Consolas"/>
                          <a:cs typeface="Consolas"/>
                          <a:sym typeface="Consolas"/>
                        </a:rPr>
                        <a:t>main</a:t>
                      </a: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9"/>
                  </a:ext>
                </a:extLst>
              </a:tr>
            </a:tbl>
          </a:graphicData>
        </a:graphic>
      </p:graphicFrame>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1017"/>
        <p:cNvGrpSpPr/>
        <p:nvPr/>
      </p:nvGrpSpPr>
      <p:grpSpPr>
        <a:xfrm>
          <a:off x="0" y="0"/>
          <a:ext cx="0" cy="0"/>
          <a:chOff x="0" y="0"/>
          <a:chExt cx="0" cy="0"/>
        </a:xfrm>
      </p:grpSpPr>
      <p:sp>
        <p:nvSpPr>
          <p:cNvPr id="1018" name="Google Shape;1018;p84"/>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6. Restore everything</a:t>
            </a:r>
            <a:endParaRPr/>
          </a:p>
        </p:txBody>
      </p:sp>
      <p:sp>
        <p:nvSpPr>
          <p:cNvPr id="1019" name="Google Shape;1019;p84"/>
          <p:cNvSpPr txBox="1"/>
          <p:nvPr/>
        </p:nvSpPr>
        <p:spPr>
          <a:xfrm rot="5400000">
            <a:off x="8481825" y="4529100"/>
            <a:ext cx="786600" cy="396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t>CODE</a:t>
            </a:r>
            <a:endParaRPr/>
          </a:p>
        </p:txBody>
      </p:sp>
      <p:sp>
        <p:nvSpPr>
          <p:cNvPr id="1020" name="Google Shape;1020;p84"/>
          <p:cNvSpPr txBox="1"/>
          <p:nvPr/>
        </p:nvSpPr>
        <p:spPr>
          <a:xfrm rot="5400000">
            <a:off x="7490925" y="2353475"/>
            <a:ext cx="2768400" cy="396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t>STACK</a:t>
            </a:r>
            <a:endParaRPr/>
          </a:p>
        </p:txBody>
      </p:sp>
      <p:cxnSp>
        <p:nvCxnSpPr>
          <p:cNvPr id="1021" name="Google Shape;1021;p84"/>
          <p:cNvCxnSpPr>
            <a:stCxn id="1020" idx="1"/>
          </p:cNvCxnSpPr>
          <p:nvPr/>
        </p:nvCxnSpPr>
        <p:spPr>
          <a:xfrm flipH="1">
            <a:off x="8871225" y="1167575"/>
            <a:ext cx="3900" cy="1053300"/>
          </a:xfrm>
          <a:prstGeom prst="straightConnector1">
            <a:avLst/>
          </a:prstGeom>
          <a:noFill/>
          <a:ln w="9525" cap="flat" cmpd="sng">
            <a:solidFill>
              <a:schemeClr val="dk2"/>
            </a:solidFill>
            <a:prstDash val="solid"/>
            <a:round/>
            <a:headEnd type="none" w="med" len="med"/>
            <a:tailEnd type="none" w="med" len="med"/>
          </a:ln>
        </p:spPr>
      </p:cxnSp>
      <p:cxnSp>
        <p:nvCxnSpPr>
          <p:cNvPr id="1022" name="Google Shape;1022;p84"/>
          <p:cNvCxnSpPr/>
          <p:nvPr/>
        </p:nvCxnSpPr>
        <p:spPr>
          <a:xfrm flipH="1">
            <a:off x="8871225" y="2920175"/>
            <a:ext cx="3900" cy="1053300"/>
          </a:xfrm>
          <a:prstGeom prst="straightConnector1">
            <a:avLst/>
          </a:prstGeom>
          <a:noFill/>
          <a:ln w="9525" cap="flat" cmpd="sng">
            <a:solidFill>
              <a:schemeClr val="dk2"/>
            </a:solidFill>
            <a:prstDash val="solid"/>
            <a:round/>
            <a:headEnd type="none" w="med" len="med"/>
            <a:tailEnd type="none" w="med" len="med"/>
          </a:ln>
        </p:spPr>
      </p:cxnSp>
      <p:sp>
        <p:nvSpPr>
          <p:cNvPr id="1023" name="Google Shape;1023;p84"/>
          <p:cNvSpPr txBox="1">
            <a:spLocks noGrp="1"/>
          </p:cNvSpPr>
          <p:nvPr>
            <p:ph type="body" idx="1"/>
          </p:nvPr>
        </p:nvSpPr>
        <p:spPr>
          <a:xfrm>
            <a:off x="198500" y="1246825"/>
            <a:ext cx="37047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After the function is finished, we put all three registers back where they were.</a:t>
            </a:r>
            <a:endParaRPr/>
          </a:p>
          <a:p>
            <a:pPr marL="457200" lvl="0" indent="-342900" algn="l" rtl="0">
              <a:spcBef>
                <a:spcPts val="0"/>
              </a:spcBef>
              <a:spcAft>
                <a:spcPts val="0"/>
              </a:spcAft>
              <a:buSzPts val="1800"/>
              <a:buChar char="●"/>
            </a:pPr>
            <a:r>
              <a:rPr lang="en"/>
              <a:t>We use the addresses stored in </a:t>
            </a:r>
            <a:r>
              <a:rPr lang="en">
                <a:latin typeface="Consolas"/>
                <a:ea typeface="Consolas"/>
                <a:cs typeface="Consolas"/>
                <a:sym typeface="Consolas"/>
              </a:rPr>
              <a:t>rip</a:t>
            </a:r>
            <a:r>
              <a:rPr lang="en"/>
              <a:t> and </a:t>
            </a:r>
            <a:r>
              <a:rPr lang="en">
                <a:latin typeface="Consolas"/>
                <a:ea typeface="Consolas"/>
                <a:cs typeface="Consolas"/>
                <a:sym typeface="Consolas"/>
              </a:rPr>
              <a:t>sfp</a:t>
            </a:r>
            <a:r>
              <a:rPr lang="en"/>
              <a:t> to restore </a:t>
            </a:r>
            <a:r>
              <a:rPr lang="en">
                <a:latin typeface="Consolas"/>
                <a:ea typeface="Consolas"/>
                <a:cs typeface="Consolas"/>
                <a:sym typeface="Consolas"/>
              </a:rPr>
              <a:t>eip</a:t>
            </a:r>
            <a:r>
              <a:rPr lang="en"/>
              <a:t> and </a:t>
            </a:r>
            <a:r>
              <a:rPr lang="en">
                <a:latin typeface="Consolas"/>
                <a:ea typeface="Consolas"/>
                <a:cs typeface="Consolas"/>
                <a:sym typeface="Consolas"/>
              </a:rPr>
              <a:t>ebp</a:t>
            </a:r>
            <a:r>
              <a:rPr lang="en"/>
              <a:t> to their old values.</a:t>
            </a:r>
            <a:endParaRPr/>
          </a:p>
        </p:txBody>
      </p:sp>
      <p:sp>
        <p:nvSpPr>
          <p:cNvPr id="1024" name="Google Shape;1024;p84"/>
          <p:cNvSpPr/>
          <p:nvPr/>
        </p:nvSpPr>
        <p:spPr>
          <a:xfrm>
            <a:off x="4069350" y="1167575"/>
            <a:ext cx="1155900" cy="15108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84"/>
          <p:cNvSpPr txBox="1"/>
          <p:nvPr/>
        </p:nvSpPr>
        <p:spPr>
          <a:xfrm>
            <a:off x="4042200" y="1194175"/>
            <a:ext cx="1155900" cy="369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Registers</a:t>
            </a:r>
            <a:endParaRPr/>
          </a:p>
        </p:txBody>
      </p:sp>
      <p:sp>
        <p:nvSpPr>
          <p:cNvPr id="1026" name="Google Shape;1026;p84"/>
          <p:cNvSpPr/>
          <p:nvPr/>
        </p:nvSpPr>
        <p:spPr>
          <a:xfrm>
            <a:off x="4835625" y="1548825"/>
            <a:ext cx="321600" cy="2895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84"/>
          <p:cNvSpPr txBox="1"/>
          <p:nvPr/>
        </p:nvSpPr>
        <p:spPr>
          <a:xfrm>
            <a:off x="4274625" y="1472625"/>
            <a:ext cx="519900" cy="28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onsolas"/>
                <a:ea typeface="Consolas"/>
                <a:cs typeface="Consolas"/>
                <a:sym typeface="Consolas"/>
              </a:rPr>
              <a:t>ebp</a:t>
            </a:r>
            <a:endParaRPr>
              <a:latin typeface="Consolas"/>
              <a:ea typeface="Consolas"/>
              <a:cs typeface="Consolas"/>
              <a:sym typeface="Consolas"/>
            </a:endParaRPr>
          </a:p>
        </p:txBody>
      </p:sp>
      <p:sp>
        <p:nvSpPr>
          <p:cNvPr id="1028" name="Google Shape;1028;p84"/>
          <p:cNvSpPr/>
          <p:nvPr/>
        </p:nvSpPr>
        <p:spPr>
          <a:xfrm>
            <a:off x="4835625" y="1929825"/>
            <a:ext cx="321600" cy="2895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84"/>
          <p:cNvSpPr txBox="1"/>
          <p:nvPr/>
        </p:nvSpPr>
        <p:spPr>
          <a:xfrm>
            <a:off x="4274625" y="1853625"/>
            <a:ext cx="519900" cy="28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onsolas"/>
                <a:ea typeface="Consolas"/>
                <a:cs typeface="Consolas"/>
                <a:sym typeface="Consolas"/>
              </a:rPr>
              <a:t>esp</a:t>
            </a:r>
            <a:endParaRPr>
              <a:latin typeface="Consolas"/>
              <a:ea typeface="Consolas"/>
              <a:cs typeface="Consolas"/>
              <a:sym typeface="Consolas"/>
            </a:endParaRPr>
          </a:p>
        </p:txBody>
      </p:sp>
      <p:sp>
        <p:nvSpPr>
          <p:cNvPr id="1030" name="Google Shape;1030;p84"/>
          <p:cNvSpPr/>
          <p:nvPr/>
        </p:nvSpPr>
        <p:spPr>
          <a:xfrm>
            <a:off x="4835625" y="2310825"/>
            <a:ext cx="321600" cy="2895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84"/>
          <p:cNvSpPr txBox="1"/>
          <p:nvPr/>
        </p:nvSpPr>
        <p:spPr>
          <a:xfrm>
            <a:off x="4274625" y="2234625"/>
            <a:ext cx="519900" cy="28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onsolas"/>
                <a:ea typeface="Consolas"/>
                <a:cs typeface="Consolas"/>
                <a:sym typeface="Consolas"/>
              </a:rPr>
              <a:t>eip</a:t>
            </a:r>
            <a:endParaRPr>
              <a:latin typeface="Consolas"/>
              <a:ea typeface="Consolas"/>
              <a:cs typeface="Consolas"/>
              <a:sym typeface="Consolas"/>
            </a:endParaRPr>
          </a:p>
        </p:txBody>
      </p:sp>
      <p:cxnSp>
        <p:nvCxnSpPr>
          <p:cNvPr id="1032" name="Google Shape;1032;p84"/>
          <p:cNvCxnSpPr/>
          <p:nvPr/>
        </p:nvCxnSpPr>
        <p:spPr>
          <a:xfrm rot="10800000" flipH="1">
            <a:off x="4999875" y="1195025"/>
            <a:ext cx="1176300" cy="499200"/>
          </a:xfrm>
          <a:prstGeom prst="straightConnector1">
            <a:avLst/>
          </a:prstGeom>
          <a:noFill/>
          <a:ln w="9525" cap="flat" cmpd="sng">
            <a:solidFill>
              <a:schemeClr val="dk2"/>
            </a:solidFill>
            <a:prstDash val="solid"/>
            <a:round/>
            <a:headEnd type="none" w="med" len="med"/>
            <a:tailEnd type="triangle" w="med" len="med"/>
          </a:ln>
        </p:spPr>
      </p:cxnSp>
      <p:sp>
        <p:nvSpPr>
          <p:cNvPr id="1033" name="Google Shape;1033;p84"/>
          <p:cNvSpPr/>
          <p:nvPr/>
        </p:nvSpPr>
        <p:spPr>
          <a:xfrm>
            <a:off x="4999875" y="2453450"/>
            <a:ext cx="1114875" cy="2476000"/>
          </a:xfrm>
          <a:custGeom>
            <a:avLst/>
            <a:gdLst/>
            <a:ahLst/>
            <a:cxnLst/>
            <a:rect l="l" t="t" r="r" b="b"/>
            <a:pathLst>
              <a:path w="44595" h="99040" extrusionOk="0">
                <a:moveTo>
                  <a:pt x="0" y="0"/>
                </a:moveTo>
                <a:lnTo>
                  <a:pt x="273" y="99040"/>
                </a:lnTo>
                <a:lnTo>
                  <a:pt x="44595" y="99040"/>
                </a:lnTo>
              </a:path>
            </a:pathLst>
          </a:custGeom>
          <a:noFill/>
          <a:ln w="9525" cap="flat" cmpd="sng">
            <a:solidFill>
              <a:schemeClr val="dk2"/>
            </a:solidFill>
            <a:prstDash val="solid"/>
            <a:round/>
            <a:headEnd type="none" w="med" len="med"/>
            <a:tailEnd type="triangle" w="med" len="med"/>
          </a:ln>
        </p:spPr>
      </p:sp>
      <p:sp>
        <p:nvSpPr>
          <p:cNvPr id="1034" name="Google Shape;1034;p84"/>
          <p:cNvSpPr/>
          <p:nvPr/>
        </p:nvSpPr>
        <p:spPr>
          <a:xfrm>
            <a:off x="5925475" y="2511200"/>
            <a:ext cx="235950" cy="2325679"/>
          </a:xfrm>
          <a:custGeom>
            <a:avLst/>
            <a:gdLst/>
            <a:ahLst/>
            <a:cxnLst/>
            <a:rect l="l" t="t" r="r" b="b"/>
            <a:pathLst>
              <a:path w="9438" h="94916" extrusionOk="0">
                <a:moveTo>
                  <a:pt x="9438" y="0"/>
                </a:moveTo>
                <a:lnTo>
                  <a:pt x="0" y="0"/>
                </a:lnTo>
                <a:lnTo>
                  <a:pt x="0" y="94916"/>
                </a:lnTo>
                <a:lnTo>
                  <a:pt x="8898" y="94916"/>
                </a:lnTo>
              </a:path>
            </a:pathLst>
          </a:custGeom>
          <a:noFill/>
          <a:ln w="9525" cap="flat" cmpd="sng">
            <a:solidFill>
              <a:schemeClr val="dk2"/>
            </a:solidFill>
            <a:prstDash val="solid"/>
            <a:round/>
            <a:headEnd type="none" w="med" len="med"/>
            <a:tailEnd type="triangle" w="med" len="med"/>
          </a:ln>
        </p:spPr>
      </p:sp>
      <p:sp>
        <p:nvSpPr>
          <p:cNvPr id="1035" name="Google Shape;1035;p84"/>
          <p:cNvSpPr/>
          <p:nvPr/>
        </p:nvSpPr>
        <p:spPr>
          <a:xfrm>
            <a:off x="6019850" y="1419150"/>
            <a:ext cx="161800" cy="1503275"/>
          </a:xfrm>
          <a:custGeom>
            <a:avLst/>
            <a:gdLst/>
            <a:ahLst/>
            <a:cxnLst/>
            <a:rect l="l" t="t" r="r" b="b"/>
            <a:pathLst>
              <a:path w="3236" h="60131" extrusionOk="0">
                <a:moveTo>
                  <a:pt x="2966" y="60131"/>
                </a:moveTo>
                <a:lnTo>
                  <a:pt x="0" y="60131"/>
                </a:lnTo>
                <a:lnTo>
                  <a:pt x="0" y="0"/>
                </a:lnTo>
                <a:lnTo>
                  <a:pt x="3236" y="0"/>
                </a:lnTo>
              </a:path>
            </a:pathLst>
          </a:custGeom>
          <a:noFill/>
          <a:ln w="9525" cap="flat" cmpd="sng">
            <a:solidFill>
              <a:schemeClr val="dk2"/>
            </a:solidFill>
            <a:prstDash val="solid"/>
            <a:round/>
            <a:headEnd type="none" w="med" len="med"/>
            <a:tailEnd type="triangle" w="med" len="med"/>
          </a:ln>
        </p:spPr>
      </p:sp>
      <p:graphicFrame>
        <p:nvGraphicFramePr>
          <p:cNvPr id="1036" name="Google Shape;1036;p84"/>
          <p:cNvGraphicFramePr/>
          <p:nvPr/>
        </p:nvGraphicFramePr>
        <p:xfrm>
          <a:off x="6215675" y="1168225"/>
          <a:ext cx="2461150" cy="3962100"/>
        </p:xfrm>
        <a:graphic>
          <a:graphicData uri="http://schemas.openxmlformats.org/drawingml/2006/table">
            <a:tbl>
              <a:tblPr>
                <a:noFill/>
                <a:tableStyleId>{F77F4237-0D3B-4A35-BEBD-FA886FF9FF42}</a:tableStyleId>
              </a:tblPr>
              <a:tblGrid>
                <a:gridCol w="2461150">
                  <a:extLst>
                    <a:ext uri="{9D8B030D-6E8A-4147-A177-3AD203B41FA5}">
                      <a16:colId xmlns:a16="http://schemas.microsoft.com/office/drawing/2014/main" val="20000"/>
                    </a:ext>
                  </a:extLst>
                </a:gridCol>
              </a:tblGrid>
              <a:tr h="278350">
                <a:tc>
                  <a:txBody>
                    <a:bodyPr/>
                    <a:lstStyle/>
                    <a:p>
                      <a:pPr marL="0" lvl="0" indent="0" algn="ctr" rtl="0">
                        <a:spcBef>
                          <a:spcPts val="0"/>
                        </a:spcBef>
                        <a:spcAft>
                          <a:spcPts val="0"/>
                        </a:spcAft>
                        <a:buNone/>
                      </a:pPr>
                      <a:r>
                        <a:rPr lang="en">
                          <a:latin typeface="Calibri"/>
                          <a:ea typeface="Calibri"/>
                          <a:cs typeface="Calibri"/>
                          <a:sym typeface="Calibri"/>
                        </a:rPr>
                        <a:t>Stack frame for </a:t>
                      </a:r>
                      <a:r>
                        <a:rPr lang="en">
                          <a:latin typeface="Consolas"/>
                          <a:ea typeface="Consolas"/>
                          <a:cs typeface="Consolas"/>
                          <a:sym typeface="Consolas"/>
                        </a:rPr>
                        <a:t>main</a:t>
                      </a: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0"/>
                  </a:ext>
                </a:extLst>
              </a:tr>
              <a:tr h="278350">
                <a:tc>
                  <a:txBody>
                    <a:bodyPr/>
                    <a:lstStyle/>
                    <a:p>
                      <a:pPr marL="0" lvl="0" indent="0" algn="ctr" rtl="0">
                        <a:spcBef>
                          <a:spcPts val="0"/>
                        </a:spcBef>
                        <a:spcAft>
                          <a:spcPts val="0"/>
                        </a:spcAft>
                        <a:buNone/>
                      </a:pPr>
                      <a:r>
                        <a:rPr lang="en">
                          <a:latin typeface="Calibri"/>
                          <a:ea typeface="Calibri"/>
                          <a:cs typeface="Calibri"/>
                          <a:sym typeface="Calibri"/>
                        </a:rPr>
                        <a:t>Argument #2</a:t>
                      </a:r>
                      <a:endParaRPr>
                        <a:latin typeface="Calibri"/>
                        <a:ea typeface="Calibri"/>
                        <a:cs typeface="Calibri"/>
                        <a:sym typeface="Calibri"/>
                      </a:endParaRPr>
                    </a:p>
                  </a:txBody>
                  <a:tcPr marL="91425" marR="91425" marT="91425" marB="91425"/>
                </a:tc>
                <a:extLst>
                  <a:ext uri="{0D108BD9-81ED-4DB2-BD59-A6C34878D82A}">
                    <a16:rowId xmlns:a16="http://schemas.microsoft.com/office/drawing/2014/main" val="10001"/>
                  </a:ext>
                </a:extLst>
              </a:tr>
              <a:tr h="278350">
                <a:tc>
                  <a:txBody>
                    <a:bodyPr/>
                    <a:lstStyle/>
                    <a:p>
                      <a:pPr marL="0" lvl="0" indent="0" algn="ctr" rtl="0">
                        <a:spcBef>
                          <a:spcPts val="0"/>
                        </a:spcBef>
                        <a:spcAft>
                          <a:spcPts val="0"/>
                        </a:spcAft>
                        <a:buNone/>
                      </a:pPr>
                      <a:r>
                        <a:rPr lang="en">
                          <a:latin typeface="Calibri"/>
                          <a:ea typeface="Calibri"/>
                          <a:cs typeface="Calibri"/>
                          <a:sym typeface="Calibri"/>
                        </a:rPr>
                        <a:t>Argument #1</a:t>
                      </a:r>
                      <a:endParaRPr>
                        <a:latin typeface="Calibri"/>
                        <a:ea typeface="Calibri"/>
                        <a:cs typeface="Calibri"/>
                        <a:sym typeface="Calibri"/>
                      </a:endParaRPr>
                    </a:p>
                  </a:txBody>
                  <a:tcPr marL="91425" marR="91425" marT="91425" marB="91425"/>
                </a:tc>
                <a:extLst>
                  <a:ext uri="{0D108BD9-81ED-4DB2-BD59-A6C34878D82A}">
                    <a16:rowId xmlns:a16="http://schemas.microsoft.com/office/drawing/2014/main" val="10002"/>
                  </a:ext>
                </a:extLst>
              </a:tr>
              <a:tr h="278350">
                <a:tc>
                  <a:txBody>
                    <a:bodyPr/>
                    <a:lstStyle/>
                    <a:p>
                      <a:pPr marL="0" lvl="0" indent="0" algn="ctr" rtl="0">
                        <a:spcBef>
                          <a:spcPts val="0"/>
                        </a:spcBef>
                        <a:spcAft>
                          <a:spcPts val="0"/>
                        </a:spcAft>
                        <a:buNone/>
                      </a:pPr>
                      <a:r>
                        <a:rPr lang="en">
                          <a:latin typeface="Calibri"/>
                          <a:ea typeface="Calibri"/>
                          <a:cs typeface="Calibri"/>
                          <a:sym typeface="Calibri"/>
                        </a:rPr>
                        <a:t>Old eip (rip)</a:t>
                      </a:r>
                      <a:endParaRPr>
                        <a:latin typeface="Calibri"/>
                        <a:ea typeface="Calibri"/>
                        <a:cs typeface="Calibri"/>
                        <a:sym typeface="Calibri"/>
                      </a:endParaRPr>
                    </a:p>
                  </a:txBody>
                  <a:tcPr marL="91425" marR="91425" marT="91425" marB="91425"/>
                </a:tc>
                <a:extLst>
                  <a:ext uri="{0D108BD9-81ED-4DB2-BD59-A6C34878D82A}">
                    <a16:rowId xmlns:a16="http://schemas.microsoft.com/office/drawing/2014/main" val="10003"/>
                  </a:ext>
                </a:extLst>
              </a:tr>
              <a:tr h="278350">
                <a:tc>
                  <a:txBody>
                    <a:bodyPr/>
                    <a:lstStyle/>
                    <a:p>
                      <a:pPr marL="0" lvl="0" indent="0" algn="ctr" rtl="0">
                        <a:spcBef>
                          <a:spcPts val="0"/>
                        </a:spcBef>
                        <a:spcAft>
                          <a:spcPts val="0"/>
                        </a:spcAft>
                        <a:buNone/>
                      </a:pPr>
                      <a:r>
                        <a:rPr lang="en">
                          <a:latin typeface="Calibri"/>
                          <a:ea typeface="Calibri"/>
                          <a:cs typeface="Calibri"/>
                          <a:sym typeface="Calibri"/>
                        </a:rPr>
                        <a:t>Old ebp (sfp)</a:t>
                      </a:r>
                      <a:endParaRPr>
                        <a:latin typeface="Calibri"/>
                        <a:ea typeface="Calibri"/>
                        <a:cs typeface="Calibri"/>
                        <a:sym typeface="Calibri"/>
                      </a:endParaRPr>
                    </a:p>
                  </a:txBody>
                  <a:tcPr marL="91425" marR="91425" marT="91425" marB="91425"/>
                </a:tc>
                <a:extLst>
                  <a:ext uri="{0D108BD9-81ED-4DB2-BD59-A6C34878D82A}">
                    <a16:rowId xmlns:a16="http://schemas.microsoft.com/office/drawing/2014/main" val="10004"/>
                  </a:ext>
                </a:extLst>
              </a:tr>
              <a:tr h="278350">
                <a:tc>
                  <a:txBody>
                    <a:bodyPr/>
                    <a:lstStyle/>
                    <a:p>
                      <a:pPr marL="0" lvl="0" indent="0" algn="ctr" rtl="0">
                        <a:spcBef>
                          <a:spcPts val="0"/>
                        </a:spcBef>
                        <a:spcAft>
                          <a:spcPts val="0"/>
                        </a:spcAft>
                        <a:buNone/>
                      </a:pPr>
                      <a:r>
                        <a:rPr lang="en">
                          <a:latin typeface="Calibri"/>
                          <a:ea typeface="Calibri"/>
                          <a:cs typeface="Calibri"/>
                          <a:sym typeface="Calibri"/>
                        </a:rPr>
                        <a:t>Local variable</a:t>
                      </a:r>
                      <a:endParaRPr>
                        <a:latin typeface="Calibri"/>
                        <a:ea typeface="Calibri"/>
                        <a:cs typeface="Calibri"/>
                        <a:sym typeface="Calibri"/>
                      </a:endParaRPr>
                    </a:p>
                  </a:txBody>
                  <a:tcPr marL="91425" marR="91425" marT="91425" marB="91425"/>
                </a:tc>
                <a:extLst>
                  <a:ext uri="{0D108BD9-81ED-4DB2-BD59-A6C34878D82A}">
                    <a16:rowId xmlns:a16="http://schemas.microsoft.com/office/drawing/2014/main" val="10005"/>
                  </a:ext>
                </a:extLst>
              </a:tr>
              <a:tr h="278350">
                <a:tc>
                  <a:txBody>
                    <a:bodyPr/>
                    <a:lstStyle/>
                    <a:p>
                      <a:pPr marL="0" lvl="0" indent="0" algn="ctr" rtl="0">
                        <a:spcBef>
                          <a:spcPts val="0"/>
                        </a:spcBef>
                        <a:spcAft>
                          <a:spcPts val="0"/>
                        </a:spcAft>
                        <a:buNone/>
                      </a:pPr>
                      <a:r>
                        <a:rPr lang="en">
                          <a:latin typeface="Calibri"/>
                          <a:ea typeface="Calibri"/>
                          <a:cs typeface="Calibri"/>
                          <a:sym typeface="Calibri"/>
                        </a:rPr>
                        <a:t>Local variable</a:t>
                      </a:r>
                      <a:endParaRPr>
                        <a:latin typeface="Calibri"/>
                        <a:ea typeface="Calibri"/>
                        <a:cs typeface="Calibri"/>
                        <a:sym typeface="Calibri"/>
                      </a:endParaRPr>
                    </a:p>
                  </a:txBody>
                  <a:tcPr marL="91425" marR="91425" marT="91425" marB="91425"/>
                </a:tc>
                <a:extLst>
                  <a:ext uri="{0D108BD9-81ED-4DB2-BD59-A6C34878D82A}">
                    <a16:rowId xmlns:a16="http://schemas.microsoft.com/office/drawing/2014/main" val="10006"/>
                  </a:ext>
                </a:extLst>
              </a:tr>
              <a:tr h="278350">
                <a:tc>
                  <a:txBody>
                    <a:bodyPr/>
                    <a:lstStyle/>
                    <a:p>
                      <a:pPr marL="0" lvl="0" indent="0" algn="ctr" rtl="0">
                        <a:spcBef>
                          <a:spcPts val="0"/>
                        </a:spcBef>
                        <a:spcAft>
                          <a:spcPts val="0"/>
                        </a:spcAft>
                        <a:buNone/>
                      </a:pPr>
                      <a:r>
                        <a:rPr lang="en">
                          <a:latin typeface="Consolas"/>
                          <a:ea typeface="Consolas"/>
                          <a:cs typeface="Consolas"/>
                          <a:sym typeface="Consolas"/>
                        </a:rPr>
                        <a:t>...</a:t>
                      </a: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7"/>
                  </a:ext>
                </a:extLst>
              </a:tr>
              <a:tr h="278350">
                <a:tc>
                  <a:txBody>
                    <a:bodyPr/>
                    <a:lstStyle/>
                    <a:p>
                      <a:pPr marL="0" lvl="0" indent="0" algn="ctr" rtl="0">
                        <a:spcBef>
                          <a:spcPts val="0"/>
                        </a:spcBef>
                        <a:spcAft>
                          <a:spcPts val="0"/>
                        </a:spcAft>
                        <a:buNone/>
                      </a:pPr>
                      <a:r>
                        <a:rPr lang="en"/>
                        <a:t>Code for </a:t>
                      </a:r>
                      <a:r>
                        <a:rPr lang="en">
                          <a:latin typeface="Consolas"/>
                          <a:ea typeface="Consolas"/>
                          <a:cs typeface="Consolas"/>
                          <a:sym typeface="Consolas"/>
                        </a:rPr>
                        <a:t>foo</a:t>
                      </a: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8"/>
                  </a:ext>
                </a:extLst>
              </a:tr>
              <a:tr h="278350">
                <a:tc>
                  <a:txBody>
                    <a:bodyPr/>
                    <a:lstStyle/>
                    <a:p>
                      <a:pPr marL="0" lvl="0" indent="0" algn="ctr" rtl="0">
                        <a:spcBef>
                          <a:spcPts val="0"/>
                        </a:spcBef>
                        <a:spcAft>
                          <a:spcPts val="0"/>
                        </a:spcAft>
                        <a:buNone/>
                      </a:pPr>
                      <a:r>
                        <a:rPr lang="en"/>
                        <a:t>Code for </a:t>
                      </a:r>
                      <a:r>
                        <a:rPr lang="en">
                          <a:latin typeface="Consolas"/>
                          <a:ea typeface="Consolas"/>
                          <a:cs typeface="Consolas"/>
                          <a:sym typeface="Consolas"/>
                        </a:rPr>
                        <a:t>main</a:t>
                      </a: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9"/>
                  </a:ext>
                </a:extLst>
              </a:tr>
            </a:tbl>
          </a:graphicData>
        </a:graphic>
      </p:graphicFrame>
      <p:cxnSp>
        <p:nvCxnSpPr>
          <p:cNvPr id="1037" name="Google Shape;1037;p84"/>
          <p:cNvCxnSpPr/>
          <p:nvPr/>
        </p:nvCxnSpPr>
        <p:spPr>
          <a:xfrm rot="10800000" flipH="1">
            <a:off x="4999875" y="1571225"/>
            <a:ext cx="1162800" cy="499200"/>
          </a:xfrm>
          <a:prstGeom prst="straightConnector1">
            <a:avLst/>
          </a:prstGeom>
          <a:noFill/>
          <a:ln w="9525" cap="flat" cmpd="sng">
            <a:solidFill>
              <a:schemeClr val="dk2"/>
            </a:solidFill>
            <a:prstDash val="solid"/>
            <a:round/>
            <a:headEnd type="none" w="med" len="med"/>
            <a:tailEnd type="triangle" w="med" len="med"/>
          </a:ln>
        </p:spPr>
      </p:cxn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1041"/>
        <p:cNvGrpSpPr/>
        <p:nvPr/>
      </p:nvGrpSpPr>
      <p:grpSpPr>
        <a:xfrm>
          <a:off x="0" y="0"/>
          <a:ext cx="0" cy="0"/>
          <a:chOff x="0" y="0"/>
          <a:chExt cx="0" cy="0"/>
        </a:xfrm>
      </p:grpSpPr>
      <p:sp>
        <p:nvSpPr>
          <p:cNvPr id="1042" name="Google Shape;1042;p85"/>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6. Restore everything</a:t>
            </a:r>
            <a:endParaRPr/>
          </a:p>
        </p:txBody>
      </p:sp>
      <p:sp>
        <p:nvSpPr>
          <p:cNvPr id="1043" name="Google Shape;1043;p85"/>
          <p:cNvSpPr txBox="1"/>
          <p:nvPr/>
        </p:nvSpPr>
        <p:spPr>
          <a:xfrm rot="5400000">
            <a:off x="8481825" y="4529100"/>
            <a:ext cx="786600" cy="396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t>CODE</a:t>
            </a:r>
            <a:endParaRPr/>
          </a:p>
        </p:txBody>
      </p:sp>
      <p:sp>
        <p:nvSpPr>
          <p:cNvPr id="1044" name="Google Shape;1044;p85"/>
          <p:cNvSpPr txBox="1"/>
          <p:nvPr/>
        </p:nvSpPr>
        <p:spPr>
          <a:xfrm rot="5400000">
            <a:off x="7490925" y="2353475"/>
            <a:ext cx="2768400" cy="396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t>STACK</a:t>
            </a:r>
            <a:endParaRPr/>
          </a:p>
        </p:txBody>
      </p:sp>
      <p:cxnSp>
        <p:nvCxnSpPr>
          <p:cNvPr id="1045" name="Google Shape;1045;p85"/>
          <p:cNvCxnSpPr>
            <a:stCxn id="1044" idx="1"/>
          </p:cNvCxnSpPr>
          <p:nvPr/>
        </p:nvCxnSpPr>
        <p:spPr>
          <a:xfrm flipH="1">
            <a:off x="8871225" y="1167575"/>
            <a:ext cx="3900" cy="1053300"/>
          </a:xfrm>
          <a:prstGeom prst="straightConnector1">
            <a:avLst/>
          </a:prstGeom>
          <a:noFill/>
          <a:ln w="9525" cap="flat" cmpd="sng">
            <a:solidFill>
              <a:schemeClr val="dk2"/>
            </a:solidFill>
            <a:prstDash val="solid"/>
            <a:round/>
            <a:headEnd type="none" w="med" len="med"/>
            <a:tailEnd type="none" w="med" len="med"/>
          </a:ln>
        </p:spPr>
      </p:cxnSp>
      <p:cxnSp>
        <p:nvCxnSpPr>
          <p:cNvPr id="1046" name="Google Shape;1046;p85"/>
          <p:cNvCxnSpPr/>
          <p:nvPr/>
        </p:nvCxnSpPr>
        <p:spPr>
          <a:xfrm flipH="1">
            <a:off x="8871225" y="2920175"/>
            <a:ext cx="3900" cy="1053300"/>
          </a:xfrm>
          <a:prstGeom prst="straightConnector1">
            <a:avLst/>
          </a:prstGeom>
          <a:noFill/>
          <a:ln w="9525" cap="flat" cmpd="sng">
            <a:solidFill>
              <a:schemeClr val="dk2"/>
            </a:solidFill>
            <a:prstDash val="solid"/>
            <a:round/>
            <a:headEnd type="none" w="med" len="med"/>
            <a:tailEnd type="none" w="med" len="med"/>
          </a:ln>
        </p:spPr>
      </p:cxnSp>
      <p:sp>
        <p:nvSpPr>
          <p:cNvPr id="1047" name="Google Shape;1047;p85"/>
          <p:cNvSpPr txBox="1">
            <a:spLocks noGrp="1"/>
          </p:cNvSpPr>
          <p:nvPr>
            <p:ph type="body" idx="1"/>
          </p:nvPr>
        </p:nvSpPr>
        <p:spPr>
          <a:xfrm>
            <a:off x="198500" y="1246825"/>
            <a:ext cx="36291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latin typeface="Consolas"/>
                <a:ea typeface="Consolas"/>
                <a:cs typeface="Consolas"/>
                <a:sym typeface="Consolas"/>
              </a:rPr>
              <a:t>esp</a:t>
            </a:r>
            <a:r>
              <a:rPr lang="en"/>
              <a:t> naturally moves back to its old place as we undo all our work, which involves </a:t>
            </a:r>
            <a:r>
              <a:rPr lang="en" b="1"/>
              <a:t>popping</a:t>
            </a:r>
            <a:r>
              <a:rPr lang="en"/>
              <a:t> values off the stack.</a:t>
            </a:r>
            <a:endParaRPr/>
          </a:p>
          <a:p>
            <a:pPr marL="457200" lvl="0" indent="-342900" algn="l" rtl="0">
              <a:spcBef>
                <a:spcPts val="0"/>
              </a:spcBef>
              <a:spcAft>
                <a:spcPts val="0"/>
              </a:spcAft>
              <a:buSzPts val="1800"/>
              <a:buChar char="●"/>
            </a:pPr>
            <a:r>
              <a:rPr lang="en"/>
              <a:t>Note that the values we pushed on the stack are still there (we don’t overwrite them to save time), but they are below </a:t>
            </a:r>
            <a:r>
              <a:rPr lang="en">
                <a:latin typeface="Consolas"/>
                <a:ea typeface="Consolas"/>
                <a:cs typeface="Consolas"/>
                <a:sym typeface="Consolas"/>
              </a:rPr>
              <a:t>esp</a:t>
            </a:r>
            <a:r>
              <a:rPr lang="en"/>
              <a:t> so they cannot be accessed by memory.</a:t>
            </a:r>
            <a:endParaRPr/>
          </a:p>
        </p:txBody>
      </p:sp>
      <p:sp>
        <p:nvSpPr>
          <p:cNvPr id="1048" name="Google Shape;1048;p85"/>
          <p:cNvSpPr/>
          <p:nvPr/>
        </p:nvSpPr>
        <p:spPr>
          <a:xfrm>
            <a:off x="4069350" y="1167575"/>
            <a:ext cx="1155900" cy="15108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85"/>
          <p:cNvSpPr txBox="1"/>
          <p:nvPr/>
        </p:nvSpPr>
        <p:spPr>
          <a:xfrm>
            <a:off x="4042200" y="1194175"/>
            <a:ext cx="1155900" cy="369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Registers</a:t>
            </a:r>
            <a:endParaRPr/>
          </a:p>
        </p:txBody>
      </p:sp>
      <p:sp>
        <p:nvSpPr>
          <p:cNvPr id="1050" name="Google Shape;1050;p85"/>
          <p:cNvSpPr/>
          <p:nvPr/>
        </p:nvSpPr>
        <p:spPr>
          <a:xfrm>
            <a:off x="4835625" y="1548825"/>
            <a:ext cx="321600" cy="2895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85"/>
          <p:cNvSpPr txBox="1"/>
          <p:nvPr/>
        </p:nvSpPr>
        <p:spPr>
          <a:xfrm>
            <a:off x="4274625" y="1472625"/>
            <a:ext cx="519900" cy="28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onsolas"/>
                <a:ea typeface="Consolas"/>
                <a:cs typeface="Consolas"/>
                <a:sym typeface="Consolas"/>
              </a:rPr>
              <a:t>ebp</a:t>
            </a:r>
            <a:endParaRPr>
              <a:latin typeface="Consolas"/>
              <a:ea typeface="Consolas"/>
              <a:cs typeface="Consolas"/>
              <a:sym typeface="Consolas"/>
            </a:endParaRPr>
          </a:p>
        </p:txBody>
      </p:sp>
      <p:sp>
        <p:nvSpPr>
          <p:cNvPr id="1052" name="Google Shape;1052;p85"/>
          <p:cNvSpPr/>
          <p:nvPr/>
        </p:nvSpPr>
        <p:spPr>
          <a:xfrm>
            <a:off x="4835625" y="1929825"/>
            <a:ext cx="321600" cy="2895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85"/>
          <p:cNvSpPr txBox="1"/>
          <p:nvPr/>
        </p:nvSpPr>
        <p:spPr>
          <a:xfrm>
            <a:off x="4274625" y="1853625"/>
            <a:ext cx="519900" cy="28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onsolas"/>
                <a:ea typeface="Consolas"/>
                <a:cs typeface="Consolas"/>
                <a:sym typeface="Consolas"/>
              </a:rPr>
              <a:t>esp</a:t>
            </a:r>
            <a:endParaRPr>
              <a:latin typeface="Consolas"/>
              <a:ea typeface="Consolas"/>
              <a:cs typeface="Consolas"/>
              <a:sym typeface="Consolas"/>
            </a:endParaRPr>
          </a:p>
        </p:txBody>
      </p:sp>
      <p:sp>
        <p:nvSpPr>
          <p:cNvPr id="1054" name="Google Shape;1054;p85"/>
          <p:cNvSpPr/>
          <p:nvPr/>
        </p:nvSpPr>
        <p:spPr>
          <a:xfrm>
            <a:off x="4835625" y="2310825"/>
            <a:ext cx="321600" cy="2895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85"/>
          <p:cNvSpPr txBox="1"/>
          <p:nvPr/>
        </p:nvSpPr>
        <p:spPr>
          <a:xfrm>
            <a:off x="4274625" y="2234625"/>
            <a:ext cx="519900" cy="28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onsolas"/>
                <a:ea typeface="Consolas"/>
                <a:cs typeface="Consolas"/>
                <a:sym typeface="Consolas"/>
              </a:rPr>
              <a:t>eip</a:t>
            </a:r>
            <a:endParaRPr>
              <a:latin typeface="Consolas"/>
              <a:ea typeface="Consolas"/>
              <a:cs typeface="Consolas"/>
              <a:sym typeface="Consolas"/>
            </a:endParaRPr>
          </a:p>
        </p:txBody>
      </p:sp>
      <p:cxnSp>
        <p:nvCxnSpPr>
          <p:cNvPr id="1056" name="Google Shape;1056;p85"/>
          <p:cNvCxnSpPr/>
          <p:nvPr/>
        </p:nvCxnSpPr>
        <p:spPr>
          <a:xfrm rot="10800000" flipH="1">
            <a:off x="4999875" y="1195025"/>
            <a:ext cx="1176300" cy="499200"/>
          </a:xfrm>
          <a:prstGeom prst="straightConnector1">
            <a:avLst/>
          </a:prstGeom>
          <a:noFill/>
          <a:ln w="9525" cap="flat" cmpd="sng">
            <a:solidFill>
              <a:schemeClr val="dk2"/>
            </a:solidFill>
            <a:prstDash val="solid"/>
            <a:round/>
            <a:headEnd type="none" w="med" len="med"/>
            <a:tailEnd type="triangle" w="med" len="med"/>
          </a:ln>
        </p:spPr>
      </p:cxnSp>
      <p:sp>
        <p:nvSpPr>
          <p:cNvPr id="1057" name="Google Shape;1057;p85"/>
          <p:cNvSpPr/>
          <p:nvPr/>
        </p:nvSpPr>
        <p:spPr>
          <a:xfrm>
            <a:off x="4999875" y="2453450"/>
            <a:ext cx="1114875" cy="2476000"/>
          </a:xfrm>
          <a:custGeom>
            <a:avLst/>
            <a:gdLst/>
            <a:ahLst/>
            <a:cxnLst/>
            <a:rect l="l" t="t" r="r" b="b"/>
            <a:pathLst>
              <a:path w="44595" h="99040" extrusionOk="0">
                <a:moveTo>
                  <a:pt x="0" y="0"/>
                </a:moveTo>
                <a:lnTo>
                  <a:pt x="273" y="99040"/>
                </a:lnTo>
                <a:lnTo>
                  <a:pt x="44595" y="99040"/>
                </a:lnTo>
              </a:path>
            </a:pathLst>
          </a:custGeom>
          <a:noFill/>
          <a:ln w="9525" cap="flat" cmpd="sng">
            <a:solidFill>
              <a:schemeClr val="dk2"/>
            </a:solidFill>
            <a:prstDash val="solid"/>
            <a:round/>
            <a:headEnd type="none" w="med" len="med"/>
            <a:tailEnd type="triangle" w="med" len="med"/>
          </a:ln>
        </p:spPr>
      </p:sp>
      <p:sp>
        <p:nvSpPr>
          <p:cNvPr id="1058" name="Google Shape;1058;p85"/>
          <p:cNvSpPr/>
          <p:nvPr/>
        </p:nvSpPr>
        <p:spPr>
          <a:xfrm>
            <a:off x="5925475" y="2511200"/>
            <a:ext cx="235950" cy="2325679"/>
          </a:xfrm>
          <a:custGeom>
            <a:avLst/>
            <a:gdLst/>
            <a:ahLst/>
            <a:cxnLst/>
            <a:rect l="l" t="t" r="r" b="b"/>
            <a:pathLst>
              <a:path w="9438" h="94916" extrusionOk="0">
                <a:moveTo>
                  <a:pt x="9438" y="0"/>
                </a:moveTo>
                <a:lnTo>
                  <a:pt x="0" y="0"/>
                </a:lnTo>
                <a:lnTo>
                  <a:pt x="0" y="94916"/>
                </a:lnTo>
                <a:lnTo>
                  <a:pt x="8898" y="94916"/>
                </a:lnTo>
              </a:path>
            </a:pathLst>
          </a:custGeom>
          <a:noFill/>
          <a:ln w="9525" cap="flat" cmpd="sng">
            <a:solidFill>
              <a:schemeClr val="dk2"/>
            </a:solidFill>
            <a:prstDash val="solid"/>
            <a:round/>
            <a:headEnd type="none" w="med" len="med"/>
            <a:tailEnd type="triangle" w="med" len="med"/>
          </a:ln>
        </p:spPr>
      </p:sp>
      <p:sp>
        <p:nvSpPr>
          <p:cNvPr id="1059" name="Google Shape;1059;p85"/>
          <p:cNvSpPr/>
          <p:nvPr/>
        </p:nvSpPr>
        <p:spPr>
          <a:xfrm>
            <a:off x="6019850" y="1419150"/>
            <a:ext cx="161800" cy="1503275"/>
          </a:xfrm>
          <a:custGeom>
            <a:avLst/>
            <a:gdLst/>
            <a:ahLst/>
            <a:cxnLst/>
            <a:rect l="l" t="t" r="r" b="b"/>
            <a:pathLst>
              <a:path w="3236" h="60131" extrusionOk="0">
                <a:moveTo>
                  <a:pt x="2966" y="60131"/>
                </a:moveTo>
                <a:lnTo>
                  <a:pt x="0" y="60131"/>
                </a:lnTo>
                <a:lnTo>
                  <a:pt x="0" y="0"/>
                </a:lnTo>
                <a:lnTo>
                  <a:pt x="3236" y="0"/>
                </a:lnTo>
              </a:path>
            </a:pathLst>
          </a:custGeom>
          <a:noFill/>
          <a:ln w="9525" cap="flat" cmpd="sng">
            <a:solidFill>
              <a:schemeClr val="dk2"/>
            </a:solidFill>
            <a:prstDash val="solid"/>
            <a:round/>
            <a:headEnd type="none" w="med" len="med"/>
            <a:tailEnd type="triangle" w="med" len="med"/>
          </a:ln>
        </p:spPr>
      </p:sp>
      <p:graphicFrame>
        <p:nvGraphicFramePr>
          <p:cNvPr id="1060" name="Google Shape;1060;p85"/>
          <p:cNvGraphicFramePr/>
          <p:nvPr/>
        </p:nvGraphicFramePr>
        <p:xfrm>
          <a:off x="6215675" y="1168225"/>
          <a:ext cx="2461150" cy="3962100"/>
        </p:xfrm>
        <a:graphic>
          <a:graphicData uri="http://schemas.openxmlformats.org/drawingml/2006/table">
            <a:tbl>
              <a:tblPr>
                <a:noFill/>
                <a:tableStyleId>{F77F4237-0D3B-4A35-BEBD-FA886FF9FF42}</a:tableStyleId>
              </a:tblPr>
              <a:tblGrid>
                <a:gridCol w="2461150">
                  <a:extLst>
                    <a:ext uri="{9D8B030D-6E8A-4147-A177-3AD203B41FA5}">
                      <a16:colId xmlns:a16="http://schemas.microsoft.com/office/drawing/2014/main" val="20000"/>
                    </a:ext>
                  </a:extLst>
                </a:gridCol>
              </a:tblGrid>
              <a:tr h="278350">
                <a:tc>
                  <a:txBody>
                    <a:bodyPr/>
                    <a:lstStyle/>
                    <a:p>
                      <a:pPr marL="0" lvl="0" indent="0" algn="ctr" rtl="0">
                        <a:spcBef>
                          <a:spcPts val="0"/>
                        </a:spcBef>
                        <a:spcAft>
                          <a:spcPts val="0"/>
                        </a:spcAft>
                        <a:buNone/>
                      </a:pPr>
                      <a:r>
                        <a:rPr lang="en">
                          <a:latin typeface="Calibri"/>
                          <a:ea typeface="Calibri"/>
                          <a:cs typeface="Calibri"/>
                          <a:sym typeface="Calibri"/>
                        </a:rPr>
                        <a:t>Stack frame for </a:t>
                      </a:r>
                      <a:r>
                        <a:rPr lang="en">
                          <a:latin typeface="Consolas"/>
                          <a:ea typeface="Consolas"/>
                          <a:cs typeface="Consolas"/>
                          <a:sym typeface="Consolas"/>
                        </a:rPr>
                        <a:t>main</a:t>
                      </a: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0"/>
                  </a:ext>
                </a:extLst>
              </a:tr>
              <a:tr h="278350">
                <a:tc>
                  <a:txBody>
                    <a:bodyPr/>
                    <a:lstStyle/>
                    <a:p>
                      <a:pPr marL="0" lvl="0" indent="0" algn="ctr" rtl="0">
                        <a:spcBef>
                          <a:spcPts val="0"/>
                        </a:spcBef>
                        <a:spcAft>
                          <a:spcPts val="0"/>
                        </a:spcAft>
                        <a:buNone/>
                      </a:pPr>
                      <a:r>
                        <a:rPr lang="en">
                          <a:latin typeface="Calibri"/>
                          <a:ea typeface="Calibri"/>
                          <a:cs typeface="Calibri"/>
                          <a:sym typeface="Calibri"/>
                        </a:rPr>
                        <a:t>Argument #2</a:t>
                      </a:r>
                      <a:endParaRPr>
                        <a:latin typeface="Calibri"/>
                        <a:ea typeface="Calibri"/>
                        <a:cs typeface="Calibri"/>
                        <a:sym typeface="Calibri"/>
                      </a:endParaRPr>
                    </a:p>
                  </a:txBody>
                  <a:tcPr marL="91425" marR="91425" marT="91425" marB="91425"/>
                </a:tc>
                <a:extLst>
                  <a:ext uri="{0D108BD9-81ED-4DB2-BD59-A6C34878D82A}">
                    <a16:rowId xmlns:a16="http://schemas.microsoft.com/office/drawing/2014/main" val="10001"/>
                  </a:ext>
                </a:extLst>
              </a:tr>
              <a:tr h="278350">
                <a:tc>
                  <a:txBody>
                    <a:bodyPr/>
                    <a:lstStyle/>
                    <a:p>
                      <a:pPr marL="0" lvl="0" indent="0" algn="ctr" rtl="0">
                        <a:spcBef>
                          <a:spcPts val="0"/>
                        </a:spcBef>
                        <a:spcAft>
                          <a:spcPts val="0"/>
                        </a:spcAft>
                        <a:buNone/>
                      </a:pPr>
                      <a:r>
                        <a:rPr lang="en">
                          <a:latin typeface="Calibri"/>
                          <a:ea typeface="Calibri"/>
                          <a:cs typeface="Calibri"/>
                          <a:sym typeface="Calibri"/>
                        </a:rPr>
                        <a:t>Argument #1</a:t>
                      </a:r>
                      <a:endParaRPr>
                        <a:latin typeface="Calibri"/>
                        <a:ea typeface="Calibri"/>
                        <a:cs typeface="Calibri"/>
                        <a:sym typeface="Calibri"/>
                      </a:endParaRPr>
                    </a:p>
                  </a:txBody>
                  <a:tcPr marL="91425" marR="91425" marT="91425" marB="91425"/>
                </a:tc>
                <a:extLst>
                  <a:ext uri="{0D108BD9-81ED-4DB2-BD59-A6C34878D82A}">
                    <a16:rowId xmlns:a16="http://schemas.microsoft.com/office/drawing/2014/main" val="10002"/>
                  </a:ext>
                </a:extLst>
              </a:tr>
              <a:tr h="278350">
                <a:tc>
                  <a:txBody>
                    <a:bodyPr/>
                    <a:lstStyle/>
                    <a:p>
                      <a:pPr marL="0" lvl="0" indent="0" algn="ctr" rtl="0">
                        <a:spcBef>
                          <a:spcPts val="0"/>
                        </a:spcBef>
                        <a:spcAft>
                          <a:spcPts val="0"/>
                        </a:spcAft>
                        <a:buNone/>
                      </a:pPr>
                      <a:r>
                        <a:rPr lang="en">
                          <a:latin typeface="Calibri"/>
                          <a:ea typeface="Calibri"/>
                          <a:cs typeface="Calibri"/>
                          <a:sym typeface="Calibri"/>
                        </a:rPr>
                        <a:t>Old eip (rip)</a:t>
                      </a:r>
                      <a:endParaRPr>
                        <a:latin typeface="Calibri"/>
                        <a:ea typeface="Calibri"/>
                        <a:cs typeface="Calibri"/>
                        <a:sym typeface="Calibri"/>
                      </a:endParaRPr>
                    </a:p>
                  </a:txBody>
                  <a:tcPr marL="91425" marR="91425" marT="91425" marB="91425"/>
                </a:tc>
                <a:extLst>
                  <a:ext uri="{0D108BD9-81ED-4DB2-BD59-A6C34878D82A}">
                    <a16:rowId xmlns:a16="http://schemas.microsoft.com/office/drawing/2014/main" val="10003"/>
                  </a:ext>
                </a:extLst>
              </a:tr>
              <a:tr h="278350">
                <a:tc>
                  <a:txBody>
                    <a:bodyPr/>
                    <a:lstStyle/>
                    <a:p>
                      <a:pPr marL="0" lvl="0" indent="0" algn="ctr" rtl="0">
                        <a:spcBef>
                          <a:spcPts val="0"/>
                        </a:spcBef>
                        <a:spcAft>
                          <a:spcPts val="0"/>
                        </a:spcAft>
                        <a:buNone/>
                      </a:pPr>
                      <a:r>
                        <a:rPr lang="en">
                          <a:latin typeface="Calibri"/>
                          <a:ea typeface="Calibri"/>
                          <a:cs typeface="Calibri"/>
                          <a:sym typeface="Calibri"/>
                        </a:rPr>
                        <a:t>Old ebp (sfp)</a:t>
                      </a:r>
                      <a:endParaRPr>
                        <a:latin typeface="Calibri"/>
                        <a:ea typeface="Calibri"/>
                        <a:cs typeface="Calibri"/>
                        <a:sym typeface="Calibri"/>
                      </a:endParaRPr>
                    </a:p>
                  </a:txBody>
                  <a:tcPr marL="91425" marR="91425" marT="91425" marB="91425"/>
                </a:tc>
                <a:extLst>
                  <a:ext uri="{0D108BD9-81ED-4DB2-BD59-A6C34878D82A}">
                    <a16:rowId xmlns:a16="http://schemas.microsoft.com/office/drawing/2014/main" val="10004"/>
                  </a:ext>
                </a:extLst>
              </a:tr>
              <a:tr h="278350">
                <a:tc>
                  <a:txBody>
                    <a:bodyPr/>
                    <a:lstStyle/>
                    <a:p>
                      <a:pPr marL="0" lvl="0" indent="0" algn="ctr" rtl="0">
                        <a:spcBef>
                          <a:spcPts val="0"/>
                        </a:spcBef>
                        <a:spcAft>
                          <a:spcPts val="0"/>
                        </a:spcAft>
                        <a:buNone/>
                      </a:pPr>
                      <a:r>
                        <a:rPr lang="en">
                          <a:latin typeface="Calibri"/>
                          <a:ea typeface="Calibri"/>
                          <a:cs typeface="Calibri"/>
                          <a:sym typeface="Calibri"/>
                        </a:rPr>
                        <a:t>Local variable</a:t>
                      </a:r>
                      <a:endParaRPr>
                        <a:latin typeface="Calibri"/>
                        <a:ea typeface="Calibri"/>
                        <a:cs typeface="Calibri"/>
                        <a:sym typeface="Calibri"/>
                      </a:endParaRPr>
                    </a:p>
                  </a:txBody>
                  <a:tcPr marL="91425" marR="91425" marT="91425" marB="91425"/>
                </a:tc>
                <a:extLst>
                  <a:ext uri="{0D108BD9-81ED-4DB2-BD59-A6C34878D82A}">
                    <a16:rowId xmlns:a16="http://schemas.microsoft.com/office/drawing/2014/main" val="10005"/>
                  </a:ext>
                </a:extLst>
              </a:tr>
              <a:tr h="278350">
                <a:tc>
                  <a:txBody>
                    <a:bodyPr/>
                    <a:lstStyle/>
                    <a:p>
                      <a:pPr marL="0" lvl="0" indent="0" algn="ctr" rtl="0">
                        <a:spcBef>
                          <a:spcPts val="0"/>
                        </a:spcBef>
                        <a:spcAft>
                          <a:spcPts val="0"/>
                        </a:spcAft>
                        <a:buNone/>
                      </a:pPr>
                      <a:r>
                        <a:rPr lang="en">
                          <a:latin typeface="Calibri"/>
                          <a:ea typeface="Calibri"/>
                          <a:cs typeface="Calibri"/>
                          <a:sym typeface="Calibri"/>
                        </a:rPr>
                        <a:t>Local variable</a:t>
                      </a:r>
                      <a:endParaRPr>
                        <a:latin typeface="Calibri"/>
                        <a:ea typeface="Calibri"/>
                        <a:cs typeface="Calibri"/>
                        <a:sym typeface="Calibri"/>
                      </a:endParaRPr>
                    </a:p>
                  </a:txBody>
                  <a:tcPr marL="91425" marR="91425" marT="91425" marB="91425"/>
                </a:tc>
                <a:extLst>
                  <a:ext uri="{0D108BD9-81ED-4DB2-BD59-A6C34878D82A}">
                    <a16:rowId xmlns:a16="http://schemas.microsoft.com/office/drawing/2014/main" val="10006"/>
                  </a:ext>
                </a:extLst>
              </a:tr>
              <a:tr h="278350">
                <a:tc>
                  <a:txBody>
                    <a:bodyPr/>
                    <a:lstStyle/>
                    <a:p>
                      <a:pPr marL="0" lvl="0" indent="0" algn="ctr" rtl="0">
                        <a:spcBef>
                          <a:spcPts val="0"/>
                        </a:spcBef>
                        <a:spcAft>
                          <a:spcPts val="0"/>
                        </a:spcAft>
                        <a:buNone/>
                      </a:pPr>
                      <a:r>
                        <a:rPr lang="en">
                          <a:latin typeface="Consolas"/>
                          <a:ea typeface="Consolas"/>
                          <a:cs typeface="Consolas"/>
                          <a:sym typeface="Consolas"/>
                        </a:rPr>
                        <a:t>...</a:t>
                      </a: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7"/>
                  </a:ext>
                </a:extLst>
              </a:tr>
              <a:tr h="278350">
                <a:tc>
                  <a:txBody>
                    <a:bodyPr/>
                    <a:lstStyle/>
                    <a:p>
                      <a:pPr marL="0" lvl="0" indent="0" algn="ctr" rtl="0">
                        <a:spcBef>
                          <a:spcPts val="0"/>
                        </a:spcBef>
                        <a:spcAft>
                          <a:spcPts val="0"/>
                        </a:spcAft>
                        <a:buNone/>
                      </a:pPr>
                      <a:r>
                        <a:rPr lang="en"/>
                        <a:t>Code for </a:t>
                      </a:r>
                      <a:r>
                        <a:rPr lang="en">
                          <a:latin typeface="Consolas"/>
                          <a:ea typeface="Consolas"/>
                          <a:cs typeface="Consolas"/>
                          <a:sym typeface="Consolas"/>
                        </a:rPr>
                        <a:t>foo</a:t>
                      </a: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8"/>
                  </a:ext>
                </a:extLst>
              </a:tr>
              <a:tr h="278350">
                <a:tc>
                  <a:txBody>
                    <a:bodyPr/>
                    <a:lstStyle/>
                    <a:p>
                      <a:pPr marL="0" lvl="0" indent="0" algn="ctr" rtl="0">
                        <a:spcBef>
                          <a:spcPts val="0"/>
                        </a:spcBef>
                        <a:spcAft>
                          <a:spcPts val="0"/>
                        </a:spcAft>
                        <a:buNone/>
                      </a:pPr>
                      <a:r>
                        <a:rPr lang="en"/>
                        <a:t>Code for </a:t>
                      </a:r>
                      <a:r>
                        <a:rPr lang="en">
                          <a:latin typeface="Consolas"/>
                          <a:ea typeface="Consolas"/>
                          <a:cs typeface="Consolas"/>
                          <a:sym typeface="Consolas"/>
                        </a:rPr>
                        <a:t>main</a:t>
                      </a: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9"/>
                  </a:ext>
                </a:extLst>
              </a:tr>
            </a:tbl>
          </a:graphicData>
        </a:graphic>
      </p:graphicFrame>
      <p:cxnSp>
        <p:nvCxnSpPr>
          <p:cNvPr id="1061" name="Google Shape;1061;p85"/>
          <p:cNvCxnSpPr/>
          <p:nvPr/>
        </p:nvCxnSpPr>
        <p:spPr>
          <a:xfrm rot="10800000" flipH="1">
            <a:off x="4999875" y="1571225"/>
            <a:ext cx="1162800" cy="499200"/>
          </a:xfrm>
          <a:prstGeom prst="straightConnector1">
            <a:avLst/>
          </a:prstGeom>
          <a:noFill/>
          <a:ln w="9525" cap="flat" cmpd="sng">
            <a:solidFill>
              <a:schemeClr val="dk2"/>
            </a:solidFill>
            <a:prstDash val="solid"/>
            <a:round/>
            <a:headEnd type="none" w="med" len="med"/>
            <a:tailEnd type="triangle" w="med" len="med"/>
          </a:ln>
        </p:spPr>
      </p:cxn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1065"/>
        <p:cNvGrpSpPr/>
        <p:nvPr/>
      </p:nvGrpSpPr>
      <p:grpSpPr>
        <a:xfrm>
          <a:off x="0" y="0"/>
          <a:ext cx="0" cy="0"/>
          <a:chOff x="0" y="0"/>
          <a:chExt cx="0" cy="0"/>
        </a:xfrm>
      </p:grpSpPr>
      <p:sp>
        <p:nvSpPr>
          <p:cNvPr id="1066" name="Google Shape;1066;p86"/>
          <p:cNvSpPr txBox="1">
            <a:spLocks noGrp="1"/>
          </p:cNvSpPr>
          <p:nvPr>
            <p:ph type="title"/>
          </p:nvPr>
        </p:nvSpPr>
        <p:spPr>
          <a:xfrm>
            <a:off x="102700" y="270875"/>
            <a:ext cx="8520600" cy="572700"/>
          </a:xfrm>
          <a:prstGeom prst="rect">
            <a:avLst/>
          </a:prstGeom>
          <a:noFill/>
          <a:ln>
            <a:noFill/>
          </a:ln>
        </p:spPr>
        <p:txBody>
          <a:bodyPr spcFirstLastPara="1" wrap="square" lIns="91425" tIns="91425" rIns="91425" bIns="91425" anchor="b" anchorCtr="0">
            <a:normAutofit/>
          </a:bodyPr>
          <a:lstStyle/>
          <a:p>
            <a:pPr marL="0" lvl="0" indent="0" algn="l" rtl="0">
              <a:lnSpc>
                <a:spcPct val="90000"/>
              </a:lnSpc>
              <a:spcBef>
                <a:spcPts val="0"/>
              </a:spcBef>
              <a:spcAft>
                <a:spcPts val="0"/>
              </a:spcAft>
              <a:buClr>
                <a:srgbClr val="BE0712"/>
              </a:buClr>
              <a:buSzPts val="2400"/>
              <a:buFont typeface="Calibri"/>
              <a:buNone/>
            </a:pPr>
            <a:r>
              <a:rPr lang="en" sz="2500"/>
              <a:t>Review: steps of a function call</a:t>
            </a:r>
            <a:endParaRPr sz="2500"/>
          </a:p>
        </p:txBody>
      </p:sp>
      <p:sp>
        <p:nvSpPr>
          <p:cNvPr id="1067" name="Google Shape;1067;p86"/>
          <p:cNvSpPr txBox="1">
            <a:spLocks noGrp="1"/>
          </p:cNvSpPr>
          <p:nvPr>
            <p:ph type="body" idx="1"/>
          </p:nvPr>
        </p:nvSpPr>
        <p:spPr>
          <a:xfrm>
            <a:off x="198500" y="1246825"/>
            <a:ext cx="8520600" cy="3765600"/>
          </a:xfrm>
          <a:prstGeom prst="rect">
            <a:avLst/>
          </a:prstGeom>
          <a:noFill/>
          <a:ln>
            <a:noFill/>
          </a:ln>
        </p:spPr>
        <p:txBody>
          <a:bodyPr spcFirstLastPara="1" wrap="square" lIns="91425" tIns="91425" rIns="91425" bIns="91425" anchor="t" anchorCtr="0">
            <a:normAutofit/>
          </a:bodyPr>
          <a:lstStyle/>
          <a:p>
            <a:pPr marL="558800" lvl="0" indent="-444500" algn="l" rtl="0">
              <a:lnSpc>
                <a:spcPct val="90000"/>
              </a:lnSpc>
              <a:spcBef>
                <a:spcPts val="600"/>
              </a:spcBef>
              <a:spcAft>
                <a:spcPts val="0"/>
              </a:spcAft>
              <a:buClr>
                <a:schemeClr val="dk1"/>
              </a:buClr>
              <a:buSzPts val="1800"/>
              <a:buAutoNum type="arabicPeriod"/>
            </a:pPr>
            <a:r>
              <a:rPr lang="en"/>
              <a:t>Push arguments on the stack</a:t>
            </a:r>
            <a:endParaRPr/>
          </a:p>
          <a:p>
            <a:pPr marL="558800" lvl="0" indent="-444500" algn="l" rtl="0">
              <a:lnSpc>
                <a:spcPct val="90000"/>
              </a:lnSpc>
              <a:spcBef>
                <a:spcPts val="600"/>
              </a:spcBef>
              <a:spcAft>
                <a:spcPts val="0"/>
              </a:spcAft>
              <a:buClr>
                <a:schemeClr val="dk1"/>
              </a:buClr>
              <a:buSzPts val="1800"/>
              <a:buAutoNum type="arabicPeriod"/>
            </a:pPr>
            <a:r>
              <a:rPr lang="en"/>
              <a:t>Push old eip (rip) on the stack</a:t>
            </a:r>
            <a:endParaRPr/>
          </a:p>
          <a:p>
            <a:pPr marL="558800" lvl="0" indent="-444500" algn="l" rtl="0">
              <a:lnSpc>
                <a:spcPct val="90000"/>
              </a:lnSpc>
              <a:spcBef>
                <a:spcPts val="600"/>
              </a:spcBef>
              <a:spcAft>
                <a:spcPts val="0"/>
              </a:spcAft>
              <a:buClr>
                <a:schemeClr val="dk1"/>
              </a:buClr>
              <a:buSzPts val="1800"/>
              <a:buAutoNum type="arabicPeriod"/>
            </a:pPr>
            <a:r>
              <a:rPr lang="en"/>
              <a:t>Push old ebp (sfp) on the stack</a:t>
            </a:r>
            <a:endParaRPr/>
          </a:p>
          <a:p>
            <a:pPr marL="558800" lvl="0" indent="-444500" algn="l" rtl="0">
              <a:lnSpc>
                <a:spcPct val="90000"/>
              </a:lnSpc>
              <a:spcBef>
                <a:spcPts val="600"/>
              </a:spcBef>
              <a:spcAft>
                <a:spcPts val="0"/>
              </a:spcAft>
              <a:buClr>
                <a:schemeClr val="dk1"/>
              </a:buClr>
              <a:buSzPts val="1800"/>
              <a:buAutoNum type="arabicPeriod"/>
            </a:pPr>
            <a:r>
              <a:rPr lang="en"/>
              <a:t>Adjust the stack frame</a:t>
            </a:r>
            <a:endParaRPr/>
          </a:p>
          <a:p>
            <a:pPr marL="558800" lvl="0" indent="-444500" algn="l" rtl="0">
              <a:lnSpc>
                <a:spcPct val="90000"/>
              </a:lnSpc>
              <a:spcBef>
                <a:spcPts val="600"/>
              </a:spcBef>
              <a:spcAft>
                <a:spcPts val="0"/>
              </a:spcAft>
              <a:buClr>
                <a:schemeClr val="dk1"/>
              </a:buClr>
              <a:buSzPts val="1800"/>
              <a:buAutoNum type="arabicPeriod"/>
            </a:pPr>
            <a:r>
              <a:rPr lang="en"/>
              <a:t>Execute the function</a:t>
            </a:r>
            <a:endParaRPr/>
          </a:p>
          <a:p>
            <a:pPr marL="558800" lvl="0" indent="-444500" algn="l" rtl="0">
              <a:lnSpc>
                <a:spcPct val="90000"/>
              </a:lnSpc>
              <a:spcBef>
                <a:spcPts val="600"/>
              </a:spcBef>
              <a:spcAft>
                <a:spcPts val="0"/>
              </a:spcAft>
              <a:buClr>
                <a:schemeClr val="dk1"/>
              </a:buClr>
              <a:buSzPts val="1800"/>
              <a:buAutoNum type="arabicPeriod"/>
            </a:pPr>
            <a:r>
              <a:rPr lang="en"/>
              <a:t>Restore everything</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33"/>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Hexadecimal</a:t>
            </a:r>
            <a:endParaRPr/>
          </a:p>
        </p:txBody>
      </p:sp>
      <p:sp>
        <p:nvSpPr>
          <p:cNvPr id="152" name="Google Shape;152;p33"/>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4 bits can be represented as 1 hexadecimal digit (base 16)</a:t>
            </a:r>
            <a:endParaRPr/>
          </a:p>
        </p:txBody>
      </p:sp>
      <p:sp>
        <p:nvSpPr>
          <p:cNvPr id="153" name="Google Shape;153;p3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6</a:t>
            </a:fld>
            <a:endParaRPr/>
          </a:p>
        </p:txBody>
      </p:sp>
      <p:graphicFrame>
        <p:nvGraphicFramePr>
          <p:cNvPr id="154" name="Google Shape;154;p33"/>
          <p:cNvGraphicFramePr/>
          <p:nvPr/>
        </p:nvGraphicFramePr>
        <p:xfrm>
          <a:off x="2355875" y="2214050"/>
          <a:ext cx="1968000" cy="2742840"/>
        </p:xfrm>
        <a:graphic>
          <a:graphicData uri="http://schemas.openxmlformats.org/drawingml/2006/table">
            <a:tbl>
              <a:tblPr>
                <a:noFill/>
                <a:tableStyleId>{F77F4237-0D3B-4A35-BEBD-FA886FF9FF42}</a:tableStyleId>
              </a:tblPr>
              <a:tblGrid>
                <a:gridCol w="788625">
                  <a:extLst>
                    <a:ext uri="{9D8B030D-6E8A-4147-A177-3AD203B41FA5}">
                      <a16:colId xmlns:a16="http://schemas.microsoft.com/office/drawing/2014/main" val="20000"/>
                    </a:ext>
                  </a:extLst>
                </a:gridCol>
                <a:gridCol w="1179375">
                  <a:extLst>
                    <a:ext uri="{9D8B030D-6E8A-4147-A177-3AD203B41FA5}">
                      <a16:colId xmlns:a16="http://schemas.microsoft.com/office/drawing/2014/main" val="20001"/>
                    </a:ext>
                  </a:extLst>
                </a:gridCol>
              </a:tblGrid>
              <a:tr h="204800">
                <a:tc>
                  <a:txBody>
                    <a:bodyPr/>
                    <a:lstStyle/>
                    <a:p>
                      <a:pPr marL="0" lvl="0" indent="0" algn="l" rtl="0">
                        <a:spcBef>
                          <a:spcPts val="0"/>
                        </a:spcBef>
                        <a:spcAft>
                          <a:spcPts val="0"/>
                        </a:spcAft>
                        <a:buNone/>
                      </a:pPr>
                      <a:r>
                        <a:rPr lang="en" b="1">
                          <a:latin typeface="Calibri"/>
                          <a:ea typeface="Calibri"/>
                          <a:cs typeface="Calibri"/>
                          <a:sym typeface="Calibri"/>
                        </a:rPr>
                        <a:t>Binary</a:t>
                      </a:r>
                      <a:endParaRPr b="1">
                        <a:latin typeface="Calibri"/>
                        <a:ea typeface="Calibri"/>
                        <a:cs typeface="Calibri"/>
                        <a:sym typeface="Calibri"/>
                      </a:endParaRPr>
                    </a:p>
                  </a:txBody>
                  <a:tcPr marL="91425" marR="91425" marT="45700" marB="45700"/>
                </a:tc>
                <a:tc>
                  <a:txBody>
                    <a:bodyPr/>
                    <a:lstStyle/>
                    <a:p>
                      <a:pPr marL="0" lvl="0" indent="0" algn="l" rtl="0">
                        <a:spcBef>
                          <a:spcPts val="0"/>
                        </a:spcBef>
                        <a:spcAft>
                          <a:spcPts val="0"/>
                        </a:spcAft>
                        <a:buNone/>
                      </a:pPr>
                      <a:r>
                        <a:rPr lang="en" b="1">
                          <a:latin typeface="Calibri"/>
                          <a:ea typeface="Calibri"/>
                          <a:cs typeface="Calibri"/>
                          <a:sym typeface="Calibri"/>
                        </a:rPr>
                        <a:t>Hexadecimal</a:t>
                      </a:r>
                      <a:endParaRPr b="1">
                        <a:latin typeface="Calibri"/>
                        <a:ea typeface="Calibri"/>
                        <a:cs typeface="Calibri"/>
                        <a:sym typeface="Calibri"/>
                      </a:endParaRPr>
                    </a:p>
                  </a:txBody>
                  <a:tcPr marL="91425" marR="91425" marT="45700" marB="45700"/>
                </a:tc>
                <a:extLst>
                  <a:ext uri="{0D108BD9-81ED-4DB2-BD59-A6C34878D82A}">
                    <a16:rowId xmlns:a16="http://schemas.microsoft.com/office/drawing/2014/main" val="10000"/>
                  </a:ext>
                </a:extLst>
              </a:tr>
              <a:tr h="242300">
                <a:tc>
                  <a:txBody>
                    <a:bodyPr/>
                    <a:lstStyle/>
                    <a:p>
                      <a:pPr marL="0" lvl="0" indent="0" algn="l" rtl="0">
                        <a:spcBef>
                          <a:spcPts val="0"/>
                        </a:spcBef>
                        <a:spcAft>
                          <a:spcPts val="0"/>
                        </a:spcAft>
                        <a:buNone/>
                      </a:pPr>
                      <a:r>
                        <a:rPr lang="en" b="1">
                          <a:latin typeface="Courier New"/>
                          <a:ea typeface="Courier New"/>
                          <a:cs typeface="Courier New"/>
                          <a:sym typeface="Courier New"/>
                        </a:rPr>
                        <a:t>0000</a:t>
                      </a:r>
                      <a:endParaRPr b="1">
                        <a:latin typeface="Courier New"/>
                        <a:ea typeface="Courier New"/>
                        <a:cs typeface="Courier New"/>
                        <a:sym typeface="Courier New"/>
                      </a:endParaRPr>
                    </a:p>
                  </a:txBody>
                  <a:tcPr marL="91425" marR="91425" marT="45700" marB="45700"/>
                </a:tc>
                <a:tc>
                  <a:txBody>
                    <a:bodyPr/>
                    <a:lstStyle/>
                    <a:p>
                      <a:pPr marL="0" lvl="0" indent="0" algn="l" rtl="0">
                        <a:spcBef>
                          <a:spcPts val="0"/>
                        </a:spcBef>
                        <a:spcAft>
                          <a:spcPts val="0"/>
                        </a:spcAft>
                        <a:buNone/>
                      </a:pPr>
                      <a:r>
                        <a:rPr lang="en" b="1">
                          <a:latin typeface="Courier New"/>
                          <a:ea typeface="Courier New"/>
                          <a:cs typeface="Courier New"/>
                          <a:sym typeface="Courier New"/>
                        </a:rPr>
                        <a:t>0</a:t>
                      </a:r>
                      <a:endParaRPr b="1">
                        <a:latin typeface="Courier New"/>
                        <a:ea typeface="Courier New"/>
                        <a:cs typeface="Courier New"/>
                        <a:sym typeface="Courier New"/>
                      </a:endParaRPr>
                    </a:p>
                  </a:txBody>
                  <a:tcPr marL="91425" marR="91425" marT="45700" marB="45700"/>
                </a:tc>
                <a:extLst>
                  <a:ext uri="{0D108BD9-81ED-4DB2-BD59-A6C34878D82A}">
                    <a16:rowId xmlns:a16="http://schemas.microsoft.com/office/drawing/2014/main" val="10001"/>
                  </a:ext>
                </a:extLst>
              </a:tr>
              <a:tr h="242300">
                <a:tc>
                  <a:txBody>
                    <a:bodyPr/>
                    <a:lstStyle/>
                    <a:p>
                      <a:pPr marL="0" lvl="0" indent="0" algn="l" rtl="0">
                        <a:spcBef>
                          <a:spcPts val="0"/>
                        </a:spcBef>
                        <a:spcAft>
                          <a:spcPts val="0"/>
                        </a:spcAft>
                        <a:buNone/>
                      </a:pPr>
                      <a:r>
                        <a:rPr lang="en" b="1">
                          <a:latin typeface="Courier New"/>
                          <a:ea typeface="Courier New"/>
                          <a:cs typeface="Courier New"/>
                          <a:sym typeface="Courier New"/>
                        </a:rPr>
                        <a:t>0001</a:t>
                      </a:r>
                      <a:endParaRPr b="1">
                        <a:latin typeface="Courier New"/>
                        <a:ea typeface="Courier New"/>
                        <a:cs typeface="Courier New"/>
                        <a:sym typeface="Courier New"/>
                      </a:endParaRPr>
                    </a:p>
                  </a:txBody>
                  <a:tcPr marL="91425" marR="91425" marT="45700" marB="45700"/>
                </a:tc>
                <a:tc>
                  <a:txBody>
                    <a:bodyPr/>
                    <a:lstStyle/>
                    <a:p>
                      <a:pPr marL="0" lvl="0" indent="0" algn="l" rtl="0">
                        <a:spcBef>
                          <a:spcPts val="0"/>
                        </a:spcBef>
                        <a:spcAft>
                          <a:spcPts val="0"/>
                        </a:spcAft>
                        <a:buNone/>
                      </a:pPr>
                      <a:r>
                        <a:rPr lang="en" b="1">
                          <a:latin typeface="Courier New"/>
                          <a:ea typeface="Courier New"/>
                          <a:cs typeface="Courier New"/>
                          <a:sym typeface="Courier New"/>
                        </a:rPr>
                        <a:t>1</a:t>
                      </a:r>
                      <a:endParaRPr b="1">
                        <a:latin typeface="Courier New"/>
                        <a:ea typeface="Courier New"/>
                        <a:cs typeface="Courier New"/>
                        <a:sym typeface="Courier New"/>
                      </a:endParaRPr>
                    </a:p>
                  </a:txBody>
                  <a:tcPr marL="91425" marR="91425" marT="45700" marB="45700"/>
                </a:tc>
                <a:extLst>
                  <a:ext uri="{0D108BD9-81ED-4DB2-BD59-A6C34878D82A}">
                    <a16:rowId xmlns:a16="http://schemas.microsoft.com/office/drawing/2014/main" val="10002"/>
                  </a:ext>
                </a:extLst>
              </a:tr>
              <a:tr h="242300">
                <a:tc>
                  <a:txBody>
                    <a:bodyPr/>
                    <a:lstStyle/>
                    <a:p>
                      <a:pPr marL="0" lvl="0" indent="0" algn="l" rtl="0">
                        <a:spcBef>
                          <a:spcPts val="0"/>
                        </a:spcBef>
                        <a:spcAft>
                          <a:spcPts val="0"/>
                        </a:spcAft>
                        <a:buNone/>
                      </a:pPr>
                      <a:r>
                        <a:rPr lang="en" b="1">
                          <a:latin typeface="Courier New"/>
                          <a:ea typeface="Courier New"/>
                          <a:cs typeface="Courier New"/>
                          <a:sym typeface="Courier New"/>
                        </a:rPr>
                        <a:t>0010</a:t>
                      </a:r>
                      <a:endParaRPr b="1">
                        <a:latin typeface="Courier New"/>
                        <a:ea typeface="Courier New"/>
                        <a:cs typeface="Courier New"/>
                        <a:sym typeface="Courier New"/>
                      </a:endParaRPr>
                    </a:p>
                  </a:txBody>
                  <a:tcPr marL="91425" marR="91425" marT="45700" marB="45700"/>
                </a:tc>
                <a:tc>
                  <a:txBody>
                    <a:bodyPr/>
                    <a:lstStyle/>
                    <a:p>
                      <a:pPr marL="0" lvl="0" indent="0" algn="l" rtl="0">
                        <a:spcBef>
                          <a:spcPts val="0"/>
                        </a:spcBef>
                        <a:spcAft>
                          <a:spcPts val="0"/>
                        </a:spcAft>
                        <a:buNone/>
                      </a:pPr>
                      <a:r>
                        <a:rPr lang="en" b="1">
                          <a:latin typeface="Courier New"/>
                          <a:ea typeface="Courier New"/>
                          <a:cs typeface="Courier New"/>
                          <a:sym typeface="Courier New"/>
                        </a:rPr>
                        <a:t>2</a:t>
                      </a:r>
                      <a:endParaRPr b="1">
                        <a:latin typeface="Courier New"/>
                        <a:ea typeface="Courier New"/>
                        <a:cs typeface="Courier New"/>
                        <a:sym typeface="Courier New"/>
                      </a:endParaRPr>
                    </a:p>
                  </a:txBody>
                  <a:tcPr marL="91425" marR="91425" marT="45700" marB="45700"/>
                </a:tc>
                <a:extLst>
                  <a:ext uri="{0D108BD9-81ED-4DB2-BD59-A6C34878D82A}">
                    <a16:rowId xmlns:a16="http://schemas.microsoft.com/office/drawing/2014/main" val="10003"/>
                  </a:ext>
                </a:extLst>
              </a:tr>
              <a:tr h="242300">
                <a:tc>
                  <a:txBody>
                    <a:bodyPr/>
                    <a:lstStyle/>
                    <a:p>
                      <a:pPr marL="0" lvl="0" indent="0" algn="l" rtl="0">
                        <a:spcBef>
                          <a:spcPts val="0"/>
                        </a:spcBef>
                        <a:spcAft>
                          <a:spcPts val="0"/>
                        </a:spcAft>
                        <a:buNone/>
                      </a:pPr>
                      <a:r>
                        <a:rPr lang="en" b="1">
                          <a:latin typeface="Courier New"/>
                          <a:ea typeface="Courier New"/>
                          <a:cs typeface="Courier New"/>
                          <a:sym typeface="Courier New"/>
                        </a:rPr>
                        <a:t>0011</a:t>
                      </a:r>
                      <a:endParaRPr b="1">
                        <a:latin typeface="Courier New"/>
                        <a:ea typeface="Courier New"/>
                        <a:cs typeface="Courier New"/>
                        <a:sym typeface="Courier New"/>
                      </a:endParaRPr>
                    </a:p>
                  </a:txBody>
                  <a:tcPr marL="91425" marR="91425" marT="45700" marB="45700"/>
                </a:tc>
                <a:tc>
                  <a:txBody>
                    <a:bodyPr/>
                    <a:lstStyle/>
                    <a:p>
                      <a:pPr marL="0" lvl="0" indent="0" algn="l" rtl="0">
                        <a:spcBef>
                          <a:spcPts val="0"/>
                        </a:spcBef>
                        <a:spcAft>
                          <a:spcPts val="0"/>
                        </a:spcAft>
                        <a:buNone/>
                      </a:pPr>
                      <a:r>
                        <a:rPr lang="en" b="1">
                          <a:latin typeface="Courier New"/>
                          <a:ea typeface="Courier New"/>
                          <a:cs typeface="Courier New"/>
                          <a:sym typeface="Courier New"/>
                        </a:rPr>
                        <a:t>3</a:t>
                      </a:r>
                      <a:endParaRPr b="1">
                        <a:latin typeface="Courier New"/>
                        <a:ea typeface="Courier New"/>
                        <a:cs typeface="Courier New"/>
                        <a:sym typeface="Courier New"/>
                      </a:endParaRPr>
                    </a:p>
                  </a:txBody>
                  <a:tcPr marL="91425" marR="91425" marT="45700" marB="45700"/>
                </a:tc>
                <a:extLst>
                  <a:ext uri="{0D108BD9-81ED-4DB2-BD59-A6C34878D82A}">
                    <a16:rowId xmlns:a16="http://schemas.microsoft.com/office/drawing/2014/main" val="10004"/>
                  </a:ext>
                </a:extLst>
              </a:tr>
              <a:tr h="242300">
                <a:tc>
                  <a:txBody>
                    <a:bodyPr/>
                    <a:lstStyle/>
                    <a:p>
                      <a:pPr marL="0" lvl="0" indent="0" algn="l" rtl="0">
                        <a:spcBef>
                          <a:spcPts val="0"/>
                        </a:spcBef>
                        <a:spcAft>
                          <a:spcPts val="0"/>
                        </a:spcAft>
                        <a:buNone/>
                      </a:pPr>
                      <a:r>
                        <a:rPr lang="en" b="1">
                          <a:latin typeface="Courier New"/>
                          <a:ea typeface="Courier New"/>
                          <a:cs typeface="Courier New"/>
                          <a:sym typeface="Courier New"/>
                        </a:rPr>
                        <a:t>0100</a:t>
                      </a:r>
                      <a:endParaRPr b="1">
                        <a:latin typeface="Courier New"/>
                        <a:ea typeface="Courier New"/>
                        <a:cs typeface="Courier New"/>
                        <a:sym typeface="Courier New"/>
                      </a:endParaRPr>
                    </a:p>
                  </a:txBody>
                  <a:tcPr marL="91425" marR="91425" marT="45700" marB="45700"/>
                </a:tc>
                <a:tc>
                  <a:txBody>
                    <a:bodyPr/>
                    <a:lstStyle/>
                    <a:p>
                      <a:pPr marL="0" lvl="0" indent="0" algn="l" rtl="0">
                        <a:spcBef>
                          <a:spcPts val="0"/>
                        </a:spcBef>
                        <a:spcAft>
                          <a:spcPts val="0"/>
                        </a:spcAft>
                        <a:buNone/>
                      </a:pPr>
                      <a:r>
                        <a:rPr lang="en" b="1">
                          <a:latin typeface="Courier New"/>
                          <a:ea typeface="Courier New"/>
                          <a:cs typeface="Courier New"/>
                          <a:sym typeface="Courier New"/>
                        </a:rPr>
                        <a:t>4</a:t>
                      </a:r>
                      <a:endParaRPr b="1">
                        <a:latin typeface="Courier New"/>
                        <a:ea typeface="Courier New"/>
                        <a:cs typeface="Courier New"/>
                        <a:sym typeface="Courier New"/>
                      </a:endParaRPr>
                    </a:p>
                  </a:txBody>
                  <a:tcPr marL="91425" marR="91425" marT="45700" marB="45700"/>
                </a:tc>
                <a:extLst>
                  <a:ext uri="{0D108BD9-81ED-4DB2-BD59-A6C34878D82A}">
                    <a16:rowId xmlns:a16="http://schemas.microsoft.com/office/drawing/2014/main" val="10005"/>
                  </a:ext>
                </a:extLst>
              </a:tr>
              <a:tr h="242300">
                <a:tc>
                  <a:txBody>
                    <a:bodyPr/>
                    <a:lstStyle/>
                    <a:p>
                      <a:pPr marL="0" lvl="0" indent="0" algn="l" rtl="0">
                        <a:spcBef>
                          <a:spcPts val="0"/>
                        </a:spcBef>
                        <a:spcAft>
                          <a:spcPts val="0"/>
                        </a:spcAft>
                        <a:buNone/>
                      </a:pPr>
                      <a:r>
                        <a:rPr lang="en" b="1">
                          <a:latin typeface="Courier New"/>
                          <a:ea typeface="Courier New"/>
                          <a:cs typeface="Courier New"/>
                          <a:sym typeface="Courier New"/>
                        </a:rPr>
                        <a:t>0101</a:t>
                      </a:r>
                      <a:endParaRPr b="1">
                        <a:latin typeface="Courier New"/>
                        <a:ea typeface="Courier New"/>
                        <a:cs typeface="Courier New"/>
                        <a:sym typeface="Courier New"/>
                      </a:endParaRPr>
                    </a:p>
                  </a:txBody>
                  <a:tcPr marL="91425" marR="91425" marT="45700" marB="45700"/>
                </a:tc>
                <a:tc>
                  <a:txBody>
                    <a:bodyPr/>
                    <a:lstStyle/>
                    <a:p>
                      <a:pPr marL="0" lvl="0" indent="0" algn="l" rtl="0">
                        <a:spcBef>
                          <a:spcPts val="0"/>
                        </a:spcBef>
                        <a:spcAft>
                          <a:spcPts val="0"/>
                        </a:spcAft>
                        <a:buNone/>
                      </a:pPr>
                      <a:r>
                        <a:rPr lang="en" b="1">
                          <a:latin typeface="Courier New"/>
                          <a:ea typeface="Courier New"/>
                          <a:cs typeface="Courier New"/>
                          <a:sym typeface="Courier New"/>
                        </a:rPr>
                        <a:t>5</a:t>
                      </a:r>
                      <a:endParaRPr b="1">
                        <a:latin typeface="Courier New"/>
                        <a:ea typeface="Courier New"/>
                        <a:cs typeface="Courier New"/>
                        <a:sym typeface="Courier New"/>
                      </a:endParaRPr>
                    </a:p>
                  </a:txBody>
                  <a:tcPr marL="91425" marR="91425" marT="45700" marB="45700"/>
                </a:tc>
                <a:extLst>
                  <a:ext uri="{0D108BD9-81ED-4DB2-BD59-A6C34878D82A}">
                    <a16:rowId xmlns:a16="http://schemas.microsoft.com/office/drawing/2014/main" val="10006"/>
                  </a:ext>
                </a:extLst>
              </a:tr>
              <a:tr h="242300">
                <a:tc>
                  <a:txBody>
                    <a:bodyPr/>
                    <a:lstStyle/>
                    <a:p>
                      <a:pPr marL="0" lvl="0" indent="0" algn="l" rtl="0">
                        <a:spcBef>
                          <a:spcPts val="0"/>
                        </a:spcBef>
                        <a:spcAft>
                          <a:spcPts val="0"/>
                        </a:spcAft>
                        <a:buNone/>
                      </a:pPr>
                      <a:r>
                        <a:rPr lang="en" b="1">
                          <a:latin typeface="Courier New"/>
                          <a:ea typeface="Courier New"/>
                          <a:cs typeface="Courier New"/>
                          <a:sym typeface="Courier New"/>
                        </a:rPr>
                        <a:t>0110</a:t>
                      </a:r>
                      <a:endParaRPr b="1">
                        <a:latin typeface="Courier New"/>
                        <a:ea typeface="Courier New"/>
                        <a:cs typeface="Courier New"/>
                        <a:sym typeface="Courier New"/>
                      </a:endParaRPr>
                    </a:p>
                  </a:txBody>
                  <a:tcPr marL="91425" marR="91425" marT="45700" marB="45700"/>
                </a:tc>
                <a:tc>
                  <a:txBody>
                    <a:bodyPr/>
                    <a:lstStyle/>
                    <a:p>
                      <a:pPr marL="0" lvl="0" indent="0" algn="l" rtl="0">
                        <a:spcBef>
                          <a:spcPts val="0"/>
                        </a:spcBef>
                        <a:spcAft>
                          <a:spcPts val="0"/>
                        </a:spcAft>
                        <a:buNone/>
                      </a:pPr>
                      <a:r>
                        <a:rPr lang="en" b="1">
                          <a:latin typeface="Courier New"/>
                          <a:ea typeface="Courier New"/>
                          <a:cs typeface="Courier New"/>
                          <a:sym typeface="Courier New"/>
                        </a:rPr>
                        <a:t>6</a:t>
                      </a:r>
                      <a:endParaRPr b="1">
                        <a:latin typeface="Courier New"/>
                        <a:ea typeface="Courier New"/>
                        <a:cs typeface="Courier New"/>
                        <a:sym typeface="Courier New"/>
                      </a:endParaRPr>
                    </a:p>
                  </a:txBody>
                  <a:tcPr marL="91425" marR="91425" marT="45700" marB="45700"/>
                </a:tc>
                <a:extLst>
                  <a:ext uri="{0D108BD9-81ED-4DB2-BD59-A6C34878D82A}">
                    <a16:rowId xmlns:a16="http://schemas.microsoft.com/office/drawing/2014/main" val="10007"/>
                  </a:ext>
                </a:extLst>
              </a:tr>
              <a:tr h="242300">
                <a:tc>
                  <a:txBody>
                    <a:bodyPr/>
                    <a:lstStyle/>
                    <a:p>
                      <a:pPr marL="0" lvl="0" indent="0" algn="l" rtl="0">
                        <a:spcBef>
                          <a:spcPts val="0"/>
                        </a:spcBef>
                        <a:spcAft>
                          <a:spcPts val="0"/>
                        </a:spcAft>
                        <a:buNone/>
                      </a:pPr>
                      <a:r>
                        <a:rPr lang="en" b="1">
                          <a:latin typeface="Courier New"/>
                          <a:ea typeface="Courier New"/>
                          <a:cs typeface="Courier New"/>
                          <a:sym typeface="Courier New"/>
                        </a:rPr>
                        <a:t>0111</a:t>
                      </a:r>
                      <a:endParaRPr b="1">
                        <a:latin typeface="Courier New"/>
                        <a:ea typeface="Courier New"/>
                        <a:cs typeface="Courier New"/>
                        <a:sym typeface="Courier New"/>
                      </a:endParaRPr>
                    </a:p>
                  </a:txBody>
                  <a:tcPr marL="91425" marR="91425" marT="45700" marB="45700"/>
                </a:tc>
                <a:tc>
                  <a:txBody>
                    <a:bodyPr/>
                    <a:lstStyle/>
                    <a:p>
                      <a:pPr marL="0" lvl="0" indent="0" algn="l" rtl="0">
                        <a:spcBef>
                          <a:spcPts val="0"/>
                        </a:spcBef>
                        <a:spcAft>
                          <a:spcPts val="0"/>
                        </a:spcAft>
                        <a:buNone/>
                      </a:pPr>
                      <a:r>
                        <a:rPr lang="en" b="1">
                          <a:latin typeface="Courier New"/>
                          <a:ea typeface="Courier New"/>
                          <a:cs typeface="Courier New"/>
                          <a:sym typeface="Courier New"/>
                        </a:rPr>
                        <a:t>7</a:t>
                      </a:r>
                      <a:endParaRPr b="1">
                        <a:latin typeface="Courier New"/>
                        <a:ea typeface="Courier New"/>
                        <a:cs typeface="Courier New"/>
                        <a:sym typeface="Courier New"/>
                      </a:endParaRPr>
                    </a:p>
                  </a:txBody>
                  <a:tcPr marL="91425" marR="91425" marT="45700" marB="45700"/>
                </a:tc>
                <a:extLst>
                  <a:ext uri="{0D108BD9-81ED-4DB2-BD59-A6C34878D82A}">
                    <a16:rowId xmlns:a16="http://schemas.microsoft.com/office/drawing/2014/main" val="10008"/>
                  </a:ext>
                </a:extLst>
              </a:tr>
            </a:tbl>
          </a:graphicData>
        </a:graphic>
      </p:graphicFrame>
      <p:graphicFrame>
        <p:nvGraphicFramePr>
          <p:cNvPr id="155" name="Google Shape;155;p33"/>
          <p:cNvGraphicFramePr/>
          <p:nvPr/>
        </p:nvGraphicFramePr>
        <p:xfrm>
          <a:off x="4593725" y="2214050"/>
          <a:ext cx="1968000" cy="2742840"/>
        </p:xfrm>
        <a:graphic>
          <a:graphicData uri="http://schemas.openxmlformats.org/drawingml/2006/table">
            <a:tbl>
              <a:tblPr>
                <a:noFill/>
                <a:tableStyleId>{F77F4237-0D3B-4A35-BEBD-FA886FF9FF42}</a:tableStyleId>
              </a:tblPr>
              <a:tblGrid>
                <a:gridCol w="788625">
                  <a:extLst>
                    <a:ext uri="{9D8B030D-6E8A-4147-A177-3AD203B41FA5}">
                      <a16:colId xmlns:a16="http://schemas.microsoft.com/office/drawing/2014/main" val="20000"/>
                    </a:ext>
                  </a:extLst>
                </a:gridCol>
                <a:gridCol w="1179375">
                  <a:extLst>
                    <a:ext uri="{9D8B030D-6E8A-4147-A177-3AD203B41FA5}">
                      <a16:colId xmlns:a16="http://schemas.microsoft.com/office/drawing/2014/main" val="20001"/>
                    </a:ext>
                  </a:extLst>
                </a:gridCol>
              </a:tblGrid>
              <a:tr h="242300">
                <a:tc>
                  <a:txBody>
                    <a:bodyPr/>
                    <a:lstStyle/>
                    <a:p>
                      <a:pPr marL="0" lvl="0" indent="0" algn="l" rtl="0">
                        <a:spcBef>
                          <a:spcPts val="0"/>
                        </a:spcBef>
                        <a:spcAft>
                          <a:spcPts val="0"/>
                        </a:spcAft>
                        <a:buNone/>
                      </a:pPr>
                      <a:r>
                        <a:rPr lang="en" b="1">
                          <a:latin typeface="Calibri"/>
                          <a:ea typeface="Calibri"/>
                          <a:cs typeface="Calibri"/>
                          <a:sym typeface="Calibri"/>
                        </a:rPr>
                        <a:t>Binary</a:t>
                      </a:r>
                      <a:endParaRPr b="1">
                        <a:latin typeface="Calibri"/>
                        <a:ea typeface="Calibri"/>
                        <a:cs typeface="Calibri"/>
                        <a:sym typeface="Calibri"/>
                      </a:endParaRPr>
                    </a:p>
                  </a:txBody>
                  <a:tcPr marL="91425" marR="91425" marT="45700" marB="45700"/>
                </a:tc>
                <a:tc>
                  <a:txBody>
                    <a:bodyPr/>
                    <a:lstStyle/>
                    <a:p>
                      <a:pPr marL="0" lvl="0" indent="0" algn="l" rtl="0">
                        <a:spcBef>
                          <a:spcPts val="0"/>
                        </a:spcBef>
                        <a:spcAft>
                          <a:spcPts val="0"/>
                        </a:spcAft>
                        <a:buNone/>
                      </a:pPr>
                      <a:r>
                        <a:rPr lang="en" b="1">
                          <a:latin typeface="Calibri"/>
                          <a:ea typeface="Calibri"/>
                          <a:cs typeface="Calibri"/>
                          <a:sym typeface="Calibri"/>
                        </a:rPr>
                        <a:t>Hexadecimal</a:t>
                      </a:r>
                      <a:endParaRPr b="1">
                        <a:latin typeface="Calibri"/>
                        <a:ea typeface="Calibri"/>
                        <a:cs typeface="Calibri"/>
                        <a:sym typeface="Calibri"/>
                      </a:endParaRPr>
                    </a:p>
                  </a:txBody>
                  <a:tcPr marL="91425" marR="91425" marT="45700" marB="45700"/>
                </a:tc>
                <a:extLst>
                  <a:ext uri="{0D108BD9-81ED-4DB2-BD59-A6C34878D82A}">
                    <a16:rowId xmlns:a16="http://schemas.microsoft.com/office/drawing/2014/main" val="10000"/>
                  </a:ext>
                </a:extLst>
              </a:tr>
              <a:tr h="242300">
                <a:tc>
                  <a:txBody>
                    <a:bodyPr/>
                    <a:lstStyle/>
                    <a:p>
                      <a:pPr marL="0" lvl="0" indent="0" algn="l" rtl="0">
                        <a:spcBef>
                          <a:spcPts val="0"/>
                        </a:spcBef>
                        <a:spcAft>
                          <a:spcPts val="0"/>
                        </a:spcAft>
                        <a:buNone/>
                      </a:pPr>
                      <a:r>
                        <a:rPr lang="en" b="1">
                          <a:latin typeface="Courier New"/>
                          <a:ea typeface="Courier New"/>
                          <a:cs typeface="Courier New"/>
                          <a:sym typeface="Courier New"/>
                        </a:rPr>
                        <a:t>1000</a:t>
                      </a:r>
                      <a:endParaRPr b="1">
                        <a:latin typeface="Courier New"/>
                        <a:ea typeface="Courier New"/>
                        <a:cs typeface="Courier New"/>
                        <a:sym typeface="Courier New"/>
                      </a:endParaRPr>
                    </a:p>
                  </a:txBody>
                  <a:tcPr marL="91425" marR="91425" marT="45700" marB="45700"/>
                </a:tc>
                <a:tc>
                  <a:txBody>
                    <a:bodyPr/>
                    <a:lstStyle/>
                    <a:p>
                      <a:pPr marL="0" lvl="0" indent="0" algn="l" rtl="0">
                        <a:spcBef>
                          <a:spcPts val="0"/>
                        </a:spcBef>
                        <a:spcAft>
                          <a:spcPts val="0"/>
                        </a:spcAft>
                        <a:buNone/>
                      </a:pPr>
                      <a:r>
                        <a:rPr lang="en" b="1">
                          <a:latin typeface="Courier New"/>
                          <a:ea typeface="Courier New"/>
                          <a:cs typeface="Courier New"/>
                          <a:sym typeface="Courier New"/>
                        </a:rPr>
                        <a:t>8</a:t>
                      </a:r>
                      <a:endParaRPr b="1">
                        <a:latin typeface="Courier New"/>
                        <a:ea typeface="Courier New"/>
                        <a:cs typeface="Courier New"/>
                        <a:sym typeface="Courier New"/>
                      </a:endParaRPr>
                    </a:p>
                  </a:txBody>
                  <a:tcPr marL="91425" marR="91425" marT="45700" marB="45700"/>
                </a:tc>
                <a:extLst>
                  <a:ext uri="{0D108BD9-81ED-4DB2-BD59-A6C34878D82A}">
                    <a16:rowId xmlns:a16="http://schemas.microsoft.com/office/drawing/2014/main" val="10001"/>
                  </a:ext>
                </a:extLst>
              </a:tr>
              <a:tr h="242300">
                <a:tc>
                  <a:txBody>
                    <a:bodyPr/>
                    <a:lstStyle/>
                    <a:p>
                      <a:pPr marL="0" lvl="0" indent="0" algn="l" rtl="0">
                        <a:spcBef>
                          <a:spcPts val="0"/>
                        </a:spcBef>
                        <a:spcAft>
                          <a:spcPts val="0"/>
                        </a:spcAft>
                        <a:buNone/>
                      </a:pPr>
                      <a:r>
                        <a:rPr lang="en" b="1">
                          <a:latin typeface="Courier New"/>
                          <a:ea typeface="Courier New"/>
                          <a:cs typeface="Courier New"/>
                          <a:sym typeface="Courier New"/>
                        </a:rPr>
                        <a:t>1001</a:t>
                      </a:r>
                      <a:endParaRPr b="1">
                        <a:latin typeface="Courier New"/>
                        <a:ea typeface="Courier New"/>
                        <a:cs typeface="Courier New"/>
                        <a:sym typeface="Courier New"/>
                      </a:endParaRPr>
                    </a:p>
                  </a:txBody>
                  <a:tcPr marL="91425" marR="91425" marT="45700" marB="45700"/>
                </a:tc>
                <a:tc>
                  <a:txBody>
                    <a:bodyPr/>
                    <a:lstStyle/>
                    <a:p>
                      <a:pPr marL="0" lvl="0" indent="0" algn="l" rtl="0">
                        <a:spcBef>
                          <a:spcPts val="0"/>
                        </a:spcBef>
                        <a:spcAft>
                          <a:spcPts val="0"/>
                        </a:spcAft>
                        <a:buNone/>
                      </a:pPr>
                      <a:r>
                        <a:rPr lang="en" b="1">
                          <a:latin typeface="Courier New"/>
                          <a:ea typeface="Courier New"/>
                          <a:cs typeface="Courier New"/>
                          <a:sym typeface="Courier New"/>
                        </a:rPr>
                        <a:t>9</a:t>
                      </a:r>
                      <a:endParaRPr b="1">
                        <a:latin typeface="Courier New"/>
                        <a:ea typeface="Courier New"/>
                        <a:cs typeface="Courier New"/>
                        <a:sym typeface="Courier New"/>
                      </a:endParaRPr>
                    </a:p>
                  </a:txBody>
                  <a:tcPr marL="91425" marR="91425" marT="45700" marB="45700"/>
                </a:tc>
                <a:extLst>
                  <a:ext uri="{0D108BD9-81ED-4DB2-BD59-A6C34878D82A}">
                    <a16:rowId xmlns:a16="http://schemas.microsoft.com/office/drawing/2014/main" val="10002"/>
                  </a:ext>
                </a:extLst>
              </a:tr>
              <a:tr h="242300">
                <a:tc>
                  <a:txBody>
                    <a:bodyPr/>
                    <a:lstStyle/>
                    <a:p>
                      <a:pPr marL="0" lvl="0" indent="0" algn="l" rtl="0">
                        <a:spcBef>
                          <a:spcPts val="0"/>
                        </a:spcBef>
                        <a:spcAft>
                          <a:spcPts val="0"/>
                        </a:spcAft>
                        <a:buNone/>
                      </a:pPr>
                      <a:r>
                        <a:rPr lang="en" b="1">
                          <a:latin typeface="Courier New"/>
                          <a:ea typeface="Courier New"/>
                          <a:cs typeface="Courier New"/>
                          <a:sym typeface="Courier New"/>
                        </a:rPr>
                        <a:t>1010</a:t>
                      </a:r>
                      <a:endParaRPr b="1">
                        <a:latin typeface="Courier New"/>
                        <a:ea typeface="Courier New"/>
                        <a:cs typeface="Courier New"/>
                        <a:sym typeface="Courier New"/>
                      </a:endParaRPr>
                    </a:p>
                  </a:txBody>
                  <a:tcPr marL="91425" marR="91425" marT="45700" marB="45700"/>
                </a:tc>
                <a:tc>
                  <a:txBody>
                    <a:bodyPr/>
                    <a:lstStyle/>
                    <a:p>
                      <a:pPr marL="0" lvl="0" indent="0" algn="l" rtl="0">
                        <a:spcBef>
                          <a:spcPts val="0"/>
                        </a:spcBef>
                        <a:spcAft>
                          <a:spcPts val="0"/>
                        </a:spcAft>
                        <a:buNone/>
                      </a:pPr>
                      <a:r>
                        <a:rPr lang="en" b="1">
                          <a:latin typeface="Courier New"/>
                          <a:ea typeface="Courier New"/>
                          <a:cs typeface="Courier New"/>
                          <a:sym typeface="Courier New"/>
                        </a:rPr>
                        <a:t>A</a:t>
                      </a:r>
                      <a:endParaRPr b="1">
                        <a:latin typeface="Courier New"/>
                        <a:ea typeface="Courier New"/>
                        <a:cs typeface="Courier New"/>
                        <a:sym typeface="Courier New"/>
                      </a:endParaRPr>
                    </a:p>
                  </a:txBody>
                  <a:tcPr marL="91425" marR="91425" marT="45700" marB="45700"/>
                </a:tc>
                <a:extLst>
                  <a:ext uri="{0D108BD9-81ED-4DB2-BD59-A6C34878D82A}">
                    <a16:rowId xmlns:a16="http://schemas.microsoft.com/office/drawing/2014/main" val="10003"/>
                  </a:ext>
                </a:extLst>
              </a:tr>
              <a:tr h="242300">
                <a:tc>
                  <a:txBody>
                    <a:bodyPr/>
                    <a:lstStyle/>
                    <a:p>
                      <a:pPr marL="0" lvl="0" indent="0" algn="l" rtl="0">
                        <a:spcBef>
                          <a:spcPts val="0"/>
                        </a:spcBef>
                        <a:spcAft>
                          <a:spcPts val="0"/>
                        </a:spcAft>
                        <a:buNone/>
                      </a:pPr>
                      <a:r>
                        <a:rPr lang="en" b="1">
                          <a:latin typeface="Courier New"/>
                          <a:ea typeface="Courier New"/>
                          <a:cs typeface="Courier New"/>
                          <a:sym typeface="Courier New"/>
                        </a:rPr>
                        <a:t>1011</a:t>
                      </a:r>
                      <a:endParaRPr b="1">
                        <a:latin typeface="Courier New"/>
                        <a:ea typeface="Courier New"/>
                        <a:cs typeface="Courier New"/>
                        <a:sym typeface="Courier New"/>
                      </a:endParaRPr>
                    </a:p>
                  </a:txBody>
                  <a:tcPr marL="91425" marR="91425" marT="45700" marB="45700"/>
                </a:tc>
                <a:tc>
                  <a:txBody>
                    <a:bodyPr/>
                    <a:lstStyle/>
                    <a:p>
                      <a:pPr marL="0" lvl="0" indent="0" algn="l" rtl="0">
                        <a:spcBef>
                          <a:spcPts val="0"/>
                        </a:spcBef>
                        <a:spcAft>
                          <a:spcPts val="0"/>
                        </a:spcAft>
                        <a:buNone/>
                      </a:pPr>
                      <a:r>
                        <a:rPr lang="en" b="1">
                          <a:latin typeface="Courier New"/>
                          <a:ea typeface="Courier New"/>
                          <a:cs typeface="Courier New"/>
                          <a:sym typeface="Courier New"/>
                        </a:rPr>
                        <a:t>B</a:t>
                      </a:r>
                      <a:endParaRPr b="1">
                        <a:latin typeface="Courier New"/>
                        <a:ea typeface="Courier New"/>
                        <a:cs typeface="Courier New"/>
                        <a:sym typeface="Courier New"/>
                      </a:endParaRPr>
                    </a:p>
                  </a:txBody>
                  <a:tcPr marL="91425" marR="91425" marT="45700" marB="45700"/>
                </a:tc>
                <a:extLst>
                  <a:ext uri="{0D108BD9-81ED-4DB2-BD59-A6C34878D82A}">
                    <a16:rowId xmlns:a16="http://schemas.microsoft.com/office/drawing/2014/main" val="10004"/>
                  </a:ext>
                </a:extLst>
              </a:tr>
              <a:tr h="242300">
                <a:tc>
                  <a:txBody>
                    <a:bodyPr/>
                    <a:lstStyle/>
                    <a:p>
                      <a:pPr marL="0" lvl="0" indent="0" algn="l" rtl="0">
                        <a:spcBef>
                          <a:spcPts val="0"/>
                        </a:spcBef>
                        <a:spcAft>
                          <a:spcPts val="0"/>
                        </a:spcAft>
                        <a:buNone/>
                      </a:pPr>
                      <a:r>
                        <a:rPr lang="en" b="1">
                          <a:latin typeface="Courier New"/>
                          <a:ea typeface="Courier New"/>
                          <a:cs typeface="Courier New"/>
                          <a:sym typeface="Courier New"/>
                        </a:rPr>
                        <a:t>1100</a:t>
                      </a:r>
                      <a:endParaRPr b="1">
                        <a:latin typeface="Courier New"/>
                        <a:ea typeface="Courier New"/>
                        <a:cs typeface="Courier New"/>
                        <a:sym typeface="Courier New"/>
                      </a:endParaRPr>
                    </a:p>
                  </a:txBody>
                  <a:tcPr marL="91425" marR="91425" marT="45700" marB="45700"/>
                </a:tc>
                <a:tc>
                  <a:txBody>
                    <a:bodyPr/>
                    <a:lstStyle/>
                    <a:p>
                      <a:pPr marL="0" lvl="0" indent="0" algn="l" rtl="0">
                        <a:spcBef>
                          <a:spcPts val="0"/>
                        </a:spcBef>
                        <a:spcAft>
                          <a:spcPts val="0"/>
                        </a:spcAft>
                        <a:buNone/>
                      </a:pPr>
                      <a:r>
                        <a:rPr lang="en" b="1">
                          <a:latin typeface="Courier New"/>
                          <a:ea typeface="Courier New"/>
                          <a:cs typeface="Courier New"/>
                          <a:sym typeface="Courier New"/>
                        </a:rPr>
                        <a:t>C</a:t>
                      </a:r>
                      <a:endParaRPr b="1">
                        <a:latin typeface="Courier New"/>
                        <a:ea typeface="Courier New"/>
                        <a:cs typeface="Courier New"/>
                        <a:sym typeface="Courier New"/>
                      </a:endParaRPr>
                    </a:p>
                  </a:txBody>
                  <a:tcPr marL="91425" marR="91425" marT="45700" marB="45700"/>
                </a:tc>
                <a:extLst>
                  <a:ext uri="{0D108BD9-81ED-4DB2-BD59-A6C34878D82A}">
                    <a16:rowId xmlns:a16="http://schemas.microsoft.com/office/drawing/2014/main" val="10005"/>
                  </a:ext>
                </a:extLst>
              </a:tr>
              <a:tr h="242300">
                <a:tc>
                  <a:txBody>
                    <a:bodyPr/>
                    <a:lstStyle/>
                    <a:p>
                      <a:pPr marL="0" lvl="0" indent="0" algn="l" rtl="0">
                        <a:spcBef>
                          <a:spcPts val="0"/>
                        </a:spcBef>
                        <a:spcAft>
                          <a:spcPts val="0"/>
                        </a:spcAft>
                        <a:buNone/>
                      </a:pPr>
                      <a:r>
                        <a:rPr lang="en" b="1">
                          <a:latin typeface="Courier New"/>
                          <a:ea typeface="Courier New"/>
                          <a:cs typeface="Courier New"/>
                          <a:sym typeface="Courier New"/>
                        </a:rPr>
                        <a:t>1101</a:t>
                      </a:r>
                      <a:endParaRPr b="1">
                        <a:latin typeface="Courier New"/>
                        <a:ea typeface="Courier New"/>
                        <a:cs typeface="Courier New"/>
                        <a:sym typeface="Courier New"/>
                      </a:endParaRPr>
                    </a:p>
                  </a:txBody>
                  <a:tcPr marL="91425" marR="91425" marT="45700" marB="45700"/>
                </a:tc>
                <a:tc>
                  <a:txBody>
                    <a:bodyPr/>
                    <a:lstStyle/>
                    <a:p>
                      <a:pPr marL="0" lvl="0" indent="0" algn="l" rtl="0">
                        <a:spcBef>
                          <a:spcPts val="0"/>
                        </a:spcBef>
                        <a:spcAft>
                          <a:spcPts val="0"/>
                        </a:spcAft>
                        <a:buNone/>
                      </a:pPr>
                      <a:r>
                        <a:rPr lang="en" b="1">
                          <a:latin typeface="Courier New"/>
                          <a:ea typeface="Courier New"/>
                          <a:cs typeface="Courier New"/>
                          <a:sym typeface="Courier New"/>
                        </a:rPr>
                        <a:t>D</a:t>
                      </a:r>
                      <a:endParaRPr b="1">
                        <a:latin typeface="Courier New"/>
                        <a:ea typeface="Courier New"/>
                        <a:cs typeface="Courier New"/>
                        <a:sym typeface="Courier New"/>
                      </a:endParaRPr>
                    </a:p>
                  </a:txBody>
                  <a:tcPr marL="91425" marR="91425" marT="45700" marB="45700"/>
                </a:tc>
                <a:extLst>
                  <a:ext uri="{0D108BD9-81ED-4DB2-BD59-A6C34878D82A}">
                    <a16:rowId xmlns:a16="http://schemas.microsoft.com/office/drawing/2014/main" val="10006"/>
                  </a:ext>
                </a:extLst>
              </a:tr>
              <a:tr h="242300">
                <a:tc>
                  <a:txBody>
                    <a:bodyPr/>
                    <a:lstStyle/>
                    <a:p>
                      <a:pPr marL="0" lvl="0" indent="0" algn="l" rtl="0">
                        <a:spcBef>
                          <a:spcPts val="0"/>
                        </a:spcBef>
                        <a:spcAft>
                          <a:spcPts val="0"/>
                        </a:spcAft>
                        <a:buNone/>
                      </a:pPr>
                      <a:r>
                        <a:rPr lang="en" b="1">
                          <a:latin typeface="Courier New"/>
                          <a:ea typeface="Courier New"/>
                          <a:cs typeface="Courier New"/>
                          <a:sym typeface="Courier New"/>
                        </a:rPr>
                        <a:t>1110</a:t>
                      </a:r>
                      <a:endParaRPr b="1">
                        <a:latin typeface="Courier New"/>
                        <a:ea typeface="Courier New"/>
                        <a:cs typeface="Courier New"/>
                        <a:sym typeface="Courier New"/>
                      </a:endParaRPr>
                    </a:p>
                  </a:txBody>
                  <a:tcPr marL="91425" marR="91425" marT="45700" marB="45700"/>
                </a:tc>
                <a:tc>
                  <a:txBody>
                    <a:bodyPr/>
                    <a:lstStyle/>
                    <a:p>
                      <a:pPr marL="0" lvl="0" indent="0" algn="l" rtl="0">
                        <a:spcBef>
                          <a:spcPts val="0"/>
                        </a:spcBef>
                        <a:spcAft>
                          <a:spcPts val="0"/>
                        </a:spcAft>
                        <a:buNone/>
                      </a:pPr>
                      <a:r>
                        <a:rPr lang="en" b="1">
                          <a:latin typeface="Courier New"/>
                          <a:ea typeface="Courier New"/>
                          <a:cs typeface="Courier New"/>
                          <a:sym typeface="Courier New"/>
                        </a:rPr>
                        <a:t>E</a:t>
                      </a:r>
                      <a:endParaRPr b="1">
                        <a:latin typeface="Courier New"/>
                        <a:ea typeface="Courier New"/>
                        <a:cs typeface="Courier New"/>
                        <a:sym typeface="Courier New"/>
                      </a:endParaRPr>
                    </a:p>
                  </a:txBody>
                  <a:tcPr marL="91425" marR="91425" marT="45700" marB="45700"/>
                </a:tc>
                <a:extLst>
                  <a:ext uri="{0D108BD9-81ED-4DB2-BD59-A6C34878D82A}">
                    <a16:rowId xmlns:a16="http://schemas.microsoft.com/office/drawing/2014/main" val="10007"/>
                  </a:ext>
                </a:extLst>
              </a:tr>
              <a:tr h="242300">
                <a:tc>
                  <a:txBody>
                    <a:bodyPr/>
                    <a:lstStyle/>
                    <a:p>
                      <a:pPr marL="0" lvl="0" indent="0" algn="l" rtl="0">
                        <a:spcBef>
                          <a:spcPts val="0"/>
                        </a:spcBef>
                        <a:spcAft>
                          <a:spcPts val="0"/>
                        </a:spcAft>
                        <a:buNone/>
                      </a:pPr>
                      <a:r>
                        <a:rPr lang="en" b="1">
                          <a:latin typeface="Courier New"/>
                          <a:ea typeface="Courier New"/>
                          <a:cs typeface="Courier New"/>
                          <a:sym typeface="Courier New"/>
                        </a:rPr>
                        <a:t>1111</a:t>
                      </a:r>
                      <a:endParaRPr b="1">
                        <a:latin typeface="Courier New"/>
                        <a:ea typeface="Courier New"/>
                        <a:cs typeface="Courier New"/>
                        <a:sym typeface="Courier New"/>
                      </a:endParaRPr>
                    </a:p>
                  </a:txBody>
                  <a:tcPr marL="91425" marR="91425" marT="45700" marB="45700"/>
                </a:tc>
                <a:tc>
                  <a:txBody>
                    <a:bodyPr/>
                    <a:lstStyle/>
                    <a:p>
                      <a:pPr marL="0" lvl="0" indent="0" algn="l" rtl="0">
                        <a:spcBef>
                          <a:spcPts val="0"/>
                        </a:spcBef>
                        <a:spcAft>
                          <a:spcPts val="0"/>
                        </a:spcAft>
                        <a:buNone/>
                      </a:pPr>
                      <a:r>
                        <a:rPr lang="en" b="1">
                          <a:latin typeface="Courier New"/>
                          <a:ea typeface="Courier New"/>
                          <a:cs typeface="Courier New"/>
                          <a:sym typeface="Courier New"/>
                        </a:rPr>
                        <a:t>F</a:t>
                      </a:r>
                      <a:endParaRPr b="1">
                        <a:latin typeface="Courier New"/>
                        <a:ea typeface="Courier New"/>
                        <a:cs typeface="Courier New"/>
                        <a:sym typeface="Courier New"/>
                      </a:endParaRPr>
                    </a:p>
                  </a:txBody>
                  <a:tcPr marL="91425" marR="91425" marT="45700" marB="45700"/>
                </a:tc>
                <a:extLst>
                  <a:ext uri="{0D108BD9-81ED-4DB2-BD59-A6C34878D82A}">
                    <a16:rowId xmlns:a16="http://schemas.microsoft.com/office/drawing/2014/main" val="10008"/>
                  </a:ext>
                </a:extLst>
              </a:tr>
            </a:tbl>
          </a:graphicData>
        </a:graphic>
      </p:graphicFrame>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1071"/>
        <p:cNvGrpSpPr/>
        <p:nvPr/>
      </p:nvGrpSpPr>
      <p:grpSpPr>
        <a:xfrm>
          <a:off x="0" y="0"/>
          <a:ext cx="0" cy="0"/>
          <a:chOff x="0" y="0"/>
          <a:chExt cx="0" cy="0"/>
        </a:xfrm>
      </p:grpSpPr>
      <p:sp>
        <p:nvSpPr>
          <p:cNvPr id="1072" name="Google Shape;1072;p87"/>
          <p:cNvSpPr txBox="1">
            <a:spLocks noGrp="1"/>
          </p:cNvSpPr>
          <p:nvPr>
            <p:ph type="title"/>
          </p:nvPr>
        </p:nvSpPr>
        <p:spPr>
          <a:xfrm>
            <a:off x="102700" y="270875"/>
            <a:ext cx="8520600" cy="572700"/>
          </a:xfrm>
          <a:prstGeom prst="rect">
            <a:avLst/>
          </a:prstGeom>
          <a:noFill/>
          <a:ln>
            <a:noFill/>
          </a:ln>
        </p:spPr>
        <p:txBody>
          <a:bodyPr spcFirstLastPara="1" wrap="square" lIns="91425" tIns="91425" rIns="91425" bIns="91425" anchor="b" anchorCtr="0">
            <a:normAutofit/>
          </a:bodyPr>
          <a:lstStyle/>
          <a:p>
            <a:pPr marL="0" lvl="0" indent="0" algn="l" rtl="0">
              <a:lnSpc>
                <a:spcPct val="90000"/>
              </a:lnSpc>
              <a:spcBef>
                <a:spcPts val="0"/>
              </a:spcBef>
              <a:spcAft>
                <a:spcPts val="0"/>
              </a:spcAft>
              <a:buClr>
                <a:srgbClr val="BE0712"/>
              </a:buClr>
              <a:buSzPts val="2400"/>
              <a:buFont typeface="Calibri"/>
              <a:buNone/>
            </a:pPr>
            <a:r>
              <a:rPr lang="en" sz="2500"/>
              <a:t>Steps of a function call (complete)</a:t>
            </a:r>
            <a:endParaRPr sz="2500"/>
          </a:p>
        </p:txBody>
      </p:sp>
      <p:sp>
        <p:nvSpPr>
          <p:cNvPr id="1073" name="Google Shape;1073;p87"/>
          <p:cNvSpPr txBox="1">
            <a:spLocks noGrp="1"/>
          </p:cNvSpPr>
          <p:nvPr>
            <p:ph type="body" idx="1"/>
          </p:nvPr>
        </p:nvSpPr>
        <p:spPr>
          <a:xfrm>
            <a:off x="198500" y="1246825"/>
            <a:ext cx="8520600" cy="3765600"/>
          </a:xfrm>
          <a:prstGeom prst="rect">
            <a:avLst/>
          </a:prstGeom>
          <a:noFill/>
          <a:ln>
            <a:noFill/>
          </a:ln>
        </p:spPr>
        <p:txBody>
          <a:bodyPr spcFirstLastPara="1" wrap="square" lIns="91425" tIns="91425" rIns="91425" bIns="91425" anchor="t" anchorCtr="0">
            <a:noAutofit/>
          </a:bodyPr>
          <a:lstStyle/>
          <a:p>
            <a:pPr marL="558800" lvl="0" indent="-444500" algn="l" rtl="0">
              <a:lnSpc>
                <a:spcPct val="90000"/>
              </a:lnSpc>
              <a:spcBef>
                <a:spcPts val="600"/>
              </a:spcBef>
              <a:spcAft>
                <a:spcPts val="0"/>
              </a:spcAft>
              <a:buClr>
                <a:schemeClr val="dk1"/>
              </a:buClr>
              <a:buSzPts val="1800"/>
              <a:buAutoNum type="arabicPeriod"/>
            </a:pPr>
            <a:r>
              <a:rPr lang="en"/>
              <a:t>Push arguments on the stack</a:t>
            </a:r>
            <a:endParaRPr/>
          </a:p>
          <a:p>
            <a:pPr marL="558800" lvl="0" indent="-444500" algn="l" rtl="0">
              <a:lnSpc>
                <a:spcPct val="90000"/>
              </a:lnSpc>
              <a:spcBef>
                <a:spcPts val="600"/>
              </a:spcBef>
              <a:spcAft>
                <a:spcPts val="0"/>
              </a:spcAft>
              <a:buClr>
                <a:schemeClr val="dk1"/>
              </a:buClr>
              <a:buSzPts val="1800"/>
              <a:buAutoNum type="arabicPeriod"/>
            </a:pPr>
            <a:r>
              <a:rPr lang="en"/>
              <a:t>Push old eip (rip) on the stack</a:t>
            </a:r>
            <a:endParaRPr/>
          </a:p>
          <a:p>
            <a:pPr marL="558800" lvl="0" indent="-444500" algn="l" rtl="0">
              <a:lnSpc>
                <a:spcPct val="90000"/>
              </a:lnSpc>
              <a:spcBef>
                <a:spcPts val="600"/>
              </a:spcBef>
              <a:spcAft>
                <a:spcPts val="0"/>
              </a:spcAft>
              <a:buClr>
                <a:schemeClr val="dk1"/>
              </a:buClr>
              <a:buSzPts val="1800"/>
              <a:buAutoNum type="arabicPeriod"/>
            </a:pPr>
            <a:r>
              <a:rPr lang="en"/>
              <a:t>Move eip</a:t>
            </a:r>
            <a:endParaRPr/>
          </a:p>
          <a:p>
            <a:pPr marL="558800" lvl="0" indent="-444500" algn="l" rtl="0">
              <a:lnSpc>
                <a:spcPct val="90000"/>
              </a:lnSpc>
              <a:spcBef>
                <a:spcPts val="600"/>
              </a:spcBef>
              <a:spcAft>
                <a:spcPts val="0"/>
              </a:spcAft>
              <a:buClr>
                <a:schemeClr val="dk1"/>
              </a:buClr>
              <a:buSzPts val="1800"/>
              <a:buAutoNum type="arabicPeriod"/>
            </a:pPr>
            <a:r>
              <a:rPr lang="en"/>
              <a:t>Push old ebp (sfp) on the stack</a:t>
            </a:r>
            <a:endParaRPr/>
          </a:p>
          <a:p>
            <a:pPr marL="558800" lvl="0" indent="-444500" algn="l" rtl="0">
              <a:lnSpc>
                <a:spcPct val="90000"/>
              </a:lnSpc>
              <a:spcBef>
                <a:spcPts val="600"/>
              </a:spcBef>
              <a:spcAft>
                <a:spcPts val="0"/>
              </a:spcAft>
              <a:buClr>
                <a:schemeClr val="dk1"/>
              </a:buClr>
              <a:buSzPts val="1800"/>
              <a:buAutoNum type="arabicPeriod"/>
            </a:pPr>
            <a:r>
              <a:rPr lang="en"/>
              <a:t>Move ebp</a:t>
            </a:r>
            <a:endParaRPr/>
          </a:p>
          <a:p>
            <a:pPr marL="558800" lvl="0" indent="-444500" algn="l" rtl="0">
              <a:lnSpc>
                <a:spcPct val="90000"/>
              </a:lnSpc>
              <a:spcBef>
                <a:spcPts val="600"/>
              </a:spcBef>
              <a:spcAft>
                <a:spcPts val="0"/>
              </a:spcAft>
              <a:buClr>
                <a:schemeClr val="dk1"/>
              </a:buClr>
              <a:buSzPts val="1800"/>
              <a:buAutoNum type="arabicPeriod"/>
            </a:pPr>
            <a:r>
              <a:rPr lang="en"/>
              <a:t>Move esp</a:t>
            </a:r>
            <a:endParaRPr/>
          </a:p>
          <a:p>
            <a:pPr marL="558800" lvl="0" indent="-444500" algn="l" rtl="0">
              <a:lnSpc>
                <a:spcPct val="90000"/>
              </a:lnSpc>
              <a:spcBef>
                <a:spcPts val="600"/>
              </a:spcBef>
              <a:spcAft>
                <a:spcPts val="0"/>
              </a:spcAft>
              <a:buClr>
                <a:schemeClr val="dk1"/>
              </a:buClr>
              <a:buSzPts val="1800"/>
              <a:buAutoNum type="arabicPeriod"/>
            </a:pPr>
            <a:r>
              <a:rPr lang="en"/>
              <a:t>Execute the function</a:t>
            </a:r>
            <a:endParaRPr/>
          </a:p>
          <a:p>
            <a:pPr marL="558800" lvl="0" indent="-444500" algn="l" rtl="0">
              <a:lnSpc>
                <a:spcPct val="90000"/>
              </a:lnSpc>
              <a:spcBef>
                <a:spcPts val="600"/>
              </a:spcBef>
              <a:spcAft>
                <a:spcPts val="0"/>
              </a:spcAft>
              <a:buClr>
                <a:schemeClr val="dk1"/>
              </a:buClr>
              <a:buSzPts val="1800"/>
              <a:buAutoNum type="arabicPeriod"/>
            </a:pPr>
            <a:r>
              <a:rPr lang="en"/>
              <a:t>Move esp</a:t>
            </a:r>
            <a:endParaRPr/>
          </a:p>
          <a:p>
            <a:pPr marL="558800" lvl="0" indent="-444500" algn="l" rtl="0">
              <a:lnSpc>
                <a:spcPct val="90000"/>
              </a:lnSpc>
              <a:spcBef>
                <a:spcPts val="600"/>
              </a:spcBef>
              <a:spcAft>
                <a:spcPts val="0"/>
              </a:spcAft>
              <a:buClr>
                <a:schemeClr val="dk1"/>
              </a:buClr>
              <a:buSzPts val="1800"/>
              <a:buAutoNum type="arabicPeriod"/>
            </a:pPr>
            <a:r>
              <a:rPr lang="en"/>
              <a:t>Restore old ebp (sfp)</a:t>
            </a:r>
            <a:endParaRPr/>
          </a:p>
          <a:p>
            <a:pPr marL="558800" lvl="0" indent="-444500" algn="l" rtl="0">
              <a:lnSpc>
                <a:spcPct val="90000"/>
              </a:lnSpc>
              <a:spcBef>
                <a:spcPts val="600"/>
              </a:spcBef>
              <a:spcAft>
                <a:spcPts val="0"/>
              </a:spcAft>
              <a:buClr>
                <a:schemeClr val="dk1"/>
              </a:buClr>
              <a:buSzPts val="1800"/>
              <a:buAutoNum type="arabicPeriod"/>
            </a:pPr>
            <a:r>
              <a:rPr lang="en"/>
              <a:t>Restore old eip (rip)</a:t>
            </a:r>
            <a:endParaRPr/>
          </a:p>
          <a:p>
            <a:pPr marL="558800" lvl="0" indent="-444500" algn="l" rtl="0">
              <a:lnSpc>
                <a:spcPct val="90000"/>
              </a:lnSpc>
              <a:spcBef>
                <a:spcPts val="600"/>
              </a:spcBef>
              <a:spcAft>
                <a:spcPts val="0"/>
              </a:spcAft>
              <a:buClr>
                <a:schemeClr val="dk1"/>
              </a:buClr>
              <a:buSzPts val="1800"/>
              <a:buAutoNum type="arabicPeriod"/>
            </a:pPr>
            <a:r>
              <a:rPr lang="en"/>
              <a:t>Remove arguments from stack</a:t>
            </a:r>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1077"/>
        <p:cNvGrpSpPr/>
        <p:nvPr/>
      </p:nvGrpSpPr>
      <p:grpSpPr>
        <a:xfrm>
          <a:off x="0" y="0"/>
          <a:ext cx="0" cy="0"/>
          <a:chOff x="0" y="0"/>
          <a:chExt cx="0" cy="0"/>
        </a:xfrm>
      </p:grpSpPr>
      <p:sp>
        <p:nvSpPr>
          <p:cNvPr id="1078" name="Google Shape;1078;p88"/>
          <p:cNvSpPr/>
          <p:nvPr/>
        </p:nvSpPr>
        <p:spPr>
          <a:xfrm>
            <a:off x="102600" y="4532900"/>
            <a:ext cx="4913700" cy="371400"/>
          </a:xfrm>
          <a:prstGeom prst="rect">
            <a:avLst/>
          </a:prstGeom>
          <a:solidFill>
            <a:srgbClr val="D8E2F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079" name="Google Shape;1079;p88"/>
          <p:cNvSpPr/>
          <p:nvPr/>
        </p:nvSpPr>
        <p:spPr>
          <a:xfrm>
            <a:off x="102600" y="2266400"/>
            <a:ext cx="4904100" cy="2266500"/>
          </a:xfrm>
          <a:prstGeom prst="rect">
            <a:avLst/>
          </a:prstGeom>
          <a:solidFill>
            <a:srgbClr val="C4E0B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080" name="Google Shape;1080;p88"/>
          <p:cNvSpPr/>
          <p:nvPr/>
        </p:nvSpPr>
        <p:spPr>
          <a:xfrm>
            <a:off x="112425" y="1294700"/>
            <a:ext cx="4904100" cy="971700"/>
          </a:xfrm>
          <a:prstGeom prst="rect">
            <a:avLst/>
          </a:prstGeom>
          <a:solidFill>
            <a:srgbClr val="D8E2F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081" name="Google Shape;1081;p88"/>
          <p:cNvSpPr txBox="1">
            <a:spLocks noGrp="1"/>
          </p:cNvSpPr>
          <p:nvPr>
            <p:ph type="title"/>
          </p:nvPr>
        </p:nvSpPr>
        <p:spPr>
          <a:xfrm>
            <a:off x="102700" y="270875"/>
            <a:ext cx="8520600" cy="572700"/>
          </a:xfrm>
          <a:prstGeom prst="rect">
            <a:avLst/>
          </a:prstGeom>
          <a:noFill/>
          <a:ln>
            <a:noFill/>
          </a:ln>
        </p:spPr>
        <p:txBody>
          <a:bodyPr spcFirstLastPara="1" wrap="square" lIns="91425" tIns="91425" rIns="91425" bIns="91425" anchor="b" anchorCtr="0">
            <a:normAutofit/>
          </a:bodyPr>
          <a:lstStyle/>
          <a:p>
            <a:pPr marL="0" lvl="0" indent="0" algn="l" rtl="0">
              <a:lnSpc>
                <a:spcPct val="90000"/>
              </a:lnSpc>
              <a:spcBef>
                <a:spcPts val="0"/>
              </a:spcBef>
              <a:spcAft>
                <a:spcPts val="0"/>
              </a:spcAft>
              <a:buClr>
                <a:srgbClr val="BE0712"/>
              </a:buClr>
              <a:buSzPts val="2400"/>
              <a:buFont typeface="Calibri"/>
              <a:buNone/>
            </a:pPr>
            <a:r>
              <a:rPr lang="en" sz="2500"/>
              <a:t>Steps of a function call (complete)</a:t>
            </a:r>
            <a:endParaRPr sz="2500"/>
          </a:p>
        </p:txBody>
      </p:sp>
      <p:sp>
        <p:nvSpPr>
          <p:cNvPr id="1082" name="Google Shape;1082;p88"/>
          <p:cNvSpPr txBox="1">
            <a:spLocks noGrp="1"/>
          </p:cNvSpPr>
          <p:nvPr>
            <p:ph type="body" idx="1"/>
          </p:nvPr>
        </p:nvSpPr>
        <p:spPr>
          <a:xfrm>
            <a:off x="198500" y="1246825"/>
            <a:ext cx="8520600" cy="3765600"/>
          </a:xfrm>
          <a:prstGeom prst="rect">
            <a:avLst/>
          </a:prstGeom>
          <a:noFill/>
          <a:ln>
            <a:noFill/>
          </a:ln>
        </p:spPr>
        <p:txBody>
          <a:bodyPr spcFirstLastPara="1" wrap="square" lIns="91425" tIns="91425" rIns="91425" bIns="91425" anchor="t" anchorCtr="0">
            <a:noAutofit/>
          </a:bodyPr>
          <a:lstStyle/>
          <a:p>
            <a:pPr marL="558800" lvl="0" indent="-444500" algn="l" rtl="0">
              <a:lnSpc>
                <a:spcPct val="90000"/>
              </a:lnSpc>
              <a:spcBef>
                <a:spcPts val="600"/>
              </a:spcBef>
              <a:spcAft>
                <a:spcPts val="0"/>
              </a:spcAft>
              <a:buClr>
                <a:schemeClr val="dk1"/>
              </a:buClr>
              <a:buSzPts val="1800"/>
              <a:buAutoNum type="arabicPeriod"/>
            </a:pPr>
            <a:r>
              <a:rPr lang="en"/>
              <a:t>Push arguments on the stack</a:t>
            </a:r>
            <a:endParaRPr/>
          </a:p>
          <a:p>
            <a:pPr marL="558800" lvl="0" indent="-444500" algn="l" rtl="0">
              <a:lnSpc>
                <a:spcPct val="90000"/>
              </a:lnSpc>
              <a:spcBef>
                <a:spcPts val="600"/>
              </a:spcBef>
              <a:spcAft>
                <a:spcPts val="0"/>
              </a:spcAft>
              <a:buClr>
                <a:schemeClr val="dk1"/>
              </a:buClr>
              <a:buSzPts val="1800"/>
              <a:buAutoNum type="arabicPeriod"/>
            </a:pPr>
            <a:r>
              <a:rPr lang="en"/>
              <a:t>Push old eip (rip) on the stack</a:t>
            </a:r>
            <a:endParaRPr/>
          </a:p>
          <a:p>
            <a:pPr marL="558800" lvl="0" indent="-444500" algn="l" rtl="0">
              <a:lnSpc>
                <a:spcPct val="90000"/>
              </a:lnSpc>
              <a:spcBef>
                <a:spcPts val="600"/>
              </a:spcBef>
              <a:spcAft>
                <a:spcPts val="0"/>
              </a:spcAft>
              <a:buClr>
                <a:schemeClr val="dk1"/>
              </a:buClr>
              <a:buSzPts val="1800"/>
              <a:buAutoNum type="arabicPeriod"/>
            </a:pPr>
            <a:r>
              <a:rPr lang="en"/>
              <a:t>Move eip</a:t>
            </a:r>
            <a:endParaRPr/>
          </a:p>
          <a:p>
            <a:pPr marL="558800" lvl="0" indent="-444500" algn="l" rtl="0">
              <a:lnSpc>
                <a:spcPct val="90000"/>
              </a:lnSpc>
              <a:spcBef>
                <a:spcPts val="600"/>
              </a:spcBef>
              <a:spcAft>
                <a:spcPts val="0"/>
              </a:spcAft>
              <a:buClr>
                <a:schemeClr val="dk1"/>
              </a:buClr>
              <a:buSzPts val="1800"/>
              <a:buAutoNum type="arabicPeriod"/>
            </a:pPr>
            <a:r>
              <a:rPr lang="en"/>
              <a:t>Push old ebp (sfp) on the stack</a:t>
            </a:r>
            <a:endParaRPr/>
          </a:p>
          <a:p>
            <a:pPr marL="558800" lvl="0" indent="-444500" algn="l" rtl="0">
              <a:lnSpc>
                <a:spcPct val="90000"/>
              </a:lnSpc>
              <a:spcBef>
                <a:spcPts val="600"/>
              </a:spcBef>
              <a:spcAft>
                <a:spcPts val="0"/>
              </a:spcAft>
              <a:buClr>
                <a:schemeClr val="dk1"/>
              </a:buClr>
              <a:buSzPts val="1800"/>
              <a:buAutoNum type="arabicPeriod"/>
            </a:pPr>
            <a:r>
              <a:rPr lang="en"/>
              <a:t>Move ebp</a:t>
            </a:r>
            <a:endParaRPr/>
          </a:p>
          <a:p>
            <a:pPr marL="558800" lvl="0" indent="-444500" algn="l" rtl="0">
              <a:lnSpc>
                <a:spcPct val="90000"/>
              </a:lnSpc>
              <a:spcBef>
                <a:spcPts val="600"/>
              </a:spcBef>
              <a:spcAft>
                <a:spcPts val="0"/>
              </a:spcAft>
              <a:buClr>
                <a:schemeClr val="dk1"/>
              </a:buClr>
              <a:buSzPts val="1800"/>
              <a:buAutoNum type="arabicPeriod"/>
            </a:pPr>
            <a:r>
              <a:rPr lang="en"/>
              <a:t>Move esp</a:t>
            </a:r>
            <a:endParaRPr/>
          </a:p>
          <a:p>
            <a:pPr marL="558800" lvl="0" indent="-444500" algn="l" rtl="0">
              <a:lnSpc>
                <a:spcPct val="90000"/>
              </a:lnSpc>
              <a:spcBef>
                <a:spcPts val="600"/>
              </a:spcBef>
              <a:spcAft>
                <a:spcPts val="0"/>
              </a:spcAft>
              <a:buClr>
                <a:schemeClr val="dk1"/>
              </a:buClr>
              <a:buSzPts val="1800"/>
              <a:buAutoNum type="arabicPeriod"/>
            </a:pPr>
            <a:r>
              <a:rPr lang="en"/>
              <a:t>Execute the function</a:t>
            </a:r>
            <a:endParaRPr/>
          </a:p>
          <a:p>
            <a:pPr marL="558800" lvl="0" indent="-444500" algn="l" rtl="0">
              <a:lnSpc>
                <a:spcPct val="90000"/>
              </a:lnSpc>
              <a:spcBef>
                <a:spcPts val="600"/>
              </a:spcBef>
              <a:spcAft>
                <a:spcPts val="0"/>
              </a:spcAft>
              <a:buClr>
                <a:schemeClr val="dk1"/>
              </a:buClr>
              <a:buSzPts val="1800"/>
              <a:buAutoNum type="arabicPeriod"/>
            </a:pPr>
            <a:r>
              <a:rPr lang="en"/>
              <a:t>Move esp</a:t>
            </a:r>
            <a:endParaRPr/>
          </a:p>
          <a:p>
            <a:pPr marL="558800" lvl="0" indent="-444500" algn="l" rtl="0">
              <a:lnSpc>
                <a:spcPct val="90000"/>
              </a:lnSpc>
              <a:spcBef>
                <a:spcPts val="600"/>
              </a:spcBef>
              <a:spcAft>
                <a:spcPts val="0"/>
              </a:spcAft>
              <a:buClr>
                <a:schemeClr val="dk1"/>
              </a:buClr>
              <a:buSzPts val="1800"/>
              <a:buAutoNum type="arabicPeriod"/>
            </a:pPr>
            <a:r>
              <a:rPr lang="en"/>
              <a:t>Restore old ebp (sfp)</a:t>
            </a:r>
            <a:endParaRPr/>
          </a:p>
          <a:p>
            <a:pPr marL="558800" lvl="0" indent="-444500" algn="l" rtl="0">
              <a:lnSpc>
                <a:spcPct val="90000"/>
              </a:lnSpc>
              <a:spcBef>
                <a:spcPts val="600"/>
              </a:spcBef>
              <a:spcAft>
                <a:spcPts val="0"/>
              </a:spcAft>
              <a:buClr>
                <a:schemeClr val="dk1"/>
              </a:buClr>
              <a:buSzPts val="1800"/>
              <a:buAutoNum type="arabicPeriod"/>
            </a:pPr>
            <a:r>
              <a:rPr lang="en"/>
              <a:t>Restore old eip (rip)</a:t>
            </a:r>
            <a:endParaRPr/>
          </a:p>
          <a:p>
            <a:pPr marL="558800" lvl="0" indent="-444500" algn="l" rtl="0">
              <a:lnSpc>
                <a:spcPct val="90000"/>
              </a:lnSpc>
              <a:spcBef>
                <a:spcPts val="600"/>
              </a:spcBef>
              <a:spcAft>
                <a:spcPts val="0"/>
              </a:spcAft>
              <a:buClr>
                <a:schemeClr val="dk1"/>
              </a:buClr>
              <a:buSzPts val="1800"/>
              <a:buAutoNum type="arabicPeriod"/>
            </a:pPr>
            <a:r>
              <a:rPr lang="en"/>
              <a:t>Remove arguments from stack</a:t>
            </a:r>
            <a:endParaRPr/>
          </a:p>
        </p:txBody>
      </p:sp>
      <p:sp>
        <p:nvSpPr>
          <p:cNvPr id="1083" name="Google Shape;1083;p88"/>
          <p:cNvSpPr txBox="1"/>
          <p:nvPr/>
        </p:nvSpPr>
        <p:spPr>
          <a:xfrm>
            <a:off x="5377474" y="1527901"/>
            <a:ext cx="1367400" cy="2955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 sz="1800" i="0" u="none" strike="noStrike" cap="none">
                <a:solidFill>
                  <a:schemeClr val="dk1"/>
                </a:solidFill>
              </a:rPr>
              <a:t>main</a:t>
            </a:r>
            <a:endParaRPr/>
          </a:p>
        </p:txBody>
      </p:sp>
      <p:sp>
        <p:nvSpPr>
          <p:cNvPr id="1084" name="Google Shape;1084;p88"/>
          <p:cNvSpPr/>
          <p:nvPr/>
        </p:nvSpPr>
        <p:spPr>
          <a:xfrm>
            <a:off x="5117340" y="1314853"/>
            <a:ext cx="159300" cy="942300"/>
          </a:xfrm>
          <a:prstGeom prst="rightBracket">
            <a:avLst>
              <a:gd name="adj" fmla="val 8333"/>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1085" name="Google Shape;1085;p88"/>
          <p:cNvSpPr/>
          <p:nvPr/>
        </p:nvSpPr>
        <p:spPr>
          <a:xfrm>
            <a:off x="5111221" y="2338126"/>
            <a:ext cx="165300" cy="2141400"/>
          </a:xfrm>
          <a:prstGeom prst="rightBracket">
            <a:avLst>
              <a:gd name="adj" fmla="val 8333"/>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1086" name="Google Shape;1086;p88"/>
          <p:cNvSpPr txBox="1"/>
          <p:nvPr/>
        </p:nvSpPr>
        <p:spPr>
          <a:xfrm>
            <a:off x="5381050" y="3213950"/>
            <a:ext cx="1367400" cy="3714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 sz="1800">
                <a:solidFill>
                  <a:schemeClr val="dk1"/>
                </a:solidFill>
              </a:rPr>
              <a:t>foo</a:t>
            </a:r>
            <a:endParaRPr/>
          </a:p>
        </p:txBody>
      </p:sp>
      <p:sp>
        <p:nvSpPr>
          <p:cNvPr id="1087" name="Google Shape;1087;p88"/>
          <p:cNvSpPr/>
          <p:nvPr/>
        </p:nvSpPr>
        <p:spPr>
          <a:xfrm>
            <a:off x="5117237" y="4560488"/>
            <a:ext cx="159300" cy="302100"/>
          </a:xfrm>
          <a:prstGeom prst="rightBracket">
            <a:avLst>
              <a:gd name="adj" fmla="val 8333"/>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1088" name="Google Shape;1088;p88"/>
          <p:cNvSpPr txBox="1"/>
          <p:nvPr/>
        </p:nvSpPr>
        <p:spPr>
          <a:xfrm>
            <a:off x="5377453" y="4532890"/>
            <a:ext cx="1367400" cy="2769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 sz="1800">
                <a:solidFill>
                  <a:schemeClr val="dk1"/>
                </a:solidFill>
              </a:rPr>
              <a:t>main</a:t>
            </a:r>
            <a:endParaRPr/>
          </a:p>
        </p:txBody>
      </p:sp>
      <p:sp>
        <p:nvSpPr>
          <p:cNvPr id="1089" name="Google Shape;1089;p88"/>
          <p:cNvSpPr txBox="1"/>
          <p:nvPr/>
        </p:nvSpPr>
        <p:spPr>
          <a:xfrm>
            <a:off x="6445250" y="1956150"/>
            <a:ext cx="2387400" cy="615600"/>
          </a:xfrm>
          <a:prstGeom prst="rect">
            <a:avLst/>
          </a:prstGeom>
          <a:solidFill>
            <a:schemeClr val="accent4"/>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t>Moving eip transfers control from main to foo.</a:t>
            </a:r>
            <a:endParaRPr/>
          </a:p>
        </p:txBody>
      </p:sp>
      <p:sp>
        <p:nvSpPr>
          <p:cNvPr id="1090" name="Google Shape;1090;p88"/>
          <p:cNvSpPr txBox="1"/>
          <p:nvPr/>
        </p:nvSpPr>
        <p:spPr>
          <a:xfrm>
            <a:off x="6445250" y="4091675"/>
            <a:ext cx="2387400" cy="615600"/>
          </a:xfrm>
          <a:prstGeom prst="rect">
            <a:avLst/>
          </a:prstGeom>
          <a:solidFill>
            <a:schemeClr val="accent4"/>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t>Restoring eip transfers control back to main.</a:t>
            </a:r>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1094"/>
        <p:cNvGrpSpPr/>
        <p:nvPr/>
      </p:nvGrpSpPr>
      <p:grpSpPr>
        <a:xfrm>
          <a:off x="0" y="0"/>
          <a:ext cx="0" cy="0"/>
          <a:chOff x="0" y="0"/>
          <a:chExt cx="0" cy="0"/>
        </a:xfrm>
      </p:grpSpPr>
      <p:sp>
        <p:nvSpPr>
          <p:cNvPr id="1095" name="Google Shape;1095;p89"/>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x86 Calling Convention Walkthrough</a:t>
            </a:r>
            <a:endParaRPr/>
          </a:p>
        </p:txBody>
      </p:sp>
      <p:sp>
        <p:nvSpPr>
          <p:cNvPr id="1096" name="Google Shape;1096;p8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62</a:t>
            </a:fld>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1101"/>
        <p:cNvGrpSpPr/>
        <p:nvPr/>
      </p:nvGrpSpPr>
      <p:grpSpPr>
        <a:xfrm>
          <a:off x="0" y="0"/>
          <a:ext cx="0" cy="0"/>
          <a:chOff x="0" y="0"/>
          <a:chExt cx="0" cy="0"/>
        </a:xfrm>
      </p:grpSpPr>
      <p:sp>
        <p:nvSpPr>
          <p:cNvPr id="1102" name="Google Shape;1102;p90"/>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x86 Function Call</a:t>
            </a:r>
            <a:endParaRPr/>
          </a:p>
        </p:txBody>
      </p:sp>
      <p:sp>
        <p:nvSpPr>
          <p:cNvPr id="1103" name="Google Shape;1103;p9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63</a:t>
            </a:fld>
            <a:endParaRPr/>
          </a:p>
        </p:txBody>
      </p:sp>
      <p:sp>
        <p:nvSpPr>
          <p:cNvPr id="1104" name="Google Shape;1104;p90"/>
          <p:cNvSpPr txBox="1">
            <a:spLocks noGrp="1"/>
          </p:cNvSpPr>
          <p:nvPr>
            <p:ph type="body" idx="1"/>
          </p:nvPr>
        </p:nvSpPr>
        <p:spPr>
          <a:xfrm>
            <a:off x="6294500" y="1170625"/>
            <a:ext cx="2584500" cy="38862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400" b="1">
                <a:latin typeface="Courier New"/>
                <a:ea typeface="Courier New"/>
                <a:cs typeface="Courier New"/>
                <a:sym typeface="Courier New"/>
              </a:rPr>
              <a:t>caller:</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push $2</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push $1</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call callee</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add $8, %esp</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endParaRPr sz="8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callee:</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push %ebp</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mov %esp, %ebp</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sub $4, %esp</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endParaRPr sz="8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mov $42, %eax</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endParaRPr sz="8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mov %ebp, %esp</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pop %ebp</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ret</a:t>
            </a:r>
            <a:endParaRPr sz="1400" b="1">
              <a:latin typeface="Courier New"/>
              <a:ea typeface="Courier New"/>
              <a:cs typeface="Courier New"/>
              <a:sym typeface="Courier New"/>
            </a:endParaRPr>
          </a:p>
        </p:txBody>
      </p:sp>
      <p:grpSp>
        <p:nvGrpSpPr>
          <p:cNvPr id="1105" name="Google Shape;1105;p90"/>
          <p:cNvGrpSpPr/>
          <p:nvPr/>
        </p:nvGrpSpPr>
        <p:grpSpPr>
          <a:xfrm>
            <a:off x="3541575" y="732575"/>
            <a:ext cx="2498400" cy="1206300"/>
            <a:chOff x="102700" y="3031550"/>
            <a:chExt cx="2498400" cy="1206300"/>
          </a:xfrm>
        </p:grpSpPr>
        <p:cxnSp>
          <p:nvCxnSpPr>
            <p:cNvPr id="1106" name="Google Shape;1106;p90"/>
            <p:cNvCxnSpPr>
              <a:stCxn id="1107" idx="0"/>
            </p:cNvCxnSpPr>
            <p:nvPr/>
          </p:nvCxnSpPr>
          <p:spPr>
            <a:xfrm rot="10800000">
              <a:off x="1351900" y="3031550"/>
              <a:ext cx="0" cy="806100"/>
            </a:xfrm>
            <a:prstGeom prst="straightConnector1">
              <a:avLst/>
            </a:prstGeom>
            <a:noFill/>
            <a:ln w="19050" cap="flat" cmpd="sng">
              <a:solidFill>
                <a:schemeClr val="dk2"/>
              </a:solidFill>
              <a:prstDash val="solid"/>
              <a:round/>
              <a:headEnd type="none" w="med" len="med"/>
              <a:tailEnd type="triangle" w="med" len="med"/>
            </a:ln>
          </p:spPr>
        </p:cxnSp>
        <p:sp>
          <p:nvSpPr>
            <p:cNvPr id="1107" name="Google Shape;1107;p90"/>
            <p:cNvSpPr txBox="1"/>
            <p:nvPr/>
          </p:nvSpPr>
          <p:spPr>
            <a:xfrm>
              <a:off x="102700" y="3837650"/>
              <a:ext cx="2498400" cy="400200"/>
            </a:xfrm>
            <a:prstGeom prst="rect">
              <a:avLst/>
            </a:prstGeom>
            <a:solidFill>
              <a:schemeClr val="accent4"/>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t>Here is a snippet of C code</a:t>
              </a:r>
              <a:endParaRPr/>
            </a:p>
          </p:txBody>
        </p:sp>
      </p:grpSp>
      <p:grpSp>
        <p:nvGrpSpPr>
          <p:cNvPr id="1108" name="Google Shape;1108;p90"/>
          <p:cNvGrpSpPr/>
          <p:nvPr/>
        </p:nvGrpSpPr>
        <p:grpSpPr>
          <a:xfrm>
            <a:off x="2845500" y="2805925"/>
            <a:ext cx="3286500" cy="615600"/>
            <a:chOff x="2845500" y="2805925"/>
            <a:chExt cx="3286500" cy="615600"/>
          </a:xfrm>
        </p:grpSpPr>
        <p:cxnSp>
          <p:nvCxnSpPr>
            <p:cNvPr id="1109" name="Google Shape;1109;p90"/>
            <p:cNvCxnSpPr>
              <a:stCxn id="1110" idx="3"/>
            </p:cNvCxnSpPr>
            <p:nvPr/>
          </p:nvCxnSpPr>
          <p:spPr>
            <a:xfrm>
              <a:off x="5343900" y="3113725"/>
              <a:ext cx="788100" cy="0"/>
            </a:xfrm>
            <a:prstGeom prst="straightConnector1">
              <a:avLst/>
            </a:prstGeom>
            <a:noFill/>
            <a:ln w="19050" cap="flat" cmpd="sng">
              <a:solidFill>
                <a:schemeClr val="dk2"/>
              </a:solidFill>
              <a:prstDash val="solid"/>
              <a:round/>
              <a:headEnd type="none" w="med" len="med"/>
              <a:tailEnd type="triangle" w="med" len="med"/>
            </a:ln>
          </p:spPr>
        </p:cxnSp>
        <p:sp>
          <p:nvSpPr>
            <p:cNvPr id="1110" name="Google Shape;1110;p90"/>
            <p:cNvSpPr txBox="1"/>
            <p:nvPr/>
          </p:nvSpPr>
          <p:spPr>
            <a:xfrm>
              <a:off x="2845500" y="2805925"/>
              <a:ext cx="2498400" cy="615600"/>
            </a:xfrm>
            <a:prstGeom prst="rect">
              <a:avLst/>
            </a:prstGeom>
            <a:solidFill>
              <a:schemeClr val="accent4"/>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t>Here is the code compiled into x86 assembly</a:t>
              </a:r>
              <a:endParaRPr/>
            </a:p>
          </p:txBody>
        </p:sp>
      </p:grpSp>
      <p:sp>
        <p:nvSpPr>
          <p:cNvPr id="1111" name="Google Shape;1111;p90"/>
          <p:cNvSpPr txBox="1">
            <a:spLocks noGrp="1"/>
          </p:cNvSpPr>
          <p:nvPr>
            <p:ph type="body" idx="2"/>
          </p:nvPr>
        </p:nvSpPr>
        <p:spPr>
          <a:xfrm>
            <a:off x="3852275" y="0"/>
            <a:ext cx="2283900" cy="8634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 sz="1300" b="1">
                <a:latin typeface="Courier New"/>
                <a:ea typeface="Courier New"/>
                <a:cs typeface="Courier New"/>
                <a:sym typeface="Courier New"/>
              </a:rPr>
              <a:t>void caller(void) {</a:t>
            </a:r>
            <a:br>
              <a:rPr lang="en" sz="1300" b="1">
                <a:latin typeface="Courier New"/>
                <a:ea typeface="Courier New"/>
                <a:cs typeface="Courier New"/>
                <a:sym typeface="Courier New"/>
              </a:rPr>
            </a:br>
            <a:r>
              <a:rPr lang="en" sz="1300" b="1">
                <a:latin typeface="Courier New"/>
                <a:ea typeface="Courier New"/>
                <a:cs typeface="Courier New"/>
                <a:sym typeface="Courier New"/>
              </a:rPr>
              <a:t>    callee(1, 2);</a:t>
            </a:r>
            <a:br>
              <a:rPr lang="en" sz="1300" b="1">
                <a:latin typeface="Courier New"/>
                <a:ea typeface="Courier New"/>
                <a:cs typeface="Courier New"/>
                <a:sym typeface="Courier New"/>
              </a:rPr>
            </a:br>
            <a:r>
              <a:rPr lang="en" sz="1300" b="1">
                <a:latin typeface="Courier New"/>
                <a:ea typeface="Courier New"/>
                <a:cs typeface="Courier New"/>
                <a:sym typeface="Courier New"/>
              </a:rPr>
              <a:t>}</a:t>
            </a:r>
            <a:endParaRPr sz="1300"/>
          </a:p>
        </p:txBody>
      </p:sp>
      <p:sp>
        <p:nvSpPr>
          <p:cNvPr id="1112" name="Google Shape;1112;p90"/>
          <p:cNvSpPr txBox="1"/>
          <p:nvPr/>
        </p:nvSpPr>
        <p:spPr>
          <a:xfrm>
            <a:off x="6232350" y="-17725"/>
            <a:ext cx="2788800" cy="10752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200"/>
              </a:spcAft>
              <a:buNone/>
            </a:pPr>
            <a:r>
              <a:rPr lang="en" sz="1300" b="1">
                <a:solidFill>
                  <a:schemeClr val="dk1"/>
                </a:solidFill>
                <a:latin typeface="Courier New"/>
                <a:ea typeface="Courier New"/>
                <a:cs typeface="Courier New"/>
                <a:sym typeface="Courier New"/>
              </a:rPr>
              <a:t>int callee(int a, int b) {</a:t>
            </a:r>
            <a:br>
              <a:rPr lang="en" sz="1300" b="1">
                <a:solidFill>
                  <a:schemeClr val="dk1"/>
                </a:solidFill>
                <a:latin typeface="Courier New"/>
                <a:ea typeface="Courier New"/>
                <a:cs typeface="Courier New"/>
                <a:sym typeface="Courier New"/>
              </a:rPr>
            </a:br>
            <a:r>
              <a:rPr lang="en" sz="1300" b="1">
                <a:solidFill>
                  <a:schemeClr val="dk1"/>
                </a:solidFill>
                <a:latin typeface="Courier New"/>
                <a:ea typeface="Courier New"/>
                <a:cs typeface="Courier New"/>
                <a:sym typeface="Courier New"/>
              </a:rPr>
              <a:t>    int local;</a:t>
            </a:r>
            <a:br>
              <a:rPr lang="en" sz="1300" b="1">
                <a:solidFill>
                  <a:schemeClr val="dk1"/>
                </a:solidFill>
                <a:latin typeface="Courier New"/>
                <a:ea typeface="Courier New"/>
                <a:cs typeface="Courier New"/>
                <a:sym typeface="Courier New"/>
              </a:rPr>
            </a:br>
            <a:r>
              <a:rPr lang="en" sz="1300" b="1">
                <a:solidFill>
                  <a:schemeClr val="dk1"/>
                </a:solidFill>
                <a:latin typeface="Courier New"/>
                <a:ea typeface="Courier New"/>
                <a:cs typeface="Courier New"/>
                <a:sym typeface="Courier New"/>
              </a:rPr>
              <a:t>    return 42;</a:t>
            </a:r>
            <a:br>
              <a:rPr lang="en" sz="1300" b="1">
                <a:solidFill>
                  <a:schemeClr val="dk1"/>
                </a:solidFill>
                <a:latin typeface="Courier New"/>
                <a:ea typeface="Courier New"/>
                <a:cs typeface="Courier New"/>
                <a:sym typeface="Courier New"/>
              </a:rPr>
            </a:br>
            <a:r>
              <a:rPr lang="en" sz="1300" b="1">
                <a:solidFill>
                  <a:schemeClr val="dk1"/>
                </a:solidFill>
                <a:latin typeface="Courier New"/>
                <a:ea typeface="Courier New"/>
                <a:cs typeface="Courier New"/>
                <a:sym typeface="Courier New"/>
              </a:rPr>
              <a:t>}</a:t>
            </a:r>
            <a:endParaRPr sz="17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0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0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1116"/>
        <p:cNvGrpSpPr/>
        <p:nvPr/>
      </p:nvGrpSpPr>
      <p:grpSpPr>
        <a:xfrm>
          <a:off x="0" y="0"/>
          <a:ext cx="0" cy="0"/>
          <a:chOff x="0" y="0"/>
          <a:chExt cx="0" cy="0"/>
        </a:xfrm>
      </p:grpSpPr>
      <p:sp>
        <p:nvSpPr>
          <p:cNvPr id="1117" name="Google Shape;1117;p91"/>
          <p:cNvSpPr txBox="1">
            <a:spLocks noGrp="1"/>
          </p:cNvSpPr>
          <p:nvPr>
            <p:ph type="body" idx="1"/>
          </p:nvPr>
        </p:nvSpPr>
        <p:spPr>
          <a:xfrm>
            <a:off x="6294500" y="1170625"/>
            <a:ext cx="2584500" cy="38862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400" b="1">
                <a:latin typeface="Courier New"/>
                <a:ea typeface="Courier New"/>
                <a:cs typeface="Courier New"/>
                <a:sym typeface="Courier New"/>
              </a:rPr>
              <a:t>caller:</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solidFill>
                  <a:srgbClr val="FF0000"/>
                </a:solidFill>
                <a:latin typeface="Courier New"/>
                <a:ea typeface="Courier New"/>
                <a:cs typeface="Courier New"/>
                <a:sym typeface="Courier New"/>
              </a:rPr>
              <a:t>    ...</a:t>
            </a:r>
            <a:endParaRPr sz="1400" b="1">
              <a:solidFill>
                <a:srgbClr val="FF0000"/>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push $2</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push $1</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call callee</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add $8, %esp</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endParaRPr sz="8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callee:</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push %ebp</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mov %esp, %ebp</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sub $4, %esp</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endParaRPr sz="8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mov $42, %eax</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endParaRPr sz="8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mov %ebp, %esp</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pop %ebp</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ret</a:t>
            </a:r>
            <a:endParaRPr sz="1400" b="1">
              <a:latin typeface="Courier New"/>
              <a:ea typeface="Courier New"/>
              <a:cs typeface="Courier New"/>
              <a:sym typeface="Courier New"/>
            </a:endParaRPr>
          </a:p>
        </p:txBody>
      </p:sp>
      <p:sp>
        <p:nvSpPr>
          <p:cNvPr id="1118" name="Google Shape;1118;p91"/>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x86 Function Call</a:t>
            </a:r>
            <a:endParaRPr/>
          </a:p>
        </p:txBody>
      </p:sp>
      <p:sp>
        <p:nvSpPr>
          <p:cNvPr id="1119" name="Google Shape;1119;p9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64</a:t>
            </a:fld>
            <a:endParaRPr/>
          </a:p>
        </p:txBody>
      </p:sp>
      <p:grpSp>
        <p:nvGrpSpPr>
          <p:cNvPr id="1120" name="Google Shape;1120;p91"/>
          <p:cNvGrpSpPr/>
          <p:nvPr/>
        </p:nvGrpSpPr>
        <p:grpSpPr>
          <a:xfrm>
            <a:off x="2994250" y="1301050"/>
            <a:ext cx="2921400" cy="615600"/>
            <a:chOff x="2994250" y="1301050"/>
            <a:chExt cx="2921400" cy="615600"/>
          </a:xfrm>
        </p:grpSpPr>
        <p:cxnSp>
          <p:nvCxnSpPr>
            <p:cNvPr id="1121" name="Google Shape;1121;p91"/>
            <p:cNvCxnSpPr>
              <a:stCxn id="1122" idx="3"/>
            </p:cNvCxnSpPr>
            <p:nvPr/>
          </p:nvCxnSpPr>
          <p:spPr>
            <a:xfrm>
              <a:off x="5110450" y="1608850"/>
              <a:ext cx="805200" cy="0"/>
            </a:xfrm>
            <a:prstGeom prst="straightConnector1">
              <a:avLst/>
            </a:prstGeom>
            <a:noFill/>
            <a:ln w="19050" cap="flat" cmpd="sng">
              <a:solidFill>
                <a:schemeClr val="dk2"/>
              </a:solidFill>
              <a:prstDash val="solid"/>
              <a:round/>
              <a:headEnd type="none" w="med" len="med"/>
              <a:tailEnd type="triangle" w="med" len="med"/>
            </a:ln>
          </p:spPr>
        </p:cxnSp>
        <p:sp>
          <p:nvSpPr>
            <p:cNvPr id="1122" name="Google Shape;1122;p91"/>
            <p:cNvSpPr txBox="1"/>
            <p:nvPr/>
          </p:nvSpPr>
          <p:spPr>
            <a:xfrm>
              <a:off x="2994250" y="1301050"/>
              <a:ext cx="2116200" cy="615600"/>
            </a:xfrm>
            <a:prstGeom prst="rect">
              <a:avLst/>
            </a:prstGeom>
            <a:solidFill>
              <a:schemeClr val="accent4"/>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solidFill>
                    <a:schemeClr val="dk1"/>
                  </a:solidFill>
                </a:rPr>
                <a:t>The instruction that was just executed is in </a:t>
              </a:r>
              <a:r>
                <a:rPr lang="en" b="1">
                  <a:solidFill>
                    <a:srgbClr val="FF0000"/>
                  </a:solidFill>
                </a:rPr>
                <a:t>red</a:t>
              </a:r>
              <a:endParaRPr/>
            </a:p>
          </p:txBody>
        </p:sp>
      </p:grpSp>
      <p:grpSp>
        <p:nvGrpSpPr>
          <p:cNvPr id="1123" name="Google Shape;1123;p91"/>
          <p:cNvGrpSpPr/>
          <p:nvPr/>
        </p:nvGrpSpPr>
        <p:grpSpPr>
          <a:xfrm>
            <a:off x="2994250" y="1965415"/>
            <a:ext cx="3215277" cy="914285"/>
            <a:chOff x="2994250" y="1965415"/>
            <a:chExt cx="3215277" cy="914285"/>
          </a:xfrm>
        </p:grpSpPr>
        <p:sp>
          <p:nvSpPr>
            <p:cNvPr id="1124" name="Google Shape;1124;p91"/>
            <p:cNvSpPr txBox="1"/>
            <p:nvPr/>
          </p:nvSpPr>
          <p:spPr>
            <a:xfrm>
              <a:off x="2994250" y="2048400"/>
              <a:ext cx="2116200" cy="831300"/>
            </a:xfrm>
            <a:prstGeom prst="rect">
              <a:avLst/>
            </a:prstGeom>
            <a:solidFill>
              <a:schemeClr val="accent4"/>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solidFill>
                    <a:schemeClr val="dk1"/>
                  </a:solidFill>
                </a:rPr>
                <a:t>The EIP points to the address of the </a:t>
              </a:r>
              <a:r>
                <a:rPr lang="en" i="1">
                  <a:solidFill>
                    <a:schemeClr val="dk1"/>
                  </a:solidFill>
                </a:rPr>
                <a:t>next</a:t>
              </a:r>
              <a:r>
                <a:rPr lang="en">
                  <a:solidFill>
                    <a:schemeClr val="dk1"/>
                  </a:solidFill>
                </a:rPr>
                <a:t> instruction!</a:t>
              </a:r>
              <a:endParaRPr/>
            </a:p>
          </p:txBody>
        </p:sp>
        <p:cxnSp>
          <p:nvCxnSpPr>
            <p:cNvPr id="1125" name="Google Shape;1125;p91"/>
            <p:cNvCxnSpPr>
              <a:endCxn id="1126" idx="2"/>
            </p:cNvCxnSpPr>
            <p:nvPr/>
          </p:nvCxnSpPr>
          <p:spPr>
            <a:xfrm rot="10800000" flipH="1">
              <a:off x="5118127" y="1965415"/>
              <a:ext cx="1091400" cy="524700"/>
            </a:xfrm>
            <a:prstGeom prst="bentConnector2">
              <a:avLst/>
            </a:prstGeom>
            <a:noFill/>
            <a:ln w="19050" cap="flat" cmpd="sng">
              <a:solidFill>
                <a:schemeClr val="dk2"/>
              </a:solidFill>
              <a:prstDash val="solid"/>
              <a:round/>
              <a:headEnd type="none" w="med" len="med"/>
              <a:tailEnd type="triangle" w="med" len="med"/>
            </a:ln>
          </p:spPr>
        </p:cxnSp>
      </p:grpSp>
      <p:sp>
        <p:nvSpPr>
          <p:cNvPr id="1126" name="Google Shape;1126;p91"/>
          <p:cNvSpPr txBox="1"/>
          <p:nvPr/>
        </p:nvSpPr>
        <p:spPr>
          <a:xfrm>
            <a:off x="5956027" y="1657615"/>
            <a:ext cx="507000" cy="307800"/>
          </a:xfrm>
          <a:prstGeom prst="rect">
            <a:avLst/>
          </a:prstGeom>
          <a:noFill/>
          <a:ln>
            <a:noFill/>
          </a:ln>
        </p:spPr>
        <p:txBody>
          <a:bodyPr spcFirstLastPara="1" wrap="square" lIns="45700" tIns="45700" rIns="45700" bIns="45700" anchor="t" anchorCtr="0">
            <a:spAutoFit/>
          </a:bodyPr>
          <a:lstStyle/>
          <a:p>
            <a:pPr marL="0" lvl="0" indent="0" algn="ctr" rtl="0">
              <a:spcBef>
                <a:spcPts val="0"/>
              </a:spcBef>
              <a:spcAft>
                <a:spcPts val="0"/>
              </a:spcAft>
              <a:buNone/>
            </a:pPr>
            <a:r>
              <a:rPr lang="en" b="1"/>
              <a:t>EIP</a:t>
            </a:r>
            <a:endParaRPr sz="1300" b="1">
              <a:latin typeface="Courier New"/>
              <a:ea typeface="Courier New"/>
              <a:cs typeface="Courier New"/>
              <a:sym typeface="Courier New"/>
            </a:endParaRPr>
          </a:p>
        </p:txBody>
      </p:sp>
      <p:cxnSp>
        <p:nvCxnSpPr>
          <p:cNvPr id="1127" name="Google Shape;1127;p91"/>
          <p:cNvCxnSpPr>
            <a:stCxn id="1126" idx="3"/>
          </p:cNvCxnSpPr>
          <p:nvPr/>
        </p:nvCxnSpPr>
        <p:spPr>
          <a:xfrm>
            <a:off x="6463027" y="1811515"/>
            <a:ext cx="290400" cy="0"/>
          </a:xfrm>
          <a:prstGeom prst="straightConnector1">
            <a:avLst/>
          </a:prstGeom>
          <a:noFill/>
          <a:ln w="9525" cap="flat" cmpd="sng">
            <a:solidFill>
              <a:schemeClr val="dk2"/>
            </a:solidFill>
            <a:prstDash val="solid"/>
            <a:round/>
            <a:headEnd type="none" w="med" len="med"/>
            <a:tailEnd type="triangle" w="med" len="med"/>
          </a:ln>
        </p:spPr>
      </p:cxnSp>
      <p:sp>
        <p:nvSpPr>
          <p:cNvPr id="1128" name="Google Shape;1128;p91"/>
          <p:cNvSpPr txBox="1">
            <a:spLocks noGrp="1"/>
          </p:cNvSpPr>
          <p:nvPr>
            <p:ph type="body" idx="2"/>
          </p:nvPr>
        </p:nvSpPr>
        <p:spPr>
          <a:xfrm>
            <a:off x="3852275" y="0"/>
            <a:ext cx="2283900" cy="8634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 sz="1300" b="1">
                <a:latin typeface="Courier New"/>
                <a:ea typeface="Courier New"/>
                <a:cs typeface="Courier New"/>
                <a:sym typeface="Courier New"/>
              </a:rPr>
              <a:t>void caller(void) {</a:t>
            </a:r>
            <a:br>
              <a:rPr lang="en" sz="1300" b="1">
                <a:latin typeface="Courier New"/>
                <a:ea typeface="Courier New"/>
                <a:cs typeface="Courier New"/>
                <a:sym typeface="Courier New"/>
              </a:rPr>
            </a:br>
            <a:r>
              <a:rPr lang="en" sz="1300" b="1">
                <a:latin typeface="Courier New"/>
                <a:ea typeface="Courier New"/>
                <a:cs typeface="Courier New"/>
                <a:sym typeface="Courier New"/>
              </a:rPr>
              <a:t>    callee(1, 2);</a:t>
            </a:r>
            <a:br>
              <a:rPr lang="en" sz="1300" b="1">
                <a:latin typeface="Courier New"/>
                <a:ea typeface="Courier New"/>
                <a:cs typeface="Courier New"/>
                <a:sym typeface="Courier New"/>
              </a:rPr>
            </a:br>
            <a:r>
              <a:rPr lang="en" sz="1300" b="1">
                <a:latin typeface="Courier New"/>
                <a:ea typeface="Courier New"/>
                <a:cs typeface="Courier New"/>
                <a:sym typeface="Courier New"/>
              </a:rPr>
              <a:t>}</a:t>
            </a:r>
            <a:endParaRPr sz="1300"/>
          </a:p>
        </p:txBody>
      </p:sp>
      <p:sp>
        <p:nvSpPr>
          <p:cNvPr id="1129" name="Google Shape;1129;p91"/>
          <p:cNvSpPr txBox="1"/>
          <p:nvPr/>
        </p:nvSpPr>
        <p:spPr>
          <a:xfrm>
            <a:off x="6232350" y="-17725"/>
            <a:ext cx="2788800" cy="10752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200"/>
              </a:spcAft>
              <a:buNone/>
            </a:pPr>
            <a:r>
              <a:rPr lang="en" sz="1300" b="1">
                <a:solidFill>
                  <a:schemeClr val="dk1"/>
                </a:solidFill>
                <a:latin typeface="Courier New"/>
                <a:ea typeface="Courier New"/>
                <a:cs typeface="Courier New"/>
                <a:sym typeface="Courier New"/>
              </a:rPr>
              <a:t>int callee(int a, int b) {</a:t>
            </a:r>
            <a:br>
              <a:rPr lang="en" sz="1300" b="1">
                <a:solidFill>
                  <a:schemeClr val="dk1"/>
                </a:solidFill>
                <a:latin typeface="Courier New"/>
                <a:ea typeface="Courier New"/>
                <a:cs typeface="Courier New"/>
                <a:sym typeface="Courier New"/>
              </a:rPr>
            </a:br>
            <a:r>
              <a:rPr lang="en" sz="1300" b="1">
                <a:solidFill>
                  <a:schemeClr val="dk1"/>
                </a:solidFill>
                <a:latin typeface="Courier New"/>
                <a:ea typeface="Courier New"/>
                <a:cs typeface="Courier New"/>
                <a:sym typeface="Courier New"/>
              </a:rPr>
              <a:t>    int local;</a:t>
            </a:r>
            <a:br>
              <a:rPr lang="en" sz="1300" b="1">
                <a:solidFill>
                  <a:schemeClr val="dk1"/>
                </a:solidFill>
                <a:latin typeface="Courier New"/>
                <a:ea typeface="Courier New"/>
                <a:cs typeface="Courier New"/>
                <a:sym typeface="Courier New"/>
              </a:rPr>
            </a:br>
            <a:r>
              <a:rPr lang="en" sz="1300" b="1">
                <a:solidFill>
                  <a:schemeClr val="dk1"/>
                </a:solidFill>
                <a:latin typeface="Courier New"/>
                <a:ea typeface="Courier New"/>
                <a:cs typeface="Courier New"/>
                <a:sym typeface="Courier New"/>
              </a:rPr>
              <a:t>    return 42;</a:t>
            </a:r>
            <a:br>
              <a:rPr lang="en" sz="1300" b="1">
                <a:solidFill>
                  <a:schemeClr val="dk1"/>
                </a:solidFill>
                <a:latin typeface="Courier New"/>
                <a:ea typeface="Courier New"/>
                <a:cs typeface="Courier New"/>
                <a:sym typeface="Courier New"/>
              </a:rPr>
            </a:br>
            <a:r>
              <a:rPr lang="en" sz="1300" b="1">
                <a:solidFill>
                  <a:schemeClr val="dk1"/>
                </a:solidFill>
                <a:latin typeface="Courier New"/>
                <a:ea typeface="Courier New"/>
                <a:cs typeface="Courier New"/>
                <a:sym typeface="Courier New"/>
              </a:rPr>
              <a:t>}</a:t>
            </a:r>
            <a:endParaRPr sz="17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2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1133"/>
        <p:cNvGrpSpPr/>
        <p:nvPr/>
      </p:nvGrpSpPr>
      <p:grpSpPr>
        <a:xfrm>
          <a:off x="0" y="0"/>
          <a:ext cx="0" cy="0"/>
          <a:chOff x="0" y="0"/>
          <a:chExt cx="0" cy="0"/>
        </a:xfrm>
      </p:grpSpPr>
      <p:sp>
        <p:nvSpPr>
          <p:cNvPr id="1134" name="Google Shape;1134;p92"/>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x86 Function Call</a:t>
            </a:r>
            <a:endParaRPr/>
          </a:p>
        </p:txBody>
      </p:sp>
      <p:sp>
        <p:nvSpPr>
          <p:cNvPr id="1135" name="Google Shape;1135;p9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65</a:t>
            </a:fld>
            <a:endParaRPr/>
          </a:p>
        </p:txBody>
      </p:sp>
      <p:graphicFrame>
        <p:nvGraphicFramePr>
          <p:cNvPr id="1136" name="Google Shape;1136;p92"/>
          <p:cNvGraphicFramePr/>
          <p:nvPr/>
        </p:nvGraphicFramePr>
        <p:xfrm>
          <a:off x="3537763" y="1378350"/>
          <a:ext cx="2186075" cy="2133320"/>
        </p:xfrm>
        <a:graphic>
          <a:graphicData uri="http://schemas.openxmlformats.org/drawingml/2006/table">
            <a:tbl>
              <a:tblPr>
                <a:noFill/>
                <a:tableStyleId>{F77F4237-0D3B-4A35-BEBD-FA886FF9FF42}</a:tableStyleId>
              </a:tblPr>
              <a:tblGrid>
                <a:gridCol w="2186075">
                  <a:extLst>
                    <a:ext uri="{9D8B030D-6E8A-4147-A177-3AD203B41FA5}">
                      <a16:colId xmlns:a16="http://schemas.microsoft.com/office/drawing/2014/main" val="20000"/>
                    </a:ext>
                  </a:extLst>
                </a:gridCol>
              </a:tblGrid>
              <a:tr h="152550">
                <a:tc>
                  <a:txBody>
                    <a:bodyPr/>
                    <a:lstStyle/>
                    <a:p>
                      <a:pPr marL="0" lvl="0" indent="0" algn="ctr" rtl="0">
                        <a:spcBef>
                          <a:spcPts val="0"/>
                        </a:spcBef>
                        <a:spcAft>
                          <a:spcPts val="0"/>
                        </a:spcAft>
                        <a:buNone/>
                      </a:pPr>
                      <a:endParaRPr b="1">
                        <a:latin typeface="Courier New"/>
                        <a:ea typeface="Courier New"/>
                        <a:cs typeface="Courier New"/>
                        <a:sym typeface="Courier New"/>
                      </a:endParaRPr>
                    </a:p>
                  </a:txBody>
                  <a:tcPr marL="45700" marR="45700" marT="45700" marB="45700">
                    <a:solidFill>
                      <a:schemeClr val="lt2"/>
                    </a:solidFill>
                  </a:tcPr>
                </a:tc>
                <a:extLst>
                  <a:ext uri="{0D108BD9-81ED-4DB2-BD59-A6C34878D82A}">
                    <a16:rowId xmlns:a16="http://schemas.microsoft.com/office/drawing/2014/main" val="10000"/>
                  </a:ext>
                </a:extLst>
              </a:tr>
              <a:tr h="152550">
                <a:tc>
                  <a:txBody>
                    <a:bodyPr/>
                    <a:lstStyle/>
                    <a:p>
                      <a:pPr marL="0" lvl="0" indent="0" algn="ctr" rtl="0">
                        <a:spcBef>
                          <a:spcPts val="0"/>
                        </a:spcBef>
                        <a:spcAft>
                          <a:spcPts val="0"/>
                        </a:spcAft>
                        <a:buNone/>
                      </a:pPr>
                      <a:endParaRPr b="1">
                        <a:latin typeface="Courier New"/>
                        <a:ea typeface="Courier New"/>
                        <a:cs typeface="Courier New"/>
                        <a:sym typeface="Courier New"/>
                      </a:endParaRPr>
                    </a:p>
                  </a:txBody>
                  <a:tcPr marL="45700" marR="45700" marT="45700" marB="45700">
                    <a:solidFill>
                      <a:schemeClr val="lt2"/>
                    </a:solidFill>
                  </a:tcPr>
                </a:tc>
                <a:extLst>
                  <a:ext uri="{0D108BD9-81ED-4DB2-BD59-A6C34878D82A}">
                    <a16:rowId xmlns:a16="http://schemas.microsoft.com/office/drawing/2014/main" val="10001"/>
                  </a:ext>
                </a:extLst>
              </a:tr>
              <a:tr h="152550">
                <a:tc>
                  <a:txBody>
                    <a:bodyPr/>
                    <a:lstStyle/>
                    <a:p>
                      <a:pPr marL="0" lvl="0" indent="0" algn="ctr" rtl="0">
                        <a:spcBef>
                          <a:spcPts val="0"/>
                        </a:spcBef>
                        <a:spcAft>
                          <a:spcPts val="0"/>
                        </a:spcAft>
                        <a:buNone/>
                      </a:pPr>
                      <a:endParaRPr b="1">
                        <a:latin typeface="Courier New"/>
                        <a:ea typeface="Courier New"/>
                        <a:cs typeface="Courier New"/>
                        <a:sym typeface="Courier New"/>
                      </a:endParaRPr>
                    </a:p>
                  </a:txBody>
                  <a:tcPr marL="45700" marR="45700" marT="45700" marB="45700">
                    <a:solidFill>
                      <a:schemeClr val="lt2"/>
                    </a:solidFill>
                  </a:tcPr>
                </a:tc>
                <a:extLst>
                  <a:ext uri="{0D108BD9-81ED-4DB2-BD59-A6C34878D82A}">
                    <a16:rowId xmlns:a16="http://schemas.microsoft.com/office/drawing/2014/main" val="10002"/>
                  </a:ext>
                </a:extLst>
              </a:tr>
              <a:tr h="152550">
                <a:tc>
                  <a:txBody>
                    <a:bodyPr/>
                    <a:lstStyle/>
                    <a:p>
                      <a:pPr marL="0" lvl="0" indent="0" algn="ctr" rtl="0">
                        <a:spcBef>
                          <a:spcPts val="0"/>
                        </a:spcBef>
                        <a:spcAft>
                          <a:spcPts val="0"/>
                        </a:spcAft>
                        <a:buNone/>
                      </a:pPr>
                      <a:endParaRPr b="1">
                        <a:latin typeface="Courier New"/>
                        <a:ea typeface="Courier New"/>
                        <a:cs typeface="Courier New"/>
                        <a:sym typeface="Courier New"/>
                      </a:endParaRPr>
                    </a:p>
                  </a:txBody>
                  <a:tcPr marL="45700" marR="45700" marT="45700" marB="45700">
                    <a:solidFill>
                      <a:schemeClr val="lt2"/>
                    </a:solidFill>
                  </a:tcPr>
                </a:tc>
                <a:extLst>
                  <a:ext uri="{0D108BD9-81ED-4DB2-BD59-A6C34878D82A}">
                    <a16:rowId xmlns:a16="http://schemas.microsoft.com/office/drawing/2014/main" val="10003"/>
                  </a:ext>
                </a:extLst>
              </a:tr>
              <a:tr h="152550">
                <a:tc>
                  <a:txBody>
                    <a:bodyPr/>
                    <a:lstStyle/>
                    <a:p>
                      <a:pPr marL="0" lvl="0" indent="0" algn="ctr" rtl="0">
                        <a:spcBef>
                          <a:spcPts val="0"/>
                        </a:spcBef>
                        <a:spcAft>
                          <a:spcPts val="0"/>
                        </a:spcAft>
                        <a:buNone/>
                      </a:pPr>
                      <a:endParaRPr b="1">
                        <a:latin typeface="Courier New"/>
                        <a:ea typeface="Courier New"/>
                        <a:cs typeface="Courier New"/>
                        <a:sym typeface="Courier New"/>
                      </a:endParaRPr>
                    </a:p>
                  </a:txBody>
                  <a:tcPr marL="45700" marR="45700" marT="45700" marB="45700">
                    <a:solidFill>
                      <a:schemeClr val="lt2"/>
                    </a:solidFill>
                  </a:tcPr>
                </a:tc>
                <a:extLst>
                  <a:ext uri="{0D108BD9-81ED-4DB2-BD59-A6C34878D82A}">
                    <a16:rowId xmlns:a16="http://schemas.microsoft.com/office/drawing/2014/main" val="10004"/>
                  </a:ext>
                </a:extLst>
              </a:tr>
              <a:tr h="152550">
                <a:tc>
                  <a:txBody>
                    <a:bodyPr/>
                    <a:lstStyle/>
                    <a:p>
                      <a:pPr marL="0" lvl="0" indent="0" algn="ctr" rtl="0">
                        <a:spcBef>
                          <a:spcPts val="0"/>
                        </a:spcBef>
                        <a:spcAft>
                          <a:spcPts val="0"/>
                        </a:spcAft>
                        <a:buNone/>
                      </a:pPr>
                      <a:endParaRPr b="1">
                        <a:latin typeface="Courier New"/>
                        <a:ea typeface="Courier New"/>
                        <a:cs typeface="Courier New"/>
                        <a:sym typeface="Courier New"/>
                      </a:endParaRPr>
                    </a:p>
                  </a:txBody>
                  <a:tcPr marL="45700" marR="45700" marT="45700" marB="45700">
                    <a:solidFill>
                      <a:schemeClr val="lt2"/>
                    </a:solidFill>
                  </a:tcPr>
                </a:tc>
                <a:extLst>
                  <a:ext uri="{0D108BD9-81ED-4DB2-BD59-A6C34878D82A}">
                    <a16:rowId xmlns:a16="http://schemas.microsoft.com/office/drawing/2014/main" val="10005"/>
                  </a:ext>
                </a:extLst>
              </a:tr>
              <a:tr h="152550">
                <a:tc>
                  <a:txBody>
                    <a:bodyPr/>
                    <a:lstStyle/>
                    <a:p>
                      <a:pPr marL="0" lvl="0" indent="0" algn="ctr" rtl="0">
                        <a:spcBef>
                          <a:spcPts val="0"/>
                        </a:spcBef>
                        <a:spcAft>
                          <a:spcPts val="0"/>
                        </a:spcAft>
                        <a:buNone/>
                      </a:pPr>
                      <a:endParaRPr b="1">
                        <a:latin typeface="Courier New"/>
                        <a:ea typeface="Courier New"/>
                        <a:cs typeface="Courier New"/>
                        <a:sym typeface="Courier New"/>
                      </a:endParaRPr>
                    </a:p>
                  </a:txBody>
                  <a:tcPr marL="45700" marR="45700" marT="45700" marB="45700">
                    <a:solidFill>
                      <a:schemeClr val="lt2"/>
                    </a:solidFill>
                  </a:tcPr>
                </a:tc>
                <a:extLst>
                  <a:ext uri="{0D108BD9-81ED-4DB2-BD59-A6C34878D82A}">
                    <a16:rowId xmlns:a16="http://schemas.microsoft.com/office/drawing/2014/main" val="10006"/>
                  </a:ext>
                </a:extLst>
              </a:tr>
            </a:tbl>
          </a:graphicData>
        </a:graphic>
      </p:graphicFrame>
      <p:cxnSp>
        <p:nvCxnSpPr>
          <p:cNvPr id="1137" name="Google Shape;1137;p92"/>
          <p:cNvCxnSpPr>
            <a:stCxn id="1138" idx="3"/>
          </p:cNvCxnSpPr>
          <p:nvPr/>
        </p:nvCxnSpPr>
        <p:spPr>
          <a:xfrm>
            <a:off x="3119525" y="1926200"/>
            <a:ext cx="384600" cy="0"/>
          </a:xfrm>
          <a:prstGeom prst="straightConnector1">
            <a:avLst/>
          </a:prstGeom>
          <a:noFill/>
          <a:ln w="19050" cap="flat" cmpd="sng">
            <a:solidFill>
              <a:schemeClr val="dk2"/>
            </a:solidFill>
            <a:prstDash val="solid"/>
            <a:round/>
            <a:headEnd type="none" w="med" len="med"/>
            <a:tailEnd type="triangle" w="med" len="med"/>
          </a:ln>
        </p:spPr>
      </p:cxnSp>
      <p:sp>
        <p:nvSpPr>
          <p:cNvPr id="1138" name="Google Shape;1138;p92"/>
          <p:cNvSpPr txBox="1"/>
          <p:nvPr/>
        </p:nvSpPr>
        <p:spPr>
          <a:xfrm>
            <a:off x="721925" y="1510550"/>
            <a:ext cx="2397600" cy="831300"/>
          </a:xfrm>
          <a:prstGeom prst="rect">
            <a:avLst/>
          </a:prstGeom>
          <a:solidFill>
            <a:schemeClr val="accent4"/>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t>Here is a diagram of the stack. Remember, each row represents 4 bytes (32 bits).</a:t>
            </a:r>
            <a:endParaRPr/>
          </a:p>
        </p:txBody>
      </p:sp>
      <p:sp>
        <p:nvSpPr>
          <p:cNvPr id="1139" name="Google Shape;1139;p92"/>
          <p:cNvSpPr txBox="1">
            <a:spLocks noGrp="1"/>
          </p:cNvSpPr>
          <p:nvPr>
            <p:ph type="body" idx="1"/>
          </p:nvPr>
        </p:nvSpPr>
        <p:spPr>
          <a:xfrm>
            <a:off x="6294500" y="1170625"/>
            <a:ext cx="2584500" cy="38862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400" b="1">
                <a:latin typeface="Courier New"/>
                <a:ea typeface="Courier New"/>
                <a:cs typeface="Courier New"/>
                <a:sym typeface="Courier New"/>
              </a:rPr>
              <a:t>caller:</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a:t>
            </a:r>
            <a:r>
              <a:rPr lang="en" sz="1400" b="1">
                <a:solidFill>
                  <a:srgbClr val="FF0000"/>
                </a:solidFill>
                <a:latin typeface="Courier New"/>
                <a:ea typeface="Courier New"/>
                <a:cs typeface="Courier New"/>
                <a:sym typeface="Courier New"/>
              </a:rPr>
              <a:t>...</a:t>
            </a:r>
            <a:endParaRPr sz="1400" b="1">
              <a:solidFill>
                <a:srgbClr val="FF0000"/>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push $2</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push $1</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call callee</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add $8, %esp</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endParaRPr sz="8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callee:</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push %ebp</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mov %esp, %ebp</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sub $4, %esp</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endParaRPr sz="8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mov $42, %eax</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endParaRPr sz="8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mov %ebp, %esp</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pop %ebp</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ret</a:t>
            </a:r>
            <a:endParaRPr sz="1400" b="1">
              <a:latin typeface="Courier New"/>
              <a:ea typeface="Courier New"/>
              <a:cs typeface="Courier New"/>
              <a:sym typeface="Courier New"/>
            </a:endParaRPr>
          </a:p>
        </p:txBody>
      </p:sp>
      <p:sp>
        <p:nvSpPr>
          <p:cNvPr id="1140" name="Google Shape;1140;p92"/>
          <p:cNvSpPr txBox="1"/>
          <p:nvPr/>
        </p:nvSpPr>
        <p:spPr>
          <a:xfrm>
            <a:off x="5956027" y="1657615"/>
            <a:ext cx="507000" cy="307800"/>
          </a:xfrm>
          <a:prstGeom prst="rect">
            <a:avLst/>
          </a:prstGeom>
          <a:noFill/>
          <a:ln>
            <a:noFill/>
          </a:ln>
        </p:spPr>
        <p:txBody>
          <a:bodyPr spcFirstLastPara="1" wrap="square" lIns="45700" tIns="45700" rIns="45700" bIns="45700" anchor="t" anchorCtr="0">
            <a:spAutoFit/>
          </a:bodyPr>
          <a:lstStyle/>
          <a:p>
            <a:pPr marL="0" lvl="0" indent="0" algn="ctr" rtl="0">
              <a:spcBef>
                <a:spcPts val="0"/>
              </a:spcBef>
              <a:spcAft>
                <a:spcPts val="0"/>
              </a:spcAft>
              <a:buNone/>
            </a:pPr>
            <a:r>
              <a:rPr lang="en" b="1"/>
              <a:t>EIP</a:t>
            </a:r>
            <a:endParaRPr sz="1300" b="1">
              <a:latin typeface="Courier New"/>
              <a:ea typeface="Courier New"/>
              <a:cs typeface="Courier New"/>
              <a:sym typeface="Courier New"/>
            </a:endParaRPr>
          </a:p>
        </p:txBody>
      </p:sp>
      <p:cxnSp>
        <p:nvCxnSpPr>
          <p:cNvPr id="1141" name="Google Shape;1141;p92"/>
          <p:cNvCxnSpPr>
            <a:stCxn id="1140" idx="3"/>
          </p:cNvCxnSpPr>
          <p:nvPr/>
        </p:nvCxnSpPr>
        <p:spPr>
          <a:xfrm>
            <a:off x="6463027" y="1811515"/>
            <a:ext cx="290400" cy="0"/>
          </a:xfrm>
          <a:prstGeom prst="straightConnector1">
            <a:avLst/>
          </a:prstGeom>
          <a:noFill/>
          <a:ln w="9525" cap="flat" cmpd="sng">
            <a:solidFill>
              <a:schemeClr val="dk2"/>
            </a:solidFill>
            <a:prstDash val="solid"/>
            <a:round/>
            <a:headEnd type="none" w="med" len="med"/>
            <a:tailEnd type="triangle" w="med" len="med"/>
          </a:ln>
        </p:spPr>
      </p:cxnSp>
      <p:sp>
        <p:nvSpPr>
          <p:cNvPr id="1142" name="Google Shape;1142;p92"/>
          <p:cNvSpPr txBox="1">
            <a:spLocks noGrp="1"/>
          </p:cNvSpPr>
          <p:nvPr>
            <p:ph type="body" idx="2"/>
          </p:nvPr>
        </p:nvSpPr>
        <p:spPr>
          <a:xfrm>
            <a:off x="3852275" y="0"/>
            <a:ext cx="2283900" cy="8634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 sz="1300" b="1">
                <a:latin typeface="Courier New"/>
                <a:ea typeface="Courier New"/>
                <a:cs typeface="Courier New"/>
                <a:sym typeface="Courier New"/>
              </a:rPr>
              <a:t>void caller(void) {</a:t>
            </a:r>
            <a:br>
              <a:rPr lang="en" sz="1300" b="1">
                <a:latin typeface="Courier New"/>
                <a:ea typeface="Courier New"/>
                <a:cs typeface="Courier New"/>
                <a:sym typeface="Courier New"/>
              </a:rPr>
            </a:br>
            <a:r>
              <a:rPr lang="en" sz="1300" b="1">
                <a:latin typeface="Courier New"/>
                <a:ea typeface="Courier New"/>
                <a:cs typeface="Courier New"/>
                <a:sym typeface="Courier New"/>
              </a:rPr>
              <a:t>    callee(1, 2);</a:t>
            </a:r>
            <a:br>
              <a:rPr lang="en" sz="1300" b="1">
                <a:latin typeface="Courier New"/>
                <a:ea typeface="Courier New"/>
                <a:cs typeface="Courier New"/>
                <a:sym typeface="Courier New"/>
              </a:rPr>
            </a:br>
            <a:r>
              <a:rPr lang="en" sz="1300" b="1">
                <a:latin typeface="Courier New"/>
                <a:ea typeface="Courier New"/>
                <a:cs typeface="Courier New"/>
                <a:sym typeface="Courier New"/>
              </a:rPr>
              <a:t>}</a:t>
            </a:r>
            <a:endParaRPr sz="1300"/>
          </a:p>
        </p:txBody>
      </p:sp>
      <p:sp>
        <p:nvSpPr>
          <p:cNvPr id="1143" name="Google Shape;1143;p92"/>
          <p:cNvSpPr txBox="1"/>
          <p:nvPr/>
        </p:nvSpPr>
        <p:spPr>
          <a:xfrm>
            <a:off x="6232350" y="-17725"/>
            <a:ext cx="2788800" cy="10752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200"/>
              </a:spcAft>
              <a:buNone/>
            </a:pPr>
            <a:r>
              <a:rPr lang="en" sz="1300" b="1">
                <a:solidFill>
                  <a:schemeClr val="dk1"/>
                </a:solidFill>
                <a:latin typeface="Courier New"/>
                <a:ea typeface="Courier New"/>
                <a:cs typeface="Courier New"/>
                <a:sym typeface="Courier New"/>
              </a:rPr>
              <a:t>int callee(int a, int b) {</a:t>
            </a:r>
            <a:br>
              <a:rPr lang="en" sz="1300" b="1">
                <a:solidFill>
                  <a:schemeClr val="dk1"/>
                </a:solidFill>
                <a:latin typeface="Courier New"/>
                <a:ea typeface="Courier New"/>
                <a:cs typeface="Courier New"/>
                <a:sym typeface="Courier New"/>
              </a:rPr>
            </a:br>
            <a:r>
              <a:rPr lang="en" sz="1300" b="1">
                <a:solidFill>
                  <a:schemeClr val="dk1"/>
                </a:solidFill>
                <a:latin typeface="Courier New"/>
                <a:ea typeface="Courier New"/>
                <a:cs typeface="Courier New"/>
                <a:sym typeface="Courier New"/>
              </a:rPr>
              <a:t>    int local;</a:t>
            </a:r>
            <a:br>
              <a:rPr lang="en" sz="1300" b="1">
                <a:solidFill>
                  <a:schemeClr val="dk1"/>
                </a:solidFill>
                <a:latin typeface="Courier New"/>
                <a:ea typeface="Courier New"/>
                <a:cs typeface="Courier New"/>
                <a:sym typeface="Courier New"/>
              </a:rPr>
            </a:br>
            <a:r>
              <a:rPr lang="en" sz="1300" b="1">
                <a:solidFill>
                  <a:schemeClr val="dk1"/>
                </a:solidFill>
                <a:latin typeface="Courier New"/>
                <a:ea typeface="Courier New"/>
                <a:cs typeface="Courier New"/>
                <a:sym typeface="Courier New"/>
              </a:rPr>
              <a:t>    return 42;</a:t>
            </a:r>
            <a:br>
              <a:rPr lang="en" sz="1300" b="1">
                <a:solidFill>
                  <a:schemeClr val="dk1"/>
                </a:solidFill>
                <a:latin typeface="Courier New"/>
                <a:ea typeface="Courier New"/>
                <a:cs typeface="Courier New"/>
                <a:sym typeface="Courier New"/>
              </a:rPr>
            </a:br>
            <a:r>
              <a:rPr lang="en" sz="1300" b="1">
                <a:solidFill>
                  <a:schemeClr val="dk1"/>
                </a:solidFill>
                <a:latin typeface="Courier New"/>
                <a:ea typeface="Courier New"/>
                <a:cs typeface="Courier New"/>
                <a:sym typeface="Courier New"/>
              </a:rPr>
              <a:t>}</a:t>
            </a:r>
            <a:endParaRPr sz="170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1147"/>
        <p:cNvGrpSpPr/>
        <p:nvPr/>
      </p:nvGrpSpPr>
      <p:grpSpPr>
        <a:xfrm>
          <a:off x="0" y="0"/>
          <a:ext cx="0" cy="0"/>
          <a:chOff x="0" y="0"/>
          <a:chExt cx="0" cy="0"/>
        </a:xfrm>
      </p:grpSpPr>
      <p:sp>
        <p:nvSpPr>
          <p:cNvPr id="1148" name="Google Shape;1148;p93"/>
          <p:cNvSpPr txBox="1">
            <a:spLocks noGrp="1"/>
          </p:cNvSpPr>
          <p:nvPr>
            <p:ph type="body" idx="1"/>
          </p:nvPr>
        </p:nvSpPr>
        <p:spPr>
          <a:xfrm>
            <a:off x="6294500" y="1170625"/>
            <a:ext cx="2584500" cy="38862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400" b="1">
                <a:latin typeface="Courier New"/>
                <a:ea typeface="Courier New"/>
                <a:cs typeface="Courier New"/>
                <a:sym typeface="Courier New"/>
              </a:rPr>
              <a:t>caller:</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solidFill>
                  <a:srgbClr val="FF0000"/>
                </a:solidFill>
                <a:latin typeface="Courier New"/>
                <a:ea typeface="Courier New"/>
                <a:cs typeface="Courier New"/>
                <a:sym typeface="Courier New"/>
              </a:rPr>
              <a:t>    ...</a:t>
            </a:r>
            <a:endParaRPr sz="1400" b="1">
              <a:solidFill>
                <a:srgbClr val="FF0000"/>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push $2</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push $1</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call callee</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add $8, %esp</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endParaRPr sz="8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callee:</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push %ebp</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mov %esp, %ebp</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sub $4, %esp</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endParaRPr sz="8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mov $42, %eax</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endParaRPr sz="8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mov %ebp, %esp</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pop %ebp</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ret</a:t>
            </a:r>
            <a:endParaRPr sz="1400" b="1">
              <a:latin typeface="Courier New"/>
              <a:ea typeface="Courier New"/>
              <a:cs typeface="Courier New"/>
              <a:sym typeface="Courier New"/>
            </a:endParaRPr>
          </a:p>
        </p:txBody>
      </p:sp>
      <p:sp>
        <p:nvSpPr>
          <p:cNvPr id="1149" name="Google Shape;1149;p93"/>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x86 Function Call</a:t>
            </a:r>
            <a:endParaRPr/>
          </a:p>
        </p:txBody>
      </p:sp>
      <p:sp>
        <p:nvSpPr>
          <p:cNvPr id="1150" name="Google Shape;1150;p9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66</a:t>
            </a:fld>
            <a:endParaRPr/>
          </a:p>
        </p:txBody>
      </p:sp>
      <p:graphicFrame>
        <p:nvGraphicFramePr>
          <p:cNvPr id="1151" name="Google Shape;1151;p93"/>
          <p:cNvGraphicFramePr/>
          <p:nvPr/>
        </p:nvGraphicFramePr>
        <p:xfrm>
          <a:off x="3537763" y="1378350"/>
          <a:ext cx="2186075" cy="2135150"/>
        </p:xfrm>
        <a:graphic>
          <a:graphicData uri="http://schemas.openxmlformats.org/drawingml/2006/table">
            <a:tbl>
              <a:tblPr>
                <a:noFill/>
                <a:tableStyleId>{F77F4237-0D3B-4A35-BEBD-FA886FF9FF42}</a:tableStyleId>
              </a:tblPr>
              <a:tblGrid>
                <a:gridCol w="2186075">
                  <a:extLst>
                    <a:ext uri="{9D8B030D-6E8A-4147-A177-3AD203B41FA5}">
                      <a16:colId xmlns:a16="http://schemas.microsoft.com/office/drawing/2014/main" val="20000"/>
                    </a:ext>
                  </a:extLst>
                </a:gridCol>
              </a:tblGrid>
              <a:tr h="611350">
                <a:tc>
                  <a:txBody>
                    <a:bodyPr/>
                    <a:lstStyle/>
                    <a:p>
                      <a:pPr marL="0" lvl="0" indent="0" algn="ctr" rtl="0">
                        <a:spcBef>
                          <a:spcPts val="0"/>
                        </a:spcBef>
                        <a:spcAft>
                          <a:spcPts val="0"/>
                        </a:spcAft>
                        <a:buNone/>
                      </a:pPr>
                      <a:r>
                        <a:rPr lang="en" b="1">
                          <a:latin typeface="Courier New"/>
                          <a:ea typeface="Courier New"/>
                          <a:cs typeface="Courier New"/>
                          <a:sym typeface="Courier New"/>
                        </a:rPr>
                        <a:t>caller</a:t>
                      </a:r>
                      <a:r>
                        <a:rPr lang="en"/>
                        <a:t> stack frame</a:t>
                      </a:r>
                      <a:endParaRPr/>
                    </a:p>
                  </a:txBody>
                  <a:tcPr marL="45700" marR="45700" marT="45700" marB="45700" anchor="ctr">
                    <a:solidFill>
                      <a:srgbClr val="9E9E9E"/>
                    </a:solidFill>
                  </a:tcPr>
                </a:tc>
                <a:extLst>
                  <a:ext uri="{0D108BD9-81ED-4DB2-BD59-A6C34878D82A}">
                    <a16:rowId xmlns:a16="http://schemas.microsoft.com/office/drawing/2014/main" val="10000"/>
                  </a:ext>
                </a:extLst>
              </a:tr>
              <a:tr h="152550">
                <a:tc>
                  <a:txBody>
                    <a:bodyPr/>
                    <a:lstStyle/>
                    <a:p>
                      <a:pPr marL="0" lvl="0" indent="0" algn="ctr" rtl="0">
                        <a:spcBef>
                          <a:spcPts val="0"/>
                        </a:spcBef>
                        <a:spcAft>
                          <a:spcPts val="0"/>
                        </a:spcAft>
                        <a:buNone/>
                      </a:pPr>
                      <a:endParaRPr b="1">
                        <a:latin typeface="Courier New"/>
                        <a:ea typeface="Courier New"/>
                        <a:cs typeface="Courier New"/>
                        <a:sym typeface="Courier New"/>
                      </a:endParaRPr>
                    </a:p>
                  </a:txBody>
                  <a:tcPr marL="45700" marR="45700" marT="45700" marB="45700">
                    <a:solidFill>
                      <a:schemeClr val="lt2"/>
                    </a:solidFill>
                  </a:tcPr>
                </a:tc>
                <a:extLst>
                  <a:ext uri="{0D108BD9-81ED-4DB2-BD59-A6C34878D82A}">
                    <a16:rowId xmlns:a16="http://schemas.microsoft.com/office/drawing/2014/main" val="10001"/>
                  </a:ext>
                </a:extLst>
              </a:tr>
              <a:tr h="152550">
                <a:tc>
                  <a:txBody>
                    <a:bodyPr/>
                    <a:lstStyle/>
                    <a:p>
                      <a:pPr marL="0" lvl="0" indent="0" algn="ctr" rtl="0">
                        <a:spcBef>
                          <a:spcPts val="0"/>
                        </a:spcBef>
                        <a:spcAft>
                          <a:spcPts val="0"/>
                        </a:spcAft>
                        <a:buNone/>
                      </a:pPr>
                      <a:endParaRPr b="1">
                        <a:latin typeface="Courier New"/>
                        <a:ea typeface="Courier New"/>
                        <a:cs typeface="Courier New"/>
                        <a:sym typeface="Courier New"/>
                      </a:endParaRPr>
                    </a:p>
                  </a:txBody>
                  <a:tcPr marL="45700" marR="45700" marT="45700" marB="45700">
                    <a:solidFill>
                      <a:schemeClr val="lt2"/>
                    </a:solidFill>
                  </a:tcPr>
                </a:tc>
                <a:extLst>
                  <a:ext uri="{0D108BD9-81ED-4DB2-BD59-A6C34878D82A}">
                    <a16:rowId xmlns:a16="http://schemas.microsoft.com/office/drawing/2014/main" val="10002"/>
                  </a:ext>
                </a:extLst>
              </a:tr>
              <a:tr h="152550">
                <a:tc>
                  <a:txBody>
                    <a:bodyPr/>
                    <a:lstStyle/>
                    <a:p>
                      <a:pPr marL="0" lvl="0" indent="0" algn="ctr" rtl="0">
                        <a:spcBef>
                          <a:spcPts val="0"/>
                        </a:spcBef>
                        <a:spcAft>
                          <a:spcPts val="0"/>
                        </a:spcAft>
                        <a:buNone/>
                      </a:pPr>
                      <a:endParaRPr b="1">
                        <a:latin typeface="Courier New"/>
                        <a:ea typeface="Courier New"/>
                        <a:cs typeface="Courier New"/>
                        <a:sym typeface="Courier New"/>
                      </a:endParaRPr>
                    </a:p>
                  </a:txBody>
                  <a:tcPr marL="45700" marR="45700" marT="45700" marB="45700">
                    <a:solidFill>
                      <a:schemeClr val="lt2"/>
                    </a:solidFill>
                  </a:tcPr>
                </a:tc>
                <a:extLst>
                  <a:ext uri="{0D108BD9-81ED-4DB2-BD59-A6C34878D82A}">
                    <a16:rowId xmlns:a16="http://schemas.microsoft.com/office/drawing/2014/main" val="10003"/>
                  </a:ext>
                </a:extLst>
              </a:tr>
              <a:tr h="152550">
                <a:tc>
                  <a:txBody>
                    <a:bodyPr/>
                    <a:lstStyle/>
                    <a:p>
                      <a:pPr marL="0" lvl="0" indent="0" algn="ctr" rtl="0">
                        <a:spcBef>
                          <a:spcPts val="0"/>
                        </a:spcBef>
                        <a:spcAft>
                          <a:spcPts val="0"/>
                        </a:spcAft>
                        <a:buNone/>
                      </a:pPr>
                      <a:endParaRPr b="1">
                        <a:latin typeface="Courier New"/>
                        <a:ea typeface="Courier New"/>
                        <a:cs typeface="Courier New"/>
                        <a:sym typeface="Courier New"/>
                      </a:endParaRPr>
                    </a:p>
                  </a:txBody>
                  <a:tcPr marL="45700" marR="45700" marT="45700" marB="45700">
                    <a:solidFill>
                      <a:schemeClr val="lt2"/>
                    </a:solidFill>
                  </a:tcPr>
                </a:tc>
                <a:extLst>
                  <a:ext uri="{0D108BD9-81ED-4DB2-BD59-A6C34878D82A}">
                    <a16:rowId xmlns:a16="http://schemas.microsoft.com/office/drawing/2014/main" val="10004"/>
                  </a:ext>
                </a:extLst>
              </a:tr>
              <a:tr h="152550">
                <a:tc>
                  <a:txBody>
                    <a:bodyPr/>
                    <a:lstStyle/>
                    <a:p>
                      <a:pPr marL="0" lvl="0" indent="0" algn="ctr" rtl="0">
                        <a:spcBef>
                          <a:spcPts val="0"/>
                        </a:spcBef>
                        <a:spcAft>
                          <a:spcPts val="0"/>
                        </a:spcAft>
                        <a:buNone/>
                      </a:pPr>
                      <a:endParaRPr b="1">
                        <a:latin typeface="Courier New"/>
                        <a:ea typeface="Courier New"/>
                        <a:cs typeface="Courier New"/>
                        <a:sym typeface="Courier New"/>
                      </a:endParaRPr>
                    </a:p>
                  </a:txBody>
                  <a:tcPr marL="45700" marR="45700" marT="45700" marB="45700">
                    <a:solidFill>
                      <a:schemeClr val="lt2"/>
                    </a:solidFill>
                  </a:tcPr>
                </a:tc>
                <a:extLst>
                  <a:ext uri="{0D108BD9-81ED-4DB2-BD59-A6C34878D82A}">
                    <a16:rowId xmlns:a16="http://schemas.microsoft.com/office/drawing/2014/main" val="10005"/>
                  </a:ext>
                </a:extLst>
              </a:tr>
            </a:tbl>
          </a:graphicData>
        </a:graphic>
      </p:graphicFrame>
      <p:sp>
        <p:nvSpPr>
          <p:cNvPr id="1152" name="Google Shape;1152;p93"/>
          <p:cNvSpPr txBox="1">
            <a:spLocks noGrp="1"/>
          </p:cNvSpPr>
          <p:nvPr>
            <p:ph type="body" idx="1"/>
          </p:nvPr>
        </p:nvSpPr>
        <p:spPr>
          <a:xfrm>
            <a:off x="198500" y="1246825"/>
            <a:ext cx="2451000" cy="3765600"/>
          </a:xfrm>
          <a:prstGeom prst="rect">
            <a:avLst/>
          </a:prstGeom>
        </p:spPr>
        <p:txBody>
          <a:bodyPr spcFirstLastPara="1" wrap="square" lIns="91425" tIns="91425" rIns="91425" bIns="91425" anchor="t" anchorCtr="0">
            <a:normAutofit/>
          </a:bodyPr>
          <a:lstStyle/>
          <a:p>
            <a:pPr marL="457200" lvl="0" indent="-317500" algn="l" rtl="0">
              <a:lnSpc>
                <a:spcPct val="100000"/>
              </a:lnSpc>
              <a:spcBef>
                <a:spcPts val="0"/>
              </a:spcBef>
              <a:spcAft>
                <a:spcPts val="0"/>
              </a:spcAft>
              <a:buSzPts val="1400"/>
              <a:buChar char="●"/>
            </a:pPr>
            <a:r>
              <a:rPr lang="en" sz="1400"/>
              <a:t>The EBP and ESP registers point to the top and bottom of the current stack frame.</a:t>
            </a:r>
            <a:endParaRPr sz="1400"/>
          </a:p>
        </p:txBody>
      </p:sp>
      <p:sp>
        <p:nvSpPr>
          <p:cNvPr id="1153" name="Google Shape;1153;p93"/>
          <p:cNvSpPr txBox="1"/>
          <p:nvPr/>
        </p:nvSpPr>
        <p:spPr>
          <a:xfrm>
            <a:off x="2740377" y="1378350"/>
            <a:ext cx="507000" cy="307800"/>
          </a:xfrm>
          <a:prstGeom prst="rect">
            <a:avLst/>
          </a:prstGeom>
          <a:noFill/>
          <a:ln>
            <a:noFill/>
          </a:ln>
        </p:spPr>
        <p:txBody>
          <a:bodyPr spcFirstLastPara="1" wrap="square" lIns="45700" tIns="45700" rIns="45700" bIns="45700" anchor="t" anchorCtr="0">
            <a:spAutoFit/>
          </a:bodyPr>
          <a:lstStyle/>
          <a:p>
            <a:pPr marL="0" lvl="0" indent="0" algn="ctr" rtl="0">
              <a:spcBef>
                <a:spcPts val="0"/>
              </a:spcBef>
              <a:spcAft>
                <a:spcPts val="0"/>
              </a:spcAft>
              <a:buNone/>
            </a:pPr>
            <a:r>
              <a:rPr lang="en" b="1"/>
              <a:t>EBP</a:t>
            </a:r>
            <a:endParaRPr sz="1300" b="1">
              <a:latin typeface="Courier New"/>
              <a:ea typeface="Courier New"/>
              <a:cs typeface="Courier New"/>
              <a:sym typeface="Courier New"/>
            </a:endParaRPr>
          </a:p>
        </p:txBody>
      </p:sp>
      <p:cxnSp>
        <p:nvCxnSpPr>
          <p:cNvPr id="1154" name="Google Shape;1154;p93"/>
          <p:cNvCxnSpPr>
            <a:stCxn id="1153" idx="3"/>
          </p:cNvCxnSpPr>
          <p:nvPr/>
        </p:nvCxnSpPr>
        <p:spPr>
          <a:xfrm>
            <a:off x="3247377" y="1532250"/>
            <a:ext cx="290400" cy="0"/>
          </a:xfrm>
          <a:prstGeom prst="straightConnector1">
            <a:avLst/>
          </a:prstGeom>
          <a:noFill/>
          <a:ln w="9525" cap="flat" cmpd="sng">
            <a:solidFill>
              <a:schemeClr val="dk2"/>
            </a:solidFill>
            <a:prstDash val="solid"/>
            <a:round/>
            <a:headEnd type="none" w="med" len="med"/>
            <a:tailEnd type="triangle" w="med" len="med"/>
          </a:ln>
        </p:spPr>
      </p:cxnSp>
      <p:sp>
        <p:nvSpPr>
          <p:cNvPr id="1155" name="Google Shape;1155;p93"/>
          <p:cNvSpPr txBox="1"/>
          <p:nvPr/>
        </p:nvSpPr>
        <p:spPr>
          <a:xfrm>
            <a:off x="2740377" y="1683150"/>
            <a:ext cx="507000" cy="307800"/>
          </a:xfrm>
          <a:prstGeom prst="rect">
            <a:avLst/>
          </a:prstGeom>
          <a:noFill/>
          <a:ln>
            <a:noFill/>
          </a:ln>
        </p:spPr>
        <p:txBody>
          <a:bodyPr spcFirstLastPara="1" wrap="square" lIns="45700" tIns="45700" rIns="45700" bIns="45700" anchor="t" anchorCtr="0">
            <a:spAutoFit/>
          </a:bodyPr>
          <a:lstStyle/>
          <a:p>
            <a:pPr marL="0" lvl="0" indent="0" algn="ctr" rtl="0">
              <a:spcBef>
                <a:spcPts val="0"/>
              </a:spcBef>
              <a:spcAft>
                <a:spcPts val="0"/>
              </a:spcAft>
              <a:buNone/>
            </a:pPr>
            <a:r>
              <a:rPr lang="en" b="1"/>
              <a:t>ESP</a:t>
            </a:r>
            <a:endParaRPr sz="1300" b="1">
              <a:latin typeface="Courier New"/>
              <a:ea typeface="Courier New"/>
              <a:cs typeface="Courier New"/>
              <a:sym typeface="Courier New"/>
            </a:endParaRPr>
          </a:p>
        </p:txBody>
      </p:sp>
      <p:cxnSp>
        <p:nvCxnSpPr>
          <p:cNvPr id="1156" name="Google Shape;1156;p93"/>
          <p:cNvCxnSpPr>
            <a:stCxn id="1155" idx="3"/>
          </p:cNvCxnSpPr>
          <p:nvPr/>
        </p:nvCxnSpPr>
        <p:spPr>
          <a:xfrm>
            <a:off x="3247377" y="1837050"/>
            <a:ext cx="290400" cy="0"/>
          </a:xfrm>
          <a:prstGeom prst="straightConnector1">
            <a:avLst/>
          </a:prstGeom>
          <a:noFill/>
          <a:ln w="9525" cap="flat" cmpd="sng">
            <a:solidFill>
              <a:schemeClr val="dk2"/>
            </a:solidFill>
            <a:prstDash val="solid"/>
            <a:round/>
            <a:headEnd type="none" w="med" len="med"/>
            <a:tailEnd type="triangle" w="med" len="med"/>
          </a:ln>
        </p:spPr>
      </p:cxnSp>
      <p:sp>
        <p:nvSpPr>
          <p:cNvPr id="1157" name="Google Shape;1157;p93"/>
          <p:cNvSpPr txBox="1"/>
          <p:nvPr/>
        </p:nvSpPr>
        <p:spPr>
          <a:xfrm>
            <a:off x="5956027" y="1657615"/>
            <a:ext cx="507000" cy="307800"/>
          </a:xfrm>
          <a:prstGeom prst="rect">
            <a:avLst/>
          </a:prstGeom>
          <a:noFill/>
          <a:ln>
            <a:noFill/>
          </a:ln>
        </p:spPr>
        <p:txBody>
          <a:bodyPr spcFirstLastPara="1" wrap="square" lIns="45700" tIns="45700" rIns="45700" bIns="45700" anchor="t" anchorCtr="0">
            <a:spAutoFit/>
          </a:bodyPr>
          <a:lstStyle/>
          <a:p>
            <a:pPr marL="0" lvl="0" indent="0" algn="ctr" rtl="0">
              <a:spcBef>
                <a:spcPts val="0"/>
              </a:spcBef>
              <a:spcAft>
                <a:spcPts val="0"/>
              </a:spcAft>
              <a:buNone/>
            </a:pPr>
            <a:r>
              <a:rPr lang="en" b="1"/>
              <a:t>EIP</a:t>
            </a:r>
            <a:endParaRPr sz="1300" b="1">
              <a:latin typeface="Courier New"/>
              <a:ea typeface="Courier New"/>
              <a:cs typeface="Courier New"/>
              <a:sym typeface="Courier New"/>
            </a:endParaRPr>
          </a:p>
        </p:txBody>
      </p:sp>
      <p:cxnSp>
        <p:nvCxnSpPr>
          <p:cNvPr id="1158" name="Google Shape;1158;p93"/>
          <p:cNvCxnSpPr>
            <a:stCxn id="1157" idx="3"/>
          </p:cNvCxnSpPr>
          <p:nvPr/>
        </p:nvCxnSpPr>
        <p:spPr>
          <a:xfrm>
            <a:off x="6463027" y="1811515"/>
            <a:ext cx="290400" cy="0"/>
          </a:xfrm>
          <a:prstGeom prst="straightConnector1">
            <a:avLst/>
          </a:prstGeom>
          <a:noFill/>
          <a:ln w="9525" cap="flat" cmpd="sng">
            <a:solidFill>
              <a:schemeClr val="dk2"/>
            </a:solidFill>
            <a:prstDash val="solid"/>
            <a:round/>
            <a:headEnd type="none" w="med" len="med"/>
            <a:tailEnd type="triangle" w="med" len="med"/>
          </a:ln>
        </p:spPr>
      </p:cxnSp>
      <p:sp>
        <p:nvSpPr>
          <p:cNvPr id="1159" name="Google Shape;1159;p93"/>
          <p:cNvSpPr txBox="1">
            <a:spLocks noGrp="1"/>
          </p:cNvSpPr>
          <p:nvPr>
            <p:ph type="body" idx="2"/>
          </p:nvPr>
        </p:nvSpPr>
        <p:spPr>
          <a:xfrm>
            <a:off x="3852275" y="0"/>
            <a:ext cx="2283900" cy="8634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 sz="1300" b="1">
                <a:latin typeface="Courier New"/>
                <a:ea typeface="Courier New"/>
                <a:cs typeface="Courier New"/>
                <a:sym typeface="Courier New"/>
              </a:rPr>
              <a:t>void caller(void) {</a:t>
            </a:r>
            <a:br>
              <a:rPr lang="en" sz="1300" b="1">
                <a:latin typeface="Courier New"/>
                <a:ea typeface="Courier New"/>
                <a:cs typeface="Courier New"/>
                <a:sym typeface="Courier New"/>
              </a:rPr>
            </a:br>
            <a:r>
              <a:rPr lang="en" sz="1300" b="1">
                <a:latin typeface="Courier New"/>
                <a:ea typeface="Courier New"/>
                <a:cs typeface="Courier New"/>
                <a:sym typeface="Courier New"/>
              </a:rPr>
              <a:t>    callee(1, 2);</a:t>
            </a:r>
            <a:br>
              <a:rPr lang="en" sz="1300" b="1">
                <a:latin typeface="Courier New"/>
                <a:ea typeface="Courier New"/>
                <a:cs typeface="Courier New"/>
                <a:sym typeface="Courier New"/>
              </a:rPr>
            </a:br>
            <a:r>
              <a:rPr lang="en" sz="1300" b="1">
                <a:latin typeface="Courier New"/>
                <a:ea typeface="Courier New"/>
                <a:cs typeface="Courier New"/>
                <a:sym typeface="Courier New"/>
              </a:rPr>
              <a:t>}</a:t>
            </a:r>
            <a:endParaRPr sz="1300"/>
          </a:p>
        </p:txBody>
      </p:sp>
      <p:sp>
        <p:nvSpPr>
          <p:cNvPr id="1160" name="Google Shape;1160;p93"/>
          <p:cNvSpPr txBox="1"/>
          <p:nvPr/>
        </p:nvSpPr>
        <p:spPr>
          <a:xfrm>
            <a:off x="6232350" y="-17725"/>
            <a:ext cx="2788800" cy="10752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200"/>
              </a:spcAft>
              <a:buNone/>
            </a:pPr>
            <a:r>
              <a:rPr lang="en" sz="1300" b="1">
                <a:solidFill>
                  <a:schemeClr val="dk1"/>
                </a:solidFill>
                <a:latin typeface="Courier New"/>
                <a:ea typeface="Courier New"/>
                <a:cs typeface="Courier New"/>
                <a:sym typeface="Courier New"/>
              </a:rPr>
              <a:t>int callee(int a, int b) {</a:t>
            </a:r>
            <a:br>
              <a:rPr lang="en" sz="1300" b="1">
                <a:solidFill>
                  <a:schemeClr val="dk1"/>
                </a:solidFill>
                <a:latin typeface="Courier New"/>
                <a:ea typeface="Courier New"/>
                <a:cs typeface="Courier New"/>
                <a:sym typeface="Courier New"/>
              </a:rPr>
            </a:br>
            <a:r>
              <a:rPr lang="en" sz="1300" b="1">
                <a:solidFill>
                  <a:schemeClr val="dk1"/>
                </a:solidFill>
                <a:latin typeface="Courier New"/>
                <a:ea typeface="Courier New"/>
                <a:cs typeface="Courier New"/>
                <a:sym typeface="Courier New"/>
              </a:rPr>
              <a:t>    int local;</a:t>
            </a:r>
            <a:br>
              <a:rPr lang="en" sz="1300" b="1">
                <a:solidFill>
                  <a:schemeClr val="dk1"/>
                </a:solidFill>
                <a:latin typeface="Courier New"/>
                <a:ea typeface="Courier New"/>
                <a:cs typeface="Courier New"/>
                <a:sym typeface="Courier New"/>
              </a:rPr>
            </a:br>
            <a:r>
              <a:rPr lang="en" sz="1300" b="1">
                <a:solidFill>
                  <a:schemeClr val="dk1"/>
                </a:solidFill>
                <a:latin typeface="Courier New"/>
                <a:ea typeface="Courier New"/>
                <a:cs typeface="Courier New"/>
                <a:sym typeface="Courier New"/>
              </a:rPr>
              <a:t>    return 42;</a:t>
            </a:r>
            <a:br>
              <a:rPr lang="en" sz="1300" b="1">
                <a:solidFill>
                  <a:schemeClr val="dk1"/>
                </a:solidFill>
                <a:latin typeface="Courier New"/>
                <a:ea typeface="Courier New"/>
                <a:cs typeface="Courier New"/>
                <a:sym typeface="Courier New"/>
              </a:rPr>
            </a:br>
            <a:r>
              <a:rPr lang="en" sz="1300" b="1">
                <a:solidFill>
                  <a:schemeClr val="dk1"/>
                </a:solidFill>
                <a:latin typeface="Courier New"/>
                <a:ea typeface="Courier New"/>
                <a:cs typeface="Courier New"/>
                <a:sym typeface="Courier New"/>
              </a:rPr>
              <a:t>}</a:t>
            </a:r>
            <a:endParaRPr sz="170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1164"/>
        <p:cNvGrpSpPr/>
        <p:nvPr/>
      </p:nvGrpSpPr>
      <p:grpSpPr>
        <a:xfrm>
          <a:off x="0" y="0"/>
          <a:ext cx="0" cy="0"/>
          <a:chOff x="0" y="0"/>
          <a:chExt cx="0" cy="0"/>
        </a:xfrm>
      </p:grpSpPr>
      <p:sp>
        <p:nvSpPr>
          <p:cNvPr id="1165" name="Google Shape;1165;p94"/>
          <p:cNvSpPr txBox="1">
            <a:spLocks noGrp="1"/>
          </p:cNvSpPr>
          <p:nvPr>
            <p:ph type="body" idx="1"/>
          </p:nvPr>
        </p:nvSpPr>
        <p:spPr>
          <a:xfrm>
            <a:off x="6294500" y="1170625"/>
            <a:ext cx="2584500" cy="38862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400" b="1">
                <a:latin typeface="Courier New"/>
                <a:ea typeface="Courier New"/>
                <a:cs typeface="Courier New"/>
                <a:sym typeface="Courier New"/>
              </a:rPr>
              <a:t>caller:</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solidFill>
                  <a:srgbClr val="FF0000"/>
                </a:solidFill>
                <a:latin typeface="Courier New"/>
                <a:ea typeface="Courier New"/>
                <a:cs typeface="Courier New"/>
                <a:sym typeface="Courier New"/>
              </a:rPr>
              <a:t>    push $2</a:t>
            </a:r>
            <a:endParaRPr sz="1400" b="1">
              <a:solidFill>
                <a:srgbClr val="FF0000"/>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push $1</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call callee</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add $8, %esp</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endParaRPr sz="8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callee:</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push %ebp</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mov %esp, %ebp</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sub $4, %esp</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endParaRPr sz="8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mov $42, %eax</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endParaRPr sz="8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mov %ebp, %esp</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pop %ebp</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ret</a:t>
            </a:r>
            <a:endParaRPr sz="1400" b="1">
              <a:latin typeface="Courier New"/>
              <a:ea typeface="Courier New"/>
              <a:cs typeface="Courier New"/>
              <a:sym typeface="Courier New"/>
            </a:endParaRPr>
          </a:p>
        </p:txBody>
      </p:sp>
      <p:sp>
        <p:nvSpPr>
          <p:cNvPr id="1166" name="Google Shape;1166;p94"/>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x86 Function Call</a:t>
            </a:r>
            <a:endParaRPr/>
          </a:p>
        </p:txBody>
      </p:sp>
      <p:sp>
        <p:nvSpPr>
          <p:cNvPr id="1167" name="Google Shape;1167;p9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67</a:t>
            </a:fld>
            <a:endParaRPr/>
          </a:p>
        </p:txBody>
      </p:sp>
      <p:sp>
        <p:nvSpPr>
          <p:cNvPr id="1168" name="Google Shape;1168;p94"/>
          <p:cNvSpPr txBox="1"/>
          <p:nvPr/>
        </p:nvSpPr>
        <p:spPr>
          <a:xfrm>
            <a:off x="2740377" y="1378350"/>
            <a:ext cx="507000" cy="307800"/>
          </a:xfrm>
          <a:prstGeom prst="rect">
            <a:avLst/>
          </a:prstGeom>
          <a:noFill/>
          <a:ln>
            <a:noFill/>
          </a:ln>
        </p:spPr>
        <p:txBody>
          <a:bodyPr spcFirstLastPara="1" wrap="square" lIns="45700" tIns="45700" rIns="45700" bIns="45700" anchor="t" anchorCtr="0">
            <a:spAutoFit/>
          </a:bodyPr>
          <a:lstStyle/>
          <a:p>
            <a:pPr marL="0" lvl="0" indent="0" algn="ctr" rtl="0">
              <a:spcBef>
                <a:spcPts val="0"/>
              </a:spcBef>
              <a:spcAft>
                <a:spcPts val="0"/>
              </a:spcAft>
              <a:buNone/>
            </a:pPr>
            <a:r>
              <a:rPr lang="en" b="1"/>
              <a:t>EBP</a:t>
            </a:r>
            <a:endParaRPr sz="1300" b="1">
              <a:latin typeface="Courier New"/>
              <a:ea typeface="Courier New"/>
              <a:cs typeface="Courier New"/>
              <a:sym typeface="Courier New"/>
            </a:endParaRPr>
          </a:p>
        </p:txBody>
      </p:sp>
      <p:cxnSp>
        <p:nvCxnSpPr>
          <p:cNvPr id="1169" name="Google Shape;1169;p94"/>
          <p:cNvCxnSpPr>
            <a:stCxn id="1168" idx="3"/>
          </p:cNvCxnSpPr>
          <p:nvPr/>
        </p:nvCxnSpPr>
        <p:spPr>
          <a:xfrm>
            <a:off x="3247377" y="1532250"/>
            <a:ext cx="290400" cy="0"/>
          </a:xfrm>
          <a:prstGeom prst="straightConnector1">
            <a:avLst/>
          </a:prstGeom>
          <a:noFill/>
          <a:ln w="9525" cap="flat" cmpd="sng">
            <a:solidFill>
              <a:schemeClr val="dk2"/>
            </a:solidFill>
            <a:prstDash val="solid"/>
            <a:round/>
            <a:headEnd type="none" w="med" len="med"/>
            <a:tailEnd type="triangle" w="med" len="med"/>
          </a:ln>
        </p:spPr>
      </p:cxnSp>
      <p:graphicFrame>
        <p:nvGraphicFramePr>
          <p:cNvPr id="1170" name="Google Shape;1170;p94"/>
          <p:cNvGraphicFramePr/>
          <p:nvPr/>
        </p:nvGraphicFramePr>
        <p:xfrm>
          <a:off x="3537763" y="1378350"/>
          <a:ext cx="2186075" cy="2135150"/>
        </p:xfrm>
        <a:graphic>
          <a:graphicData uri="http://schemas.openxmlformats.org/drawingml/2006/table">
            <a:tbl>
              <a:tblPr>
                <a:noFill/>
                <a:tableStyleId>{F77F4237-0D3B-4A35-BEBD-FA886FF9FF42}</a:tableStyleId>
              </a:tblPr>
              <a:tblGrid>
                <a:gridCol w="2186075">
                  <a:extLst>
                    <a:ext uri="{9D8B030D-6E8A-4147-A177-3AD203B41FA5}">
                      <a16:colId xmlns:a16="http://schemas.microsoft.com/office/drawing/2014/main" val="20000"/>
                    </a:ext>
                  </a:extLst>
                </a:gridCol>
              </a:tblGrid>
              <a:tr h="611350">
                <a:tc>
                  <a:txBody>
                    <a:bodyPr/>
                    <a:lstStyle/>
                    <a:p>
                      <a:pPr marL="0" lvl="0" indent="0" algn="ctr" rtl="0">
                        <a:spcBef>
                          <a:spcPts val="0"/>
                        </a:spcBef>
                        <a:spcAft>
                          <a:spcPts val="0"/>
                        </a:spcAft>
                        <a:buNone/>
                      </a:pPr>
                      <a:r>
                        <a:rPr lang="en" b="1">
                          <a:latin typeface="Courier New"/>
                          <a:ea typeface="Courier New"/>
                          <a:cs typeface="Courier New"/>
                          <a:sym typeface="Courier New"/>
                        </a:rPr>
                        <a:t>caller</a:t>
                      </a:r>
                      <a:r>
                        <a:rPr lang="en"/>
                        <a:t> stack frame</a:t>
                      </a:r>
                      <a:endParaRPr/>
                    </a:p>
                  </a:txBody>
                  <a:tcPr marL="45700" marR="45700" marT="45700" marB="45700" anchor="ctr">
                    <a:solidFill>
                      <a:srgbClr val="9E9E9E"/>
                    </a:solidFill>
                  </a:tcPr>
                </a:tc>
                <a:extLst>
                  <a:ext uri="{0D108BD9-81ED-4DB2-BD59-A6C34878D82A}">
                    <a16:rowId xmlns:a16="http://schemas.microsoft.com/office/drawing/2014/main" val="10000"/>
                  </a:ext>
                </a:extLst>
              </a:tr>
              <a:tr h="152550">
                <a:tc>
                  <a:txBody>
                    <a:bodyPr/>
                    <a:lstStyle/>
                    <a:p>
                      <a:pPr marL="0" lvl="0" indent="0" algn="ctr" rtl="0">
                        <a:spcBef>
                          <a:spcPts val="0"/>
                        </a:spcBef>
                        <a:spcAft>
                          <a:spcPts val="0"/>
                        </a:spcAft>
                        <a:buNone/>
                      </a:pPr>
                      <a:r>
                        <a:rPr lang="en" b="1">
                          <a:solidFill>
                            <a:srgbClr val="FF0000"/>
                          </a:solidFill>
                          <a:latin typeface="Courier New"/>
                          <a:ea typeface="Courier New"/>
                          <a:cs typeface="Courier New"/>
                          <a:sym typeface="Courier New"/>
                        </a:rPr>
                        <a:t>2</a:t>
                      </a:r>
                      <a:endParaRPr b="1">
                        <a:solidFill>
                          <a:srgbClr val="FF0000"/>
                        </a:solidFill>
                        <a:latin typeface="Courier New"/>
                        <a:ea typeface="Courier New"/>
                        <a:cs typeface="Courier New"/>
                        <a:sym typeface="Courier New"/>
                      </a:endParaRPr>
                    </a:p>
                  </a:txBody>
                  <a:tcPr marL="45700" marR="45700" marT="45700" marB="45700">
                    <a:solidFill>
                      <a:schemeClr val="lt2"/>
                    </a:solidFill>
                  </a:tcPr>
                </a:tc>
                <a:extLst>
                  <a:ext uri="{0D108BD9-81ED-4DB2-BD59-A6C34878D82A}">
                    <a16:rowId xmlns:a16="http://schemas.microsoft.com/office/drawing/2014/main" val="10001"/>
                  </a:ext>
                </a:extLst>
              </a:tr>
              <a:tr h="152550">
                <a:tc>
                  <a:txBody>
                    <a:bodyPr/>
                    <a:lstStyle/>
                    <a:p>
                      <a:pPr marL="0" lvl="0" indent="0" algn="ctr" rtl="0">
                        <a:spcBef>
                          <a:spcPts val="0"/>
                        </a:spcBef>
                        <a:spcAft>
                          <a:spcPts val="0"/>
                        </a:spcAft>
                        <a:buNone/>
                      </a:pPr>
                      <a:endParaRPr b="1">
                        <a:latin typeface="Courier New"/>
                        <a:ea typeface="Courier New"/>
                        <a:cs typeface="Courier New"/>
                        <a:sym typeface="Courier New"/>
                      </a:endParaRPr>
                    </a:p>
                  </a:txBody>
                  <a:tcPr marL="45700" marR="45700" marT="45700" marB="45700">
                    <a:solidFill>
                      <a:schemeClr val="lt2"/>
                    </a:solidFill>
                  </a:tcPr>
                </a:tc>
                <a:extLst>
                  <a:ext uri="{0D108BD9-81ED-4DB2-BD59-A6C34878D82A}">
                    <a16:rowId xmlns:a16="http://schemas.microsoft.com/office/drawing/2014/main" val="10002"/>
                  </a:ext>
                </a:extLst>
              </a:tr>
              <a:tr h="152550">
                <a:tc>
                  <a:txBody>
                    <a:bodyPr/>
                    <a:lstStyle/>
                    <a:p>
                      <a:pPr marL="0" lvl="0" indent="0" algn="ctr" rtl="0">
                        <a:spcBef>
                          <a:spcPts val="0"/>
                        </a:spcBef>
                        <a:spcAft>
                          <a:spcPts val="0"/>
                        </a:spcAft>
                        <a:buNone/>
                      </a:pPr>
                      <a:endParaRPr b="1">
                        <a:latin typeface="Courier New"/>
                        <a:ea typeface="Courier New"/>
                        <a:cs typeface="Courier New"/>
                        <a:sym typeface="Courier New"/>
                      </a:endParaRPr>
                    </a:p>
                  </a:txBody>
                  <a:tcPr marL="45700" marR="45700" marT="45700" marB="45700">
                    <a:solidFill>
                      <a:schemeClr val="lt2"/>
                    </a:solidFill>
                  </a:tcPr>
                </a:tc>
                <a:extLst>
                  <a:ext uri="{0D108BD9-81ED-4DB2-BD59-A6C34878D82A}">
                    <a16:rowId xmlns:a16="http://schemas.microsoft.com/office/drawing/2014/main" val="10003"/>
                  </a:ext>
                </a:extLst>
              </a:tr>
              <a:tr h="152550">
                <a:tc>
                  <a:txBody>
                    <a:bodyPr/>
                    <a:lstStyle/>
                    <a:p>
                      <a:pPr marL="0" lvl="0" indent="0" algn="ctr" rtl="0">
                        <a:spcBef>
                          <a:spcPts val="0"/>
                        </a:spcBef>
                        <a:spcAft>
                          <a:spcPts val="0"/>
                        </a:spcAft>
                        <a:buNone/>
                      </a:pPr>
                      <a:endParaRPr b="1">
                        <a:latin typeface="Courier New"/>
                        <a:ea typeface="Courier New"/>
                        <a:cs typeface="Courier New"/>
                        <a:sym typeface="Courier New"/>
                      </a:endParaRPr>
                    </a:p>
                  </a:txBody>
                  <a:tcPr marL="45700" marR="45700" marT="45700" marB="45700">
                    <a:solidFill>
                      <a:schemeClr val="lt2"/>
                    </a:solidFill>
                  </a:tcPr>
                </a:tc>
                <a:extLst>
                  <a:ext uri="{0D108BD9-81ED-4DB2-BD59-A6C34878D82A}">
                    <a16:rowId xmlns:a16="http://schemas.microsoft.com/office/drawing/2014/main" val="10004"/>
                  </a:ext>
                </a:extLst>
              </a:tr>
              <a:tr h="152550">
                <a:tc>
                  <a:txBody>
                    <a:bodyPr/>
                    <a:lstStyle/>
                    <a:p>
                      <a:pPr marL="0" lvl="0" indent="0" algn="ctr" rtl="0">
                        <a:spcBef>
                          <a:spcPts val="0"/>
                        </a:spcBef>
                        <a:spcAft>
                          <a:spcPts val="0"/>
                        </a:spcAft>
                        <a:buNone/>
                      </a:pPr>
                      <a:endParaRPr b="1">
                        <a:latin typeface="Courier New"/>
                        <a:ea typeface="Courier New"/>
                        <a:cs typeface="Courier New"/>
                        <a:sym typeface="Courier New"/>
                      </a:endParaRPr>
                    </a:p>
                  </a:txBody>
                  <a:tcPr marL="45700" marR="45700" marT="45700" marB="45700">
                    <a:solidFill>
                      <a:schemeClr val="lt2"/>
                    </a:solidFill>
                  </a:tcPr>
                </a:tc>
                <a:extLst>
                  <a:ext uri="{0D108BD9-81ED-4DB2-BD59-A6C34878D82A}">
                    <a16:rowId xmlns:a16="http://schemas.microsoft.com/office/drawing/2014/main" val="10005"/>
                  </a:ext>
                </a:extLst>
              </a:tr>
            </a:tbl>
          </a:graphicData>
        </a:graphic>
      </p:graphicFrame>
      <p:sp>
        <p:nvSpPr>
          <p:cNvPr id="1171" name="Google Shape;1171;p94"/>
          <p:cNvSpPr txBox="1">
            <a:spLocks noGrp="1"/>
          </p:cNvSpPr>
          <p:nvPr>
            <p:ph type="body" idx="1"/>
          </p:nvPr>
        </p:nvSpPr>
        <p:spPr>
          <a:xfrm>
            <a:off x="198500" y="1246825"/>
            <a:ext cx="2451000" cy="3765600"/>
          </a:xfrm>
          <a:prstGeom prst="rect">
            <a:avLst/>
          </a:prstGeom>
        </p:spPr>
        <p:txBody>
          <a:bodyPr spcFirstLastPara="1" wrap="square" lIns="91425" tIns="91425" rIns="91425" bIns="91425" anchor="t" anchorCtr="0">
            <a:normAutofit/>
          </a:bodyPr>
          <a:lstStyle/>
          <a:p>
            <a:pPr marL="0" lvl="0" indent="0" algn="l" rtl="0">
              <a:lnSpc>
                <a:spcPct val="100000"/>
              </a:lnSpc>
              <a:spcBef>
                <a:spcPts val="0"/>
              </a:spcBef>
              <a:spcAft>
                <a:spcPts val="0"/>
              </a:spcAft>
              <a:buNone/>
            </a:pPr>
            <a:r>
              <a:rPr lang="en" sz="1400" b="1"/>
              <a:t>1. Push arguments on the stack</a:t>
            </a:r>
            <a:endParaRPr sz="1400" b="1"/>
          </a:p>
          <a:p>
            <a:pPr marL="0" lvl="0" indent="0" algn="l" rtl="0">
              <a:lnSpc>
                <a:spcPct val="100000"/>
              </a:lnSpc>
              <a:spcBef>
                <a:spcPts val="0"/>
              </a:spcBef>
              <a:spcAft>
                <a:spcPts val="0"/>
              </a:spcAft>
              <a:buNone/>
            </a:pPr>
            <a:endParaRPr sz="1400"/>
          </a:p>
          <a:p>
            <a:pPr marL="457200" lvl="0" indent="-317500" algn="l" rtl="0">
              <a:lnSpc>
                <a:spcPct val="100000"/>
              </a:lnSpc>
              <a:spcBef>
                <a:spcPts val="0"/>
              </a:spcBef>
              <a:spcAft>
                <a:spcPts val="0"/>
              </a:spcAft>
              <a:buSzPts val="1400"/>
              <a:buChar char="●"/>
            </a:pPr>
            <a:r>
              <a:rPr lang="en" sz="1400"/>
              <a:t>The </a:t>
            </a:r>
            <a:r>
              <a:rPr lang="en" sz="1400" b="1">
                <a:latin typeface="Courier New"/>
                <a:ea typeface="Courier New"/>
                <a:cs typeface="Courier New"/>
                <a:sym typeface="Courier New"/>
              </a:rPr>
              <a:t>push</a:t>
            </a:r>
            <a:r>
              <a:rPr lang="en" sz="1400"/>
              <a:t> instruction decrements the ESP to make space on the stack</a:t>
            </a:r>
            <a:endParaRPr sz="1400"/>
          </a:p>
          <a:p>
            <a:pPr marL="457200" lvl="0" indent="-317500" algn="l" rtl="0">
              <a:lnSpc>
                <a:spcPct val="100000"/>
              </a:lnSpc>
              <a:spcBef>
                <a:spcPts val="0"/>
              </a:spcBef>
              <a:spcAft>
                <a:spcPts val="0"/>
              </a:spcAft>
              <a:buSzPts val="1400"/>
              <a:buChar char="●"/>
            </a:pPr>
            <a:r>
              <a:rPr lang="en" sz="1400"/>
              <a:t>Arguments are pushed in reverse order</a:t>
            </a:r>
            <a:endParaRPr sz="1400"/>
          </a:p>
        </p:txBody>
      </p:sp>
      <p:sp>
        <p:nvSpPr>
          <p:cNvPr id="1172" name="Google Shape;1172;p94"/>
          <p:cNvSpPr txBox="1"/>
          <p:nvPr/>
        </p:nvSpPr>
        <p:spPr>
          <a:xfrm>
            <a:off x="2740377" y="1987950"/>
            <a:ext cx="507000" cy="307800"/>
          </a:xfrm>
          <a:prstGeom prst="rect">
            <a:avLst/>
          </a:prstGeom>
          <a:noFill/>
          <a:ln>
            <a:noFill/>
          </a:ln>
        </p:spPr>
        <p:txBody>
          <a:bodyPr spcFirstLastPara="1" wrap="square" lIns="45700" tIns="45700" rIns="45700" bIns="45700" anchor="t" anchorCtr="0">
            <a:spAutoFit/>
          </a:bodyPr>
          <a:lstStyle/>
          <a:p>
            <a:pPr marL="0" lvl="0" indent="0" algn="ctr" rtl="0">
              <a:spcBef>
                <a:spcPts val="0"/>
              </a:spcBef>
              <a:spcAft>
                <a:spcPts val="0"/>
              </a:spcAft>
              <a:buNone/>
            </a:pPr>
            <a:r>
              <a:rPr lang="en" b="1">
                <a:solidFill>
                  <a:srgbClr val="FF0000"/>
                </a:solidFill>
              </a:rPr>
              <a:t>ESP</a:t>
            </a:r>
            <a:endParaRPr sz="1300" b="1">
              <a:solidFill>
                <a:srgbClr val="FF0000"/>
              </a:solidFill>
              <a:latin typeface="Courier New"/>
              <a:ea typeface="Courier New"/>
              <a:cs typeface="Courier New"/>
              <a:sym typeface="Courier New"/>
            </a:endParaRPr>
          </a:p>
        </p:txBody>
      </p:sp>
      <p:cxnSp>
        <p:nvCxnSpPr>
          <p:cNvPr id="1173" name="Google Shape;1173;p94"/>
          <p:cNvCxnSpPr>
            <a:stCxn id="1172" idx="3"/>
          </p:cNvCxnSpPr>
          <p:nvPr/>
        </p:nvCxnSpPr>
        <p:spPr>
          <a:xfrm>
            <a:off x="3247377" y="2141850"/>
            <a:ext cx="290400" cy="0"/>
          </a:xfrm>
          <a:prstGeom prst="straightConnector1">
            <a:avLst/>
          </a:prstGeom>
          <a:noFill/>
          <a:ln w="9525" cap="flat" cmpd="sng">
            <a:solidFill>
              <a:srgbClr val="FF0000"/>
            </a:solidFill>
            <a:prstDash val="solid"/>
            <a:round/>
            <a:headEnd type="none" w="med" len="med"/>
            <a:tailEnd type="triangle" w="med" len="med"/>
          </a:ln>
        </p:spPr>
      </p:cxnSp>
      <p:sp>
        <p:nvSpPr>
          <p:cNvPr id="1174" name="Google Shape;1174;p94"/>
          <p:cNvSpPr txBox="1"/>
          <p:nvPr/>
        </p:nvSpPr>
        <p:spPr>
          <a:xfrm>
            <a:off x="5956027" y="1886215"/>
            <a:ext cx="507000" cy="307800"/>
          </a:xfrm>
          <a:prstGeom prst="rect">
            <a:avLst/>
          </a:prstGeom>
          <a:noFill/>
          <a:ln>
            <a:noFill/>
          </a:ln>
        </p:spPr>
        <p:txBody>
          <a:bodyPr spcFirstLastPara="1" wrap="square" lIns="45700" tIns="45700" rIns="45700" bIns="45700" anchor="t" anchorCtr="0">
            <a:spAutoFit/>
          </a:bodyPr>
          <a:lstStyle/>
          <a:p>
            <a:pPr marL="0" lvl="0" indent="0" algn="ctr" rtl="0">
              <a:spcBef>
                <a:spcPts val="0"/>
              </a:spcBef>
              <a:spcAft>
                <a:spcPts val="0"/>
              </a:spcAft>
              <a:buNone/>
            </a:pPr>
            <a:r>
              <a:rPr lang="en" b="1"/>
              <a:t>EIP</a:t>
            </a:r>
            <a:endParaRPr sz="1300" b="1">
              <a:latin typeface="Courier New"/>
              <a:ea typeface="Courier New"/>
              <a:cs typeface="Courier New"/>
              <a:sym typeface="Courier New"/>
            </a:endParaRPr>
          </a:p>
        </p:txBody>
      </p:sp>
      <p:cxnSp>
        <p:nvCxnSpPr>
          <p:cNvPr id="1175" name="Google Shape;1175;p94"/>
          <p:cNvCxnSpPr>
            <a:stCxn id="1174" idx="3"/>
          </p:cNvCxnSpPr>
          <p:nvPr/>
        </p:nvCxnSpPr>
        <p:spPr>
          <a:xfrm>
            <a:off x="6463027" y="2040115"/>
            <a:ext cx="290400" cy="0"/>
          </a:xfrm>
          <a:prstGeom prst="straightConnector1">
            <a:avLst/>
          </a:prstGeom>
          <a:noFill/>
          <a:ln w="9525" cap="flat" cmpd="sng">
            <a:solidFill>
              <a:schemeClr val="dk2"/>
            </a:solidFill>
            <a:prstDash val="solid"/>
            <a:round/>
            <a:headEnd type="none" w="med" len="med"/>
            <a:tailEnd type="triangle" w="med" len="med"/>
          </a:ln>
        </p:spPr>
      </p:cxnSp>
      <p:sp>
        <p:nvSpPr>
          <p:cNvPr id="1176" name="Google Shape;1176;p94"/>
          <p:cNvSpPr txBox="1">
            <a:spLocks noGrp="1"/>
          </p:cNvSpPr>
          <p:nvPr>
            <p:ph type="body" idx="2"/>
          </p:nvPr>
        </p:nvSpPr>
        <p:spPr>
          <a:xfrm>
            <a:off x="3852275" y="0"/>
            <a:ext cx="2283900" cy="8634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 sz="1300" b="1">
                <a:latin typeface="Courier New"/>
                <a:ea typeface="Courier New"/>
                <a:cs typeface="Courier New"/>
                <a:sym typeface="Courier New"/>
              </a:rPr>
              <a:t>void caller(void) {</a:t>
            </a:r>
            <a:br>
              <a:rPr lang="en" sz="1300" b="1">
                <a:latin typeface="Courier New"/>
                <a:ea typeface="Courier New"/>
                <a:cs typeface="Courier New"/>
                <a:sym typeface="Courier New"/>
              </a:rPr>
            </a:br>
            <a:r>
              <a:rPr lang="en" sz="1300" b="1">
                <a:latin typeface="Courier New"/>
                <a:ea typeface="Courier New"/>
                <a:cs typeface="Courier New"/>
                <a:sym typeface="Courier New"/>
              </a:rPr>
              <a:t>    callee(1, 2);</a:t>
            </a:r>
            <a:br>
              <a:rPr lang="en" sz="1300" b="1">
                <a:latin typeface="Courier New"/>
                <a:ea typeface="Courier New"/>
                <a:cs typeface="Courier New"/>
                <a:sym typeface="Courier New"/>
              </a:rPr>
            </a:br>
            <a:r>
              <a:rPr lang="en" sz="1300" b="1">
                <a:latin typeface="Courier New"/>
                <a:ea typeface="Courier New"/>
                <a:cs typeface="Courier New"/>
                <a:sym typeface="Courier New"/>
              </a:rPr>
              <a:t>}</a:t>
            </a:r>
            <a:endParaRPr sz="1300"/>
          </a:p>
        </p:txBody>
      </p:sp>
      <p:sp>
        <p:nvSpPr>
          <p:cNvPr id="1177" name="Google Shape;1177;p94"/>
          <p:cNvSpPr txBox="1"/>
          <p:nvPr/>
        </p:nvSpPr>
        <p:spPr>
          <a:xfrm>
            <a:off x="6232350" y="-17725"/>
            <a:ext cx="2788800" cy="10752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200"/>
              </a:spcAft>
              <a:buNone/>
            </a:pPr>
            <a:r>
              <a:rPr lang="en" sz="1300" b="1">
                <a:solidFill>
                  <a:schemeClr val="dk1"/>
                </a:solidFill>
                <a:latin typeface="Courier New"/>
                <a:ea typeface="Courier New"/>
                <a:cs typeface="Courier New"/>
                <a:sym typeface="Courier New"/>
              </a:rPr>
              <a:t>int callee(int a, int b) {</a:t>
            </a:r>
            <a:br>
              <a:rPr lang="en" sz="1300" b="1">
                <a:solidFill>
                  <a:schemeClr val="dk1"/>
                </a:solidFill>
                <a:latin typeface="Courier New"/>
                <a:ea typeface="Courier New"/>
                <a:cs typeface="Courier New"/>
                <a:sym typeface="Courier New"/>
              </a:rPr>
            </a:br>
            <a:r>
              <a:rPr lang="en" sz="1300" b="1">
                <a:solidFill>
                  <a:schemeClr val="dk1"/>
                </a:solidFill>
                <a:latin typeface="Courier New"/>
                <a:ea typeface="Courier New"/>
                <a:cs typeface="Courier New"/>
                <a:sym typeface="Courier New"/>
              </a:rPr>
              <a:t>    int local;</a:t>
            </a:r>
            <a:br>
              <a:rPr lang="en" sz="1300" b="1">
                <a:solidFill>
                  <a:schemeClr val="dk1"/>
                </a:solidFill>
                <a:latin typeface="Courier New"/>
                <a:ea typeface="Courier New"/>
                <a:cs typeface="Courier New"/>
                <a:sym typeface="Courier New"/>
              </a:rPr>
            </a:br>
            <a:r>
              <a:rPr lang="en" sz="1300" b="1">
                <a:solidFill>
                  <a:schemeClr val="dk1"/>
                </a:solidFill>
                <a:latin typeface="Courier New"/>
                <a:ea typeface="Courier New"/>
                <a:cs typeface="Courier New"/>
                <a:sym typeface="Courier New"/>
              </a:rPr>
              <a:t>    return 42;</a:t>
            </a:r>
            <a:br>
              <a:rPr lang="en" sz="1300" b="1">
                <a:solidFill>
                  <a:schemeClr val="dk1"/>
                </a:solidFill>
                <a:latin typeface="Courier New"/>
                <a:ea typeface="Courier New"/>
                <a:cs typeface="Courier New"/>
                <a:sym typeface="Courier New"/>
              </a:rPr>
            </a:br>
            <a:r>
              <a:rPr lang="en" sz="1300" b="1">
                <a:solidFill>
                  <a:schemeClr val="dk1"/>
                </a:solidFill>
                <a:latin typeface="Courier New"/>
                <a:ea typeface="Courier New"/>
                <a:cs typeface="Courier New"/>
                <a:sym typeface="Courier New"/>
              </a:rPr>
              <a:t>}</a:t>
            </a:r>
            <a:endParaRPr sz="170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1181"/>
        <p:cNvGrpSpPr/>
        <p:nvPr/>
      </p:nvGrpSpPr>
      <p:grpSpPr>
        <a:xfrm>
          <a:off x="0" y="0"/>
          <a:ext cx="0" cy="0"/>
          <a:chOff x="0" y="0"/>
          <a:chExt cx="0" cy="0"/>
        </a:xfrm>
      </p:grpSpPr>
      <p:sp>
        <p:nvSpPr>
          <p:cNvPr id="1182" name="Google Shape;1182;p95"/>
          <p:cNvSpPr txBox="1">
            <a:spLocks noGrp="1"/>
          </p:cNvSpPr>
          <p:nvPr>
            <p:ph type="body" idx="1"/>
          </p:nvPr>
        </p:nvSpPr>
        <p:spPr>
          <a:xfrm>
            <a:off x="6294500" y="1170625"/>
            <a:ext cx="2584500" cy="38862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400" b="1">
                <a:latin typeface="Courier New"/>
                <a:ea typeface="Courier New"/>
                <a:cs typeface="Courier New"/>
                <a:sym typeface="Courier New"/>
              </a:rPr>
              <a:t>caller:</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solidFill>
                  <a:srgbClr val="000000"/>
                </a:solidFill>
                <a:latin typeface="Courier New"/>
                <a:ea typeface="Courier New"/>
                <a:cs typeface="Courier New"/>
                <a:sym typeface="Courier New"/>
              </a:rPr>
              <a:t>    push $2</a:t>
            </a:r>
            <a:endParaRPr sz="1400" b="1">
              <a:solidFill>
                <a:srgbClr val="000000"/>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solidFill>
                  <a:srgbClr val="FF0000"/>
                </a:solidFill>
                <a:latin typeface="Courier New"/>
                <a:ea typeface="Courier New"/>
                <a:cs typeface="Courier New"/>
                <a:sym typeface="Courier New"/>
              </a:rPr>
              <a:t>    push $1</a:t>
            </a:r>
            <a:endParaRPr sz="1400" b="1">
              <a:solidFill>
                <a:srgbClr val="FF0000"/>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call callee</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add $8, %esp</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endParaRPr sz="8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callee:</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push %ebp</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mov %esp, %ebp</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sub $4, %esp</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endParaRPr sz="8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mov $42, %eax</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endParaRPr sz="8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mov %ebp, %esp</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pop %ebp</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ret</a:t>
            </a:r>
            <a:endParaRPr sz="1400" b="1">
              <a:latin typeface="Courier New"/>
              <a:ea typeface="Courier New"/>
              <a:cs typeface="Courier New"/>
              <a:sym typeface="Courier New"/>
            </a:endParaRPr>
          </a:p>
        </p:txBody>
      </p:sp>
      <p:sp>
        <p:nvSpPr>
          <p:cNvPr id="1183" name="Google Shape;1183;p95"/>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x86 Function Call</a:t>
            </a:r>
            <a:endParaRPr/>
          </a:p>
        </p:txBody>
      </p:sp>
      <p:sp>
        <p:nvSpPr>
          <p:cNvPr id="1184" name="Google Shape;1184;p9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68</a:t>
            </a:fld>
            <a:endParaRPr/>
          </a:p>
        </p:txBody>
      </p:sp>
      <p:graphicFrame>
        <p:nvGraphicFramePr>
          <p:cNvPr id="1185" name="Google Shape;1185;p95"/>
          <p:cNvGraphicFramePr/>
          <p:nvPr/>
        </p:nvGraphicFramePr>
        <p:xfrm>
          <a:off x="3537763" y="1378350"/>
          <a:ext cx="2186075" cy="2135150"/>
        </p:xfrm>
        <a:graphic>
          <a:graphicData uri="http://schemas.openxmlformats.org/drawingml/2006/table">
            <a:tbl>
              <a:tblPr>
                <a:noFill/>
                <a:tableStyleId>{F77F4237-0D3B-4A35-BEBD-FA886FF9FF42}</a:tableStyleId>
              </a:tblPr>
              <a:tblGrid>
                <a:gridCol w="2186075">
                  <a:extLst>
                    <a:ext uri="{9D8B030D-6E8A-4147-A177-3AD203B41FA5}">
                      <a16:colId xmlns:a16="http://schemas.microsoft.com/office/drawing/2014/main" val="20000"/>
                    </a:ext>
                  </a:extLst>
                </a:gridCol>
              </a:tblGrid>
              <a:tr h="611350">
                <a:tc>
                  <a:txBody>
                    <a:bodyPr/>
                    <a:lstStyle/>
                    <a:p>
                      <a:pPr marL="0" lvl="0" indent="0" algn="ctr" rtl="0">
                        <a:spcBef>
                          <a:spcPts val="0"/>
                        </a:spcBef>
                        <a:spcAft>
                          <a:spcPts val="0"/>
                        </a:spcAft>
                        <a:buNone/>
                      </a:pPr>
                      <a:r>
                        <a:rPr lang="en" b="1">
                          <a:latin typeface="Courier New"/>
                          <a:ea typeface="Courier New"/>
                          <a:cs typeface="Courier New"/>
                          <a:sym typeface="Courier New"/>
                        </a:rPr>
                        <a:t>caller</a:t>
                      </a:r>
                      <a:r>
                        <a:rPr lang="en"/>
                        <a:t> stack frame</a:t>
                      </a:r>
                      <a:endParaRPr/>
                    </a:p>
                  </a:txBody>
                  <a:tcPr marL="45700" marR="45700" marT="45700" marB="45700" anchor="ctr">
                    <a:solidFill>
                      <a:srgbClr val="9E9E9E"/>
                    </a:solidFill>
                  </a:tcPr>
                </a:tc>
                <a:extLst>
                  <a:ext uri="{0D108BD9-81ED-4DB2-BD59-A6C34878D82A}">
                    <a16:rowId xmlns:a16="http://schemas.microsoft.com/office/drawing/2014/main" val="10000"/>
                  </a:ext>
                </a:extLst>
              </a:tr>
              <a:tr h="152550">
                <a:tc>
                  <a:txBody>
                    <a:bodyPr/>
                    <a:lstStyle/>
                    <a:p>
                      <a:pPr marL="0" lvl="0" indent="0" algn="ctr" rtl="0">
                        <a:spcBef>
                          <a:spcPts val="0"/>
                        </a:spcBef>
                        <a:spcAft>
                          <a:spcPts val="0"/>
                        </a:spcAft>
                        <a:buNone/>
                      </a:pPr>
                      <a:r>
                        <a:rPr lang="en" b="1">
                          <a:latin typeface="Courier New"/>
                          <a:ea typeface="Courier New"/>
                          <a:cs typeface="Courier New"/>
                          <a:sym typeface="Courier New"/>
                        </a:rPr>
                        <a:t>2</a:t>
                      </a:r>
                      <a:endParaRPr b="1">
                        <a:latin typeface="Courier New"/>
                        <a:ea typeface="Courier New"/>
                        <a:cs typeface="Courier New"/>
                        <a:sym typeface="Courier New"/>
                      </a:endParaRPr>
                    </a:p>
                  </a:txBody>
                  <a:tcPr marL="45700" marR="45700" marT="45700" marB="45700">
                    <a:solidFill>
                      <a:schemeClr val="lt2"/>
                    </a:solidFill>
                  </a:tcPr>
                </a:tc>
                <a:extLst>
                  <a:ext uri="{0D108BD9-81ED-4DB2-BD59-A6C34878D82A}">
                    <a16:rowId xmlns:a16="http://schemas.microsoft.com/office/drawing/2014/main" val="10001"/>
                  </a:ext>
                </a:extLst>
              </a:tr>
              <a:tr h="152550">
                <a:tc>
                  <a:txBody>
                    <a:bodyPr/>
                    <a:lstStyle/>
                    <a:p>
                      <a:pPr marL="0" lvl="0" indent="0" algn="ctr" rtl="0">
                        <a:spcBef>
                          <a:spcPts val="0"/>
                        </a:spcBef>
                        <a:spcAft>
                          <a:spcPts val="0"/>
                        </a:spcAft>
                        <a:buNone/>
                      </a:pPr>
                      <a:r>
                        <a:rPr lang="en" b="1">
                          <a:solidFill>
                            <a:srgbClr val="FF0000"/>
                          </a:solidFill>
                          <a:latin typeface="Courier New"/>
                          <a:ea typeface="Courier New"/>
                          <a:cs typeface="Courier New"/>
                          <a:sym typeface="Courier New"/>
                        </a:rPr>
                        <a:t>1</a:t>
                      </a:r>
                      <a:endParaRPr b="1">
                        <a:solidFill>
                          <a:srgbClr val="FF0000"/>
                        </a:solidFill>
                        <a:latin typeface="Courier New"/>
                        <a:ea typeface="Courier New"/>
                        <a:cs typeface="Courier New"/>
                        <a:sym typeface="Courier New"/>
                      </a:endParaRPr>
                    </a:p>
                  </a:txBody>
                  <a:tcPr marL="45700" marR="45700" marT="45700" marB="45700">
                    <a:solidFill>
                      <a:schemeClr val="lt2"/>
                    </a:solidFill>
                  </a:tcPr>
                </a:tc>
                <a:extLst>
                  <a:ext uri="{0D108BD9-81ED-4DB2-BD59-A6C34878D82A}">
                    <a16:rowId xmlns:a16="http://schemas.microsoft.com/office/drawing/2014/main" val="10002"/>
                  </a:ext>
                </a:extLst>
              </a:tr>
              <a:tr h="152550">
                <a:tc>
                  <a:txBody>
                    <a:bodyPr/>
                    <a:lstStyle/>
                    <a:p>
                      <a:pPr marL="0" lvl="0" indent="0" algn="ctr" rtl="0">
                        <a:spcBef>
                          <a:spcPts val="0"/>
                        </a:spcBef>
                        <a:spcAft>
                          <a:spcPts val="0"/>
                        </a:spcAft>
                        <a:buNone/>
                      </a:pPr>
                      <a:endParaRPr b="1">
                        <a:latin typeface="Courier New"/>
                        <a:ea typeface="Courier New"/>
                        <a:cs typeface="Courier New"/>
                        <a:sym typeface="Courier New"/>
                      </a:endParaRPr>
                    </a:p>
                  </a:txBody>
                  <a:tcPr marL="45700" marR="45700" marT="45700" marB="45700">
                    <a:solidFill>
                      <a:schemeClr val="lt2"/>
                    </a:solidFill>
                  </a:tcPr>
                </a:tc>
                <a:extLst>
                  <a:ext uri="{0D108BD9-81ED-4DB2-BD59-A6C34878D82A}">
                    <a16:rowId xmlns:a16="http://schemas.microsoft.com/office/drawing/2014/main" val="10003"/>
                  </a:ext>
                </a:extLst>
              </a:tr>
              <a:tr h="152550">
                <a:tc>
                  <a:txBody>
                    <a:bodyPr/>
                    <a:lstStyle/>
                    <a:p>
                      <a:pPr marL="0" lvl="0" indent="0" algn="ctr" rtl="0">
                        <a:spcBef>
                          <a:spcPts val="0"/>
                        </a:spcBef>
                        <a:spcAft>
                          <a:spcPts val="0"/>
                        </a:spcAft>
                        <a:buNone/>
                      </a:pPr>
                      <a:endParaRPr b="1">
                        <a:latin typeface="Courier New"/>
                        <a:ea typeface="Courier New"/>
                        <a:cs typeface="Courier New"/>
                        <a:sym typeface="Courier New"/>
                      </a:endParaRPr>
                    </a:p>
                  </a:txBody>
                  <a:tcPr marL="45700" marR="45700" marT="45700" marB="45700">
                    <a:solidFill>
                      <a:schemeClr val="lt2"/>
                    </a:solidFill>
                  </a:tcPr>
                </a:tc>
                <a:extLst>
                  <a:ext uri="{0D108BD9-81ED-4DB2-BD59-A6C34878D82A}">
                    <a16:rowId xmlns:a16="http://schemas.microsoft.com/office/drawing/2014/main" val="10004"/>
                  </a:ext>
                </a:extLst>
              </a:tr>
              <a:tr h="152550">
                <a:tc>
                  <a:txBody>
                    <a:bodyPr/>
                    <a:lstStyle/>
                    <a:p>
                      <a:pPr marL="0" lvl="0" indent="0" algn="ctr" rtl="0">
                        <a:spcBef>
                          <a:spcPts val="0"/>
                        </a:spcBef>
                        <a:spcAft>
                          <a:spcPts val="0"/>
                        </a:spcAft>
                        <a:buNone/>
                      </a:pPr>
                      <a:endParaRPr b="1">
                        <a:latin typeface="Courier New"/>
                        <a:ea typeface="Courier New"/>
                        <a:cs typeface="Courier New"/>
                        <a:sym typeface="Courier New"/>
                      </a:endParaRPr>
                    </a:p>
                  </a:txBody>
                  <a:tcPr marL="45700" marR="45700" marT="45700" marB="45700">
                    <a:solidFill>
                      <a:schemeClr val="lt2"/>
                    </a:solidFill>
                  </a:tcPr>
                </a:tc>
                <a:extLst>
                  <a:ext uri="{0D108BD9-81ED-4DB2-BD59-A6C34878D82A}">
                    <a16:rowId xmlns:a16="http://schemas.microsoft.com/office/drawing/2014/main" val="10005"/>
                  </a:ext>
                </a:extLst>
              </a:tr>
            </a:tbl>
          </a:graphicData>
        </a:graphic>
      </p:graphicFrame>
      <p:sp>
        <p:nvSpPr>
          <p:cNvPr id="1186" name="Google Shape;1186;p95"/>
          <p:cNvSpPr txBox="1">
            <a:spLocks noGrp="1"/>
          </p:cNvSpPr>
          <p:nvPr>
            <p:ph type="body" idx="1"/>
          </p:nvPr>
        </p:nvSpPr>
        <p:spPr>
          <a:xfrm>
            <a:off x="198500" y="1246825"/>
            <a:ext cx="2451000" cy="3765600"/>
          </a:xfrm>
          <a:prstGeom prst="rect">
            <a:avLst/>
          </a:prstGeom>
        </p:spPr>
        <p:txBody>
          <a:bodyPr spcFirstLastPara="1" wrap="square" lIns="91425" tIns="91425" rIns="91425" bIns="91425" anchor="t" anchorCtr="0">
            <a:normAutofit/>
          </a:bodyPr>
          <a:lstStyle/>
          <a:p>
            <a:pPr marL="0" lvl="0" indent="0" algn="l" rtl="0">
              <a:lnSpc>
                <a:spcPct val="100000"/>
              </a:lnSpc>
              <a:spcBef>
                <a:spcPts val="0"/>
              </a:spcBef>
              <a:spcAft>
                <a:spcPts val="0"/>
              </a:spcAft>
              <a:buNone/>
            </a:pPr>
            <a:r>
              <a:rPr lang="en" sz="1400" b="1"/>
              <a:t>1. Push arguments on the stack</a:t>
            </a:r>
            <a:endParaRPr sz="1400" b="1"/>
          </a:p>
          <a:p>
            <a:pPr marL="0" lvl="0" indent="0" algn="l" rtl="0">
              <a:lnSpc>
                <a:spcPct val="100000"/>
              </a:lnSpc>
              <a:spcBef>
                <a:spcPts val="0"/>
              </a:spcBef>
              <a:spcAft>
                <a:spcPts val="0"/>
              </a:spcAft>
              <a:buNone/>
            </a:pPr>
            <a:endParaRPr sz="1400"/>
          </a:p>
          <a:p>
            <a:pPr marL="457200" lvl="0" indent="-317500" algn="l" rtl="0">
              <a:lnSpc>
                <a:spcPct val="100000"/>
              </a:lnSpc>
              <a:spcBef>
                <a:spcPts val="0"/>
              </a:spcBef>
              <a:spcAft>
                <a:spcPts val="0"/>
              </a:spcAft>
              <a:buSzPts val="1400"/>
              <a:buChar char="●"/>
            </a:pPr>
            <a:r>
              <a:rPr lang="en" sz="1400"/>
              <a:t>The </a:t>
            </a:r>
            <a:r>
              <a:rPr lang="en" sz="1400" b="1">
                <a:latin typeface="Courier New"/>
                <a:ea typeface="Courier New"/>
                <a:cs typeface="Courier New"/>
                <a:sym typeface="Courier New"/>
              </a:rPr>
              <a:t>push</a:t>
            </a:r>
            <a:r>
              <a:rPr lang="en" sz="1400"/>
              <a:t> instruction decrements the ESP to make space on the stack</a:t>
            </a:r>
            <a:endParaRPr sz="1400"/>
          </a:p>
          <a:p>
            <a:pPr marL="457200" lvl="0" indent="-317500" algn="l" rtl="0">
              <a:lnSpc>
                <a:spcPct val="100000"/>
              </a:lnSpc>
              <a:spcBef>
                <a:spcPts val="0"/>
              </a:spcBef>
              <a:spcAft>
                <a:spcPts val="0"/>
              </a:spcAft>
              <a:buSzPts val="1400"/>
              <a:buChar char="●"/>
            </a:pPr>
            <a:r>
              <a:rPr lang="en" sz="1400"/>
              <a:t>Arguments are pushed in reverse order</a:t>
            </a:r>
            <a:endParaRPr sz="1400"/>
          </a:p>
        </p:txBody>
      </p:sp>
      <p:sp>
        <p:nvSpPr>
          <p:cNvPr id="1187" name="Google Shape;1187;p95"/>
          <p:cNvSpPr txBox="1"/>
          <p:nvPr/>
        </p:nvSpPr>
        <p:spPr>
          <a:xfrm>
            <a:off x="2740377" y="1378350"/>
            <a:ext cx="507000" cy="307800"/>
          </a:xfrm>
          <a:prstGeom prst="rect">
            <a:avLst/>
          </a:prstGeom>
          <a:noFill/>
          <a:ln>
            <a:noFill/>
          </a:ln>
        </p:spPr>
        <p:txBody>
          <a:bodyPr spcFirstLastPara="1" wrap="square" lIns="45700" tIns="45700" rIns="45700" bIns="45700" anchor="t" anchorCtr="0">
            <a:spAutoFit/>
          </a:bodyPr>
          <a:lstStyle/>
          <a:p>
            <a:pPr marL="0" lvl="0" indent="0" algn="ctr" rtl="0">
              <a:spcBef>
                <a:spcPts val="0"/>
              </a:spcBef>
              <a:spcAft>
                <a:spcPts val="0"/>
              </a:spcAft>
              <a:buNone/>
            </a:pPr>
            <a:r>
              <a:rPr lang="en" b="1"/>
              <a:t>EBP</a:t>
            </a:r>
            <a:endParaRPr sz="1300" b="1">
              <a:latin typeface="Courier New"/>
              <a:ea typeface="Courier New"/>
              <a:cs typeface="Courier New"/>
              <a:sym typeface="Courier New"/>
            </a:endParaRPr>
          </a:p>
        </p:txBody>
      </p:sp>
      <p:cxnSp>
        <p:nvCxnSpPr>
          <p:cNvPr id="1188" name="Google Shape;1188;p95"/>
          <p:cNvCxnSpPr>
            <a:stCxn id="1187" idx="3"/>
          </p:cNvCxnSpPr>
          <p:nvPr/>
        </p:nvCxnSpPr>
        <p:spPr>
          <a:xfrm>
            <a:off x="3247377" y="1532250"/>
            <a:ext cx="290400" cy="0"/>
          </a:xfrm>
          <a:prstGeom prst="straightConnector1">
            <a:avLst/>
          </a:prstGeom>
          <a:noFill/>
          <a:ln w="9525" cap="flat" cmpd="sng">
            <a:solidFill>
              <a:schemeClr val="dk2"/>
            </a:solidFill>
            <a:prstDash val="solid"/>
            <a:round/>
            <a:headEnd type="none" w="med" len="med"/>
            <a:tailEnd type="triangle" w="med" len="med"/>
          </a:ln>
        </p:spPr>
      </p:cxnSp>
      <p:sp>
        <p:nvSpPr>
          <p:cNvPr id="1189" name="Google Shape;1189;p95"/>
          <p:cNvSpPr txBox="1"/>
          <p:nvPr/>
        </p:nvSpPr>
        <p:spPr>
          <a:xfrm>
            <a:off x="2740377" y="2292750"/>
            <a:ext cx="507000" cy="307800"/>
          </a:xfrm>
          <a:prstGeom prst="rect">
            <a:avLst/>
          </a:prstGeom>
          <a:noFill/>
          <a:ln>
            <a:noFill/>
          </a:ln>
        </p:spPr>
        <p:txBody>
          <a:bodyPr spcFirstLastPara="1" wrap="square" lIns="45700" tIns="45700" rIns="45700" bIns="45700" anchor="t" anchorCtr="0">
            <a:spAutoFit/>
          </a:bodyPr>
          <a:lstStyle/>
          <a:p>
            <a:pPr marL="0" lvl="0" indent="0" algn="ctr" rtl="0">
              <a:spcBef>
                <a:spcPts val="0"/>
              </a:spcBef>
              <a:spcAft>
                <a:spcPts val="0"/>
              </a:spcAft>
              <a:buNone/>
            </a:pPr>
            <a:r>
              <a:rPr lang="en" b="1">
                <a:solidFill>
                  <a:srgbClr val="FF0000"/>
                </a:solidFill>
              </a:rPr>
              <a:t>ESP</a:t>
            </a:r>
            <a:endParaRPr sz="1300" b="1">
              <a:solidFill>
                <a:srgbClr val="FF0000"/>
              </a:solidFill>
              <a:latin typeface="Courier New"/>
              <a:ea typeface="Courier New"/>
              <a:cs typeface="Courier New"/>
              <a:sym typeface="Courier New"/>
            </a:endParaRPr>
          </a:p>
        </p:txBody>
      </p:sp>
      <p:cxnSp>
        <p:nvCxnSpPr>
          <p:cNvPr id="1190" name="Google Shape;1190;p95"/>
          <p:cNvCxnSpPr>
            <a:stCxn id="1189" idx="3"/>
          </p:cNvCxnSpPr>
          <p:nvPr/>
        </p:nvCxnSpPr>
        <p:spPr>
          <a:xfrm>
            <a:off x="3247377" y="2446650"/>
            <a:ext cx="290400" cy="0"/>
          </a:xfrm>
          <a:prstGeom prst="straightConnector1">
            <a:avLst/>
          </a:prstGeom>
          <a:noFill/>
          <a:ln w="9525" cap="flat" cmpd="sng">
            <a:solidFill>
              <a:srgbClr val="FF0000"/>
            </a:solidFill>
            <a:prstDash val="solid"/>
            <a:round/>
            <a:headEnd type="none" w="med" len="med"/>
            <a:tailEnd type="triangle" w="med" len="med"/>
          </a:ln>
        </p:spPr>
      </p:cxnSp>
      <p:sp>
        <p:nvSpPr>
          <p:cNvPr id="1191" name="Google Shape;1191;p95"/>
          <p:cNvSpPr txBox="1"/>
          <p:nvPr/>
        </p:nvSpPr>
        <p:spPr>
          <a:xfrm>
            <a:off x="5956027" y="2091955"/>
            <a:ext cx="507000" cy="307800"/>
          </a:xfrm>
          <a:prstGeom prst="rect">
            <a:avLst/>
          </a:prstGeom>
          <a:noFill/>
          <a:ln>
            <a:noFill/>
          </a:ln>
        </p:spPr>
        <p:txBody>
          <a:bodyPr spcFirstLastPara="1" wrap="square" lIns="45700" tIns="45700" rIns="45700" bIns="45700" anchor="t" anchorCtr="0">
            <a:spAutoFit/>
          </a:bodyPr>
          <a:lstStyle/>
          <a:p>
            <a:pPr marL="0" lvl="0" indent="0" algn="ctr" rtl="0">
              <a:spcBef>
                <a:spcPts val="0"/>
              </a:spcBef>
              <a:spcAft>
                <a:spcPts val="0"/>
              </a:spcAft>
              <a:buNone/>
            </a:pPr>
            <a:r>
              <a:rPr lang="en" b="1"/>
              <a:t>EIP</a:t>
            </a:r>
            <a:endParaRPr sz="1300" b="1">
              <a:latin typeface="Courier New"/>
              <a:ea typeface="Courier New"/>
              <a:cs typeface="Courier New"/>
              <a:sym typeface="Courier New"/>
            </a:endParaRPr>
          </a:p>
        </p:txBody>
      </p:sp>
      <p:cxnSp>
        <p:nvCxnSpPr>
          <p:cNvPr id="1192" name="Google Shape;1192;p95"/>
          <p:cNvCxnSpPr>
            <a:stCxn id="1191" idx="3"/>
          </p:cNvCxnSpPr>
          <p:nvPr/>
        </p:nvCxnSpPr>
        <p:spPr>
          <a:xfrm>
            <a:off x="6463027" y="2245855"/>
            <a:ext cx="290400" cy="0"/>
          </a:xfrm>
          <a:prstGeom prst="straightConnector1">
            <a:avLst/>
          </a:prstGeom>
          <a:noFill/>
          <a:ln w="9525" cap="flat" cmpd="sng">
            <a:solidFill>
              <a:schemeClr val="dk2"/>
            </a:solidFill>
            <a:prstDash val="solid"/>
            <a:round/>
            <a:headEnd type="none" w="med" len="med"/>
            <a:tailEnd type="triangle" w="med" len="med"/>
          </a:ln>
        </p:spPr>
      </p:cxnSp>
      <p:sp>
        <p:nvSpPr>
          <p:cNvPr id="1193" name="Google Shape;1193;p95"/>
          <p:cNvSpPr txBox="1">
            <a:spLocks noGrp="1"/>
          </p:cNvSpPr>
          <p:nvPr>
            <p:ph type="body" idx="2"/>
          </p:nvPr>
        </p:nvSpPr>
        <p:spPr>
          <a:xfrm>
            <a:off x="3852275" y="0"/>
            <a:ext cx="2283900" cy="8634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 sz="1300" b="1">
                <a:latin typeface="Courier New"/>
                <a:ea typeface="Courier New"/>
                <a:cs typeface="Courier New"/>
                <a:sym typeface="Courier New"/>
              </a:rPr>
              <a:t>void caller(void) {</a:t>
            </a:r>
            <a:br>
              <a:rPr lang="en" sz="1300" b="1">
                <a:latin typeface="Courier New"/>
                <a:ea typeface="Courier New"/>
                <a:cs typeface="Courier New"/>
                <a:sym typeface="Courier New"/>
              </a:rPr>
            </a:br>
            <a:r>
              <a:rPr lang="en" sz="1300" b="1">
                <a:latin typeface="Courier New"/>
                <a:ea typeface="Courier New"/>
                <a:cs typeface="Courier New"/>
                <a:sym typeface="Courier New"/>
              </a:rPr>
              <a:t>    callee(1, 2);</a:t>
            </a:r>
            <a:br>
              <a:rPr lang="en" sz="1300" b="1">
                <a:latin typeface="Courier New"/>
                <a:ea typeface="Courier New"/>
                <a:cs typeface="Courier New"/>
                <a:sym typeface="Courier New"/>
              </a:rPr>
            </a:br>
            <a:r>
              <a:rPr lang="en" sz="1300" b="1">
                <a:latin typeface="Courier New"/>
                <a:ea typeface="Courier New"/>
                <a:cs typeface="Courier New"/>
                <a:sym typeface="Courier New"/>
              </a:rPr>
              <a:t>}</a:t>
            </a:r>
            <a:endParaRPr sz="1300"/>
          </a:p>
        </p:txBody>
      </p:sp>
      <p:sp>
        <p:nvSpPr>
          <p:cNvPr id="1194" name="Google Shape;1194;p95"/>
          <p:cNvSpPr txBox="1"/>
          <p:nvPr/>
        </p:nvSpPr>
        <p:spPr>
          <a:xfrm>
            <a:off x="6232350" y="-17725"/>
            <a:ext cx="2788800" cy="10752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200"/>
              </a:spcAft>
              <a:buNone/>
            </a:pPr>
            <a:r>
              <a:rPr lang="en" sz="1300" b="1">
                <a:solidFill>
                  <a:schemeClr val="dk1"/>
                </a:solidFill>
                <a:latin typeface="Courier New"/>
                <a:ea typeface="Courier New"/>
                <a:cs typeface="Courier New"/>
                <a:sym typeface="Courier New"/>
              </a:rPr>
              <a:t>int callee(int a, int b) {</a:t>
            </a:r>
            <a:br>
              <a:rPr lang="en" sz="1300" b="1">
                <a:solidFill>
                  <a:schemeClr val="dk1"/>
                </a:solidFill>
                <a:latin typeface="Courier New"/>
                <a:ea typeface="Courier New"/>
                <a:cs typeface="Courier New"/>
                <a:sym typeface="Courier New"/>
              </a:rPr>
            </a:br>
            <a:r>
              <a:rPr lang="en" sz="1300" b="1">
                <a:solidFill>
                  <a:schemeClr val="dk1"/>
                </a:solidFill>
                <a:latin typeface="Courier New"/>
                <a:ea typeface="Courier New"/>
                <a:cs typeface="Courier New"/>
                <a:sym typeface="Courier New"/>
              </a:rPr>
              <a:t>    int local;</a:t>
            </a:r>
            <a:br>
              <a:rPr lang="en" sz="1300" b="1">
                <a:solidFill>
                  <a:schemeClr val="dk1"/>
                </a:solidFill>
                <a:latin typeface="Courier New"/>
                <a:ea typeface="Courier New"/>
                <a:cs typeface="Courier New"/>
                <a:sym typeface="Courier New"/>
              </a:rPr>
            </a:br>
            <a:r>
              <a:rPr lang="en" sz="1300" b="1">
                <a:solidFill>
                  <a:schemeClr val="dk1"/>
                </a:solidFill>
                <a:latin typeface="Courier New"/>
                <a:ea typeface="Courier New"/>
                <a:cs typeface="Courier New"/>
                <a:sym typeface="Courier New"/>
              </a:rPr>
              <a:t>    return 42;</a:t>
            </a:r>
            <a:br>
              <a:rPr lang="en" sz="1300" b="1">
                <a:solidFill>
                  <a:schemeClr val="dk1"/>
                </a:solidFill>
                <a:latin typeface="Courier New"/>
                <a:ea typeface="Courier New"/>
                <a:cs typeface="Courier New"/>
                <a:sym typeface="Courier New"/>
              </a:rPr>
            </a:br>
            <a:r>
              <a:rPr lang="en" sz="1300" b="1">
                <a:solidFill>
                  <a:schemeClr val="dk1"/>
                </a:solidFill>
                <a:latin typeface="Courier New"/>
                <a:ea typeface="Courier New"/>
                <a:cs typeface="Courier New"/>
                <a:sym typeface="Courier New"/>
              </a:rPr>
              <a:t>}</a:t>
            </a:r>
            <a:endParaRPr sz="170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1198"/>
        <p:cNvGrpSpPr/>
        <p:nvPr/>
      </p:nvGrpSpPr>
      <p:grpSpPr>
        <a:xfrm>
          <a:off x="0" y="0"/>
          <a:ext cx="0" cy="0"/>
          <a:chOff x="0" y="0"/>
          <a:chExt cx="0" cy="0"/>
        </a:xfrm>
      </p:grpSpPr>
      <p:sp>
        <p:nvSpPr>
          <p:cNvPr id="1199" name="Google Shape;1199;p96"/>
          <p:cNvSpPr/>
          <p:nvPr/>
        </p:nvSpPr>
        <p:spPr>
          <a:xfrm>
            <a:off x="5718225" y="2466250"/>
            <a:ext cx="1084000" cy="269200"/>
          </a:xfrm>
          <a:custGeom>
            <a:avLst/>
            <a:gdLst/>
            <a:ahLst/>
            <a:cxnLst/>
            <a:rect l="l" t="t" r="r" b="b"/>
            <a:pathLst>
              <a:path w="43360" h="10768" extrusionOk="0">
                <a:moveTo>
                  <a:pt x="43360" y="0"/>
                </a:moveTo>
                <a:lnTo>
                  <a:pt x="19498" y="0"/>
                </a:lnTo>
                <a:lnTo>
                  <a:pt x="19498" y="10768"/>
                </a:lnTo>
                <a:lnTo>
                  <a:pt x="0" y="10768"/>
                </a:lnTo>
              </a:path>
            </a:pathLst>
          </a:custGeom>
          <a:noFill/>
          <a:ln w="9525" cap="flat" cmpd="sng">
            <a:solidFill>
              <a:srgbClr val="FF0000"/>
            </a:solidFill>
            <a:prstDash val="solid"/>
            <a:round/>
            <a:headEnd type="triangle" w="med" len="med"/>
            <a:tailEnd type="none" w="med" len="med"/>
          </a:ln>
        </p:spPr>
      </p:sp>
      <p:sp>
        <p:nvSpPr>
          <p:cNvPr id="1200" name="Google Shape;1200;p96"/>
          <p:cNvSpPr txBox="1">
            <a:spLocks noGrp="1"/>
          </p:cNvSpPr>
          <p:nvPr>
            <p:ph type="body" idx="1"/>
          </p:nvPr>
        </p:nvSpPr>
        <p:spPr>
          <a:xfrm>
            <a:off x="6294500" y="1170625"/>
            <a:ext cx="2584500" cy="38862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400" b="1">
                <a:latin typeface="Courier New"/>
                <a:ea typeface="Courier New"/>
                <a:cs typeface="Courier New"/>
                <a:sym typeface="Courier New"/>
              </a:rPr>
              <a:t>caller:</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solidFill>
                  <a:srgbClr val="000000"/>
                </a:solidFill>
                <a:latin typeface="Courier New"/>
                <a:ea typeface="Courier New"/>
                <a:cs typeface="Courier New"/>
                <a:sym typeface="Courier New"/>
              </a:rPr>
              <a:t>    push $2</a:t>
            </a:r>
            <a:endParaRPr sz="1400" b="1">
              <a:solidFill>
                <a:srgbClr val="000000"/>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push $1</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solidFill>
                  <a:srgbClr val="FF0000"/>
                </a:solidFill>
                <a:latin typeface="Courier New"/>
                <a:ea typeface="Courier New"/>
                <a:cs typeface="Courier New"/>
                <a:sym typeface="Courier New"/>
              </a:rPr>
              <a:t>    call callee</a:t>
            </a:r>
            <a:endParaRPr sz="1400" b="1">
              <a:solidFill>
                <a:srgbClr val="FF0000"/>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add $8, %esp</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endParaRPr sz="8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callee:</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push %ebp</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mov %esp, %ebp</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sub $4, %esp</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endParaRPr sz="8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mov $42, %eax</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endParaRPr sz="8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mov %ebp, %esp</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pop %ebp</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ret</a:t>
            </a:r>
            <a:endParaRPr sz="1400" b="1">
              <a:latin typeface="Courier New"/>
              <a:ea typeface="Courier New"/>
              <a:cs typeface="Courier New"/>
              <a:sym typeface="Courier New"/>
            </a:endParaRPr>
          </a:p>
        </p:txBody>
      </p:sp>
      <p:sp>
        <p:nvSpPr>
          <p:cNvPr id="1201" name="Google Shape;1201;p96"/>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x86 Function Call</a:t>
            </a:r>
            <a:endParaRPr/>
          </a:p>
        </p:txBody>
      </p:sp>
      <p:sp>
        <p:nvSpPr>
          <p:cNvPr id="1202" name="Google Shape;1202;p9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69</a:t>
            </a:fld>
            <a:endParaRPr/>
          </a:p>
        </p:txBody>
      </p:sp>
      <p:graphicFrame>
        <p:nvGraphicFramePr>
          <p:cNvPr id="1203" name="Google Shape;1203;p96"/>
          <p:cNvGraphicFramePr/>
          <p:nvPr/>
        </p:nvGraphicFramePr>
        <p:xfrm>
          <a:off x="3537763" y="1378350"/>
          <a:ext cx="2186075" cy="2135150"/>
        </p:xfrm>
        <a:graphic>
          <a:graphicData uri="http://schemas.openxmlformats.org/drawingml/2006/table">
            <a:tbl>
              <a:tblPr>
                <a:noFill/>
                <a:tableStyleId>{F77F4237-0D3B-4A35-BEBD-FA886FF9FF42}</a:tableStyleId>
              </a:tblPr>
              <a:tblGrid>
                <a:gridCol w="2186075">
                  <a:extLst>
                    <a:ext uri="{9D8B030D-6E8A-4147-A177-3AD203B41FA5}">
                      <a16:colId xmlns:a16="http://schemas.microsoft.com/office/drawing/2014/main" val="20000"/>
                    </a:ext>
                  </a:extLst>
                </a:gridCol>
              </a:tblGrid>
              <a:tr h="611350">
                <a:tc>
                  <a:txBody>
                    <a:bodyPr/>
                    <a:lstStyle/>
                    <a:p>
                      <a:pPr marL="0" lvl="0" indent="0" algn="ctr" rtl="0">
                        <a:spcBef>
                          <a:spcPts val="0"/>
                        </a:spcBef>
                        <a:spcAft>
                          <a:spcPts val="0"/>
                        </a:spcAft>
                        <a:buNone/>
                      </a:pPr>
                      <a:r>
                        <a:rPr lang="en" b="1">
                          <a:latin typeface="Courier New"/>
                          <a:ea typeface="Courier New"/>
                          <a:cs typeface="Courier New"/>
                          <a:sym typeface="Courier New"/>
                        </a:rPr>
                        <a:t>caller</a:t>
                      </a:r>
                      <a:r>
                        <a:rPr lang="en"/>
                        <a:t> stack frame</a:t>
                      </a:r>
                      <a:endParaRPr/>
                    </a:p>
                  </a:txBody>
                  <a:tcPr marL="45700" marR="45700" marT="45700" marB="45700" anchor="ctr">
                    <a:solidFill>
                      <a:srgbClr val="9E9E9E"/>
                    </a:solidFill>
                  </a:tcPr>
                </a:tc>
                <a:extLst>
                  <a:ext uri="{0D108BD9-81ED-4DB2-BD59-A6C34878D82A}">
                    <a16:rowId xmlns:a16="http://schemas.microsoft.com/office/drawing/2014/main" val="10000"/>
                  </a:ext>
                </a:extLst>
              </a:tr>
              <a:tr h="152550">
                <a:tc>
                  <a:txBody>
                    <a:bodyPr/>
                    <a:lstStyle/>
                    <a:p>
                      <a:pPr marL="0" lvl="0" indent="0" algn="ctr" rtl="0">
                        <a:spcBef>
                          <a:spcPts val="0"/>
                        </a:spcBef>
                        <a:spcAft>
                          <a:spcPts val="0"/>
                        </a:spcAft>
                        <a:buNone/>
                      </a:pPr>
                      <a:r>
                        <a:rPr lang="en" b="1">
                          <a:latin typeface="Courier New"/>
                          <a:ea typeface="Courier New"/>
                          <a:cs typeface="Courier New"/>
                          <a:sym typeface="Courier New"/>
                        </a:rPr>
                        <a:t>2</a:t>
                      </a:r>
                      <a:endParaRPr b="1">
                        <a:latin typeface="Courier New"/>
                        <a:ea typeface="Courier New"/>
                        <a:cs typeface="Courier New"/>
                        <a:sym typeface="Courier New"/>
                      </a:endParaRPr>
                    </a:p>
                  </a:txBody>
                  <a:tcPr marL="45700" marR="45700" marT="45700" marB="45700">
                    <a:solidFill>
                      <a:schemeClr val="lt2"/>
                    </a:solidFill>
                  </a:tcPr>
                </a:tc>
                <a:extLst>
                  <a:ext uri="{0D108BD9-81ED-4DB2-BD59-A6C34878D82A}">
                    <a16:rowId xmlns:a16="http://schemas.microsoft.com/office/drawing/2014/main" val="10001"/>
                  </a:ext>
                </a:extLst>
              </a:tr>
              <a:tr h="152550">
                <a:tc>
                  <a:txBody>
                    <a:bodyPr/>
                    <a:lstStyle/>
                    <a:p>
                      <a:pPr marL="0" lvl="0" indent="0" algn="ctr" rtl="0">
                        <a:spcBef>
                          <a:spcPts val="0"/>
                        </a:spcBef>
                        <a:spcAft>
                          <a:spcPts val="0"/>
                        </a:spcAft>
                        <a:buNone/>
                      </a:pPr>
                      <a:r>
                        <a:rPr lang="en" b="1">
                          <a:latin typeface="Courier New"/>
                          <a:ea typeface="Courier New"/>
                          <a:cs typeface="Courier New"/>
                          <a:sym typeface="Courier New"/>
                        </a:rPr>
                        <a:t>1</a:t>
                      </a:r>
                      <a:endParaRPr b="1">
                        <a:latin typeface="Courier New"/>
                        <a:ea typeface="Courier New"/>
                        <a:cs typeface="Courier New"/>
                        <a:sym typeface="Courier New"/>
                      </a:endParaRPr>
                    </a:p>
                  </a:txBody>
                  <a:tcPr marL="45700" marR="45700" marT="45700" marB="45700">
                    <a:solidFill>
                      <a:schemeClr val="lt2"/>
                    </a:solidFill>
                  </a:tcPr>
                </a:tc>
                <a:extLst>
                  <a:ext uri="{0D108BD9-81ED-4DB2-BD59-A6C34878D82A}">
                    <a16:rowId xmlns:a16="http://schemas.microsoft.com/office/drawing/2014/main" val="10002"/>
                  </a:ext>
                </a:extLst>
              </a:tr>
              <a:tr h="152550">
                <a:tc>
                  <a:txBody>
                    <a:bodyPr/>
                    <a:lstStyle/>
                    <a:p>
                      <a:pPr marL="0" lvl="0" indent="0" algn="ctr" rtl="0">
                        <a:spcBef>
                          <a:spcPts val="0"/>
                        </a:spcBef>
                        <a:spcAft>
                          <a:spcPts val="0"/>
                        </a:spcAft>
                        <a:buNone/>
                      </a:pPr>
                      <a:r>
                        <a:rPr lang="en">
                          <a:solidFill>
                            <a:srgbClr val="FF0000"/>
                          </a:solidFill>
                        </a:rPr>
                        <a:t>RIP of </a:t>
                      </a:r>
                      <a:r>
                        <a:rPr lang="en" b="1">
                          <a:solidFill>
                            <a:srgbClr val="FF0000"/>
                          </a:solidFill>
                          <a:latin typeface="Courier New"/>
                          <a:ea typeface="Courier New"/>
                          <a:cs typeface="Courier New"/>
                          <a:sym typeface="Courier New"/>
                        </a:rPr>
                        <a:t>callee</a:t>
                      </a:r>
                      <a:endParaRPr b="1">
                        <a:solidFill>
                          <a:srgbClr val="FF0000"/>
                        </a:solidFill>
                        <a:latin typeface="Courier New"/>
                        <a:ea typeface="Courier New"/>
                        <a:cs typeface="Courier New"/>
                        <a:sym typeface="Courier New"/>
                      </a:endParaRPr>
                    </a:p>
                  </a:txBody>
                  <a:tcPr marL="45700" marR="45700" marT="45700" marB="45700">
                    <a:solidFill>
                      <a:schemeClr val="lt2"/>
                    </a:solidFill>
                  </a:tcPr>
                </a:tc>
                <a:extLst>
                  <a:ext uri="{0D108BD9-81ED-4DB2-BD59-A6C34878D82A}">
                    <a16:rowId xmlns:a16="http://schemas.microsoft.com/office/drawing/2014/main" val="10003"/>
                  </a:ext>
                </a:extLst>
              </a:tr>
              <a:tr h="152550">
                <a:tc>
                  <a:txBody>
                    <a:bodyPr/>
                    <a:lstStyle/>
                    <a:p>
                      <a:pPr marL="0" lvl="0" indent="0" algn="ctr" rtl="0">
                        <a:spcBef>
                          <a:spcPts val="0"/>
                        </a:spcBef>
                        <a:spcAft>
                          <a:spcPts val="0"/>
                        </a:spcAft>
                        <a:buNone/>
                      </a:pPr>
                      <a:endParaRPr b="1">
                        <a:latin typeface="Courier New"/>
                        <a:ea typeface="Courier New"/>
                        <a:cs typeface="Courier New"/>
                        <a:sym typeface="Courier New"/>
                      </a:endParaRPr>
                    </a:p>
                  </a:txBody>
                  <a:tcPr marL="45700" marR="45700" marT="45700" marB="45700">
                    <a:solidFill>
                      <a:schemeClr val="lt2"/>
                    </a:solidFill>
                  </a:tcPr>
                </a:tc>
                <a:extLst>
                  <a:ext uri="{0D108BD9-81ED-4DB2-BD59-A6C34878D82A}">
                    <a16:rowId xmlns:a16="http://schemas.microsoft.com/office/drawing/2014/main" val="10004"/>
                  </a:ext>
                </a:extLst>
              </a:tr>
              <a:tr h="152550">
                <a:tc>
                  <a:txBody>
                    <a:bodyPr/>
                    <a:lstStyle/>
                    <a:p>
                      <a:pPr marL="0" lvl="0" indent="0" algn="ctr" rtl="0">
                        <a:spcBef>
                          <a:spcPts val="0"/>
                        </a:spcBef>
                        <a:spcAft>
                          <a:spcPts val="0"/>
                        </a:spcAft>
                        <a:buNone/>
                      </a:pPr>
                      <a:endParaRPr b="1">
                        <a:latin typeface="Courier New"/>
                        <a:ea typeface="Courier New"/>
                        <a:cs typeface="Courier New"/>
                        <a:sym typeface="Courier New"/>
                      </a:endParaRPr>
                    </a:p>
                  </a:txBody>
                  <a:tcPr marL="45700" marR="45700" marT="45700" marB="45700">
                    <a:solidFill>
                      <a:schemeClr val="lt2"/>
                    </a:solidFill>
                  </a:tcPr>
                </a:tc>
                <a:extLst>
                  <a:ext uri="{0D108BD9-81ED-4DB2-BD59-A6C34878D82A}">
                    <a16:rowId xmlns:a16="http://schemas.microsoft.com/office/drawing/2014/main" val="10005"/>
                  </a:ext>
                </a:extLst>
              </a:tr>
            </a:tbl>
          </a:graphicData>
        </a:graphic>
      </p:graphicFrame>
      <p:sp>
        <p:nvSpPr>
          <p:cNvPr id="1204" name="Google Shape;1204;p96"/>
          <p:cNvSpPr txBox="1">
            <a:spLocks noGrp="1"/>
          </p:cNvSpPr>
          <p:nvPr>
            <p:ph type="body" idx="1"/>
          </p:nvPr>
        </p:nvSpPr>
        <p:spPr>
          <a:xfrm>
            <a:off x="198500" y="1246825"/>
            <a:ext cx="2584500" cy="37656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350" b="1"/>
              <a:t>2. Push old EIP (RIP) on the stack</a:t>
            </a:r>
            <a:br>
              <a:rPr lang="en" sz="1350" b="1"/>
            </a:br>
            <a:r>
              <a:rPr lang="en" sz="1350" b="1"/>
              <a:t>3. Move EIP</a:t>
            </a:r>
            <a:endParaRPr sz="1350" b="1"/>
          </a:p>
          <a:p>
            <a:pPr marL="0" lvl="0" indent="0" algn="l" rtl="0">
              <a:lnSpc>
                <a:spcPct val="100000"/>
              </a:lnSpc>
              <a:spcBef>
                <a:spcPts val="0"/>
              </a:spcBef>
              <a:spcAft>
                <a:spcPts val="0"/>
              </a:spcAft>
              <a:buNone/>
            </a:pPr>
            <a:endParaRPr sz="700"/>
          </a:p>
          <a:p>
            <a:pPr marL="457200" lvl="0" indent="-314325" algn="l" rtl="0">
              <a:lnSpc>
                <a:spcPct val="100000"/>
              </a:lnSpc>
              <a:spcBef>
                <a:spcPts val="0"/>
              </a:spcBef>
              <a:spcAft>
                <a:spcPts val="0"/>
              </a:spcAft>
              <a:buSzPts val="1350"/>
              <a:buChar char="●"/>
            </a:pPr>
            <a:r>
              <a:rPr lang="en" sz="1350"/>
              <a:t>The </a:t>
            </a:r>
            <a:r>
              <a:rPr lang="en" sz="1350" b="1">
                <a:latin typeface="Courier New"/>
                <a:ea typeface="Courier New"/>
                <a:cs typeface="Courier New"/>
                <a:sym typeface="Courier New"/>
              </a:rPr>
              <a:t>call</a:t>
            </a:r>
            <a:r>
              <a:rPr lang="en" sz="1350"/>
              <a:t> instruction does 2 things</a:t>
            </a:r>
            <a:endParaRPr sz="1350"/>
          </a:p>
          <a:p>
            <a:pPr marL="457200" lvl="0" indent="-314325" algn="l" rtl="0">
              <a:lnSpc>
                <a:spcPct val="100000"/>
              </a:lnSpc>
              <a:spcBef>
                <a:spcPts val="0"/>
              </a:spcBef>
              <a:spcAft>
                <a:spcPts val="0"/>
              </a:spcAft>
              <a:buSzPts val="1350"/>
              <a:buChar char="●"/>
            </a:pPr>
            <a:r>
              <a:rPr lang="en" sz="1350"/>
              <a:t>First, it pushes the current value of EIP (the address of the next instruction in </a:t>
            </a:r>
            <a:r>
              <a:rPr lang="en" sz="1350" b="1">
                <a:latin typeface="Courier New"/>
                <a:ea typeface="Courier New"/>
                <a:cs typeface="Courier New"/>
                <a:sym typeface="Courier New"/>
              </a:rPr>
              <a:t>caller</a:t>
            </a:r>
            <a:r>
              <a:rPr lang="en" sz="1350"/>
              <a:t>) on the stack.</a:t>
            </a:r>
            <a:endParaRPr sz="1350"/>
          </a:p>
          <a:p>
            <a:pPr marL="457200" lvl="0" indent="-314325" algn="l" rtl="0">
              <a:lnSpc>
                <a:spcPct val="100000"/>
              </a:lnSpc>
              <a:spcBef>
                <a:spcPts val="0"/>
              </a:spcBef>
              <a:spcAft>
                <a:spcPts val="0"/>
              </a:spcAft>
              <a:buSzPts val="1350"/>
              <a:buChar char="●"/>
            </a:pPr>
            <a:r>
              <a:rPr lang="en" sz="1350"/>
              <a:t>The saved EIP value on the stack is called the RIP (return instruction pointer).</a:t>
            </a:r>
            <a:endParaRPr sz="1350"/>
          </a:p>
          <a:p>
            <a:pPr marL="457200" lvl="0" indent="-314325" algn="l" rtl="0">
              <a:lnSpc>
                <a:spcPct val="100000"/>
              </a:lnSpc>
              <a:spcBef>
                <a:spcPts val="0"/>
              </a:spcBef>
              <a:spcAft>
                <a:spcPts val="0"/>
              </a:spcAft>
              <a:buSzPts val="1350"/>
              <a:buChar char="●"/>
            </a:pPr>
            <a:r>
              <a:rPr lang="en" sz="1350"/>
              <a:t>Second, it changes EIP to point to the instructions of the callee.</a:t>
            </a:r>
            <a:endParaRPr sz="1350"/>
          </a:p>
        </p:txBody>
      </p:sp>
      <p:sp>
        <p:nvSpPr>
          <p:cNvPr id="1205" name="Google Shape;1205;p96"/>
          <p:cNvSpPr txBox="1"/>
          <p:nvPr/>
        </p:nvSpPr>
        <p:spPr>
          <a:xfrm>
            <a:off x="2740377" y="1378350"/>
            <a:ext cx="507000" cy="307800"/>
          </a:xfrm>
          <a:prstGeom prst="rect">
            <a:avLst/>
          </a:prstGeom>
          <a:noFill/>
          <a:ln>
            <a:noFill/>
          </a:ln>
        </p:spPr>
        <p:txBody>
          <a:bodyPr spcFirstLastPara="1" wrap="square" lIns="45700" tIns="45700" rIns="45700" bIns="45700" anchor="t" anchorCtr="0">
            <a:spAutoFit/>
          </a:bodyPr>
          <a:lstStyle/>
          <a:p>
            <a:pPr marL="0" lvl="0" indent="0" algn="ctr" rtl="0">
              <a:spcBef>
                <a:spcPts val="0"/>
              </a:spcBef>
              <a:spcAft>
                <a:spcPts val="0"/>
              </a:spcAft>
              <a:buNone/>
            </a:pPr>
            <a:r>
              <a:rPr lang="en" b="1"/>
              <a:t>EBP</a:t>
            </a:r>
            <a:endParaRPr sz="1300" b="1">
              <a:latin typeface="Courier New"/>
              <a:ea typeface="Courier New"/>
              <a:cs typeface="Courier New"/>
              <a:sym typeface="Courier New"/>
            </a:endParaRPr>
          </a:p>
        </p:txBody>
      </p:sp>
      <p:cxnSp>
        <p:nvCxnSpPr>
          <p:cNvPr id="1206" name="Google Shape;1206;p96"/>
          <p:cNvCxnSpPr>
            <a:stCxn id="1205" idx="3"/>
          </p:cNvCxnSpPr>
          <p:nvPr/>
        </p:nvCxnSpPr>
        <p:spPr>
          <a:xfrm>
            <a:off x="3247377" y="1532250"/>
            <a:ext cx="290400" cy="0"/>
          </a:xfrm>
          <a:prstGeom prst="straightConnector1">
            <a:avLst/>
          </a:prstGeom>
          <a:noFill/>
          <a:ln w="9525" cap="flat" cmpd="sng">
            <a:solidFill>
              <a:schemeClr val="dk2"/>
            </a:solidFill>
            <a:prstDash val="solid"/>
            <a:round/>
            <a:headEnd type="none" w="med" len="med"/>
            <a:tailEnd type="triangle" w="med" len="med"/>
          </a:ln>
        </p:spPr>
      </p:cxnSp>
      <p:sp>
        <p:nvSpPr>
          <p:cNvPr id="1207" name="Google Shape;1207;p96"/>
          <p:cNvSpPr txBox="1"/>
          <p:nvPr/>
        </p:nvSpPr>
        <p:spPr>
          <a:xfrm>
            <a:off x="2740377" y="2597550"/>
            <a:ext cx="507000" cy="307800"/>
          </a:xfrm>
          <a:prstGeom prst="rect">
            <a:avLst/>
          </a:prstGeom>
          <a:noFill/>
          <a:ln>
            <a:noFill/>
          </a:ln>
        </p:spPr>
        <p:txBody>
          <a:bodyPr spcFirstLastPara="1" wrap="square" lIns="45700" tIns="45700" rIns="45700" bIns="45700" anchor="t" anchorCtr="0">
            <a:spAutoFit/>
          </a:bodyPr>
          <a:lstStyle/>
          <a:p>
            <a:pPr marL="0" lvl="0" indent="0" algn="ctr" rtl="0">
              <a:spcBef>
                <a:spcPts val="0"/>
              </a:spcBef>
              <a:spcAft>
                <a:spcPts val="0"/>
              </a:spcAft>
              <a:buNone/>
            </a:pPr>
            <a:r>
              <a:rPr lang="en" b="1">
                <a:solidFill>
                  <a:srgbClr val="FF0000"/>
                </a:solidFill>
              </a:rPr>
              <a:t>ESP</a:t>
            </a:r>
            <a:endParaRPr sz="1300" b="1">
              <a:solidFill>
                <a:srgbClr val="FF0000"/>
              </a:solidFill>
              <a:latin typeface="Courier New"/>
              <a:ea typeface="Courier New"/>
              <a:cs typeface="Courier New"/>
              <a:sym typeface="Courier New"/>
            </a:endParaRPr>
          </a:p>
        </p:txBody>
      </p:sp>
      <p:cxnSp>
        <p:nvCxnSpPr>
          <p:cNvPr id="1208" name="Google Shape;1208;p96"/>
          <p:cNvCxnSpPr>
            <a:stCxn id="1207" idx="3"/>
          </p:cNvCxnSpPr>
          <p:nvPr/>
        </p:nvCxnSpPr>
        <p:spPr>
          <a:xfrm>
            <a:off x="3247377" y="2751450"/>
            <a:ext cx="290400" cy="0"/>
          </a:xfrm>
          <a:prstGeom prst="straightConnector1">
            <a:avLst/>
          </a:prstGeom>
          <a:noFill/>
          <a:ln w="9525" cap="flat" cmpd="sng">
            <a:solidFill>
              <a:srgbClr val="FF0000"/>
            </a:solidFill>
            <a:prstDash val="solid"/>
            <a:round/>
            <a:headEnd type="none" w="med" len="med"/>
            <a:tailEnd type="triangle" w="med" len="med"/>
          </a:ln>
        </p:spPr>
      </p:cxnSp>
      <p:sp>
        <p:nvSpPr>
          <p:cNvPr id="1209" name="Google Shape;1209;p96"/>
          <p:cNvSpPr txBox="1"/>
          <p:nvPr/>
        </p:nvSpPr>
        <p:spPr>
          <a:xfrm>
            <a:off x="5956027" y="3059695"/>
            <a:ext cx="507000" cy="307800"/>
          </a:xfrm>
          <a:prstGeom prst="rect">
            <a:avLst/>
          </a:prstGeom>
          <a:noFill/>
          <a:ln>
            <a:noFill/>
          </a:ln>
        </p:spPr>
        <p:txBody>
          <a:bodyPr spcFirstLastPara="1" wrap="square" lIns="45700" tIns="45700" rIns="45700" bIns="45700" anchor="t" anchorCtr="0">
            <a:spAutoFit/>
          </a:bodyPr>
          <a:lstStyle/>
          <a:p>
            <a:pPr marL="0" lvl="0" indent="0" algn="ctr" rtl="0">
              <a:spcBef>
                <a:spcPts val="0"/>
              </a:spcBef>
              <a:spcAft>
                <a:spcPts val="0"/>
              </a:spcAft>
              <a:buNone/>
            </a:pPr>
            <a:r>
              <a:rPr lang="en" b="1">
                <a:solidFill>
                  <a:srgbClr val="FF0000"/>
                </a:solidFill>
              </a:rPr>
              <a:t>EIP</a:t>
            </a:r>
            <a:endParaRPr sz="1300" b="1">
              <a:solidFill>
                <a:srgbClr val="FF0000"/>
              </a:solidFill>
              <a:latin typeface="Courier New"/>
              <a:ea typeface="Courier New"/>
              <a:cs typeface="Courier New"/>
              <a:sym typeface="Courier New"/>
            </a:endParaRPr>
          </a:p>
        </p:txBody>
      </p:sp>
      <p:cxnSp>
        <p:nvCxnSpPr>
          <p:cNvPr id="1210" name="Google Shape;1210;p96"/>
          <p:cNvCxnSpPr>
            <a:stCxn id="1209" idx="3"/>
          </p:cNvCxnSpPr>
          <p:nvPr/>
        </p:nvCxnSpPr>
        <p:spPr>
          <a:xfrm>
            <a:off x="6463027" y="3213595"/>
            <a:ext cx="290400" cy="0"/>
          </a:xfrm>
          <a:prstGeom prst="straightConnector1">
            <a:avLst/>
          </a:prstGeom>
          <a:noFill/>
          <a:ln w="9525" cap="flat" cmpd="sng">
            <a:solidFill>
              <a:srgbClr val="FF0000"/>
            </a:solidFill>
            <a:prstDash val="solid"/>
            <a:round/>
            <a:headEnd type="none" w="med" len="med"/>
            <a:tailEnd type="triangle" w="med" len="med"/>
          </a:ln>
        </p:spPr>
      </p:cxnSp>
      <p:sp>
        <p:nvSpPr>
          <p:cNvPr id="1211" name="Google Shape;1211;p96"/>
          <p:cNvSpPr txBox="1">
            <a:spLocks noGrp="1"/>
          </p:cNvSpPr>
          <p:nvPr>
            <p:ph type="body" idx="2"/>
          </p:nvPr>
        </p:nvSpPr>
        <p:spPr>
          <a:xfrm>
            <a:off x="3852275" y="0"/>
            <a:ext cx="2283900" cy="8634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 sz="1300" b="1">
                <a:latin typeface="Courier New"/>
                <a:ea typeface="Courier New"/>
                <a:cs typeface="Courier New"/>
                <a:sym typeface="Courier New"/>
              </a:rPr>
              <a:t>void caller(void) {</a:t>
            </a:r>
            <a:br>
              <a:rPr lang="en" sz="1300" b="1">
                <a:latin typeface="Courier New"/>
                <a:ea typeface="Courier New"/>
                <a:cs typeface="Courier New"/>
                <a:sym typeface="Courier New"/>
              </a:rPr>
            </a:br>
            <a:r>
              <a:rPr lang="en" sz="1300" b="1">
                <a:latin typeface="Courier New"/>
                <a:ea typeface="Courier New"/>
                <a:cs typeface="Courier New"/>
                <a:sym typeface="Courier New"/>
              </a:rPr>
              <a:t>    callee(1, 2);</a:t>
            </a:r>
            <a:br>
              <a:rPr lang="en" sz="1300" b="1">
                <a:latin typeface="Courier New"/>
                <a:ea typeface="Courier New"/>
                <a:cs typeface="Courier New"/>
                <a:sym typeface="Courier New"/>
              </a:rPr>
            </a:br>
            <a:r>
              <a:rPr lang="en" sz="1300" b="1">
                <a:latin typeface="Courier New"/>
                <a:ea typeface="Courier New"/>
                <a:cs typeface="Courier New"/>
                <a:sym typeface="Courier New"/>
              </a:rPr>
              <a:t>}</a:t>
            </a:r>
            <a:endParaRPr sz="1300"/>
          </a:p>
        </p:txBody>
      </p:sp>
      <p:sp>
        <p:nvSpPr>
          <p:cNvPr id="1212" name="Google Shape;1212;p96"/>
          <p:cNvSpPr txBox="1"/>
          <p:nvPr/>
        </p:nvSpPr>
        <p:spPr>
          <a:xfrm>
            <a:off x="6232350" y="-17725"/>
            <a:ext cx="2788800" cy="10752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200"/>
              </a:spcAft>
              <a:buNone/>
            </a:pPr>
            <a:r>
              <a:rPr lang="en" sz="1300" b="1">
                <a:solidFill>
                  <a:schemeClr val="dk1"/>
                </a:solidFill>
                <a:latin typeface="Courier New"/>
                <a:ea typeface="Courier New"/>
                <a:cs typeface="Courier New"/>
                <a:sym typeface="Courier New"/>
              </a:rPr>
              <a:t>int callee(int a, int b) {</a:t>
            </a:r>
            <a:br>
              <a:rPr lang="en" sz="1300" b="1">
                <a:solidFill>
                  <a:schemeClr val="dk1"/>
                </a:solidFill>
                <a:latin typeface="Courier New"/>
                <a:ea typeface="Courier New"/>
                <a:cs typeface="Courier New"/>
                <a:sym typeface="Courier New"/>
              </a:rPr>
            </a:br>
            <a:r>
              <a:rPr lang="en" sz="1300" b="1">
                <a:solidFill>
                  <a:schemeClr val="dk1"/>
                </a:solidFill>
                <a:latin typeface="Courier New"/>
                <a:ea typeface="Courier New"/>
                <a:cs typeface="Courier New"/>
                <a:sym typeface="Courier New"/>
              </a:rPr>
              <a:t>    int local;</a:t>
            </a:r>
            <a:br>
              <a:rPr lang="en" sz="1300" b="1">
                <a:solidFill>
                  <a:schemeClr val="dk1"/>
                </a:solidFill>
                <a:latin typeface="Courier New"/>
                <a:ea typeface="Courier New"/>
                <a:cs typeface="Courier New"/>
                <a:sym typeface="Courier New"/>
              </a:rPr>
            </a:br>
            <a:r>
              <a:rPr lang="en" sz="1300" b="1">
                <a:solidFill>
                  <a:schemeClr val="dk1"/>
                </a:solidFill>
                <a:latin typeface="Courier New"/>
                <a:ea typeface="Courier New"/>
                <a:cs typeface="Courier New"/>
                <a:sym typeface="Courier New"/>
              </a:rPr>
              <a:t>    return 42;</a:t>
            </a:r>
            <a:br>
              <a:rPr lang="en" sz="1300" b="1">
                <a:solidFill>
                  <a:schemeClr val="dk1"/>
                </a:solidFill>
                <a:latin typeface="Courier New"/>
                <a:ea typeface="Courier New"/>
                <a:cs typeface="Courier New"/>
                <a:sym typeface="Courier New"/>
              </a:rPr>
            </a:br>
            <a:r>
              <a:rPr lang="en" sz="1300" b="1">
                <a:solidFill>
                  <a:schemeClr val="dk1"/>
                </a:solidFill>
                <a:latin typeface="Courier New"/>
                <a:ea typeface="Courier New"/>
                <a:cs typeface="Courier New"/>
                <a:sym typeface="Courier New"/>
              </a:rPr>
              <a:t>}</a:t>
            </a:r>
            <a:endParaRPr sz="17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34"/>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Hexadecimal</a:t>
            </a:r>
            <a:endParaRPr/>
          </a:p>
        </p:txBody>
      </p:sp>
      <p:sp>
        <p:nvSpPr>
          <p:cNvPr id="161" name="Google Shape;161;p34"/>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600"/>
              </a:spcBef>
              <a:spcAft>
                <a:spcPts val="0"/>
              </a:spcAft>
              <a:buSzPts val="1800"/>
              <a:buFont typeface="Consolas"/>
              <a:buChar char="●"/>
            </a:pPr>
            <a:r>
              <a:rPr lang="en"/>
              <a:t>The byte </a:t>
            </a:r>
            <a:r>
              <a:rPr lang="en" b="1">
                <a:latin typeface="Courier New"/>
                <a:ea typeface="Courier New"/>
                <a:cs typeface="Courier New"/>
                <a:sym typeface="Courier New"/>
              </a:rPr>
              <a:t>0b</a:t>
            </a:r>
            <a:r>
              <a:rPr lang="en" b="1">
                <a:solidFill>
                  <a:srgbClr val="FF0000"/>
                </a:solidFill>
                <a:latin typeface="Courier New"/>
                <a:ea typeface="Courier New"/>
                <a:cs typeface="Courier New"/>
                <a:sym typeface="Courier New"/>
              </a:rPr>
              <a:t>1100</a:t>
            </a:r>
            <a:r>
              <a:rPr lang="en" b="1">
                <a:solidFill>
                  <a:srgbClr val="0000FF"/>
                </a:solidFill>
                <a:latin typeface="Courier New"/>
                <a:ea typeface="Courier New"/>
                <a:cs typeface="Courier New"/>
                <a:sym typeface="Courier New"/>
              </a:rPr>
              <a:t>0110</a:t>
            </a:r>
            <a:r>
              <a:rPr lang="en"/>
              <a:t> can be written as </a:t>
            </a:r>
            <a:r>
              <a:rPr lang="en" b="1">
                <a:latin typeface="Courier New"/>
                <a:ea typeface="Courier New"/>
                <a:cs typeface="Courier New"/>
                <a:sym typeface="Courier New"/>
              </a:rPr>
              <a:t>0x</a:t>
            </a:r>
            <a:r>
              <a:rPr lang="en" b="1">
                <a:solidFill>
                  <a:srgbClr val="FF0000"/>
                </a:solidFill>
                <a:latin typeface="Courier New"/>
                <a:ea typeface="Courier New"/>
                <a:cs typeface="Courier New"/>
                <a:sym typeface="Courier New"/>
              </a:rPr>
              <a:t>C</a:t>
            </a:r>
            <a:r>
              <a:rPr lang="en" b="1">
                <a:solidFill>
                  <a:srgbClr val="0000FF"/>
                </a:solidFill>
                <a:latin typeface="Courier New"/>
                <a:ea typeface="Courier New"/>
                <a:cs typeface="Courier New"/>
                <a:sym typeface="Courier New"/>
              </a:rPr>
              <a:t>6</a:t>
            </a:r>
            <a:r>
              <a:rPr lang="en"/>
              <a:t> in hex</a:t>
            </a:r>
            <a:endParaRPr/>
          </a:p>
          <a:p>
            <a:pPr marL="457200" lvl="0" indent="-342900" algn="l" rtl="0">
              <a:spcBef>
                <a:spcPts val="0"/>
              </a:spcBef>
              <a:spcAft>
                <a:spcPts val="0"/>
              </a:spcAft>
              <a:buSzPts val="1800"/>
              <a:buFont typeface="Calibri"/>
              <a:buChar char="●"/>
            </a:pPr>
            <a:r>
              <a:rPr lang="en"/>
              <a:t>For clarity, we add </a:t>
            </a:r>
            <a:r>
              <a:rPr lang="en" b="1">
                <a:latin typeface="Courier New"/>
                <a:ea typeface="Courier New"/>
                <a:cs typeface="Courier New"/>
                <a:sym typeface="Courier New"/>
              </a:rPr>
              <a:t>0b</a:t>
            </a:r>
            <a:r>
              <a:rPr lang="en"/>
              <a:t> in front of bits and </a:t>
            </a:r>
            <a:r>
              <a:rPr lang="en" b="1">
                <a:latin typeface="Courier New"/>
                <a:ea typeface="Courier New"/>
                <a:cs typeface="Courier New"/>
                <a:sym typeface="Courier New"/>
              </a:rPr>
              <a:t>0x</a:t>
            </a:r>
            <a:r>
              <a:rPr lang="en"/>
              <a:t> in front of hex</a:t>
            </a:r>
            <a:endParaRPr/>
          </a:p>
        </p:txBody>
      </p:sp>
      <p:sp>
        <p:nvSpPr>
          <p:cNvPr id="162" name="Google Shape;162;p3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7</a:t>
            </a:fld>
            <a:endParaRPr/>
          </a:p>
        </p:txBody>
      </p:sp>
      <p:graphicFrame>
        <p:nvGraphicFramePr>
          <p:cNvPr id="163" name="Google Shape;163;p34"/>
          <p:cNvGraphicFramePr/>
          <p:nvPr/>
        </p:nvGraphicFramePr>
        <p:xfrm>
          <a:off x="2355875" y="2214050"/>
          <a:ext cx="1968000" cy="2742840"/>
        </p:xfrm>
        <a:graphic>
          <a:graphicData uri="http://schemas.openxmlformats.org/drawingml/2006/table">
            <a:tbl>
              <a:tblPr>
                <a:noFill/>
                <a:tableStyleId>{F77F4237-0D3B-4A35-BEBD-FA886FF9FF42}</a:tableStyleId>
              </a:tblPr>
              <a:tblGrid>
                <a:gridCol w="788625">
                  <a:extLst>
                    <a:ext uri="{9D8B030D-6E8A-4147-A177-3AD203B41FA5}">
                      <a16:colId xmlns:a16="http://schemas.microsoft.com/office/drawing/2014/main" val="20000"/>
                    </a:ext>
                  </a:extLst>
                </a:gridCol>
                <a:gridCol w="1179375">
                  <a:extLst>
                    <a:ext uri="{9D8B030D-6E8A-4147-A177-3AD203B41FA5}">
                      <a16:colId xmlns:a16="http://schemas.microsoft.com/office/drawing/2014/main" val="20001"/>
                    </a:ext>
                  </a:extLst>
                </a:gridCol>
              </a:tblGrid>
              <a:tr h="204800">
                <a:tc>
                  <a:txBody>
                    <a:bodyPr/>
                    <a:lstStyle/>
                    <a:p>
                      <a:pPr marL="0" lvl="0" indent="0" algn="l" rtl="0">
                        <a:spcBef>
                          <a:spcPts val="0"/>
                        </a:spcBef>
                        <a:spcAft>
                          <a:spcPts val="0"/>
                        </a:spcAft>
                        <a:buNone/>
                      </a:pPr>
                      <a:r>
                        <a:rPr lang="en" b="1">
                          <a:latin typeface="Calibri"/>
                          <a:ea typeface="Calibri"/>
                          <a:cs typeface="Calibri"/>
                          <a:sym typeface="Calibri"/>
                        </a:rPr>
                        <a:t>Binary</a:t>
                      </a:r>
                      <a:endParaRPr b="1">
                        <a:latin typeface="Calibri"/>
                        <a:ea typeface="Calibri"/>
                        <a:cs typeface="Calibri"/>
                        <a:sym typeface="Calibri"/>
                      </a:endParaRPr>
                    </a:p>
                  </a:txBody>
                  <a:tcPr marL="91425" marR="91425" marT="45700" marB="45700"/>
                </a:tc>
                <a:tc>
                  <a:txBody>
                    <a:bodyPr/>
                    <a:lstStyle/>
                    <a:p>
                      <a:pPr marL="0" lvl="0" indent="0" algn="l" rtl="0">
                        <a:spcBef>
                          <a:spcPts val="0"/>
                        </a:spcBef>
                        <a:spcAft>
                          <a:spcPts val="0"/>
                        </a:spcAft>
                        <a:buNone/>
                      </a:pPr>
                      <a:r>
                        <a:rPr lang="en" b="1">
                          <a:latin typeface="Calibri"/>
                          <a:ea typeface="Calibri"/>
                          <a:cs typeface="Calibri"/>
                          <a:sym typeface="Calibri"/>
                        </a:rPr>
                        <a:t>Hexadecimal</a:t>
                      </a:r>
                      <a:endParaRPr b="1">
                        <a:latin typeface="Calibri"/>
                        <a:ea typeface="Calibri"/>
                        <a:cs typeface="Calibri"/>
                        <a:sym typeface="Calibri"/>
                      </a:endParaRPr>
                    </a:p>
                  </a:txBody>
                  <a:tcPr marL="91425" marR="91425" marT="45700" marB="45700"/>
                </a:tc>
                <a:extLst>
                  <a:ext uri="{0D108BD9-81ED-4DB2-BD59-A6C34878D82A}">
                    <a16:rowId xmlns:a16="http://schemas.microsoft.com/office/drawing/2014/main" val="10000"/>
                  </a:ext>
                </a:extLst>
              </a:tr>
              <a:tr h="242300">
                <a:tc>
                  <a:txBody>
                    <a:bodyPr/>
                    <a:lstStyle/>
                    <a:p>
                      <a:pPr marL="0" lvl="0" indent="0" algn="l" rtl="0">
                        <a:spcBef>
                          <a:spcPts val="0"/>
                        </a:spcBef>
                        <a:spcAft>
                          <a:spcPts val="0"/>
                        </a:spcAft>
                        <a:buNone/>
                      </a:pPr>
                      <a:r>
                        <a:rPr lang="en" b="1">
                          <a:latin typeface="Courier New"/>
                          <a:ea typeface="Courier New"/>
                          <a:cs typeface="Courier New"/>
                          <a:sym typeface="Courier New"/>
                        </a:rPr>
                        <a:t>0000</a:t>
                      </a:r>
                      <a:endParaRPr b="1">
                        <a:latin typeface="Courier New"/>
                        <a:ea typeface="Courier New"/>
                        <a:cs typeface="Courier New"/>
                        <a:sym typeface="Courier New"/>
                      </a:endParaRPr>
                    </a:p>
                  </a:txBody>
                  <a:tcPr marL="91425" marR="91425" marT="45700" marB="45700"/>
                </a:tc>
                <a:tc>
                  <a:txBody>
                    <a:bodyPr/>
                    <a:lstStyle/>
                    <a:p>
                      <a:pPr marL="0" lvl="0" indent="0" algn="l" rtl="0">
                        <a:spcBef>
                          <a:spcPts val="0"/>
                        </a:spcBef>
                        <a:spcAft>
                          <a:spcPts val="0"/>
                        </a:spcAft>
                        <a:buNone/>
                      </a:pPr>
                      <a:r>
                        <a:rPr lang="en" b="1">
                          <a:latin typeface="Courier New"/>
                          <a:ea typeface="Courier New"/>
                          <a:cs typeface="Courier New"/>
                          <a:sym typeface="Courier New"/>
                        </a:rPr>
                        <a:t>0</a:t>
                      </a:r>
                      <a:endParaRPr b="1">
                        <a:latin typeface="Courier New"/>
                        <a:ea typeface="Courier New"/>
                        <a:cs typeface="Courier New"/>
                        <a:sym typeface="Courier New"/>
                      </a:endParaRPr>
                    </a:p>
                  </a:txBody>
                  <a:tcPr marL="91425" marR="91425" marT="45700" marB="45700"/>
                </a:tc>
                <a:extLst>
                  <a:ext uri="{0D108BD9-81ED-4DB2-BD59-A6C34878D82A}">
                    <a16:rowId xmlns:a16="http://schemas.microsoft.com/office/drawing/2014/main" val="10001"/>
                  </a:ext>
                </a:extLst>
              </a:tr>
              <a:tr h="242300">
                <a:tc>
                  <a:txBody>
                    <a:bodyPr/>
                    <a:lstStyle/>
                    <a:p>
                      <a:pPr marL="0" lvl="0" indent="0" algn="l" rtl="0">
                        <a:spcBef>
                          <a:spcPts val="0"/>
                        </a:spcBef>
                        <a:spcAft>
                          <a:spcPts val="0"/>
                        </a:spcAft>
                        <a:buNone/>
                      </a:pPr>
                      <a:r>
                        <a:rPr lang="en" b="1">
                          <a:latin typeface="Courier New"/>
                          <a:ea typeface="Courier New"/>
                          <a:cs typeface="Courier New"/>
                          <a:sym typeface="Courier New"/>
                        </a:rPr>
                        <a:t>0001</a:t>
                      </a:r>
                      <a:endParaRPr b="1">
                        <a:latin typeface="Courier New"/>
                        <a:ea typeface="Courier New"/>
                        <a:cs typeface="Courier New"/>
                        <a:sym typeface="Courier New"/>
                      </a:endParaRPr>
                    </a:p>
                  </a:txBody>
                  <a:tcPr marL="91425" marR="91425" marT="45700" marB="45700"/>
                </a:tc>
                <a:tc>
                  <a:txBody>
                    <a:bodyPr/>
                    <a:lstStyle/>
                    <a:p>
                      <a:pPr marL="0" lvl="0" indent="0" algn="l" rtl="0">
                        <a:spcBef>
                          <a:spcPts val="0"/>
                        </a:spcBef>
                        <a:spcAft>
                          <a:spcPts val="0"/>
                        </a:spcAft>
                        <a:buNone/>
                      </a:pPr>
                      <a:r>
                        <a:rPr lang="en" b="1">
                          <a:latin typeface="Courier New"/>
                          <a:ea typeface="Courier New"/>
                          <a:cs typeface="Courier New"/>
                          <a:sym typeface="Courier New"/>
                        </a:rPr>
                        <a:t>1</a:t>
                      </a:r>
                      <a:endParaRPr b="1">
                        <a:latin typeface="Courier New"/>
                        <a:ea typeface="Courier New"/>
                        <a:cs typeface="Courier New"/>
                        <a:sym typeface="Courier New"/>
                      </a:endParaRPr>
                    </a:p>
                  </a:txBody>
                  <a:tcPr marL="91425" marR="91425" marT="45700" marB="45700"/>
                </a:tc>
                <a:extLst>
                  <a:ext uri="{0D108BD9-81ED-4DB2-BD59-A6C34878D82A}">
                    <a16:rowId xmlns:a16="http://schemas.microsoft.com/office/drawing/2014/main" val="10002"/>
                  </a:ext>
                </a:extLst>
              </a:tr>
              <a:tr h="242300">
                <a:tc>
                  <a:txBody>
                    <a:bodyPr/>
                    <a:lstStyle/>
                    <a:p>
                      <a:pPr marL="0" lvl="0" indent="0" algn="l" rtl="0">
                        <a:spcBef>
                          <a:spcPts val="0"/>
                        </a:spcBef>
                        <a:spcAft>
                          <a:spcPts val="0"/>
                        </a:spcAft>
                        <a:buNone/>
                      </a:pPr>
                      <a:r>
                        <a:rPr lang="en" b="1">
                          <a:latin typeface="Courier New"/>
                          <a:ea typeface="Courier New"/>
                          <a:cs typeface="Courier New"/>
                          <a:sym typeface="Courier New"/>
                        </a:rPr>
                        <a:t>0010</a:t>
                      </a:r>
                      <a:endParaRPr b="1">
                        <a:latin typeface="Courier New"/>
                        <a:ea typeface="Courier New"/>
                        <a:cs typeface="Courier New"/>
                        <a:sym typeface="Courier New"/>
                      </a:endParaRPr>
                    </a:p>
                  </a:txBody>
                  <a:tcPr marL="91425" marR="91425" marT="45700" marB="45700"/>
                </a:tc>
                <a:tc>
                  <a:txBody>
                    <a:bodyPr/>
                    <a:lstStyle/>
                    <a:p>
                      <a:pPr marL="0" lvl="0" indent="0" algn="l" rtl="0">
                        <a:spcBef>
                          <a:spcPts val="0"/>
                        </a:spcBef>
                        <a:spcAft>
                          <a:spcPts val="0"/>
                        </a:spcAft>
                        <a:buNone/>
                      </a:pPr>
                      <a:r>
                        <a:rPr lang="en" b="1">
                          <a:latin typeface="Courier New"/>
                          <a:ea typeface="Courier New"/>
                          <a:cs typeface="Courier New"/>
                          <a:sym typeface="Courier New"/>
                        </a:rPr>
                        <a:t>2</a:t>
                      </a:r>
                      <a:endParaRPr b="1">
                        <a:latin typeface="Courier New"/>
                        <a:ea typeface="Courier New"/>
                        <a:cs typeface="Courier New"/>
                        <a:sym typeface="Courier New"/>
                      </a:endParaRPr>
                    </a:p>
                  </a:txBody>
                  <a:tcPr marL="91425" marR="91425" marT="45700" marB="45700"/>
                </a:tc>
                <a:extLst>
                  <a:ext uri="{0D108BD9-81ED-4DB2-BD59-A6C34878D82A}">
                    <a16:rowId xmlns:a16="http://schemas.microsoft.com/office/drawing/2014/main" val="10003"/>
                  </a:ext>
                </a:extLst>
              </a:tr>
              <a:tr h="242300">
                <a:tc>
                  <a:txBody>
                    <a:bodyPr/>
                    <a:lstStyle/>
                    <a:p>
                      <a:pPr marL="0" lvl="0" indent="0" algn="l" rtl="0">
                        <a:spcBef>
                          <a:spcPts val="0"/>
                        </a:spcBef>
                        <a:spcAft>
                          <a:spcPts val="0"/>
                        </a:spcAft>
                        <a:buNone/>
                      </a:pPr>
                      <a:r>
                        <a:rPr lang="en" b="1">
                          <a:latin typeface="Courier New"/>
                          <a:ea typeface="Courier New"/>
                          <a:cs typeface="Courier New"/>
                          <a:sym typeface="Courier New"/>
                        </a:rPr>
                        <a:t>0011</a:t>
                      </a:r>
                      <a:endParaRPr b="1">
                        <a:latin typeface="Courier New"/>
                        <a:ea typeface="Courier New"/>
                        <a:cs typeface="Courier New"/>
                        <a:sym typeface="Courier New"/>
                      </a:endParaRPr>
                    </a:p>
                  </a:txBody>
                  <a:tcPr marL="91425" marR="91425" marT="45700" marB="45700"/>
                </a:tc>
                <a:tc>
                  <a:txBody>
                    <a:bodyPr/>
                    <a:lstStyle/>
                    <a:p>
                      <a:pPr marL="0" lvl="0" indent="0" algn="l" rtl="0">
                        <a:spcBef>
                          <a:spcPts val="0"/>
                        </a:spcBef>
                        <a:spcAft>
                          <a:spcPts val="0"/>
                        </a:spcAft>
                        <a:buNone/>
                      </a:pPr>
                      <a:r>
                        <a:rPr lang="en" b="1">
                          <a:latin typeface="Courier New"/>
                          <a:ea typeface="Courier New"/>
                          <a:cs typeface="Courier New"/>
                          <a:sym typeface="Courier New"/>
                        </a:rPr>
                        <a:t>3</a:t>
                      </a:r>
                      <a:endParaRPr b="1">
                        <a:latin typeface="Courier New"/>
                        <a:ea typeface="Courier New"/>
                        <a:cs typeface="Courier New"/>
                        <a:sym typeface="Courier New"/>
                      </a:endParaRPr>
                    </a:p>
                  </a:txBody>
                  <a:tcPr marL="91425" marR="91425" marT="45700" marB="45700"/>
                </a:tc>
                <a:extLst>
                  <a:ext uri="{0D108BD9-81ED-4DB2-BD59-A6C34878D82A}">
                    <a16:rowId xmlns:a16="http://schemas.microsoft.com/office/drawing/2014/main" val="10004"/>
                  </a:ext>
                </a:extLst>
              </a:tr>
              <a:tr h="242300">
                <a:tc>
                  <a:txBody>
                    <a:bodyPr/>
                    <a:lstStyle/>
                    <a:p>
                      <a:pPr marL="0" lvl="0" indent="0" algn="l" rtl="0">
                        <a:spcBef>
                          <a:spcPts val="0"/>
                        </a:spcBef>
                        <a:spcAft>
                          <a:spcPts val="0"/>
                        </a:spcAft>
                        <a:buNone/>
                      </a:pPr>
                      <a:r>
                        <a:rPr lang="en" b="1">
                          <a:latin typeface="Courier New"/>
                          <a:ea typeface="Courier New"/>
                          <a:cs typeface="Courier New"/>
                          <a:sym typeface="Courier New"/>
                        </a:rPr>
                        <a:t>0100</a:t>
                      </a:r>
                      <a:endParaRPr b="1">
                        <a:latin typeface="Courier New"/>
                        <a:ea typeface="Courier New"/>
                        <a:cs typeface="Courier New"/>
                        <a:sym typeface="Courier New"/>
                      </a:endParaRPr>
                    </a:p>
                  </a:txBody>
                  <a:tcPr marL="91425" marR="91425" marT="45700" marB="45700"/>
                </a:tc>
                <a:tc>
                  <a:txBody>
                    <a:bodyPr/>
                    <a:lstStyle/>
                    <a:p>
                      <a:pPr marL="0" lvl="0" indent="0" algn="l" rtl="0">
                        <a:spcBef>
                          <a:spcPts val="0"/>
                        </a:spcBef>
                        <a:spcAft>
                          <a:spcPts val="0"/>
                        </a:spcAft>
                        <a:buNone/>
                      </a:pPr>
                      <a:r>
                        <a:rPr lang="en" b="1">
                          <a:latin typeface="Courier New"/>
                          <a:ea typeface="Courier New"/>
                          <a:cs typeface="Courier New"/>
                          <a:sym typeface="Courier New"/>
                        </a:rPr>
                        <a:t>4</a:t>
                      </a:r>
                      <a:endParaRPr b="1">
                        <a:latin typeface="Courier New"/>
                        <a:ea typeface="Courier New"/>
                        <a:cs typeface="Courier New"/>
                        <a:sym typeface="Courier New"/>
                      </a:endParaRPr>
                    </a:p>
                  </a:txBody>
                  <a:tcPr marL="91425" marR="91425" marT="45700" marB="45700"/>
                </a:tc>
                <a:extLst>
                  <a:ext uri="{0D108BD9-81ED-4DB2-BD59-A6C34878D82A}">
                    <a16:rowId xmlns:a16="http://schemas.microsoft.com/office/drawing/2014/main" val="10005"/>
                  </a:ext>
                </a:extLst>
              </a:tr>
              <a:tr h="242300">
                <a:tc>
                  <a:txBody>
                    <a:bodyPr/>
                    <a:lstStyle/>
                    <a:p>
                      <a:pPr marL="0" lvl="0" indent="0" algn="l" rtl="0">
                        <a:spcBef>
                          <a:spcPts val="0"/>
                        </a:spcBef>
                        <a:spcAft>
                          <a:spcPts val="0"/>
                        </a:spcAft>
                        <a:buNone/>
                      </a:pPr>
                      <a:r>
                        <a:rPr lang="en" b="1">
                          <a:latin typeface="Courier New"/>
                          <a:ea typeface="Courier New"/>
                          <a:cs typeface="Courier New"/>
                          <a:sym typeface="Courier New"/>
                        </a:rPr>
                        <a:t>0101</a:t>
                      </a:r>
                      <a:endParaRPr b="1">
                        <a:latin typeface="Courier New"/>
                        <a:ea typeface="Courier New"/>
                        <a:cs typeface="Courier New"/>
                        <a:sym typeface="Courier New"/>
                      </a:endParaRPr>
                    </a:p>
                  </a:txBody>
                  <a:tcPr marL="91425" marR="91425" marT="45700" marB="45700"/>
                </a:tc>
                <a:tc>
                  <a:txBody>
                    <a:bodyPr/>
                    <a:lstStyle/>
                    <a:p>
                      <a:pPr marL="0" lvl="0" indent="0" algn="l" rtl="0">
                        <a:spcBef>
                          <a:spcPts val="0"/>
                        </a:spcBef>
                        <a:spcAft>
                          <a:spcPts val="0"/>
                        </a:spcAft>
                        <a:buNone/>
                      </a:pPr>
                      <a:r>
                        <a:rPr lang="en" b="1">
                          <a:latin typeface="Courier New"/>
                          <a:ea typeface="Courier New"/>
                          <a:cs typeface="Courier New"/>
                          <a:sym typeface="Courier New"/>
                        </a:rPr>
                        <a:t>5</a:t>
                      </a:r>
                      <a:endParaRPr b="1">
                        <a:latin typeface="Courier New"/>
                        <a:ea typeface="Courier New"/>
                        <a:cs typeface="Courier New"/>
                        <a:sym typeface="Courier New"/>
                      </a:endParaRPr>
                    </a:p>
                  </a:txBody>
                  <a:tcPr marL="91425" marR="91425" marT="45700" marB="45700"/>
                </a:tc>
                <a:extLst>
                  <a:ext uri="{0D108BD9-81ED-4DB2-BD59-A6C34878D82A}">
                    <a16:rowId xmlns:a16="http://schemas.microsoft.com/office/drawing/2014/main" val="10006"/>
                  </a:ext>
                </a:extLst>
              </a:tr>
              <a:tr h="242300">
                <a:tc>
                  <a:txBody>
                    <a:bodyPr/>
                    <a:lstStyle/>
                    <a:p>
                      <a:pPr marL="0" lvl="0" indent="0" algn="l" rtl="0">
                        <a:spcBef>
                          <a:spcPts val="0"/>
                        </a:spcBef>
                        <a:spcAft>
                          <a:spcPts val="0"/>
                        </a:spcAft>
                        <a:buNone/>
                      </a:pPr>
                      <a:r>
                        <a:rPr lang="en" b="1">
                          <a:latin typeface="Courier New"/>
                          <a:ea typeface="Courier New"/>
                          <a:cs typeface="Courier New"/>
                          <a:sym typeface="Courier New"/>
                        </a:rPr>
                        <a:t>0110</a:t>
                      </a:r>
                      <a:endParaRPr b="1">
                        <a:latin typeface="Courier New"/>
                        <a:ea typeface="Courier New"/>
                        <a:cs typeface="Courier New"/>
                        <a:sym typeface="Courier New"/>
                      </a:endParaRPr>
                    </a:p>
                  </a:txBody>
                  <a:tcPr marL="91425" marR="91425" marT="45700" marB="45700"/>
                </a:tc>
                <a:tc>
                  <a:txBody>
                    <a:bodyPr/>
                    <a:lstStyle/>
                    <a:p>
                      <a:pPr marL="0" lvl="0" indent="0" algn="l" rtl="0">
                        <a:spcBef>
                          <a:spcPts val="0"/>
                        </a:spcBef>
                        <a:spcAft>
                          <a:spcPts val="0"/>
                        </a:spcAft>
                        <a:buNone/>
                      </a:pPr>
                      <a:r>
                        <a:rPr lang="en" b="1">
                          <a:latin typeface="Courier New"/>
                          <a:ea typeface="Courier New"/>
                          <a:cs typeface="Courier New"/>
                          <a:sym typeface="Courier New"/>
                        </a:rPr>
                        <a:t>6</a:t>
                      </a:r>
                      <a:endParaRPr b="1">
                        <a:latin typeface="Courier New"/>
                        <a:ea typeface="Courier New"/>
                        <a:cs typeface="Courier New"/>
                        <a:sym typeface="Courier New"/>
                      </a:endParaRPr>
                    </a:p>
                  </a:txBody>
                  <a:tcPr marL="91425" marR="91425" marT="45700" marB="45700"/>
                </a:tc>
                <a:extLst>
                  <a:ext uri="{0D108BD9-81ED-4DB2-BD59-A6C34878D82A}">
                    <a16:rowId xmlns:a16="http://schemas.microsoft.com/office/drawing/2014/main" val="10007"/>
                  </a:ext>
                </a:extLst>
              </a:tr>
              <a:tr h="242300">
                <a:tc>
                  <a:txBody>
                    <a:bodyPr/>
                    <a:lstStyle/>
                    <a:p>
                      <a:pPr marL="0" lvl="0" indent="0" algn="l" rtl="0">
                        <a:spcBef>
                          <a:spcPts val="0"/>
                        </a:spcBef>
                        <a:spcAft>
                          <a:spcPts val="0"/>
                        </a:spcAft>
                        <a:buNone/>
                      </a:pPr>
                      <a:r>
                        <a:rPr lang="en" b="1">
                          <a:latin typeface="Courier New"/>
                          <a:ea typeface="Courier New"/>
                          <a:cs typeface="Courier New"/>
                          <a:sym typeface="Courier New"/>
                        </a:rPr>
                        <a:t>0111</a:t>
                      </a:r>
                      <a:endParaRPr b="1">
                        <a:latin typeface="Courier New"/>
                        <a:ea typeface="Courier New"/>
                        <a:cs typeface="Courier New"/>
                        <a:sym typeface="Courier New"/>
                      </a:endParaRPr>
                    </a:p>
                  </a:txBody>
                  <a:tcPr marL="91425" marR="91425" marT="45700" marB="45700"/>
                </a:tc>
                <a:tc>
                  <a:txBody>
                    <a:bodyPr/>
                    <a:lstStyle/>
                    <a:p>
                      <a:pPr marL="0" lvl="0" indent="0" algn="l" rtl="0">
                        <a:spcBef>
                          <a:spcPts val="0"/>
                        </a:spcBef>
                        <a:spcAft>
                          <a:spcPts val="0"/>
                        </a:spcAft>
                        <a:buNone/>
                      </a:pPr>
                      <a:r>
                        <a:rPr lang="en" b="1">
                          <a:latin typeface="Courier New"/>
                          <a:ea typeface="Courier New"/>
                          <a:cs typeface="Courier New"/>
                          <a:sym typeface="Courier New"/>
                        </a:rPr>
                        <a:t>7</a:t>
                      </a:r>
                      <a:endParaRPr b="1">
                        <a:latin typeface="Courier New"/>
                        <a:ea typeface="Courier New"/>
                        <a:cs typeface="Courier New"/>
                        <a:sym typeface="Courier New"/>
                      </a:endParaRPr>
                    </a:p>
                  </a:txBody>
                  <a:tcPr marL="91425" marR="91425" marT="45700" marB="45700"/>
                </a:tc>
                <a:extLst>
                  <a:ext uri="{0D108BD9-81ED-4DB2-BD59-A6C34878D82A}">
                    <a16:rowId xmlns:a16="http://schemas.microsoft.com/office/drawing/2014/main" val="10008"/>
                  </a:ext>
                </a:extLst>
              </a:tr>
            </a:tbl>
          </a:graphicData>
        </a:graphic>
      </p:graphicFrame>
      <p:graphicFrame>
        <p:nvGraphicFramePr>
          <p:cNvPr id="164" name="Google Shape;164;p34"/>
          <p:cNvGraphicFramePr/>
          <p:nvPr/>
        </p:nvGraphicFramePr>
        <p:xfrm>
          <a:off x="4593725" y="2214050"/>
          <a:ext cx="1968000" cy="2742840"/>
        </p:xfrm>
        <a:graphic>
          <a:graphicData uri="http://schemas.openxmlformats.org/drawingml/2006/table">
            <a:tbl>
              <a:tblPr>
                <a:noFill/>
                <a:tableStyleId>{F77F4237-0D3B-4A35-BEBD-FA886FF9FF42}</a:tableStyleId>
              </a:tblPr>
              <a:tblGrid>
                <a:gridCol w="788625">
                  <a:extLst>
                    <a:ext uri="{9D8B030D-6E8A-4147-A177-3AD203B41FA5}">
                      <a16:colId xmlns:a16="http://schemas.microsoft.com/office/drawing/2014/main" val="20000"/>
                    </a:ext>
                  </a:extLst>
                </a:gridCol>
                <a:gridCol w="1179375">
                  <a:extLst>
                    <a:ext uri="{9D8B030D-6E8A-4147-A177-3AD203B41FA5}">
                      <a16:colId xmlns:a16="http://schemas.microsoft.com/office/drawing/2014/main" val="20001"/>
                    </a:ext>
                  </a:extLst>
                </a:gridCol>
              </a:tblGrid>
              <a:tr h="242300">
                <a:tc>
                  <a:txBody>
                    <a:bodyPr/>
                    <a:lstStyle/>
                    <a:p>
                      <a:pPr marL="0" lvl="0" indent="0" algn="l" rtl="0">
                        <a:spcBef>
                          <a:spcPts val="0"/>
                        </a:spcBef>
                        <a:spcAft>
                          <a:spcPts val="0"/>
                        </a:spcAft>
                        <a:buNone/>
                      </a:pPr>
                      <a:r>
                        <a:rPr lang="en" b="1">
                          <a:latin typeface="Calibri"/>
                          <a:ea typeface="Calibri"/>
                          <a:cs typeface="Calibri"/>
                          <a:sym typeface="Calibri"/>
                        </a:rPr>
                        <a:t>Binary</a:t>
                      </a:r>
                      <a:endParaRPr b="1">
                        <a:latin typeface="Calibri"/>
                        <a:ea typeface="Calibri"/>
                        <a:cs typeface="Calibri"/>
                        <a:sym typeface="Calibri"/>
                      </a:endParaRPr>
                    </a:p>
                  </a:txBody>
                  <a:tcPr marL="91425" marR="91425" marT="45700" marB="45700"/>
                </a:tc>
                <a:tc>
                  <a:txBody>
                    <a:bodyPr/>
                    <a:lstStyle/>
                    <a:p>
                      <a:pPr marL="0" lvl="0" indent="0" algn="l" rtl="0">
                        <a:spcBef>
                          <a:spcPts val="0"/>
                        </a:spcBef>
                        <a:spcAft>
                          <a:spcPts val="0"/>
                        </a:spcAft>
                        <a:buNone/>
                      </a:pPr>
                      <a:r>
                        <a:rPr lang="en" b="1">
                          <a:latin typeface="Calibri"/>
                          <a:ea typeface="Calibri"/>
                          <a:cs typeface="Calibri"/>
                          <a:sym typeface="Calibri"/>
                        </a:rPr>
                        <a:t>Hexadecimal</a:t>
                      </a:r>
                      <a:endParaRPr b="1">
                        <a:latin typeface="Calibri"/>
                        <a:ea typeface="Calibri"/>
                        <a:cs typeface="Calibri"/>
                        <a:sym typeface="Calibri"/>
                      </a:endParaRPr>
                    </a:p>
                  </a:txBody>
                  <a:tcPr marL="91425" marR="91425" marT="45700" marB="45700"/>
                </a:tc>
                <a:extLst>
                  <a:ext uri="{0D108BD9-81ED-4DB2-BD59-A6C34878D82A}">
                    <a16:rowId xmlns:a16="http://schemas.microsoft.com/office/drawing/2014/main" val="10000"/>
                  </a:ext>
                </a:extLst>
              </a:tr>
              <a:tr h="242300">
                <a:tc>
                  <a:txBody>
                    <a:bodyPr/>
                    <a:lstStyle/>
                    <a:p>
                      <a:pPr marL="0" lvl="0" indent="0" algn="l" rtl="0">
                        <a:spcBef>
                          <a:spcPts val="0"/>
                        </a:spcBef>
                        <a:spcAft>
                          <a:spcPts val="0"/>
                        </a:spcAft>
                        <a:buNone/>
                      </a:pPr>
                      <a:r>
                        <a:rPr lang="en" b="1">
                          <a:latin typeface="Courier New"/>
                          <a:ea typeface="Courier New"/>
                          <a:cs typeface="Courier New"/>
                          <a:sym typeface="Courier New"/>
                        </a:rPr>
                        <a:t>1000</a:t>
                      </a:r>
                      <a:endParaRPr b="1">
                        <a:latin typeface="Courier New"/>
                        <a:ea typeface="Courier New"/>
                        <a:cs typeface="Courier New"/>
                        <a:sym typeface="Courier New"/>
                      </a:endParaRPr>
                    </a:p>
                  </a:txBody>
                  <a:tcPr marL="91425" marR="91425" marT="45700" marB="45700"/>
                </a:tc>
                <a:tc>
                  <a:txBody>
                    <a:bodyPr/>
                    <a:lstStyle/>
                    <a:p>
                      <a:pPr marL="0" lvl="0" indent="0" algn="l" rtl="0">
                        <a:spcBef>
                          <a:spcPts val="0"/>
                        </a:spcBef>
                        <a:spcAft>
                          <a:spcPts val="0"/>
                        </a:spcAft>
                        <a:buNone/>
                      </a:pPr>
                      <a:r>
                        <a:rPr lang="en" b="1">
                          <a:latin typeface="Courier New"/>
                          <a:ea typeface="Courier New"/>
                          <a:cs typeface="Courier New"/>
                          <a:sym typeface="Courier New"/>
                        </a:rPr>
                        <a:t>8</a:t>
                      </a:r>
                      <a:endParaRPr b="1">
                        <a:latin typeface="Courier New"/>
                        <a:ea typeface="Courier New"/>
                        <a:cs typeface="Courier New"/>
                        <a:sym typeface="Courier New"/>
                      </a:endParaRPr>
                    </a:p>
                  </a:txBody>
                  <a:tcPr marL="91425" marR="91425" marT="45700" marB="45700"/>
                </a:tc>
                <a:extLst>
                  <a:ext uri="{0D108BD9-81ED-4DB2-BD59-A6C34878D82A}">
                    <a16:rowId xmlns:a16="http://schemas.microsoft.com/office/drawing/2014/main" val="10001"/>
                  </a:ext>
                </a:extLst>
              </a:tr>
              <a:tr h="242300">
                <a:tc>
                  <a:txBody>
                    <a:bodyPr/>
                    <a:lstStyle/>
                    <a:p>
                      <a:pPr marL="0" lvl="0" indent="0" algn="l" rtl="0">
                        <a:spcBef>
                          <a:spcPts val="0"/>
                        </a:spcBef>
                        <a:spcAft>
                          <a:spcPts val="0"/>
                        </a:spcAft>
                        <a:buNone/>
                      </a:pPr>
                      <a:r>
                        <a:rPr lang="en" b="1">
                          <a:latin typeface="Courier New"/>
                          <a:ea typeface="Courier New"/>
                          <a:cs typeface="Courier New"/>
                          <a:sym typeface="Courier New"/>
                        </a:rPr>
                        <a:t>1001</a:t>
                      </a:r>
                      <a:endParaRPr b="1">
                        <a:latin typeface="Courier New"/>
                        <a:ea typeface="Courier New"/>
                        <a:cs typeface="Courier New"/>
                        <a:sym typeface="Courier New"/>
                      </a:endParaRPr>
                    </a:p>
                  </a:txBody>
                  <a:tcPr marL="91425" marR="91425" marT="45700" marB="45700"/>
                </a:tc>
                <a:tc>
                  <a:txBody>
                    <a:bodyPr/>
                    <a:lstStyle/>
                    <a:p>
                      <a:pPr marL="0" lvl="0" indent="0" algn="l" rtl="0">
                        <a:spcBef>
                          <a:spcPts val="0"/>
                        </a:spcBef>
                        <a:spcAft>
                          <a:spcPts val="0"/>
                        </a:spcAft>
                        <a:buNone/>
                      </a:pPr>
                      <a:r>
                        <a:rPr lang="en" b="1">
                          <a:latin typeface="Courier New"/>
                          <a:ea typeface="Courier New"/>
                          <a:cs typeface="Courier New"/>
                          <a:sym typeface="Courier New"/>
                        </a:rPr>
                        <a:t>9</a:t>
                      </a:r>
                      <a:endParaRPr b="1">
                        <a:latin typeface="Courier New"/>
                        <a:ea typeface="Courier New"/>
                        <a:cs typeface="Courier New"/>
                        <a:sym typeface="Courier New"/>
                      </a:endParaRPr>
                    </a:p>
                  </a:txBody>
                  <a:tcPr marL="91425" marR="91425" marT="45700" marB="45700"/>
                </a:tc>
                <a:extLst>
                  <a:ext uri="{0D108BD9-81ED-4DB2-BD59-A6C34878D82A}">
                    <a16:rowId xmlns:a16="http://schemas.microsoft.com/office/drawing/2014/main" val="10002"/>
                  </a:ext>
                </a:extLst>
              </a:tr>
              <a:tr h="242300">
                <a:tc>
                  <a:txBody>
                    <a:bodyPr/>
                    <a:lstStyle/>
                    <a:p>
                      <a:pPr marL="0" lvl="0" indent="0" algn="l" rtl="0">
                        <a:spcBef>
                          <a:spcPts val="0"/>
                        </a:spcBef>
                        <a:spcAft>
                          <a:spcPts val="0"/>
                        </a:spcAft>
                        <a:buNone/>
                      </a:pPr>
                      <a:r>
                        <a:rPr lang="en" b="1">
                          <a:latin typeface="Courier New"/>
                          <a:ea typeface="Courier New"/>
                          <a:cs typeface="Courier New"/>
                          <a:sym typeface="Courier New"/>
                        </a:rPr>
                        <a:t>1010</a:t>
                      </a:r>
                      <a:endParaRPr b="1">
                        <a:latin typeface="Courier New"/>
                        <a:ea typeface="Courier New"/>
                        <a:cs typeface="Courier New"/>
                        <a:sym typeface="Courier New"/>
                      </a:endParaRPr>
                    </a:p>
                  </a:txBody>
                  <a:tcPr marL="91425" marR="91425" marT="45700" marB="45700"/>
                </a:tc>
                <a:tc>
                  <a:txBody>
                    <a:bodyPr/>
                    <a:lstStyle/>
                    <a:p>
                      <a:pPr marL="0" lvl="0" indent="0" algn="l" rtl="0">
                        <a:spcBef>
                          <a:spcPts val="0"/>
                        </a:spcBef>
                        <a:spcAft>
                          <a:spcPts val="0"/>
                        </a:spcAft>
                        <a:buNone/>
                      </a:pPr>
                      <a:r>
                        <a:rPr lang="en" b="1">
                          <a:latin typeface="Courier New"/>
                          <a:ea typeface="Courier New"/>
                          <a:cs typeface="Courier New"/>
                          <a:sym typeface="Courier New"/>
                        </a:rPr>
                        <a:t>A</a:t>
                      </a:r>
                      <a:endParaRPr b="1">
                        <a:latin typeface="Courier New"/>
                        <a:ea typeface="Courier New"/>
                        <a:cs typeface="Courier New"/>
                        <a:sym typeface="Courier New"/>
                      </a:endParaRPr>
                    </a:p>
                  </a:txBody>
                  <a:tcPr marL="91425" marR="91425" marT="45700" marB="45700"/>
                </a:tc>
                <a:extLst>
                  <a:ext uri="{0D108BD9-81ED-4DB2-BD59-A6C34878D82A}">
                    <a16:rowId xmlns:a16="http://schemas.microsoft.com/office/drawing/2014/main" val="10003"/>
                  </a:ext>
                </a:extLst>
              </a:tr>
              <a:tr h="242300">
                <a:tc>
                  <a:txBody>
                    <a:bodyPr/>
                    <a:lstStyle/>
                    <a:p>
                      <a:pPr marL="0" lvl="0" indent="0" algn="l" rtl="0">
                        <a:spcBef>
                          <a:spcPts val="0"/>
                        </a:spcBef>
                        <a:spcAft>
                          <a:spcPts val="0"/>
                        </a:spcAft>
                        <a:buNone/>
                      </a:pPr>
                      <a:r>
                        <a:rPr lang="en" b="1">
                          <a:latin typeface="Courier New"/>
                          <a:ea typeface="Courier New"/>
                          <a:cs typeface="Courier New"/>
                          <a:sym typeface="Courier New"/>
                        </a:rPr>
                        <a:t>1011</a:t>
                      </a:r>
                      <a:endParaRPr b="1">
                        <a:latin typeface="Courier New"/>
                        <a:ea typeface="Courier New"/>
                        <a:cs typeface="Courier New"/>
                        <a:sym typeface="Courier New"/>
                      </a:endParaRPr>
                    </a:p>
                  </a:txBody>
                  <a:tcPr marL="91425" marR="91425" marT="45700" marB="45700"/>
                </a:tc>
                <a:tc>
                  <a:txBody>
                    <a:bodyPr/>
                    <a:lstStyle/>
                    <a:p>
                      <a:pPr marL="0" lvl="0" indent="0" algn="l" rtl="0">
                        <a:spcBef>
                          <a:spcPts val="0"/>
                        </a:spcBef>
                        <a:spcAft>
                          <a:spcPts val="0"/>
                        </a:spcAft>
                        <a:buNone/>
                      </a:pPr>
                      <a:r>
                        <a:rPr lang="en" b="1">
                          <a:latin typeface="Courier New"/>
                          <a:ea typeface="Courier New"/>
                          <a:cs typeface="Courier New"/>
                          <a:sym typeface="Courier New"/>
                        </a:rPr>
                        <a:t>B</a:t>
                      </a:r>
                      <a:endParaRPr b="1">
                        <a:latin typeface="Courier New"/>
                        <a:ea typeface="Courier New"/>
                        <a:cs typeface="Courier New"/>
                        <a:sym typeface="Courier New"/>
                      </a:endParaRPr>
                    </a:p>
                  </a:txBody>
                  <a:tcPr marL="91425" marR="91425" marT="45700" marB="45700"/>
                </a:tc>
                <a:extLst>
                  <a:ext uri="{0D108BD9-81ED-4DB2-BD59-A6C34878D82A}">
                    <a16:rowId xmlns:a16="http://schemas.microsoft.com/office/drawing/2014/main" val="10004"/>
                  </a:ext>
                </a:extLst>
              </a:tr>
              <a:tr h="242300">
                <a:tc>
                  <a:txBody>
                    <a:bodyPr/>
                    <a:lstStyle/>
                    <a:p>
                      <a:pPr marL="0" lvl="0" indent="0" algn="l" rtl="0">
                        <a:spcBef>
                          <a:spcPts val="0"/>
                        </a:spcBef>
                        <a:spcAft>
                          <a:spcPts val="0"/>
                        </a:spcAft>
                        <a:buNone/>
                      </a:pPr>
                      <a:r>
                        <a:rPr lang="en" b="1">
                          <a:latin typeface="Courier New"/>
                          <a:ea typeface="Courier New"/>
                          <a:cs typeface="Courier New"/>
                          <a:sym typeface="Courier New"/>
                        </a:rPr>
                        <a:t>1100</a:t>
                      </a:r>
                      <a:endParaRPr b="1">
                        <a:latin typeface="Courier New"/>
                        <a:ea typeface="Courier New"/>
                        <a:cs typeface="Courier New"/>
                        <a:sym typeface="Courier New"/>
                      </a:endParaRPr>
                    </a:p>
                  </a:txBody>
                  <a:tcPr marL="91425" marR="91425" marT="45700" marB="45700"/>
                </a:tc>
                <a:tc>
                  <a:txBody>
                    <a:bodyPr/>
                    <a:lstStyle/>
                    <a:p>
                      <a:pPr marL="0" lvl="0" indent="0" algn="l" rtl="0">
                        <a:spcBef>
                          <a:spcPts val="0"/>
                        </a:spcBef>
                        <a:spcAft>
                          <a:spcPts val="0"/>
                        </a:spcAft>
                        <a:buNone/>
                      </a:pPr>
                      <a:r>
                        <a:rPr lang="en" b="1">
                          <a:latin typeface="Courier New"/>
                          <a:ea typeface="Courier New"/>
                          <a:cs typeface="Courier New"/>
                          <a:sym typeface="Courier New"/>
                        </a:rPr>
                        <a:t>C</a:t>
                      </a:r>
                      <a:endParaRPr b="1">
                        <a:latin typeface="Courier New"/>
                        <a:ea typeface="Courier New"/>
                        <a:cs typeface="Courier New"/>
                        <a:sym typeface="Courier New"/>
                      </a:endParaRPr>
                    </a:p>
                  </a:txBody>
                  <a:tcPr marL="91425" marR="91425" marT="45700" marB="45700"/>
                </a:tc>
                <a:extLst>
                  <a:ext uri="{0D108BD9-81ED-4DB2-BD59-A6C34878D82A}">
                    <a16:rowId xmlns:a16="http://schemas.microsoft.com/office/drawing/2014/main" val="10005"/>
                  </a:ext>
                </a:extLst>
              </a:tr>
              <a:tr h="242300">
                <a:tc>
                  <a:txBody>
                    <a:bodyPr/>
                    <a:lstStyle/>
                    <a:p>
                      <a:pPr marL="0" lvl="0" indent="0" algn="l" rtl="0">
                        <a:spcBef>
                          <a:spcPts val="0"/>
                        </a:spcBef>
                        <a:spcAft>
                          <a:spcPts val="0"/>
                        </a:spcAft>
                        <a:buNone/>
                      </a:pPr>
                      <a:r>
                        <a:rPr lang="en" b="1">
                          <a:latin typeface="Courier New"/>
                          <a:ea typeface="Courier New"/>
                          <a:cs typeface="Courier New"/>
                          <a:sym typeface="Courier New"/>
                        </a:rPr>
                        <a:t>1101</a:t>
                      </a:r>
                      <a:endParaRPr b="1">
                        <a:latin typeface="Courier New"/>
                        <a:ea typeface="Courier New"/>
                        <a:cs typeface="Courier New"/>
                        <a:sym typeface="Courier New"/>
                      </a:endParaRPr>
                    </a:p>
                  </a:txBody>
                  <a:tcPr marL="91425" marR="91425" marT="45700" marB="45700"/>
                </a:tc>
                <a:tc>
                  <a:txBody>
                    <a:bodyPr/>
                    <a:lstStyle/>
                    <a:p>
                      <a:pPr marL="0" lvl="0" indent="0" algn="l" rtl="0">
                        <a:spcBef>
                          <a:spcPts val="0"/>
                        </a:spcBef>
                        <a:spcAft>
                          <a:spcPts val="0"/>
                        </a:spcAft>
                        <a:buNone/>
                      </a:pPr>
                      <a:r>
                        <a:rPr lang="en" b="1">
                          <a:latin typeface="Courier New"/>
                          <a:ea typeface="Courier New"/>
                          <a:cs typeface="Courier New"/>
                          <a:sym typeface="Courier New"/>
                        </a:rPr>
                        <a:t>D</a:t>
                      </a:r>
                      <a:endParaRPr b="1">
                        <a:latin typeface="Courier New"/>
                        <a:ea typeface="Courier New"/>
                        <a:cs typeface="Courier New"/>
                        <a:sym typeface="Courier New"/>
                      </a:endParaRPr>
                    </a:p>
                  </a:txBody>
                  <a:tcPr marL="91425" marR="91425" marT="45700" marB="45700"/>
                </a:tc>
                <a:extLst>
                  <a:ext uri="{0D108BD9-81ED-4DB2-BD59-A6C34878D82A}">
                    <a16:rowId xmlns:a16="http://schemas.microsoft.com/office/drawing/2014/main" val="10006"/>
                  </a:ext>
                </a:extLst>
              </a:tr>
              <a:tr h="242300">
                <a:tc>
                  <a:txBody>
                    <a:bodyPr/>
                    <a:lstStyle/>
                    <a:p>
                      <a:pPr marL="0" lvl="0" indent="0" algn="l" rtl="0">
                        <a:spcBef>
                          <a:spcPts val="0"/>
                        </a:spcBef>
                        <a:spcAft>
                          <a:spcPts val="0"/>
                        </a:spcAft>
                        <a:buNone/>
                      </a:pPr>
                      <a:r>
                        <a:rPr lang="en" b="1">
                          <a:latin typeface="Courier New"/>
                          <a:ea typeface="Courier New"/>
                          <a:cs typeface="Courier New"/>
                          <a:sym typeface="Courier New"/>
                        </a:rPr>
                        <a:t>1110</a:t>
                      </a:r>
                      <a:endParaRPr b="1">
                        <a:latin typeface="Courier New"/>
                        <a:ea typeface="Courier New"/>
                        <a:cs typeface="Courier New"/>
                        <a:sym typeface="Courier New"/>
                      </a:endParaRPr>
                    </a:p>
                  </a:txBody>
                  <a:tcPr marL="91425" marR="91425" marT="45700" marB="45700"/>
                </a:tc>
                <a:tc>
                  <a:txBody>
                    <a:bodyPr/>
                    <a:lstStyle/>
                    <a:p>
                      <a:pPr marL="0" lvl="0" indent="0" algn="l" rtl="0">
                        <a:spcBef>
                          <a:spcPts val="0"/>
                        </a:spcBef>
                        <a:spcAft>
                          <a:spcPts val="0"/>
                        </a:spcAft>
                        <a:buNone/>
                      </a:pPr>
                      <a:r>
                        <a:rPr lang="en" b="1">
                          <a:latin typeface="Courier New"/>
                          <a:ea typeface="Courier New"/>
                          <a:cs typeface="Courier New"/>
                          <a:sym typeface="Courier New"/>
                        </a:rPr>
                        <a:t>E</a:t>
                      </a:r>
                      <a:endParaRPr b="1">
                        <a:latin typeface="Courier New"/>
                        <a:ea typeface="Courier New"/>
                        <a:cs typeface="Courier New"/>
                        <a:sym typeface="Courier New"/>
                      </a:endParaRPr>
                    </a:p>
                  </a:txBody>
                  <a:tcPr marL="91425" marR="91425" marT="45700" marB="45700"/>
                </a:tc>
                <a:extLst>
                  <a:ext uri="{0D108BD9-81ED-4DB2-BD59-A6C34878D82A}">
                    <a16:rowId xmlns:a16="http://schemas.microsoft.com/office/drawing/2014/main" val="10007"/>
                  </a:ext>
                </a:extLst>
              </a:tr>
              <a:tr h="242300">
                <a:tc>
                  <a:txBody>
                    <a:bodyPr/>
                    <a:lstStyle/>
                    <a:p>
                      <a:pPr marL="0" lvl="0" indent="0" algn="l" rtl="0">
                        <a:spcBef>
                          <a:spcPts val="0"/>
                        </a:spcBef>
                        <a:spcAft>
                          <a:spcPts val="0"/>
                        </a:spcAft>
                        <a:buNone/>
                      </a:pPr>
                      <a:r>
                        <a:rPr lang="en" b="1">
                          <a:latin typeface="Courier New"/>
                          <a:ea typeface="Courier New"/>
                          <a:cs typeface="Courier New"/>
                          <a:sym typeface="Courier New"/>
                        </a:rPr>
                        <a:t>1111</a:t>
                      </a:r>
                      <a:endParaRPr b="1">
                        <a:latin typeface="Courier New"/>
                        <a:ea typeface="Courier New"/>
                        <a:cs typeface="Courier New"/>
                        <a:sym typeface="Courier New"/>
                      </a:endParaRPr>
                    </a:p>
                  </a:txBody>
                  <a:tcPr marL="91425" marR="91425" marT="45700" marB="45700"/>
                </a:tc>
                <a:tc>
                  <a:txBody>
                    <a:bodyPr/>
                    <a:lstStyle/>
                    <a:p>
                      <a:pPr marL="0" lvl="0" indent="0" algn="l" rtl="0">
                        <a:spcBef>
                          <a:spcPts val="0"/>
                        </a:spcBef>
                        <a:spcAft>
                          <a:spcPts val="0"/>
                        </a:spcAft>
                        <a:buNone/>
                      </a:pPr>
                      <a:r>
                        <a:rPr lang="en" b="1">
                          <a:latin typeface="Courier New"/>
                          <a:ea typeface="Courier New"/>
                          <a:cs typeface="Courier New"/>
                          <a:sym typeface="Courier New"/>
                        </a:rPr>
                        <a:t>F</a:t>
                      </a:r>
                      <a:endParaRPr b="1">
                        <a:latin typeface="Courier New"/>
                        <a:ea typeface="Courier New"/>
                        <a:cs typeface="Courier New"/>
                        <a:sym typeface="Courier New"/>
                      </a:endParaRPr>
                    </a:p>
                  </a:txBody>
                  <a:tcPr marL="91425" marR="91425" marT="45700" marB="45700"/>
                </a:tc>
                <a:extLst>
                  <a:ext uri="{0D108BD9-81ED-4DB2-BD59-A6C34878D82A}">
                    <a16:rowId xmlns:a16="http://schemas.microsoft.com/office/drawing/2014/main" val="10008"/>
                  </a:ext>
                </a:extLst>
              </a:tr>
            </a:tbl>
          </a:graphicData>
        </a:graphic>
      </p:graphicFrame>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1216"/>
        <p:cNvGrpSpPr/>
        <p:nvPr/>
      </p:nvGrpSpPr>
      <p:grpSpPr>
        <a:xfrm>
          <a:off x="0" y="0"/>
          <a:ext cx="0" cy="0"/>
          <a:chOff x="0" y="0"/>
          <a:chExt cx="0" cy="0"/>
        </a:xfrm>
      </p:grpSpPr>
      <p:sp>
        <p:nvSpPr>
          <p:cNvPr id="1217" name="Google Shape;1217;p97"/>
          <p:cNvSpPr txBox="1">
            <a:spLocks noGrp="1"/>
          </p:cNvSpPr>
          <p:nvPr>
            <p:ph type="body" idx="1"/>
          </p:nvPr>
        </p:nvSpPr>
        <p:spPr>
          <a:xfrm>
            <a:off x="6294500" y="1170625"/>
            <a:ext cx="2584500" cy="38862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400" b="1">
                <a:latin typeface="Courier New"/>
                <a:ea typeface="Courier New"/>
                <a:cs typeface="Courier New"/>
                <a:sym typeface="Courier New"/>
              </a:rPr>
              <a:t>caller:</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solidFill>
                  <a:srgbClr val="000000"/>
                </a:solidFill>
                <a:latin typeface="Courier New"/>
                <a:ea typeface="Courier New"/>
                <a:cs typeface="Courier New"/>
                <a:sym typeface="Courier New"/>
              </a:rPr>
              <a:t>    push $2</a:t>
            </a:r>
            <a:endParaRPr sz="1400" b="1">
              <a:solidFill>
                <a:srgbClr val="000000"/>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push $1</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call callee</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add $8, %esp</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endParaRPr sz="8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callee:</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solidFill>
                  <a:srgbClr val="1155CC"/>
                </a:solidFill>
                <a:latin typeface="Courier New"/>
                <a:ea typeface="Courier New"/>
                <a:cs typeface="Courier New"/>
                <a:sym typeface="Courier New"/>
              </a:rPr>
              <a:t>    push %ebp</a:t>
            </a:r>
            <a:endParaRPr sz="1400" b="1">
              <a:solidFill>
                <a:srgbClr val="1155CC"/>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solidFill>
                  <a:srgbClr val="1155CC"/>
                </a:solidFill>
                <a:latin typeface="Courier New"/>
                <a:ea typeface="Courier New"/>
                <a:cs typeface="Courier New"/>
                <a:sym typeface="Courier New"/>
              </a:rPr>
              <a:t>    mov %esp, %ebp</a:t>
            </a:r>
            <a:endParaRPr sz="1400" b="1">
              <a:solidFill>
                <a:srgbClr val="1155CC"/>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solidFill>
                  <a:srgbClr val="1155CC"/>
                </a:solidFill>
                <a:latin typeface="Courier New"/>
                <a:ea typeface="Courier New"/>
                <a:cs typeface="Courier New"/>
                <a:sym typeface="Courier New"/>
              </a:rPr>
              <a:t>    sub $4, %esp</a:t>
            </a:r>
            <a:endParaRPr sz="1400" b="1">
              <a:solidFill>
                <a:srgbClr val="1155CC"/>
              </a:solidFill>
              <a:latin typeface="Courier New"/>
              <a:ea typeface="Courier New"/>
              <a:cs typeface="Courier New"/>
              <a:sym typeface="Courier New"/>
            </a:endParaRPr>
          </a:p>
          <a:p>
            <a:pPr marL="0" lvl="0" indent="0" algn="l" rtl="0">
              <a:lnSpc>
                <a:spcPct val="100000"/>
              </a:lnSpc>
              <a:spcBef>
                <a:spcPts val="0"/>
              </a:spcBef>
              <a:spcAft>
                <a:spcPts val="0"/>
              </a:spcAft>
              <a:buNone/>
            </a:pPr>
            <a:endParaRPr sz="8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mov $42, %eax</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endParaRPr sz="8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mov %ebp, %esp</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pop %ebp</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ret</a:t>
            </a:r>
            <a:endParaRPr sz="1400" b="1">
              <a:latin typeface="Courier New"/>
              <a:ea typeface="Courier New"/>
              <a:cs typeface="Courier New"/>
              <a:sym typeface="Courier New"/>
            </a:endParaRPr>
          </a:p>
        </p:txBody>
      </p:sp>
      <p:sp>
        <p:nvSpPr>
          <p:cNvPr id="1218" name="Google Shape;1218;p97"/>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x86 Function Call</a:t>
            </a:r>
            <a:endParaRPr/>
          </a:p>
        </p:txBody>
      </p:sp>
      <p:sp>
        <p:nvSpPr>
          <p:cNvPr id="1219" name="Google Shape;1219;p9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70</a:t>
            </a:fld>
            <a:endParaRPr/>
          </a:p>
        </p:txBody>
      </p:sp>
      <p:graphicFrame>
        <p:nvGraphicFramePr>
          <p:cNvPr id="1220" name="Google Shape;1220;p97"/>
          <p:cNvGraphicFramePr/>
          <p:nvPr/>
        </p:nvGraphicFramePr>
        <p:xfrm>
          <a:off x="3537763" y="1378350"/>
          <a:ext cx="2186075" cy="2135150"/>
        </p:xfrm>
        <a:graphic>
          <a:graphicData uri="http://schemas.openxmlformats.org/drawingml/2006/table">
            <a:tbl>
              <a:tblPr>
                <a:noFill/>
                <a:tableStyleId>{F77F4237-0D3B-4A35-BEBD-FA886FF9FF42}</a:tableStyleId>
              </a:tblPr>
              <a:tblGrid>
                <a:gridCol w="2186075">
                  <a:extLst>
                    <a:ext uri="{9D8B030D-6E8A-4147-A177-3AD203B41FA5}">
                      <a16:colId xmlns:a16="http://schemas.microsoft.com/office/drawing/2014/main" val="20000"/>
                    </a:ext>
                  </a:extLst>
                </a:gridCol>
              </a:tblGrid>
              <a:tr h="611350">
                <a:tc>
                  <a:txBody>
                    <a:bodyPr/>
                    <a:lstStyle/>
                    <a:p>
                      <a:pPr marL="0" lvl="0" indent="0" algn="ctr" rtl="0">
                        <a:spcBef>
                          <a:spcPts val="0"/>
                        </a:spcBef>
                        <a:spcAft>
                          <a:spcPts val="0"/>
                        </a:spcAft>
                        <a:buNone/>
                      </a:pPr>
                      <a:r>
                        <a:rPr lang="en" b="1">
                          <a:latin typeface="Courier New"/>
                          <a:ea typeface="Courier New"/>
                          <a:cs typeface="Courier New"/>
                          <a:sym typeface="Courier New"/>
                        </a:rPr>
                        <a:t>caller</a:t>
                      </a:r>
                      <a:r>
                        <a:rPr lang="en"/>
                        <a:t> stack frame</a:t>
                      </a:r>
                      <a:endParaRPr/>
                    </a:p>
                  </a:txBody>
                  <a:tcPr marL="45700" marR="45700" marT="45700" marB="45700" anchor="ctr">
                    <a:solidFill>
                      <a:srgbClr val="9E9E9E"/>
                    </a:solidFill>
                  </a:tcPr>
                </a:tc>
                <a:extLst>
                  <a:ext uri="{0D108BD9-81ED-4DB2-BD59-A6C34878D82A}">
                    <a16:rowId xmlns:a16="http://schemas.microsoft.com/office/drawing/2014/main" val="10000"/>
                  </a:ext>
                </a:extLst>
              </a:tr>
              <a:tr h="152550">
                <a:tc>
                  <a:txBody>
                    <a:bodyPr/>
                    <a:lstStyle/>
                    <a:p>
                      <a:pPr marL="0" lvl="0" indent="0" algn="ctr" rtl="0">
                        <a:spcBef>
                          <a:spcPts val="0"/>
                        </a:spcBef>
                        <a:spcAft>
                          <a:spcPts val="0"/>
                        </a:spcAft>
                        <a:buNone/>
                      </a:pPr>
                      <a:r>
                        <a:rPr lang="en" b="1">
                          <a:latin typeface="Courier New"/>
                          <a:ea typeface="Courier New"/>
                          <a:cs typeface="Courier New"/>
                          <a:sym typeface="Courier New"/>
                        </a:rPr>
                        <a:t>2</a:t>
                      </a:r>
                      <a:endParaRPr b="1">
                        <a:latin typeface="Courier New"/>
                        <a:ea typeface="Courier New"/>
                        <a:cs typeface="Courier New"/>
                        <a:sym typeface="Courier New"/>
                      </a:endParaRPr>
                    </a:p>
                  </a:txBody>
                  <a:tcPr marL="45700" marR="45700" marT="45700" marB="45700">
                    <a:solidFill>
                      <a:schemeClr val="lt2"/>
                    </a:solidFill>
                  </a:tcPr>
                </a:tc>
                <a:extLst>
                  <a:ext uri="{0D108BD9-81ED-4DB2-BD59-A6C34878D82A}">
                    <a16:rowId xmlns:a16="http://schemas.microsoft.com/office/drawing/2014/main" val="10001"/>
                  </a:ext>
                </a:extLst>
              </a:tr>
              <a:tr h="152550">
                <a:tc>
                  <a:txBody>
                    <a:bodyPr/>
                    <a:lstStyle/>
                    <a:p>
                      <a:pPr marL="0" lvl="0" indent="0" algn="ctr" rtl="0">
                        <a:spcBef>
                          <a:spcPts val="0"/>
                        </a:spcBef>
                        <a:spcAft>
                          <a:spcPts val="0"/>
                        </a:spcAft>
                        <a:buNone/>
                      </a:pPr>
                      <a:r>
                        <a:rPr lang="en" b="1">
                          <a:latin typeface="Courier New"/>
                          <a:ea typeface="Courier New"/>
                          <a:cs typeface="Courier New"/>
                          <a:sym typeface="Courier New"/>
                        </a:rPr>
                        <a:t>1</a:t>
                      </a:r>
                      <a:endParaRPr b="1">
                        <a:latin typeface="Courier New"/>
                        <a:ea typeface="Courier New"/>
                        <a:cs typeface="Courier New"/>
                        <a:sym typeface="Courier New"/>
                      </a:endParaRPr>
                    </a:p>
                  </a:txBody>
                  <a:tcPr marL="45700" marR="45700" marT="45700" marB="45700">
                    <a:solidFill>
                      <a:schemeClr val="lt2"/>
                    </a:solidFill>
                  </a:tcPr>
                </a:tc>
                <a:extLst>
                  <a:ext uri="{0D108BD9-81ED-4DB2-BD59-A6C34878D82A}">
                    <a16:rowId xmlns:a16="http://schemas.microsoft.com/office/drawing/2014/main" val="10002"/>
                  </a:ext>
                </a:extLst>
              </a:tr>
              <a:tr h="152550">
                <a:tc>
                  <a:txBody>
                    <a:bodyPr/>
                    <a:lstStyle/>
                    <a:p>
                      <a:pPr marL="0" lvl="0" indent="0" algn="ctr" rtl="0">
                        <a:spcBef>
                          <a:spcPts val="0"/>
                        </a:spcBef>
                        <a:spcAft>
                          <a:spcPts val="0"/>
                        </a:spcAft>
                        <a:buNone/>
                      </a:pPr>
                      <a:r>
                        <a:rPr lang="en"/>
                        <a:t>RIP of </a:t>
                      </a:r>
                      <a:r>
                        <a:rPr lang="en" b="1">
                          <a:solidFill>
                            <a:schemeClr val="dk1"/>
                          </a:solidFill>
                          <a:latin typeface="Courier New"/>
                          <a:ea typeface="Courier New"/>
                          <a:cs typeface="Courier New"/>
                          <a:sym typeface="Courier New"/>
                        </a:rPr>
                        <a:t>callee</a:t>
                      </a:r>
                      <a:endParaRPr/>
                    </a:p>
                  </a:txBody>
                  <a:tcPr marL="45700" marR="45700" marT="45700" marB="45700">
                    <a:solidFill>
                      <a:schemeClr val="lt2"/>
                    </a:solidFill>
                  </a:tcPr>
                </a:tc>
                <a:extLst>
                  <a:ext uri="{0D108BD9-81ED-4DB2-BD59-A6C34878D82A}">
                    <a16:rowId xmlns:a16="http://schemas.microsoft.com/office/drawing/2014/main" val="10003"/>
                  </a:ext>
                </a:extLst>
              </a:tr>
              <a:tr h="152550">
                <a:tc>
                  <a:txBody>
                    <a:bodyPr/>
                    <a:lstStyle/>
                    <a:p>
                      <a:pPr marL="0" lvl="0" indent="0" algn="ctr" rtl="0">
                        <a:spcBef>
                          <a:spcPts val="0"/>
                        </a:spcBef>
                        <a:spcAft>
                          <a:spcPts val="0"/>
                        </a:spcAft>
                        <a:buNone/>
                      </a:pPr>
                      <a:endParaRPr b="1">
                        <a:latin typeface="Courier New"/>
                        <a:ea typeface="Courier New"/>
                        <a:cs typeface="Courier New"/>
                        <a:sym typeface="Courier New"/>
                      </a:endParaRPr>
                    </a:p>
                  </a:txBody>
                  <a:tcPr marL="45700" marR="45700" marT="45700" marB="45700">
                    <a:solidFill>
                      <a:schemeClr val="lt2"/>
                    </a:solidFill>
                  </a:tcPr>
                </a:tc>
                <a:extLst>
                  <a:ext uri="{0D108BD9-81ED-4DB2-BD59-A6C34878D82A}">
                    <a16:rowId xmlns:a16="http://schemas.microsoft.com/office/drawing/2014/main" val="10004"/>
                  </a:ext>
                </a:extLst>
              </a:tr>
              <a:tr h="152550">
                <a:tc>
                  <a:txBody>
                    <a:bodyPr/>
                    <a:lstStyle/>
                    <a:p>
                      <a:pPr marL="0" lvl="0" indent="0" algn="ctr" rtl="0">
                        <a:spcBef>
                          <a:spcPts val="0"/>
                        </a:spcBef>
                        <a:spcAft>
                          <a:spcPts val="0"/>
                        </a:spcAft>
                        <a:buNone/>
                      </a:pPr>
                      <a:endParaRPr b="1">
                        <a:latin typeface="Courier New"/>
                        <a:ea typeface="Courier New"/>
                        <a:cs typeface="Courier New"/>
                        <a:sym typeface="Courier New"/>
                      </a:endParaRPr>
                    </a:p>
                  </a:txBody>
                  <a:tcPr marL="45700" marR="45700" marT="45700" marB="45700">
                    <a:solidFill>
                      <a:schemeClr val="lt2"/>
                    </a:solidFill>
                  </a:tcPr>
                </a:tc>
                <a:extLst>
                  <a:ext uri="{0D108BD9-81ED-4DB2-BD59-A6C34878D82A}">
                    <a16:rowId xmlns:a16="http://schemas.microsoft.com/office/drawing/2014/main" val="10005"/>
                  </a:ext>
                </a:extLst>
              </a:tr>
            </a:tbl>
          </a:graphicData>
        </a:graphic>
      </p:graphicFrame>
      <p:sp>
        <p:nvSpPr>
          <p:cNvPr id="1221" name="Google Shape;1221;p97"/>
          <p:cNvSpPr/>
          <p:nvPr/>
        </p:nvSpPr>
        <p:spPr>
          <a:xfrm>
            <a:off x="6784825" y="3101275"/>
            <a:ext cx="1772700" cy="641100"/>
          </a:xfrm>
          <a:prstGeom prst="roundRect">
            <a:avLst>
              <a:gd name="adj" fmla="val 16667"/>
            </a:avLst>
          </a:prstGeom>
          <a:noFill/>
          <a:ln w="19050" cap="flat" cmpd="sng">
            <a:solidFill>
              <a:srgbClr val="1155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97"/>
          <p:cNvSpPr txBox="1"/>
          <p:nvPr/>
        </p:nvSpPr>
        <p:spPr>
          <a:xfrm>
            <a:off x="7242449" y="2777279"/>
            <a:ext cx="16263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solidFill>
                  <a:srgbClr val="1155CC"/>
                </a:solidFill>
              </a:rPr>
              <a:t>Function prologue</a:t>
            </a:r>
            <a:endParaRPr>
              <a:solidFill>
                <a:srgbClr val="1155CC"/>
              </a:solidFill>
            </a:endParaRPr>
          </a:p>
        </p:txBody>
      </p:sp>
      <p:sp>
        <p:nvSpPr>
          <p:cNvPr id="1223" name="Google Shape;1223;p97"/>
          <p:cNvSpPr txBox="1">
            <a:spLocks noGrp="1"/>
          </p:cNvSpPr>
          <p:nvPr>
            <p:ph type="body" idx="1"/>
          </p:nvPr>
        </p:nvSpPr>
        <p:spPr>
          <a:xfrm>
            <a:off x="198500" y="1246825"/>
            <a:ext cx="2451000" cy="3765600"/>
          </a:xfrm>
          <a:prstGeom prst="rect">
            <a:avLst/>
          </a:prstGeom>
        </p:spPr>
        <p:txBody>
          <a:bodyPr spcFirstLastPara="1" wrap="square" lIns="91425" tIns="91425" rIns="91425" bIns="91425" anchor="t" anchorCtr="0">
            <a:normAutofit/>
          </a:bodyPr>
          <a:lstStyle/>
          <a:p>
            <a:pPr marL="457200" lvl="0" indent="-317500" algn="l" rtl="0">
              <a:lnSpc>
                <a:spcPct val="100000"/>
              </a:lnSpc>
              <a:spcBef>
                <a:spcPts val="0"/>
              </a:spcBef>
              <a:spcAft>
                <a:spcPts val="0"/>
              </a:spcAft>
              <a:buSzPts val="1400"/>
              <a:buChar char="●"/>
            </a:pPr>
            <a:r>
              <a:rPr lang="en" sz="1400"/>
              <a:t>The next 3 steps set up a stack frame for the callee function.</a:t>
            </a:r>
            <a:endParaRPr sz="1400"/>
          </a:p>
          <a:p>
            <a:pPr marL="457200" lvl="0" indent="-317500" algn="l" rtl="0">
              <a:lnSpc>
                <a:spcPct val="100000"/>
              </a:lnSpc>
              <a:spcBef>
                <a:spcPts val="0"/>
              </a:spcBef>
              <a:spcAft>
                <a:spcPts val="0"/>
              </a:spcAft>
              <a:buSzPts val="1400"/>
              <a:buChar char="●"/>
            </a:pPr>
            <a:r>
              <a:rPr lang="en" sz="1400"/>
              <a:t>These instructions are sometimes called the function prologue, because they appear at the start of every function.</a:t>
            </a:r>
            <a:endParaRPr sz="1400"/>
          </a:p>
        </p:txBody>
      </p:sp>
      <p:sp>
        <p:nvSpPr>
          <p:cNvPr id="1224" name="Google Shape;1224;p97"/>
          <p:cNvSpPr/>
          <p:nvPr/>
        </p:nvSpPr>
        <p:spPr>
          <a:xfrm>
            <a:off x="5718225" y="2466250"/>
            <a:ext cx="1084000" cy="269200"/>
          </a:xfrm>
          <a:custGeom>
            <a:avLst/>
            <a:gdLst/>
            <a:ahLst/>
            <a:cxnLst/>
            <a:rect l="l" t="t" r="r" b="b"/>
            <a:pathLst>
              <a:path w="43360" h="10768" extrusionOk="0">
                <a:moveTo>
                  <a:pt x="43360" y="0"/>
                </a:moveTo>
                <a:lnTo>
                  <a:pt x="19498" y="0"/>
                </a:lnTo>
                <a:lnTo>
                  <a:pt x="19498" y="10768"/>
                </a:lnTo>
                <a:lnTo>
                  <a:pt x="0" y="10768"/>
                </a:lnTo>
              </a:path>
            </a:pathLst>
          </a:custGeom>
          <a:noFill/>
          <a:ln w="9525" cap="flat" cmpd="sng">
            <a:solidFill>
              <a:schemeClr val="dk2"/>
            </a:solidFill>
            <a:prstDash val="solid"/>
            <a:round/>
            <a:headEnd type="triangle" w="med" len="med"/>
            <a:tailEnd type="none" w="med" len="med"/>
          </a:ln>
        </p:spPr>
      </p:sp>
      <p:sp>
        <p:nvSpPr>
          <p:cNvPr id="1225" name="Google Shape;1225;p97"/>
          <p:cNvSpPr txBox="1"/>
          <p:nvPr/>
        </p:nvSpPr>
        <p:spPr>
          <a:xfrm>
            <a:off x="2740377" y="1378350"/>
            <a:ext cx="507000" cy="307800"/>
          </a:xfrm>
          <a:prstGeom prst="rect">
            <a:avLst/>
          </a:prstGeom>
          <a:noFill/>
          <a:ln>
            <a:noFill/>
          </a:ln>
        </p:spPr>
        <p:txBody>
          <a:bodyPr spcFirstLastPara="1" wrap="square" lIns="45700" tIns="45700" rIns="45700" bIns="45700" anchor="t" anchorCtr="0">
            <a:spAutoFit/>
          </a:bodyPr>
          <a:lstStyle/>
          <a:p>
            <a:pPr marL="0" lvl="0" indent="0" algn="ctr" rtl="0">
              <a:spcBef>
                <a:spcPts val="0"/>
              </a:spcBef>
              <a:spcAft>
                <a:spcPts val="0"/>
              </a:spcAft>
              <a:buNone/>
            </a:pPr>
            <a:r>
              <a:rPr lang="en" b="1"/>
              <a:t>EBP</a:t>
            </a:r>
            <a:endParaRPr sz="1300" b="1">
              <a:latin typeface="Courier New"/>
              <a:ea typeface="Courier New"/>
              <a:cs typeface="Courier New"/>
              <a:sym typeface="Courier New"/>
            </a:endParaRPr>
          </a:p>
        </p:txBody>
      </p:sp>
      <p:cxnSp>
        <p:nvCxnSpPr>
          <p:cNvPr id="1226" name="Google Shape;1226;p97"/>
          <p:cNvCxnSpPr>
            <a:stCxn id="1225" idx="3"/>
          </p:cNvCxnSpPr>
          <p:nvPr/>
        </p:nvCxnSpPr>
        <p:spPr>
          <a:xfrm>
            <a:off x="3247377" y="1532250"/>
            <a:ext cx="290400" cy="0"/>
          </a:xfrm>
          <a:prstGeom prst="straightConnector1">
            <a:avLst/>
          </a:prstGeom>
          <a:noFill/>
          <a:ln w="9525" cap="flat" cmpd="sng">
            <a:solidFill>
              <a:schemeClr val="dk2"/>
            </a:solidFill>
            <a:prstDash val="solid"/>
            <a:round/>
            <a:headEnd type="none" w="med" len="med"/>
            <a:tailEnd type="triangle" w="med" len="med"/>
          </a:ln>
        </p:spPr>
      </p:cxnSp>
      <p:sp>
        <p:nvSpPr>
          <p:cNvPr id="1227" name="Google Shape;1227;p97"/>
          <p:cNvSpPr txBox="1"/>
          <p:nvPr/>
        </p:nvSpPr>
        <p:spPr>
          <a:xfrm>
            <a:off x="2740377" y="2597550"/>
            <a:ext cx="507000" cy="307800"/>
          </a:xfrm>
          <a:prstGeom prst="rect">
            <a:avLst/>
          </a:prstGeom>
          <a:noFill/>
          <a:ln>
            <a:noFill/>
          </a:ln>
        </p:spPr>
        <p:txBody>
          <a:bodyPr spcFirstLastPara="1" wrap="square" lIns="45700" tIns="45700" rIns="45700" bIns="45700" anchor="t" anchorCtr="0">
            <a:spAutoFit/>
          </a:bodyPr>
          <a:lstStyle/>
          <a:p>
            <a:pPr marL="0" lvl="0" indent="0" algn="ctr" rtl="0">
              <a:spcBef>
                <a:spcPts val="0"/>
              </a:spcBef>
              <a:spcAft>
                <a:spcPts val="0"/>
              </a:spcAft>
              <a:buNone/>
            </a:pPr>
            <a:r>
              <a:rPr lang="en" b="1"/>
              <a:t>ESP</a:t>
            </a:r>
            <a:endParaRPr sz="1300" b="1">
              <a:latin typeface="Courier New"/>
              <a:ea typeface="Courier New"/>
              <a:cs typeface="Courier New"/>
              <a:sym typeface="Courier New"/>
            </a:endParaRPr>
          </a:p>
        </p:txBody>
      </p:sp>
      <p:cxnSp>
        <p:nvCxnSpPr>
          <p:cNvPr id="1228" name="Google Shape;1228;p97"/>
          <p:cNvCxnSpPr>
            <a:stCxn id="1227" idx="3"/>
          </p:cNvCxnSpPr>
          <p:nvPr/>
        </p:nvCxnSpPr>
        <p:spPr>
          <a:xfrm>
            <a:off x="3247377" y="2751450"/>
            <a:ext cx="290400" cy="0"/>
          </a:xfrm>
          <a:prstGeom prst="straightConnector1">
            <a:avLst/>
          </a:prstGeom>
          <a:noFill/>
          <a:ln w="9525" cap="flat" cmpd="sng">
            <a:solidFill>
              <a:schemeClr val="dk2"/>
            </a:solidFill>
            <a:prstDash val="solid"/>
            <a:round/>
            <a:headEnd type="none" w="med" len="med"/>
            <a:tailEnd type="triangle" w="med" len="med"/>
          </a:ln>
        </p:spPr>
      </p:cxnSp>
      <p:sp>
        <p:nvSpPr>
          <p:cNvPr id="1229" name="Google Shape;1229;p97"/>
          <p:cNvSpPr txBox="1"/>
          <p:nvPr/>
        </p:nvSpPr>
        <p:spPr>
          <a:xfrm>
            <a:off x="5956027" y="3059695"/>
            <a:ext cx="507000" cy="307800"/>
          </a:xfrm>
          <a:prstGeom prst="rect">
            <a:avLst/>
          </a:prstGeom>
          <a:noFill/>
          <a:ln>
            <a:noFill/>
          </a:ln>
        </p:spPr>
        <p:txBody>
          <a:bodyPr spcFirstLastPara="1" wrap="square" lIns="45700" tIns="45700" rIns="45700" bIns="45700" anchor="t" anchorCtr="0">
            <a:spAutoFit/>
          </a:bodyPr>
          <a:lstStyle/>
          <a:p>
            <a:pPr marL="0" lvl="0" indent="0" algn="ctr" rtl="0">
              <a:spcBef>
                <a:spcPts val="0"/>
              </a:spcBef>
              <a:spcAft>
                <a:spcPts val="0"/>
              </a:spcAft>
              <a:buNone/>
            </a:pPr>
            <a:r>
              <a:rPr lang="en" b="1"/>
              <a:t>EIP</a:t>
            </a:r>
            <a:endParaRPr sz="1300" b="1">
              <a:latin typeface="Courier New"/>
              <a:ea typeface="Courier New"/>
              <a:cs typeface="Courier New"/>
              <a:sym typeface="Courier New"/>
            </a:endParaRPr>
          </a:p>
        </p:txBody>
      </p:sp>
      <p:cxnSp>
        <p:nvCxnSpPr>
          <p:cNvPr id="1230" name="Google Shape;1230;p97"/>
          <p:cNvCxnSpPr>
            <a:stCxn id="1229" idx="3"/>
          </p:cNvCxnSpPr>
          <p:nvPr/>
        </p:nvCxnSpPr>
        <p:spPr>
          <a:xfrm>
            <a:off x="6463027" y="3213595"/>
            <a:ext cx="290400" cy="0"/>
          </a:xfrm>
          <a:prstGeom prst="straightConnector1">
            <a:avLst/>
          </a:prstGeom>
          <a:noFill/>
          <a:ln w="9525" cap="flat" cmpd="sng">
            <a:solidFill>
              <a:schemeClr val="dk2"/>
            </a:solidFill>
            <a:prstDash val="solid"/>
            <a:round/>
            <a:headEnd type="none" w="med" len="med"/>
            <a:tailEnd type="triangle" w="med" len="med"/>
          </a:ln>
        </p:spPr>
      </p:cxnSp>
      <p:sp>
        <p:nvSpPr>
          <p:cNvPr id="1231" name="Google Shape;1231;p97"/>
          <p:cNvSpPr txBox="1">
            <a:spLocks noGrp="1"/>
          </p:cNvSpPr>
          <p:nvPr>
            <p:ph type="body" idx="2"/>
          </p:nvPr>
        </p:nvSpPr>
        <p:spPr>
          <a:xfrm>
            <a:off x="3852275" y="0"/>
            <a:ext cx="2283900" cy="8634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 sz="1300" b="1">
                <a:latin typeface="Courier New"/>
                <a:ea typeface="Courier New"/>
                <a:cs typeface="Courier New"/>
                <a:sym typeface="Courier New"/>
              </a:rPr>
              <a:t>void caller(void) {</a:t>
            </a:r>
            <a:br>
              <a:rPr lang="en" sz="1300" b="1">
                <a:latin typeface="Courier New"/>
                <a:ea typeface="Courier New"/>
                <a:cs typeface="Courier New"/>
                <a:sym typeface="Courier New"/>
              </a:rPr>
            </a:br>
            <a:r>
              <a:rPr lang="en" sz="1300" b="1">
                <a:latin typeface="Courier New"/>
                <a:ea typeface="Courier New"/>
                <a:cs typeface="Courier New"/>
                <a:sym typeface="Courier New"/>
              </a:rPr>
              <a:t>    callee(1, 2);</a:t>
            </a:r>
            <a:br>
              <a:rPr lang="en" sz="1300" b="1">
                <a:latin typeface="Courier New"/>
                <a:ea typeface="Courier New"/>
                <a:cs typeface="Courier New"/>
                <a:sym typeface="Courier New"/>
              </a:rPr>
            </a:br>
            <a:r>
              <a:rPr lang="en" sz="1300" b="1">
                <a:latin typeface="Courier New"/>
                <a:ea typeface="Courier New"/>
                <a:cs typeface="Courier New"/>
                <a:sym typeface="Courier New"/>
              </a:rPr>
              <a:t>}</a:t>
            </a:r>
            <a:endParaRPr sz="1300"/>
          </a:p>
        </p:txBody>
      </p:sp>
      <p:sp>
        <p:nvSpPr>
          <p:cNvPr id="1232" name="Google Shape;1232;p97"/>
          <p:cNvSpPr txBox="1"/>
          <p:nvPr/>
        </p:nvSpPr>
        <p:spPr>
          <a:xfrm>
            <a:off x="6232350" y="-17725"/>
            <a:ext cx="2788800" cy="10752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200"/>
              </a:spcAft>
              <a:buNone/>
            </a:pPr>
            <a:r>
              <a:rPr lang="en" sz="1300" b="1">
                <a:solidFill>
                  <a:schemeClr val="dk1"/>
                </a:solidFill>
                <a:latin typeface="Courier New"/>
                <a:ea typeface="Courier New"/>
                <a:cs typeface="Courier New"/>
                <a:sym typeface="Courier New"/>
              </a:rPr>
              <a:t>int callee(int a, int b) {</a:t>
            </a:r>
            <a:br>
              <a:rPr lang="en" sz="1300" b="1">
                <a:solidFill>
                  <a:schemeClr val="dk1"/>
                </a:solidFill>
                <a:latin typeface="Courier New"/>
                <a:ea typeface="Courier New"/>
                <a:cs typeface="Courier New"/>
                <a:sym typeface="Courier New"/>
              </a:rPr>
            </a:br>
            <a:r>
              <a:rPr lang="en" sz="1300" b="1">
                <a:solidFill>
                  <a:schemeClr val="dk1"/>
                </a:solidFill>
                <a:latin typeface="Courier New"/>
                <a:ea typeface="Courier New"/>
                <a:cs typeface="Courier New"/>
                <a:sym typeface="Courier New"/>
              </a:rPr>
              <a:t>    int local;</a:t>
            </a:r>
            <a:br>
              <a:rPr lang="en" sz="1300" b="1">
                <a:solidFill>
                  <a:schemeClr val="dk1"/>
                </a:solidFill>
                <a:latin typeface="Courier New"/>
                <a:ea typeface="Courier New"/>
                <a:cs typeface="Courier New"/>
                <a:sym typeface="Courier New"/>
              </a:rPr>
            </a:br>
            <a:r>
              <a:rPr lang="en" sz="1300" b="1">
                <a:solidFill>
                  <a:schemeClr val="dk1"/>
                </a:solidFill>
                <a:latin typeface="Courier New"/>
                <a:ea typeface="Courier New"/>
                <a:cs typeface="Courier New"/>
                <a:sym typeface="Courier New"/>
              </a:rPr>
              <a:t>    return 42;</a:t>
            </a:r>
            <a:br>
              <a:rPr lang="en" sz="1300" b="1">
                <a:solidFill>
                  <a:schemeClr val="dk1"/>
                </a:solidFill>
                <a:latin typeface="Courier New"/>
                <a:ea typeface="Courier New"/>
                <a:cs typeface="Courier New"/>
                <a:sym typeface="Courier New"/>
              </a:rPr>
            </a:br>
            <a:r>
              <a:rPr lang="en" sz="1300" b="1">
                <a:solidFill>
                  <a:schemeClr val="dk1"/>
                </a:solidFill>
                <a:latin typeface="Courier New"/>
                <a:ea typeface="Courier New"/>
                <a:cs typeface="Courier New"/>
                <a:sym typeface="Courier New"/>
              </a:rPr>
              <a:t>}</a:t>
            </a:r>
            <a:endParaRPr sz="170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1236"/>
        <p:cNvGrpSpPr/>
        <p:nvPr/>
      </p:nvGrpSpPr>
      <p:grpSpPr>
        <a:xfrm>
          <a:off x="0" y="0"/>
          <a:ext cx="0" cy="0"/>
          <a:chOff x="0" y="0"/>
          <a:chExt cx="0" cy="0"/>
        </a:xfrm>
      </p:grpSpPr>
      <p:sp>
        <p:nvSpPr>
          <p:cNvPr id="1237" name="Google Shape;1237;p98"/>
          <p:cNvSpPr txBox="1">
            <a:spLocks noGrp="1"/>
          </p:cNvSpPr>
          <p:nvPr>
            <p:ph type="body" idx="1"/>
          </p:nvPr>
        </p:nvSpPr>
        <p:spPr>
          <a:xfrm>
            <a:off x="6294500" y="1170625"/>
            <a:ext cx="2584500" cy="38862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400" b="1">
                <a:latin typeface="Courier New"/>
                <a:ea typeface="Courier New"/>
                <a:cs typeface="Courier New"/>
                <a:sym typeface="Courier New"/>
              </a:rPr>
              <a:t>caller:</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solidFill>
                  <a:srgbClr val="000000"/>
                </a:solidFill>
                <a:latin typeface="Courier New"/>
                <a:ea typeface="Courier New"/>
                <a:cs typeface="Courier New"/>
                <a:sym typeface="Courier New"/>
              </a:rPr>
              <a:t>    push $2</a:t>
            </a:r>
            <a:endParaRPr sz="1400" b="1">
              <a:solidFill>
                <a:srgbClr val="000000"/>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push $1</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solidFill>
                  <a:srgbClr val="000000"/>
                </a:solidFill>
                <a:latin typeface="Courier New"/>
                <a:ea typeface="Courier New"/>
                <a:cs typeface="Courier New"/>
                <a:sym typeface="Courier New"/>
              </a:rPr>
              <a:t>    call callee</a:t>
            </a:r>
            <a:endParaRPr sz="1400" b="1">
              <a:solidFill>
                <a:srgbClr val="000000"/>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add $8, %esp</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endParaRPr sz="8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callee:</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solidFill>
                  <a:srgbClr val="FF0000"/>
                </a:solidFill>
                <a:latin typeface="Courier New"/>
                <a:ea typeface="Courier New"/>
                <a:cs typeface="Courier New"/>
                <a:sym typeface="Courier New"/>
              </a:rPr>
              <a:t>    push %ebp</a:t>
            </a:r>
            <a:endParaRPr sz="1400" b="1">
              <a:solidFill>
                <a:srgbClr val="FF0000"/>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mov %esp, %ebp</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sub $4, %esp</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endParaRPr sz="8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mov $42, %eax</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endParaRPr sz="8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mov %ebp, %esp</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pop %ebp</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ret</a:t>
            </a:r>
            <a:endParaRPr sz="1400" b="1">
              <a:latin typeface="Courier New"/>
              <a:ea typeface="Courier New"/>
              <a:cs typeface="Courier New"/>
              <a:sym typeface="Courier New"/>
            </a:endParaRPr>
          </a:p>
        </p:txBody>
      </p:sp>
      <p:sp>
        <p:nvSpPr>
          <p:cNvPr id="1238" name="Google Shape;1238;p98"/>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x86 Function Call</a:t>
            </a:r>
            <a:endParaRPr/>
          </a:p>
        </p:txBody>
      </p:sp>
      <p:sp>
        <p:nvSpPr>
          <p:cNvPr id="1239" name="Google Shape;1239;p9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71</a:t>
            </a:fld>
            <a:endParaRPr/>
          </a:p>
        </p:txBody>
      </p:sp>
      <p:graphicFrame>
        <p:nvGraphicFramePr>
          <p:cNvPr id="1240" name="Google Shape;1240;p98"/>
          <p:cNvGraphicFramePr/>
          <p:nvPr/>
        </p:nvGraphicFramePr>
        <p:xfrm>
          <a:off x="3537763" y="1378350"/>
          <a:ext cx="2186075" cy="2135150"/>
        </p:xfrm>
        <a:graphic>
          <a:graphicData uri="http://schemas.openxmlformats.org/drawingml/2006/table">
            <a:tbl>
              <a:tblPr>
                <a:noFill/>
                <a:tableStyleId>{F77F4237-0D3B-4A35-BEBD-FA886FF9FF42}</a:tableStyleId>
              </a:tblPr>
              <a:tblGrid>
                <a:gridCol w="2186075">
                  <a:extLst>
                    <a:ext uri="{9D8B030D-6E8A-4147-A177-3AD203B41FA5}">
                      <a16:colId xmlns:a16="http://schemas.microsoft.com/office/drawing/2014/main" val="20000"/>
                    </a:ext>
                  </a:extLst>
                </a:gridCol>
              </a:tblGrid>
              <a:tr h="611350">
                <a:tc>
                  <a:txBody>
                    <a:bodyPr/>
                    <a:lstStyle/>
                    <a:p>
                      <a:pPr marL="0" lvl="0" indent="0" algn="ctr" rtl="0">
                        <a:spcBef>
                          <a:spcPts val="0"/>
                        </a:spcBef>
                        <a:spcAft>
                          <a:spcPts val="0"/>
                        </a:spcAft>
                        <a:buNone/>
                      </a:pPr>
                      <a:r>
                        <a:rPr lang="en" b="1">
                          <a:latin typeface="Courier New"/>
                          <a:ea typeface="Courier New"/>
                          <a:cs typeface="Courier New"/>
                          <a:sym typeface="Courier New"/>
                        </a:rPr>
                        <a:t>caller</a:t>
                      </a:r>
                      <a:r>
                        <a:rPr lang="en"/>
                        <a:t> stack frame</a:t>
                      </a:r>
                      <a:endParaRPr/>
                    </a:p>
                  </a:txBody>
                  <a:tcPr marL="45700" marR="45700" marT="45700" marB="45700" anchor="ctr">
                    <a:solidFill>
                      <a:srgbClr val="9E9E9E"/>
                    </a:solidFill>
                  </a:tcPr>
                </a:tc>
                <a:extLst>
                  <a:ext uri="{0D108BD9-81ED-4DB2-BD59-A6C34878D82A}">
                    <a16:rowId xmlns:a16="http://schemas.microsoft.com/office/drawing/2014/main" val="10000"/>
                  </a:ext>
                </a:extLst>
              </a:tr>
              <a:tr h="152550">
                <a:tc>
                  <a:txBody>
                    <a:bodyPr/>
                    <a:lstStyle/>
                    <a:p>
                      <a:pPr marL="0" lvl="0" indent="0" algn="ctr" rtl="0">
                        <a:spcBef>
                          <a:spcPts val="0"/>
                        </a:spcBef>
                        <a:spcAft>
                          <a:spcPts val="0"/>
                        </a:spcAft>
                        <a:buNone/>
                      </a:pPr>
                      <a:r>
                        <a:rPr lang="en" b="1">
                          <a:latin typeface="Courier New"/>
                          <a:ea typeface="Courier New"/>
                          <a:cs typeface="Courier New"/>
                          <a:sym typeface="Courier New"/>
                        </a:rPr>
                        <a:t>2</a:t>
                      </a:r>
                      <a:endParaRPr b="1">
                        <a:latin typeface="Courier New"/>
                        <a:ea typeface="Courier New"/>
                        <a:cs typeface="Courier New"/>
                        <a:sym typeface="Courier New"/>
                      </a:endParaRPr>
                    </a:p>
                  </a:txBody>
                  <a:tcPr marL="45700" marR="45700" marT="45700" marB="45700">
                    <a:solidFill>
                      <a:schemeClr val="lt2"/>
                    </a:solidFill>
                  </a:tcPr>
                </a:tc>
                <a:extLst>
                  <a:ext uri="{0D108BD9-81ED-4DB2-BD59-A6C34878D82A}">
                    <a16:rowId xmlns:a16="http://schemas.microsoft.com/office/drawing/2014/main" val="10001"/>
                  </a:ext>
                </a:extLst>
              </a:tr>
              <a:tr h="152550">
                <a:tc>
                  <a:txBody>
                    <a:bodyPr/>
                    <a:lstStyle/>
                    <a:p>
                      <a:pPr marL="0" lvl="0" indent="0" algn="ctr" rtl="0">
                        <a:spcBef>
                          <a:spcPts val="0"/>
                        </a:spcBef>
                        <a:spcAft>
                          <a:spcPts val="0"/>
                        </a:spcAft>
                        <a:buNone/>
                      </a:pPr>
                      <a:r>
                        <a:rPr lang="en" b="1">
                          <a:latin typeface="Courier New"/>
                          <a:ea typeface="Courier New"/>
                          <a:cs typeface="Courier New"/>
                          <a:sym typeface="Courier New"/>
                        </a:rPr>
                        <a:t>1</a:t>
                      </a:r>
                      <a:endParaRPr b="1">
                        <a:latin typeface="Courier New"/>
                        <a:ea typeface="Courier New"/>
                        <a:cs typeface="Courier New"/>
                        <a:sym typeface="Courier New"/>
                      </a:endParaRPr>
                    </a:p>
                  </a:txBody>
                  <a:tcPr marL="45700" marR="45700" marT="45700" marB="45700">
                    <a:solidFill>
                      <a:schemeClr val="lt2"/>
                    </a:solidFill>
                  </a:tcPr>
                </a:tc>
                <a:extLst>
                  <a:ext uri="{0D108BD9-81ED-4DB2-BD59-A6C34878D82A}">
                    <a16:rowId xmlns:a16="http://schemas.microsoft.com/office/drawing/2014/main" val="10002"/>
                  </a:ext>
                </a:extLst>
              </a:tr>
              <a:tr h="152550">
                <a:tc>
                  <a:txBody>
                    <a:bodyPr/>
                    <a:lstStyle/>
                    <a:p>
                      <a:pPr marL="0" lvl="0" indent="0" algn="ctr" rtl="0">
                        <a:spcBef>
                          <a:spcPts val="0"/>
                        </a:spcBef>
                        <a:spcAft>
                          <a:spcPts val="0"/>
                        </a:spcAft>
                        <a:buNone/>
                      </a:pPr>
                      <a:r>
                        <a:rPr lang="en">
                          <a:solidFill>
                            <a:schemeClr val="dk1"/>
                          </a:solidFill>
                        </a:rPr>
                        <a:t>RIP </a:t>
                      </a:r>
                      <a:r>
                        <a:rPr lang="en"/>
                        <a:t>of </a:t>
                      </a:r>
                      <a:r>
                        <a:rPr lang="en" b="1">
                          <a:solidFill>
                            <a:schemeClr val="dk1"/>
                          </a:solidFill>
                          <a:latin typeface="Courier New"/>
                          <a:ea typeface="Courier New"/>
                          <a:cs typeface="Courier New"/>
                          <a:sym typeface="Courier New"/>
                        </a:rPr>
                        <a:t>callee</a:t>
                      </a:r>
                      <a:endParaRPr/>
                    </a:p>
                  </a:txBody>
                  <a:tcPr marL="45700" marR="45700" marT="45700" marB="45700">
                    <a:solidFill>
                      <a:schemeClr val="lt2"/>
                    </a:solidFill>
                  </a:tcPr>
                </a:tc>
                <a:extLst>
                  <a:ext uri="{0D108BD9-81ED-4DB2-BD59-A6C34878D82A}">
                    <a16:rowId xmlns:a16="http://schemas.microsoft.com/office/drawing/2014/main" val="10003"/>
                  </a:ext>
                </a:extLst>
              </a:tr>
              <a:tr h="152550">
                <a:tc>
                  <a:txBody>
                    <a:bodyPr/>
                    <a:lstStyle/>
                    <a:p>
                      <a:pPr marL="0" lvl="0" indent="0" algn="ctr" rtl="0">
                        <a:spcBef>
                          <a:spcPts val="0"/>
                        </a:spcBef>
                        <a:spcAft>
                          <a:spcPts val="0"/>
                        </a:spcAft>
                        <a:buNone/>
                      </a:pPr>
                      <a:r>
                        <a:rPr lang="en">
                          <a:solidFill>
                            <a:srgbClr val="FF0000"/>
                          </a:solidFill>
                        </a:rPr>
                        <a:t>SFP of </a:t>
                      </a:r>
                      <a:r>
                        <a:rPr lang="en" b="1">
                          <a:solidFill>
                            <a:srgbClr val="FF0000"/>
                          </a:solidFill>
                          <a:latin typeface="Courier New"/>
                          <a:ea typeface="Courier New"/>
                          <a:cs typeface="Courier New"/>
                          <a:sym typeface="Courier New"/>
                        </a:rPr>
                        <a:t>callee</a:t>
                      </a:r>
                      <a:endParaRPr b="1">
                        <a:solidFill>
                          <a:srgbClr val="FF0000"/>
                        </a:solidFill>
                        <a:latin typeface="Courier New"/>
                        <a:ea typeface="Courier New"/>
                        <a:cs typeface="Courier New"/>
                        <a:sym typeface="Courier New"/>
                      </a:endParaRPr>
                    </a:p>
                  </a:txBody>
                  <a:tcPr marL="45700" marR="45700" marT="45700" marB="45700">
                    <a:solidFill>
                      <a:schemeClr val="lt2"/>
                    </a:solidFill>
                  </a:tcPr>
                </a:tc>
                <a:extLst>
                  <a:ext uri="{0D108BD9-81ED-4DB2-BD59-A6C34878D82A}">
                    <a16:rowId xmlns:a16="http://schemas.microsoft.com/office/drawing/2014/main" val="10004"/>
                  </a:ext>
                </a:extLst>
              </a:tr>
              <a:tr h="152550">
                <a:tc>
                  <a:txBody>
                    <a:bodyPr/>
                    <a:lstStyle/>
                    <a:p>
                      <a:pPr marL="0" lvl="0" indent="0" algn="ctr" rtl="0">
                        <a:spcBef>
                          <a:spcPts val="0"/>
                        </a:spcBef>
                        <a:spcAft>
                          <a:spcPts val="0"/>
                        </a:spcAft>
                        <a:buNone/>
                      </a:pPr>
                      <a:endParaRPr b="1">
                        <a:latin typeface="Courier New"/>
                        <a:ea typeface="Courier New"/>
                        <a:cs typeface="Courier New"/>
                        <a:sym typeface="Courier New"/>
                      </a:endParaRPr>
                    </a:p>
                  </a:txBody>
                  <a:tcPr marL="45700" marR="45700" marT="45700" marB="45700">
                    <a:solidFill>
                      <a:schemeClr val="lt2"/>
                    </a:solidFill>
                  </a:tcPr>
                </a:tc>
                <a:extLst>
                  <a:ext uri="{0D108BD9-81ED-4DB2-BD59-A6C34878D82A}">
                    <a16:rowId xmlns:a16="http://schemas.microsoft.com/office/drawing/2014/main" val="10005"/>
                  </a:ext>
                </a:extLst>
              </a:tr>
            </a:tbl>
          </a:graphicData>
        </a:graphic>
      </p:graphicFrame>
      <p:sp>
        <p:nvSpPr>
          <p:cNvPr id="1241" name="Google Shape;1241;p98"/>
          <p:cNvSpPr/>
          <p:nvPr/>
        </p:nvSpPr>
        <p:spPr>
          <a:xfrm>
            <a:off x="5723850" y="1489223"/>
            <a:ext cx="243135" cy="1584650"/>
          </a:xfrm>
          <a:custGeom>
            <a:avLst/>
            <a:gdLst/>
            <a:ahLst/>
            <a:cxnLst/>
            <a:rect l="l" t="t" r="r" b="b"/>
            <a:pathLst>
              <a:path w="8353" h="65306" extrusionOk="0">
                <a:moveTo>
                  <a:pt x="0" y="65306"/>
                </a:moveTo>
                <a:lnTo>
                  <a:pt x="8353" y="65306"/>
                </a:lnTo>
                <a:lnTo>
                  <a:pt x="8353" y="0"/>
                </a:lnTo>
                <a:lnTo>
                  <a:pt x="2025" y="0"/>
                </a:lnTo>
              </a:path>
            </a:pathLst>
          </a:custGeom>
          <a:noFill/>
          <a:ln w="9525" cap="flat" cmpd="sng">
            <a:solidFill>
              <a:srgbClr val="FF0000"/>
            </a:solidFill>
            <a:prstDash val="solid"/>
            <a:round/>
            <a:headEnd type="none" w="med" len="med"/>
            <a:tailEnd type="triangle" w="med" len="med"/>
          </a:ln>
        </p:spPr>
      </p:sp>
      <p:sp>
        <p:nvSpPr>
          <p:cNvPr id="1242" name="Google Shape;1242;p98"/>
          <p:cNvSpPr txBox="1">
            <a:spLocks noGrp="1"/>
          </p:cNvSpPr>
          <p:nvPr>
            <p:ph type="body" idx="1"/>
          </p:nvPr>
        </p:nvSpPr>
        <p:spPr>
          <a:xfrm>
            <a:off x="198500" y="1246825"/>
            <a:ext cx="2451000" cy="3765600"/>
          </a:xfrm>
          <a:prstGeom prst="rect">
            <a:avLst/>
          </a:prstGeom>
        </p:spPr>
        <p:txBody>
          <a:bodyPr spcFirstLastPara="1" wrap="square" lIns="91425" tIns="91425" rIns="91425" bIns="91425" anchor="t" anchorCtr="0">
            <a:normAutofit/>
          </a:bodyPr>
          <a:lstStyle/>
          <a:p>
            <a:pPr marL="0" lvl="0" indent="0" algn="l" rtl="0">
              <a:lnSpc>
                <a:spcPct val="100000"/>
              </a:lnSpc>
              <a:spcBef>
                <a:spcPts val="0"/>
              </a:spcBef>
              <a:spcAft>
                <a:spcPts val="0"/>
              </a:spcAft>
              <a:buNone/>
            </a:pPr>
            <a:r>
              <a:rPr lang="en" sz="1400" b="1"/>
              <a:t>4. Push old EBP (SFP) on the stack</a:t>
            </a:r>
            <a:endParaRPr sz="1400" b="1"/>
          </a:p>
          <a:p>
            <a:pPr marL="0" lvl="0" indent="0" algn="l" rtl="0">
              <a:lnSpc>
                <a:spcPct val="100000"/>
              </a:lnSpc>
              <a:spcBef>
                <a:spcPts val="0"/>
              </a:spcBef>
              <a:spcAft>
                <a:spcPts val="0"/>
              </a:spcAft>
              <a:buNone/>
            </a:pPr>
            <a:endParaRPr sz="1400"/>
          </a:p>
          <a:p>
            <a:pPr marL="457200" lvl="0" indent="-317500" algn="l" rtl="0">
              <a:lnSpc>
                <a:spcPct val="100000"/>
              </a:lnSpc>
              <a:spcBef>
                <a:spcPts val="0"/>
              </a:spcBef>
              <a:spcAft>
                <a:spcPts val="0"/>
              </a:spcAft>
              <a:buSzPts val="1400"/>
              <a:buChar char="●"/>
            </a:pPr>
            <a:r>
              <a:rPr lang="en" sz="1400"/>
              <a:t>We need to restore the value of the EBP when returning, so we push the current value of the EBP on the stack.</a:t>
            </a:r>
            <a:endParaRPr sz="1400"/>
          </a:p>
          <a:p>
            <a:pPr marL="457200" lvl="0" indent="-317500" algn="l" rtl="0">
              <a:lnSpc>
                <a:spcPct val="100000"/>
              </a:lnSpc>
              <a:spcBef>
                <a:spcPts val="0"/>
              </a:spcBef>
              <a:spcAft>
                <a:spcPts val="0"/>
              </a:spcAft>
              <a:buSzPts val="1400"/>
              <a:buChar char="●"/>
            </a:pPr>
            <a:r>
              <a:rPr lang="en" sz="1400"/>
              <a:t>The saved value of the EBP on the stack is called the SFP (saved frame pointer).</a:t>
            </a:r>
            <a:endParaRPr sz="1400"/>
          </a:p>
        </p:txBody>
      </p:sp>
      <p:sp>
        <p:nvSpPr>
          <p:cNvPr id="1243" name="Google Shape;1243;p98"/>
          <p:cNvSpPr/>
          <p:nvPr/>
        </p:nvSpPr>
        <p:spPr>
          <a:xfrm>
            <a:off x="5718225" y="2466250"/>
            <a:ext cx="1084000" cy="269200"/>
          </a:xfrm>
          <a:custGeom>
            <a:avLst/>
            <a:gdLst/>
            <a:ahLst/>
            <a:cxnLst/>
            <a:rect l="l" t="t" r="r" b="b"/>
            <a:pathLst>
              <a:path w="43360" h="10768" extrusionOk="0">
                <a:moveTo>
                  <a:pt x="43360" y="0"/>
                </a:moveTo>
                <a:lnTo>
                  <a:pt x="19498" y="0"/>
                </a:lnTo>
                <a:lnTo>
                  <a:pt x="19498" y="10768"/>
                </a:lnTo>
                <a:lnTo>
                  <a:pt x="0" y="10768"/>
                </a:lnTo>
              </a:path>
            </a:pathLst>
          </a:custGeom>
          <a:noFill/>
          <a:ln w="9525" cap="flat" cmpd="sng">
            <a:solidFill>
              <a:schemeClr val="dk2"/>
            </a:solidFill>
            <a:prstDash val="solid"/>
            <a:round/>
            <a:headEnd type="triangle" w="med" len="med"/>
            <a:tailEnd type="none" w="med" len="med"/>
          </a:ln>
        </p:spPr>
      </p:sp>
      <p:sp>
        <p:nvSpPr>
          <p:cNvPr id="1244" name="Google Shape;1244;p98"/>
          <p:cNvSpPr txBox="1"/>
          <p:nvPr/>
        </p:nvSpPr>
        <p:spPr>
          <a:xfrm>
            <a:off x="2740377" y="1378350"/>
            <a:ext cx="507000" cy="307800"/>
          </a:xfrm>
          <a:prstGeom prst="rect">
            <a:avLst/>
          </a:prstGeom>
          <a:noFill/>
          <a:ln>
            <a:noFill/>
          </a:ln>
        </p:spPr>
        <p:txBody>
          <a:bodyPr spcFirstLastPara="1" wrap="square" lIns="45700" tIns="45700" rIns="45700" bIns="45700" anchor="t" anchorCtr="0">
            <a:spAutoFit/>
          </a:bodyPr>
          <a:lstStyle/>
          <a:p>
            <a:pPr marL="0" lvl="0" indent="0" algn="ctr" rtl="0">
              <a:spcBef>
                <a:spcPts val="0"/>
              </a:spcBef>
              <a:spcAft>
                <a:spcPts val="0"/>
              </a:spcAft>
              <a:buNone/>
            </a:pPr>
            <a:r>
              <a:rPr lang="en" b="1"/>
              <a:t>EBP</a:t>
            </a:r>
            <a:endParaRPr sz="1300" b="1">
              <a:latin typeface="Courier New"/>
              <a:ea typeface="Courier New"/>
              <a:cs typeface="Courier New"/>
              <a:sym typeface="Courier New"/>
            </a:endParaRPr>
          </a:p>
        </p:txBody>
      </p:sp>
      <p:cxnSp>
        <p:nvCxnSpPr>
          <p:cNvPr id="1245" name="Google Shape;1245;p98"/>
          <p:cNvCxnSpPr>
            <a:stCxn id="1244" idx="3"/>
          </p:cNvCxnSpPr>
          <p:nvPr/>
        </p:nvCxnSpPr>
        <p:spPr>
          <a:xfrm>
            <a:off x="3247377" y="1532250"/>
            <a:ext cx="290400" cy="0"/>
          </a:xfrm>
          <a:prstGeom prst="straightConnector1">
            <a:avLst/>
          </a:prstGeom>
          <a:noFill/>
          <a:ln w="9525" cap="flat" cmpd="sng">
            <a:solidFill>
              <a:schemeClr val="dk2"/>
            </a:solidFill>
            <a:prstDash val="solid"/>
            <a:round/>
            <a:headEnd type="none" w="med" len="med"/>
            <a:tailEnd type="triangle" w="med" len="med"/>
          </a:ln>
        </p:spPr>
      </p:cxnSp>
      <p:sp>
        <p:nvSpPr>
          <p:cNvPr id="1246" name="Google Shape;1246;p98"/>
          <p:cNvSpPr txBox="1"/>
          <p:nvPr/>
        </p:nvSpPr>
        <p:spPr>
          <a:xfrm>
            <a:off x="2740377" y="2902350"/>
            <a:ext cx="507000" cy="307800"/>
          </a:xfrm>
          <a:prstGeom prst="rect">
            <a:avLst/>
          </a:prstGeom>
          <a:noFill/>
          <a:ln>
            <a:noFill/>
          </a:ln>
        </p:spPr>
        <p:txBody>
          <a:bodyPr spcFirstLastPara="1" wrap="square" lIns="45700" tIns="45700" rIns="45700" bIns="45700" anchor="t" anchorCtr="0">
            <a:spAutoFit/>
          </a:bodyPr>
          <a:lstStyle/>
          <a:p>
            <a:pPr marL="0" lvl="0" indent="0" algn="ctr" rtl="0">
              <a:spcBef>
                <a:spcPts val="0"/>
              </a:spcBef>
              <a:spcAft>
                <a:spcPts val="0"/>
              </a:spcAft>
              <a:buNone/>
            </a:pPr>
            <a:r>
              <a:rPr lang="en" b="1">
                <a:solidFill>
                  <a:srgbClr val="FF0000"/>
                </a:solidFill>
              </a:rPr>
              <a:t>ESP</a:t>
            </a:r>
            <a:endParaRPr sz="1300" b="1">
              <a:solidFill>
                <a:srgbClr val="FF0000"/>
              </a:solidFill>
              <a:latin typeface="Courier New"/>
              <a:ea typeface="Courier New"/>
              <a:cs typeface="Courier New"/>
              <a:sym typeface="Courier New"/>
            </a:endParaRPr>
          </a:p>
        </p:txBody>
      </p:sp>
      <p:cxnSp>
        <p:nvCxnSpPr>
          <p:cNvPr id="1247" name="Google Shape;1247;p98"/>
          <p:cNvCxnSpPr>
            <a:stCxn id="1246" idx="3"/>
          </p:cNvCxnSpPr>
          <p:nvPr/>
        </p:nvCxnSpPr>
        <p:spPr>
          <a:xfrm>
            <a:off x="3247377" y="3056250"/>
            <a:ext cx="290400" cy="0"/>
          </a:xfrm>
          <a:prstGeom prst="straightConnector1">
            <a:avLst/>
          </a:prstGeom>
          <a:noFill/>
          <a:ln w="9525" cap="flat" cmpd="sng">
            <a:solidFill>
              <a:srgbClr val="FF0000"/>
            </a:solidFill>
            <a:prstDash val="solid"/>
            <a:round/>
            <a:headEnd type="none" w="med" len="med"/>
            <a:tailEnd type="triangle" w="med" len="med"/>
          </a:ln>
        </p:spPr>
      </p:cxnSp>
      <p:sp>
        <p:nvSpPr>
          <p:cNvPr id="1248" name="Google Shape;1248;p98"/>
          <p:cNvSpPr txBox="1"/>
          <p:nvPr/>
        </p:nvSpPr>
        <p:spPr>
          <a:xfrm>
            <a:off x="5956027" y="3273055"/>
            <a:ext cx="507000" cy="307800"/>
          </a:xfrm>
          <a:prstGeom prst="rect">
            <a:avLst/>
          </a:prstGeom>
          <a:noFill/>
          <a:ln>
            <a:noFill/>
          </a:ln>
        </p:spPr>
        <p:txBody>
          <a:bodyPr spcFirstLastPara="1" wrap="square" lIns="45700" tIns="45700" rIns="45700" bIns="45700" anchor="t" anchorCtr="0">
            <a:spAutoFit/>
          </a:bodyPr>
          <a:lstStyle/>
          <a:p>
            <a:pPr marL="0" lvl="0" indent="0" algn="ctr" rtl="0">
              <a:spcBef>
                <a:spcPts val="0"/>
              </a:spcBef>
              <a:spcAft>
                <a:spcPts val="0"/>
              </a:spcAft>
              <a:buNone/>
            </a:pPr>
            <a:r>
              <a:rPr lang="en" b="1"/>
              <a:t>EIP</a:t>
            </a:r>
            <a:endParaRPr sz="1300" b="1">
              <a:latin typeface="Courier New"/>
              <a:ea typeface="Courier New"/>
              <a:cs typeface="Courier New"/>
              <a:sym typeface="Courier New"/>
            </a:endParaRPr>
          </a:p>
        </p:txBody>
      </p:sp>
      <p:cxnSp>
        <p:nvCxnSpPr>
          <p:cNvPr id="1249" name="Google Shape;1249;p98"/>
          <p:cNvCxnSpPr>
            <a:stCxn id="1248" idx="3"/>
          </p:cNvCxnSpPr>
          <p:nvPr/>
        </p:nvCxnSpPr>
        <p:spPr>
          <a:xfrm>
            <a:off x="6463027" y="3426955"/>
            <a:ext cx="290400" cy="0"/>
          </a:xfrm>
          <a:prstGeom prst="straightConnector1">
            <a:avLst/>
          </a:prstGeom>
          <a:noFill/>
          <a:ln w="9525" cap="flat" cmpd="sng">
            <a:solidFill>
              <a:schemeClr val="dk2"/>
            </a:solidFill>
            <a:prstDash val="solid"/>
            <a:round/>
            <a:headEnd type="none" w="med" len="med"/>
            <a:tailEnd type="triangle" w="med" len="med"/>
          </a:ln>
        </p:spPr>
      </p:cxnSp>
      <p:sp>
        <p:nvSpPr>
          <p:cNvPr id="1250" name="Google Shape;1250;p98"/>
          <p:cNvSpPr txBox="1">
            <a:spLocks noGrp="1"/>
          </p:cNvSpPr>
          <p:nvPr>
            <p:ph type="body" idx="2"/>
          </p:nvPr>
        </p:nvSpPr>
        <p:spPr>
          <a:xfrm>
            <a:off x="3852275" y="0"/>
            <a:ext cx="2283900" cy="8634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 sz="1300" b="1">
                <a:latin typeface="Courier New"/>
                <a:ea typeface="Courier New"/>
                <a:cs typeface="Courier New"/>
                <a:sym typeface="Courier New"/>
              </a:rPr>
              <a:t>void caller(void) {</a:t>
            </a:r>
            <a:br>
              <a:rPr lang="en" sz="1300" b="1">
                <a:latin typeface="Courier New"/>
                <a:ea typeface="Courier New"/>
                <a:cs typeface="Courier New"/>
                <a:sym typeface="Courier New"/>
              </a:rPr>
            </a:br>
            <a:r>
              <a:rPr lang="en" sz="1300" b="1">
                <a:latin typeface="Courier New"/>
                <a:ea typeface="Courier New"/>
                <a:cs typeface="Courier New"/>
                <a:sym typeface="Courier New"/>
              </a:rPr>
              <a:t>    callee(1, 2);</a:t>
            </a:r>
            <a:br>
              <a:rPr lang="en" sz="1300" b="1">
                <a:latin typeface="Courier New"/>
                <a:ea typeface="Courier New"/>
                <a:cs typeface="Courier New"/>
                <a:sym typeface="Courier New"/>
              </a:rPr>
            </a:br>
            <a:r>
              <a:rPr lang="en" sz="1300" b="1">
                <a:latin typeface="Courier New"/>
                <a:ea typeface="Courier New"/>
                <a:cs typeface="Courier New"/>
                <a:sym typeface="Courier New"/>
              </a:rPr>
              <a:t>}</a:t>
            </a:r>
            <a:endParaRPr sz="1300"/>
          </a:p>
        </p:txBody>
      </p:sp>
      <p:sp>
        <p:nvSpPr>
          <p:cNvPr id="1251" name="Google Shape;1251;p98"/>
          <p:cNvSpPr txBox="1"/>
          <p:nvPr/>
        </p:nvSpPr>
        <p:spPr>
          <a:xfrm>
            <a:off x="6232350" y="-17725"/>
            <a:ext cx="2788800" cy="10752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200"/>
              </a:spcAft>
              <a:buNone/>
            </a:pPr>
            <a:r>
              <a:rPr lang="en" sz="1300" b="1">
                <a:solidFill>
                  <a:schemeClr val="dk1"/>
                </a:solidFill>
                <a:latin typeface="Courier New"/>
                <a:ea typeface="Courier New"/>
                <a:cs typeface="Courier New"/>
                <a:sym typeface="Courier New"/>
              </a:rPr>
              <a:t>int callee(int a, int b) {</a:t>
            </a:r>
            <a:br>
              <a:rPr lang="en" sz="1300" b="1">
                <a:solidFill>
                  <a:schemeClr val="dk1"/>
                </a:solidFill>
                <a:latin typeface="Courier New"/>
                <a:ea typeface="Courier New"/>
                <a:cs typeface="Courier New"/>
                <a:sym typeface="Courier New"/>
              </a:rPr>
            </a:br>
            <a:r>
              <a:rPr lang="en" sz="1300" b="1">
                <a:solidFill>
                  <a:schemeClr val="dk1"/>
                </a:solidFill>
                <a:latin typeface="Courier New"/>
                <a:ea typeface="Courier New"/>
                <a:cs typeface="Courier New"/>
                <a:sym typeface="Courier New"/>
              </a:rPr>
              <a:t>    int local;</a:t>
            </a:r>
            <a:br>
              <a:rPr lang="en" sz="1300" b="1">
                <a:solidFill>
                  <a:schemeClr val="dk1"/>
                </a:solidFill>
                <a:latin typeface="Courier New"/>
                <a:ea typeface="Courier New"/>
                <a:cs typeface="Courier New"/>
                <a:sym typeface="Courier New"/>
              </a:rPr>
            </a:br>
            <a:r>
              <a:rPr lang="en" sz="1300" b="1">
                <a:solidFill>
                  <a:schemeClr val="dk1"/>
                </a:solidFill>
                <a:latin typeface="Courier New"/>
                <a:ea typeface="Courier New"/>
                <a:cs typeface="Courier New"/>
                <a:sym typeface="Courier New"/>
              </a:rPr>
              <a:t>    return 42;</a:t>
            </a:r>
            <a:br>
              <a:rPr lang="en" sz="1300" b="1">
                <a:solidFill>
                  <a:schemeClr val="dk1"/>
                </a:solidFill>
                <a:latin typeface="Courier New"/>
                <a:ea typeface="Courier New"/>
                <a:cs typeface="Courier New"/>
                <a:sym typeface="Courier New"/>
              </a:rPr>
            </a:br>
            <a:r>
              <a:rPr lang="en" sz="1300" b="1">
                <a:solidFill>
                  <a:schemeClr val="dk1"/>
                </a:solidFill>
                <a:latin typeface="Courier New"/>
                <a:ea typeface="Courier New"/>
                <a:cs typeface="Courier New"/>
                <a:sym typeface="Courier New"/>
              </a:rPr>
              <a:t>}</a:t>
            </a:r>
            <a:endParaRPr sz="170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1255"/>
        <p:cNvGrpSpPr/>
        <p:nvPr/>
      </p:nvGrpSpPr>
      <p:grpSpPr>
        <a:xfrm>
          <a:off x="0" y="0"/>
          <a:ext cx="0" cy="0"/>
          <a:chOff x="0" y="0"/>
          <a:chExt cx="0" cy="0"/>
        </a:xfrm>
      </p:grpSpPr>
      <p:sp>
        <p:nvSpPr>
          <p:cNvPr id="1256" name="Google Shape;1256;p99"/>
          <p:cNvSpPr txBox="1">
            <a:spLocks noGrp="1"/>
          </p:cNvSpPr>
          <p:nvPr>
            <p:ph type="body" idx="1"/>
          </p:nvPr>
        </p:nvSpPr>
        <p:spPr>
          <a:xfrm>
            <a:off x="6294500" y="1170625"/>
            <a:ext cx="2584500" cy="38862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400" b="1">
                <a:latin typeface="Courier New"/>
                <a:ea typeface="Courier New"/>
                <a:cs typeface="Courier New"/>
                <a:sym typeface="Courier New"/>
              </a:rPr>
              <a:t>caller:</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solidFill>
                  <a:srgbClr val="000000"/>
                </a:solidFill>
                <a:latin typeface="Courier New"/>
                <a:ea typeface="Courier New"/>
                <a:cs typeface="Courier New"/>
                <a:sym typeface="Courier New"/>
              </a:rPr>
              <a:t>    push $2</a:t>
            </a:r>
            <a:endParaRPr sz="1400" b="1">
              <a:solidFill>
                <a:srgbClr val="000000"/>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push $1</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solidFill>
                  <a:srgbClr val="000000"/>
                </a:solidFill>
                <a:latin typeface="Courier New"/>
                <a:ea typeface="Courier New"/>
                <a:cs typeface="Courier New"/>
                <a:sym typeface="Courier New"/>
              </a:rPr>
              <a:t>    call callee</a:t>
            </a:r>
            <a:endParaRPr sz="1400" b="1">
              <a:solidFill>
                <a:srgbClr val="000000"/>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add $8, %esp</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endParaRPr sz="8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callee:</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solidFill>
                  <a:srgbClr val="000000"/>
                </a:solidFill>
                <a:latin typeface="Courier New"/>
                <a:ea typeface="Courier New"/>
                <a:cs typeface="Courier New"/>
                <a:sym typeface="Courier New"/>
              </a:rPr>
              <a:t>    push %ebp</a:t>
            </a:r>
            <a:endParaRPr sz="1400" b="1">
              <a:solidFill>
                <a:srgbClr val="000000"/>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solidFill>
                  <a:srgbClr val="FF0000"/>
                </a:solidFill>
                <a:latin typeface="Courier New"/>
                <a:ea typeface="Courier New"/>
                <a:cs typeface="Courier New"/>
                <a:sym typeface="Courier New"/>
              </a:rPr>
              <a:t>    mov %esp, %ebp</a:t>
            </a:r>
            <a:endParaRPr sz="1400" b="1">
              <a:solidFill>
                <a:srgbClr val="FF0000"/>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sub $4, %esp</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endParaRPr sz="8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mov $42, %eax</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endParaRPr sz="8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mov %ebp, %esp</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pop %ebp</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ret</a:t>
            </a:r>
            <a:endParaRPr sz="1400" b="1">
              <a:latin typeface="Courier New"/>
              <a:ea typeface="Courier New"/>
              <a:cs typeface="Courier New"/>
              <a:sym typeface="Courier New"/>
            </a:endParaRPr>
          </a:p>
        </p:txBody>
      </p:sp>
      <p:sp>
        <p:nvSpPr>
          <p:cNvPr id="1257" name="Google Shape;1257;p99"/>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x86 Function Call</a:t>
            </a:r>
            <a:endParaRPr/>
          </a:p>
        </p:txBody>
      </p:sp>
      <p:sp>
        <p:nvSpPr>
          <p:cNvPr id="1258" name="Google Shape;1258;p9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72</a:t>
            </a:fld>
            <a:endParaRPr/>
          </a:p>
        </p:txBody>
      </p:sp>
      <p:graphicFrame>
        <p:nvGraphicFramePr>
          <p:cNvPr id="1259" name="Google Shape;1259;p99"/>
          <p:cNvGraphicFramePr/>
          <p:nvPr/>
        </p:nvGraphicFramePr>
        <p:xfrm>
          <a:off x="3537763" y="1378350"/>
          <a:ext cx="2186075" cy="2135150"/>
        </p:xfrm>
        <a:graphic>
          <a:graphicData uri="http://schemas.openxmlformats.org/drawingml/2006/table">
            <a:tbl>
              <a:tblPr>
                <a:noFill/>
                <a:tableStyleId>{F77F4237-0D3B-4A35-BEBD-FA886FF9FF42}</a:tableStyleId>
              </a:tblPr>
              <a:tblGrid>
                <a:gridCol w="2186075">
                  <a:extLst>
                    <a:ext uri="{9D8B030D-6E8A-4147-A177-3AD203B41FA5}">
                      <a16:colId xmlns:a16="http://schemas.microsoft.com/office/drawing/2014/main" val="20000"/>
                    </a:ext>
                  </a:extLst>
                </a:gridCol>
              </a:tblGrid>
              <a:tr h="611350">
                <a:tc>
                  <a:txBody>
                    <a:bodyPr/>
                    <a:lstStyle/>
                    <a:p>
                      <a:pPr marL="0" lvl="0" indent="0" algn="ctr" rtl="0">
                        <a:spcBef>
                          <a:spcPts val="0"/>
                        </a:spcBef>
                        <a:spcAft>
                          <a:spcPts val="0"/>
                        </a:spcAft>
                        <a:buNone/>
                      </a:pPr>
                      <a:r>
                        <a:rPr lang="en" b="1">
                          <a:latin typeface="Courier New"/>
                          <a:ea typeface="Courier New"/>
                          <a:cs typeface="Courier New"/>
                          <a:sym typeface="Courier New"/>
                        </a:rPr>
                        <a:t>caller</a:t>
                      </a:r>
                      <a:r>
                        <a:rPr lang="en"/>
                        <a:t> stack frame</a:t>
                      </a:r>
                      <a:endParaRPr/>
                    </a:p>
                  </a:txBody>
                  <a:tcPr marL="45700" marR="45700" marT="45700" marB="45700" anchor="ctr">
                    <a:solidFill>
                      <a:srgbClr val="9E9E9E"/>
                    </a:solidFill>
                  </a:tcPr>
                </a:tc>
                <a:extLst>
                  <a:ext uri="{0D108BD9-81ED-4DB2-BD59-A6C34878D82A}">
                    <a16:rowId xmlns:a16="http://schemas.microsoft.com/office/drawing/2014/main" val="10000"/>
                  </a:ext>
                </a:extLst>
              </a:tr>
              <a:tr h="152550">
                <a:tc>
                  <a:txBody>
                    <a:bodyPr/>
                    <a:lstStyle/>
                    <a:p>
                      <a:pPr marL="0" lvl="0" indent="0" algn="ctr" rtl="0">
                        <a:spcBef>
                          <a:spcPts val="0"/>
                        </a:spcBef>
                        <a:spcAft>
                          <a:spcPts val="0"/>
                        </a:spcAft>
                        <a:buNone/>
                      </a:pPr>
                      <a:r>
                        <a:rPr lang="en" b="1">
                          <a:latin typeface="Courier New"/>
                          <a:ea typeface="Courier New"/>
                          <a:cs typeface="Courier New"/>
                          <a:sym typeface="Courier New"/>
                        </a:rPr>
                        <a:t>2</a:t>
                      </a:r>
                      <a:endParaRPr b="1">
                        <a:latin typeface="Courier New"/>
                        <a:ea typeface="Courier New"/>
                        <a:cs typeface="Courier New"/>
                        <a:sym typeface="Courier New"/>
                      </a:endParaRPr>
                    </a:p>
                  </a:txBody>
                  <a:tcPr marL="45700" marR="45700" marT="45700" marB="45700">
                    <a:solidFill>
                      <a:schemeClr val="lt2"/>
                    </a:solidFill>
                  </a:tcPr>
                </a:tc>
                <a:extLst>
                  <a:ext uri="{0D108BD9-81ED-4DB2-BD59-A6C34878D82A}">
                    <a16:rowId xmlns:a16="http://schemas.microsoft.com/office/drawing/2014/main" val="10001"/>
                  </a:ext>
                </a:extLst>
              </a:tr>
              <a:tr h="152550">
                <a:tc>
                  <a:txBody>
                    <a:bodyPr/>
                    <a:lstStyle/>
                    <a:p>
                      <a:pPr marL="0" lvl="0" indent="0" algn="ctr" rtl="0">
                        <a:spcBef>
                          <a:spcPts val="0"/>
                        </a:spcBef>
                        <a:spcAft>
                          <a:spcPts val="0"/>
                        </a:spcAft>
                        <a:buNone/>
                      </a:pPr>
                      <a:r>
                        <a:rPr lang="en" b="1">
                          <a:latin typeface="Courier New"/>
                          <a:ea typeface="Courier New"/>
                          <a:cs typeface="Courier New"/>
                          <a:sym typeface="Courier New"/>
                        </a:rPr>
                        <a:t>1</a:t>
                      </a:r>
                      <a:endParaRPr b="1">
                        <a:latin typeface="Courier New"/>
                        <a:ea typeface="Courier New"/>
                        <a:cs typeface="Courier New"/>
                        <a:sym typeface="Courier New"/>
                      </a:endParaRPr>
                    </a:p>
                  </a:txBody>
                  <a:tcPr marL="45700" marR="45700" marT="45700" marB="45700">
                    <a:solidFill>
                      <a:schemeClr val="lt2"/>
                    </a:solidFill>
                  </a:tcPr>
                </a:tc>
                <a:extLst>
                  <a:ext uri="{0D108BD9-81ED-4DB2-BD59-A6C34878D82A}">
                    <a16:rowId xmlns:a16="http://schemas.microsoft.com/office/drawing/2014/main" val="10002"/>
                  </a:ext>
                </a:extLst>
              </a:tr>
              <a:tr h="152550">
                <a:tc>
                  <a:txBody>
                    <a:bodyPr/>
                    <a:lstStyle/>
                    <a:p>
                      <a:pPr marL="0" lvl="0" indent="0" algn="ctr" rtl="0">
                        <a:spcBef>
                          <a:spcPts val="0"/>
                        </a:spcBef>
                        <a:spcAft>
                          <a:spcPts val="0"/>
                        </a:spcAft>
                        <a:buNone/>
                      </a:pPr>
                      <a:r>
                        <a:rPr lang="en">
                          <a:solidFill>
                            <a:schemeClr val="dk1"/>
                          </a:solidFill>
                        </a:rPr>
                        <a:t>RIP </a:t>
                      </a:r>
                      <a:r>
                        <a:rPr lang="en"/>
                        <a:t>of </a:t>
                      </a:r>
                      <a:r>
                        <a:rPr lang="en" b="1">
                          <a:solidFill>
                            <a:schemeClr val="dk1"/>
                          </a:solidFill>
                          <a:latin typeface="Courier New"/>
                          <a:ea typeface="Courier New"/>
                          <a:cs typeface="Courier New"/>
                          <a:sym typeface="Courier New"/>
                        </a:rPr>
                        <a:t>callee</a:t>
                      </a:r>
                      <a:endParaRPr/>
                    </a:p>
                  </a:txBody>
                  <a:tcPr marL="45700" marR="45700" marT="45700" marB="45700">
                    <a:solidFill>
                      <a:schemeClr val="lt2"/>
                    </a:solidFill>
                  </a:tcPr>
                </a:tc>
                <a:extLst>
                  <a:ext uri="{0D108BD9-81ED-4DB2-BD59-A6C34878D82A}">
                    <a16:rowId xmlns:a16="http://schemas.microsoft.com/office/drawing/2014/main" val="10003"/>
                  </a:ext>
                </a:extLst>
              </a:tr>
              <a:tr h="152550">
                <a:tc>
                  <a:txBody>
                    <a:bodyPr/>
                    <a:lstStyle/>
                    <a:p>
                      <a:pPr marL="0" lvl="0" indent="0" algn="ctr" rtl="0">
                        <a:spcBef>
                          <a:spcPts val="0"/>
                        </a:spcBef>
                        <a:spcAft>
                          <a:spcPts val="0"/>
                        </a:spcAft>
                        <a:buNone/>
                      </a:pPr>
                      <a:r>
                        <a:rPr lang="en">
                          <a:solidFill>
                            <a:schemeClr val="dk1"/>
                          </a:solidFill>
                        </a:rPr>
                        <a:t>SFP of </a:t>
                      </a:r>
                      <a:r>
                        <a:rPr lang="en" b="1">
                          <a:solidFill>
                            <a:schemeClr val="dk1"/>
                          </a:solidFill>
                          <a:latin typeface="Courier New"/>
                          <a:ea typeface="Courier New"/>
                          <a:cs typeface="Courier New"/>
                          <a:sym typeface="Courier New"/>
                        </a:rPr>
                        <a:t>callee</a:t>
                      </a:r>
                      <a:endParaRPr b="1">
                        <a:solidFill>
                          <a:schemeClr val="dk1"/>
                        </a:solidFill>
                        <a:latin typeface="Courier New"/>
                        <a:ea typeface="Courier New"/>
                        <a:cs typeface="Courier New"/>
                        <a:sym typeface="Courier New"/>
                      </a:endParaRPr>
                    </a:p>
                  </a:txBody>
                  <a:tcPr marL="45700" marR="45700" marT="45700" marB="45700">
                    <a:solidFill>
                      <a:schemeClr val="lt2"/>
                    </a:solidFill>
                  </a:tcPr>
                </a:tc>
                <a:extLst>
                  <a:ext uri="{0D108BD9-81ED-4DB2-BD59-A6C34878D82A}">
                    <a16:rowId xmlns:a16="http://schemas.microsoft.com/office/drawing/2014/main" val="10004"/>
                  </a:ext>
                </a:extLst>
              </a:tr>
              <a:tr h="152550">
                <a:tc>
                  <a:txBody>
                    <a:bodyPr/>
                    <a:lstStyle/>
                    <a:p>
                      <a:pPr marL="0" lvl="0" indent="0" algn="ctr" rtl="0">
                        <a:spcBef>
                          <a:spcPts val="0"/>
                        </a:spcBef>
                        <a:spcAft>
                          <a:spcPts val="0"/>
                        </a:spcAft>
                        <a:buNone/>
                      </a:pPr>
                      <a:endParaRPr b="1">
                        <a:latin typeface="Courier New"/>
                        <a:ea typeface="Courier New"/>
                        <a:cs typeface="Courier New"/>
                        <a:sym typeface="Courier New"/>
                      </a:endParaRPr>
                    </a:p>
                  </a:txBody>
                  <a:tcPr marL="45700" marR="45700" marT="45700" marB="45700">
                    <a:solidFill>
                      <a:schemeClr val="lt2"/>
                    </a:solidFill>
                  </a:tcPr>
                </a:tc>
                <a:extLst>
                  <a:ext uri="{0D108BD9-81ED-4DB2-BD59-A6C34878D82A}">
                    <a16:rowId xmlns:a16="http://schemas.microsoft.com/office/drawing/2014/main" val="10005"/>
                  </a:ext>
                </a:extLst>
              </a:tr>
            </a:tbl>
          </a:graphicData>
        </a:graphic>
      </p:graphicFrame>
      <p:sp>
        <p:nvSpPr>
          <p:cNvPr id="1260" name="Google Shape;1260;p99"/>
          <p:cNvSpPr/>
          <p:nvPr/>
        </p:nvSpPr>
        <p:spPr>
          <a:xfrm>
            <a:off x="5723850" y="1489223"/>
            <a:ext cx="243135" cy="1584650"/>
          </a:xfrm>
          <a:custGeom>
            <a:avLst/>
            <a:gdLst/>
            <a:ahLst/>
            <a:cxnLst/>
            <a:rect l="l" t="t" r="r" b="b"/>
            <a:pathLst>
              <a:path w="8353" h="65306" extrusionOk="0">
                <a:moveTo>
                  <a:pt x="0" y="65306"/>
                </a:moveTo>
                <a:lnTo>
                  <a:pt x="8353" y="65306"/>
                </a:lnTo>
                <a:lnTo>
                  <a:pt x="8353" y="0"/>
                </a:lnTo>
                <a:lnTo>
                  <a:pt x="2025" y="0"/>
                </a:lnTo>
              </a:path>
            </a:pathLst>
          </a:custGeom>
          <a:noFill/>
          <a:ln w="9525" cap="flat" cmpd="sng">
            <a:solidFill>
              <a:schemeClr val="dk2"/>
            </a:solidFill>
            <a:prstDash val="solid"/>
            <a:round/>
            <a:headEnd type="none" w="med" len="med"/>
            <a:tailEnd type="triangle" w="med" len="med"/>
          </a:ln>
        </p:spPr>
      </p:sp>
      <p:sp>
        <p:nvSpPr>
          <p:cNvPr id="1261" name="Google Shape;1261;p99"/>
          <p:cNvSpPr txBox="1">
            <a:spLocks noGrp="1"/>
          </p:cNvSpPr>
          <p:nvPr>
            <p:ph type="body" idx="1"/>
          </p:nvPr>
        </p:nvSpPr>
        <p:spPr>
          <a:xfrm>
            <a:off x="198500" y="1246825"/>
            <a:ext cx="2451000" cy="3765600"/>
          </a:xfrm>
          <a:prstGeom prst="rect">
            <a:avLst/>
          </a:prstGeom>
        </p:spPr>
        <p:txBody>
          <a:bodyPr spcFirstLastPara="1" wrap="square" lIns="91425" tIns="91425" rIns="91425" bIns="91425" anchor="t" anchorCtr="0">
            <a:normAutofit/>
          </a:bodyPr>
          <a:lstStyle/>
          <a:p>
            <a:pPr marL="0" lvl="0" indent="0" algn="l" rtl="0">
              <a:lnSpc>
                <a:spcPct val="100000"/>
              </a:lnSpc>
              <a:spcBef>
                <a:spcPts val="0"/>
              </a:spcBef>
              <a:spcAft>
                <a:spcPts val="0"/>
              </a:spcAft>
              <a:buNone/>
            </a:pPr>
            <a:r>
              <a:rPr lang="en" sz="1400" b="1"/>
              <a:t>5. Move EBP</a:t>
            </a:r>
            <a:endParaRPr sz="1400" b="1"/>
          </a:p>
          <a:p>
            <a:pPr marL="0" lvl="0" indent="0" algn="l" rtl="0">
              <a:lnSpc>
                <a:spcPct val="100000"/>
              </a:lnSpc>
              <a:spcBef>
                <a:spcPts val="0"/>
              </a:spcBef>
              <a:spcAft>
                <a:spcPts val="0"/>
              </a:spcAft>
              <a:buNone/>
            </a:pPr>
            <a:endParaRPr sz="1400"/>
          </a:p>
          <a:p>
            <a:pPr marL="457200" lvl="0" indent="-317500" algn="l" rtl="0">
              <a:lnSpc>
                <a:spcPct val="100000"/>
              </a:lnSpc>
              <a:spcBef>
                <a:spcPts val="0"/>
              </a:spcBef>
              <a:spcAft>
                <a:spcPts val="0"/>
              </a:spcAft>
              <a:buSzPts val="1400"/>
              <a:buChar char="●"/>
            </a:pPr>
            <a:r>
              <a:rPr lang="en" sz="1400"/>
              <a:t>This instruction moves the EBP down to where the ESP is located.</a:t>
            </a:r>
            <a:endParaRPr sz="1400"/>
          </a:p>
        </p:txBody>
      </p:sp>
      <p:sp>
        <p:nvSpPr>
          <p:cNvPr id="1262" name="Google Shape;1262;p99"/>
          <p:cNvSpPr/>
          <p:nvPr/>
        </p:nvSpPr>
        <p:spPr>
          <a:xfrm>
            <a:off x="5718225" y="2466250"/>
            <a:ext cx="1084000" cy="269200"/>
          </a:xfrm>
          <a:custGeom>
            <a:avLst/>
            <a:gdLst/>
            <a:ahLst/>
            <a:cxnLst/>
            <a:rect l="l" t="t" r="r" b="b"/>
            <a:pathLst>
              <a:path w="43360" h="10768" extrusionOk="0">
                <a:moveTo>
                  <a:pt x="43360" y="0"/>
                </a:moveTo>
                <a:lnTo>
                  <a:pt x="19498" y="0"/>
                </a:lnTo>
                <a:lnTo>
                  <a:pt x="19498" y="10768"/>
                </a:lnTo>
                <a:lnTo>
                  <a:pt x="0" y="10768"/>
                </a:lnTo>
              </a:path>
            </a:pathLst>
          </a:custGeom>
          <a:noFill/>
          <a:ln w="9525" cap="flat" cmpd="sng">
            <a:solidFill>
              <a:schemeClr val="dk2"/>
            </a:solidFill>
            <a:prstDash val="solid"/>
            <a:round/>
            <a:headEnd type="triangle" w="med" len="med"/>
            <a:tailEnd type="none" w="med" len="med"/>
          </a:ln>
        </p:spPr>
      </p:sp>
      <p:sp>
        <p:nvSpPr>
          <p:cNvPr id="1263" name="Google Shape;1263;p99"/>
          <p:cNvSpPr txBox="1"/>
          <p:nvPr/>
        </p:nvSpPr>
        <p:spPr>
          <a:xfrm>
            <a:off x="1942977" y="2903975"/>
            <a:ext cx="507000" cy="307800"/>
          </a:xfrm>
          <a:prstGeom prst="rect">
            <a:avLst/>
          </a:prstGeom>
          <a:noFill/>
          <a:ln>
            <a:noFill/>
          </a:ln>
        </p:spPr>
        <p:txBody>
          <a:bodyPr spcFirstLastPara="1" wrap="square" lIns="45700" tIns="45700" rIns="45700" bIns="45700" anchor="t" anchorCtr="0">
            <a:spAutoFit/>
          </a:bodyPr>
          <a:lstStyle/>
          <a:p>
            <a:pPr marL="0" lvl="0" indent="0" algn="ctr" rtl="0">
              <a:spcBef>
                <a:spcPts val="0"/>
              </a:spcBef>
              <a:spcAft>
                <a:spcPts val="0"/>
              </a:spcAft>
              <a:buNone/>
            </a:pPr>
            <a:r>
              <a:rPr lang="en" b="1">
                <a:solidFill>
                  <a:srgbClr val="FF0000"/>
                </a:solidFill>
              </a:rPr>
              <a:t>EBP</a:t>
            </a:r>
            <a:endParaRPr sz="1300" b="1">
              <a:solidFill>
                <a:srgbClr val="FF0000"/>
              </a:solidFill>
              <a:latin typeface="Courier New"/>
              <a:ea typeface="Courier New"/>
              <a:cs typeface="Courier New"/>
              <a:sym typeface="Courier New"/>
            </a:endParaRPr>
          </a:p>
        </p:txBody>
      </p:sp>
      <p:cxnSp>
        <p:nvCxnSpPr>
          <p:cNvPr id="1264" name="Google Shape;1264;p99"/>
          <p:cNvCxnSpPr>
            <a:stCxn id="1263" idx="3"/>
          </p:cNvCxnSpPr>
          <p:nvPr/>
        </p:nvCxnSpPr>
        <p:spPr>
          <a:xfrm>
            <a:off x="2449977" y="3057875"/>
            <a:ext cx="290400" cy="0"/>
          </a:xfrm>
          <a:prstGeom prst="straightConnector1">
            <a:avLst/>
          </a:prstGeom>
          <a:noFill/>
          <a:ln w="9525" cap="flat" cmpd="sng">
            <a:solidFill>
              <a:srgbClr val="FF0000"/>
            </a:solidFill>
            <a:prstDash val="solid"/>
            <a:round/>
            <a:headEnd type="none" w="med" len="med"/>
            <a:tailEnd type="triangle" w="med" len="med"/>
          </a:ln>
        </p:spPr>
      </p:cxnSp>
      <p:sp>
        <p:nvSpPr>
          <p:cNvPr id="1265" name="Google Shape;1265;p99"/>
          <p:cNvSpPr txBox="1"/>
          <p:nvPr/>
        </p:nvSpPr>
        <p:spPr>
          <a:xfrm>
            <a:off x="2740377" y="2903975"/>
            <a:ext cx="507000" cy="307800"/>
          </a:xfrm>
          <a:prstGeom prst="rect">
            <a:avLst/>
          </a:prstGeom>
          <a:noFill/>
          <a:ln>
            <a:noFill/>
          </a:ln>
        </p:spPr>
        <p:txBody>
          <a:bodyPr spcFirstLastPara="1" wrap="square" lIns="45700" tIns="45700" rIns="45700" bIns="45700" anchor="t" anchorCtr="0">
            <a:spAutoFit/>
          </a:bodyPr>
          <a:lstStyle/>
          <a:p>
            <a:pPr marL="0" lvl="0" indent="0" algn="ctr" rtl="0">
              <a:spcBef>
                <a:spcPts val="0"/>
              </a:spcBef>
              <a:spcAft>
                <a:spcPts val="0"/>
              </a:spcAft>
              <a:buNone/>
            </a:pPr>
            <a:r>
              <a:rPr lang="en" b="1" dirty="0"/>
              <a:t>ESP</a:t>
            </a:r>
            <a:endParaRPr sz="1300" b="1" dirty="0">
              <a:latin typeface="Courier New"/>
              <a:ea typeface="Courier New"/>
              <a:cs typeface="Courier New"/>
              <a:sym typeface="Courier New"/>
            </a:endParaRPr>
          </a:p>
        </p:txBody>
      </p:sp>
      <p:cxnSp>
        <p:nvCxnSpPr>
          <p:cNvPr id="1266" name="Google Shape;1266;p99"/>
          <p:cNvCxnSpPr>
            <a:stCxn id="1265" idx="3"/>
          </p:cNvCxnSpPr>
          <p:nvPr/>
        </p:nvCxnSpPr>
        <p:spPr>
          <a:xfrm>
            <a:off x="3247377" y="3057875"/>
            <a:ext cx="290400" cy="0"/>
          </a:xfrm>
          <a:prstGeom prst="straightConnector1">
            <a:avLst/>
          </a:prstGeom>
          <a:noFill/>
          <a:ln w="9525" cap="flat" cmpd="sng">
            <a:solidFill>
              <a:schemeClr val="dk2"/>
            </a:solidFill>
            <a:prstDash val="solid"/>
            <a:round/>
            <a:headEnd type="none" w="med" len="med"/>
            <a:tailEnd type="triangle" w="med" len="med"/>
          </a:ln>
        </p:spPr>
      </p:cxnSp>
      <p:sp>
        <p:nvSpPr>
          <p:cNvPr id="1267" name="Google Shape;1267;p99"/>
          <p:cNvSpPr txBox="1"/>
          <p:nvPr/>
        </p:nvSpPr>
        <p:spPr>
          <a:xfrm>
            <a:off x="5956027" y="3486415"/>
            <a:ext cx="507000" cy="307800"/>
          </a:xfrm>
          <a:prstGeom prst="rect">
            <a:avLst/>
          </a:prstGeom>
          <a:noFill/>
          <a:ln>
            <a:noFill/>
          </a:ln>
        </p:spPr>
        <p:txBody>
          <a:bodyPr spcFirstLastPara="1" wrap="square" lIns="45700" tIns="45700" rIns="45700" bIns="45700" anchor="t" anchorCtr="0">
            <a:spAutoFit/>
          </a:bodyPr>
          <a:lstStyle/>
          <a:p>
            <a:pPr marL="0" lvl="0" indent="0" algn="ctr" rtl="0">
              <a:spcBef>
                <a:spcPts val="0"/>
              </a:spcBef>
              <a:spcAft>
                <a:spcPts val="0"/>
              </a:spcAft>
              <a:buNone/>
            </a:pPr>
            <a:r>
              <a:rPr lang="en" b="1"/>
              <a:t>EIP</a:t>
            </a:r>
            <a:endParaRPr sz="1300" b="1">
              <a:latin typeface="Courier New"/>
              <a:ea typeface="Courier New"/>
              <a:cs typeface="Courier New"/>
              <a:sym typeface="Courier New"/>
            </a:endParaRPr>
          </a:p>
        </p:txBody>
      </p:sp>
      <p:cxnSp>
        <p:nvCxnSpPr>
          <p:cNvPr id="1268" name="Google Shape;1268;p99"/>
          <p:cNvCxnSpPr>
            <a:stCxn id="1267" idx="3"/>
          </p:cNvCxnSpPr>
          <p:nvPr/>
        </p:nvCxnSpPr>
        <p:spPr>
          <a:xfrm>
            <a:off x="6463027" y="3640315"/>
            <a:ext cx="290400" cy="0"/>
          </a:xfrm>
          <a:prstGeom prst="straightConnector1">
            <a:avLst/>
          </a:prstGeom>
          <a:noFill/>
          <a:ln w="9525" cap="flat" cmpd="sng">
            <a:solidFill>
              <a:schemeClr val="dk2"/>
            </a:solidFill>
            <a:prstDash val="solid"/>
            <a:round/>
            <a:headEnd type="none" w="med" len="med"/>
            <a:tailEnd type="triangle" w="med" len="med"/>
          </a:ln>
        </p:spPr>
      </p:cxnSp>
      <p:sp>
        <p:nvSpPr>
          <p:cNvPr id="1269" name="Google Shape;1269;p99"/>
          <p:cNvSpPr txBox="1">
            <a:spLocks noGrp="1"/>
          </p:cNvSpPr>
          <p:nvPr>
            <p:ph type="body" idx="2"/>
          </p:nvPr>
        </p:nvSpPr>
        <p:spPr>
          <a:xfrm>
            <a:off x="3852275" y="0"/>
            <a:ext cx="2283900" cy="8634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 sz="1300" b="1">
                <a:latin typeface="Courier New"/>
                <a:ea typeface="Courier New"/>
                <a:cs typeface="Courier New"/>
                <a:sym typeface="Courier New"/>
              </a:rPr>
              <a:t>void caller(void) {</a:t>
            </a:r>
            <a:br>
              <a:rPr lang="en" sz="1300" b="1">
                <a:latin typeface="Courier New"/>
                <a:ea typeface="Courier New"/>
                <a:cs typeface="Courier New"/>
                <a:sym typeface="Courier New"/>
              </a:rPr>
            </a:br>
            <a:r>
              <a:rPr lang="en" sz="1300" b="1">
                <a:latin typeface="Courier New"/>
                <a:ea typeface="Courier New"/>
                <a:cs typeface="Courier New"/>
                <a:sym typeface="Courier New"/>
              </a:rPr>
              <a:t>    callee(1, 2);</a:t>
            </a:r>
            <a:br>
              <a:rPr lang="en" sz="1300" b="1">
                <a:latin typeface="Courier New"/>
                <a:ea typeface="Courier New"/>
                <a:cs typeface="Courier New"/>
                <a:sym typeface="Courier New"/>
              </a:rPr>
            </a:br>
            <a:r>
              <a:rPr lang="en" sz="1300" b="1">
                <a:latin typeface="Courier New"/>
                <a:ea typeface="Courier New"/>
                <a:cs typeface="Courier New"/>
                <a:sym typeface="Courier New"/>
              </a:rPr>
              <a:t>}</a:t>
            </a:r>
            <a:endParaRPr sz="1300"/>
          </a:p>
        </p:txBody>
      </p:sp>
      <p:sp>
        <p:nvSpPr>
          <p:cNvPr id="1270" name="Google Shape;1270;p99"/>
          <p:cNvSpPr txBox="1"/>
          <p:nvPr/>
        </p:nvSpPr>
        <p:spPr>
          <a:xfrm>
            <a:off x="6232350" y="-17725"/>
            <a:ext cx="2788800" cy="10752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200"/>
              </a:spcAft>
              <a:buNone/>
            </a:pPr>
            <a:r>
              <a:rPr lang="en" sz="1300" b="1">
                <a:solidFill>
                  <a:schemeClr val="dk1"/>
                </a:solidFill>
                <a:latin typeface="Courier New"/>
                <a:ea typeface="Courier New"/>
                <a:cs typeface="Courier New"/>
                <a:sym typeface="Courier New"/>
              </a:rPr>
              <a:t>int callee(int a, int b) {</a:t>
            </a:r>
            <a:br>
              <a:rPr lang="en" sz="1300" b="1">
                <a:solidFill>
                  <a:schemeClr val="dk1"/>
                </a:solidFill>
                <a:latin typeface="Courier New"/>
                <a:ea typeface="Courier New"/>
                <a:cs typeface="Courier New"/>
                <a:sym typeface="Courier New"/>
              </a:rPr>
            </a:br>
            <a:r>
              <a:rPr lang="en" sz="1300" b="1">
                <a:solidFill>
                  <a:schemeClr val="dk1"/>
                </a:solidFill>
                <a:latin typeface="Courier New"/>
                <a:ea typeface="Courier New"/>
                <a:cs typeface="Courier New"/>
                <a:sym typeface="Courier New"/>
              </a:rPr>
              <a:t>    int local;</a:t>
            </a:r>
            <a:br>
              <a:rPr lang="en" sz="1300" b="1">
                <a:solidFill>
                  <a:schemeClr val="dk1"/>
                </a:solidFill>
                <a:latin typeface="Courier New"/>
                <a:ea typeface="Courier New"/>
                <a:cs typeface="Courier New"/>
                <a:sym typeface="Courier New"/>
              </a:rPr>
            </a:br>
            <a:r>
              <a:rPr lang="en" sz="1300" b="1">
                <a:solidFill>
                  <a:schemeClr val="dk1"/>
                </a:solidFill>
                <a:latin typeface="Courier New"/>
                <a:ea typeface="Courier New"/>
                <a:cs typeface="Courier New"/>
                <a:sym typeface="Courier New"/>
              </a:rPr>
              <a:t>    return 42;</a:t>
            </a:r>
            <a:br>
              <a:rPr lang="en" sz="1300" b="1">
                <a:solidFill>
                  <a:schemeClr val="dk1"/>
                </a:solidFill>
                <a:latin typeface="Courier New"/>
                <a:ea typeface="Courier New"/>
                <a:cs typeface="Courier New"/>
                <a:sym typeface="Courier New"/>
              </a:rPr>
            </a:br>
            <a:r>
              <a:rPr lang="en" sz="1300" b="1">
                <a:solidFill>
                  <a:schemeClr val="dk1"/>
                </a:solidFill>
                <a:latin typeface="Courier New"/>
                <a:ea typeface="Courier New"/>
                <a:cs typeface="Courier New"/>
                <a:sym typeface="Courier New"/>
              </a:rPr>
              <a:t>}</a:t>
            </a:r>
            <a:endParaRPr sz="170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1274"/>
        <p:cNvGrpSpPr/>
        <p:nvPr/>
      </p:nvGrpSpPr>
      <p:grpSpPr>
        <a:xfrm>
          <a:off x="0" y="0"/>
          <a:ext cx="0" cy="0"/>
          <a:chOff x="0" y="0"/>
          <a:chExt cx="0" cy="0"/>
        </a:xfrm>
      </p:grpSpPr>
      <p:sp>
        <p:nvSpPr>
          <p:cNvPr id="1275" name="Google Shape;1275;p100"/>
          <p:cNvSpPr txBox="1">
            <a:spLocks noGrp="1"/>
          </p:cNvSpPr>
          <p:nvPr>
            <p:ph type="body" idx="1"/>
          </p:nvPr>
        </p:nvSpPr>
        <p:spPr>
          <a:xfrm>
            <a:off x="6294500" y="1170625"/>
            <a:ext cx="2584500" cy="38862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400" b="1">
                <a:latin typeface="Courier New"/>
                <a:ea typeface="Courier New"/>
                <a:cs typeface="Courier New"/>
                <a:sym typeface="Courier New"/>
              </a:rPr>
              <a:t>caller:</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solidFill>
                  <a:srgbClr val="000000"/>
                </a:solidFill>
                <a:latin typeface="Courier New"/>
                <a:ea typeface="Courier New"/>
                <a:cs typeface="Courier New"/>
                <a:sym typeface="Courier New"/>
              </a:rPr>
              <a:t>    push $2</a:t>
            </a:r>
            <a:endParaRPr sz="1400" b="1">
              <a:solidFill>
                <a:srgbClr val="000000"/>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push $1</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solidFill>
                  <a:srgbClr val="000000"/>
                </a:solidFill>
                <a:latin typeface="Courier New"/>
                <a:ea typeface="Courier New"/>
                <a:cs typeface="Courier New"/>
                <a:sym typeface="Courier New"/>
              </a:rPr>
              <a:t>    call callee</a:t>
            </a:r>
            <a:endParaRPr sz="1400" b="1">
              <a:solidFill>
                <a:srgbClr val="000000"/>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add $8, %esp</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endParaRPr sz="8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callee:</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solidFill>
                  <a:srgbClr val="000000"/>
                </a:solidFill>
                <a:latin typeface="Courier New"/>
                <a:ea typeface="Courier New"/>
                <a:cs typeface="Courier New"/>
                <a:sym typeface="Courier New"/>
              </a:rPr>
              <a:t>    push %ebp</a:t>
            </a:r>
            <a:endParaRPr sz="1400" b="1">
              <a:solidFill>
                <a:srgbClr val="000000"/>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mov %esp, %ebp</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solidFill>
                  <a:srgbClr val="FF0000"/>
                </a:solidFill>
                <a:latin typeface="Courier New"/>
                <a:ea typeface="Courier New"/>
                <a:cs typeface="Courier New"/>
                <a:sym typeface="Courier New"/>
              </a:rPr>
              <a:t>    sub $4, %esp</a:t>
            </a:r>
            <a:endParaRPr sz="1400" b="1">
              <a:solidFill>
                <a:srgbClr val="FF0000"/>
              </a:solidFill>
              <a:latin typeface="Courier New"/>
              <a:ea typeface="Courier New"/>
              <a:cs typeface="Courier New"/>
              <a:sym typeface="Courier New"/>
            </a:endParaRPr>
          </a:p>
          <a:p>
            <a:pPr marL="0" lvl="0" indent="0" algn="l" rtl="0">
              <a:lnSpc>
                <a:spcPct val="100000"/>
              </a:lnSpc>
              <a:spcBef>
                <a:spcPts val="0"/>
              </a:spcBef>
              <a:spcAft>
                <a:spcPts val="0"/>
              </a:spcAft>
              <a:buNone/>
            </a:pPr>
            <a:endParaRPr sz="8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mov $42, %eax</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endParaRPr sz="8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mov %ebp, %esp</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pop %ebp</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ret</a:t>
            </a:r>
            <a:endParaRPr sz="1400" b="1">
              <a:latin typeface="Courier New"/>
              <a:ea typeface="Courier New"/>
              <a:cs typeface="Courier New"/>
              <a:sym typeface="Courier New"/>
            </a:endParaRPr>
          </a:p>
        </p:txBody>
      </p:sp>
      <p:sp>
        <p:nvSpPr>
          <p:cNvPr id="1276" name="Google Shape;1276;p100"/>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x86 Function Call</a:t>
            </a:r>
            <a:endParaRPr/>
          </a:p>
        </p:txBody>
      </p:sp>
      <p:sp>
        <p:nvSpPr>
          <p:cNvPr id="1277" name="Google Shape;1277;p10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73</a:t>
            </a:fld>
            <a:endParaRPr/>
          </a:p>
        </p:txBody>
      </p:sp>
      <p:graphicFrame>
        <p:nvGraphicFramePr>
          <p:cNvPr id="1278" name="Google Shape;1278;p100"/>
          <p:cNvGraphicFramePr/>
          <p:nvPr/>
        </p:nvGraphicFramePr>
        <p:xfrm>
          <a:off x="3537763" y="1378350"/>
          <a:ext cx="2186075" cy="2135150"/>
        </p:xfrm>
        <a:graphic>
          <a:graphicData uri="http://schemas.openxmlformats.org/drawingml/2006/table">
            <a:tbl>
              <a:tblPr>
                <a:noFill/>
                <a:tableStyleId>{F77F4237-0D3B-4A35-BEBD-FA886FF9FF42}</a:tableStyleId>
              </a:tblPr>
              <a:tblGrid>
                <a:gridCol w="2186075">
                  <a:extLst>
                    <a:ext uri="{9D8B030D-6E8A-4147-A177-3AD203B41FA5}">
                      <a16:colId xmlns:a16="http://schemas.microsoft.com/office/drawing/2014/main" val="20000"/>
                    </a:ext>
                  </a:extLst>
                </a:gridCol>
              </a:tblGrid>
              <a:tr h="611350">
                <a:tc>
                  <a:txBody>
                    <a:bodyPr/>
                    <a:lstStyle/>
                    <a:p>
                      <a:pPr marL="0" lvl="0" indent="0" algn="ctr" rtl="0">
                        <a:spcBef>
                          <a:spcPts val="0"/>
                        </a:spcBef>
                        <a:spcAft>
                          <a:spcPts val="0"/>
                        </a:spcAft>
                        <a:buNone/>
                      </a:pPr>
                      <a:r>
                        <a:rPr lang="en" b="1">
                          <a:latin typeface="Courier New"/>
                          <a:ea typeface="Courier New"/>
                          <a:cs typeface="Courier New"/>
                          <a:sym typeface="Courier New"/>
                        </a:rPr>
                        <a:t>caller</a:t>
                      </a:r>
                      <a:r>
                        <a:rPr lang="en"/>
                        <a:t> stack frame</a:t>
                      </a:r>
                      <a:endParaRPr/>
                    </a:p>
                  </a:txBody>
                  <a:tcPr marL="45700" marR="45700" marT="45700" marB="45700" anchor="ctr">
                    <a:solidFill>
                      <a:srgbClr val="9E9E9E"/>
                    </a:solidFill>
                  </a:tcPr>
                </a:tc>
                <a:extLst>
                  <a:ext uri="{0D108BD9-81ED-4DB2-BD59-A6C34878D82A}">
                    <a16:rowId xmlns:a16="http://schemas.microsoft.com/office/drawing/2014/main" val="10000"/>
                  </a:ext>
                </a:extLst>
              </a:tr>
              <a:tr h="152550">
                <a:tc>
                  <a:txBody>
                    <a:bodyPr/>
                    <a:lstStyle/>
                    <a:p>
                      <a:pPr marL="0" lvl="0" indent="0" algn="ctr" rtl="0">
                        <a:spcBef>
                          <a:spcPts val="0"/>
                        </a:spcBef>
                        <a:spcAft>
                          <a:spcPts val="0"/>
                        </a:spcAft>
                        <a:buNone/>
                      </a:pPr>
                      <a:r>
                        <a:rPr lang="en" b="1">
                          <a:latin typeface="Courier New"/>
                          <a:ea typeface="Courier New"/>
                          <a:cs typeface="Courier New"/>
                          <a:sym typeface="Courier New"/>
                        </a:rPr>
                        <a:t>2</a:t>
                      </a:r>
                      <a:endParaRPr b="1">
                        <a:latin typeface="Courier New"/>
                        <a:ea typeface="Courier New"/>
                        <a:cs typeface="Courier New"/>
                        <a:sym typeface="Courier New"/>
                      </a:endParaRPr>
                    </a:p>
                  </a:txBody>
                  <a:tcPr marL="45700" marR="45700" marT="45700" marB="45700">
                    <a:solidFill>
                      <a:schemeClr val="lt2"/>
                    </a:solidFill>
                  </a:tcPr>
                </a:tc>
                <a:extLst>
                  <a:ext uri="{0D108BD9-81ED-4DB2-BD59-A6C34878D82A}">
                    <a16:rowId xmlns:a16="http://schemas.microsoft.com/office/drawing/2014/main" val="10001"/>
                  </a:ext>
                </a:extLst>
              </a:tr>
              <a:tr h="152550">
                <a:tc>
                  <a:txBody>
                    <a:bodyPr/>
                    <a:lstStyle/>
                    <a:p>
                      <a:pPr marL="0" lvl="0" indent="0" algn="ctr" rtl="0">
                        <a:spcBef>
                          <a:spcPts val="0"/>
                        </a:spcBef>
                        <a:spcAft>
                          <a:spcPts val="0"/>
                        </a:spcAft>
                        <a:buNone/>
                      </a:pPr>
                      <a:r>
                        <a:rPr lang="en" b="1">
                          <a:latin typeface="Courier New"/>
                          <a:ea typeface="Courier New"/>
                          <a:cs typeface="Courier New"/>
                          <a:sym typeface="Courier New"/>
                        </a:rPr>
                        <a:t>1</a:t>
                      </a:r>
                      <a:endParaRPr b="1">
                        <a:latin typeface="Courier New"/>
                        <a:ea typeface="Courier New"/>
                        <a:cs typeface="Courier New"/>
                        <a:sym typeface="Courier New"/>
                      </a:endParaRPr>
                    </a:p>
                  </a:txBody>
                  <a:tcPr marL="45700" marR="45700" marT="45700" marB="45700">
                    <a:solidFill>
                      <a:schemeClr val="lt2"/>
                    </a:solidFill>
                  </a:tcPr>
                </a:tc>
                <a:extLst>
                  <a:ext uri="{0D108BD9-81ED-4DB2-BD59-A6C34878D82A}">
                    <a16:rowId xmlns:a16="http://schemas.microsoft.com/office/drawing/2014/main" val="10002"/>
                  </a:ext>
                </a:extLst>
              </a:tr>
              <a:tr h="152550">
                <a:tc>
                  <a:txBody>
                    <a:bodyPr/>
                    <a:lstStyle/>
                    <a:p>
                      <a:pPr marL="0" lvl="0" indent="0" algn="ctr" rtl="0">
                        <a:spcBef>
                          <a:spcPts val="0"/>
                        </a:spcBef>
                        <a:spcAft>
                          <a:spcPts val="0"/>
                        </a:spcAft>
                        <a:buNone/>
                      </a:pPr>
                      <a:r>
                        <a:rPr lang="en">
                          <a:solidFill>
                            <a:schemeClr val="dk1"/>
                          </a:solidFill>
                        </a:rPr>
                        <a:t>RIP </a:t>
                      </a:r>
                      <a:r>
                        <a:rPr lang="en"/>
                        <a:t>of </a:t>
                      </a:r>
                      <a:r>
                        <a:rPr lang="en" b="1">
                          <a:solidFill>
                            <a:schemeClr val="dk1"/>
                          </a:solidFill>
                          <a:latin typeface="Courier New"/>
                          <a:ea typeface="Courier New"/>
                          <a:cs typeface="Courier New"/>
                          <a:sym typeface="Courier New"/>
                        </a:rPr>
                        <a:t>callee</a:t>
                      </a:r>
                      <a:endParaRPr/>
                    </a:p>
                  </a:txBody>
                  <a:tcPr marL="45700" marR="45700" marT="45700" marB="45700">
                    <a:solidFill>
                      <a:schemeClr val="lt2"/>
                    </a:solidFill>
                  </a:tcPr>
                </a:tc>
                <a:extLst>
                  <a:ext uri="{0D108BD9-81ED-4DB2-BD59-A6C34878D82A}">
                    <a16:rowId xmlns:a16="http://schemas.microsoft.com/office/drawing/2014/main" val="10003"/>
                  </a:ext>
                </a:extLst>
              </a:tr>
              <a:tr h="152550">
                <a:tc>
                  <a:txBody>
                    <a:bodyPr/>
                    <a:lstStyle/>
                    <a:p>
                      <a:pPr marL="0" lvl="0" indent="0" algn="ctr" rtl="0">
                        <a:spcBef>
                          <a:spcPts val="0"/>
                        </a:spcBef>
                        <a:spcAft>
                          <a:spcPts val="0"/>
                        </a:spcAft>
                        <a:buNone/>
                      </a:pPr>
                      <a:r>
                        <a:rPr lang="en">
                          <a:solidFill>
                            <a:schemeClr val="dk1"/>
                          </a:solidFill>
                        </a:rPr>
                        <a:t>SFP of </a:t>
                      </a:r>
                      <a:r>
                        <a:rPr lang="en" b="1">
                          <a:solidFill>
                            <a:schemeClr val="dk1"/>
                          </a:solidFill>
                          <a:latin typeface="Courier New"/>
                          <a:ea typeface="Courier New"/>
                          <a:cs typeface="Courier New"/>
                          <a:sym typeface="Courier New"/>
                        </a:rPr>
                        <a:t>callee</a:t>
                      </a:r>
                      <a:endParaRPr b="1">
                        <a:solidFill>
                          <a:schemeClr val="dk1"/>
                        </a:solidFill>
                        <a:latin typeface="Courier New"/>
                        <a:ea typeface="Courier New"/>
                        <a:cs typeface="Courier New"/>
                        <a:sym typeface="Courier New"/>
                      </a:endParaRPr>
                    </a:p>
                  </a:txBody>
                  <a:tcPr marL="45700" marR="45700" marT="45700" marB="45700">
                    <a:solidFill>
                      <a:schemeClr val="lt2"/>
                    </a:solidFill>
                  </a:tcPr>
                </a:tc>
                <a:extLst>
                  <a:ext uri="{0D108BD9-81ED-4DB2-BD59-A6C34878D82A}">
                    <a16:rowId xmlns:a16="http://schemas.microsoft.com/office/drawing/2014/main" val="10004"/>
                  </a:ext>
                </a:extLst>
              </a:tr>
              <a:tr h="152550">
                <a:tc>
                  <a:txBody>
                    <a:bodyPr/>
                    <a:lstStyle/>
                    <a:p>
                      <a:pPr marL="0" lvl="0" indent="0" algn="ctr" rtl="0">
                        <a:spcBef>
                          <a:spcPts val="0"/>
                        </a:spcBef>
                        <a:spcAft>
                          <a:spcPts val="0"/>
                        </a:spcAft>
                        <a:buNone/>
                      </a:pPr>
                      <a:endParaRPr b="1">
                        <a:latin typeface="Courier New"/>
                        <a:ea typeface="Courier New"/>
                        <a:cs typeface="Courier New"/>
                        <a:sym typeface="Courier New"/>
                      </a:endParaRPr>
                    </a:p>
                  </a:txBody>
                  <a:tcPr marL="45700" marR="45700" marT="45700" marB="45700">
                    <a:solidFill>
                      <a:schemeClr val="lt2"/>
                    </a:solidFill>
                  </a:tcPr>
                </a:tc>
                <a:extLst>
                  <a:ext uri="{0D108BD9-81ED-4DB2-BD59-A6C34878D82A}">
                    <a16:rowId xmlns:a16="http://schemas.microsoft.com/office/drawing/2014/main" val="10005"/>
                  </a:ext>
                </a:extLst>
              </a:tr>
            </a:tbl>
          </a:graphicData>
        </a:graphic>
      </p:graphicFrame>
      <p:sp>
        <p:nvSpPr>
          <p:cNvPr id="1279" name="Google Shape;1279;p100"/>
          <p:cNvSpPr/>
          <p:nvPr/>
        </p:nvSpPr>
        <p:spPr>
          <a:xfrm>
            <a:off x="5723850" y="1489223"/>
            <a:ext cx="243135" cy="1584650"/>
          </a:xfrm>
          <a:custGeom>
            <a:avLst/>
            <a:gdLst/>
            <a:ahLst/>
            <a:cxnLst/>
            <a:rect l="l" t="t" r="r" b="b"/>
            <a:pathLst>
              <a:path w="8353" h="65306" extrusionOk="0">
                <a:moveTo>
                  <a:pt x="0" y="65306"/>
                </a:moveTo>
                <a:lnTo>
                  <a:pt x="8353" y="65306"/>
                </a:lnTo>
                <a:lnTo>
                  <a:pt x="8353" y="0"/>
                </a:lnTo>
                <a:lnTo>
                  <a:pt x="2025" y="0"/>
                </a:lnTo>
              </a:path>
            </a:pathLst>
          </a:custGeom>
          <a:noFill/>
          <a:ln w="9525" cap="flat" cmpd="sng">
            <a:solidFill>
              <a:schemeClr val="dk2"/>
            </a:solidFill>
            <a:prstDash val="solid"/>
            <a:round/>
            <a:headEnd type="none" w="med" len="med"/>
            <a:tailEnd type="triangle" w="med" len="med"/>
          </a:ln>
        </p:spPr>
      </p:sp>
      <p:sp>
        <p:nvSpPr>
          <p:cNvPr id="1280" name="Google Shape;1280;p100"/>
          <p:cNvSpPr txBox="1">
            <a:spLocks noGrp="1"/>
          </p:cNvSpPr>
          <p:nvPr>
            <p:ph type="body" idx="1"/>
          </p:nvPr>
        </p:nvSpPr>
        <p:spPr>
          <a:xfrm>
            <a:off x="198500" y="1246825"/>
            <a:ext cx="2451000" cy="3765600"/>
          </a:xfrm>
          <a:prstGeom prst="rect">
            <a:avLst/>
          </a:prstGeom>
        </p:spPr>
        <p:txBody>
          <a:bodyPr spcFirstLastPara="1" wrap="square" lIns="91425" tIns="91425" rIns="91425" bIns="91425" anchor="t" anchorCtr="0">
            <a:normAutofit/>
          </a:bodyPr>
          <a:lstStyle/>
          <a:p>
            <a:pPr marL="0" lvl="0" indent="0" algn="l" rtl="0">
              <a:lnSpc>
                <a:spcPct val="100000"/>
              </a:lnSpc>
              <a:spcBef>
                <a:spcPts val="0"/>
              </a:spcBef>
              <a:spcAft>
                <a:spcPts val="0"/>
              </a:spcAft>
              <a:buNone/>
            </a:pPr>
            <a:r>
              <a:rPr lang="en" sz="1400" b="1"/>
              <a:t>6. Move ESP</a:t>
            </a:r>
            <a:endParaRPr sz="1400" b="1"/>
          </a:p>
          <a:p>
            <a:pPr marL="0" lvl="0" indent="0" algn="l" rtl="0">
              <a:lnSpc>
                <a:spcPct val="100000"/>
              </a:lnSpc>
              <a:spcBef>
                <a:spcPts val="0"/>
              </a:spcBef>
              <a:spcAft>
                <a:spcPts val="0"/>
              </a:spcAft>
              <a:buNone/>
            </a:pPr>
            <a:endParaRPr sz="1400"/>
          </a:p>
          <a:p>
            <a:pPr marL="457200" lvl="0" indent="-317500" algn="l" rtl="0">
              <a:lnSpc>
                <a:spcPct val="100000"/>
              </a:lnSpc>
              <a:spcBef>
                <a:spcPts val="0"/>
              </a:spcBef>
              <a:spcAft>
                <a:spcPts val="0"/>
              </a:spcAft>
              <a:buSzPts val="1400"/>
              <a:buChar char="●"/>
            </a:pPr>
            <a:r>
              <a:rPr lang="en" sz="1400"/>
              <a:t>This instruction moves </a:t>
            </a:r>
            <a:r>
              <a:rPr lang="en" sz="1400" b="1">
                <a:latin typeface="Courier New"/>
                <a:ea typeface="Courier New"/>
                <a:cs typeface="Courier New"/>
                <a:sym typeface="Courier New"/>
              </a:rPr>
              <a:t>esp</a:t>
            </a:r>
            <a:r>
              <a:rPr lang="en" sz="1400"/>
              <a:t> down to create space for a new stack frame.</a:t>
            </a:r>
            <a:endParaRPr sz="1400"/>
          </a:p>
        </p:txBody>
      </p:sp>
      <p:sp>
        <p:nvSpPr>
          <p:cNvPr id="1281" name="Google Shape;1281;p100"/>
          <p:cNvSpPr/>
          <p:nvPr/>
        </p:nvSpPr>
        <p:spPr>
          <a:xfrm>
            <a:off x="5718225" y="2466250"/>
            <a:ext cx="1084000" cy="269200"/>
          </a:xfrm>
          <a:custGeom>
            <a:avLst/>
            <a:gdLst/>
            <a:ahLst/>
            <a:cxnLst/>
            <a:rect l="l" t="t" r="r" b="b"/>
            <a:pathLst>
              <a:path w="43360" h="10768" extrusionOk="0">
                <a:moveTo>
                  <a:pt x="43360" y="0"/>
                </a:moveTo>
                <a:lnTo>
                  <a:pt x="19498" y="0"/>
                </a:lnTo>
                <a:lnTo>
                  <a:pt x="19498" y="10768"/>
                </a:lnTo>
                <a:lnTo>
                  <a:pt x="0" y="10768"/>
                </a:lnTo>
              </a:path>
            </a:pathLst>
          </a:custGeom>
          <a:noFill/>
          <a:ln w="9525" cap="flat" cmpd="sng">
            <a:solidFill>
              <a:schemeClr val="dk2"/>
            </a:solidFill>
            <a:prstDash val="solid"/>
            <a:round/>
            <a:headEnd type="triangle" w="med" len="med"/>
            <a:tailEnd type="none" w="med" len="med"/>
          </a:ln>
        </p:spPr>
      </p:sp>
      <p:sp>
        <p:nvSpPr>
          <p:cNvPr id="1282" name="Google Shape;1282;p100"/>
          <p:cNvSpPr txBox="1"/>
          <p:nvPr/>
        </p:nvSpPr>
        <p:spPr>
          <a:xfrm>
            <a:off x="2744127" y="2903975"/>
            <a:ext cx="507000" cy="307800"/>
          </a:xfrm>
          <a:prstGeom prst="rect">
            <a:avLst/>
          </a:prstGeom>
          <a:noFill/>
          <a:ln>
            <a:noFill/>
          </a:ln>
        </p:spPr>
        <p:txBody>
          <a:bodyPr spcFirstLastPara="1" wrap="square" lIns="45700" tIns="45700" rIns="45700" bIns="45700" anchor="t" anchorCtr="0">
            <a:spAutoFit/>
          </a:bodyPr>
          <a:lstStyle/>
          <a:p>
            <a:pPr marL="0" lvl="0" indent="0" algn="ctr" rtl="0">
              <a:spcBef>
                <a:spcPts val="0"/>
              </a:spcBef>
              <a:spcAft>
                <a:spcPts val="0"/>
              </a:spcAft>
              <a:buNone/>
            </a:pPr>
            <a:r>
              <a:rPr lang="en" b="1"/>
              <a:t>EBP</a:t>
            </a:r>
            <a:endParaRPr sz="1300" b="1">
              <a:latin typeface="Courier New"/>
              <a:ea typeface="Courier New"/>
              <a:cs typeface="Courier New"/>
              <a:sym typeface="Courier New"/>
            </a:endParaRPr>
          </a:p>
        </p:txBody>
      </p:sp>
      <p:cxnSp>
        <p:nvCxnSpPr>
          <p:cNvPr id="1283" name="Google Shape;1283;p100"/>
          <p:cNvCxnSpPr>
            <a:stCxn id="1282" idx="3"/>
          </p:cNvCxnSpPr>
          <p:nvPr/>
        </p:nvCxnSpPr>
        <p:spPr>
          <a:xfrm>
            <a:off x="3251127" y="3057875"/>
            <a:ext cx="290400" cy="0"/>
          </a:xfrm>
          <a:prstGeom prst="straightConnector1">
            <a:avLst/>
          </a:prstGeom>
          <a:noFill/>
          <a:ln w="9525" cap="flat" cmpd="sng">
            <a:solidFill>
              <a:schemeClr val="dk2"/>
            </a:solidFill>
            <a:prstDash val="solid"/>
            <a:round/>
            <a:headEnd type="none" w="med" len="med"/>
            <a:tailEnd type="triangle" w="med" len="med"/>
          </a:ln>
        </p:spPr>
      </p:cxnSp>
      <p:sp>
        <p:nvSpPr>
          <p:cNvPr id="1284" name="Google Shape;1284;p100"/>
          <p:cNvSpPr txBox="1"/>
          <p:nvPr/>
        </p:nvSpPr>
        <p:spPr>
          <a:xfrm>
            <a:off x="2740377" y="3208775"/>
            <a:ext cx="507000" cy="307800"/>
          </a:xfrm>
          <a:prstGeom prst="rect">
            <a:avLst/>
          </a:prstGeom>
          <a:noFill/>
          <a:ln>
            <a:noFill/>
          </a:ln>
        </p:spPr>
        <p:txBody>
          <a:bodyPr spcFirstLastPara="1" wrap="square" lIns="45700" tIns="45700" rIns="45700" bIns="45700" anchor="t" anchorCtr="0">
            <a:spAutoFit/>
          </a:bodyPr>
          <a:lstStyle/>
          <a:p>
            <a:pPr marL="0" lvl="0" indent="0" algn="ctr" rtl="0">
              <a:spcBef>
                <a:spcPts val="0"/>
              </a:spcBef>
              <a:spcAft>
                <a:spcPts val="0"/>
              </a:spcAft>
              <a:buNone/>
            </a:pPr>
            <a:r>
              <a:rPr lang="en" b="1">
                <a:solidFill>
                  <a:srgbClr val="FF0000"/>
                </a:solidFill>
              </a:rPr>
              <a:t>ESP</a:t>
            </a:r>
            <a:endParaRPr sz="1300" b="1">
              <a:solidFill>
                <a:srgbClr val="FF0000"/>
              </a:solidFill>
              <a:latin typeface="Courier New"/>
              <a:ea typeface="Courier New"/>
              <a:cs typeface="Courier New"/>
              <a:sym typeface="Courier New"/>
            </a:endParaRPr>
          </a:p>
        </p:txBody>
      </p:sp>
      <p:cxnSp>
        <p:nvCxnSpPr>
          <p:cNvPr id="1285" name="Google Shape;1285;p100"/>
          <p:cNvCxnSpPr>
            <a:stCxn id="1284" idx="3"/>
          </p:cNvCxnSpPr>
          <p:nvPr/>
        </p:nvCxnSpPr>
        <p:spPr>
          <a:xfrm>
            <a:off x="3247377" y="3362675"/>
            <a:ext cx="290400" cy="0"/>
          </a:xfrm>
          <a:prstGeom prst="straightConnector1">
            <a:avLst/>
          </a:prstGeom>
          <a:noFill/>
          <a:ln w="9525" cap="flat" cmpd="sng">
            <a:solidFill>
              <a:srgbClr val="FF0000"/>
            </a:solidFill>
            <a:prstDash val="solid"/>
            <a:round/>
            <a:headEnd type="none" w="med" len="med"/>
            <a:tailEnd type="triangle" w="med" len="med"/>
          </a:ln>
        </p:spPr>
      </p:cxnSp>
      <p:sp>
        <p:nvSpPr>
          <p:cNvPr id="1286" name="Google Shape;1286;p100"/>
          <p:cNvSpPr txBox="1"/>
          <p:nvPr/>
        </p:nvSpPr>
        <p:spPr>
          <a:xfrm>
            <a:off x="5956027" y="3821695"/>
            <a:ext cx="507000" cy="307800"/>
          </a:xfrm>
          <a:prstGeom prst="rect">
            <a:avLst/>
          </a:prstGeom>
          <a:noFill/>
          <a:ln>
            <a:noFill/>
          </a:ln>
        </p:spPr>
        <p:txBody>
          <a:bodyPr spcFirstLastPara="1" wrap="square" lIns="45700" tIns="45700" rIns="45700" bIns="45700" anchor="t" anchorCtr="0">
            <a:spAutoFit/>
          </a:bodyPr>
          <a:lstStyle/>
          <a:p>
            <a:pPr marL="0" lvl="0" indent="0" algn="ctr" rtl="0">
              <a:spcBef>
                <a:spcPts val="0"/>
              </a:spcBef>
              <a:spcAft>
                <a:spcPts val="0"/>
              </a:spcAft>
              <a:buNone/>
            </a:pPr>
            <a:r>
              <a:rPr lang="en" b="1"/>
              <a:t>EIP</a:t>
            </a:r>
            <a:endParaRPr sz="1300" b="1">
              <a:latin typeface="Courier New"/>
              <a:ea typeface="Courier New"/>
              <a:cs typeface="Courier New"/>
              <a:sym typeface="Courier New"/>
            </a:endParaRPr>
          </a:p>
        </p:txBody>
      </p:sp>
      <p:cxnSp>
        <p:nvCxnSpPr>
          <p:cNvPr id="1287" name="Google Shape;1287;p100"/>
          <p:cNvCxnSpPr>
            <a:stCxn id="1286" idx="3"/>
          </p:cNvCxnSpPr>
          <p:nvPr/>
        </p:nvCxnSpPr>
        <p:spPr>
          <a:xfrm>
            <a:off x="6463027" y="3975595"/>
            <a:ext cx="290400" cy="0"/>
          </a:xfrm>
          <a:prstGeom prst="straightConnector1">
            <a:avLst/>
          </a:prstGeom>
          <a:noFill/>
          <a:ln w="9525" cap="flat" cmpd="sng">
            <a:solidFill>
              <a:schemeClr val="dk2"/>
            </a:solidFill>
            <a:prstDash val="solid"/>
            <a:round/>
            <a:headEnd type="none" w="med" len="med"/>
            <a:tailEnd type="triangle" w="med" len="med"/>
          </a:ln>
        </p:spPr>
      </p:cxnSp>
      <p:sp>
        <p:nvSpPr>
          <p:cNvPr id="1288" name="Google Shape;1288;p100"/>
          <p:cNvSpPr txBox="1">
            <a:spLocks noGrp="1"/>
          </p:cNvSpPr>
          <p:nvPr>
            <p:ph type="body" idx="2"/>
          </p:nvPr>
        </p:nvSpPr>
        <p:spPr>
          <a:xfrm>
            <a:off x="3852275" y="0"/>
            <a:ext cx="2283900" cy="8634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 sz="1300" b="1">
                <a:latin typeface="Courier New"/>
                <a:ea typeface="Courier New"/>
                <a:cs typeface="Courier New"/>
                <a:sym typeface="Courier New"/>
              </a:rPr>
              <a:t>void caller(void) {</a:t>
            </a:r>
            <a:br>
              <a:rPr lang="en" sz="1300" b="1">
                <a:latin typeface="Courier New"/>
                <a:ea typeface="Courier New"/>
                <a:cs typeface="Courier New"/>
                <a:sym typeface="Courier New"/>
              </a:rPr>
            </a:br>
            <a:r>
              <a:rPr lang="en" sz="1300" b="1">
                <a:latin typeface="Courier New"/>
                <a:ea typeface="Courier New"/>
                <a:cs typeface="Courier New"/>
                <a:sym typeface="Courier New"/>
              </a:rPr>
              <a:t>    callee(1, 2);</a:t>
            </a:r>
            <a:br>
              <a:rPr lang="en" sz="1300" b="1">
                <a:latin typeface="Courier New"/>
                <a:ea typeface="Courier New"/>
                <a:cs typeface="Courier New"/>
                <a:sym typeface="Courier New"/>
              </a:rPr>
            </a:br>
            <a:r>
              <a:rPr lang="en" sz="1300" b="1">
                <a:latin typeface="Courier New"/>
                <a:ea typeface="Courier New"/>
                <a:cs typeface="Courier New"/>
                <a:sym typeface="Courier New"/>
              </a:rPr>
              <a:t>}</a:t>
            </a:r>
            <a:endParaRPr sz="1300"/>
          </a:p>
        </p:txBody>
      </p:sp>
      <p:sp>
        <p:nvSpPr>
          <p:cNvPr id="1289" name="Google Shape;1289;p100"/>
          <p:cNvSpPr txBox="1"/>
          <p:nvPr/>
        </p:nvSpPr>
        <p:spPr>
          <a:xfrm>
            <a:off x="6232350" y="-17725"/>
            <a:ext cx="2788800" cy="10752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200"/>
              </a:spcAft>
              <a:buNone/>
            </a:pPr>
            <a:r>
              <a:rPr lang="en" sz="1300" b="1">
                <a:solidFill>
                  <a:schemeClr val="dk1"/>
                </a:solidFill>
                <a:latin typeface="Courier New"/>
                <a:ea typeface="Courier New"/>
                <a:cs typeface="Courier New"/>
                <a:sym typeface="Courier New"/>
              </a:rPr>
              <a:t>int callee(int a, int b) {</a:t>
            </a:r>
            <a:br>
              <a:rPr lang="en" sz="1300" b="1">
                <a:solidFill>
                  <a:schemeClr val="dk1"/>
                </a:solidFill>
                <a:latin typeface="Courier New"/>
                <a:ea typeface="Courier New"/>
                <a:cs typeface="Courier New"/>
                <a:sym typeface="Courier New"/>
              </a:rPr>
            </a:br>
            <a:r>
              <a:rPr lang="en" sz="1300" b="1">
                <a:solidFill>
                  <a:schemeClr val="dk1"/>
                </a:solidFill>
                <a:latin typeface="Courier New"/>
                <a:ea typeface="Courier New"/>
                <a:cs typeface="Courier New"/>
                <a:sym typeface="Courier New"/>
              </a:rPr>
              <a:t>    int local;</a:t>
            </a:r>
            <a:br>
              <a:rPr lang="en" sz="1300" b="1">
                <a:solidFill>
                  <a:schemeClr val="dk1"/>
                </a:solidFill>
                <a:latin typeface="Courier New"/>
                <a:ea typeface="Courier New"/>
                <a:cs typeface="Courier New"/>
                <a:sym typeface="Courier New"/>
              </a:rPr>
            </a:br>
            <a:r>
              <a:rPr lang="en" sz="1300" b="1">
                <a:solidFill>
                  <a:schemeClr val="dk1"/>
                </a:solidFill>
                <a:latin typeface="Courier New"/>
                <a:ea typeface="Courier New"/>
                <a:cs typeface="Courier New"/>
                <a:sym typeface="Courier New"/>
              </a:rPr>
              <a:t>    return 42;</a:t>
            </a:r>
            <a:br>
              <a:rPr lang="en" sz="1300" b="1">
                <a:solidFill>
                  <a:schemeClr val="dk1"/>
                </a:solidFill>
                <a:latin typeface="Courier New"/>
                <a:ea typeface="Courier New"/>
                <a:cs typeface="Courier New"/>
                <a:sym typeface="Courier New"/>
              </a:rPr>
            </a:br>
            <a:r>
              <a:rPr lang="en" sz="1300" b="1">
                <a:solidFill>
                  <a:schemeClr val="dk1"/>
                </a:solidFill>
                <a:latin typeface="Courier New"/>
                <a:ea typeface="Courier New"/>
                <a:cs typeface="Courier New"/>
                <a:sym typeface="Courier New"/>
              </a:rPr>
              <a:t>}</a:t>
            </a:r>
            <a:endParaRPr sz="170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1293"/>
        <p:cNvGrpSpPr/>
        <p:nvPr/>
      </p:nvGrpSpPr>
      <p:grpSpPr>
        <a:xfrm>
          <a:off x="0" y="0"/>
          <a:ext cx="0" cy="0"/>
          <a:chOff x="0" y="0"/>
          <a:chExt cx="0" cy="0"/>
        </a:xfrm>
      </p:grpSpPr>
      <p:sp>
        <p:nvSpPr>
          <p:cNvPr id="1294" name="Google Shape;1294;p101"/>
          <p:cNvSpPr txBox="1">
            <a:spLocks noGrp="1"/>
          </p:cNvSpPr>
          <p:nvPr>
            <p:ph type="body" idx="1"/>
          </p:nvPr>
        </p:nvSpPr>
        <p:spPr>
          <a:xfrm>
            <a:off x="6294500" y="1170625"/>
            <a:ext cx="2584500" cy="38862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400" b="1">
                <a:latin typeface="Courier New"/>
                <a:ea typeface="Courier New"/>
                <a:cs typeface="Courier New"/>
                <a:sym typeface="Courier New"/>
              </a:rPr>
              <a:t>caller:</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solidFill>
                  <a:srgbClr val="000000"/>
                </a:solidFill>
                <a:latin typeface="Courier New"/>
                <a:ea typeface="Courier New"/>
                <a:cs typeface="Courier New"/>
                <a:sym typeface="Courier New"/>
              </a:rPr>
              <a:t>    push $2</a:t>
            </a:r>
            <a:endParaRPr sz="1400" b="1">
              <a:solidFill>
                <a:srgbClr val="000000"/>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push $1</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solidFill>
                  <a:srgbClr val="000000"/>
                </a:solidFill>
                <a:latin typeface="Courier New"/>
                <a:ea typeface="Courier New"/>
                <a:cs typeface="Courier New"/>
                <a:sym typeface="Courier New"/>
              </a:rPr>
              <a:t>    call callee</a:t>
            </a:r>
            <a:endParaRPr sz="1400" b="1">
              <a:solidFill>
                <a:srgbClr val="000000"/>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add $8, %esp</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endParaRPr sz="8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callee:</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solidFill>
                  <a:srgbClr val="000000"/>
                </a:solidFill>
                <a:latin typeface="Courier New"/>
                <a:ea typeface="Courier New"/>
                <a:cs typeface="Courier New"/>
                <a:sym typeface="Courier New"/>
              </a:rPr>
              <a:t>    push %ebp</a:t>
            </a:r>
            <a:endParaRPr sz="1400" b="1">
              <a:solidFill>
                <a:srgbClr val="000000"/>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mov %esp, %ebp</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sub $4, %esp</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endParaRPr sz="8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solidFill>
                  <a:srgbClr val="FF0000"/>
                </a:solidFill>
                <a:latin typeface="Courier New"/>
                <a:ea typeface="Courier New"/>
                <a:cs typeface="Courier New"/>
                <a:sym typeface="Courier New"/>
              </a:rPr>
              <a:t>    mov $42, %eax</a:t>
            </a:r>
            <a:endParaRPr sz="1400" b="1">
              <a:solidFill>
                <a:srgbClr val="FF0000"/>
              </a:solidFill>
              <a:latin typeface="Courier New"/>
              <a:ea typeface="Courier New"/>
              <a:cs typeface="Courier New"/>
              <a:sym typeface="Courier New"/>
            </a:endParaRPr>
          </a:p>
          <a:p>
            <a:pPr marL="0" lvl="0" indent="0" algn="l" rtl="0">
              <a:lnSpc>
                <a:spcPct val="100000"/>
              </a:lnSpc>
              <a:spcBef>
                <a:spcPts val="0"/>
              </a:spcBef>
              <a:spcAft>
                <a:spcPts val="0"/>
              </a:spcAft>
              <a:buNone/>
            </a:pPr>
            <a:endParaRPr sz="8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mov %ebp, %esp</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pop %ebp</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ret</a:t>
            </a:r>
            <a:endParaRPr sz="1400" b="1">
              <a:latin typeface="Courier New"/>
              <a:ea typeface="Courier New"/>
              <a:cs typeface="Courier New"/>
              <a:sym typeface="Courier New"/>
            </a:endParaRPr>
          </a:p>
        </p:txBody>
      </p:sp>
      <p:sp>
        <p:nvSpPr>
          <p:cNvPr id="1295" name="Google Shape;1295;p101"/>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x86 Function Call</a:t>
            </a:r>
            <a:endParaRPr/>
          </a:p>
        </p:txBody>
      </p:sp>
      <p:sp>
        <p:nvSpPr>
          <p:cNvPr id="1296" name="Google Shape;1296;p10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74</a:t>
            </a:fld>
            <a:endParaRPr/>
          </a:p>
        </p:txBody>
      </p:sp>
      <p:graphicFrame>
        <p:nvGraphicFramePr>
          <p:cNvPr id="1297" name="Google Shape;1297;p101"/>
          <p:cNvGraphicFramePr/>
          <p:nvPr/>
        </p:nvGraphicFramePr>
        <p:xfrm>
          <a:off x="3537763" y="1378350"/>
          <a:ext cx="2186075" cy="2135150"/>
        </p:xfrm>
        <a:graphic>
          <a:graphicData uri="http://schemas.openxmlformats.org/drawingml/2006/table">
            <a:tbl>
              <a:tblPr>
                <a:noFill/>
                <a:tableStyleId>{F77F4237-0D3B-4A35-BEBD-FA886FF9FF42}</a:tableStyleId>
              </a:tblPr>
              <a:tblGrid>
                <a:gridCol w="2186075">
                  <a:extLst>
                    <a:ext uri="{9D8B030D-6E8A-4147-A177-3AD203B41FA5}">
                      <a16:colId xmlns:a16="http://schemas.microsoft.com/office/drawing/2014/main" val="20000"/>
                    </a:ext>
                  </a:extLst>
                </a:gridCol>
              </a:tblGrid>
              <a:tr h="611350">
                <a:tc>
                  <a:txBody>
                    <a:bodyPr/>
                    <a:lstStyle/>
                    <a:p>
                      <a:pPr marL="0" lvl="0" indent="0" algn="ctr" rtl="0">
                        <a:spcBef>
                          <a:spcPts val="0"/>
                        </a:spcBef>
                        <a:spcAft>
                          <a:spcPts val="0"/>
                        </a:spcAft>
                        <a:buNone/>
                      </a:pPr>
                      <a:r>
                        <a:rPr lang="en" b="1">
                          <a:latin typeface="Courier New"/>
                          <a:ea typeface="Courier New"/>
                          <a:cs typeface="Courier New"/>
                          <a:sym typeface="Courier New"/>
                        </a:rPr>
                        <a:t>caller</a:t>
                      </a:r>
                      <a:r>
                        <a:rPr lang="en"/>
                        <a:t> stack frame</a:t>
                      </a:r>
                      <a:endParaRPr/>
                    </a:p>
                  </a:txBody>
                  <a:tcPr marL="45700" marR="45700" marT="45700" marB="45700" anchor="ctr">
                    <a:solidFill>
                      <a:srgbClr val="9E9E9E"/>
                    </a:solidFill>
                  </a:tcPr>
                </a:tc>
                <a:extLst>
                  <a:ext uri="{0D108BD9-81ED-4DB2-BD59-A6C34878D82A}">
                    <a16:rowId xmlns:a16="http://schemas.microsoft.com/office/drawing/2014/main" val="10000"/>
                  </a:ext>
                </a:extLst>
              </a:tr>
              <a:tr h="152550">
                <a:tc>
                  <a:txBody>
                    <a:bodyPr/>
                    <a:lstStyle/>
                    <a:p>
                      <a:pPr marL="0" lvl="0" indent="0" algn="ctr" rtl="0">
                        <a:spcBef>
                          <a:spcPts val="0"/>
                        </a:spcBef>
                        <a:spcAft>
                          <a:spcPts val="0"/>
                        </a:spcAft>
                        <a:buNone/>
                      </a:pPr>
                      <a:r>
                        <a:rPr lang="en" b="1">
                          <a:latin typeface="Courier New"/>
                          <a:ea typeface="Courier New"/>
                          <a:cs typeface="Courier New"/>
                          <a:sym typeface="Courier New"/>
                        </a:rPr>
                        <a:t>2</a:t>
                      </a:r>
                      <a:endParaRPr b="1">
                        <a:latin typeface="Courier New"/>
                        <a:ea typeface="Courier New"/>
                        <a:cs typeface="Courier New"/>
                        <a:sym typeface="Courier New"/>
                      </a:endParaRPr>
                    </a:p>
                  </a:txBody>
                  <a:tcPr marL="45700" marR="45700" marT="45700" marB="45700">
                    <a:solidFill>
                      <a:schemeClr val="lt2"/>
                    </a:solidFill>
                  </a:tcPr>
                </a:tc>
                <a:extLst>
                  <a:ext uri="{0D108BD9-81ED-4DB2-BD59-A6C34878D82A}">
                    <a16:rowId xmlns:a16="http://schemas.microsoft.com/office/drawing/2014/main" val="10001"/>
                  </a:ext>
                </a:extLst>
              </a:tr>
              <a:tr h="152550">
                <a:tc>
                  <a:txBody>
                    <a:bodyPr/>
                    <a:lstStyle/>
                    <a:p>
                      <a:pPr marL="0" lvl="0" indent="0" algn="ctr" rtl="0">
                        <a:spcBef>
                          <a:spcPts val="0"/>
                        </a:spcBef>
                        <a:spcAft>
                          <a:spcPts val="0"/>
                        </a:spcAft>
                        <a:buNone/>
                      </a:pPr>
                      <a:r>
                        <a:rPr lang="en" b="1">
                          <a:latin typeface="Courier New"/>
                          <a:ea typeface="Courier New"/>
                          <a:cs typeface="Courier New"/>
                          <a:sym typeface="Courier New"/>
                        </a:rPr>
                        <a:t>1</a:t>
                      </a:r>
                      <a:endParaRPr b="1">
                        <a:latin typeface="Courier New"/>
                        <a:ea typeface="Courier New"/>
                        <a:cs typeface="Courier New"/>
                        <a:sym typeface="Courier New"/>
                      </a:endParaRPr>
                    </a:p>
                  </a:txBody>
                  <a:tcPr marL="45700" marR="45700" marT="45700" marB="45700">
                    <a:solidFill>
                      <a:schemeClr val="lt2"/>
                    </a:solidFill>
                  </a:tcPr>
                </a:tc>
                <a:extLst>
                  <a:ext uri="{0D108BD9-81ED-4DB2-BD59-A6C34878D82A}">
                    <a16:rowId xmlns:a16="http://schemas.microsoft.com/office/drawing/2014/main" val="10002"/>
                  </a:ext>
                </a:extLst>
              </a:tr>
              <a:tr h="152550">
                <a:tc>
                  <a:txBody>
                    <a:bodyPr/>
                    <a:lstStyle/>
                    <a:p>
                      <a:pPr marL="0" lvl="0" indent="0" algn="ctr" rtl="0">
                        <a:spcBef>
                          <a:spcPts val="0"/>
                        </a:spcBef>
                        <a:spcAft>
                          <a:spcPts val="0"/>
                        </a:spcAft>
                        <a:buNone/>
                      </a:pPr>
                      <a:r>
                        <a:rPr lang="en">
                          <a:solidFill>
                            <a:schemeClr val="dk1"/>
                          </a:solidFill>
                        </a:rPr>
                        <a:t>RIP </a:t>
                      </a:r>
                      <a:r>
                        <a:rPr lang="en"/>
                        <a:t>of </a:t>
                      </a:r>
                      <a:r>
                        <a:rPr lang="en" b="1">
                          <a:solidFill>
                            <a:schemeClr val="dk1"/>
                          </a:solidFill>
                          <a:latin typeface="Courier New"/>
                          <a:ea typeface="Courier New"/>
                          <a:cs typeface="Courier New"/>
                          <a:sym typeface="Courier New"/>
                        </a:rPr>
                        <a:t>callee</a:t>
                      </a:r>
                      <a:endParaRPr/>
                    </a:p>
                  </a:txBody>
                  <a:tcPr marL="45700" marR="45700" marT="45700" marB="45700">
                    <a:solidFill>
                      <a:schemeClr val="lt2"/>
                    </a:solidFill>
                  </a:tcPr>
                </a:tc>
                <a:extLst>
                  <a:ext uri="{0D108BD9-81ED-4DB2-BD59-A6C34878D82A}">
                    <a16:rowId xmlns:a16="http://schemas.microsoft.com/office/drawing/2014/main" val="10003"/>
                  </a:ext>
                </a:extLst>
              </a:tr>
              <a:tr h="152550">
                <a:tc>
                  <a:txBody>
                    <a:bodyPr/>
                    <a:lstStyle/>
                    <a:p>
                      <a:pPr marL="0" lvl="0" indent="0" algn="ctr" rtl="0">
                        <a:spcBef>
                          <a:spcPts val="0"/>
                        </a:spcBef>
                        <a:spcAft>
                          <a:spcPts val="0"/>
                        </a:spcAft>
                        <a:buNone/>
                      </a:pPr>
                      <a:r>
                        <a:rPr lang="en">
                          <a:solidFill>
                            <a:schemeClr val="dk1"/>
                          </a:solidFill>
                        </a:rPr>
                        <a:t>SFP of </a:t>
                      </a:r>
                      <a:r>
                        <a:rPr lang="en" b="1">
                          <a:solidFill>
                            <a:schemeClr val="dk1"/>
                          </a:solidFill>
                          <a:latin typeface="Courier New"/>
                          <a:ea typeface="Courier New"/>
                          <a:cs typeface="Courier New"/>
                          <a:sym typeface="Courier New"/>
                        </a:rPr>
                        <a:t>callee</a:t>
                      </a:r>
                      <a:endParaRPr b="1">
                        <a:solidFill>
                          <a:schemeClr val="dk1"/>
                        </a:solidFill>
                        <a:latin typeface="Courier New"/>
                        <a:ea typeface="Courier New"/>
                        <a:cs typeface="Courier New"/>
                        <a:sym typeface="Courier New"/>
                      </a:endParaRPr>
                    </a:p>
                  </a:txBody>
                  <a:tcPr marL="45700" marR="45700" marT="45700" marB="45700">
                    <a:solidFill>
                      <a:schemeClr val="lt2"/>
                    </a:solidFill>
                  </a:tcPr>
                </a:tc>
                <a:extLst>
                  <a:ext uri="{0D108BD9-81ED-4DB2-BD59-A6C34878D82A}">
                    <a16:rowId xmlns:a16="http://schemas.microsoft.com/office/drawing/2014/main" val="10004"/>
                  </a:ext>
                </a:extLst>
              </a:tr>
              <a:tr h="152550">
                <a:tc>
                  <a:txBody>
                    <a:bodyPr/>
                    <a:lstStyle/>
                    <a:p>
                      <a:pPr marL="0" lvl="0" indent="0" algn="ctr" rtl="0">
                        <a:spcBef>
                          <a:spcPts val="0"/>
                        </a:spcBef>
                        <a:spcAft>
                          <a:spcPts val="0"/>
                        </a:spcAft>
                        <a:buNone/>
                      </a:pPr>
                      <a:r>
                        <a:rPr lang="en" b="1">
                          <a:latin typeface="Courier New"/>
                          <a:ea typeface="Courier New"/>
                          <a:cs typeface="Courier New"/>
                          <a:sym typeface="Courier New"/>
                        </a:rPr>
                        <a:t>local</a:t>
                      </a:r>
                      <a:endParaRPr/>
                    </a:p>
                  </a:txBody>
                  <a:tcPr marL="45700" marR="45700" marT="45700" marB="45700">
                    <a:solidFill>
                      <a:schemeClr val="lt2"/>
                    </a:solidFill>
                  </a:tcPr>
                </a:tc>
                <a:extLst>
                  <a:ext uri="{0D108BD9-81ED-4DB2-BD59-A6C34878D82A}">
                    <a16:rowId xmlns:a16="http://schemas.microsoft.com/office/drawing/2014/main" val="10005"/>
                  </a:ext>
                </a:extLst>
              </a:tr>
            </a:tbl>
          </a:graphicData>
        </a:graphic>
      </p:graphicFrame>
      <p:sp>
        <p:nvSpPr>
          <p:cNvPr id="1298" name="Google Shape;1298;p101"/>
          <p:cNvSpPr/>
          <p:nvPr/>
        </p:nvSpPr>
        <p:spPr>
          <a:xfrm>
            <a:off x="5723850" y="1489223"/>
            <a:ext cx="243135" cy="1584650"/>
          </a:xfrm>
          <a:custGeom>
            <a:avLst/>
            <a:gdLst/>
            <a:ahLst/>
            <a:cxnLst/>
            <a:rect l="l" t="t" r="r" b="b"/>
            <a:pathLst>
              <a:path w="8353" h="65306" extrusionOk="0">
                <a:moveTo>
                  <a:pt x="0" y="65306"/>
                </a:moveTo>
                <a:lnTo>
                  <a:pt x="8353" y="65306"/>
                </a:lnTo>
                <a:lnTo>
                  <a:pt x="8353" y="0"/>
                </a:lnTo>
                <a:lnTo>
                  <a:pt x="2025" y="0"/>
                </a:lnTo>
              </a:path>
            </a:pathLst>
          </a:custGeom>
          <a:noFill/>
          <a:ln w="9525" cap="flat" cmpd="sng">
            <a:solidFill>
              <a:schemeClr val="dk2"/>
            </a:solidFill>
            <a:prstDash val="solid"/>
            <a:round/>
            <a:headEnd type="none" w="med" len="med"/>
            <a:tailEnd type="triangle" w="med" len="med"/>
          </a:ln>
        </p:spPr>
      </p:sp>
      <p:sp>
        <p:nvSpPr>
          <p:cNvPr id="1299" name="Google Shape;1299;p101"/>
          <p:cNvSpPr txBox="1">
            <a:spLocks noGrp="1"/>
          </p:cNvSpPr>
          <p:nvPr>
            <p:ph type="body" idx="1"/>
          </p:nvPr>
        </p:nvSpPr>
        <p:spPr>
          <a:xfrm>
            <a:off x="198500" y="1246825"/>
            <a:ext cx="2451000" cy="3765600"/>
          </a:xfrm>
          <a:prstGeom prst="rect">
            <a:avLst/>
          </a:prstGeom>
        </p:spPr>
        <p:txBody>
          <a:bodyPr spcFirstLastPara="1" wrap="square" lIns="91425" tIns="91425" rIns="91425" bIns="91425" anchor="t" anchorCtr="0">
            <a:normAutofit/>
          </a:bodyPr>
          <a:lstStyle/>
          <a:p>
            <a:pPr marL="0" lvl="0" indent="0" algn="l" rtl="0">
              <a:lnSpc>
                <a:spcPct val="100000"/>
              </a:lnSpc>
              <a:spcBef>
                <a:spcPts val="0"/>
              </a:spcBef>
              <a:spcAft>
                <a:spcPts val="0"/>
              </a:spcAft>
              <a:buNone/>
            </a:pPr>
            <a:r>
              <a:rPr lang="en" sz="1400" b="1"/>
              <a:t>7. Execute the function</a:t>
            </a:r>
            <a:endParaRPr sz="1400" b="1"/>
          </a:p>
          <a:p>
            <a:pPr marL="0" lvl="0" indent="0" algn="l" rtl="0">
              <a:lnSpc>
                <a:spcPct val="100000"/>
              </a:lnSpc>
              <a:spcBef>
                <a:spcPts val="0"/>
              </a:spcBef>
              <a:spcAft>
                <a:spcPts val="0"/>
              </a:spcAft>
              <a:buNone/>
            </a:pPr>
            <a:endParaRPr sz="1400"/>
          </a:p>
          <a:p>
            <a:pPr marL="457200" lvl="0" indent="-317500" algn="l" rtl="0">
              <a:lnSpc>
                <a:spcPct val="100000"/>
              </a:lnSpc>
              <a:spcBef>
                <a:spcPts val="0"/>
              </a:spcBef>
              <a:spcAft>
                <a:spcPts val="0"/>
              </a:spcAft>
              <a:buSzPts val="1400"/>
              <a:buChar char="●"/>
            </a:pPr>
            <a:r>
              <a:rPr lang="en" sz="1400"/>
              <a:t>Now that the stack frame is set up, the function can begin executing.</a:t>
            </a:r>
            <a:endParaRPr sz="1400"/>
          </a:p>
          <a:p>
            <a:pPr marL="457200" lvl="0" indent="-317500" algn="l" rtl="0">
              <a:lnSpc>
                <a:spcPct val="100000"/>
              </a:lnSpc>
              <a:spcBef>
                <a:spcPts val="0"/>
              </a:spcBef>
              <a:spcAft>
                <a:spcPts val="0"/>
              </a:spcAft>
              <a:buSzPts val="1400"/>
              <a:buChar char="●"/>
            </a:pPr>
            <a:r>
              <a:rPr lang="en" sz="1400"/>
              <a:t>This function just returns 42, so we put 42 in the EAX register. (Recall the return value is placed in EAX.)</a:t>
            </a:r>
            <a:endParaRPr sz="1400"/>
          </a:p>
        </p:txBody>
      </p:sp>
      <p:sp>
        <p:nvSpPr>
          <p:cNvPr id="1300" name="Google Shape;1300;p101"/>
          <p:cNvSpPr/>
          <p:nvPr/>
        </p:nvSpPr>
        <p:spPr>
          <a:xfrm>
            <a:off x="5718225" y="2466250"/>
            <a:ext cx="1084000" cy="269200"/>
          </a:xfrm>
          <a:custGeom>
            <a:avLst/>
            <a:gdLst/>
            <a:ahLst/>
            <a:cxnLst/>
            <a:rect l="l" t="t" r="r" b="b"/>
            <a:pathLst>
              <a:path w="43360" h="10768" extrusionOk="0">
                <a:moveTo>
                  <a:pt x="43360" y="0"/>
                </a:moveTo>
                <a:lnTo>
                  <a:pt x="19498" y="0"/>
                </a:lnTo>
                <a:lnTo>
                  <a:pt x="19498" y="10768"/>
                </a:lnTo>
                <a:lnTo>
                  <a:pt x="0" y="10768"/>
                </a:lnTo>
              </a:path>
            </a:pathLst>
          </a:custGeom>
          <a:noFill/>
          <a:ln w="9525" cap="flat" cmpd="sng">
            <a:solidFill>
              <a:schemeClr val="dk2"/>
            </a:solidFill>
            <a:prstDash val="solid"/>
            <a:round/>
            <a:headEnd type="triangle" w="med" len="med"/>
            <a:tailEnd type="none" w="med" len="med"/>
          </a:ln>
        </p:spPr>
      </p:sp>
      <p:sp>
        <p:nvSpPr>
          <p:cNvPr id="1301" name="Google Shape;1301;p101"/>
          <p:cNvSpPr txBox="1"/>
          <p:nvPr/>
        </p:nvSpPr>
        <p:spPr>
          <a:xfrm>
            <a:off x="2744127" y="2903975"/>
            <a:ext cx="507000" cy="307800"/>
          </a:xfrm>
          <a:prstGeom prst="rect">
            <a:avLst/>
          </a:prstGeom>
          <a:noFill/>
          <a:ln>
            <a:noFill/>
          </a:ln>
        </p:spPr>
        <p:txBody>
          <a:bodyPr spcFirstLastPara="1" wrap="square" lIns="45700" tIns="45700" rIns="45700" bIns="45700" anchor="t" anchorCtr="0">
            <a:spAutoFit/>
          </a:bodyPr>
          <a:lstStyle/>
          <a:p>
            <a:pPr marL="0" lvl="0" indent="0" algn="ctr" rtl="0">
              <a:spcBef>
                <a:spcPts val="0"/>
              </a:spcBef>
              <a:spcAft>
                <a:spcPts val="0"/>
              </a:spcAft>
              <a:buNone/>
            </a:pPr>
            <a:r>
              <a:rPr lang="en" b="1"/>
              <a:t>EBP</a:t>
            </a:r>
            <a:endParaRPr sz="1300" b="1">
              <a:latin typeface="Courier New"/>
              <a:ea typeface="Courier New"/>
              <a:cs typeface="Courier New"/>
              <a:sym typeface="Courier New"/>
            </a:endParaRPr>
          </a:p>
        </p:txBody>
      </p:sp>
      <p:cxnSp>
        <p:nvCxnSpPr>
          <p:cNvPr id="1302" name="Google Shape;1302;p101"/>
          <p:cNvCxnSpPr>
            <a:stCxn id="1301" idx="3"/>
          </p:cNvCxnSpPr>
          <p:nvPr/>
        </p:nvCxnSpPr>
        <p:spPr>
          <a:xfrm>
            <a:off x="3251127" y="3057875"/>
            <a:ext cx="290400" cy="0"/>
          </a:xfrm>
          <a:prstGeom prst="straightConnector1">
            <a:avLst/>
          </a:prstGeom>
          <a:noFill/>
          <a:ln w="9525" cap="flat" cmpd="sng">
            <a:solidFill>
              <a:schemeClr val="dk2"/>
            </a:solidFill>
            <a:prstDash val="solid"/>
            <a:round/>
            <a:headEnd type="none" w="med" len="med"/>
            <a:tailEnd type="triangle" w="med" len="med"/>
          </a:ln>
        </p:spPr>
      </p:cxnSp>
      <p:sp>
        <p:nvSpPr>
          <p:cNvPr id="1303" name="Google Shape;1303;p101"/>
          <p:cNvSpPr txBox="1"/>
          <p:nvPr/>
        </p:nvSpPr>
        <p:spPr>
          <a:xfrm>
            <a:off x="2740377" y="3208775"/>
            <a:ext cx="507000" cy="307800"/>
          </a:xfrm>
          <a:prstGeom prst="rect">
            <a:avLst/>
          </a:prstGeom>
          <a:noFill/>
          <a:ln>
            <a:noFill/>
          </a:ln>
        </p:spPr>
        <p:txBody>
          <a:bodyPr spcFirstLastPara="1" wrap="square" lIns="45700" tIns="45700" rIns="45700" bIns="45700" anchor="t" anchorCtr="0">
            <a:spAutoFit/>
          </a:bodyPr>
          <a:lstStyle/>
          <a:p>
            <a:pPr marL="0" lvl="0" indent="0" algn="ctr" rtl="0">
              <a:spcBef>
                <a:spcPts val="0"/>
              </a:spcBef>
              <a:spcAft>
                <a:spcPts val="0"/>
              </a:spcAft>
              <a:buNone/>
            </a:pPr>
            <a:r>
              <a:rPr lang="en" b="1"/>
              <a:t>ESP</a:t>
            </a:r>
            <a:endParaRPr sz="1300" b="1">
              <a:latin typeface="Courier New"/>
              <a:ea typeface="Courier New"/>
              <a:cs typeface="Courier New"/>
              <a:sym typeface="Courier New"/>
            </a:endParaRPr>
          </a:p>
        </p:txBody>
      </p:sp>
      <p:cxnSp>
        <p:nvCxnSpPr>
          <p:cNvPr id="1304" name="Google Shape;1304;p101"/>
          <p:cNvCxnSpPr>
            <a:stCxn id="1303" idx="3"/>
          </p:cNvCxnSpPr>
          <p:nvPr/>
        </p:nvCxnSpPr>
        <p:spPr>
          <a:xfrm>
            <a:off x="3247377" y="3362675"/>
            <a:ext cx="290400" cy="0"/>
          </a:xfrm>
          <a:prstGeom prst="straightConnector1">
            <a:avLst/>
          </a:prstGeom>
          <a:noFill/>
          <a:ln w="9525" cap="flat" cmpd="sng">
            <a:solidFill>
              <a:schemeClr val="dk2"/>
            </a:solidFill>
            <a:prstDash val="solid"/>
            <a:round/>
            <a:headEnd type="none" w="med" len="med"/>
            <a:tailEnd type="triangle" w="med" len="med"/>
          </a:ln>
        </p:spPr>
      </p:cxnSp>
      <p:sp>
        <p:nvSpPr>
          <p:cNvPr id="1305" name="Google Shape;1305;p101"/>
          <p:cNvSpPr txBox="1"/>
          <p:nvPr/>
        </p:nvSpPr>
        <p:spPr>
          <a:xfrm>
            <a:off x="5956027" y="4149355"/>
            <a:ext cx="507000" cy="307800"/>
          </a:xfrm>
          <a:prstGeom prst="rect">
            <a:avLst/>
          </a:prstGeom>
          <a:noFill/>
          <a:ln>
            <a:noFill/>
          </a:ln>
        </p:spPr>
        <p:txBody>
          <a:bodyPr spcFirstLastPara="1" wrap="square" lIns="45700" tIns="45700" rIns="45700" bIns="45700" anchor="t" anchorCtr="0">
            <a:spAutoFit/>
          </a:bodyPr>
          <a:lstStyle/>
          <a:p>
            <a:pPr marL="0" lvl="0" indent="0" algn="ctr" rtl="0">
              <a:spcBef>
                <a:spcPts val="0"/>
              </a:spcBef>
              <a:spcAft>
                <a:spcPts val="0"/>
              </a:spcAft>
              <a:buNone/>
            </a:pPr>
            <a:r>
              <a:rPr lang="en" b="1"/>
              <a:t>EIP</a:t>
            </a:r>
            <a:endParaRPr sz="1300" b="1">
              <a:latin typeface="Courier New"/>
              <a:ea typeface="Courier New"/>
              <a:cs typeface="Courier New"/>
              <a:sym typeface="Courier New"/>
            </a:endParaRPr>
          </a:p>
        </p:txBody>
      </p:sp>
      <p:cxnSp>
        <p:nvCxnSpPr>
          <p:cNvPr id="1306" name="Google Shape;1306;p101"/>
          <p:cNvCxnSpPr>
            <a:stCxn id="1305" idx="3"/>
          </p:cNvCxnSpPr>
          <p:nvPr/>
        </p:nvCxnSpPr>
        <p:spPr>
          <a:xfrm>
            <a:off x="6463027" y="4303255"/>
            <a:ext cx="290400" cy="0"/>
          </a:xfrm>
          <a:prstGeom prst="straightConnector1">
            <a:avLst/>
          </a:prstGeom>
          <a:noFill/>
          <a:ln w="9525" cap="flat" cmpd="sng">
            <a:solidFill>
              <a:schemeClr val="dk2"/>
            </a:solidFill>
            <a:prstDash val="solid"/>
            <a:round/>
            <a:headEnd type="none" w="med" len="med"/>
            <a:tailEnd type="triangle" w="med" len="med"/>
          </a:ln>
        </p:spPr>
      </p:cxnSp>
      <p:sp>
        <p:nvSpPr>
          <p:cNvPr id="1307" name="Google Shape;1307;p101"/>
          <p:cNvSpPr txBox="1">
            <a:spLocks noGrp="1"/>
          </p:cNvSpPr>
          <p:nvPr>
            <p:ph type="body" idx="2"/>
          </p:nvPr>
        </p:nvSpPr>
        <p:spPr>
          <a:xfrm>
            <a:off x="3852275" y="0"/>
            <a:ext cx="2283900" cy="8634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 sz="1300" b="1">
                <a:latin typeface="Courier New"/>
                <a:ea typeface="Courier New"/>
                <a:cs typeface="Courier New"/>
                <a:sym typeface="Courier New"/>
              </a:rPr>
              <a:t>void caller(void) {</a:t>
            </a:r>
            <a:br>
              <a:rPr lang="en" sz="1300" b="1">
                <a:latin typeface="Courier New"/>
                <a:ea typeface="Courier New"/>
                <a:cs typeface="Courier New"/>
                <a:sym typeface="Courier New"/>
              </a:rPr>
            </a:br>
            <a:r>
              <a:rPr lang="en" sz="1300" b="1">
                <a:latin typeface="Courier New"/>
                <a:ea typeface="Courier New"/>
                <a:cs typeface="Courier New"/>
                <a:sym typeface="Courier New"/>
              </a:rPr>
              <a:t>    callee(1, 2);</a:t>
            </a:r>
            <a:br>
              <a:rPr lang="en" sz="1300" b="1">
                <a:latin typeface="Courier New"/>
                <a:ea typeface="Courier New"/>
                <a:cs typeface="Courier New"/>
                <a:sym typeface="Courier New"/>
              </a:rPr>
            </a:br>
            <a:r>
              <a:rPr lang="en" sz="1300" b="1">
                <a:latin typeface="Courier New"/>
                <a:ea typeface="Courier New"/>
                <a:cs typeface="Courier New"/>
                <a:sym typeface="Courier New"/>
              </a:rPr>
              <a:t>}</a:t>
            </a:r>
            <a:endParaRPr sz="1300"/>
          </a:p>
        </p:txBody>
      </p:sp>
      <p:sp>
        <p:nvSpPr>
          <p:cNvPr id="1308" name="Google Shape;1308;p101"/>
          <p:cNvSpPr txBox="1"/>
          <p:nvPr/>
        </p:nvSpPr>
        <p:spPr>
          <a:xfrm>
            <a:off x="6232350" y="-17725"/>
            <a:ext cx="2788800" cy="10752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200"/>
              </a:spcAft>
              <a:buNone/>
            </a:pPr>
            <a:r>
              <a:rPr lang="en" sz="1300" b="1">
                <a:solidFill>
                  <a:schemeClr val="dk1"/>
                </a:solidFill>
                <a:latin typeface="Courier New"/>
                <a:ea typeface="Courier New"/>
                <a:cs typeface="Courier New"/>
                <a:sym typeface="Courier New"/>
              </a:rPr>
              <a:t>int callee(int a, int b) {</a:t>
            </a:r>
            <a:br>
              <a:rPr lang="en" sz="1300" b="1">
                <a:solidFill>
                  <a:schemeClr val="dk1"/>
                </a:solidFill>
                <a:latin typeface="Courier New"/>
                <a:ea typeface="Courier New"/>
                <a:cs typeface="Courier New"/>
                <a:sym typeface="Courier New"/>
              </a:rPr>
            </a:br>
            <a:r>
              <a:rPr lang="en" sz="1300" b="1">
                <a:solidFill>
                  <a:schemeClr val="dk1"/>
                </a:solidFill>
                <a:latin typeface="Courier New"/>
                <a:ea typeface="Courier New"/>
                <a:cs typeface="Courier New"/>
                <a:sym typeface="Courier New"/>
              </a:rPr>
              <a:t>    int local;</a:t>
            </a:r>
            <a:br>
              <a:rPr lang="en" sz="1300" b="1">
                <a:solidFill>
                  <a:schemeClr val="dk1"/>
                </a:solidFill>
                <a:latin typeface="Courier New"/>
                <a:ea typeface="Courier New"/>
                <a:cs typeface="Courier New"/>
                <a:sym typeface="Courier New"/>
              </a:rPr>
            </a:br>
            <a:r>
              <a:rPr lang="en" sz="1300" b="1">
                <a:solidFill>
                  <a:schemeClr val="dk1"/>
                </a:solidFill>
                <a:latin typeface="Courier New"/>
                <a:ea typeface="Courier New"/>
                <a:cs typeface="Courier New"/>
                <a:sym typeface="Courier New"/>
              </a:rPr>
              <a:t>    return 42;</a:t>
            </a:r>
            <a:br>
              <a:rPr lang="en" sz="1300" b="1">
                <a:solidFill>
                  <a:schemeClr val="dk1"/>
                </a:solidFill>
                <a:latin typeface="Courier New"/>
                <a:ea typeface="Courier New"/>
                <a:cs typeface="Courier New"/>
                <a:sym typeface="Courier New"/>
              </a:rPr>
            </a:br>
            <a:r>
              <a:rPr lang="en" sz="1300" b="1">
                <a:solidFill>
                  <a:schemeClr val="dk1"/>
                </a:solidFill>
                <a:latin typeface="Courier New"/>
                <a:ea typeface="Courier New"/>
                <a:cs typeface="Courier New"/>
                <a:sym typeface="Courier New"/>
              </a:rPr>
              <a:t>}</a:t>
            </a:r>
            <a:endParaRPr sz="170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1312"/>
        <p:cNvGrpSpPr/>
        <p:nvPr/>
      </p:nvGrpSpPr>
      <p:grpSpPr>
        <a:xfrm>
          <a:off x="0" y="0"/>
          <a:ext cx="0" cy="0"/>
          <a:chOff x="0" y="0"/>
          <a:chExt cx="0" cy="0"/>
        </a:xfrm>
      </p:grpSpPr>
      <p:sp>
        <p:nvSpPr>
          <p:cNvPr id="1313" name="Google Shape;1313;p102"/>
          <p:cNvSpPr txBox="1">
            <a:spLocks noGrp="1"/>
          </p:cNvSpPr>
          <p:nvPr>
            <p:ph type="body" idx="1"/>
          </p:nvPr>
        </p:nvSpPr>
        <p:spPr>
          <a:xfrm>
            <a:off x="6294500" y="1170625"/>
            <a:ext cx="2584500" cy="38862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400" b="1">
                <a:latin typeface="Courier New"/>
                <a:ea typeface="Courier New"/>
                <a:cs typeface="Courier New"/>
                <a:sym typeface="Courier New"/>
              </a:rPr>
              <a:t>caller:</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solidFill>
                  <a:srgbClr val="000000"/>
                </a:solidFill>
                <a:latin typeface="Courier New"/>
                <a:ea typeface="Courier New"/>
                <a:cs typeface="Courier New"/>
                <a:sym typeface="Courier New"/>
              </a:rPr>
              <a:t>    push $2</a:t>
            </a:r>
            <a:endParaRPr sz="1400" b="1">
              <a:solidFill>
                <a:srgbClr val="000000"/>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push $1</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solidFill>
                  <a:srgbClr val="000000"/>
                </a:solidFill>
                <a:latin typeface="Courier New"/>
                <a:ea typeface="Courier New"/>
                <a:cs typeface="Courier New"/>
                <a:sym typeface="Courier New"/>
              </a:rPr>
              <a:t>    call callee</a:t>
            </a:r>
            <a:endParaRPr sz="1400" b="1">
              <a:solidFill>
                <a:srgbClr val="000000"/>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add $8, %esp</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endParaRPr sz="8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callee:</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solidFill>
                  <a:srgbClr val="000000"/>
                </a:solidFill>
                <a:latin typeface="Courier New"/>
                <a:ea typeface="Courier New"/>
                <a:cs typeface="Courier New"/>
                <a:sym typeface="Courier New"/>
              </a:rPr>
              <a:t>    push %ebp</a:t>
            </a:r>
            <a:endParaRPr sz="1400" b="1">
              <a:solidFill>
                <a:srgbClr val="000000"/>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mov %esp, %ebp</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sub $4, %esp</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endParaRPr sz="8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mov $42, %eax</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endParaRPr sz="8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solidFill>
                  <a:srgbClr val="38761D"/>
                </a:solidFill>
                <a:latin typeface="Courier New"/>
                <a:ea typeface="Courier New"/>
                <a:cs typeface="Courier New"/>
                <a:sym typeface="Courier New"/>
              </a:rPr>
              <a:t>    mov %ebp, %esp</a:t>
            </a:r>
            <a:endParaRPr sz="1400" b="1">
              <a:solidFill>
                <a:srgbClr val="38761D"/>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solidFill>
                  <a:srgbClr val="38761D"/>
                </a:solidFill>
                <a:latin typeface="Courier New"/>
                <a:ea typeface="Courier New"/>
                <a:cs typeface="Courier New"/>
                <a:sym typeface="Courier New"/>
              </a:rPr>
              <a:t>    pop %ebp</a:t>
            </a:r>
            <a:endParaRPr sz="1400" b="1">
              <a:solidFill>
                <a:srgbClr val="38761D"/>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solidFill>
                  <a:srgbClr val="38761D"/>
                </a:solidFill>
                <a:latin typeface="Courier New"/>
                <a:ea typeface="Courier New"/>
                <a:cs typeface="Courier New"/>
                <a:sym typeface="Courier New"/>
              </a:rPr>
              <a:t>    ret</a:t>
            </a:r>
            <a:endParaRPr sz="1400" b="1">
              <a:solidFill>
                <a:srgbClr val="38761D"/>
              </a:solidFill>
              <a:latin typeface="Courier New"/>
              <a:ea typeface="Courier New"/>
              <a:cs typeface="Courier New"/>
              <a:sym typeface="Courier New"/>
            </a:endParaRPr>
          </a:p>
        </p:txBody>
      </p:sp>
      <p:sp>
        <p:nvSpPr>
          <p:cNvPr id="1314" name="Google Shape;1314;p102"/>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x86 Function Call</a:t>
            </a:r>
            <a:endParaRPr/>
          </a:p>
        </p:txBody>
      </p:sp>
      <p:sp>
        <p:nvSpPr>
          <p:cNvPr id="1315" name="Google Shape;1315;p10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75</a:t>
            </a:fld>
            <a:endParaRPr/>
          </a:p>
        </p:txBody>
      </p:sp>
      <p:graphicFrame>
        <p:nvGraphicFramePr>
          <p:cNvPr id="1316" name="Google Shape;1316;p102"/>
          <p:cNvGraphicFramePr/>
          <p:nvPr/>
        </p:nvGraphicFramePr>
        <p:xfrm>
          <a:off x="3537763" y="1378350"/>
          <a:ext cx="2186075" cy="2135150"/>
        </p:xfrm>
        <a:graphic>
          <a:graphicData uri="http://schemas.openxmlformats.org/drawingml/2006/table">
            <a:tbl>
              <a:tblPr>
                <a:noFill/>
                <a:tableStyleId>{F77F4237-0D3B-4A35-BEBD-FA886FF9FF42}</a:tableStyleId>
              </a:tblPr>
              <a:tblGrid>
                <a:gridCol w="2186075">
                  <a:extLst>
                    <a:ext uri="{9D8B030D-6E8A-4147-A177-3AD203B41FA5}">
                      <a16:colId xmlns:a16="http://schemas.microsoft.com/office/drawing/2014/main" val="20000"/>
                    </a:ext>
                  </a:extLst>
                </a:gridCol>
              </a:tblGrid>
              <a:tr h="611350">
                <a:tc>
                  <a:txBody>
                    <a:bodyPr/>
                    <a:lstStyle/>
                    <a:p>
                      <a:pPr marL="0" lvl="0" indent="0" algn="ctr" rtl="0">
                        <a:spcBef>
                          <a:spcPts val="0"/>
                        </a:spcBef>
                        <a:spcAft>
                          <a:spcPts val="0"/>
                        </a:spcAft>
                        <a:buNone/>
                      </a:pPr>
                      <a:r>
                        <a:rPr lang="en" b="1">
                          <a:latin typeface="Courier New"/>
                          <a:ea typeface="Courier New"/>
                          <a:cs typeface="Courier New"/>
                          <a:sym typeface="Courier New"/>
                        </a:rPr>
                        <a:t>caller</a:t>
                      </a:r>
                      <a:r>
                        <a:rPr lang="en"/>
                        <a:t> stack frame</a:t>
                      </a:r>
                      <a:endParaRPr/>
                    </a:p>
                  </a:txBody>
                  <a:tcPr marL="45700" marR="45700" marT="45700" marB="45700" anchor="ctr">
                    <a:solidFill>
                      <a:srgbClr val="9E9E9E"/>
                    </a:solidFill>
                  </a:tcPr>
                </a:tc>
                <a:extLst>
                  <a:ext uri="{0D108BD9-81ED-4DB2-BD59-A6C34878D82A}">
                    <a16:rowId xmlns:a16="http://schemas.microsoft.com/office/drawing/2014/main" val="10000"/>
                  </a:ext>
                </a:extLst>
              </a:tr>
              <a:tr h="152550">
                <a:tc>
                  <a:txBody>
                    <a:bodyPr/>
                    <a:lstStyle/>
                    <a:p>
                      <a:pPr marL="0" lvl="0" indent="0" algn="ctr" rtl="0">
                        <a:spcBef>
                          <a:spcPts val="0"/>
                        </a:spcBef>
                        <a:spcAft>
                          <a:spcPts val="0"/>
                        </a:spcAft>
                        <a:buNone/>
                      </a:pPr>
                      <a:r>
                        <a:rPr lang="en" b="1">
                          <a:latin typeface="Courier New"/>
                          <a:ea typeface="Courier New"/>
                          <a:cs typeface="Courier New"/>
                          <a:sym typeface="Courier New"/>
                        </a:rPr>
                        <a:t>2</a:t>
                      </a:r>
                      <a:endParaRPr b="1">
                        <a:latin typeface="Courier New"/>
                        <a:ea typeface="Courier New"/>
                        <a:cs typeface="Courier New"/>
                        <a:sym typeface="Courier New"/>
                      </a:endParaRPr>
                    </a:p>
                  </a:txBody>
                  <a:tcPr marL="45700" marR="45700" marT="45700" marB="45700">
                    <a:solidFill>
                      <a:schemeClr val="lt2"/>
                    </a:solidFill>
                  </a:tcPr>
                </a:tc>
                <a:extLst>
                  <a:ext uri="{0D108BD9-81ED-4DB2-BD59-A6C34878D82A}">
                    <a16:rowId xmlns:a16="http://schemas.microsoft.com/office/drawing/2014/main" val="10001"/>
                  </a:ext>
                </a:extLst>
              </a:tr>
              <a:tr h="152550">
                <a:tc>
                  <a:txBody>
                    <a:bodyPr/>
                    <a:lstStyle/>
                    <a:p>
                      <a:pPr marL="0" lvl="0" indent="0" algn="ctr" rtl="0">
                        <a:spcBef>
                          <a:spcPts val="0"/>
                        </a:spcBef>
                        <a:spcAft>
                          <a:spcPts val="0"/>
                        </a:spcAft>
                        <a:buNone/>
                      </a:pPr>
                      <a:r>
                        <a:rPr lang="en" b="1">
                          <a:latin typeface="Courier New"/>
                          <a:ea typeface="Courier New"/>
                          <a:cs typeface="Courier New"/>
                          <a:sym typeface="Courier New"/>
                        </a:rPr>
                        <a:t>1</a:t>
                      </a:r>
                      <a:endParaRPr b="1">
                        <a:latin typeface="Courier New"/>
                        <a:ea typeface="Courier New"/>
                        <a:cs typeface="Courier New"/>
                        <a:sym typeface="Courier New"/>
                      </a:endParaRPr>
                    </a:p>
                  </a:txBody>
                  <a:tcPr marL="45700" marR="45700" marT="45700" marB="45700">
                    <a:solidFill>
                      <a:schemeClr val="lt2"/>
                    </a:solidFill>
                  </a:tcPr>
                </a:tc>
                <a:extLst>
                  <a:ext uri="{0D108BD9-81ED-4DB2-BD59-A6C34878D82A}">
                    <a16:rowId xmlns:a16="http://schemas.microsoft.com/office/drawing/2014/main" val="10002"/>
                  </a:ext>
                </a:extLst>
              </a:tr>
              <a:tr h="152550">
                <a:tc>
                  <a:txBody>
                    <a:bodyPr/>
                    <a:lstStyle/>
                    <a:p>
                      <a:pPr marL="0" lvl="0" indent="0" algn="ctr" rtl="0">
                        <a:spcBef>
                          <a:spcPts val="0"/>
                        </a:spcBef>
                        <a:spcAft>
                          <a:spcPts val="0"/>
                        </a:spcAft>
                        <a:buNone/>
                      </a:pPr>
                      <a:r>
                        <a:rPr lang="en">
                          <a:solidFill>
                            <a:schemeClr val="dk1"/>
                          </a:solidFill>
                        </a:rPr>
                        <a:t>RIP </a:t>
                      </a:r>
                      <a:r>
                        <a:rPr lang="en"/>
                        <a:t>of </a:t>
                      </a:r>
                      <a:r>
                        <a:rPr lang="en" b="1">
                          <a:solidFill>
                            <a:schemeClr val="dk1"/>
                          </a:solidFill>
                          <a:latin typeface="Courier New"/>
                          <a:ea typeface="Courier New"/>
                          <a:cs typeface="Courier New"/>
                          <a:sym typeface="Courier New"/>
                        </a:rPr>
                        <a:t>callee</a:t>
                      </a:r>
                      <a:endParaRPr/>
                    </a:p>
                  </a:txBody>
                  <a:tcPr marL="45700" marR="45700" marT="45700" marB="45700">
                    <a:solidFill>
                      <a:schemeClr val="lt2"/>
                    </a:solidFill>
                  </a:tcPr>
                </a:tc>
                <a:extLst>
                  <a:ext uri="{0D108BD9-81ED-4DB2-BD59-A6C34878D82A}">
                    <a16:rowId xmlns:a16="http://schemas.microsoft.com/office/drawing/2014/main" val="10003"/>
                  </a:ext>
                </a:extLst>
              </a:tr>
              <a:tr h="152550">
                <a:tc>
                  <a:txBody>
                    <a:bodyPr/>
                    <a:lstStyle/>
                    <a:p>
                      <a:pPr marL="0" lvl="0" indent="0" algn="ctr" rtl="0">
                        <a:spcBef>
                          <a:spcPts val="0"/>
                        </a:spcBef>
                        <a:spcAft>
                          <a:spcPts val="0"/>
                        </a:spcAft>
                        <a:buNone/>
                      </a:pPr>
                      <a:r>
                        <a:rPr lang="en">
                          <a:solidFill>
                            <a:schemeClr val="dk1"/>
                          </a:solidFill>
                        </a:rPr>
                        <a:t>SFP of </a:t>
                      </a:r>
                      <a:r>
                        <a:rPr lang="en" b="1">
                          <a:solidFill>
                            <a:schemeClr val="dk1"/>
                          </a:solidFill>
                          <a:latin typeface="Courier New"/>
                          <a:ea typeface="Courier New"/>
                          <a:cs typeface="Courier New"/>
                          <a:sym typeface="Courier New"/>
                        </a:rPr>
                        <a:t>callee</a:t>
                      </a:r>
                      <a:endParaRPr b="1">
                        <a:solidFill>
                          <a:schemeClr val="dk1"/>
                        </a:solidFill>
                        <a:latin typeface="Courier New"/>
                        <a:ea typeface="Courier New"/>
                        <a:cs typeface="Courier New"/>
                        <a:sym typeface="Courier New"/>
                      </a:endParaRPr>
                    </a:p>
                  </a:txBody>
                  <a:tcPr marL="45700" marR="45700" marT="45700" marB="45700">
                    <a:solidFill>
                      <a:schemeClr val="lt2"/>
                    </a:solidFill>
                  </a:tcPr>
                </a:tc>
                <a:extLst>
                  <a:ext uri="{0D108BD9-81ED-4DB2-BD59-A6C34878D82A}">
                    <a16:rowId xmlns:a16="http://schemas.microsoft.com/office/drawing/2014/main" val="10004"/>
                  </a:ext>
                </a:extLst>
              </a:tr>
              <a:tr h="152550">
                <a:tc>
                  <a:txBody>
                    <a:bodyPr/>
                    <a:lstStyle/>
                    <a:p>
                      <a:pPr marL="0" lvl="0" indent="0" algn="ctr" rtl="0">
                        <a:spcBef>
                          <a:spcPts val="0"/>
                        </a:spcBef>
                        <a:spcAft>
                          <a:spcPts val="0"/>
                        </a:spcAft>
                        <a:buClr>
                          <a:schemeClr val="dk1"/>
                        </a:buClr>
                        <a:buSzPts val="1100"/>
                        <a:buFont typeface="Arial"/>
                        <a:buNone/>
                      </a:pPr>
                      <a:r>
                        <a:rPr lang="en" b="1">
                          <a:solidFill>
                            <a:schemeClr val="dk1"/>
                          </a:solidFill>
                          <a:latin typeface="Courier New"/>
                          <a:ea typeface="Courier New"/>
                          <a:cs typeface="Courier New"/>
                          <a:sym typeface="Courier New"/>
                        </a:rPr>
                        <a:t>local</a:t>
                      </a:r>
                      <a:endParaRPr b="1">
                        <a:latin typeface="Courier New"/>
                        <a:ea typeface="Courier New"/>
                        <a:cs typeface="Courier New"/>
                        <a:sym typeface="Courier New"/>
                      </a:endParaRPr>
                    </a:p>
                  </a:txBody>
                  <a:tcPr marL="45700" marR="45700" marT="45700" marB="45700">
                    <a:solidFill>
                      <a:schemeClr val="lt2"/>
                    </a:solidFill>
                  </a:tcPr>
                </a:tc>
                <a:extLst>
                  <a:ext uri="{0D108BD9-81ED-4DB2-BD59-A6C34878D82A}">
                    <a16:rowId xmlns:a16="http://schemas.microsoft.com/office/drawing/2014/main" val="10005"/>
                  </a:ext>
                </a:extLst>
              </a:tr>
            </a:tbl>
          </a:graphicData>
        </a:graphic>
      </p:graphicFrame>
      <p:sp>
        <p:nvSpPr>
          <p:cNvPr id="1317" name="Google Shape;1317;p102"/>
          <p:cNvSpPr/>
          <p:nvPr/>
        </p:nvSpPr>
        <p:spPr>
          <a:xfrm>
            <a:off x="5723850" y="1489223"/>
            <a:ext cx="243135" cy="1584650"/>
          </a:xfrm>
          <a:custGeom>
            <a:avLst/>
            <a:gdLst/>
            <a:ahLst/>
            <a:cxnLst/>
            <a:rect l="l" t="t" r="r" b="b"/>
            <a:pathLst>
              <a:path w="8353" h="65306" extrusionOk="0">
                <a:moveTo>
                  <a:pt x="0" y="65306"/>
                </a:moveTo>
                <a:lnTo>
                  <a:pt x="8353" y="65306"/>
                </a:lnTo>
                <a:lnTo>
                  <a:pt x="8353" y="0"/>
                </a:lnTo>
                <a:lnTo>
                  <a:pt x="2025" y="0"/>
                </a:lnTo>
              </a:path>
            </a:pathLst>
          </a:custGeom>
          <a:noFill/>
          <a:ln w="9525" cap="flat" cmpd="sng">
            <a:solidFill>
              <a:schemeClr val="dk2"/>
            </a:solidFill>
            <a:prstDash val="solid"/>
            <a:round/>
            <a:headEnd type="none" w="med" len="med"/>
            <a:tailEnd type="triangle" w="med" len="med"/>
          </a:ln>
        </p:spPr>
      </p:sp>
      <p:sp>
        <p:nvSpPr>
          <p:cNvPr id="1318" name="Google Shape;1318;p102"/>
          <p:cNvSpPr/>
          <p:nvPr/>
        </p:nvSpPr>
        <p:spPr>
          <a:xfrm>
            <a:off x="6785925" y="4186125"/>
            <a:ext cx="1713000" cy="673500"/>
          </a:xfrm>
          <a:prstGeom prst="roundRect">
            <a:avLst>
              <a:gd name="adj" fmla="val 16667"/>
            </a:avLst>
          </a:prstGeom>
          <a:noFill/>
          <a:ln w="19050" cap="flat" cmpd="sng">
            <a:solidFill>
              <a:srgbClr val="38761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102"/>
          <p:cNvSpPr txBox="1"/>
          <p:nvPr/>
        </p:nvSpPr>
        <p:spPr>
          <a:xfrm>
            <a:off x="5159625" y="4490925"/>
            <a:ext cx="16263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solidFill>
                  <a:srgbClr val="38761D"/>
                </a:solidFill>
              </a:rPr>
              <a:t>Function epilogue</a:t>
            </a:r>
            <a:endParaRPr>
              <a:solidFill>
                <a:srgbClr val="38761D"/>
              </a:solidFill>
            </a:endParaRPr>
          </a:p>
        </p:txBody>
      </p:sp>
      <p:sp>
        <p:nvSpPr>
          <p:cNvPr id="1320" name="Google Shape;1320;p102"/>
          <p:cNvSpPr/>
          <p:nvPr/>
        </p:nvSpPr>
        <p:spPr>
          <a:xfrm>
            <a:off x="4370300" y="4186125"/>
            <a:ext cx="856500" cy="673500"/>
          </a:xfrm>
          <a:prstGeom prst="roundRect">
            <a:avLst>
              <a:gd name="adj" fmla="val 16667"/>
            </a:avLst>
          </a:prstGeom>
          <a:noFill/>
          <a:ln w="19050" cap="flat" cmpd="sng">
            <a:solidFill>
              <a:srgbClr val="38761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b="1">
                <a:solidFill>
                  <a:srgbClr val="38761D"/>
                </a:solidFill>
                <a:latin typeface="Courier New"/>
                <a:ea typeface="Courier New"/>
                <a:cs typeface="Courier New"/>
                <a:sym typeface="Courier New"/>
              </a:rPr>
              <a:t>leave</a:t>
            </a:r>
            <a:endParaRPr b="1">
              <a:solidFill>
                <a:srgbClr val="38761D"/>
              </a:solidFill>
              <a:latin typeface="Courier New"/>
              <a:ea typeface="Courier New"/>
              <a:cs typeface="Courier New"/>
              <a:sym typeface="Courier New"/>
            </a:endParaRPr>
          </a:p>
          <a:p>
            <a:pPr marL="0" lvl="0" indent="0" algn="l" rtl="0">
              <a:spcBef>
                <a:spcPts val="0"/>
              </a:spcBef>
              <a:spcAft>
                <a:spcPts val="0"/>
              </a:spcAft>
              <a:buNone/>
            </a:pPr>
            <a:r>
              <a:rPr lang="en" b="1">
                <a:solidFill>
                  <a:srgbClr val="38761D"/>
                </a:solidFill>
                <a:latin typeface="Courier New"/>
                <a:ea typeface="Courier New"/>
                <a:cs typeface="Courier New"/>
                <a:sym typeface="Courier New"/>
              </a:rPr>
              <a:t>ret</a:t>
            </a:r>
            <a:endParaRPr b="1">
              <a:solidFill>
                <a:srgbClr val="38761D"/>
              </a:solidFill>
              <a:latin typeface="Courier New"/>
              <a:ea typeface="Courier New"/>
              <a:cs typeface="Courier New"/>
              <a:sym typeface="Courier New"/>
            </a:endParaRPr>
          </a:p>
        </p:txBody>
      </p:sp>
      <p:sp>
        <p:nvSpPr>
          <p:cNvPr id="1321" name="Google Shape;1321;p102"/>
          <p:cNvSpPr txBox="1">
            <a:spLocks noGrp="1"/>
          </p:cNvSpPr>
          <p:nvPr>
            <p:ph type="body" idx="1"/>
          </p:nvPr>
        </p:nvSpPr>
        <p:spPr>
          <a:xfrm>
            <a:off x="198500" y="1246825"/>
            <a:ext cx="2451000" cy="3765600"/>
          </a:xfrm>
          <a:prstGeom prst="rect">
            <a:avLst/>
          </a:prstGeom>
        </p:spPr>
        <p:txBody>
          <a:bodyPr spcFirstLastPara="1" wrap="square" lIns="91425" tIns="91425" rIns="91425" bIns="91425" anchor="t" anchorCtr="0">
            <a:normAutofit/>
          </a:bodyPr>
          <a:lstStyle/>
          <a:p>
            <a:pPr marL="457200" lvl="0" indent="-317500" algn="l" rtl="0">
              <a:lnSpc>
                <a:spcPct val="100000"/>
              </a:lnSpc>
              <a:spcBef>
                <a:spcPts val="0"/>
              </a:spcBef>
              <a:spcAft>
                <a:spcPts val="0"/>
              </a:spcAft>
              <a:buSzPts val="1400"/>
              <a:buChar char="●"/>
            </a:pPr>
            <a:r>
              <a:rPr lang="en" sz="1400"/>
              <a:t>The next 3 steps restore the caller’s stack frame.</a:t>
            </a:r>
            <a:endParaRPr sz="1400"/>
          </a:p>
          <a:p>
            <a:pPr marL="457200" lvl="0" indent="-317500" algn="l" rtl="0">
              <a:lnSpc>
                <a:spcPct val="100000"/>
              </a:lnSpc>
              <a:spcBef>
                <a:spcPts val="0"/>
              </a:spcBef>
              <a:spcAft>
                <a:spcPts val="0"/>
              </a:spcAft>
              <a:buSzPts val="1400"/>
              <a:buChar char="●"/>
            </a:pPr>
            <a:r>
              <a:rPr lang="en" sz="1400"/>
              <a:t>These instructions are sometimes called the function epilogue, because they appear at the end of every function.</a:t>
            </a:r>
            <a:endParaRPr sz="1400"/>
          </a:p>
          <a:p>
            <a:pPr marL="457200" lvl="0" indent="-317500" algn="l" rtl="0">
              <a:lnSpc>
                <a:spcPct val="100000"/>
              </a:lnSpc>
              <a:spcBef>
                <a:spcPts val="0"/>
              </a:spcBef>
              <a:spcAft>
                <a:spcPts val="0"/>
              </a:spcAft>
              <a:buSzPts val="1400"/>
              <a:buChar char="●"/>
            </a:pPr>
            <a:r>
              <a:rPr lang="en" sz="1400"/>
              <a:t>Sometimes the </a:t>
            </a:r>
            <a:r>
              <a:rPr lang="en" sz="1400" b="1">
                <a:latin typeface="Courier New"/>
                <a:ea typeface="Courier New"/>
                <a:cs typeface="Courier New"/>
                <a:sym typeface="Courier New"/>
              </a:rPr>
              <a:t>mov</a:t>
            </a:r>
            <a:r>
              <a:rPr lang="en" sz="1400"/>
              <a:t> and </a:t>
            </a:r>
            <a:r>
              <a:rPr lang="en" sz="1400" b="1">
                <a:latin typeface="Courier New"/>
                <a:ea typeface="Courier New"/>
                <a:cs typeface="Courier New"/>
                <a:sym typeface="Courier New"/>
              </a:rPr>
              <a:t>pop</a:t>
            </a:r>
            <a:r>
              <a:rPr lang="en" sz="1400"/>
              <a:t> instructions are replaced with the </a:t>
            </a:r>
            <a:r>
              <a:rPr lang="en" sz="1400" b="1">
                <a:latin typeface="Courier New"/>
                <a:ea typeface="Courier New"/>
                <a:cs typeface="Courier New"/>
                <a:sym typeface="Courier New"/>
              </a:rPr>
              <a:t>leave</a:t>
            </a:r>
            <a:r>
              <a:rPr lang="en" sz="1400"/>
              <a:t> instruction.</a:t>
            </a:r>
            <a:endParaRPr sz="1400"/>
          </a:p>
        </p:txBody>
      </p:sp>
      <p:sp>
        <p:nvSpPr>
          <p:cNvPr id="1322" name="Google Shape;1322;p102"/>
          <p:cNvSpPr/>
          <p:nvPr/>
        </p:nvSpPr>
        <p:spPr>
          <a:xfrm>
            <a:off x="5718225" y="2466250"/>
            <a:ext cx="1084000" cy="269200"/>
          </a:xfrm>
          <a:custGeom>
            <a:avLst/>
            <a:gdLst/>
            <a:ahLst/>
            <a:cxnLst/>
            <a:rect l="l" t="t" r="r" b="b"/>
            <a:pathLst>
              <a:path w="43360" h="10768" extrusionOk="0">
                <a:moveTo>
                  <a:pt x="43360" y="0"/>
                </a:moveTo>
                <a:lnTo>
                  <a:pt x="19498" y="0"/>
                </a:lnTo>
                <a:lnTo>
                  <a:pt x="19498" y="10768"/>
                </a:lnTo>
                <a:lnTo>
                  <a:pt x="0" y="10768"/>
                </a:lnTo>
              </a:path>
            </a:pathLst>
          </a:custGeom>
          <a:noFill/>
          <a:ln w="9525" cap="flat" cmpd="sng">
            <a:solidFill>
              <a:schemeClr val="dk2"/>
            </a:solidFill>
            <a:prstDash val="solid"/>
            <a:round/>
            <a:headEnd type="triangle" w="med" len="med"/>
            <a:tailEnd type="none" w="med" len="med"/>
          </a:ln>
        </p:spPr>
      </p:sp>
      <p:sp>
        <p:nvSpPr>
          <p:cNvPr id="1323" name="Google Shape;1323;p102"/>
          <p:cNvSpPr txBox="1"/>
          <p:nvPr/>
        </p:nvSpPr>
        <p:spPr>
          <a:xfrm>
            <a:off x="2744127" y="2903975"/>
            <a:ext cx="507000" cy="307800"/>
          </a:xfrm>
          <a:prstGeom prst="rect">
            <a:avLst/>
          </a:prstGeom>
          <a:noFill/>
          <a:ln>
            <a:noFill/>
          </a:ln>
        </p:spPr>
        <p:txBody>
          <a:bodyPr spcFirstLastPara="1" wrap="square" lIns="45700" tIns="45700" rIns="45700" bIns="45700" anchor="t" anchorCtr="0">
            <a:spAutoFit/>
          </a:bodyPr>
          <a:lstStyle/>
          <a:p>
            <a:pPr marL="0" lvl="0" indent="0" algn="ctr" rtl="0">
              <a:spcBef>
                <a:spcPts val="0"/>
              </a:spcBef>
              <a:spcAft>
                <a:spcPts val="0"/>
              </a:spcAft>
              <a:buNone/>
            </a:pPr>
            <a:r>
              <a:rPr lang="en" b="1"/>
              <a:t>EBP</a:t>
            </a:r>
            <a:endParaRPr sz="1300" b="1">
              <a:latin typeface="Courier New"/>
              <a:ea typeface="Courier New"/>
              <a:cs typeface="Courier New"/>
              <a:sym typeface="Courier New"/>
            </a:endParaRPr>
          </a:p>
        </p:txBody>
      </p:sp>
      <p:cxnSp>
        <p:nvCxnSpPr>
          <p:cNvPr id="1324" name="Google Shape;1324;p102"/>
          <p:cNvCxnSpPr>
            <a:stCxn id="1323" idx="3"/>
          </p:cNvCxnSpPr>
          <p:nvPr/>
        </p:nvCxnSpPr>
        <p:spPr>
          <a:xfrm>
            <a:off x="3251127" y="3057875"/>
            <a:ext cx="290400" cy="0"/>
          </a:xfrm>
          <a:prstGeom prst="straightConnector1">
            <a:avLst/>
          </a:prstGeom>
          <a:noFill/>
          <a:ln w="9525" cap="flat" cmpd="sng">
            <a:solidFill>
              <a:schemeClr val="dk2"/>
            </a:solidFill>
            <a:prstDash val="solid"/>
            <a:round/>
            <a:headEnd type="none" w="med" len="med"/>
            <a:tailEnd type="triangle" w="med" len="med"/>
          </a:ln>
        </p:spPr>
      </p:cxnSp>
      <p:sp>
        <p:nvSpPr>
          <p:cNvPr id="1325" name="Google Shape;1325;p102"/>
          <p:cNvSpPr txBox="1"/>
          <p:nvPr/>
        </p:nvSpPr>
        <p:spPr>
          <a:xfrm>
            <a:off x="2740377" y="3208775"/>
            <a:ext cx="507000" cy="307800"/>
          </a:xfrm>
          <a:prstGeom prst="rect">
            <a:avLst/>
          </a:prstGeom>
          <a:noFill/>
          <a:ln>
            <a:noFill/>
          </a:ln>
        </p:spPr>
        <p:txBody>
          <a:bodyPr spcFirstLastPara="1" wrap="square" lIns="45700" tIns="45700" rIns="45700" bIns="45700" anchor="t" anchorCtr="0">
            <a:spAutoFit/>
          </a:bodyPr>
          <a:lstStyle/>
          <a:p>
            <a:pPr marL="0" lvl="0" indent="0" algn="ctr" rtl="0">
              <a:spcBef>
                <a:spcPts val="0"/>
              </a:spcBef>
              <a:spcAft>
                <a:spcPts val="0"/>
              </a:spcAft>
              <a:buNone/>
            </a:pPr>
            <a:r>
              <a:rPr lang="en" b="1"/>
              <a:t>ESP</a:t>
            </a:r>
            <a:endParaRPr sz="1300" b="1">
              <a:latin typeface="Courier New"/>
              <a:ea typeface="Courier New"/>
              <a:cs typeface="Courier New"/>
              <a:sym typeface="Courier New"/>
            </a:endParaRPr>
          </a:p>
        </p:txBody>
      </p:sp>
      <p:cxnSp>
        <p:nvCxnSpPr>
          <p:cNvPr id="1326" name="Google Shape;1326;p102"/>
          <p:cNvCxnSpPr>
            <a:stCxn id="1325" idx="3"/>
          </p:cNvCxnSpPr>
          <p:nvPr/>
        </p:nvCxnSpPr>
        <p:spPr>
          <a:xfrm>
            <a:off x="3247377" y="3362675"/>
            <a:ext cx="290400" cy="0"/>
          </a:xfrm>
          <a:prstGeom prst="straightConnector1">
            <a:avLst/>
          </a:prstGeom>
          <a:noFill/>
          <a:ln w="9525" cap="flat" cmpd="sng">
            <a:solidFill>
              <a:schemeClr val="dk2"/>
            </a:solidFill>
            <a:prstDash val="solid"/>
            <a:round/>
            <a:headEnd type="none" w="med" len="med"/>
            <a:tailEnd type="triangle" w="med" len="med"/>
          </a:ln>
        </p:spPr>
      </p:cxnSp>
      <p:sp>
        <p:nvSpPr>
          <p:cNvPr id="1327" name="Google Shape;1327;p102"/>
          <p:cNvSpPr txBox="1"/>
          <p:nvPr/>
        </p:nvSpPr>
        <p:spPr>
          <a:xfrm>
            <a:off x="5956027" y="4149355"/>
            <a:ext cx="507000" cy="307800"/>
          </a:xfrm>
          <a:prstGeom prst="rect">
            <a:avLst/>
          </a:prstGeom>
          <a:noFill/>
          <a:ln>
            <a:noFill/>
          </a:ln>
        </p:spPr>
        <p:txBody>
          <a:bodyPr spcFirstLastPara="1" wrap="square" lIns="45700" tIns="45700" rIns="45700" bIns="45700" anchor="t" anchorCtr="0">
            <a:spAutoFit/>
          </a:bodyPr>
          <a:lstStyle/>
          <a:p>
            <a:pPr marL="0" lvl="0" indent="0" algn="ctr" rtl="0">
              <a:spcBef>
                <a:spcPts val="0"/>
              </a:spcBef>
              <a:spcAft>
                <a:spcPts val="0"/>
              </a:spcAft>
              <a:buNone/>
            </a:pPr>
            <a:r>
              <a:rPr lang="en" b="1"/>
              <a:t>EIP</a:t>
            </a:r>
            <a:endParaRPr sz="1300" b="1">
              <a:latin typeface="Courier New"/>
              <a:ea typeface="Courier New"/>
              <a:cs typeface="Courier New"/>
              <a:sym typeface="Courier New"/>
            </a:endParaRPr>
          </a:p>
        </p:txBody>
      </p:sp>
      <p:cxnSp>
        <p:nvCxnSpPr>
          <p:cNvPr id="1328" name="Google Shape;1328;p102"/>
          <p:cNvCxnSpPr>
            <a:stCxn id="1327" idx="3"/>
          </p:cNvCxnSpPr>
          <p:nvPr/>
        </p:nvCxnSpPr>
        <p:spPr>
          <a:xfrm>
            <a:off x="6463027" y="4303255"/>
            <a:ext cx="290400" cy="0"/>
          </a:xfrm>
          <a:prstGeom prst="straightConnector1">
            <a:avLst/>
          </a:prstGeom>
          <a:noFill/>
          <a:ln w="9525" cap="flat" cmpd="sng">
            <a:solidFill>
              <a:schemeClr val="dk2"/>
            </a:solidFill>
            <a:prstDash val="solid"/>
            <a:round/>
            <a:headEnd type="none" w="med" len="med"/>
            <a:tailEnd type="triangle" w="med" len="med"/>
          </a:ln>
        </p:spPr>
      </p:cxnSp>
      <p:sp>
        <p:nvSpPr>
          <p:cNvPr id="1329" name="Google Shape;1329;p102"/>
          <p:cNvSpPr txBox="1">
            <a:spLocks noGrp="1"/>
          </p:cNvSpPr>
          <p:nvPr>
            <p:ph type="body" idx="2"/>
          </p:nvPr>
        </p:nvSpPr>
        <p:spPr>
          <a:xfrm>
            <a:off x="3852275" y="0"/>
            <a:ext cx="2283900" cy="8634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 sz="1300" b="1">
                <a:latin typeface="Courier New"/>
                <a:ea typeface="Courier New"/>
                <a:cs typeface="Courier New"/>
                <a:sym typeface="Courier New"/>
              </a:rPr>
              <a:t>void caller(void) {</a:t>
            </a:r>
            <a:br>
              <a:rPr lang="en" sz="1300" b="1">
                <a:latin typeface="Courier New"/>
                <a:ea typeface="Courier New"/>
                <a:cs typeface="Courier New"/>
                <a:sym typeface="Courier New"/>
              </a:rPr>
            </a:br>
            <a:r>
              <a:rPr lang="en" sz="1300" b="1">
                <a:latin typeface="Courier New"/>
                <a:ea typeface="Courier New"/>
                <a:cs typeface="Courier New"/>
                <a:sym typeface="Courier New"/>
              </a:rPr>
              <a:t>    callee(1, 2);</a:t>
            </a:r>
            <a:br>
              <a:rPr lang="en" sz="1300" b="1">
                <a:latin typeface="Courier New"/>
                <a:ea typeface="Courier New"/>
                <a:cs typeface="Courier New"/>
                <a:sym typeface="Courier New"/>
              </a:rPr>
            </a:br>
            <a:r>
              <a:rPr lang="en" sz="1300" b="1">
                <a:latin typeface="Courier New"/>
                <a:ea typeface="Courier New"/>
                <a:cs typeface="Courier New"/>
                <a:sym typeface="Courier New"/>
              </a:rPr>
              <a:t>}</a:t>
            </a:r>
            <a:endParaRPr sz="1300"/>
          </a:p>
        </p:txBody>
      </p:sp>
      <p:sp>
        <p:nvSpPr>
          <p:cNvPr id="1330" name="Google Shape;1330;p102"/>
          <p:cNvSpPr txBox="1"/>
          <p:nvPr/>
        </p:nvSpPr>
        <p:spPr>
          <a:xfrm>
            <a:off x="6232350" y="-17725"/>
            <a:ext cx="2788800" cy="10752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200"/>
              </a:spcAft>
              <a:buNone/>
            </a:pPr>
            <a:r>
              <a:rPr lang="en" sz="1300" b="1">
                <a:solidFill>
                  <a:schemeClr val="dk1"/>
                </a:solidFill>
                <a:latin typeface="Courier New"/>
                <a:ea typeface="Courier New"/>
                <a:cs typeface="Courier New"/>
                <a:sym typeface="Courier New"/>
              </a:rPr>
              <a:t>int callee(int a, int b) {</a:t>
            </a:r>
            <a:br>
              <a:rPr lang="en" sz="1300" b="1">
                <a:solidFill>
                  <a:schemeClr val="dk1"/>
                </a:solidFill>
                <a:latin typeface="Courier New"/>
                <a:ea typeface="Courier New"/>
                <a:cs typeface="Courier New"/>
                <a:sym typeface="Courier New"/>
              </a:rPr>
            </a:br>
            <a:r>
              <a:rPr lang="en" sz="1300" b="1">
                <a:solidFill>
                  <a:schemeClr val="dk1"/>
                </a:solidFill>
                <a:latin typeface="Courier New"/>
                <a:ea typeface="Courier New"/>
                <a:cs typeface="Courier New"/>
                <a:sym typeface="Courier New"/>
              </a:rPr>
              <a:t>    int local;</a:t>
            </a:r>
            <a:br>
              <a:rPr lang="en" sz="1300" b="1">
                <a:solidFill>
                  <a:schemeClr val="dk1"/>
                </a:solidFill>
                <a:latin typeface="Courier New"/>
                <a:ea typeface="Courier New"/>
                <a:cs typeface="Courier New"/>
                <a:sym typeface="Courier New"/>
              </a:rPr>
            </a:br>
            <a:r>
              <a:rPr lang="en" sz="1300" b="1">
                <a:solidFill>
                  <a:schemeClr val="dk1"/>
                </a:solidFill>
                <a:latin typeface="Courier New"/>
                <a:ea typeface="Courier New"/>
                <a:cs typeface="Courier New"/>
                <a:sym typeface="Courier New"/>
              </a:rPr>
              <a:t>    return 42;</a:t>
            </a:r>
            <a:br>
              <a:rPr lang="en" sz="1300" b="1">
                <a:solidFill>
                  <a:schemeClr val="dk1"/>
                </a:solidFill>
                <a:latin typeface="Courier New"/>
                <a:ea typeface="Courier New"/>
                <a:cs typeface="Courier New"/>
                <a:sym typeface="Courier New"/>
              </a:rPr>
            </a:br>
            <a:r>
              <a:rPr lang="en" sz="1300" b="1">
                <a:solidFill>
                  <a:schemeClr val="dk1"/>
                </a:solidFill>
                <a:latin typeface="Courier New"/>
                <a:ea typeface="Courier New"/>
                <a:cs typeface="Courier New"/>
                <a:sym typeface="Courier New"/>
              </a:rPr>
              <a:t>}</a:t>
            </a:r>
            <a:endParaRPr sz="170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Shape 1334"/>
        <p:cNvGrpSpPr/>
        <p:nvPr/>
      </p:nvGrpSpPr>
      <p:grpSpPr>
        <a:xfrm>
          <a:off x="0" y="0"/>
          <a:ext cx="0" cy="0"/>
          <a:chOff x="0" y="0"/>
          <a:chExt cx="0" cy="0"/>
        </a:xfrm>
      </p:grpSpPr>
      <p:sp>
        <p:nvSpPr>
          <p:cNvPr id="1335" name="Google Shape;1335;p103"/>
          <p:cNvSpPr txBox="1">
            <a:spLocks noGrp="1"/>
          </p:cNvSpPr>
          <p:nvPr>
            <p:ph type="body" idx="1"/>
          </p:nvPr>
        </p:nvSpPr>
        <p:spPr>
          <a:xfrm>
            <a:off x="6294500" y="1170625"/>
            <a:ext cx="2584500" cy="38862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400" b="1">
                <a:latin typeface="Courier New"/>
                <a:ea typeface="Courier New"/>
                <a:cs typeface="Courier New"/>
                <a:sym typeface="Courier New"/>
              </a:rPr>
              <a:t>caller:</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solidFill>
                  <a:srgbClr val="000000"/>
                </a:solidFill>
                <a:latin typeface="Courier New"/>
                <a:ea typeface="Courier New"/>
                <a:cs typeface="Courier New"/>
                <a:sym typeface="Courier New"/>
              </a:rPr>
              <a:t>    push $2</a:t>
            </a:r>
            <a:endParaRPr sz="1400" b="1">
              <a:solidFill>
                <a:srgbClr val="000000"/>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push $1</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solidFill>
                  <a:srgbClr val="000000"/>
                </a:solidFill>
                <a:latin typeface="Courier New"/>
                <a:ea typeface="Courier New"/>
                <a:cs typeface="Courier New"/>
                <a:sym typeface="Courier New"/>
              </a:rPr>
              <a:t>    call callee</a:t>
            </a:r>
            <a:endParaRPr sz="1400" b="1">
              <a:solidFill>
                <a:srgbClr val="000000"/>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add $8, %esp</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endParaRPr sz="8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callee:</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solidFill>
                  <a:srgbClr val="000000"/>
                </a:solidFill>
                <a:latin typeface="Courier New"/>
                <a:ea typeface="Courier New"/>
                <a:cs typeface="Courier New"/>
                <a:sym typeface="Courier New"/>
              </a:rPr>
              <a:t>    push %ebp</a:t>
            </a:r>
            <a:endParaRPr sz="1400" b="1">
              <a:solidFill>
                <a:srgbClr val="000000"/>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mov %esp, %ebp</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sub $4, %esp</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endParaRPr sz="8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mov $42, %eax</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endParaRPr sz="8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solidFill>
                  <a:srgbClr val="FF0000"/>
                </a:solidFill>
                <a:latin typeface="Courier New"/>
                <a:ea typeface="Courier New"/>
                <a:cs typeface="Courier New"/>
                <a:sym typeface="Courier New"/>
              </a:rPr>
              <a:t>    mov %ebp, %esp</a:t>
            </a:r>
            <a:endParaRPr sz="1400" b="1">
              <a:solidFill>
                <a:srgbClr val="FF0000"/>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pop %ebp</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ret</a:t>
            </a:r>
            <a:endParaRPr sz="1400" b="1">
              <a:latin typeface="Courier New"/>
              <a:ea typeface="Courier New"/>
              <a:cs typeface="Courier New"/>
              <a:sym typeface="Courier New"/>
            </a:endParaRPr>
          </a:p>
        </p:txBody>
      </p:sp>
      <p:sp>
        <p:nvSpPr>
          <p:cNvPr id="1336" name="Google Shape;1336;p103"/>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x86 Function Call</a:t>
            </a:r>
            <a:endParaRPr/>
          </a:p>
        </p:txBody>
      </p:sp>
      <p:sp>
        <p:nvSpPr>
          <p:cNvPr id="1337" name="Google Shape;1337;p10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76</a:t>
            </a:fld>
            <a:endParaRPr/>
          </a:p>
        </p:txBody>
      </p:sp>
      <p:graphicFrame>
        <p:nvGraphicFramePr>
          <p:cNvPr id="1338" name="Google Shape;1338;p103"/>
          <p:cNvGraphicFramePr/>
          <p:nvPr/>
        </p:nvGraphicFramePr>
        <p:xfrm>
          <a:off x="3537763" y="1378350"/>
          <a:ext cx="2186075" cy="2135150"/>
        </p:xfrm>
        <a:graphic>
          <a:graphicData uri="http://schemas.openxmlformats.org/drawingml/2006/table">
            <a:tbl>
              <a:tblPr>
                <a:noFill/>
                <a:tableStyleId>{F77F4237-0D3B-4A35-BEBD-FA886FF9FF42}</a:tableStyleId>
              </a:tblPr>
              <a:tblGrid>
                <a:gridCol w="2186075">
                  <a:extLst>
                    <a:ext uri="{9D8B030D-6E8A-4147-A177-3AD203B41FA5}">
                      <a16:colId xmlns:a16="http://schemas.microsoft.com/office/drawing/2014/main" val="20000"/>
                    </a:ext>
                  </a:extLst>
                </a:gridCol>
              </a:tblGrid>
              <a:tr h="611350">
                <a:tc>
                  <a:txBody>
                    <a:bodyPr/>
                    <a:lstStyle/>
                    <a:p>
                      <a:pPr marL="0" lvl="0" indent="0" algn="ctr" rtl="0">
                        <a:spcBef>
                          <a:spcPts val="0"/>
                        </a:spcBef>
                        <a:spcAft>
                          <a:spcPts val="0"/>
                        </a:spcAft>
                        <a:buNone/>
                      </a:pPr>
                      <a:r>
                        <a:rPr lang="en" b="1">
                          <a:latin typeface="Courier New"/>
                          <a:ea typeface="Courier New"/>
                          <a:cs typeface="Courier New"/>
                          <a:sym typeface="Courier New"/>
                        </a:rPr>
                        <a:t>caller</a:t>
                      </a:r>
                      <a:r>
                        <a:rPr lang="en"/>
                        <a:t> stack frame</a:t>
                      </a:r>
                      <a:endParaRPr/>
                    </a:p>
                  </a:txBody>
                  <a:tcPr marL="45700" marR="45700" marT="45700" marB="45700" anchor="ctr">
                    <a:solidFill>
                      <a:srgbClr val="9E9E9E"/>
                    </a:solidFill>
                  </a:tcPr>
                </a:tc>
                <a:extLst>
                  <a:ext uri="{0D108BD9-81ED-4DB2-BD59-A6C34878D82A}">
                    <a16:rowId xmlns:a16="http://schemas.microsoft.com/office/drawing/2014/main" val="10000"/>
                  </a:ext>
                </a:extLst>
              </a:tr>
              <a:tr h="152550">
                <a:tc>
                  <a:txBody>
                    <a:bodyPr/>
                    <a:lstStyle/>
                    <a:p>
                      <a:pPr marL="0" lvl="0" indent="0" algn="ctr" rtl="0">
                        <a:spcBef>
                          <a:spcPts val="0"/>
                        </a:spcBef>
                        <a:spcAft>
                          <a:spcPts val="0"/>
                        </a:spcAft>
                        <a:buNone/>
                      </a:pPr>
                      <a:r>
                        <a:rPr lang="en" b="1">
                          <a:latin typeface="Courier New"/>
                          <a:ea typeface="Courier New"/>
                          <a:cs typeface="Courier New"/>
                          <a:sym typeface="Courier New"/>
                        </a:rPr>
                        <a:t>2</a:t>
                      </a:r>
                      <a:endParaRPr b="1">
                        <a:latin typeface="Courier New"/>
                        <a:ea typeface="Courier New"/>
                        <a:cs typeface="Courier New"/>
                        <a:sym typeface="Courier New"/>
                      </a:endParaRPr>
                    </a:p>
                  </a:txBody>
                  <a:tcPr marL="45700" marR="45700" marT="45700" marB="45700">
                    <a:solidFill>
                      <a:schemeClr val="lt2"/>
                    </a:solidFill>
                  </a:tcPr>
                </a:tc>
                <a:extLst>
                  <a:ext uri="{0D108BD9-81ED-4DB2-BD59-A6C34878D82A}">
                    <a16:rowId xmlns:a16="http://schemas.microsoft.com/office/drawing/2014/main" val="10001"/>
                  </a:ext>
                </a:extLst>
              </a:tr>
              <a:tr h="152550">
                <a:tc>
                  <a:txBody>
                    <a:bodyPr/>
                    <a:lstStyle/>
                    <a:p>
                      <a:pPr marL="0" lvl="0" indent="0" algn="ctr" rtl="0">
                        <a:spcBef>
                          <a:spcPts val="0"/>
                        </a:spcBef>
                        <a:spcAft>
                          <a:spcPts val="0"/>
                        </a:spcAft>
                        <a:buNone/>
                      </a:pPr>
                      <a:r>
                        <a:rPr lang="en" b="1">
                          <a:latin typeface="Courier New"/>
                          <a:ea typeface="Courier New"/>
                          <a:cs typeface="Courier New"/>
                          <a:sym typeface="Courier New"/>
                        </a:rPr>
                        <a:t>1</a:t>
                      </a:r>
                      <a:endParaRPr b="1">
                        <a:latin typeface="Courier New"/>
                        <a:ea typeface="Courier New"/>
                        <a:cs typeface="Courier New"/>
                        <a:sym typeface="Courier New"/>
                      </a:endParaRPr>
                    </a:p>
                  </a:txBody>
                  <a:tcPr marL="45700" marR="45700" marT="45700" marB="45700">
                    <a:solidFill>
                      <a:schemeClr val="lt2"/>
                    </a:solidFill>
                  </a:tcPr>
                </a:tc>
                <a:extLst>
                  <a:ext uri="{0D108BD9-81ED-4DB2-BD59-A6C34878D82A}">
                    <a16:rowId xmlns:a16="http://schemas.microsoft.com/office/drawing/2014/main" val="10002"/>
                  </a:ext>
                </a:extLst>
              </a:tr>
              <a:tr h="152550">
                <a:tc>
                  <a:txBody>
                    <a:bodyPr/>
                    <a:lstStyle/>
                    <a:p>
                      <a:pPr marL="0" lvl="0" indent="0" algn="ctr" rtl="0">
                        <a:spcBef>
                          <a:spcPts val="0"/>
                        </a:spcBef>
                        <a:spcAft>
                          <a:spcPts val="0"/>
                        </a:spcAft>
                        <a:buNone/>
                      </a:pPr>
                      <a:r>
                        <a:rPr lang="en">
                          <a:solidFill>
                            <a:schemeClr val="dk1"/>
                          </a:solidFill>
                        </a:rPr>
                        <a:t>RIP </a:t>
                      </a:r>
                      <a:r>
                        <a:rPr lang="en"/>
                        <a:t>of </a:t>
                      </a:r>
                      <a:r>
                        <a:rPr lang="en" b="1">
                          <a:solidFill>
                            <a:schemeClr val="dk1"/>
                          </a:solidFill>
                          <a:latin typeface="Courier New"/>
                          <a:ea typeface="Courier New"/>
                          <a:cs typeface="Courier New"/>
                          <a:sym typeface="Courier New"/>
                        </a:rPr>
                        <a:t>callee</a:t>
                      </a:r>
                      <a:endParaRPr/>
                    </a:p>
                  </a:txBody>
                  <a:tcPr marL="45700" marR="45700" marT="45700" marB="45700">
                    <a:solidFill>
                      <a:schemeClr val="lt2"/>
                    </a:solidFill>
                  </a:tcPr>
                </a:tc>
                <a:extLst>
                  <a:ext uri="{0D108BD9-81ED-4DB2-BD59-A6C34878D82A}">
                    <a16:rowId xmlns:a16="http://schemas.microsoft.com/office/drawing/2014/main" val="10003"/>
                  </a:ext>
                </a:extLst>
              </a:tr>
              <a:tr h="152550">
                <a:tc>
                  <a:txBody>
                    <a:bodyPr/>
                    <a:lstStyle/>
                    <a:p>
                      <a:pPr marL="0" lvl="0" indent="0" algn="ctr" rtl="0">
                        <a:spcBef>
                          <a:spcPts val="0"/>
                        </a:spcBef>
                        <a:spcAft>
                          <a:spcPts val="0"/>
                        </a:spcAft>
                        <a:buNone/>
                      </a:pPr>
                      <a:r>
                        <a:rPr lang="en">
                          <a:solidFill>
                            <a:schemeClr val="dk1"/>
                          </a:solidFill>
                        </a:rPr>
                        <a:t>SFP of </a:t>
                      </a:r>
                      <a:r>
                        <a:rPr lang="en" b="1">
                          <a:solidFill>
                            <a:schemeClr val="dk1"/>
                          </a:solidFill>
                          <a:latin typeface="Courier New"/>
                          <a:ea typeface="Courier New"/>
                          <a:cs typeface="Courier New"/>
                          <a:sym typeface="Courier New"/>
                        </a:rPr>
                        <a:t>callee</a:t>
                      </a:r>
                      <a:endParaRPr b="1">
                        <a:solidFill>
                          <a:schemeClr val="dk1"/>
                        </a:solidFill>
                        <a:latin typeface="Courier New"/>
                        <a:ea typeface="Courier New"/>
                        <a:cs typeface="Courier New"/>
                        <a:sym typeface="Courier New"/>
                      </a:endParaRPr>
                    </a:p>
                  </a:txBody>
                  <a:tcPr marL="45700" marR="45700" marT="45700" marB="45700">
                    <a:solidFill>
                      <a:schemeClr val="lt2"/>
                    </a:solidFill>
                  </a:tcPr>
                </a:tc>
                <a:extLst>
                  <a:ext uri="{0D108BD9-81ED-4DB2-BD59-A6C34878D82A}">
                    <a16:rowId xmlns:a16="http://schemas.microsoft.com/office/drawing/2014/main" val="10004"/>
                  </a:ext>
                </a:extLst>
              </a:tr>
              <a:tr h="152550">
                <a:tc>
                  <a:txBody>
                    <a:bodyPr/>
                    <a:lstStyle/>
                    <a:p>
                      <a:pPr marL="0" lvl="0" indent="0" algn="ctr" rtl="0">
                        <a:spcBef>
                          <a:spcPts val="0"/>
                        </a:spcBef>
                        <a:spcAft>
                          <a:spcPts val="0"/>
                        </a:spcAft>
                        <a:buClr>
                          <a:schemeClr val="dk1"/>
                        </a:buClr>
                        <a:buSzPts val="1100"/>
                        <a:buFont typeface="Arial"/>
                        <a:buNone/>
                      </a:pPr>
                      <a:r>
                        <a:rPr lang="en" b="1">
                          <a:solidFill>
                            <a:srgbClr val="999999"/>
                          </a:solidFill>
                          <a:latin typeface="Courier New"/>
                          <a:ea typeface="Courier New"/>
                          <a:cs typeface="Courier New"/>
                          <a:sym typeface="Courier New"/>
                        </a:rPr>
                        <a:t>local</a:t>
                      </a:r>
                      <a:endParaRPr b="1">
                        <a:solidFill>
                          <a:srgbClr val="999999"/>
                        </a:solidFill>
                        <a:latin typeface="Courier New"/>
                        <a:ea typeface="Courier New"/>
                        <a:cs typeface="Courier New"/>
                        <a:sym typeface="Courier New"/>
                      </a:endParaRPr>
                    </a:p>
                  </a:txBody>
                  <a:tcPr marL="45700" marR="45700" marT="45700" marB="45700">
                    <a:solidFill>
                      <a:schemeClr val="lt2"/>
                    </a:solidFill>
                  </a:tcPr>
                </a:tc>
                <a:extLst>
                  <a:ext uri="{0D108BD9-81ED-4DB2-BD59-A6C34878D82A}">
                    <a16:rowId xmlns:a16="http://schemas.microsoft.com/office/drawing/2014/main" val="10005"/>
                  </a:ext>
                </a:extLst>
              </a:tr>
            </a:tbl>
          </a:graphicData>
        </a:graphic>
      </p:graphicFrame>
      <p:sp>
        <p:nvSpPr>
          <p:cNvPr id="1339" name="Google Shape;1339;p103"/>
          <p:cNvSpPr/>
          <p:nvPr/>
        </p:nvSpPr>
        <p:spPr>
          <a:xfrm>
            <a:off x="5723850" y="1489223"/>
            <a:ext cx="243135" cy="1584650"/>
          </a:xfrm>
          <a:custGeom>
            <a:avLst/>
            <a:gdLst/>
            <a:ahLst/>
            <a:cxnLst/>
            <a:rect l="l" t="t" r="r" b="b"/>
            <a:pathLst>
              <a:path w="8353" h="65306" extrusionOk="0">
                <a:moveTo>
                  <a:pt x="0" y="65306"/>
                </a:moveTo>
                <a:lnTo>
                  <a:pt x="8353" y="65306"/>
                </a:lnTo>
                <a:lnTo>
                  <a:pt x="8353" y="0"/>
                </a:lnTo>
                <a:lnTo>
                  <a:pt x="2025" y="0"/>
                </a:lnTo>
              </a:path>
            </a:pathLst>
          </a:custGeom>
          <a:noFill/>
          <a:ln w="9525" cap="flat" cmpd="sng">
            <a:solidFill>
              <a:schemeClr val="dk2"/>
            </a:solidFill>
            <a:prstDash val="solid"/>
            <a:round/>
            <a:headEnd type="none" w="med" len="med"/>
            <a:tailEnd type="triangle" w="med" len="med"/>
          </a:ln>
        </p:spPr>
      </p:sp>
      <p:sp>
        <p:nvSpPr>
          <p:cNvPr id="1340" name="Google Shape;1340;p103"/>
          <p:cNvSpPr txBox="1">
            <a:spLocks noGrp="1"/>
          </p:cNvSpPr>
          <p:nvPr>
            <p:ph type="body" idx="1"/>
          </p:nvPr>
        </p:nvSpPr>
        <p:spPr>
          <a:xfrm>
            <a:off x="198500" y="1246825"/>
            <a:ext cx="2451000" cy="3765600"/>
          </a:xfrm>
          <a:prstGeom prst="rect">
            <a:avLst/>
          </a:prstGeom>
        </p:spPr>
        <p:txBody>
          <a:bodyPr spcFirstLastPara="1" wrap="square" lIns="91425" tIns="91425" rIns="91425" bIns="91425" anchor="t" anchorCtr="0">
            <a:normAutofit/>
          </a:bodyPr>
          <a:lstStyle/>
          <a:p>
            <a:pPr marL="0" lvl="0" indent="0" algn="l" rtl="0">
              <a:lnSpc>
                <a:spcPct val="100000"/>
              </a:lnSpc>
              <a:spcBef>
                <a:spcPts val="0"/>
              </a:spcBef>
              <a:spcAft>
                <a:spcPts val="0"/>
              </a:spcAft>
              <a:buNone/>
            </a:pPr>
            <a:r>
              <a:rPr lang="en" sz="1400" b="1"/>
              <a:t>8. Move ESP</a:t>
            </a:r>
            <a:endParaRPr sz="1400" b="1"/>
          </a:p>
          <a:p>
            <a:pPr marL="0" lvl="0" indent="0" algn="l" rtl="0">
              <a:lnSpc>
                <a:spcPct val="100000"/>
              </a:lnSpc>
              <a:spcBef>
                <a:spcPts val="0"/>
              </a:spcBef>
              <a:spcAft>
                <a:spcPts val="0"/>
              </a:spcAft>
              <a:buNone/>
            </a:pPr>
            <a:endParaRPr sz="700" b="1"/>
          </a:p>
          <a:p>
            <a:pPr marL="457200" lvl="0" indent="-317500" algn="l" rtl="0">
              <a:lnSpc>
                <a:spcPct val="100000"/>
              </a:lnSpc>
              <a:spcBef>
                <a:spcPts val="0"/>
              </a:spcBef>
              <a:spcAft>
                <a:spcPts val="0"/>
              </a:spcAft>
              <a:buSzPts val="1400"/>
              <a:buChar char="●"/>
            </a:pPr>
            <a:r>
              <a:rPr lang="en" sz="1400"/>
              <a:t>This instruction moves the ESP up to where the EBP is located.</a:t>
            </a:r>
            <a:endParaRPr sz="1400"/>
          </a:p>
          <a:p>
            <a:pPr marL="457200" lvl="0" indent="-317500" algn="l" rtl="0">
              <a:lnSpc>
                <a:spcPct val="100000"/>
              </a:lnSpc>
              <a:spcBef>
                <a:spcPts val="0"/>
              </a:spcBef>
              <a:spcAft>
                <a:spcPts val="0"/>
              </a:spcAft>
              <a:buSzPts val="1400"/>
              <a:buChar char="●"/>
            </a:pPr>
            <a:r>
              <a:rPr lang="en" sz="1400"/>
              <a:t>This effectively deletes the space allocated for the callee stack frame.</a:t>
            </a:r>
            <a:endParaRPr sz="1400"/>
          </a:p>
        </p:txBody>
      </p:sp>
      <p:sp>
        <p:nvSpPr>
          <p:cNvPr id="1341" name="Google Shape;1341;p103"/>
          <p:cNvSpPr/>
          <p:nvPr/>
        </p:nvSpPr>
        <p:spPr>
          <a:xfrm>
            <a:off x="5718225" y="2466250"/>
            <a:ext cx="1084000" cy="269200"/>
          </a:xfrm>
          <a:custGeom>
            <a:avLst/>
            <a:gdLst/>
            <a:ahLst/>
            <a:cxnLst/>
            <a:rect l="l" t="t" r="r" b="b"/>
            <a:pathLst>
              <a:path w="43360" h="10768" extrusionOk="0">
                <a:moveTo>
                  <a:pt x="43360" y="0"/>
                </a:moveTo>
                <a:lnTo>
                  <a:pt x="19498" y="0"/>
                </a:lnTo>
                <a:lnTo>
                  <a:pt x="19498" y="10768"/>
                </a:lnTo>
                <a:lnTo>
                  <a:pt x="0" y="10768"/>
                </a:lnTo>
              </a:path>
            </a:pathLst>
          </a:custGeom>
          <a:noFill/>
          <a:ln w="9525" cap="flat" cmpd="sng">
            <a:solidFill>
              <a:schemeClr val="dk2"/>
            </a:solidFill>
            <a:prstDash val="solid"/>
            <a:round/>
            <a:headEnd type="triangle" w="med" len="med"/>
            <a:tailEnd type="none" w="med" len="med"/>
          </a:ln>
        </p:spPr>
      </p:sp>
      <p:sp>
        <p:nvSpPr>
          <p:cNvPr id="1342" name="Google Shape;1342;p103"/>
          <p:cNvSpPr txBox="1"/>
          <p:nvPr/>
        </p:nvSpPr>
        <p:spPr>
          <a:xfrm>
            <a:off x="1942977" y="2903975"/>
            <a:ext cx="507000" cy="307800"/>
          </a:xfrm>
          <a:prstGeom prst="rect">
            <a:avLst/>
          </a:prstGeom>
          <a:noFill/>
          <a:ln>
            <a:noFill/>
          </a:ln>
        </p:spPr>
        <p:txBody>
          <a:bodyPr spcFirstLastPara="1" wrap="square" lIns="45700" tIns="45700" rIns="45700" bIns="45700" anchor="t" anchorCtr="0">
            <a:spAutoFit/>
          </a:bodyPr>
          <a:lstStyle/>
          <a:p>
            <a:pPr marL="0" lvl="0" indent="0" algn="ctr" rtl="0">
              <a:spcBef>
                <a:spcPts val="0"/>
              </a:spcBef>
              <a:spcAft>
                <a:spcPts val="0"/>
              </a:spcAft>
              <a:buNone/>
            </a:pPr>
            <a:r>
              <a:rPr lang="en" b="1" dirty="0">
                <a:solidFill>
                  <a:srgbClr val="FF0000"/>
                </a:solidFill>
              </a:rPr>
              <a:t>ESP</a:t>
            </a:r>
            <a:endParaRPr sz="1300" b="1" dirty="0">
              <a:solidFill>
                <a:srgbClr val="FF0000"/>
              </a:solidFill>
              <a:latin typeface="Courier New"/>
              <a:ea typeface="Courier New"/>
              <a:cs typeface="Courier New"/>
              <a:sym typeface="Courier New"/>
            </a:endParaRPr>
          </a:p>
        </p:txBody>
      </p:sp>
      <p:cxnSp>
        <p:nvCxnSpPr>
          <p:cNvPr id="1343" name="Google Shape;1343;p103"/>
          <p:cNvCxnSpPr>
            <a:stCxn id="1342" idx="3"/>
          </p:cNvCxnSpPr>
          <p:nvPr/>
        </p:nvCxnSpPr>
        <p:spPr>
          <a:xfrm>
            <a:off x="2449977" y="3057875"/>
            <a:ext cx="290400" cy="0"/>
          </a:xfrm>
          <a:prstGeom prst="straightConnector1">
            <a:avLst/>
          </a:prstGeom>
          <a:noFill/>
          <a:ln w="9525" cap="flat" cmpd="sng">
            <a:solidFill>
              <a:srgbClr val="FF0000"/>
            </a:solidFill>
            <a:prstDash val="solid"/>
            <a:round/>
            <a:headEnd type="none" w="med" len="med"/>
            <a:tailEnd type="triangle" w="med" len="med"/>
          </a:ln>
        </p:spPr>
      </p:cxnSp>
      <p:sp>
        <p:nvSpPr>
          <p:cNvPr id="1344" name="Google Shape;1344;p103"/>
          <p:cNvSpPr txBox="1"/>
          <p:nvPr/>
        </p:nvSpPr>
        <p:spPr>
          <a:xfrm>
            <a:off x="2740377" y="2903975"/>
            <a:ext cx="507000" cy="307800"/>
          </a:xfrm>
          <a:prstGeom prst="rect">
            <a:avLst/>
          </a:prstGeom>
          <a:noFill/>
          <a:ln>
            <a:noFill/>
          </a:ln>
        </p:spPr>
        <p:txBody>
          <a:bodyPr spcFirstLastPara="1" wrap="square" lIns="45700" tIns="45700" rIns="45700" bIns="45700" anchor="t" anchorCtr="0">
            <a:spAutoFit/>
          </a:bodyPr>
          <a:lstStyle/>
          <a:p>
            <a:pPr marL="0" lvl="0" indent="0" algn="ctr" rtl="0">
              <a:spcBef>
                <a:spcPts val="0"/>
              </a:spcBef>
              <a:spcAft>
                <a:spcPts val="0"/>
              </a:spcAft>
              <a:buNone/>
            </a:pPr>
            <a:r>
              <a:rPr lang="en" b="1" dirty="0"/>
              <a:t>EBP</a:t>
            </a:r>
            <a:endParaRPr sz="1300" b="1" dirty="0">
              <a:latin typeface="Courier New"/>
              <a:ea typeface="Courier New"/>
              <a:cs typeface="Courier New"/>
              <a:sym typeface="Courier New"/>
            </a:endParaRPr>
          </a:p>
        </p:txBody>
      </p:sp>
      <p:cxnSp>
        <p:nvCxnSpPr>
          <p:cNvPr id="1345" name="Google Shape;1345;p103"/>
          <p:cNvCxnSpPr>
            <a:stCxn id="1344" idx="3"/>
          </p:cNvCxnSpPr>
          <p:nvPr/>
        </p:nvCxnSpPr>
        <p:spPr>
          <a:xfrm>
            <a:off x="3247377" y="3057875"/>
            <a:ext cx="290400" cy="0"/>
          </a:xfrm>
          <a:prstGeom prst="straightConnector1">
            <a:avLst/>
          </a:prstGeom>
          <a:noFill/>
          <a:ln w="9525" cap="flat" cmpd="sng">
            <a:solidFill>
              <a:schemeClr val="dk2"/>
            </a:solidFill>
            <a:prstDash val="solid"/>
            <a:round/>
            <a:headEnd type="none" w="med" len="med"/>
            <a:tailEnd type="triangle" w="med" len="med"/>
          </a:ln>
        </p:spPr>
      </p:cxnSp>
      <p:sp>
        <p:nvSpPr>
          <p:cNvPr id="1346" name="Google Shape;1346;p103"/>
          <p:cNvSpPr txBox="1"/>
          <p:nvPr/>
        </p:nvSpPr>
        <p:spPr>
          <a:xfrm>
            <a:off x="5956027" y="4377955"/>
            <a:ext cx="507000" cy="307800"/>
          </a:xfrm>
          <a:prstGeom prst="rect">
            <a:avLst/>
          </a:prstGeom>
          <a:noFill/>
          <a:ln>
            <a:noFill/>
          </a:ln>
        </p:spPr>
        <p:txBody>
          <a:bodyPr spcFirstLastPara="1" wrap="square" lIns="45700" tIns="45700" rIns="45700" bIns="45700" anchor="t" anchorCtr="0">
            <a:spAutoFit/>
          </a:bodyPr>
          <a:lstStyle/>
          <a:p>
            <a:pPr marL="0" lvl="0" indent="0" algn="ctr" rtl="0">
              <a:spcBef>
                <a:spcPts val="0"/>
              </a:spcBef>
              <a:spcAft>
                <a:spcPts val="0"/>
              </a:spcAft>
              <a:buNone/>
            </a:pPr>
            <a:r>
              <a:rPr lang="en" b="1"/>
              <a:t>EIP</a:t>
            </a:r>
            <a:endParaRPr sz="1300" b="1">
              <a:latin typeface="Courier New"/>
              <a:ea typeface="Courier New"/>
              <a:cs typeface="Courier New"/>
              <a:sym typeface="Courier New"/>
            </a:endParaRPr>
          </a:p>
        </p:txBody>
      </p:sp>
      <p:cxnSp>
        <p:nvCxnSpPr>
          <p:cNvPr id="1347" name="Google Shape;1347;p103"/>
          <p:cNvCxnSpPr>
            <a:stCxn id="1346" idx="3"/>
          </p:cNvCxnSpPr>
          <p:nvPr/>
        </p:nvCxnSpPr>
        <p:spPr>
          <a:xfrm>
            <a:off x="6463027" y="4531855"/>
            <a:ext cx="290400" cy="0"/>
          </a:xfrm>
          <a:prstGeom prst="straightConnector1">
            <a:avLst/>
          </a:prstGeom>
          <a:noFill/>
          <a:ln w="9525" cap="flat" cmpd="sng">
            <a:solidFill>
              <a:schemeClr val="dk2"/>
            </a:solidFill>
            <a:prstDash val="solid"/>
            <a:round/>
            <a:headEnd type="none" w="med" len="med"/>
            <a:tailEnd type="triangle" w="med" len="med"/>
          </a:ln>
        </p:spPr>
      </p:cxnSp>
      <p:sp>
        <p:nvSpPr>
          <p:cNvPr id="1348" name="Google Shape;1348;p103"/>
          <p:cNvSpPr txBox="1">
            <a:spLocks noGrp="1"/>
          </p:cNvSpPr>
          <p:nvPr>
            <p:ph type="body" idx="2"/>
          </p:nvPr>
        </p:nvSpPr>
        <p:spPr>
          <a:xfrm>
            <a:off x="3852275" y="0"/>
            <a:ext cx="2283900" cy="8634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 sz="1300" b="1">
                <a:latin typeface="Courier New"/>
                <a:ea typeface="Courier New"/>
                <a:cs typeface="Courier New"/>
                <a:sym typeface="Courier New"/>
              </a:rPr>
              <a:t>void caller(void) {</a:t>
            </a:r>
            <a:br>
              <a:rPr lang="en" sz="1300" b="1">
                <a:latin typeface="Courier New"/>
                <a:ea typeface="Courier New"/>
                <a:cs typeface="Courier New"/>
                <a:sym typeface="Courier New"/>
              </a:rPr>
            </a:br>
            <a:r>
              <a:rPr lang="en" sz="1300" b="1">
                <a:latin typeface="Courier New"/>
                <a:ea typeface="Courier New"/>
                <a:cs typeface="Courier New"/>
                <a:sym typeface="Courier New"/>
              </a:rPr>
              <a:t>    callee(1, 2);</a:t>
            </a:r>
            <a:br>
              <a:rPr lang="en" sz="1300" b="1">
                <a:latin typeface="Courier New"/>
                <a:ea typeface="Courier New"/>
                <a:cs typeface="Courier New"/>
                <a:sym typeface="Courier New"/>
              </a:rPr>
            </a:br>
            <a:r>
              <a:rPr lang="en" sz="1300" b="1">
                <a:latin typeface="Courier New"/>
                <a:ea typeface="Courier New"/>
                <a:cs typeface="Courier New"/>
                <a:sym typeface="Courier New"/>
              </a:rPr>
              <a:t>}</a:t>
            </a:r>
            <a:endParaRPr sz="1300"/>
          </a:p>
        </p:txBody>
      </p:sp>
      <p:sp>
        <p:nvSpPr>
          <p:cNvPr id="1349" name="Google Shape;1349;p103"/>
          <p:cNvSpPr txBox="1"/>
          <p:nvPr/>
        </p:nvSpPr>
        <p:spPr>
          <a:xfrm>
            <a:off x="6232350" y="-17725"/>
            <a:ext cx="2788800" cy="10752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200"/>
              </a:spcAft>
              <a:buNone/>
            </a:pPr>
            <a:r>
              <a:rPr lang="en" sz="1300" b="1">
                <a:solidFill>
                  <a:schemeClr val="dk1"/>
                </a:solidFill>
                <a:latin typeface="Courier New"/>
                <a:ea typeface="Courier New"/>
                <a:cs typeface="Courier New"/>
                <a:sym typeface="Courier New"/>
              </a:rPr>
              <a:t>int callee(int a, int b) {</a:t>
            </a:r>
            <a:br>
              <a:rPr lang="en" sz="1300" b="1">
                <a:solidFill>
                  <a:schemeClr val="dk1"/>
                </a:solidFill>
                <a:latin typeface="Courier New"/>
                <a:ea typeface="Courier New"/>
                <a:cs typeface="Courier New"/>
                <a:sym typeface="Courier New"/>
              </a:rPr>
            </a:br>
            <a:r>
              <a:rPr lang="en" sz="1300" b="1">
                <a:solidFill>
                  <a:schemeClr val="dk1"/>
                </a:solidFill>
                <a:latin typeface="Courier New"/>
                <a:ea typeface="Courier New"/>
                <a:cs typeface="Courier New"/>
                <a:sym typeface="Courier New"/>
              </a:rPr>
              <a:t>    int local;</a:t>
            </a:r>
            <a:br>
              <a:rPr lang="en" sz="1300" b="1">
                <a:solidFill>
                  <a:schemeClr val="dk1"/>
                </a:solidFill>
                <a:latin typeface="Courier New"/>
                <a:ea typeface="Courier New"/>
                <a:cs typeface="Courier New"/>
                <a:sym typeface="Courier New"/>
              </a:rPr>
            </a:br>
            <a:r>
              <a:rPr lang="en" sz="1300" b="1">
                <a:solidFill>
                  <a:schemeClr val="dk1"/>
                </a:solidFill>
                <a:latin typeface="Courier New"/>
                <a:ea typeface="Courier New"/>
                <a:cs typeface="Courier New"/>
                <a:sym typeface="Courier New"/>
              </a:rPr>
              <a:t>    return 42;</a:t>
            </a:r>
            <a:br>
              <a:rPr lang="en" sz="1300" b="1">
                <a:solidFill>
                  <a:schemeClr val="dk1"/>
                </a:solidFill>
                <a:latin typeface="Courier New"/>
                <a:ea typeface="Courier New"/>
                <a:cs typeface="Courier New"/>
                <a:sym typeface="Courier New"/>
              </a:rPr>
            </a:br>
            <a:r>
              <a:rPr lang="en" sz="1300" b="1">
                <a:solidFill>
                  <a:schemeClr val="dk1"/>
                </a:solidFill>
                <a:latin typeface="Courier New"/>
                <a:ea typeface="Courier New"/>
                <a:cs typeface="Courier New"/>
                <a:sym typeface="Courier New"/>
              </a:rPr>
              <a:t>}</a:t>
            </a:r>
            <a:endParaRPr sz="170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Shape 1353"/>
        <p:cNvGrpSpPr/>
        <p:nvPr/>
      </p:nvGrpSpPr>
      <p:grpSpPr>
        <a:xfrm>
          <a:off x="0" y="0"/>
          <a:ext cx="0" cy="0"/>
          <a:chOff x="0" y="0"/>
          <a:chExt cx="0" cy="0"/>
        </a:xfrm>
      </p:grpSpPr>
      <p:sp>
        <p:nvSpPr>
          <p:cNvPr id="1354" name="Google Shape;1354;p104"/>
          <p:cNvSpPr txBox="1">
            <a:spLocks noGrp="1"/>
          </p:cNvSpPr>
          <p:nvPr>
            <p:ph type="body" idx="1"/>
          </p:nvPr>
        </p:nvSpPr>
        <p:spPr>
          <a:xfrm>
            <a:off x="6294500" y="1170625"/>
            <a:ext cx="2584500" cy="38862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400" b="1">
                <a:latin typeface="Courier New"/>
                <a:ea typeface="Courier New"/>
                <a:cs typeface="Courier New"/>
                <a:sym typeface="Courier New"/>
              </a:rPr>
              <a:t>caller:</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solidFill>
                  <a:srgbClr val="000000"/>
                </a:solidFill>
                <a:latin typeface="Courier New"/>
                <a:ea typeface="Courier New"/>
                <a:cs typeface="Courier New"/>
                <a:sym typeface="Courier New"/>
              </a:rPr>
              <a:t>    push $2</a:t>
            </a:r>
            <a:endParaRPr sz="1400" b="1">
              <a:solidFill>
                <a:srgbClr val="000000"/>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push $1</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solidFill>
                  <a:srgbClr val="000000"/>
                </a:solidFill>
                <a:latin typeface="Courier New"/>
                <a:ea typeface="Courier New"/>
                <a:cs typeface="Courier New"/>
                <a:sym typeface="Courier New"/>
              </a:rPr>
              <a:t>    call callee</a:t>
            </a:r>
            <a:endParaRPr sz="1400" b="1">
              <a:solidFill>
                <a:srgbClr val="000000"/>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add $8, %esp</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endParaRPr sz="8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callee:</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solidFill>
                  <a:srgbClr val="000000"/>
                </a:solidFill>
                <a:latin typeface="Courier New"/>
                <a:ea typeface="Courier New"/>
                <a:cs typeface="Courier New"/>
                <a:sym typeface="Courier New"/>
              </a:rPr>
              <a:t>    push %ebp</a:t>
            </a:r>
            <a:endParaRPr sz="1400" b="1">
              <a:solidFill>
                <a:srgbClr val="000000"/>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mov %esp, %ebp</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sub $4, %esp</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endParaRPr sz="8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mov $42, %eax</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endParaRPr sz="8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mov %ebp, %esp</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solidFill>
                  <a:srgbClr val="FF0000"/>
                </a:solidFill>
                <a:latin typeface="Courier New"/>
                <a:ea typeface="Courier New"/>
                <a:cs typeface="Courier New"/>
                <a:sym typeface="Courier New"/>
              </a:rPr>
              <a:t>    pop %ebp</a:t>
            </a:r>
            <a:endParaRPr sz="1400" b="1">
              <a:solidFill>
                <a:srgbClr val="FF0000"/>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ret</a:t>
            </a:r>
            <a:endParaRPr sz="1400" b="1">
              <a:latin typeface="Courier New"/>
              <a:ea typeface="Courier New"/>
              <a:cs typeface="Courier New"/>
              <a:sym typeface="Courier New"/>
            </a:endParaRPr>
          </a:p>
        </p:txBody>
      </p:sp>
      <p:sp>
        <p:nvSpPr>
          <p:cNvPr id="1355" name="Google Shape;1355;p104"/>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x86 Function Call</a:t>
            </a:r>
            <a:endParaRPr/>
          </a:p>
        </p:txBody>
      </p:sp>
      <p:sp>
        <p:nvSpPr>
          <p:cNvPr id="1356" name="Google Shape;1356;p10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77</a:t>
            </a:fld>
            <a:endParaRPr/>
          </a:p>
        </p:txBody>
      </p:sp>
      <p:graphicFrame>
        <p:nvGraphicFramePr>
          <p:cNvPr id="1357" name="Google Shape;1357;p104"/>
          <p:cNvGraphicFramePr/>
          <p:nvPr/>
        </p:nvGraphicFramePr>
        <p:xfrm>
          <a:off x="3537763" y="1378350"/>
          <a:ext cx="2186075" cy="2135150"/>
        </p:xfrm>
        <a:graphic>
          <a:graphicData uri="http://schemas.openxmlformats.org/drawingml/2006/table">
            <a:tbl>
              <a:tblPr>
                <a:noFill/>
                <a:tableStyleId>{F77F4237-0D3B-4A35-BEBD-FA886FF9FF42}</a:tableStyleId>
              </a:tblPr>
              <a:tblGrid>
                <a:gridCol w="2186075">
                  <a:extLst>
                    <a:ext uri="{9D8B030D-6E8A-4147-A177-3AD203B41FA5}">
                      <a16:colId xmlns:a16="http://schemas.microsoft.com/office/drawing/2014/main" val="20000"/>
                    </a:ext>
                  </a:extLst>
                </a:gridCol>
              </a:tblGrid>
              <a:tr h="611350">
                <a:tc>
                  <a:txBody>
                    <a:bodyPr/>
                    <a:lstStyle/>
                    <a:p>
                      <a:pPr marL="0" lvl="0" indent="0" algn="ctr" rtl="0">
                        <a:spcBef>
                          <a:spcPts val="0"/>
                        </a:spcBef>
                        <a:spcAft>
                          <a:spcPts val="0"/>
                        </a:spcAft>
                        <a:buNone/>
                      </a:pPr>
                      <a:r>
                        <a:rPr lang="en" b="1">
                          <a:latin typeface="Courier New"/>
                          <a:ea typeface="Courier New"/>
                          <a:cs typeface="Courier New"/>
                          <a:sym typeface="Courier New"/>
                        </a:rPr>
                        <a:t>caller</a:t>
                      </a:r>
                      <a:r>
                        <a:rPr lang="en"/>
                        <a:t> stack frame</a:t>
                      </a:r>
                      <a:endParaRPr/>
                    </a:p>
                  </a:txBody>
                  <a:tcPr marL="45700" marR="45700" marT="45700" marB="45700" anchor="ctr">
                    <a:solidFill>
                      <a:srgbClr val="9E9E9E"/>
                    </a:solidFill>
                  </a:tcPr>
                </a:tc>
                <a:extLst>
                  <a:ext uri="{0D108BD9-81ED-4DB2-BD59-A6C34878D82A}">
                    <a16:rowId xmlns:a16="http://schemas.microsoft.com/office/drawing/2014/main" val="10000"/>
                  </a:ext>
                </a:extLst>
              </a:tr>
              <a:tr h="152550">
                <a:tc>
                  <a:txBody>
                    <a:bodyPr/>
                    <a:lstStyle/>
                    <a:p>
                      <a:pPr marL="0" lvl="0" indent="0" algn="ctr" rtl="0">
                        <a:spcBef>
                          <a:spcPts val="0"/>
                        </a:spcBef>
                        <a:spcAft>
                          <a:spcPts val="0"/>
                        </a:spcAft>
                        <a:buNone/>
                      </a:pPr>
                      <a:r>
                        <a:rPr lang="en" b="1">
                          <a:latin typeface="Courier New"/>
                          <a:ea typeface="Courier New"/>
                          <a:cs typeface="Courier New"/>
                          <a:sym typeface="Courier New"/>
                        </a:rPr>
                        <a:t>2</a:t>
                      </a:r>
                      <a:endParaRPr b="1">
                        <a:latin typeface="Courier New"/>
                        <a:ea typeface="Courier New"/>
                        <a:cs typeface="Courier New"/>
                        <a:sym typeface="Courier New"/>
                      </a:endParaRPr>
                    </a:p>
                  </a:txBody>
                  <a:tcPr marL="45700" marR="45700" marT="45700" marB="45700">
                    <a:solidFill>
                      <a:schemeClr val="lt2"/>
                    </a:solidFill>
                  </a:tcPr>
                </a:tc>
                <a:extLst>
                  <a:ext uri="{0D108BD9-81ED-4DB2-BD59-A6C34878D82A}">
                    <a16:rowId xmlns:a16="http://schemas.microsoft.com/office/drawing/2014/main" val="10001"/>
                  </a:ext>
                </a:extLst>
              </a:tr>
              <a:tr h="152550">
                <a:tc>
                  <a:txBody>
                    <a:bodyPr/>
                    <a:lstStyle/>
                    <a:p>
                      <a:pPr marL="0" lvl="0" indent="0" algn="ctr" rtl="0">
                        <a:spcBef>
                          <a:spcPts val="0"/>
                        </a:spcBef>
                        <a:spcAft>
                          <a:spcPts val="0"/>
                        </a:spcAft>
                        <a:buNone/>
                      </a:pPr>
                      <a:r>
                        <a:rPr lang="en" b="1">
                          <a:latin typeface="Courier New"/>
                          <a:ea typeface="Courier New"/>
                          <a:cs typeface="Courier New"/>
                          <a:sym typeface="Courier New"/>
                        </a:rPr>
                        <a:t>1</a:t>
                      </a:r>
                      <a:endParaRPr b="1">
                        <a:latin typeface="Courier New"/>
                        <a:ea typeface="Courier New"/>
                        <a:cs typeface="Courier New"/>
                        <a:sym typeface="Courier New"/>
                      </a:endParaRPr>
                    </a:p>
                  </a:txBody>
                  <a:tcPr marL="45700" marR="45700" marT="45700" marB="45700">
                    <a:solidFill>
                      <a:schemeClr val="lt2"/>
                    </a:solidFill>
                  </a:tcPr>
                </a:tc>
                <a:extLst>
                  <a:ext uri="{0D108BD9-81ED-4DB2-BD59-A6C34878D82A}">
                    <a16:rowId xmlns:a16="http://schemas.microsoft.com/office/drawing/2014/main" val="10002"/>
                  </a:ext>
                </a:extLst>
              </a:tr>
              <a:tr h="152550">
                <a:tc>
                  <a:txBody>
                    <a:bodyPr/>
                    <a:lstStyle/>
                    <a:p>
                      <a:pPr marL="0" lvl="0" indent="0" algn="ctr" rtl="0">
                        <a:spcBef>
                          <a:spcPts val="0"/>
                        </a:spcBef>
                        <a:spcAft>
                          <a:spcPts val="0"/>
                        </a:spcAft>
                        <a:buNone/>
                      </a:pPr>
                      <a:r>
                        <a:rPr lang="en">
                          <a:solidFill>
                            <a:schemeClr val="dk1"/>
                          </a:solidFill>
                        </a:rPr>
                        <a:t>RIP </a:t>
                      </a:r>
                      <a:r>
                        <a:rPr lang="en"/>
                        <a:t>of </a:t>
                      </a:r>
                      <a:r>
                        <a:rPr lang="en" b="1">
                          <a:solidFill>
                            <a:schemeClr val="dk1"/>
                          </a:solidFill>
                          <a:latin typeface="Courier New"/>
                          <a:ea typeface="Courier New"/>
                          <a:cs typeface="Courier New"/>
                          <a:sym typeface="Courier New"/>
                        </a:rPr>
                        <a:t>callee</a:t>
                      </a:r>
                      <a:endParaRPr/>
                    </a:p>
                  </a:txBody>
                  <a:tcPr marL="45700" marR="45700" marT="45700" marB="45700">
                    <a:solidFill>
                      <a:schemeClr val="lt2"/>
                    </a:solidFill>
                  </a:tcPr>
                </a:tc>
                <a:extLst>
                  <a:ext uri="{0D108BD9-81ED-4DB2-BD59-A6C34878D82A}">
                    <a16:rowId xmlns:a16="http://schemas.microsoft.com/office/drawing/2014/main" val="10003"/>
                  </a:ext>
                </a:extLst>
              </a:tr>
              <a:tr h="152550">
                <a:tc>
                  <a:txBody>
                    <a:bodyPr/>
                    <a:lstStyle/>
                    <a:p>
                      <a:pPr marL="0" lvl="0" indent="0" algn="ctr" rtl="0">
                        <a:spcBef>
                          <a:spcPts val="0"/>
                        </a:spcBef>
                        <a:spcAft>
                          <a:spcPts val="0"/>
                        </a:spcAft>
                        <a:buNone/>
                      </a:pPr>
                      <a:r>
                        <a:rPr lang="en">
                          <a:solidFill>
                            <a:srgbClr val="999999"/>
                          </a:solidFill>
                        </a:rPr>
                        <a:t>SFP of </a:t>
                      </a:r>
                      <a:r>
                        <a:rPr lang="en" b="1">
                          <a:solidFill>
                            <a:srgbClr val="999999"/>
                          </a:solidFill>
                          <a:latin typeface="Courier New"/>
                          <a:ea typeface="Courier New"/>
                          <a:cs typeface="Courier New"/>
                          <a:sym typeface="Courier New"/>
                        </a:rPr>
                        <a:t>callee</a:t>
                      </a:r>
                      <a:endParaRPr b="1">
                        <a:solidFill>
                          <a:srgbClr val="999999"/>
                        </a:solidFill>
                        <a:latin typeface="Courier New"/>
                        <a:ea typeface="Courier New"/>
                        <a:cs typeface="Courier New"/>
                        <a:sym typeface="Courier New"/>
                      </a:endParaRPr>
                    </a:p>
                  </a:txBody>
                  <a:tcPr marL="45700" marR="45700" marT="45700" marB="45700">
                    <a:solidFill>
                      <a:schemeClr val="lt2"/>
                    </a:solidFill>
                  </a:tcPr>
                </a:tc>
                <a:extLst>
                  <a:ext uri="{0D108BD9-81ED-4DB2-BD59-A6C34878D82A}">
                    <a16:rowId xmlns:a16="http://schemas.microsoft.com/office/drawing/2014/main" val="10004"/>
                  </a:ext>
                </a:extLst>
              </a:tr>
              <a:tr h="152550">
                <a:tc>
                  <a:txBody>
                    <a:bodyPr/>
                    <a:lstStyle/>
                    <a:p>
                      <a:pPr marL="0" lvl="0" indent="0" algn="ctr" rtl="0">
                        <a:spcBef>
                          <a:spcPts val="0"/>
                        </a:spcBef>
                        <a:spcAft>
                          <a:spcPts val="0"/>
                        </a:spcAft>
                        <a:buClr>
                          <a:schemeClr val="dk1"/>
                        </a:buClr>
                        <a:buSzPts val="1100"/>
                        <a:buFont typeface="Arial"/>
                        <a:buNone/>
                      </a:pPr>
                      <a:r>
                        <a:rPr lang="en" b="1">
                          <a:solidFill>
                            <a:srgbClr val="999999"/>
                          </a:solidFill>
                          <a:latin typeface="Courier New"/>
                          <a:ea typeface="Courier New"/>
                          <a:cs typeface="Courier New"/>
                          <a:sym typeface="Courier New"/>
                        </a:rPr>
                        <a:t>local</a:t>
                      </a:r>
                      <a:endParaRPr b="1">
                        <a:latin typeface="Courier New"/>
                        <a:ea typeface="Courier New"/>
                        <a:cs typeface="Courier New"/>
                        <a:sym typeface="Courier New"/>
                      </a:endParaRPr>
                    </a:p>
                  </a:txBody>
                  <a:tcPr marL="45700" marR="45700" marT="45700" marB="45700">
                    <a:solidFill>
                      <a:schemeClr val="lt2"/>
                    </a:solidFill>
                  </a:tcPr>
                </a:tc>
                <a:extLst>
                  <a:ext uri="{0D108BD9-81ED-4DB2-BD59-A6C34878D82A}">
                    <a16:rowId xmlns:a16="http://schemas.microsoft.com/office/drawing/2014/main" val="10005"/>
                  </a:ext>
                </a:extLst>
              </a:tr>
            </a:tbl>
          </a:graphicData>
        </a:graphic>
      </p:graphicFrame>
      <p:sp>
        <p:nvSpPr>
          <p:cNvPr id="1358" name="Google Shape;1358;p104"/>
          <p:cNvSpPr/>
          <p:nvPr/>
        </p:nvSpPr>
        <p:spPr>
          <a:xfrm>
            <a:off x="5723850" y="1489223"/>
            <a:ext cx="243135" cy="1584650"/>
          </a:xfrm>
          <a:custGeom>
            <a:avLst/>
            <a:gdLst/>
            <a:ahLst/>
            <a:cxnLst/>
            <a:rect l="l" t="t" r="r" b="b"/>
            <a:pathLst>
              <a:path w="8353" h="65306" extrusionOk="0">
                <a:moveTo>
                  <a:pt x="0" y="65306"/>
                </a:moveTo>
                <a:lnTo>
                  <a:pt x="8353" y="65306"/>
                </a:lnTo>
                <a:lnTo>
                  <a:pt x="8353" y="0"/>
                </a:lnTo>
                <a:lnTo>
                  <a:pt x="2025" y="0"/>
                </a:lnTo>
              </a:path>
            </a:pathLst>
          </a:custGeom>
          <a:noFill/>
          <a:ln w="9525" cap="flat" cmpd="sng">
            <a:solidFill>
              <a:srgbClr val="B7B7B7"/>
            </a:solidFill>
            <a:prstDash val="solid"/>
            <a:round/>
            <a:headEnd type="none" w="med" len="med"/>
            <a:tailEnd type="triangle" w="med" len="med"/>
          </a:ln>
        </p:spPr>
      </p:sp>
      <p:sp>
        <p:nvSpPr>
          <p:cNvPr id="1359" name="Google Shape;1359;p104"/>
          <p:cNvSpPr txBox="1">
            <a:spLocks noGrp="1"/>
          </p:cNvSpPr>
          <p:nvPr>
            <p:ph type="body" idx="1"/>
          </p:nvPr>
        </p:nvSpPr>
        <p:spPr>
          <a:xfrm>
            <a:off x="198500" y="1246825"/>
            <a:ext cx="2451000" cy="3765600"/>
          </a:xfrm>
          <a:prstGeom prst="rect">
            <a:avLst/>
          </a:prstGeom>
        </p:spPr>
        <p:txBody>
          <a:bodyPr spcFirstLastPara="1" wrap="square" lIns="91425" tIns="91425" rIns="91425" bIns="91425" anchor="t" anchorCtr="0">
            <a:normAutofit/>
          </a:bodyPr>
          <a:lstStyle/>
          <a:p>
            <a:pPr marL="0" lvl="0" indent="0" algn="l" rtl="0">
              <a:lnSpc>
                <a:spcPct val="100000"/>
              </a:lnSpc>
              <a:spcBef>
                <a:spcPts val="0"/>
              </a:spcBef>
              <a:spcAft>
                <a:spcPts val="0"/>
              </a:spcAft>
              <a:buNone/>
            </a:pPr>
            <a:r>
              <a:rPr lang="en" sz="1400" b="1"/>
              <a:t>9. Pop (restore) old EBP (SFP)</a:t>
            </a:r>
            <a:endParaRPr sz="1400" b="1"/>
          </a:p>
          <a:p>
            <a:pPr marL="0" lvl="0" indent="0" algn="l" rtl="0">
              <a:lnSpc>
                <a:spcPct val="100000"/>
              </a:lnSpc>
              <a:spcBef>
                <a:spcPts val="0"/>
              </a:spcBef>
              <a:spcAft>
                <a:spcPts val="0"/>
              </a:spcAft>
              <a:buNone/>
            </a:pPr>
            <a:endParaRPr sz="1400"/>
          </a:p>
          <a:p>
            <a:pPr marL="457200" lvl="0" indent="-317500" algn="l" rtl="0">
              <a:lnSpc>
                <a:spcPct val="100000"/>
              </a:lnSpc>
              <a:spcBef>
                <a:spcPts val="0"/>
              </a:spcBef>
              <a:spcAft>
                <a:spcPts val="0"/>
              </a:spcAft>
              <a:buSzPts val="1400"/>
              <a:buChar char="●"/>
            </a:pPr>
            <a:r>
              <a:rPr lang="en" sz="1400"/>
              <a:t>The </a:t>
            </a:r>
            <a:r>
              <a:rPr lang="en" sz="1400" b="1">
                <a:latin typeface="Courier New"/>
                <a:ea typeface="Courier New"/>
                <a:cs typeface="Courier New"/>
                <a:sym typeface="Courier New"/>
              </a:rPr>
              <a:t>pop</a:t>
            </a:r>
            <a:r>
              <a:rPr lang="en" sz="1400"/>
              <a:t> instruction puts the SFP (saved EBP) back in EBP.</a:t>
            </a:r>
            <a:endParaRPr sz="1400"/>
          </a:p>
          <a:p>
            <a:pPr marL="457200" lvl="0" indent="-317500" algn="l" rtl="0">
              <a:lnSpc>
                <a:spcPct val="100000"/>
              </a:lnSpc>
              <a:spcBef>
                <a:spcPts val="0"/>
              </a:spcBef>
              <a:spcAft>
                <a:spcPts val="0"/>
              </a:spcAft>
              <a:buSzPts val="1400"/>
              <a:buChar char="●"/>
            </a:pPr>
            <a:r>
              <a:rPr lang="en" sz="1400"/>
              <a:t>It also increments ESP to delete the popped SFP from the stack.</a:t>
            </a:r>
            <a:endParaRPr sz="1400"/>
          </a:p>
        </p:txBody>
      </p:sp>
      <p:sp>
        <p:nvSpPr>
          <p:cNvPr id="1360" name="Google Shape;1360;p104"/>
          <p:cNvSpPr/>
          <p:nvPr/>
        </p:nvSpPr>
        <p:spPr>
          <a:xfrm>
            <a:off x="5718225" y="2466250"/>
            <a:ext cx="1084000" cy="269200"/>
          </a:xfrm>
          <a:custGeom>
            <a:avLst/>
            <a:gdLst/>
            <a:ahLst/>
            <a:cxnLst/>
            <a:rect l="l" t="t" r="r" b="b"/>
            <a:pathLst>
              <a:path w="43360" h="10768" extrusionOk="0">
                <a:moveTo>
                  <a:pt x="43360" y="0"/>
                </a:moveTo>
                <a:lnTo>
                  <a:pt x="19498" y="0"/>
                </a:lnTo>
                <a:lnTo>
                  <a:pt x="19498" y="10768"/>
                </a:lnTo>
                <a:lnTo>
                  <a:pt x="0" y="10768"/>
                </a:lnTo>
              </a:path>
            </a:pathLst>
          </a:custGeom>
          <a:noFill/>
          <a:ln w="9525" cap="flat" cmpd="sng">
            <a:solidFill>
              <a:schemeClr val="dk2"/>
            </a:solidFill>
            <a:prstDash val="solid"/>
            <a:round/>
            <a:headEnd type="triangle" w="med" len="med"/>
            <a:tailEnd type="none" w="med" len="med"/>
          </a:ln>
        </p:spPr>
      </p:sp>
      <p:sp>
        <p:nvSpPr>
          <p:cNvPr id="1361" name="Google Shape;1361;p104"/>
          <p:cNvSpPr txBox="1"/>
          <p:nvPr/>
        </p:nvSpPr>
        <p:spPr>
          <a:xfrm>
            <a:off x="2740377" y="1378350"/>
            <a:ext cx="507000" cy="307800"/>
          </a:xfrm>
          <a:prstGeom prst="rect">
            <a:avLst/>
          </a:prstGeom>
          <a:noFill/>
          <a:ln>
            <a:noFill/>
          </a:ln>
        </p:spPr>
        <p:txBody>
          <a:bodyPr spcFirstLastPara="1" wrap="square" lIns="45700" tIns="45700" rIns="45700" bIns="45700" anchor="t" anchorCtr="0">
            <a:spAutoFit/>
          </a:bodyPr>
          <a:lstStyle/>
          <a:p>
            <a:pPr marL="0" lvl="0" indent="0" algn="ctr" rtl="0">
              <a:spcBef>
                <a:spcPts val="0"/>
              </a:spcBef>
              <a:spcAft>
                <a:spcPts val="0"/>
              </a:spcAft>
              <a:buNone/>
            </a:pPr>
            <a:r>
              <a:rPr lang="en" b="1">
                <a:solidFill>
                  <a:srgbClr val="FF0000"/>
                </a:solidFill>
              </a:rPr>
              <a:t>EBP</a:t>
            </a:r>
            <a:endParaRPr sz="1300" b="1">
              <a:solidFill>
                <a:srgbClr val="FF0000"/>
              </a:solidFill>
              <a:latin typeface="Courier New"/>
              <a:ea typeface="Courier New"/>
              <a:cs typeface="Courier New"/>
              <a:sym typeface="Courier New"/>
            </a:endParaRPr>
          </a:p>
        </p:txBody>
      </p:sp>
      <p:cxnSp>
        <p:nvCxnSpPr>
          <p:cNvPr id="1362" name="Google Shape;1362;p104"/>
          <p:cNvCxnSpPr>
            <a:stCxn id="1361" idx="3"/>
          </p:cNvCxnSpPr>
          <p:nvPr/>
        </p:nvCxnSpPr>
        <p:spPr>
          <a:xfrm>
            <a:off x="3247377" y="1532250"/>
            <a:ext cx="290400" cy="0"/>
          </a:xfrm>
          <a:prstGeom prst="straightConnector1">
            <a:avLst/>
          </a:prstGeom>
          <a:noFill/>
          <a:ln w="9525" cap="flat" cmpd="sng">
            <a:solidFill>
              <a:srgbClr val="FF0000"/>
            </a:solidFill>
            <a:prstDash val="solid"/>
            <a:round/>
            <a:headEnd type="none" w="med" len="med"/>
            <a:tailEnd type="triangle" w="med" len="med"/>
          </a:ln>
        </p:spPr>
      </p:cxnSp>
      <p:sp>
        <p:nvSpPr>
          <p:cNvPr id="1363" name="Google Shape;1363;p104"/>
          <p:cNvSpPr txBox="1"/>
          <p:nvPr/>
        </p:nvSpPr>
        <p:spPr>
          <a:xfrm>
            <a:off x="2740377" y="2597550"/>
            <a:ext cx="507000" cy="307800"/>
          </a:xfrm>
          <a:prstGeom prst="rect">
            <a:avLst/>
          </a:prstGeom>
          <a:noFill/>
          <a:ln>
            <a:noFill/>
          </a:ln>
        </p:spPr>
        <p:txBody>
          <a:bodyPr spcFirstLastPara="1" wrap="square" lIns="45700" tIns="45700" rIns="45700" bIns="45700" anchor="t" anchorCtr="0">
            <a:spAutoFit/>
          </a:bodyPr>
          <a:lstStyle/>
          <a:p>
            <a:pPr marL="0" lvl="0" indent="0" algn="ctr" rtl="0">
              <a:spcBef>
                <a:spcPts val="0"/>
              </a:spcBef>
              <a:spcAft>
                <a:spcPts val="0"/>
              </a:spcAft>
              <a:buNone/>
            </a:pPr>
            <a:r>
              <a:rPr lang="en" b="1">
                <a:solidFill>
                  <a:srgbClr val="FF0000"/>
                </a:solidFill>
              </a:rPr>
              <a:t>ESP</a:t>
            </a:r>
            <a:endParaRPr sz="1300" b="1">
              <a:solidFill>
                <a:srgbClr val="FF0000"/>
              </a:solidFill>
              <a:latin typeface="Courier New"/>
              <a:ea typeface="Courier New"/>
              <a:cs typeface="Courier New"/>
              <a:sym typeface="Courier New"/>
            </a:endParaRPr>
          </a:p>
        </p:txBody>
      </p:sp>
      <p:cxnSp>
        <p:nvCxnSpPr>
          <p:cNvPr id="1364" name="Google Shape;1364;p104"/>
          <p:cNvCxnSpPr>
            <a:stCxn id="1363" idx="3"/>
          </p:cNvCxnSpPr>
          <p:nvPr/>
        </p:nvCxnSpPr>
        <p:spPr>
          <a:xfrm>
            <a:off x="3247377" y="2751450"/>
            <a:ext cx="290400" cy="0"/>
          </a:xfrm>
          <a:prstGeom prst="straightConnector1">
            <a:avLst/>
          </a:prstGeom>
          <a:noFill/>
          <a:ln w="9525" cap="flat" cmpd="sng">
            <a:solidFill>
              <a:srgbClr val="FF0000"/>
            </a:solidFill>
            <a:prstDash val="solid"/>
            <a:round/>
            <a:headEnd type="none" w="med" len="med"/>
            <a:tailEnd type="triangle" w="med" len="med"/>
          </a:ln>
        </p:spPr>
      </p:cxnSp>
      <p:sp>
        <p:nvSpPr>
          <p:cNvPr id="1365" name="Google Shape;1365;p104"/>
          <p:cNvSpPr txBox="1"/>
          <p:nvPr/>
        </p:nvSpPr>
        <p:spPr>
          <a:xfrm>
            <a:off x="5956027" y="4583695"/>
            <a:ext cx="507000" cy="307800"/>
          </a:xfrm>
          <a:prstGeom prst="rect">
            <a:avLst/>
          </a:prstGeom>
          <a:noFill/>
          <a:ln>
            <a:noFill/>
          </a:ln>
        </p:spPr>
        <p:txBody>
          <a:bodyPr spcFirstLastPara="1" wrap="square" lIns="45700" tIns="45700" rIns="45700" bIns="45700" anchor="t" anchorCtr="0">
            <a:spAutoFit/>
          </a:bodyPr>
          <a:lstStyle/>
          <a:p>
            <a:pPr marL="0" lvl="0" indent="0" algn="ctr" rtl="0">
              <a:spcBef>
                <a:spcPts val="0"/>
              </a:spcBef>
              <a:spcAft>
                <a:spcPts val="0"/>
              </a:spcAft>
              <a:buNone/>
            </a:pPr>
            <a:r>
              <a:rPr lang="en" b="1"/>
              <a:t>EIP</a:t>
            </a:r>
            <a:endParaRPr sz="1300" b="1">
              <a:latin typeface="Courier New"/>
              <a:ea typeface="Courier New"/>
              <a:cs typeface="Courier New"/>
              <a:sym typeface="Courier New"/>
            </a:endParaRPr>
          </a:p>
        </p:txBody>
      </p:sp>
      <p:cxnSp>
        <p:nvCxnSpPr>
          <p:cNvPr id="1366" name="Google Shape;1366;p104"/>
          <p:cNvCxnSpPr>
            <a:stCxn id="1365" idx="3"/>
          </p:cNvCxnSpPr>
          <p:nvPr/>
        </p:nvCxnSpPr>
        <p:spPr>
          <a:xfrm>
            <a:off x="6463027" y="4737595"/>
            <a:ext cx="290400" cy="0"/>
          </a:xfrm>
          <a:prstGeom prst="straightConnector1">
            <a:avLst/>
          </a:prstGeom>
          <a:noFill/>
          <a:ln w="9525" cap="flat" cmpd="sng">
            <a:solidFill>
              <a:schemeClr val="dk2"/>
            </a:solidFill>
            <a:prstDash val="solid"/>
            <a:round/>
            <a:headEnd type="none" w="med" len="med"/>
            <a:tailEnd type="triangle" w="med" len="med"/>
          </a:ln>
        </p:spPr>
      </p:cxnSp>
      <p:sp>
        <p:nvSpPr>
          <p:cNvPr id="1367" name="Google Shape;1367;p104"/>
          <p:cNvSpPr txBox="1">
            <a:spLocks noGrp="1"/>
          </p:cNvSpPr>
          <p:nvPr>
            <p:ph type="body" idx="2"/>
          </p:nvPr>
        </p:nvSpPr>
        <p:spPr>
          <a:xfrm>
            <a:off x="3852275" y="0"/>
            <a:ext cx="2283900" cy="8634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 sz="1300" b="1">
                <a:latin typeface="Courier New"/>
                <a:ea typeface="Courier New"/>
                <a:cs typeface="Courier New"/>
                <a:sym typeface="Courier New"/>
              </a:rPr>
              <a:t>void caller(void) {</a:t>
            </a:r>
            <a:br>
              <a:rPr lang="en" sz="1300" b="1">
                <a:latin typeface="Courier New"/>
                <a:ea typeface="Courier New"/>
                <a:cs typeface="Courier New"/>
                <a:sym typeface="Courier New"/>
              </a:rPr>
            </a:br>
            <a:r>
              <a:rPr lang="en" sz="1300" b="1">
                <a:latin typeface="Courier New"/>
                <a:ea typeface="Courier New"/>
                <a:cs typeface="Courier New"/>
                <a:sym typeface="Courier New"/>
              </a:rPr>
              <a:t>    callee(1, 2);</a:t>
            </a:r>
            <a:br>
              <a:rPr lang="en" sz="1300" b="1">
                <a:latin typeface="Courier New"/>
                <a:ea typeface="Courier New"/>
                <a:cs typeface="Courier New"/>
                <a:sym typeface="Courier New"/>
              </a:rPr>
            </a:br>
            <a:r>
              <a:rPr lang="en" sz="1300" b="1">
                <a:latin typeface="Courier New"/>
                <a:ea typeface="Courier New"/>
                <a:cs typeface="Courier New"/>
                <a:sym typeface="Courier New"/>
              </a:rPr>
              <a:t>}</a:t>
            </a:r>
            <a:endParaRPr sz="1300"/>
          </a:p>
        </p:txBody>
      </p:sp>
      <p:sp>
        <p:nvSpPr>
          <p:cNvPr id="1368" name="Google Shape;1368;p104"/>
          <p:cNvSpPr txBox="1"/>
          <p:nvPr/>
        </p:nvSpPr>
        <p:spPr>
          <a:xfrm>
            <a:off x="6232350" y="-17725"/>
            <a:ext cx="2788800" cy="10752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200"/>
              </a:spcAft>
              <a:buNone/>
            </a:pPr>
            <a:r>
              <a:rPr lang="en" sz="1300" b="1">
                <a:solidFill>
                  <a:schemeClr val="dk1"/>
                </a:solidFill>
                <a:latin typeface="Courier New"/>
                <a:ea typeface="Courier New"/>
                <a:cs typeface="Courier New"/>
                <a:sym typeface="Courier New"/>
              </a:rPr>
              <a:t>int callee(int a, int b) {</a:t>
            </a:r>
            <a:br>
              <a:rPr lang="en" sz="1300" b="1">
                <a:solidFill>
                  <a:schemeClr val="dk1"/>
                </a:solidFill>
                <a:latin typeface="Courier New"/>
                <a:ea typeface="Courier New"/>
                <a:cs typeface="Courier New"/>
                <a:sym typeface="Courier New"/>
              </a:rPr>
            </a:br>
            <a:r>
              <a:rPr lang="en" sz="1300" b="1">
                <a:solidFill>
                  <a:schemeClr val="dk1"/>
                </a:solidFill>
                <a:latin typeface="Courier New"/>
                <a:ea typeface="Courier New"/>
                <a:cs typeface="Courier New"/>
                <a:sym typeface="Courier New"/>
              </a:rPr>
              <a:t>    int local;</a:t>
            </a:r>
            <a:br>
              <a:rPr lang="en" sz="1300" b="1">
                <a:solidFill>
                  <a:schemeClr val="dk1"/>
                </a:solidFill>
                <a:latin typeface="Courier New"/>
                <a:ea typeface="Courier New"/>
                <a:cs typeface="Courier New"/>
                <a:sym typeface="Courier New"/>
              </a:rPr>
            </a:br>
            <a:r>
              <a:rPr lang="en" sz="1300" b="1">
                <a:solidFill>
                  <a:schemeClr val="dk1"/>
                </a:solidFill>
                <a:latin typeface="Courier New"/>
                <a:ea typeface="Courier New"/>
                <a:cs typeface="Courier New"/>
                <a:sym typeface="Courier New"/>
              </a:rPr>
              <a:t>    return 42;</a:t>
            </a:r>
            <a:br>
              <a:rPr lang="en" sz="1300" b="1">
                <a:solidFill>
                  <a:schemeClr val="dk1"/>
                </a:solidFill>
                <a:latin typeface="Courier New"/>
                <a:ea typeface="Courier New"/>
                <a:cs typeface="Courier New"/>
                <a:sym typeface="Courier New"/>
              </a:rPr>
            </a:br>
            <a:r>
              <a:rPr lang="en" sz="1300" b="1">
                <a:solidFill>
                  <a:schemeClr val="dk1"/>
                </a:solidFill>
                <a:latin typeface="Courier New"/>
                <a:ea typeface="Courier New"/>
                <a:cs typeface="Courier New"/>
                <a:sym typeface="Courier New"/>
              </a:rPr>
              <a:t>}</a:t>
            </a:r>
            <a:endParaRPr sz="170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Shape 1372"/>
        <p:cNvGrpSpPr/>
        <p:nvPr/>
      </p:nvGrpSpPr>
      <p:grpSpPr>
        <a:xfrm>
          <a:off x="0" y="0"/>
          <a:ext cx="0" cy="0"/>
          <a:chOff x="0" y="0"/>
          <a:chExt cx="0" cy="0"/>
        </a:xfrm>
      </p:grpSpPr>
      <p:sp>
        <p:nvSpPr>
          <p:cNvPr id="1373" name="Google Shape;1373;p105"/>
          <p:cNvSpPr/>
          <p:nvPr/>
        </p:nvSpPr>
        <p:spPr>
          <a:xfrm>
            <a:off x="5718225" y="2466250"/>
            <a:ext cx="1084000" cy="269200"/>
          </a:xfrm>
          <a:custGeom>
            <a:avLst/>
            <a:gdLst/>
            <a:ahLst/>
            <a:cxnLst/>
            <a:rect l="l" t="t" r="r" b="b"/>
            <a:pathLst>
              <a:path w="43360" h="10768" extrusionOk="0">
                <a:moveTo>
                  <a:pt x="43360" y="0"/>
                </a:moveTo>
                <a:lnTo>
                  <a:pt x="19498" y="0"/>
                </a:lnTo>
                <a:lnTo>
                  <a:pt x="19498" y="10768"/>
                </a:lnTo>
                <a:lnTo>
                  <a:pt x="0" y="10768"/>
                </a:lnTo>
              </a:path>
            </a:pathLst>
          </a:custGeom>
          <a:noFill/>
          <a:ln w="9525" cap="flat" cmpd="sng">
            <a:solidFill>
              <a:srgbClr val="B7B7B7"/>
            </a:solidFill>
            <a:prstDash val="solid"/>
            <a:round/>
            <a:headEnd type="triangle" w="med" len="med"/>
            <a:tailEnd type="none" w="med" len="med"/>
          </a:ln>
        </p:spPr>
      </p:sp>
      <p:sp>
        <p:nvSpPr>
          <p:cNvPr id="1374" name="Google Shape;1374;p105"/>
          <p:cNvSpPr txBox="1">
            <a:spLocks noGrp="1"/>
          </p:cNvSpPr>
          <p:nvPr>
            <p:ph type="body" idx="1"/>
          </p:nvPr>
        </p:nvSpPr>
        <p:spPr>
          <a:xfrm>
            <a:off x="6294500" y="1170625"/>
            <a:ext cx="2584500" cy="38862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400" b="1">
                <a:latin typeface="Courier New"/>
                <a:ea typeface="Courier New"/>
                <a:cs typeface="Courier New"/>
                <a:sym typeface="Courier New"/>
              </a:rPr>
              <a:t>caller:</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solidFill>
                  <a:srgbClr val="000000"/>
                </a:solidFill>
                <a:latin typeface="Courier New"/>
                <a:ea typeface="Courier New"/>
                <a:cs typeface="Courier New"/>
                <a:sym typeface="Courier New"/>
              </a:rPr>
              <a:t>    push $2</a:t>
            </a:r>
            <a:endParaRPr sz="1400" b="1">
              <a:solidFill>
                <a:srgbClr val="000000"/>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push $1</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solidFill>
                  <a:srgbClr val="000000"/>
                </a:solidFill>
                <a:latin typeface="Courier New"/>
                <a:ea typeface="Courier New"/>
                <a:cs typeface="Courier New"/>
                <a:sym typeface="Courier New"/>
              </a:rPr>
              <a:t>    call callee</a:t>
            </a:r>
            <a:endParaRPr sz="1400" b="1">
              <a:solidFill>
                <a:srgbClr val="000000"/>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add $8, %esp</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endParaRPr sz="8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callee:</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solidFill>
                  <a:srgbClr val="000000"/>
                </a:solidFill>
                <a:latin typeface="Courier New"/>
                <a:ea typeface="Courier New"/>
                <a:cs typeface="Courier New"/>
                <a:sym typeface="Courier New"/>
              </a:rPr>
              <a:t>    push %ebp</a:t>
            </a:r>
            <a:endParaRPr sz="1400" b="1">
              <a:solidFill>
                <a:srgbClr val="000000"/>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mov %esp, %ebp</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sub $4, %esp</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endParaRPr sz="8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mov $42, %eax</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endParaRPr sz="8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mov %ebp, %esp</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pop %ebp</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solidFill>
                  <a:srgbClr val="FF0000"/>
                </a:solidFill>
                <a:latin typeface="Courier New"/>
                <a:ea typeface="Courier New"/>
                <a:cs typeface="Courier New"/>
                <a:sym typeface="Courier New"/>
              </a:rPr>
              <a:t>    ret</a:t>
            </a:r>
            <a:endParaRPr sz="1400" b="1">
              <a:solidFill>
                <a:srgbClr val="FF0000"/>
              </a:solidFill>
              <a:latin typeface="Courier New"/>
              <a:ea typeface="Courier New"/>
              <a:cs typeface="Courier New"/>
              <a:sym typeface="Courier New"/>
            </a:endParaRPr>
          </a:p>
        </p:txBody>
      </p:sp>
      <p:sp>
        <p:nvSpPr>
          <p:cNvPr id="1375" name="Google Shape;1375;p105"/>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x86 Function Call</a:t>
            </a:r>
            <a:endParaRPr/>
          </a:p>
        </p:txBody>
      </p:sp>
      <p:sp>
        <p:nvSpPr>
          <p:cNvPr id="1376" name="Google Shape;1376;p10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78</a:t>
            </a:fld>
            <a:endParaRPr/>
          </a:p>
        </p:txBody>
      </p:sp>
      <p:graphicFrame>
        <p:nvGraphicFramePr>
          <p:cNvPr id="1377" name="Google Shape;1377;p105"/>
          <p:cNvGraphicFramePr/>
          <p:nvPr/>
        </p:nvGraphicFramePr>
        <p:xfrm>
          <a:off x="3537763" y="1378350"/>
          <a:ext cx="2186075" cy="2135150"/>
        </p:xfrm>
        <a:graphic>
          <a:graphicData uri="http://schemas.openxmlformats.org/drawingml/2006/table">
            <a:tbl>
              <a:tblPr>
                <a:noFill/>
                <a:tableStyleId>{F77F4237-0D3B-4A35-BEBD-FA886FF9FF42}</a:tableStyleId>
              </a:tblPr>
              <a:tblGrid>
                <a:gridCol w="2186075">
                  <a:extLst>
                    <a:ext uri="{9D8B030D-6E8A-4147-A177-3AD203B41FA5}">
                      <a16:colId xmlns:a16="http://schemas.microsoft.com/office/drawing/2014/main" val="20000"/>
                    </a:ext>
                  </a:extLst>
                </a:gridCol>
              </a:tblGrid>
              <a:tr h="611350">
                <a:tc>
                  <a:txBody>
                    <a:bodyPr/>
                    <a:lstStyle/>
                    <a:p>
                      <a:pPr marL="0" lvl="0" indent="0" algn="ctr" rtl="0">
                        <a:spcBef>
                          <a:spcPts val="0"/>
                        </a:spcBef>
                        <a:spcAft>
                          <a:spcPts val="0"/>
                        </a:spcAft>
                        <a:buNone/>
                      </a:pPr>
                      <a:r>
                        <a:rPr lang="en" b="1">
                          <a:latin typeface="Courier New"/>
                          <a:ea typeface="Courier New"/>
                          <a:cs typeface="Courier New"/>
                          <a:sym typeface="Courier New"/>
                        </a:rPr>
                        <a:t>caller</a:t>
                      </a:r>
                      <a:r>
                        <a:rPr lang="en"/>
                        <a:t> stack frame</a:t>
                      </a:r>
                      <a:endParaRPr/>
                    </a:p>
                  </a:txBody>
                  <a:tcPr marL="45700" marR="45700" marT="45700" marB="45700" anchor="ctr">
                    <a:solidFill>
                      <a:srgbClr val="9E9E9E"/>
                    </a:solidFill>
                  </a:tcPr>
                </a:tc>
                <a:extLst>
                  <a:ext uri="{0D108BD9-81ED-4DB2-BD59-A6C34878D82A}">
                    <a16:rowId xmlns:a16="http://schemas.microsoft.com/office/drawing/2014/main" val="10000"/>
                  </a:ext>
                </a:extLst>
              </a:tr>
              <a:tr h="152550">
                <a:tc>
                  <a:txBody>
                    <a:bodyPr/>
                    <a:lstStyle/>
                    <a:p>
                      <a:pPr marL="0" lvl="0" indent="0" algn="ctr" rtl="0">
                        <a:spcBef>
                          <a:spcPts val="0"/>
                        </a:spcBef>
                        <a:spcAft>
                          <a:spcPts val="0"/>
                        </a:spcAft>
                        <a:buNone/>
                      </a:pPr>
                      <a:r>
                        <a:rPr lang="en" b="1">
                          <a:latin typeface="Courier New"/>
                          <a:ea typeface="Courier New"/>
                          <a:cs typeface="Courier New"/>
                          <a:sym typeface="Courier New"/>
                        </a:rPr>
                        <a:t>2</a:t>
                      </a:r>
                      <a:endParaRPr b="1">
                        <a:latin typeface="Courier New"/>
                        <a:ea typeface="Courier New"/>
                        <a:cs typeface="Courier New"/>
                        <a:sym typeface="Courier New"/>
                      </a:endParaRPr>
                    </a:p>
                  </a:txBody>
                  <a:tcPr marL="45700" marR="45700" marT="45700" marB="45700">
                    <a:solidFill>
                      <a:schemeClr val="lt2"/>
                    </a:solidFill>
                  </a:tcPr>
                </a:tc>
                <a:extLst>
                  <a:ext uri="{0D108BD9-81ED-4DB2-BD59-A6C34878D82A}">
                    <a16:rowId xmlns:a16="http://schemas.microsoft.com/office/drawing/2014/main" val="10001"/>
                  </a:ext>
                </a:extLst>
              </a:tr>
              <a:tr h="152550">
                <a:tc>
                  <a:txBody>
                    <a:bodyPr/>
                    <a:lstStyle/>
                    <a:p>
                      <a:pPr marL="0" lvl="0" indent="0" algn="ctr" rtl="0">
                        <a:spcBef>
                          <a:spcPts val="0"/>
                        </a:spcBef>
                        <a:spcAft>
                          <a:spcPts val="0"/>
                        </a:spcAft>
                        <a:buNone/>
                      </a:pPr>
                      <a:r>
                        <a:rPr lang="en" b="1">
                          <a:latin typeface="Courier New"/>
                          <a:ea typeface="Courier New"/>
                          <a:cs typeface="Courier New"/>
                          <a:sym typeface="Courier New"/>
                        </a:rPr>
                        <a:t>1</a:t>
                      </a:r>
                      <a:endParaRPr b="1">
                        <a:latin typeface="Courier New"/>
                        <a:ea typeface="Courier New"/>
                        <a:cs typeface="Courier New"/>
                        <a:sym typeface="Courier New"/>
                      </a:endParaRPr>
                    </a:p>
                  </a:txBody>
                  <a:tcPr marL="45700" marR="45700" marT="45700" marB="45700">
                    <a:solidFill>
                      <a:schemeClr val="lt2"/>
                    </a:solidFill>
                  </a:tcPr>
                </a:tc>
                <a:extLst>
                  <a:ext uri="{0D108BD9-81ED-4DB2-BD59-A6C34878D82A}">
                    <a16:rowId xmlns:a16="http://schemas.microsoft.com/office/drawing/2014/main" val="10002"/>
                  </a:ext>
                </a:extLst>
              </a:tr>
              <a:tr h="152550">
                <a:tc>
                  <a:txBody>
                    <a:bodyPr/>
                    <a:lstStyle/>
                    <a:p>
                      <a:pPr marL="0" lvl="0" indent="0" algn="ctr" rtl="0">
                        <a:spcBef>
                          <a:spcPts val="0"/>
                        </a:spcBef>
                        <a:spcAft>
                          <a:spcPts val="0"/>
                        </a:spcAft>
                        <a:buNone/>
                      </a:pPr>
                      <a:r>
                        <a:rPr lang="en">
                          <a:solidFill>
                            <a:srgbClr val="999999"/>
                          </a:solidFill>
                        </a:rPr>
                        <a:t>RIP of </a:t>
                      </a:r>
                      <a:r>
                        <a:rPr lang="en" b="1">
                          <a:solidFill>
                            <a:srgbClr val="999999"/>
                          </a:solidFill>
                          <a:latin typeface="Courier New"/>
                          <a:ea typeface="Courier New"/>
                          <a:cs typeface="Courier New"/>
                          <a:sym typeface="Courier New"/>
                        </a:rPr>
                        <a:t>callee</a:t>
                      </a:r>
                      <a:endParaRPr>
                        <a:solidFill>
                          <a:srgbClr val="999999"/>
                        </a:solidFill>
                      </a:endParaRPr>
                    </a:p>
                  </a:txBody>
                  <a:tcPr marL="45700" marR="45700" marT="45700" marB="45700">
                    <a:solidFill>
                      <a:schemeClr val="lt2"/>
                    </a:solidFill>
                  </a:tcPr>
                </a:tc>
                <a:extLst>
                  <a:ext uri="{0D108BD9-81ED-4DB2-BD59-A6C34878D82A}">
                    <a16:rowId xmlns:a16="http://schemas.microsoft.com/office/drawing/2014/main" val="10003"/>
                  </a:ext>
                </a:extLst>
              </a:tr>
              <a:tr h="152550">
                <a:tc>
                  <a:txBody>
                    <a:bodyPr/>
                    <a:lstStyle/>
                    <a:p>
                      <a:pPr marL="0" lvl="0" indent="0" algn="ctr" rtl="0">
                        <a:spcBef>
                          <a:spcPts val="0"/>
                        </a:spcBef>
                        <a:spcAft>
                          <a:spcPts val="0"/>
                        </a:spcAft>
                        <a:buNone/>
                      </a:pPr>
                      <a:r>
                        <a:rPr lang="en">
                          <a:solidFill>
                            <a:srgbClr val="999999"/>
                          </a:solidFill>
                        </a:rPr>
                        <a:t>SFP of </a:t>
                      </a:r>
                      <a:r>
                        <a:rPr lang="en" b="1">
                          <a:solidFill>
                            <a:srgbClr val="999999"/>
                          </a:solidFill>
                          <a:latin typeface="Courier New"/>
                          <a:ea typeface="Courier New"/>
                          <a:cs typeface="Courier New"/>
                          <a:sym typeface="Courier New"/>
                        </a:rPr>
                        <a:t>callee</a:t>
                      </a:r>
                      <a:endParaRPr b="1">
                        <a:solidFill>
                          <a:srgbClr val="999999"/>
                        </a:solidFill>
                        <a:latin typeface="Courier New"/>
                        <a:ea typeface="Courier New"/>
                        <a:cs typeface="Courier New"/>
                        <a:sym typeface="Courier New"/>
                      </a:endParaRPr>
                    </a:p>
                  </a:txBody>
                  <a:tcPr marL="45700" marR="45700" marT="45700" marB="45700">
                    <a:solidFill>
                      <a:schemeClr val="lt2"/>
                    </a:solidFill>
                  </a:tcPr>
                </a:tc>
                <a:extLst>
                  <a:ext uri="{0D108BD9-81ED-4DB2-BD59-A6C34878D82A}">
                    <a16:rowId xmlns:a16="http://schemas.microsoft.com/office/drawing/2014/main" val="10004"/>
                  </a:ext>
                </a:extLst>
              </a:tr>
              <a:tr h="152550">
                <a:tc>
                  <a:txBody>
                    <a:bodyPr/>
                    <a:lstStyle/>
                    <a:p>
                      <a:pPr marL="0" lvl="0" indent="0" algn="ctr" rtl="0">
                        <a:spcBef>
                          <a:spcPts val="0"/>
                        </a:spcBef>
                        <a:spcAft>
                          <a:spcPts val="0"/>
                        </a:spcAft>
                        <a:buClr>
                          <a:schemeClr val="dk1"/>
                        </a:buClr>
                        <a:buSzPts val="1100"/>
                        <a:buFont typeface="Arial"/>
                        <a:buNone/>
                      </a:pPr>
                      <a:r>
                        <a:rPr lang="en" b="1">
                          <a:solidFill>
                            <a:srgbClr val="999999"/>
                          </a:solidFill>
                          <a:latin typeface="Courier New"/>
                          <a:ea typeface="Courier New"/>
                          <a:cs typeface="Courier New"/>
                          <a:sym typeface="Courier New"/>
                        </a:rPr>
                        <a:t>local</a:t>
                      </a:r>
                      <a:endParaRPr b="1">
                        <a:latin typeface="Courier New"/>
                        <a:ea typeface="Courier New"/>
                        <a:cs typeface="Courier New"/>
                        <a:sym typeface="Courier New"/>
                      </a:endParaRPr>
                    </a:p>
                  </a:txBody>
                  <a:tcPr marL="45700" marR="45700" marT="45700" marB="45700">
                    <a:solidFill>
                      <a:schemeClr val="lt2"/>
                    </a:solidFill>
                  </a:tcPr>
                </a:tc>
                <a:extLst>
                  <a:ext uri="{0D108BD9-81ED-4DB2-BD59-A6C34878D82A}">
                    <a16:rowId xmlns:a16="http://schemas.microsoft.com/office/drawing/2014/main" val="10005"/>
                  </a:ext>
                </a:extLst>
              </a:tr>
            </a:tbl>
          </a:graphicData>
        </a:graphic>
      </p:graphicFrame>
      <p:sp>
        <p:nvSpPr>
          <p:cNvPr id="1378" name="Google Shape;1378;p105"/>
          <p:cNvSpPr/>
          <p:nvPr/>
        </p:nvSpPr>
        <p:spPr>
          <a:xfrm>
            <a:off x="5723850" y="1489223"/>
            <a:ext cx="243135" cy="1584650"/>
          </a:xfrm>
          <a:custGeom>
            <a:avLst/>
            <a:gdLst/>
            <a:ahLst/>
            <a:cxnLst/>
            <a:rect l="l" t="t" r="r" b="b"/>
            <a:pathLst>
              <a:path w="8353" h="65306" extrusionOk="0">
                <a:moveTo>
                  <a:pt x="0" y="65306"/>
                </a:moveTo>
                <a:lnTo>
                  <a:pt x="8353" y="65306"/>
                </a:lnTo>
                <a:lnTo>
                  <a:pt x="8353" y="0"/>
                </a:lnTo>
                <a:lnTo>
                  <a:pt x="2025" y="0"/>
                </a:lnTo>
              </a:path>
            </a:pathLst>
          </a:custGeom>
          <a:noFill/>
          <a:ln w="9525" cap="flat" cmpd="sng">
            <a:solidFill>
              <a:srgbClr val="B7B7B7"/>
            </a:solidFill>
            <a:prstDash val="solid"/>
            <a:round/>
            <a:headEnd type="none" w="med" len="med"/>
            <a:tailEnd type="triangle" w="med" len="med"/>
          </a:ln>
        </p:spPr>
      </p:sp>
      <p:sp>
        <p:nvSpPr>
          <p:cNvPr id="1379" name="Google Shape;1379;p105"/>
          <p:cNvSpPr txBox="1">
            <a:spLocks noGrp="1"/>
          </p:cNvSpPr>
          <p:nvPr>
            <p:ph type="body" idx="1"/>
          </p:nvPr>
        </p:nvSpPr>
        <p:spPr>
          <a:xfrm>
            <a:off x="198500" y="1246825"/>
            <a:ext cx="2451000" cy="3765600"/>
          </a:xfrm>
          <a:prstGeom prst="rect">
            <a:avLst/>
          </a:prstGeom>
        </p:spPr>
        <p:txBody>
          <a:bodyPr spcFirstLastPara="1" wrap="square" lIns="91425" tIns="91425" rIns="91425" bIns="91425" anchor="t" anchorCtr="0">
            <a:normAutofit/>
          </a:bodyPr>
          <a:lstStyle/>
          <a:p>
            <a:pPr marL="0" lvl="0" indent="0" algn="l" rtl="0">
              <a:lnSpc>
                <a:spcPct val="100000"/>
              </a:lnSpc>
              <a:spcBef>
                <a:spcPts val="0"/>
              </a:spcBef>
              <a:spcAft>
                <a:spcPts val="0"/>
              </a:spcAft>
              <a:buNone/>
            </a:pPr>
            <a:r>
              <a:rPr lang="en" sz="1400" b="1"/>
              <a:t>10. Pop (restore) old EIP (RIP)</a:t>
            </a:r>
            <a:endParaRPr sz="1400" b="1"/>
          </a:p>
          <a:p>
            <a:pPr marL="0" lvl="0" indent="0" algn="l" rtl="0">
              <a:lnSpc>
                <a:spcPct val="100000"/>
              </a:lnSpc>
              <a:spcBef>
                <a:spcPts val="0"/>
              </a:spcBef>
              <a:spcAft>
                <a:spcPts val="0"/>
              </a:spcAft>
              <a:buNone/>
            </a:pPr>
            <a:endParaRPr sz="1400"/>
          </a:p>
          <a:p>
            <a:pPr marL="457200" lvl="0" indent="-317500" algn="l" rtl="0">
              <a:lnSpc>
                <a:spcPct val="100000"/>
              </a:lnSpc>
              <a:spcBef>
                <a:spcPts val="0"/>
              </a:spcBef>
              <a:spcAft>
                <a:spcPts val="0"/>
              </a:spcAft>
              <a:buSzPts val="1400"/>
              <a:buChar char="●"/>
            </a:pPr>
            <a:r>
              <a:rPr lang="en" sz="1400"/>
              <a:t>The </a:t>
            </a:r>
            <a:r>
              <a:rPr lang="en" sz="1400" b="1">
                <a:latin typeface="Courier New"/>
                <a:ea typeface="Courier New"/>
                <a:cs typeface="Courier New"/>
                <a:sym typeface="Courier New"/>
              </a:rPr>
              <a:t>ret</a:t>
            </a:r>
            <a:r>
              <a:rPr lang="en" sz="1400"/>
              <a:t> instruction acts like </a:t>
            </a:r>
            <a:r>
              <a:rPr lang="en" sz="1400" b="1">
                <a:latin typeface="Courier New"/>
                <a:ea typeface="Courier New"/>
                <a:cs typeface="Courier New"/>
                <a:sym typeface="Courier New"/>
              </a:rPr>
              <a:t>pop %eip</a:t>
            </a:r>
            <a:r>
              <a:rPr lang="en" sz="1400"/>
              <a:t>.</a:t>
            </a:r>
            <a:endParaRPr sz="1400"/>
          </a:p>
          <a:p>
            <a:pPr marL="457200" lvl="0" indent="-317500" algn="l" rtl="0">
              <a:lnSpc>
                <a:spcPct val="100000"/>
              </a:lnSpc>
              <a:spcBef>
                <a:spcPts val="0"/>
              </a:spcBef>
              <a:spcAft>
                <a:spcPts val="0"/>
              </a:spcAft>
              <a:buSzPts val="1400"/>
              <a:buChar char="●"/>
            </a:pPr>
            <a:r>
              <a:rPr lang="en" sz="1400"/>
              <a:t>It puts the next value on the stack (the RIP) into the EIP, which returns program execution to the caller.</a:t>
            </a:r>
            <a:endParaRPr sz="1400"/>
          </a:p>
          <a:p>
            <a:pPr marL="457200" lvl="0" indent="-317500" algn="l" rtl="0">
              <a:lnSpc>
                <a:spcPct val="100000"/>
              </a:lnSpc>
              <a:spcBef>
                <a:spcPts val="0"/>
              </a:spcBef>
              <a:spcAft>
                <a:spcPts val="0"/>
              </a:spcAft>
              <a:buSzPts val="1400"/>
              <a:buChar char="●"/>
            </a:pPr>
            <a:r>
              <a:rPr lang="en" sz="1400"/>
              <a:t>It also increments ESP to delete the popped RIP from the stack.</a:t>
            </a:r>
            <a:endParaRPr sz="1400"/>
          </a:p>
        </p:txBody>
      </p:sp>
      <p:sp>
        <p:nvSpPr>
          <p:cNvPr id="1380" name="Google Shape;1380;p105"/>
          <p:cNvSpPr txBox="1"/>
          <p:nvPr/>
        </p:nvSpPr>
        <p:spPr>
          <a:xfrm>
            <a:off x="2740377" y="1378350"/>
            <a:ext cx="507000" cy="307800"/>
          </a:xfrm>
          <a:prstGeom prst="rect">
            <a:avLst/>
          </a:prstGeom>
          <a:noFill/>
          <a:ln>
            <a:noFill/>
          </a:ln>
        </p:spPr>
        <p:txBody>
          <a:bodyPr spcFirstLastPara="1" wrap="square" lIns="45700" tIns="45700" rIns="45700" bIns="45700" anchor="t" anchorCtr="0">
            <a:spAutoFit/>
          </a:bodyPr>
          <a:lstStyle/>
          <a:p>
            <a:pPr marL="0" lvl="0" indent="0" algn="ctr" rtl="0">
              <a:spcBef>
                <a:spcPts val="0"/>
              </a:spcBef>
              <a:spcAft>
                <a:spcPts val="0"/>
              </a:spcAft>
              <a:buNone/>
            </a:pPr>
            <a:r>
              <a:rPr lang="en" b="1"/>
              <a:t>EBP</a:t>
            </a:r>
            <a:endParaRPr sz="1300" b="1">
              <a:latin typeface="Courier New"/>
              <a:ea typeface="Courier New"/>
              <a:cs typeface="Courier New"/>
              <a:sym typeface="Courier New"/>
            </a:endParaRPr>
          </a:p>
        </p:txBody>
      </p:sp>
      <p:cxnSp>
        <p:nvCxnSpPr>
          <p:cNvPr id="1381" name="Google Shape;1381;p105"/>
          <p:cNvCxnSpPr>
            <a:stCxn id="1380" idx="3"/>
          </p:cNvCxnSpPr>
          <p:nvPr/>
        </p:nvCxnSpPr>
        <p:spPr>
          <a:xfrm>
            <a:off x="3247377" y="1532250"/>
            <a:ext cx="290400" cy="0"/>
          </a:xfrm>
          <a:prstGeom prst="straightConnector1">
            <a:avLst/>
          </a:prstGeom>
          <a:noFill/>
          <a:ln w="9525" cap="flat" cmpd="sng">
            <a:solidFill>
              <a:schemeClr val="dk2"/>
            </a:solidFill>
            <a:prstDash val="solid"/>
            <a:round/>
            <a:headEnd type="none" w="med" len="med"/>
            <a:tailEnd type="triangle" w="med" len="med"/>
          </a:ln>
        </p:spPr>
      </p:cxnSp>
      <p:sp>
        <p:nvSpPr>
          <p:cNvPr id="1382" name="Google Shape;1382;p105"/>
          <p:cNvSpPr txBox="1"/>
          <p:nvPr/>
        </p:nvSpPr>
        <p:spPr>
          <a:xfrm>
            <a:off x="2740377" y="2292750"/>
            <a:ext cx="507000" cy="307800"/>
          </a:xfrm>
          <a:prstGeom prst="rect">
            <a:avLst/>
          </a:prstGeom>
          <a:noFill/>
          <a:ln>
            <a:noFill/>
          </a:ln>
        </p:spPr>
        <p:txBody>
          <a:bodyPr spcFirstLastPara="1" wrap="square" lIns="45700" tIns="45700" rIns="45700" bIns="45700" anchor="t" anchorCtr="0">
            <a:spAutoFit/>
          </a:bodyPr>
          <a:lstStyle/>
          <a:p>
            <a:pPr marL="0" lvl="0" indent="0" algn="ctr" rtl="0">
              <a:spcBef>
                <a:spcPts val="0"/>
              </a:spcBef>
              <a:spcAft>
                <a:spcPts val="0"/>
              </a:spcAft>
              <a:buNone/>
            </a:pPr>
            <a:r>
              <a:rPr lang="en" b="1">
                <a:solidFill>
                  <a:srgbClr val="FF0000"/>
                </a:solidFill>
              </a:rPr>
              <a:t>ESP</a:t>
            </a:r>
            <a:endParaRPr sz="1300" b="1">
              <a:solidFill>
                <a:srgbClr val="FF0000"/>
              </a:solidFill>
              <a:latin typeface="Courier New"/>
              <a:ea typeface="Courier New"/>
              <a:cs typeface="Courier New"/>
              <a:sym typeface="Courier New"/>
            </a:endParaRPr>
          </a:p>
        </p:txBody>
      </p:sp>
      <p:cxnSp>
        <p:nvCxnSpPr>
          <p:cNvPr id="1383" name="Google Shape;1383;p105"/>
          <p:cNvCxnSpPr>
            <a:stCxn id="1382" idx="3"/>
          </p:cNvCxnSpPr>
          <p:nvPr/>
        </p:nvCxnSpPr>
        <p:spPr>
          <a:xfrm>
            <a:off x="3247377" y="2446650"/>
            <a:ext cx="290400" cy="0"/>
          </a:xfrm>
          <a:prstGeom prst="straightConnector1">
            <a:avLst/>
          </a:prstGeom>
          <a:noFill/>
          <a:ln w="9525" cap="flat" cmpd="sng">
            <a:solidFill>
              <a:srgbClr val="FF0000"/>
            </a:solidFill>
            <a:prstDash val="solid"/>
            <a:round/>
            <a:headEnd type="none" w="med" len="med"/>
            <a:tailEnd type="triangle" w="med" len="med"/>
          </a:ln>
        </p:spPr>
      </p:cxnSp>
      <p:sp>
        <p:nvSpPr>
          <p:cNvPr id="1384" name="Google Shape;1384;p105"/>
          <p:cNvSpPr txBox="1"/>
          <p:nvPr/>
        </p:nvSpPr>
        <p:spPr>
          <a:xfrm>
            <a:off x="5956027" y="2312935"/>
            <a:ext cx="507000" cy="307800"/>
          </a:xfrm>
          <a:prstGeom prst="rect">
            <a:avLst/>
          </a:prstGeom>
          <a:noFill/>
          <a:ln>
            <a:noFill/>
          </a:ln>
        </p:spPr>
        <p:txBody>
          <a:bodyPr spcFirstLastPara="1" wrap="square" lIns="45700" tIns="45700" rIns="45700" bIns="45700" anchor="t" anchorCtr="0">
            <a:spAutoFit/>
          </a:bodyPr>
          <a:lstStyle/>
          <a:p>
            <a:pPr marL="0" lvl="0" indent="0" algn="ctr" rtl="0">
              <a:spcBef>
                <a:spcPts val="0"/>
              </a:spcBef>
              <a:spcAft>
                <a:spcPts val="0"/>
              </a:spcAft>
              <a:buNone/>
            </a:pPr>
            <a:r>
              <a:rPr lang="en" b="1">
                <a:solidFill>
                  <a:srgbClr val="FF0000"/>
                </a:solidFill>
              </a:rPr>
              <a:t>EIP</a:t>
            </a:r>
            <a:endParaRPr sz="1300" b="1">
              <a:solidFill>
                <a:srgbClr val="FF0000"/>
              </a:solidFill>
              <a:latin typeface="Courier New"/>
              <a:ea typeface="Courier New"/>
              <a:cs typeface="Courier New"/>
              <a:sym typeface="Courier New"/>
            </a:endParaRPr>
          </a:p>
        </p:txBody>
      </p:sp>
      <p:cxnSp>
        <p:nvCxnSpPr>
          <p:cNvPr id="1385" name="Google Shape;1385;p105"/>
          <p:cNvCxnSpPr>
            <a:stCxn id="1384" idx="3"/>
          </p:cNvCxnSpPr>
          <p:nvPr/>
        </p:nvCxnSpPr>
        <p:spPr>
          <a:xfrm>
            <a:off x="6463027" y="2466835"/>
            <a:ext cx="290400" cy="0"/>
          </a:xfrm>
          <a:prstGeom prst="straightConnector1">
            <a:avLst/>
          </a:prstGeom>
          <a:noFill/>
          <a:ln w="9525" cap="flat" cmpd="sng">
            <a:solidFill>
              <a:srgbClr val="FF0000"/>
            </a:solidFill>
            <a:prstDash val="solid"/>
            <a:round/>
            <a:headEnd type="none" w="med" len="med"/>
            <a:tailEnd type="triangle" w="med" len="med"/>
          </a:ln>
        </p:spPr>
      </p:cxnSp>
      <p:sp>
        <p:nvSpPr>
          <p:cNvPr id="1386" name="Google Shape;1386;p105"/>
          <p:cNvSpPr txBox="1">
            <a:spLocks noGrp="1"/>
          </p:cNvSpPr>
          <p:nvPr>
            <p:ph type="body" idx="2"/>
          </p:nvPr>
        </p:nvSpPr>
        <p:spPr>
          <a:xfrm>
            <a:off x="3852275" y="0"/>
            <a:ext cx="2283900" cy="8634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 sz="1300" b="1">
                <a:latin typeface="Courier New"/>
                <a:ea typeface="Courier New"/>
                <a:cs typeface="Courier New"/>
                <a:sym typeface="Courier New"/>
              </a:rPr>
              <a:t>void caller(void) {</a:t>
            </a:r>
            <a:br>
              <a:rPr lang="en" sz="1300" b="1">
                <a:latin typeface="Courier New"/>
                <a:ea typeface="Courier New"/>
                <a:cs typeface="Courier New"/>
                <a:sym typeface="Courier New"/>
              </a:rPr>
            </a:br>
            <a:r>
              <a:rPr lang="en" sz="1300" b="1">
                <a:latin typeface="Courier New"/>
                <a:ea typeface="Courier New"/>
                <a:cs typeface="Courier New"/>
                <a:sym typeface="Courier New"/>
              </a:rPr>
              <a:t>    callee(1, 2);</a:t>
            </a:r>
            <a:br>
              <a:rPr lang="en" sz="1300" b="1">
                <a:latin typeface="Courier New"/>
                <a:ea typeface="Courier New"/>
                <a:cs typeface="Courier New"/>
                <a:sym typeface="Courier New"/>
              </a:rPr>
            </a:br>
            <a:r>
              <a:rPr lang="en" sz="1300" b="1">
                <a:latin typeface="Courier New"/>
                <a:ea typeface="Courier New"/>
                <a:cs typeface="Courier New"/>
                <a:sym typeface="Courier New"/>
              </a:rPr>
              <a:t>}</a:t>
            </a:r>
            <a:endParaRPr sz="1300"/>
          </a:p>
        </p:txBody>
      </p:sp>
      <p:sp>
        <p:nvSpPr>
          <p:cNvPr id="1387" name="Google Shape;1387;p105"/>
          <p:cNvSpPr txBox="1"/>
          <p:nvPr/>
        </p:nvSpPr>
        <p:spPr>
          <a:xfrm>
            <a:off x="6232350" y="-17725"/>
            <a:ext cx="2788800" cy="10752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200"/>
              </a:spcAft>
              <a:buNone/>
            </a:pPr>
            <a:r>
              <a:rPr lang="en" sz="1300" b="1">
                <a:solidFill>
                  <a:schemeClr val="dk1"/>
                </a:solidFill>
                <a:latin typeface="Courier New"/>
                <a:ea typeface="Courier New"/>
                <a:cs typeface="Courier New"/>
                <a:sym typeface="Courier New"/>
              </a:rPr>
              <a:t>int callee(int a, int b) {</a:t>
            </a:r>
            <a:br>
              <a:rPr lang="en" sz="1300" b="1">
                <a:solidFill>
                  <a:schemeClr val="dk1"/>
                </a:solidFill>
                <a:latin typeface="Courier New"/>
                <a:ea typeface="Courier New"/>
                <a:cs typeface="Courier New"/>
                <a:sym typeface="Courier New"/>
              </a:rPr>
            </a:br>
            <a:r>
              <a:rPr lang="en" sz="1300" b="1">
                <a:solidFill>
                  <a:schemeClr val="dk1"/>
                </a:solidFill>
                <a:latin typeface="Courier New"/>
                <a:ea typeface="Courier New"/>
                <a:cs typeface="Courier New"/>
                <a:sym typeface="Courier New"/>
              </a:rPr>
              <a:t>    int local;</a:t>
            </a:r>
            <a:br>
              <a:rPr lang="en" sz="1300" b="1">
                <a:solidFill>
                  <a:schemeClr val="dk1"/>
                </a:solidFill>
                <a:latin typeface="Courier New"/>
                <a:ea typeface="Courier New"/>
                <a:cs typeface="Courier New"/>
                <a:sym typeface="Courier New"/>
              </a:rPr>
            </a:br>
            <a:r>
              <a:rPr lang="en" sz="1300" b="1">
                <a:solidFill>
                  <a:schemeClr val="dk1"/>
                </a:solidFill>
                <a:latin typeface="Courier New"/>
                <a:ea typeface="Courier New"/>
                <a:cs typeface="Courier New"/>
                <a:sym typeface="Courier New"/>
              </a:rPr>
              <a:t>    return 42;</a:t>
            </a:r>
            <a:br>
              <a:rPr lang="en" sz="1300" b="1">
                <a:solidFill>
                  <a:schemeClr val="dk1"/>
                </a:solidFill>
                <a:latin typeface="Courier New"/>
                <a:ea typeface="Courier New"/>
                <a:cs typeface="Courier New"/>
                <a:sym typeface="Courier New"/>
              </a:rPr>
            </a:br>
            <a:r>
              <a:rPr lang="en" sz="1300" b="1">
                <a:solidFill>
                  <a:schemeClr val="dk1"/>
                </a:solidFill>
                <a:latin typeface="Courier New"/>
                <a:ea typeface="Courier New"/>
                <a:cs typeface="Courier New"/>
                <a:sym typeface="Courier New"/>
              </a:rPr>
              <a:t>}</a:t>
            </a:r>
            <a:endParaRPr sz="170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Shape 1391"/>
        <p:cNvGrpSpPr/>
        <p:nvPr/>
      </p:nvGrpSpPr>
      <p:grpSpPr>
        <a:xfrm>
          <a:off x="0" y="0"/>
          <a:ext cx="0" cy="0"/>
          <a:chOff x="0" y="0"/>
          <a:chExt cx="0" cy="0"/>
        </a:xfrm>
      </p:grpSpPr>
      <p:sp>
        <p:nvSpPr>
          <p:cNvPr id="1392" name="Google Shape;1392;p106"/>
          <p:cNvSpPr txBox="1">
            <a:spLocks noGrp="1"/>
          </p:cNvSpPr>
          <p:nvPr>
            <p:ph type="body" idx="1"/>
          </p:nvPr>
        </p:nvSpPr>
        <p:spPr>
          <a:xfrm>
            <a:off x="6294500" y="1170625"/>
            <a:ext cx="2584500" cy="38862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400" b="1">
                <a:latin typeface="Courier New"/>
                <a:ea typeface="Courier New"/>
                <a:cs typeface="Courier New"/>
                <a:sym typeface="Courier New"/>
              </a:rPr>
              <a:t>caller:</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solidFill>
                  <a:srgbClr val="000000"/>
                </a:solidFill>
                <a:latin typeface="Courier New"/>
                <a:ea typeface="Courier New"/>
                <a:cs typeface="Courier New"/>
                <a:sym typeface="Courier New"/>
              </a:rPr>
              <a:t>    push $2</a:t>
            </a:r>
            <a:endParaRPr sz="1400" b="1">
              <a:solidFill>
                <a:srgbClr val="000000"/>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push $1</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solidFill>
                  <a:srgbClr val="000000"/>
                </a:solidFill>
                <a:latin typeface="Courier New"/>
                <a:ea typeface="Courier New"/>
                <a:cs typeface="Courier New"/>
                <a:sym typeface="Courier New"/>
              </a:rPr>
              <a:t>    call callee</a:t>
            </a:r>
            <a:endParaRPr sz="1400" b="1">
              <a:solidFill>
                <a:srgbClr val="000000"/>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solidFill>
                  <a:srgbClr val="FF0000"/>
                </a:solidFill>
                <a:latin typeface="Courier New"/>
                <a:ea typeface="Courier New"/>
                <a:cs typeface="Courier New"/>
                <a:sym typeface="Courier New"/>
              </a:rPr>
              <a:t>    add $8, %esp</a:t>
            </a:r>
            <a:endParaRPr sz="1400" b="1">
              <a:solidFill>
                <a:srgbClr val="FF0000"/>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endParaRPr sz="8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callee:</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solidFill>
                  <a:srgbClr val="000000"/>
                </a:solidFill>
                <a:latin typeface="Courier New"/>
                <a:ea typeface="Courier New"/>
                <a:cs typeface="Courier New"/>
                <a:sym typeface="Courier New"/>
              </a:rPr>
              <a:t>    push %ebp</a:t>
            </a:r>
            <a:endParaRPr sz="1400" b="1">
              <a:solidFill>
                <a:srgbClr val="000000"/>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mov %esp, %ebp</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sub $4, %esp</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endParaRPr sz="8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mov $42, %eax</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endParaRPr sz="8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mov %ebp, %esp</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pop %ebp</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ret</a:t>
            </a:r>
            <a:endParaRPr sz="1400" b="1">
              <a:latin typeface="Courier New"/>
              <a:ea typeface="Courier New"/>
              <a:cs typeface="Courier New"/>
              <a:sym typeface="Courier New"/>
            </a:endParaRPr>
          </a:p>
        </p:txBody>
      </p:sp>
      <p:sp>
        <p:nvSpPr>
          <p:cNvPr id="1393" name="Google Shape;1393;p106"/>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x86 Function Call</a:t>
            </a:r>
            <a:endParaRPr/>
          </a:p>
        </p:txBody>
      </p:sp>
      <p:sp>
        <p:nvSpPr>
          <p:cNvPr id="1394" name="Google Shape;1394;p10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79</a:t>
            </a:fld>
            <a:endParaRPr/>
          </a:p>
        </p:txBody>
      </p:sp>
      <p:graphicFrame>
        <p:nvGraphicFramePr>
          <p:cNvPr id="1395" name="Google Shape;1395;p106"/>
          <p:cNvGraphicFramePr/>
          <p:nvPr/>
        </p:nvGraphicFramePr>
        <p:xfrm>
          <a:off x="3537763" y="1378350"/>
          <a:ext cx="2186075" cy="2135150"/>
        </p:xfrm>
        <a:graphic>
          <a:graphicData uri="http://schemas.openxmlformats.org/drawingml/2006/table">
            <a:tbl>
              <a:tblPr>
                <a:noFill/>
                <a:tableStyleId>{F77F4237-0D3B-4A35-BEBD-FA886FF9FF42}</a:tableStyleId>
              </a:tblPr>
              <a:tblGrid>
                <a:gridCol w="2186075">
                  <a:extLst>
                    <a:ext uri="{9D8B030D-6E8A-4147-A177-3AD203B41FA5}">
                      <a16:colId xmlns:a16="http://schemas.microsoft.com/office/drawing/2014/main" val="20000"/>
                    </a:ext>
                  </a:extLst>
                </a:gridCol>
              </a:tblGrid>
              <a:tr h="611350">
                <a:tc>
                  <a:txBody>
                    <a:bodyPr/>
                    <a:lstStyle/>
                    <a:p>
                      <a:pPr marL="0" lvl="0" indent="0" algn="ctr" rtl="0">
                        <a:spcBef>
                          <a:spcPts val="0"/>
                        </a:spcBef>
                        <a:spcAft>
                          <a:spcPts val="0"/>
                        </a:spcAft>
                        <a:buNone/>
                      </a:pPr>
                      <a:r>
                        <a:rPr lang="en" b="1">
                          <a:latin typeface="Courier New"/>
                          <a:ea typeface="Courier New"/>
                          <a:cs typeface="Courier New"/>
                          <a:sym typeface="Courier New"/>
                        </a:rPr>
                        <a:t>caller</a:t>
                      </a:r>
                      <a:r>
                        <a:rPr lang="en"/>
                        <a:t> stack frame</a:t>
                      </a:r>
                      <a:endParaRPr/>
                    </a:p>
                  </a:txBody>
                  <a:tcPr marL="45700" marR="45700" marT="45700" marB="45700" anchor="ctr">
                    <a:solidFill>
                      <a:srgbClr val="9E9E9E"/>
                    </a:solidFill>
                  </a:tcPr>
                </a:tc>
                <a:extLst>
                  <a:ext uri="{0D108BD9-81ED-4DB2-BD59-A6C34878D82A}">
                    <a16:rowId xmlns:a16="http://schemas.microsoft.com/office/drawing/2014/main" val="10000"/>
                  </a:ext>
                </a:extLst>
              </a:tr>
              <a:tr h="152550">
                <a:tc>
                  <a:txBody>
                    <a:bodyPr/>
                    <a:lstStyle/>
                    <a:p>
                      <a:pPr marL="0" lvl="0" indent="0" algn="ctr" rtl="0">
                        <a:spcBef>
                          <a:spcPts val="0"/>
                        </a:spcBef>
                        <a:spcAft>
                          <a:spcPts val="0"/>
                        </a:spcAft>
                        <a:buNone/>
                      </a:pPr>
                      <a:r>
                        <a:rPr lang="en" b="1">
                          <a:solidFill>
                            <a:srgbClr val="999999"/>
                          </a:solidFill>
                          <a:latin typeface="Courier New"/>
                          <a:ea typeface="Courier New"/>
                          <a:cs typeface="Courier New"/>
                          <a:sym typeface="Courier New"/>
                        </a:rPr>
                        <a:t>2</a:t>
                      </a:r>
                      <a:endParaRPr b="1">
                        <a:solidFill>
                          <a:srgbClr val="999999"/>
                        </a:solidFill>
                        <a:latin typeface="Courier New"/>
                        <a:ea typeface="Courier New"/>
                        <a:cs typeface="Courier New"/>
                        <a:sym typeface="Courier New"/>
                      </a:endParaRPr>
                    </a:p>
                  </a:txBody>
                  <a:tcPr marL="45700" marR="45700" marT="45700" marB="45700">
                    <a:solidFill>
                      <a:schemeClr val="lt2"/>
                    </a:solidFill>
                  </a:tcPr>
                </a:tc>
                <a:extLst>
                  <a:ext uri="{0D108BD9-81ED-4DB2-BD59-A6C34878D82A}">
                    <a16:rowId xmlns:a16="http://schemas.microsoft.com/office/drawing/2014/main" val="10001"/>
                  </a:ext>
                </a:extLst>
              </a:tr>
              <a:tr h="152550">
                <a:tc>
                  <a:txBody>
                    <a:bodyPr/>
                    <a:lstStyle/>
                    <a:p>
                      <a:pPr marL="0" lvl="0" indent="0" algn="ctr" rtl="0">
                        <a:spcBef>
                          <a:spcPts val="0"/>
                        </a:spcBef>
                        <a:spcAft>
                          <a:spcPts val="0"/>
                        </a:spcAft>
                        <a:buNone/>
                      </a:pPr>
                      <a:r>
                        <a:rPr lang="en" b="1">
                          <a:solidFill>
                            <a:srgbClr val="999999"/>
                          </a:solidFill>
                          <a:latin typeface="Courier New"/>
                          <a:ea typeface="Courier New"/>
                          <a:cs typeface="Courier New"/>
                          <a:sym typeface="Courier New"/>
                        </a:rPr>
                        <a:t>1</a:t>
                      </a:r>
                      <a:endParaRPr b="1">
                        <a:solidFill>
                          <a:srgbClr val="999999"/>
                        </a:solidFill>
                        <a:latin typeface="Courier New"/>
                        <a:ea typeface="Courier New"/>
                        <a:cs typeface="Courier New"/>
                        <a:sym typeface="Courier New"/>
                      </a:endParaRPr>
                    </a:p>
                  </a:txBody>
                  <a:tcPr marL="45700" marR="45700" marT="45700" marB="45700">
                    <a:solidFill>
                      <a:schemeClr val="lt2"/>
                    </a:solidFill>
                  </a:tcPr>
                </a:tc>
                <a:extLst>
                  <a:ext uri="{0D108BD9-81ED-4DB2-BD59-A6C34878D82A}">
                    <a16:rowId xmlns:a16="http://schemas.microsoft.com/office/drawing/2014/main" val="10002"/>
                  </a:ext>
                </a:extLst>
              </a:tr>
              <a:tr h="152550">
                <a:tc>
                  <a:txBody>
                    <a:bodyPr/>
                    <a:lstStyle/>
                    <a:p>
                      <a:pPr marL="0" lvl="0" indent="0" algn="ctr" rtl="0">
                        <a:spcBef>
                          <a:spcPts val="0"/>
                        </a:spcBef>
                        <a:spcAft>
                          <a:spcPts val="0"/>
                        </a:spcAft>
                        <a:buNone/>
                      </a:pPr>
                      <a:r>
                        <a:rPr lang="en">
                          <a:solidFill>
                            <a:srgbClr val="999999"/>
                          </a:solidFill>
                        </a:rPr>
                        <a:t>RIP of </a:t>
                      </a:r>
                      <a:r>
                        <a:rPr lang="en" b="1">
                          <a:solidFill>
                            <a:srgbClr val="999999"/>
                          </a:solidFill>
                          <a:latin typeface="Courier New"/>
                          <a:ea typeface="Courier New"/>
                          <a:cs typeface="Courier New"/>
                          <a:sym typeface="Courier New"/>
                        </a:rPr>
                        <a:t>callee</a:t>
                      </a:r>
                      <a:endParaRPr>
                        <a:solidFill>
                          <a:srgbClr val="999999"/>
                        </a:solidFill>
                      </a:endParaRPr>
                    </a:p>
                  </a:txBody>
                  <a:tcPr marL="45700" marR="45700" marT="45700" marB="45700">
                    <a:solidFill>
                      <a:schemeClr val="lt2"/>
                    </a:solidFill>
                  </a:tcPr>
                </a:tc>
                <a:extLst>
                  <a:ext uri="{0D108BD9-81ED-4DB2-BD59-A6C34878D82A}">
                    <a16:rowId xmlns:a16="http://schemas.microsoft.com/office/drawing/2014/main" val="10003"/>
                  </a:ext>
                </a:extLst>
              </a:tr>
              <a:tr h="152550">
                <a:tc>
                  <a:txBody>
                    <a:bodyPr/>
                    <a:lstStyle/>
                    <a:p>
                      <a:pPr marL="0" lvl="0" indent="0" algn="ctr" rtl="0">
                        <a:spcBef>
                          <a:spcPts val="0"/>
                        </a:spcBef>
                        <a:spcAft>
                          <a:spcPts val="0"/>
                        </a:spcAft>
                        <a:buNone/>
                      </a:pPr>
                      <a:r>
                        <a:rPr lang="en">
                          <a:solidFill>
                            <a:srgbClr val="999999"/>
                          </a:solidFill>
                        </a:rPr>
                        <a:t>SFP of </a:t>
                      </a:r>
                      <a:r>
                        <a:rPr lang="en" b="1">
                          <a:solidFill>
                            <a:srgbClr val="999999"/>
                          </a:solidFill>
                          <a:latin typeface="Courier New"/>
                          <a:ea typeface="Courier New"/>
                          <a:cs typeface="Courier New"/>
                          <a:sym typeface="Courier New"/>
                        </a:rPr>
                        <a:t>callee</a:t>
                      </a:r>
                      <a:endParaRPr b="1">
                        <a:solidFill>
                          <a:srgbClr val="999999"/>
                        </a:solidFill>
                        <a:latin typeface="Courier New"/>
                        <a:ea typeface="Courier New"/>
                        <a:cs typeface="Courier New"/>
                        <a:sym typeface="Courier New"/>
                      </a:endParaRPr>
                    </a:p>
                  </a:txBody>
                  <a:tcPr marL="45700" marR="45700" marT="45700" marB="45700">
                    <a:solidFill>
                      <a:schemeClr val="lt2"/>
                    </a:solidFill>
                  </a:tcPr>
                </a:tc>
                <a:extLst>
                  <a:ext uri="{0D108BD9-81ED-4DB2-BD59-A6C34878D82A}">
                    <a16:rowId xmlns:a16="http://schemas.microsoft.com/office/drawing/2014/main" val="10004"/>
                  </a:ext>
                </a:extLst>
              </a:tr>
              <a:tr h="152550">
                <a:tc>
                  <a:txBody>
                    <a:bodyPr/>
                    <a:lstStyle/>
                    <a:p>
                      <a:pPr marL="0" lvl="0" indent="0" algn="ctr" rtl="0">
                        <a:spcBef>
                          <a:spcPts val="0"/>
                        </a:spcBef>
                        <a:spcAft>
                          <a:spcPts val="0"/>
                        </a:spcAft>
                        <a:buClr>
                          <a:schemeClr val="dk1"/>
                        </a:buClr>
                        <a:buSzPts val="1100"/>
                        <a:buFont typeface="Arial"/>
                        <a:buNone/>
                      </a:pPr>
                      <a:r>
                        <a:rPr lang="en" b="1">
                          <a:solidFill>
                            <a:srgbClr val="999999"/>
                          </a:solidFill>
                          <a:latin typeface="Courier New"/>
                          <a:ea typeface="Courier New"/>
                          <a:cs typeface="Courier New"/>
                          <a:sym typeface="Courier New"/>
                        </a:rPr>
                        <a:t>local</a:t>
                      </a:r>
                      <a:endParaRPr b="1">
                        <a:latin typeface="Courier New"/>
                        <a:ea typeface="Courier New"/>
                        <a:cs typeface="Courier New"/>
                        <a:sym typeface="Courier New"/>
                      </a:endParaRPr>
                    </a:p>
                  </a:txBody>
                  <a:tcPr marL="45700" marR="45700" marT="45700" marB="45700">
                    <a:solidFill>
                      <a:schemeClr val="lt2"/>
                    </a:solidFill>
                  </a:tcPr>
                </a:tc>
                <a:extLst>
                  <a:ext uri="{0D108BD9-81ED-4DB2-BD59-A6C34878D82A}">
                    <a16:rowId xmlns:a16="http://schemas.microsoft.com/office/drawing/2014/main" val="10005"/>
                  </a:ext>
                </a:extLst>
              </a:tr>
            </a:tbl>
          </a:graphicData>
        </a:graphic>
      </p:graphicFrame>
      <p:sp>
        <p:nvSpPr>
          <p:cNvPr id="1396" name="Google Shape;1396;p106"/>
          <p:cNvSpPr/>
          <p:nvPr/>
        </p:nvSpPr>
        <p:spPr>
          <a:xfrm>
            <a:off x="5723850" y="1489223"/>
            <a:ext cx="243135" cy="1584650"/>
          </a:xfrm>
          <a:custGeom>
            <a:avLst/>
            <a:gdLst/>
            <a:ahLst/>
            <a:cxnLst/>
            <a:rect l="l" t="t" r="r" b="b"/>
            <a:pathLst>
              <a:path w="8353" h="65306" extrusionOk="0">
                <a:moveTo>
                  <a:pt x="0" y="65306"/>
                </a:moveTo>
                <a:lnTo>
                  <a:pt x="8353" y="65306"/>
                </a:lnTo>
                <a:lnTo>
                  <a:pt x="8353" y="0"/>
                </a:lnTo>
                <a:lnTo>
                  <a:pt x="2025" y="0"/>
                </a:lnTo>
              </a:path>
            </a:pathLst>
          </a:custGeom>
          <a:noFill/>
          <a:ln w="9525" cap="flat" cmpd="sng">
            <a:solidFill>
              <a:srgbClr val="B7B7B7"/>
            </a:solidFill>
            <a:prstDash val="solid"/>
            <a:round/>
            <a:headEnd type="none" w="med" len="med"/>
            <a:tailEnd type="triangle" w="med" len="med"/>
          </a:ln>
        </p:spPr>
      </p:sp>
      <p:sp>
        <p:nvSpPr>
          <p:cNvPr id="1397" name="Google Shape;1397;p106"/>
          <p:cNvSpPr txBox="1">
            <a:spLocks noGrp="1"/>
          </p:cNvSpPr>
          <p:nvPr>
            <p:ph type="body" idx="1"/>
          </p:nvPr>
        </p:nvSpPr>
        <p:spPr>
          <a:xfrm>
            <a:off x="198500" y="1246825"/>
            <a:ext cx="2451000" cy="3765600"/>
          </a:xfrm>
          <a:prstGeom prst="rect">
            <a:avLst/>
          </a:prstGeom>
        </p:spPr>
        <p:txBody>
          <a:bodyPr spcFirstLastPara="1" wrap="square" lIns="91425" tIns="91425" rIns="91425" bIns="91425" anchor="t" anchorCtr="0">
            <a:normAutofit/>
          </a:bodyPr>
          <a:lstStyle/>
          <a:p>
            <a:pPr marL="0" lvl="0" indent="0" algn="l" rtl="0">
              <a:lnSpc>
                <a:spcPct val="100000"/>
              </a:lnSpc>
              <a:spcBef>
                <a:spcPts val="0"/>
              </a:spcBef>
              <a:spcAft>
                <a:spcPts val="0"/>
              </a:spcAft>
              <a:buNone/>
            </a:pPr>
            <a:r>
              <a:rPr lang="en" sz="1400" b="1"/>
              <a:t>11. Remove arguments from stack</a:t>
            </a:r>
            <a:endParaRPr sz="1400" b="1"/>
          </a:p>
          <a:p>
            <a:pPr marL="0" lvl="0" indent="0" algn="l" rtl="0">
              <a:lnSpc>
                <a:spcPct val="100000"/>
              </a:lnSpc>
              <a:spcBef>
                <a:spcPts val="0"/>
              </a:spcBef>
              <a:spcAft>
                <a:spcPts val="0"/>
              </a:spcAft>
              <a:buNone/>
            </a:pPr>
            <a:endParaRPr sz="1300"/>
          </a:p>
          <a:p>
            <a:pPr marL="457200" lvl="0" indent="-317500" algn="l" rtl="0">
              <a:lnSpc>
                <a:spcPct val="100000"/>
              </a:lnSpc>
              <a:spcBef>
                <a:spcPts val="0"/>
              </a:spcBef>
              <a:spcAft>
                <a:spcPts val="0"/>
              </a:spcAft>
              <a:buSzPts val="1400"/>
              <a:buChar char="●"/>
            </a:pPr>
            <a:r>
              <a:rPr lang="en" sz="1400"/>
              <a:t>Back in the caller, we increment ESP to delete the arguments from the stack.</a:t>
            </a:r>
            <a:endParaRPr sz="1400"/>
          </a:p>
          <a:p>
            <a:pPr marL="457200" lvl="0" indent="-317500" algn="l" rtl="0">
              <a:lnSpc>
                <a:spcPct val="100000"/>
              </a:lnSpc>
              <a:spcBef>
                <a:spcPts val="0"/>
              </a:spcBef>
              <a:spcAft>
                <a:spcPts val="0"/>
              </a:spcAft>
              <a:buSzPts val="1400"/>
              <a:buChar char="●"/>
            </a:pPr>
            <a:r>
              <a:rPr lang="en" sz="1400"/>
              <a:t>The stack has returned to its original state before the function call!</a:t>
            </a:r>
            <a:endParaRPr sz="1400"/>
          </a:p>
        </p:txBody>
      </p:sp>
      <p:sp>
        <p:nvSpPr>
          <p:cNvPr id="1398" name="Google Shape;1398;p106"/>
          <p:cNvSpPr/>
          <p:nvPr/>
        </p:nvSpPr>
        <p:spPr>
          <a:xfrm>
            <a:off x="5718225" y="2466250"/>
            <a:ext cx="1084000" cy="269200"/>
          </a:xfrm>
          <a:custGeom>
            <a:avLst/>
            <a:gdLst/>
            <a:ahLst/>
            <a:cxnLst/>
            <a:rect l="l" t="t" r="r" b="b"/>
            <a:pathLst>
              <a:path w="43360" h="10768" extrusionOk="0">
                <a:moveTo>
                  <a:pt x="43360" y="0"/>
                </a:moveTo>
                <a:lnTo>
                  <a:pt x="19498" y="0"/>
                </a:lnTo>
                <a:lnTo>
                  <a:pt x="19498" y="10768"/>
                </a:lnTo>
                <a:lnTo>
                  <a:pt x="0" y="10768"/>
                </a:lnTo>
              </a:path>
            </a:pathLst>
          </a:custGeom>
          <a:noFill/>
          <a:ln w="9525" cap="flat" cmpd="sng">
            <a:solidFill>
              <a:srgbClr val="B7B7B7"/>
            </a:solidFill>
            <a:prstDash val="solid"/>
            <a:round/>
            <a:headEnd type="triangle" w="med" len="med"/>
            <a:tailEnd type="none" w="med" len="med"/>
          </a:ln>
        </p:spPr>
      </p:sp>
      <p:sp>
        <p:nvSpPr>
          <p:cNvPr id="1399" name="Google Shape;1399;p106"/>
          <p:cNvSpPr txBox="1"/>
          <p:nvPr/>
        </p:nvSpPr>
        <p:spPr>
          <a:xfrm>
            <a:off x="2740377" y="1378350"/>
            <a:ext cx="507000" cy="307800"/>
          </a:xfrm>
          <a:prstGeom prst="rect">
            <a:avLst/>
          </a:prstGeom>
          <a:noFill/>
          <a:ln>
            <a:noFill/>
          </a:ln>
        </p:spPr>
        <p:txBody>
          <a:bodyPr spcFirstLastPara="1" wrap="square" lIns="45700" tIns="45700" rIns="45700" bIns="45700" anchor="t" anchorCtr="0">
            <a:spAutoFit/>
          </a:bodyPr>
          <a:lstStyle/>
          <a:p>
            <a:pPr marL="0" lvl="0" indent="0" algn="ctr" rtl="0">
              <a:spcBef>
                <a:spcPts val="0"/>
              </a:spcBef>
              <a:spcAft>
                <a:spcPts val="0"/>
              </a:spcAft>
              <a:buNone/>
            </a:pPr>
            <a:r>
              <a:rPr lang="en" b="1"/>
              <a:t>EBP</a:t>
            </a:r>
            <a:endParaRPr sz="1300" b="1">
              <a:latin typeface="Courier New"/>
              <a:ea typeface="Courier New"/>
              <a:cs typeface="Courier New"/>
              <a:sym typeface="Courier New"/>
            </a:endParaRPr>
          </a:p>
        </p:txBody>
      </p:sp>
      <p:cxnSp>
        <p:nvCxnSpPr>
          <p:cNvPr id="1400" name="Google Shape;1400;p106"/>
          <p:cNvCxnSpPr>
            <a:stCxn id="1399" idx="3"/>
          </p:cNvCxnSpPr>
          <p:nvPr/>
        </p:nvCxnSpPr>
        <p:spPr>
          <a:xfrm>
            <a:off x="3247377" y="1532250"/>
            <a:ext cx="290400" cy="0"/>
          </a:xfrm>
          <a:prstGeom prst="straightConnector1">
            <a:avLst/>
          </a:prstGeom>
          <a:noFill/>
          <a:ln w="9525" cap="flat" cmpd="sng">
            <a:solidFill>
              <a:schemeClr val="dk2"/>
            </a:solidFill>
            <a:prstDash val="solid"/>
            <a:round/>
            <a:headEnd type="none" w="med" len="med"/>
            <a:tailEnd type="triangle" w="med" len="med"/>
          </a:ln>
        </p:spPr>
      </p:cxnSp>
      <p:sp>
        <p:nvSpPr>
          <p:cNvPr id="1401" name="Google Shape;1401;p106"/>
          <p:cNvSpPr txBox="1"/>
          <p:nvPr/>
        </p:nvSpPr>
        <p:spPr>
          <a:xfrm>
            <a:off x="2740377" y="1683150"/>
            <a:ext cx="507000" cy="307800"/>
          </a:xfrm>
          <a:prstGeom prst="rect">
            <a:avLst/>
          </a:prstGeom>
          <a:noFill/>
          <a:ln>
            <a:noFill/>
          </a:ln>
        </p:spPr>
        <p:txBody>
          <a:bodyPr spcFirstLastPara="1" wrap="square" lIns="45700" tIns="45700" rIns="45700" bIns="45700" anchor="t" anchorCtr="0">
            <a:spAutoFit/>
          </a:bodyPr>
          <a:lstStyle/>
          <a:p>
            <a:pPr marL="0" lvl="0" indent="0" algn="ctr" rtl="0">
              <a:spcBef>
                <a:spcPts val="0"/>
              </a:spcBef>
              <a:spcAft>
                <a:spcPts val="0"/>
              </a:spcAft>
              <a:buNone/>
            </a:pPr>
            <a:r>
              <a:rPr lang="en" b="1">
                <a:solidFill>
                  <a:srgbClr val="FF0000"/>
                </a:solidFill>
              </a:rPr>
              <a:t>ESP</a:t>
            </a:r>
            <a:endParaRPr sz="1300" b="1">
              <a:solidFill>
                <a:srgbClr val="FF0000"/>
              </a:solidFill>
              <a:latin typeface="Courier New"/>
              <a:ea typeface="Courier New"/>
              <a:cs typeface="Courier New"/>
              <a:sym typeface="Courier New"/>
            </a:endParaRPr>
          </a:p>
        </p:txBody>
      </p:sp>
      <p:cxnSp>
        <p:nvCxnSpPr>
          <p:cNvPr id="1402" name="Google Shape;1402;p106"/>
          <p:cNvCxnSpPr>
            <a:stCxn id="1401" idx="3"/>
          </p:cNvCxnSpPr>
          <p:nvPr/>
        </p:nvCxnSpPr>
        <p:spPr>
          <a:xfrm>
            <a:off x="3247377" y="1837050"/>
            <a:ext cx="290400" cy="0"/>
          </a:xfrm>
          <a:prstGeom prst="straightConnector1">
            <a:avLst/>
          </a:prstGeom>
          <a:noFill/>
          <a:ln w="9525" cap="flat" cmpd="sng">
            <a:solidFill>
              <a:srgbClr val="FF0000"/>
            </a:solidFill>
            <a:prstDash val="solid"/>
            <a:round/>
            <a:headEnd type="none" w="med" len="med"/>
            <a:tailEnd type="triangle" w="med" len="med"/>
          </a:ln>
        </p:spPr>
      </p:cxnSp>
      <p:sp>
        <p:nvSpPr>
          <p:cNvPr id="1403" name="Google Shape;1403;p106"/>
          <p:cNvSpPr txBox="1"/>
          <p:nvPr/>
        </p:nvSpPr>
        <p:spPr>
          <a:xfrm>
            <a:off x="5956027" y="2526295"/>
            <a:ext cx="507000" cy="307800"/>
          </a:xfrm>
          <a:prstGeom prst="rect">
            <a:avLst/>
          </a:prstGeom>
          <a:noFill/>
          <a:ln>
            <a:noFill/>
          </a:ln>
        </p:spPr>
        <p:txBody>
          <a:bodyPr spcFirstLastPara="1" wrap="square" lIns="45700" tIns="45700" rIns="45700" bIns="45700" anchor="t" anchorCtr="0">
            <a:spAutoFit/>
          </a:bodyPr>
          <a:lstStyle/>
          <a:p>
            <a:pPr marL="0" lvl="0" indent="0" algn="ctr" rtl="0">
              <a:spcBef>
                <a:spcPts val="0"/>
              </a:spcBef>
              <a:spcAft>
                <a:spcPts val="0"/>
              </a:spcAft>
              <a:buNone/>
            </a:pPr>
            <a:r>
              <a:rPr lang="en" b="1"/>
              <a:t>EIP</a:t>
            </a:r>
            <a:endParaRPr sz="1300" b="1">
              <a:latin typeface="Courier New"/>
              <a:ea typeface="Courier New"/>
              <a:cs typeface="Courier New"/>
              <a:sym typeface="Courier New"/>
            </a:endParaRPr>
          </a:p>
        </p:txBody>
      </p:sp>
      <p:cxnSp>
        <p:nvCxnSpPr>
          <p:cNvPr id="1404" name="Google Shape;1404;p106"/>
          <p:cNvCxnSpPr>
            <a:stCxn id="1403" idx="3"/>
          </p:cNvCxnSpPr>
          <p:nvPr/>
        </p:nvCxnSpPr>
        <p:spPr>
          <a:xfrm>
            <a:off x="6463027" y="2680195"/>
            <a:ext cx="290400" cy="0"/>
          </a:xfrm>
          <a:prstGeom prst="straightConnector1">
            <a:avLst/>
          </a:prstGeom>
          <a:noFill/>
          <a:ln w="9525" cap="flat" cmpd="sng">
            <a:solidFill>
              <a:schemeClr val="dk2"/>
            </a:solidFill>
            <a:prstDash val="solid"/>
            <a:round/>
            <a:headEnd type="none" w="med" len="med"/>
            <a:tailEnd type="triangle" w="med" len="med"/>
          </a:ln>
        </p:spPr>
      </p:cxnSp>
      <p:sp>
        <p:nvSpPr>
          <p:cNvPr id="1405" name="Google Shape;1405;p106"/>
          <p:cNvSpPr txBox="1">
            <a:spLocks noGrp="1"/>
          </p:cNvSpPr>
          <p:nvPr>
            <p:ph type="body" idx="2"/>
          </p:nvPr>
        </p:nvSpPr>
        <p:spPr>
          <a:xfrm>
            <a:off x="3852275" y="0"/>
            <a:ext cx="2283900" cy="8634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 sz="1300" b="1">
                <a:latin typeface="Courier New"/>
                <a:ea typeface="Courier New"/>
                <a:cs typeface="Courier New"/>
                <a:sym typeface="Courier New"/>
              </a:rPr>
              <a:t>void caller(void) {</a:t>
            </a:r>
            <a:br>
              <a:rPr lang="en" sz="1300" b="1">
                <a:latin typeface="Courier New"/>
                <a:ea typeface="Courier New"/>
                <a:cs typeface="Courier New"/>
                <a:sym typeface="Courier New"/>
              </a:rPr>
            </a:br>
            <a:r>
              <a:rPr lang="en" sz="1300" b="1">
                <a:latin typeface="Courier New"/>
                <a:ea typeface="Courier New"/>
                <a:cs typeface="Courier New"/>
                <a:sym typeface="Courier New"/>
              </a:rPr>
              <a:t>    callee(1, 2);</a:t>
            </a:r>
            <a:br>
              <a:rPr lang="en" sz="1300" b="1">
                <a:latin typeface="Courier New"/>
                <a:ea typeface="Courier New"/>
                <a:cs typeface="Courier New"/>
                <a:sym typeface="Courier New"/>
              </a:rPr>
            </a:br>
            <a:r>
              <a:rPr lang="en" sz="1300" b="1">
                <a:latin typeface="Courier New"/>
                <a:ea typeface="Courier New"/>
                <a:cs typeface="Courier New"/>
                <a:sym typeface="Courier New"/>
              </a:rPr>
              <a:t>}</a:t>
            </a:r>
            <a:endParaRPr sz="1300"/>
          </a:p>
        </p:txBody>
      </p:sp>
      <p:sp>
        <p:nvSpPr>
          <p:cNvPr id="1406" name="Google Shape;1406;p106"/>
          <p:cNvSpPr txBox="1"/>
          <p:nvPr/>
        </p:nvSpPr>
        <p:spPr>
          <a:xfrm>
            <a:off x="6232350" y="-17725"/>
            <a:ext cx="2788800" cy="10752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200"/>
              </a:spcAft>
              <a:buNone/>
            </a:pPr>
            <a:r>
              <a:rPr lang="en" sz="1300" b="1">
                <a:solidFill>
                  <a:schemeClr val="dk1"/>
                </a:solidFill>
                <a:latin typeface="Courier New"/>
                <a:ea typeface="Courier New"/>
                <a:cs typeface="Courier New"/>
                <a:sym typeface="Courier New"/>
              </a:rPr>
              <a:t>int callee(int a, int b) {</a:t>
            </a:r>
            <a:br>
              <a:rPr lang="en" sz="1300" b="1">
                <a:solidFill>
                  <a:schemeClr val="dk1"/>
                </a:solidFill>
                <a:latin typeface="Courier New"/>
                <a:ea typeface="Courier New"/>
                <a:cs typeface="Courier New"/>
                <a:sym typeface="Courier New"/>
              </a:rPr>
            </a:br>
            <a:r>
              <a:rPr lang="en" sz="1300" b="1">
                <a:solidFill>
                  <a:schemeClr val="dk1"/>
                </a:solidFill>
                <a:latin typeface="Courier New"/>
                <a:ea typeface="Courier New"/>
                <a:cs typeface="Courier New"/>
                <a:sym typeface="Courier New"/>
              </a:rPr>
              <a:t>    int local;</a:t>
            </a:r>
            <a:br>
              <a:rPr lang="en" sz="1300" b="1">
                <a:solidFill>
                  <a:schemeClr val="dk1"/>
                </a:solidFill>
                <a:latin typeface="Courier New"/>
                <a:ea typeface="Courier New"/>
                <a:cs typeface="Courier New"/>
                <a:sym typeface="Courier New"/>
              </a:rPr>
            </a:br>
            <a:r>
              <a:rPr lang="en" sz="1300" b="1">
                <a:solidFill>
                  <a:schemeClr val="dk1"/>
                </a:solidFill>
                <a:latin typeface="Courier New"/>
                <a:ea typeface="Courier New"/>
                <a:cs typeface="Courier New"/>
                <a:sym typeface="Courier New"/>
              </a:rPr>
              <a:t>    return 42;</a:t>
            </a:r>
            <a:br>
              <a:rPr lang="en" sz="1300" b="1">
                <a:solidFill>
                  <a:schemeClr val="dk1"/>
                </a:solidFill>
                <a:latin typeface="Courier New"/>
                <a:ea typeface="Courier New"/>
                <a:cs typeface="Courier New"/>
                <a:sym typeface="Courier New"/>
              </a:rPr>
            </a:br>
            <a:r>
              <a:rPr lang="en" sz="1300" b="1">
                <a:solidFill>
                  <a:schemeClr val="dk1"/>
                </a:solidFill>
                <a:latin typeface="Courier New"/>
                <a:ea typeface="Courier New"/>
                <a:cs typeface="Courier New"/>
                <a:sym typeface="Courier New"/>
              </a:rPr>
              <a:t>}</a:t>
            </a:r>
            <a:endParaRPr sz="17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35"/>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Running C Programs</a:t>
            </a:r>
            <a:endParaRPr/>
          </a:p>
        </p:txBody>
      </p:sp>
      <p:sp>
        <p:nvSpPr>
          <p:cNvPr id="170" name="Google Shape;170;p3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8</a:t>
            </a:fld>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Shape 1410"/>
        <p:cNvGrpSpPr/>
        <p:nvPr/>
      </p:nvGrpSpPr>
      <p:grpSpPr>
        <a:xfrm>
          <a:off x="0" y="0"/>
          <a:ext cx="0" cy="0"/>
          <a:chOff x="0" y="0"/>
          <a:chExt cx="0" cy="0"/>
        </a:xfrm>
      </p:grpSpPr>
      <p:sp>
        <p:nvSpPr>
          <p:cNvPr id="1411" name="Google Shape;1411;p107"/>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Summary: x86 Assembly and Call Stack</a:t>
            </a:r>
            <a:endParaRPr/>
          </a:p>
        </p:txBody>
      </p:sp>
      <p:sp>
        <p:nvSpPr>
          <p:cNvPr id="1412" name="Google Shape;1412;p107"/>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C memory layout</a:t>
            </a:r>
            <a:endParaRPr/>
          </a:p>
          <a:p>
            <a:pPr marL="914400" lvl="1" indent="-317500" algn="l" rtl="0">
              <a:spcBef>
                <a:spcPts val="0"/>
              </a:spcBef>
              <a:spcAft>
                <a:spcPts val="0"/>
              </a:spcAft>
              <a:buSzPts val="1400"/>
              <a:buChar char="○"/>
            </a:pPr>
            <a:r>
              <a:rPr lang="en" b="1"/>
              <a:t>Code</a:t>
            </a:r>
            <a:r>
              <a:rPr lang="en"/>
              <a:t> section: Machine code (raw bits) to be executed</a:t>
            </a:r>
            <a:endParaRPr/>
          </a:p>
          <a:p>
            <a:pPr marL="914400" lvl="1" indent="-317500" algn="l" rtl="0">
              <a:spcBef>
                <a:spcPts val="0"/>
              </a:spcBef>
              <a:spcAft>
                <a:spcPts val="0"/>
              </a:spcAft>
              <a:buSzPts val="1400"/>
              <a:buChar char="○"/>
            </a:pPr>
            <a:r>
              <a:rPr lang="en" b="1"/>
              <a:t>Static</a:t>
            </a:r>
            <a:r>
              <a:rPr lang="en"/>
              <a:t> section: Static variables</a:t>
            </a:r>
            <a:endParaRPr/>
          </a:p>
          <a:p>
            <a:pPr marL="914400" lvl="1" indent="-317500" algn="l" rtl="0">
              <a:spcBef>
                <a:spcPts val="0"/>
              </a:spcBef>
              <a:spcAft>
                <a:spcPts val="0"/>
              </a:spcAft>
              <a:buSzPts val="1400"/>
              <a:buChar char="○"/>
            </a:pPr>
            <a:r>
              <a:rPr lang="en" b="1"/>
              <a:t>Heap </a:t>
            </a:r>
            <a:r>
              <a:rPr lang="en"/>
              <a:t>section: Dynamically allocated memory (e.g. from </a:t>
            </a:r>
            <a:r>
              <a:rPr lang="en" b="1">
                <a:latin typeface="Courier New"/>
                <a:ea typeface="Courier New"/>
                <a:cs typeface="Courier New"/>
                <a:sym typeface="Courier New"/>
              </a:rPr>
              <a:t>malloc</a:t>
            </a:r>
            <a:r>
              <a:rPr lang="en"/>
              <a:t>)</a:t>
            </a:r>
            <a:endParaRPr/>
          </a:p>
          <a:p>
            <a:pPr marL="914400" lvl="1" indent="-317500" algn="l" rtl="0">
              <a:spcBef>
                <a:spcPts val="0"/>
              </a:spcBef>
              <a:spcAft>
                <a:spcPts val="0"/>
              </a:spcAft>
              <a:buSzPts val="1400"/>
              <a:buChar char="○"/>
            </a:pPr>
            <a:r>
              <a:rPr lang="en" b="1"/>
              <a:t>Stack</a:t>
            </a:r>
            <a:r>
              <a:rPr lang="en"/>
              <a:t> section: Local variables and stack frames</a:t>
            </a:r>
            <a:endParaRPr/>
          </a:p>
          <a:p>
            <a:pPr marL="457200" lvl="0" indent="-342900" algn="l" rtl="0">
              <a:spcBef>
                <a:spcPts val="0"/>
              </a:spcBef>
              <a:spcAft>
                <a:spcPts val="0"/>
              </a:spcAft>
              <a:buSzPts val="1800"/>
              <a:buChar char="●"/>
            </a:pPr>
            <a:r>
              <a:rPr lang="en"/>
              <a:t>x86 registers</a:t>
            </a:r>
            <a:endParaRPr/>
          </a:p>
          <a:p>
            <a:pPr marL="914400" lvl="1" indent="-317500" algn="l" rtl="0">
              <a:spcBef>
                <a:spcPts val="0"/>
              </a:spcBef>
              <a:spcAft>
                <a:spcPts val="0"/>
              </a:spcAft>
              <a:buSzPts val="1400"/>
              <a:buChar char="○"/>
            </a:pPr>
            <a:r>
              <a:rPr lang="en" b="1"/>
              <a:t>EBP </a:t>
            </a:r>
            <a:r>
              <a:rPr lang="en"/>
              <a:t>register points to the top of the current stack frame</a:t>
            </a:r>
            <a:endParaRPr/>
          </a:p>
          <a:p>
            <a:pPr marL="914400" lvl="1" indent="-317500" algn="l" rtl="0">
              <a:spcBef>
                <a:spcPts val="0"/>
              </a:spcBef>
              <a:spcAft>
                <a:spcPts val="0"/>
              </a:spcAft>
              <a:buSzPts val="1400"/>
              <a:buChar char="○"/>
            </a:pPr>
            <a:r>
              <a:rPr lang="en" b="1"/>
              <a:t>ESP </a:t>
            </a:r>
            <a:r>
              <a:rPr lang="en"/>
              <a:t>register points to the bottom of the stack</a:t>
            </a:r>
            <a:endParaRPr/>
          </a:p>
          <a:p>
            <a:pPr marL="914400" lvl="1" indent="-317500" algn="l" rtl="0">
              <a:spcBef>
                <a:spcPts val="0"/>
              </a:spcBef>
              <a:spcAft>
                <a:spcPts val="0"/>
              </a:spcAft>
              <a:buSzPts val="1400"/>
              <a:buChar char="○"/>
            </a:pPr>
            <a:r>
              <a:rPr lang="en" b="1"/>
              <a:t>EIP</a:t>
            </a:r>
            <a:r>
              <a:rPr lang="en"/>
              <a:t> register points to the next instruction to be executed</a:t>
            </a:r>
            <a:endParaRPr/>
          </a:p>
          <a:p>
            <a:pPr marL="457200" lvl="0" indent="-342900" algn="l" rtl="0">
              <a:spcBef>
                <a:spcPts val="0"/>
              </a:spcBef>
              <a:spcAft>
                <a:spcPts val="0"/>
              </a:spcAft>
              <a:buSzPts val="1800"/>
              <a:buChar char="●"/>
            </a:pPr>
            <a:r>
              <a:rPr lang="en"/>
              <a:t>x86 calling convention</a:t>
            </a:r>
            <a:endParaRPr/>
          </a:p>
          <a:p>
            <a:pPr marL="914400" lvl="1" indent="-317500" algn="l" rtl="0">
              <a:spcBef>
                <a:spcPts val="0"/>
              </a:spcBef>
              <a:spcAft>
                <a:spcPts val="0"/>
              </a:spcAft>
              <a:buSzPts val="1400"/>
              <a:buChar char="○"/>
            </a:pPr>
            <a:r>
              <a:rPr lang="en"/>
              <a:t>When calling a function, the old EIP (RIP) is saved on the stack </a:t>
            </a:r>
            <a:endParaRPr/>
          </a:p>
          <a:p>
            <a:pPr marL="914400" lvl="1" indent="-317500" algn="l" rtl="0">
              <a:spcBef>
                <a:spcPts val="0"/>
              </a:spcBef>
              <a:spcAft>
                <a:spcPts val="0"/>
              </a:spcAft>
              <a:buSzPts val="1400"/>
              <a:buChar char="○"/>
            </a:pPr>
            <a:r>
              <a:rPr lang="en"/>
              <a:t>When calling a function, the old EBP (SFP) is saved on the stack</a:t>
            </a:r>
            <a:endParaRPr/>
          </a:p>
          <a:p>
            <a:pPr marL="914400" lvl="1" indent="-317500" algn="l" rtl="0">
              <a:spcBef>
                <a:spcPts val="0"/>
              </a:spcBef>
              <a:spcAft>
                <a:spcPts val="0"/>
              </a:spcAft>
              <a:buSzPts val="1400"/>
              <a:buChar char="○"/>
            </a:pPr>
            <a:r>
              <a:rPr lang="en"/>
              <a:t>When the function returns, the old EBP and EIP are restored from the stack</a:t>
            </a:r>
            <a:endParaRPr/>
          </a:p>
        </p:txBody>
      </p:sp>
      <p:sp>
        <p:nvSpPr>
          <p:cNvPr id="1413" name="Google Shape;1413;p10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80</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36"/>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CALL (Compiler, Assembler, Linker, Loader)</a:t>
            </a:r>
            <a:endParaRPr/>
          </a:p>
        </p:txBody>
      </p:sp>
      <p:sp>
        <p:nvSpPr>
          <p:cNvPr id="177" name="Google Shape;177;p3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9</a:t>
            </a:fld>
            <a:endParaRPr/>
          </a:p>
        </p:txBody>
      </p:sp>
      <p:grpSp>
        <p:nvGrpSpPr>
          <p:cNvPr id="178" name="Google Shape;178;p36"/>
          <p:cNvGrpSpPr/>
          <p:nvPr/>
        </p:nvGrpSpPr>
        <p:grpSpPr>
          <a:xfrm>
            <a:off x="179250" y="2136900"/>
            <a:ext cx="1869050" cy="1269900"/>
            <a:chOff x="179250" y="2136900"/>
            <a:chExt cx="1869050" cy="1269900"/>
          </a:xfrm>
        </p:grpSpPr>
        <p:sp>
          <p:nvSpPr>
            <p:cNvPr id="179" name="Google Shape;179;p36"/>
            <p:cNvSpPr txBox="1"/>
            <p:nvPr/>
          </p:nvSpPr>
          <p:spPr>
            <a:xfrm>
              <a:off x="179250" y="2136900"/>
              <a:ext cx="1869000" cy="869700"/>
            </a:xfrm>
            <a:prstGeom prst="rect">
              <a:avLst/>
            </a:prstGeom>
            <a:solidFill>
              <a:srgbClr val="000000">
                <a:alpha val="0"/>
              </a:srgbClr>
            </a:solidFill>
            <a:ln w="9525"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lvl="0" indent="0" algn="l" rtl="0">
                <a:lnSpc>
                  <a:spcPct val="115000"/>
                </a:lnSpc>
                <a:spcBef>
                  <a:spcPts val="0"/>
                </a:spcBef>
                <a:spcAft>
                  <a:spcPts val="1200"/>
                </a:spcAft>
                <a:buNone/>
              </a:pPr>
              <a:r>
                <a:rPr lang="en" sz="1000" b="1" dirty="0">
                  <a:solidFill>
                    <a:schemeClr val="dk1"/>
                  </a:solidFill>
                  <a:latin typeface="Courier New"/>
                  <a:ea typeface="Courier New"/>
                  <a:cs typeface="Courier New"/>
                  <a:sym typeface="Courier New"/>
                </a:rPr>
                <a:t>int </a:t>
              </a:r>
              <a:r>
                <a:rPr lang="en" sz="1000" b="1" dirty="0" err="1">
                  <a:solidFill>
                    <a:schemeClr val="dk1"/>
                  </a:solidFill>
                  <a:latin typeface="Courier New"/>
                  <a:ea typeface="Courier New"/>
                  <a:cs typeface="Courier New"/>
                  <a:sym typeface="Courier New"/>
                </a:rPr>
                <a:t>add_one</a:t>
              </a:r>
              <a:r>
                <a:rPr lang="en" sz="1000" b="1" dirty="0">
                  <a:solidFill>
                    <a:schemeClr val="dk1"/>
                  </a:solidFill>
                  <a:latin typeface="Courier New"/>
                  <a:ea typeface="Courier New"/>
                  <a:cs typeface="Courier New"/>
                  <a:sym typeface="Courier New"/>
                </a:rPr>
                <a:t>(int a) {</a:t>
              </a:r>
              <a:br>
                <a:rPr lang="en" sz="1000" b="1" dirty="0">
                  <a:solidFill>
                    <a:schemeClr val="dk1"/>
                  </a:solidFill>
                  <a:latin typeface="Courier New"/>
                  <a:ea typeface="Courier New"/>
                  <a:cs typeface="Courier New"/>
                  <a:sym typeface="Courier New"/>
                </a:rPr>
              </a:br>
              <a:r>
                <a:rPr lang="en" sz="1000" b="1" dirty="0">
                  <a:solidFill>
                    <a:schemeClr val="dk1"/>
                  </a:solidFill>
                  <a:latin typeface="Courier New"/>
                  <a:ea typeface="Courier New"/>
                  <a:cs typeface="Courier New"/>
                  <a:sym typeface="Courier New"/>
                </a:rPr>
                <a:t>    int added = a + 1;</a:t>
              </a:r>
              <a:br>
                <a:rPr lang="en" sz="1000" b="1" dirty="0">
                  <a:solidFill>
                    <a:schemeClr val="dk1"/>
                  </a:solidFill>
                  <a:latin typeface="Courier New"/>
                  <a:ea typeface="Courier New"/>
                  <a:cs typeface="Courier New"/>
                  <a:sym typeface="Courier New"/>
                </a:rPr>
              </a:br>
              <a:r>
                <a:rPr lang="en" sz="1000" b="1" dirty="0">
                  <a:solidFill>
                    <a:schemeClr val="dk1"/>
                  </a:solidFill>
                  <a:latin typeface="Courier New"/>
                  <a:ea typeface="Courier New"/>
                  <a:cs typeface="Courier New"/>
                  <a:sym typeface="Courier New"/>
                </a:rPr>
                <a:t>    return added;</a:t>
              </a:r>
              <a:br>
                <a:rPr lang="en" sz="1000" b="1" dirty="0">
                  <a:solidFill>
                    <a:schemeClr val="dk1"/>
                  </a:solidFill>
                  <a:latin typeface="Courier New"/>
                  <a:ea typeface="Courier New"/>
                  <a:cs typeface="Courier New"/>
                  <a:sym typeface="Courier New"/>
                </a:rPr>
              </a:br>
              <a:r>
                <a:rPr lang="en" sz="1000" b="1" dirty="0">
                  <a:solidFill>
                    <a:schemeClr val="dk1"/>
                  </a:solidFill>
                  <a:latin typeface="Courier New"/>
                  <a:ea typeface="Courier New"/>
                  <a:cs typeface="Courier New"/>
                  <a:sym typeface="Courier New"/>
                </a:rPr>
                <a:t>}</a:t>
              </a:r>
              <a:endParaRPr sz="1000" b="1" dirty="0">
                <a:solidFill>
                  <a:schemeClr val="dk1"/>
                </a:solidFill>
                <a:latin typeface="Courier New"/>
                <a:ea typeface="Courier New"/>
                <a:cs typeface="Courier New"/>
                <a:sym typeface="Courier New"/>
              </a:endParaRPr>
            </a:p>
          </p:txBody>
        </p:sp>
        <p:sp>
          <p:nvSpPr>
            <p:cNvPr id="180" name="Google Shape;180;p36"/>
            <p:cNvSpPr txBox="1"/>
            <p:nvPr/>
          </p:nvSpPr>
          <p:spPr>
            <a:xfrm>
              <a:off x="179300" y="3006600"/>
              <a:ext cx="18690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C code</a:t>
              </a:r>
              <a:endParaRPr/>
            </a:p>
          </p:txBody>
        </p:sp>
      </p:grpSp>
      <p:grpSp>
        <p:nvGrpSpPr>
          <p:cNvPr id="181" name="Google Shape;181;p36"/>
          <p:cNvGrpSpPr/>
          <p:nvPr/>
        </p:nvGrpSpPr>
        <p:grpSpPr>
          <a:xfrm>
            <a:off x="3536550" y="1606050"/>
            <a:ext cx="2070900" cy="2547300"/>
            <a:chOff x="3536550" y="1606050"/>
            <a:chExt cx="2070900" cy="2547300"/>
          </a:xfrm>
        </p:grpSpPr>
        <p:sp>
          <p:nvSpPr>
            <p:cNvPr id="182" name="Google Shape;182;p36"/>
            <p:cNvSpPr txBox="1"/>
            <p:nvPr/>
          </p:nvSpPr>
          <p:spPr>
            <a:xfrm>
              <a:off x="3586700" y="1606050"/>
              <a:ext cx="1992900" cy="19317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lvl="0" indent="0" algn="l" rtl="0">
                <a:lnSpc>
                  <a:spcPct val="115000"/>
                </a:lnSpc>
                <a:spcBef>
                  <a:spcPts val="0"/>
                </a:spcBef>
                <a:spcAft>
                  <a:spcPts val="1200"/>
                </a:spcAft>
                <a:buNone/>
              </a:pPr>
              <a:r>
                <a:rPr lang="en" sz="1000" b="1">
                  <a:solidFill>
                    <a:schemeClr val="dk1"/>
                  </a:solidFill>
                  <a:latin typeface="Courier New"/>
                  <a:ea typeface="Courier New"/>
                  <a:cs typeface="Courier New"/>
                  <a:sym typeface="Courier New"/>
                </a:rPr>
                <a:t>add_one:</a:t>
              </a:r>
              <a:br>
                <a:rPr lang="en" sz="1000" b="1">
                  <a:solidFill>
                    <a:schemeClr val="dk1"/>
                  </a:solidFill>
                  <a:latin typeface="Courier New"/>
                  <a:ea typeface="Courier New"/>
                  <a:cs typeface="Courier New"/>
                  <a:sym typeface="Courier New"/>
                </a:rPr>
              </a:br>
              <a:r>
                <a:rPr lang="en" sz="1000" b="1">
                  <a:solidFill>
                    <a:schemeClr val="dk1"/>
                  </a:solidFill>
                  <a:latin typeface="Courier New"/>
                  <a:ea typeface="Courier New"/>
                  <a:cs typeface="Courier New"/>
                  <a:sym typeface="Courier New"/>
                </a:rPr>
                <a:t>    pushl %ebp</a:t>
              </a:r>
              <a:br>
                <a:rPr lang="en" sz="1000" b="1">
                  <a:solidFill>
                    <a:schemeClr val="dk1"/>
                  </a:solidFill>
                  <a:latin typeface="Courier New"/>
                  <a:ea typeface="Courier New"/>
                  <a:cs typeface="Courier New"/>
                  <a:sym typeface="Courier New"/>
                </a:rPr>
              </a:br>
              <a:r>
                <a:rPr lang="en" sz="1000" b="1">
                  <a:solidFill>
                    <a:schemeClr val="dk1"/>
                  </a:solidFill>
                  <a:latin typeface="Courier New"/>
                  <a:ea typeface="Courier New"/>
                  <a:cs typeface="Courier New"/>
                  <a:sym typeface="Courier New"/>
                </a:rPr>
                <a:t>    movl %esp, %ebp</a:t>
              </a:r>
              <a:br>
                <a:rPr lang="en" sz="1000" b="1">
                  <a:solidFill>
                    <a:schemeClr val="dk1"/>
                  </a:solidFill>
                  <a:latin typeface="Courier New"/>
                  <a:ea typeface="Courier New"/>
                  <a:cs typeface="Courier New"/>
                  <a:sym typeface="Courier New"/>
                </a:rPr>
              </a:br>
              <a:r>
                <a:rPr lang="en" sz="1000" b="1">
                  <a:solidFill>
                    <a:schemeClr val="dk1"/>
                  </a:solidFill>
                  <a:latin typeface="Courier New"/>
                  <a:ea typeface="Courier New"/>
                  <a:cs typeface="Courier New"/>
                  <a:sym typeface="Courier New"/>
                </a:rPr>
                <a:t>    subl $4, %esp</a:t>
              </a:r>
              <a:br>
                <a:rPr lang="en" sz="1000" b="1">
                  <a:solidFill>
                    <a:schemeClr val="dk1"/>
                  </a:solidFill>
                  <a:latin typeface="Courier New"/>
                  <a:ea typeface="Courier New"/>
                  <a:cs typeface="Courier New"/>
                  <a:sym typeface="Courier New"/>
                </a:rPr>
              </a:br>
              <a:r>
                <a:rPr lang="en" sz="1000" b="1">
                  <a:solidFill>
                    <a:schemeClr val="dk1"/>
                  </a:solidFill>
                  <a:latin typeface="Courier New"/>
                  <a:ea typeface="Courier New"/>
                  <a:cs typeface="Courier New"/>
                  <a:sym typeface="Courier New"/>
                </a:rPr>
                <a:t>    movl 8(%ebp), %eax</a:t>
              </a:r>
              <a:br>
                <a:rPr lang="en" sz="1000" b="1">
                  <a:solidFill>
                    <a:schemeClr val="dk1"/>
                  </a:solidFill>
                  <a:latin typeface="Courier New"/>
                  <a:ea typeface="Courier New"/>
                  <a:cs typeface="Courier New"/>
                  <a:sym typeface="Courier New"/>
                </a:rPr>
              </a:br>
              <a:r>
                <a:rPr lang="en" sz="1000" b="1">
                  <a:solidFill>
                    <a:schemeClr val="dk1"/>
                  </a:solidFill>
                  <a:latin typeface="Courier New"/>
                  <a:ea typeface="Courier New"/>
                  <a:cs typeface="Courier New"/>
                  <a:sym typeface="Courier New"/>
                </a:rPr>
                <a:t>    movl %eax, -4(%ebp)</a:t>
              </a:r>
              <a:br>
                <a:rPr lang="en" sz="1000" b="1">
                  <a:solidFill>
                    <a:schemeClr val="dk1"/>
                  </a:solidFill>
                  <a:latin typeface="Courier New"/>
                  <a:ea typeface="Courier New"/>
                  <a:cs typeface="Courier New"/>
                  <a:sym typeface="Courier New"/>
                </a:rPr>
              </a:br>
              <a:r>
                <a:rPr lang="en" sz="1000" b="1">
                  <a:solidFill>
                    <a:schemeClr val="dk1"/>
                  </a:solidFill>
                  <a:latin typeface="Courier New"/>
                  <a:ea typeface="Courier New"/>
                  <a:cs typeface="Courier New"/>
                  <a:sym typeface="Courier New"/>
                </a:rPr>
                <a:t>    incl -4(%ebp)</a:t>
              </a:r>
              <a:br>
                <a:rPr lang="en" sz="1000" b="1">
                  <a:solidFill>
                    <a:schemeClr val="dk1"/>
                  </a:solidFill>
                  <a:latin typeface="Courier New"/>
                  <a:ea typeface="Courier New"/>
                  <a:cs typeface="Courier New"/>
                  <a:sym typeface="Courier New"/>
                </a:rPr>
              </a:br>
              <a:r>
                <a:rPr lang="en" sz="1000" b="1">
                  <a:solidFill>
                    <a:schemeClr val="dk1"/>
                  </a:solidFill>
                  <a:latin typeface="Courier New"/>
                  <a:ea typeface="Courier New"/>
                  <a:cs typeface="Courier New"/>
                  <a:sym typeface="Courier New"/>
                </a:rPr>
                <a:t>    movl -4(%ebp), %eax</a:t>
              </a:r>
              <a:br>
                <a:rPr lang="en" sz="1000" b="1">
                  <a:solidFill>
                    <a:schemeClr val="dk1"/>
                  </a:solidFill>
                  <a:latin typeface="Courier New"/>
                  <a:ea typeface="Courier New"/>
                  <a:cs typeface="Courier New"/>
                  <a:sym typeface="Courier New"/>
                </a:rPr>
              </a:br>
              <a:r>
                <a:rPr lang="en" sz="1000" b="1">
                  <a:solidFill>
                    <a:schemeClr val="dk1"/>
                  </a:solidFill>
                  <a:latin typeface="Courier New"/>
                  <a:ea typeface="Courier New"/>
                  <a:cs typeface="Courier New"/>
                  <a:sym typeface="Courier New"/>
                </a:rPr>
                <a:t>    leave</a:t>
              </a:r>
              <a:br>
                <a:rPr lang="en" sz="1000" b="1">
                  <a:solidFill>
                    <a:schemeClr val="dk1"/>
                  </a:solidFill>
                  <a:latin typeface="Courier New"/>
                  <a:ea typeface="Courier New"/>
                  <a:cs typeface="Courier New"/>
                  <a:sym typeface="Courier New"/>
                </a:rPr>
              </a:br>
              <a:r>
                <a:rPr lang="en" sz="1000" b="1">
                  <a:solidFill>
                    <a:schemeClr val="dk1"/>
                  </a:solidFill>
                  <a:latin typeface="Courier New"/>
                  <a:ea typeface="Courier New"/>
                  <a:cs typeface="Courier New"/>
                  <a:sym typeface="Courier New"/>
                </a:rPr>
                <a:t>    ret</a:t>
              </a:r>
              <a:endParaRPr sz="1000" b="1">
                <a:solidFill>
                  <a:schemeClr val="dk1"/>
                </a:solidFill>
                <a:latin typeface="Courier New"/>
                <a:ea typeface="Courier New"/>
                <a:cs typeface="Courier New"/>
                <a:sym typeface="Courier New"/>
              </a:endParaRPr>
            </a:p>
          </p:txBody>
        </p:sp>
        <p:sp>
          <p:nvSpPr>
            <p:cNvPr id="183" name="Google Shape;183;p36"/>
            <p:cNvSpPr txBox="1"/>
            <p:nvPr/>
          </p:nvSpPr>
          <p:spPr>
            <a:xfrm>
              <a:off x="3536550" y="3537750"/>
              <a:ext cx="20709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Assembly code</a:t>
              </a:r>
              <a:endParaRPr/>
            </a:p>
            <a:p>
              <a:pPr marL="0" lvl="0" indent="0" algn="ctr" rtl="0">
                <a:spcBef>
                  <a:spcPts val="0"/>
                </a:spcBef>
                <a:spcAft>
                  <a:spcPts val="0"/>
                </a:spcAft>
                <a:buNone/>
              </a:pPr>
              <a:r>
                <a:rPr lang="en"/>
                <a:t>(RISC-V, x86)</a:t>
              </a:r>
              <a:endParaRPr/>
            </a:p>
          </p:txBody>
        </p:sp>
      </p:grpSp>
      <p:grpSp>
        <p:nvGrpSpPr>
          <p:cNvPr id="184" name="Google Shape;184;p36"/>
          <p:cNvGrpSpPr/>
          <p:nvPr/>
        </p:nvGrpSpPr>
        <p:grpSpPr>
          <a:xfrm>
            <a:off x="7118000" y="2048550"/>
            <a:ext cx="1704600" cy="1662300"/>
            <a:chOff x="7118000" y="2048550"/>
            <a:chExt cx="1704600" cy="1662300"/>
          </a:xfrm>
        </p:grpSpPr>
        <p:sp>
          <p:nvSpPr>
            <p:cNvPr id="185" name="Google Shape;185;p36"/>
            <p:cNvSpPr txBox="1"/>
            <p:nvPr/>
          </p:nvSpPr>
          <p:spPr>
            <a:xfrm>
              <a:off x="7118000" y="2048550"/>
              <a:ext cx="1704600" cy="10467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lvl="0" indent="0" algn="l" rtl="0">
                <a:lnSpc>
                  <a:spcPct val="115000"/>
                </a:lnSpc>
                <a:spcBef>
                  <a:spcPts val="0"/>
                </a:spcBef>
                <a:spcAft>
                  <a:spcPts val="1200"/>
                </a:spcAft>
                <a:buNone/>
              </a:pPr>
              <a:r>
                <a:rPr lang="en" sz="1000" b="1">
                  <a:solidFill>
                    <a:schemeClr val="dk1"/>
                  </a:solidFill>
                  <a:latin typeface="Courier New"/>
                  <a:ea typeface="Courier New"/>
                  <a:cs typeface="Courier New"/>
                  <a:sym typeface="Courier New"/>
                </a:rPr>
                <a:t>0x55 0x89 0xe5 0x83 0xec 0x04 0x8b 0x45 0x08 0x89 0x45 0xfc 0x45 0x89 0xe8 0xc9 0xc3</a:t>
              </a:r>
              <a:endParaRPr sz="1000" b="1">
                <a:solidFill>
                  <a:schemeClr val="dk1"/>
                </a:solidFill>
                <a:latin typeface="Courier New"/>
                <a:ea typeface="Courier New"/>
                <a:cs typeface="Courier New"/>
                <a:sym typeface="Courier New"/>
              </a:endParaRPr>
            </a:p>
          </p:txBody>
        </p:sp>
        <p:sp>
          <p:nvSpPr>
            <p:cNvPr id="186" name="Google Shape;186;p36"/>
            <p:cNvSpPr txBox="1"/>
            <p:nvPr/>
          </p:nvSpPr>
          <p:spPr>
            <a:xfrm>
              <a:off x="7118000" y="3095250"/>
              <a:ext cx="17046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Machine code</a:t>
              </a:r>
              <a:endParaRPr/>
            </a:p>
            <a:p>
              <a:pPr marL="0" lvl="0" indent="0" algn="ctr" rtl="0">
                <a:spcBef>
                  <a:spcPts val="0"/>
                </a:spcBef>
                <a:spcAft>
                  <a:spcPts val="0"/>
                </a:spcAft>
                <a:buNone/>
              </a:pPr>
              <a:r>
                <a:rPr lang="en"/>
                <a:t>(raw bits)</a:t>
              </a:r>
              <a:endParaRPr/>
            </a:p>
          </p:txBody>
        </p:sp>
      </p:grpSp>
      <p:cxnSp>
        <p:nvCxnSpPr>
          <p:cNvPr id="187" name="Google Shape;187;p36"/>
          <p:cNvCxnSpPr>
            <a:stCxn id="179" idx="3"/>
            <a:endCxn id="182" idx="1"/>
          </p:cNvCxnSpPr>
          <p:nvPr/>
        </p:nvCxnSpPr>
        <p:spPr>
          <a:xfrm>
            <a:off x="2048250" y="2571750"/>
            <a:ext cx="1538400" cy="300"/>
          </a:xfrm>
          <a:prstGeom prst="straightConnector1">
            <a:avLst/>
          </a:prstGeom>
          <a:noFill/>
          <a:ln w="19050" cap="flat" cmpd="sng">
            <a:solidFill>
              <a:schemeClr val="dk1"/>
            </a:solidFill>
            <a:prstDash val="solid"/>
            <a:round/>
            <a:headEnd type="none" w="med" len="med"/>
            <a:tailEnd type="triangle" w="med" len="med"/>
          </a:ln>
        </p:spPr>
      </p:cxnSp>
      <p:cxnSp>
        <p:nvCxnSpPr>
          <p:cNvPr id="188" name="Google Shape;188;p36"/>
          <p:cNvCxnSpPr>
            <a:stCxn id="182" idx="3"/>
            <a:endCxn id="185" idx="1"/>
          </p:cNvCxnSpPr>
          <p:nvPr/>
        </p:nvCxnSpPr>
        <p:spPr>
          <a:xfrm>
            <a:off x="5579600" y="2571900"/>
            <a:ext cx="1538400" cy="0"/>
          </a:xfrm>
          <a:prstGeom prst="straightConnector1">
            <a:avLst/>
          </a:prstGeom>
          <a:noFill/>
          <a:ln w="19050" cap="flat" cmpd="sng">
            <a:solidFill>
              <a:schemeClr val="dk1"/>
            </a:solidFill>
            <a:prstDash val="solid"/>
            <a:round/>
            <a:headEnd type="none" w="med" len="med"/>
            <a:tailEnd type="triangle" w="med" len="med"/>
          </a:ln>
        </p:spPr>
      </p:cxnSp>
      <p:sp>
        <p:nvSpPr>
          <p:cNvPr id="189" name="Google Shape;189;p36"/>
          <p:cNvSpPr txBox="1"/>
          <p:nvPr/>
        </p:nvSpPr>
        <p:spPr>
          <a:xfrm>
            <a:off x="2062225" y="2171850"/>
            <a:ext cx="15105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Compiler</a:t>
            </a:r>
            <a:endParaRPr/>
          </a:p>
        </p:txBody>
      </p:sp>
      <p:sp>
        <p:nvSpPr>
          <p:cNvPr id="190" name="Google Shape;190;p36"/>
          <p:cNvSpPr txBox="1"/>
          <p:nvPr/>
        </p:nvSpPr>
        <p:spPr>
          <a:xfrm>
            <a:off x="5579600" y="2171700"/>
            <a:ext cx="15105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Assembler</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8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8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8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8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9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S 161">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160</TotalTime>
  <Words>6500</Words>
  <Application>Microsoft Macintosh PowerPoint</Application>
  <PresentationFormat>On-screen Show (16:9)</PresentationFormat>
  <Paragraphs>1378</Paragraphs>
  <Slides>80</Slides>
  <Notes>80</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80</vt:i4>
      </vt:variant>
    </vt:vector>
  </HeadingPairs>
  <TitlesOfParts>
    <vt:vector size="86" baseType="lpstr">
      <vt:lpstr>Arial</vt:lpstr>
      <vt:lpstr>Calibri</vt:lpstr>
      <vt:lpstr>Consolas</vt:lpstr>
      <vt:lpstr>Courier New</vt:lpstr>
      <vt:lpstr>Simple Light</vt:lpstr>
      <vt:lpstr>CS 161</vt:lpstr>
      <vt:lpstr>x86 Assembly and Call Stack</vt:lpstr>
      <vt:lpstr>Announcements</vt:lpstr>
      <vt:lpstr>Today</vt:lpstr>
      <vt:lpstr>Number Representation</vt:lpstr>
      <vt:lpstr>Units of Measurement</vt:lpstr>
      <vt:lpstr>Hexadecimal</vt:lpstr>
      <vt:lpstr>Hexadecimal</vt:lpstr>
      <vt:lpstr>Running C Programs</vt:lpstr>
      <vt:lpstr>CALL (Compiler, Assembler, Linker, Loader)</vt:lpstr>
      <vt:lpstr>CALL (Compiler, Assembler, Linker, Loader)</vt:lpstr>
      <vt:lpstr>C Memory Layout</vt:lpstr>
      <vt:lpstr>C Memory Layout</vt:lpstr>
      <vt:lpstr>Memory Layout</vt:lpstr>
      <vt:lpstr>x86 Memory Layout</vt:lpstr>
      <vt:lpstr>Registers</vt:lpstr>
      <vt:lpstr>Intro to x86 Architecture</vt:lpstr>
      <vt:lpstr>Why x86?</vt:lpstr>
      <vt:lpstr>x86 Fact Sheet</vt:lpstr>
      <vt:lpstr>x86 Registers</vt:lpstr>
      <vt:lpstr>x86 Syntax</vt:lpstr>
      <vt:lpstr>x86 Assembly</vt:lpstr>
      <vt:lpstr>x86 Assembly</vt:lpstr>
      <vt:lpstr>Stack Layout</vt:lpstr>
      <vt:lpstr>Stack Frames</vt:lpstr>
      <vt:lpstr>Stack Frames</vt:lpstr>
      <vt:lpstr>Quick detour: storing pointers</vt:lpstr>
      <vt:lpstr>Quick detour: storing pointers</vt:lpstr>
      <vt:lpstr>Pushing and Popping</vt:lpstr>
      <vt:lpstr>Pushing and Popping</vt:lpstr>
      <vt:lpstr>x86 Stack Layout</vt:lpstr>
      <vt:lpstr>Stack Layout</vt:lpstr>
      <vt:lpstr>Calling Convention</vt:lpstr>
      <vt:lpstr>Function Calls</vt:lpstr>
      <vt:lpstr>x86 Calling Convention</vt:lpstr>
      <vt:lpstr>Calling a Function in x86</vt:lpstr>
      <vt:lpstr>x86 Calling Convention Design</vt:lpstr>
      <vt:lpstr>Review: stack, registers</vt:lpstr>
      <vt:lpstr>Review: words, code section</vt:lpstr>
      <vt:lpstr>Stack frames</vt:lpstr>
      <vt:lpstr>ebp and esp</vt:lpstr>
      <vt:lpstr>esp</vt:lpstr>
      <vt:lpstr>eip</vt:lpstr>
      <vt:lpstr>Designing the stack: requirements</vt:lpstr>
      <vt:lpstr>Designing the stack: requirements</vt:lpstr>
      <vt:lpstr>Designing the stack: requirements</vt:lpstr>
      <vt:lpstr>Remember to save your work as you go</vt:lpstr>
      <vt:lpstr>1. Arguments</vt:lpstr>
      <vt:lpstr>2. Remember eip</vt:lpstr>
      <vt:lpstr>2. Remember eip</vt:lpstr>
      <vt:lpstr>3. Remember ebp</vt:lpstr>
      <vt:lpstr>3. Remember ebp</vt:lpstr>
      <vt:lpstr>4. Adjust the stack frame</vt:lpstr>
      <vt:lpstr>4. Adjust the stack frame</vt:lpstr>
      <vt:lpstr>4. Adjust the stack frame</vt:lpstr>
      <vt:lpstr>4. Adjust the stack frame</vt:lpstr>
      <vt:lpstr>5. Execute the function</vt:lpstr>
      <vt:lpstr>6. Restore everything</vt:lpstr>
      <vt:lpstr>6. Restore everything</vt:lpstr>
      <vt:lpstr>Review: steps of a function call</vt:lpstr>
      <vt:lpstr>Steps of a function call (complete)</vt:lpstr>
      <vt:lpstr>Steps of a function call (complete)</vt:lpstr>
      <vt:lpstr>x86 Calling Convention Walkthrough</vt:lpstr>
      <vt:lpstr>x86 Function Call</vt:lpstr>
      <vt:lpstr>x86 Function Call</vt:lpstr>
      <vt:lpstr>x86 Function Call</vt:lpstr>
      <vt:lpstr>x86 Function Call</vt:lpstr>
      <vt:lpstr>x86 Function Call</vt:lpstr>
      <vt:lpstr>x86 Function Call</vt:lpstr>
      <vt:lpstr>x86 Function Call</vt:lpstr>
      <vt:lpstr>x86 Function Call</vt:lpstr>
      <vt:lpstr>x86 Function Call</vt:lpstr>
      <vt:lpstr>x86 Function Call</vt:lpstr>
      <vt:lpstr>x86 Function Call</vt:lpstr>
      <vt:lpstr>x86 Function Call</vt:lpstr>
      <vt:lpstr>x86 Function Call</vt:lpstr>
      <vt:lpstr>x86 Function Call</vt:lpstr>
      <vt:lpstr>x86 Function Call</vt:lpstr>
      <vt:lpstr>x86 Function Call</vt:lpstr>
      <vt:lpstr>x86 Function Call</vt:lpstr>
      <vt:lpstr>Summary: x86 Assembly and Call Stack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x86 Assembly and Call Stack</dc:title>
  <cp:lastModifiedBy>Jian Xiang</cp:lastModifiedBy>
  <cp:revision>26</cp:revision>
  <dcterms:modified xsi:type="dcterms:W3CDTF">2023-11-14T14:37:39Z</dcterms:modified>
</cp:coreProperties>
</file>