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p:restoredTop sz="94697"/>
  </p:normalViewPr>
  <p:slideViewPr>
    <p:cSldViewPr snapToGrid="0">
      <p:cViewPr varScale="1">
        <p:scale>
          <a:sx n="364" d="100"/>
          <a:sy n="364" d="100"/>
        </p:scale>
        <p:origin x="245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domain attribute</a:t>
            </a:r>
            <a:r>
              <a:rPr lang="en"/>
              <a:t> and </a:t>
            </a:r>
            <a:r>
              <a:rPr lang="en" b="1"/>
              <a:t>path attribute</a:t>
            </a:r>
            <a:r>
              <a:rPr lang="en"/>
              <a:t> define which requests the browser should attach this cookie for</a:t>
            </a:r>
            <a:endParaRPr/>
          </a:p>
          <a:p>
            <a:pPr marL="457200" lvl="0" indent="-342900" algn="l" rtl="0">
              <a:spcBef>
                <a:spcPts val="0"/>
              </a:spcBef>
              <a:spcAft>
                <a:spcPts val="0"/>
              </a:spcAft>
              <a:buSzPts val="1800"/>
              <a:buChar char="●"/>
            </a:pPr>
            <a:r>
              <a:rPr lang="en"/>
              <a:t>The domain attribute usually looks like the domain in a URL</a:t>
            </a:r>
            <a:endParaRPr/>
          </a:p>
          <a:p>
            <a:pPr marL="457200" lvl="0" indent="-342900" algn="l" rtl="0">
              <a:spcBef>
                <a:spcPts val="0"/>
              </a:spcBef>
              <a:spcAft>
                <a:spcPts val="0"/>
              </a:spcAft>
              <a:buSzPts val="1800"/>
              <a:buChar char="●"/>
            </a:pPr>
            <a:r>
              <a:rPr lang="en"/>
              <a:t>The path attribute usually looks like a path in a URL</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toon.cs161.org</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/xorcist</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Secure attribute and HttpOnly attribute restrict the cookie for security purposes</a:t>
            </a:r>
            <a:endParaRPr/>
          </a:p>
          <a:p>
            <a:pPr marL="457200" lvl="0" indent="-342900" algn="l" rtl="0">
              <a:spcBef>
                <a:spcPts val="0"/>
              </a:spcBef>
              <a:spcAft>
                <a:spcPts val="0"/>
              </a:spcAft>
              <a:buSzPts val="1800"/>
              <a:buChar char="●"/>
            </a:pPr>
            <a:r>
              <a:rPr lang="en"/>
              <a:t>Each attribute is either True or False</a:t>
            </a:r>
            <a:endParaRPr/>
          </a:p>
          <a:p>
            <a:pPr marL="457200" lvl="0" indent="-342900" algn="l" rtl="0">
              <a:spcBef>
                <a:spcPts val="0"/>
              </a:spcBef>
              <a:spcAft>
                <a:spcPts val="0"/>
              </a:spcAft>
              <a:buSzPts val="1800"/>
              <a:buChar char="●"/>
            </a:pPr>
            <a:r>
              <a:rPr lang="en"/>
              <a:t>If the </a:t>
            </a:r>
            <a:r>
              <a:rPr lang="en" b="1"/>
              <a:t>Secure attribute</a:t>
            </a:r>
            <a:r>
              <a:rPr lang="en"/>
              <a:t> is True, then the browser only sends the cookie if the request is made over HTTPS (not HTTP)</a:t>
            </a:r>
            <a:endParaRPr/>
          </a:p>
          <a:p>
            <a:pPr marL="457200" lvl="0" indent="-342900" algn="l" rtl="0">
              <a:spcBef>
                <a:spcPts val="0"/>
              </a:spcBef>
              <a:spcAft>
                <a:spcPts val="0"/>
              </a:spcAft>
              <a:buSzPts val="1800"/>
              <a:buChar char="●"/>
            </a:pPr>
            <a:r>
              <a:rPr lang="en"/>
              <a:t>If the </a:t>
            </a:r>
            <a:r>
              <a:rPr lang="en" b="1"/>
              <a:t>HttpOnly attribute</a:t>
            </a:r>
            <a:r>
              <a:rPr lang="en"/>
              <a:t> is True, then JavaScript in the browser is not allowed to access the cookie</a:t>
            </a:r>
            <a:endParaRPr u="sng"/>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Expires attribute</a:t>
            </a:r>
            <a:r>
              <a:rPr lang="en"/>
              <a:t> defines when the cookie is no longer valid</a:t>
            </a:r>
            <a:endParaRPr/>
          </a:p>
          <a:p>
            <a:pPr marL="457200" lvl="0" indent="-342900" algn="l" rtl="0">
              <a:spcBef>
                <a:spcPts val="0"/>
              </a:spcBef>
              <a:spcAft>
                <a:spcPts val="0"/>
              </a:spcAft>
              <a:buSzPts val="1800"/>
              <a:buChar char="●"/>
            </a:pPr>
            <a:r>
              <a:rPr lang="en"/>
              <a:t>The expires attribute is usually a timestamp</a:t>
            </a:r>
            <a:endParaRPr/>
          </a:p>
          <a:p>
            <a:pPr marL="457200" lvl="0" indent="-342900" algn="l" rtl="0">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12 Aug 2021 20:00:00</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The browser automatically attaches relevant cookies in every request</a:t>
            </a:r>
            <a:endParaRPr/>
          </a:p>
          <a:p>
            <a:pPr marL="457200" lvl="0" indent="-342900" algn="l" rtl="0">
              <a:spcBef>
                <a:spcPts val="0"/>
              </a:spcBef>
              <a:spcAft>
                <a:spcPts val="0"/>
              </a:spcAft>
              <a:buSzPts val="1800"/>
              <a:buChar char="●"/>
            </a:pPr>
            <a:r>
              <a:rPr lang="en"/>
              <a:t>Security issues:</a:t>
            </a:r>
            <a:endParaRPr/>
          </a:p>
          <a:p>
            <a:pPr marL="914400" lvl="1" indent="-317500" algn="l" rtl="0">
              <a:spcBef>
                <a:spcPts val="0"/>
              </a:spcBef>
              <a:spcAft>
                <a:spcPts val="0"/>
              </a:spcAft>
              <a:buSzPts val="1400"/>
              <a:buChar char="○"/>
            </a:pPr>
            <a:r>
              <a:rPr lang="en"/>
              <a:t>A server should not be able to set cookies for unrelated websites</a:t>
            </a:r>
            <a:endParaRPr/>
          </a:p>
          <a:p>
            <a:pPr marL="1371600" lvl="2" indent="-317500" algn="l" rtl="0">
              <a:spcBef>
                <a:spcPts val="0"/>
              </a:spcBef>
              <a:spcAft>
                <a:spcPts val="0"/>
              </a:spcAft>
              <a:buSzPts val="1400"/>
              <a:buChar char="■"/>
            </a:pPr>
            <a:r>
              <a:rPr lang="en"/>
              <a:t>Example: </a:t>
            </a:r>
            <a:r>
              <a:rPr lang="en" b="1">
                <a:latin typeface="Courier New"/>
                <a:ea typeface="Courier New"/>
                <a:cs typeface="Courier New"/>
                <a:sym typeface="Courier New"/>
              </a:rPr>
              <a:t>evil.com</a:t>
            </a:r>
            <a:r>
              <a:rPr lang="en"/>
              <a:t> should not be able to set a cookie that gets sent to </a:t>
            </a:r>
            <a:r>
              <a:rPr lang="en" b="1">
                <a:latin typeface="Courier New"/>
                <a:ea typeface="Courier New"/>
                <a:cs typeface="Courier New"/>
                <a:sym typeface="Courier New"/>
              </a:rPr>
              <a:t>google.com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Cookies shouldn’t be sent to the wrong websites</a:t>
            </a:r>
            <a:endParaRPr/>
          </a:p>
          <a:p>
            <a:pPr marL="1371600" lvl="2" indent="-317500" algn="l" rtl="0">
              <a:spcBef>
                <a:spcPts val="0"/>
              </a:spcBef>
              <a:spcAft>
                <a:spcPts val="0"/>
              </a:spcAft>
              <a:buSzPts val="1400"/>
              <a:buChar char="■"/>
            </a:pPr>
            <a:r>
              <a:rPr lang="en"/>
              <a:t>Example: A cookie used for authenticating a user to Google should not be sent to evil.com</a:t>
            </a:r>
            <a:endParaRPr/>
          </a:p>
          <a:p>
            <a:pPr marL="1371600" lvl="2" indent="-317500" algn="l" rtl="0">
              <a:spcBef>
                <a:spcPts val="0"/>
              </a:spcBef>
              <a:spcAft>
                <a:spcPts val="0"/>
              </a:spcAft>
              <a:buSzPts val="1400"/>
              <a:buChar char="■"/>
            </a:pPr>
            <a:r>
              <a:rPr lang="en"/>
              <a:t>We’ll see how cookies are used for logins later</a:t>
            </a:r>
            <a:endParaRPr/>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 policy</a:t>
            </a:r>
            <a:r>
              <a:rPr lang="en"/>
              <a:t>: A set of rules enforced by the browser</a:t>
            </a:r>
            <a:endParaRPr/>
          </a:p>
          <a:p>
            <a:pPr marL="914400" lvl="1" indent="-317500" algn="l" rtl="0">
              <a:spcBef>
                <a:spcPts val="0"/>
              </a:spcBef>
              <a:spcAft>
                <a:spcPts val="0"/>
              </a:spcAft>
              <a:buSzPts val="1400"/>
              <a:buChar char="○"/>
            </a:pPr>
            <a:r>
              <a:rPr lang="en"/>
              <a:t>When the browser receives a cookie from a server, should the cookie be accepted?</a:t>
            </a:r>
            <a:endParaRPr/>
          </a:p>
          <a:p>
            <a:pPr marL="914400" lvl="1" indent="-317500" algn="l" rtl="0">
              <a:spcBef>
                <a:spcPts val="0"/>
              </a:spcBef>
              <a:spcAft>
                <a:spcPts val="0"/>
              </a:spcAft>
              <a:buSzPts val="14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Cookie policy is </a:t>
            </a:r>
            <a:r>
              <a:rPr lang="en" b="1"/>
              <a:t>not</a:t>
            </a:r>
            <a:r>
              <a:rPr lang="en"/>
              <a:t> the same as same-origin policy</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59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Domains</a:t>
            </a:r>
            <a:endParaRPr/>
          </a:p>
          <a:p>
            <a:pPr marL="914400" lvl="1" indent="-317500" algn="l" rtl="0">
              <a:spcBef>
                <a:spcPts val="0"/>
              </a:spcBef>
              <a:spcAft>
                <a:spcPts val="0"/>
              </a:spcAft>
              <a:buSzPts val="1400"/>
              <a:buChar char="○"/>
            </a:pPr>
            <a:r>
              <a:rPr lang="en"/>
              <a:t>Located after the double slashes, but before the next single slash</a:t>
            </a:r>
            <a:endParaRPr/>
          </a:p>
          <a:p>
            <a:pPr marL="914400" lvl="1" indent="-317500" algn="l" rtl="0">
              <a:spcBef>
                <a:spcPts val="0"/>
              </a:spcBef>
              <a:spcAft>
                <a:spcPts val="0"/>
              </a:spcAft>
              <a:buSzPts val="1400"/>
              <a:buChar char="○"/>
            </a:pPr>
            <a:r>
              <a:rPr lang="en"/>
              <a:t>Written as several phrases separated by dots</a:t>
            </a:r>
            <a:endParaRPr/>
          </a:p>
          <a:p>
            <a:pPr marL="457200" lvl="0" indent="-342900" algn="l" rtl="0">
              <a:spcBef>
                <a:spcPts val="0"/>
              </a:spcBef>
              <a:spcAft>
                <a:spcPts val="0"/>
              </a:spcAft>
              <a:buSzPts val="1800"/>
              <a:buChar char="●"/>
            </a:pPr>
            <a:r>
              <a:rPr lang="en"/>
              <a:t>Domains can be sorted into a hierarchy</a:t>
            </a:r>
            <a:endParaRPr/>
          </a:p>
          <a:p>
            <a:pPr marL="914400" lvl="1" indent="-317500" algn="l" rtl="0">
              <a:spcBef>
                <a:spcPts val="0"/>
              </a:spcBef>
              <a:spcAft>
                <a:spcPts val="0"/>
              </a:spcAft>
              <a:buSzPts val="1400"/>
              <a:buChar char="○"/>
            </a:pPr>
            <a:r>
              <a:rPr lang="en"/>
              <a:t>The hierarchy is separated by dots</a:t>
            </a:r>
            <a:endParaRPr/>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676502" y="4570179"/>
              <a:ext cx="962173"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ncsu.edu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65714"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 A string that uniquely identifies one piece of data on the web</a:t>
            </a:r>
            <a:endParaRPr/>
          </a:p>
          <a:p>
            <a:pPr marL="457200" lvl="0" indent="-342900" algn="l" rtl="0">
              <a:spcBef>
                <a:spcPts val="0"/>
              </a:spcBef>
              <a:spcAft>
                <a:spcPts val="0"/>
              </a:spcAft>
              <a:buSzPts val="1800"/>
              <a:buChar char="●"/>
            </a:pPr>
            <a:r>
              <a:rPr lang="en"/>
              <a:t>Parts of a URL:</a:t>
            </a:r>
            <a:endParaRPr/>
          </a:p>
          <a:p>
            <a:pPr marL="914400" lvl="1" indent="-317500" algn="l" rtl="0">
              <a:spcBef>
                <a:spcPts val="0"/>
              </a:spcBef>
              <a:spcAft>
                <a:spcPts val="0"/>
              </a:spcAft>
              <a:buSzPts val="1400"/>
              <a:buChar char="○"/>
            </a:pPr>
            <a:r>
              <a:rPr lang="en"/>
              <a:t>Protocol: Defines which Internet protocol to use to retrieve the data (e.g. HTTP or HTTPS)</a:t>
            </a:r>
            <a:endParaRPr/>
          </a:p>
          <a:p>
            <a:pPr marL="914400" lvl="1" indent="-317500" algn="l" rtl="0">
              <a:spcBef>
                <a:spcPts val="0"/>
              </a:spcBef>
              <a:spcAft>
                <a:spcPts val="0"/>
              </a:spcAft>
              <a:buSzPts val="1400"/>
              <a:buChar char="○"/>
            </a:pPr>
            <a:r>
              <a:rPr lang="en"/>
              <a:t>Location: Defines which web server to contact</a:t>
            </a:r>
            <a:endParaRPr/>
          </a:p>
          <a:p>
            <a:pPr marL="1371600" lvl="2" indent="-317500" algn="l" rtl="0">
              <a:spcBef>
                <a:spcPts val="0"/>
              </a:spcBef>
              <a:spcAft>
                <a:spcPts val="0"/>
              </a:spcAft>
              <a:buSzPts val="1400"/>
              <a:buChar char="■"/>
            </a:pPr>
            <a:r>
              <a:rPr lang="en"/>
              <a:t>Can optionally contain a username or port</a:t>
            </a:r>
            <a:endParaRPr/>
          </a:p>
          <a:p>
            <a:pPr marL="914400" lvl="1" indent="-317500" algn="l" rtl="0">
              <a:spcBef>
                <a:spcPts val="0"/>
              </a:spcBef>
              <a:spcAft>
                <a:spcPts val="0"/>
              </a:spcAft>
              <a:buSzPts val="1400"/>
              <a:buChar char="○"/>
            </a:pPr>
            <a:r>
              <a:rPr lang="en"/>
              <a:t>Path: Defines which file on the web server to fetch</a:t>
            </a:r>
            <a:endParaRPr/>
          </a:p>
          <a:p>
            <a:pPr marL="914400" lvl="1" indent="-317500" algn="l" rtl="0">
              <a:spcBef>
                <a:spcPts val="0"/>
              </a:spcBef>
              <a:spcAft>
                <a:spcPts val="0"/>
              </a:spcAft>
              <a:buSzPts val="1400"/>
              <a:buChar char="○"/>
            </a:pPr>
            <a:r>
              <a:rPr lang="en"/>
              <a:t>Query (optional): Sends arguments in name-value pairs to the web server</a:t>
            </a:r>
            <a:endParaRPr/>
          </a:p>
          <a:p>
            <a:pPr marL="914400" lvl="1" indent="-317500" algn="l" rtl="0">
              <a:spcBef>
                <a:spcPts val="0"/>
              </a:spcBef>
              <a:spcAft>
                <a:spcPts val="0"/>
              </a:spcAft>
              <a:buSzPts val="1400"/>
              <a:buChar char="○"/>
            </a:pPr>
            <a:r>
              <a:rPr lang="en"/>
              <a:t>Fragment (optional): Not sent to the web server, but used by the browser for processing</a:t>
            </a:r>
            <a:endParaRPr/>
          </a:p>
          <a:p>
            <a:pPr marL="457200" lvl="0" indent="-342900" algn="l" rtl="0">
              <a:spcBef>
                <a:spcPts val="0"/>
              </a:spcBef>
              <a:spcAft>
                <a:spcPts val="0"/>
              </a:spcAft>
              <a:buSzPts val="1800"/>
              <a:buChar char="●"/>
            </a:pPr>
            <a:r>
              <a:rPr lang="en"/>
              <a:t>Special characters should be URL escaped</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Vulnerability</a:t>
            </a:r>
            <a:endParaRPr/>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each tab 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914400" lvl="1" indent="-317500" algn="l" rtl="0">
              <a:spcBef>
                <a:spcPts val="0"/>
              </a:spcBef>
              <a:spcAft>
                <a:spcPts val="0"/>
              </a:spcAft>
              <a:buSzPts val="1400"/>
              <a:buChar char="○"/>
            </a:pPr>
            <a:r>
              <a:rPr lang="en" dirty="0"/>
              <a:t>Usability: If one tab crashes, the rest of the browser won’t crash</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Spectre: An attack exploiting this browser design</a:t>
            </a:r>
            <a:endParaRPr/>
          </a:p>
          <a:p>
            <a:pPr marL="914400" lvl="1" indent="-317500" algn="l" rtl="0">
              <a:spcBef>
                <a:spcPts val="0"/>
              </a:spcBef>
              <a:spcAft>
                <a:spcPts val="0"/>
              </a:spcAft>
              <a:buSzPts val="1400"/>
              <a:buChar char="○"/>
            </a:pPr>
            <a:r>
              <a:rPr lang="en"/>
              <a:t>The victim visits </a:t>
            </a:r>
            <a:r>
              <a:rPr lang="en" b="1">
                <a:latin typeface="Courier New"/>
                <a:ea typeface="Courier New"/>
                <a:cs typeface="Courier New"/>
                <a:sym typeface="Courier New"/>
              </a:rPr>
              <a:t>evil.com</a:t>
            </a:r>
            <a:r>
              <a:rPr lang="en"/>
              <a:t> in a browser tab</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opens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Recall: JavaScript in </a:t>
            </a:r>
            <a:r>
              <a:rPr lang="en" b="1">
                <a:latin typeface="Courier New"/>
                <a:ea typeface="Courier New"/>
                <a:cs typeface="Courier New"/>
                <a:sym typeface="Courier New"/>
              </a:rPr>
              <a:t>evil.com</a:t>
            </a:r>
            <a:r>
              <a:rPr lang="en"/>
              <a:t> should not be able to read any cookies from </a:t>
            </a:r>
            <a:r>
              <a:rPr lang="en" b="1">
                <a:latin typeface="Courier New"/>
                <a:ea typeface="Courier New"/>
                <a:cs typeface="Courier New"/>
                <a:sym typeface="Courier New"/>
              </a:rPr>
              <a:t>victim.com</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and </a:t>
            </a:r>
            <a:r>
              <a:rPr lang="en" b="1">
                <a:latin typeface="Courier New"/>
                <a:ea typeface="Courier New"/>
                <a:cs typeface="Courier New"/>
                <a:sym typeface="Courier New"/>
              </a:rPr>
              <a:t>victim.com</a:t>
            </a:r>
            <a:r>
              <a:rPr lang="en" b="1"/>
              <a:t> </a:t>
            </a:r>
            <a:r>
              <a:rPr lang="en"/>
              <a:t>are now running in the same operating system process</a:t>
            </a:r>
            <a:endParaRPr/>
          </a:p>
          <a:p>
            <a:pPr marL="914400" lvl="1" indent="-317500" algn="l" rtl="0">
              <a:spcBef>
                <a:spcPts val="0"/>
              </a:spcBef>
              <a:spcAft>
                <a:spcPts val="0"/>
              </a:spcAft>
              <a:buSzPts val="1400"/>
              <a:buChar char="○"/>
            </a:pPr>
            <a:r>
              <a:rPr lang="en"/>
              <a:t>No operating system sandboxing is active! The only memory protection is enforced by the JavaScript compiler</a:t>
            </a:r>
            <a:endParaRPr/>
          </a:p>
          <a:p>
            <a:pPr marL="914400" lvl="1" indent="-317500" algn="l" rtl="0">
              <a:spcBef>
                <a:spcPts val="0"/>
              </a:spcBef>
              <a:spcAft>
                <a:spcPts val="0"/>
              </a:spcAft>
              <a:buSzPts val="1400"/>
              <a:buChar char="○"/>
            </a:pPr>
            <a:r>
              <a:rPr lang="en"/>
              <a:t>If we can break the JavaScript compiler, we can read memory from </a:t>
            </a:r>
            <a:r>
              <a:rPr lang="en" b="1">
                <a:latin typeface="Courier New"/>
                <a:ea typeface="Courier New"/>
                <a:cs typeface="Courier New"/>
                <a:sym typeface="Courier New"/>
              </a:rPr>
              <a:t>victim.com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Quick review: Modern processors</a:t>
            </a:r>
            <a:endParaRPr/>
          </a:p>
          <a:p>
            <a:pPr marL="914400" lvl="1" indent="-317500" algn="l" rtl="0">
              <a:spcBef>
                <a:spcPts val="0"/>
              </a:spcBef>
              <a:spcAft>
                <a:spcPts val="0"/>
              </a:spcAft>
              <a:buSzPts val="1400"/>
              <a:buChar char="○"/>
            </a:pPr>
            <a:r>
              <a:rPr lang="en"/>
              <a:t>Designed to be very fast: High instructions per cycle (IPC)</a:t>
            </a:r>
            <a:endParaRPr/>
          </a:p>
          <a:p>
            <a:pPr marL="914400" lvl="1" indent="-317500" algn="l" rtl="0">
              <a:spcBef>
                <a:spcPts val="0"/>
              </a:spcBef>
              <a:spcAft>
                <a:spcPts val="0"/>
              </a:spcAft>
              <a:buSzPts val="1400"/>
              <a:buChar char="○"/>
            </a:pPr>
            <a:r>
              <a:rPr lang="en"/>
              <a:t>Uses aggressive behavior to achieve high IPC</a:t>
            </a:r>
            <a:endParaRPr/>
          </a:p>
          <a:p>
            <a:pPr marL="1371600" lvl="2" indent="-317500" algn="l" rtl="0">
              <a:spcBef>
                <a:spcPts val="0"/>
              </a:spcBef>
              <a:spcAft>
                <a:spcPts val="0"/>
              </a:spcAft>
              <a:buSzPts val="1400"/>
              <a:buChar char="■"/>
            </a:pPr>
            <a:r>
              <a:rPr lang="en"/>
              <a:t>Aggressive caching</a:t>
            </a:r>
            <a:endParaRPr/>
          </a:p>
          <a:p>
            <a:pPr marL="1371600" lvl="2" indent="-317500" algn="l" rtl="0">
              <a:spcBef>
                <a:spcPts val="0"/>
              </a:spcBef>
              <a:spcAft>
                <a:spcPts val="0"/>
              </a:spcAft>
              <a:buSzPts val="1400"/>
              <a:buChar char="■"/>
            </a:pPr>
            <a:r>
              <a:rPr lang="en"/>
              <a:t>Branch prediction: Guess the outcome of a branch and start executing that branch before the outcome is known</a:t>
            </a:r>
            <a:endParaRPr/>
          </a:p>
          <a:p>
            <a:pPr marL="1371600" lvl="2" indent="-317500" algn="l" rtl="0">
              <a:spcBef>
                <a:spcPts val="0"/>
              </a:spcBef>
              <a:spcAft>
                <a:spcPts val="0"/>
              </a:spcAft>
              <a:buSzPts val="1400"/>
              <a:buChar char="■"/>
            </a:pPr>
            <a:r>
              <a:rPr lang="en"/>
              <a:t>Speculative execution: Execute some code if the processor thinks it’ll be executed later</a:t>
            </a:r>
            <a:endParaRPr/>
          </a:p>
          <a:p>
            <a:pPr marL="914400" lvl="1" indent="-317500" algn="l" rtl="0">
              <a:spcBef>
                <a:spcPts val="0"/>
              </a:spcBef>
              <a:spcAft>
                <a:spcPts val="0"/>
              </a:spcAft>
              <a:buSzPts val="1400"/>
              <a:buChar char="○"/>
            </a:pPr>
            <a:r>
              <a:rPr lang="en"/>
              <a:t>Note: Predictions are not always correct</a:t>
            </a:r>
            <a:endParaRPr/>
          </a:p>
          <a:p>
            <a:pPr marL="457200" lvl="0" indent="-342900" algn="l" rtl="0">
              <a:spcBef>
                <a:spcPts val="0"/>
              </a:spcBef>
              <a:spcAft>
                <a:spcPts val="0"/>
              </a:spcAft>
              <a:buSzPts val="1800"/>
              <a:buChar char="●"/>
            </a:pPr>
            <a:r>
              <a:rPr lang="en"/>
              <a:t>Spectre: Exploits a hardware side-channel attack</a:t>
            </a:r>
            <a:endParaRPr/>
          </a:p>
          <a:p>
            <a:pPr marL="914400" lvl="1" indent="-317500" algn="l" rtl="0">
              <a:spcBef>
                <a:spcPts val="0"/>
              </a:spcBef>
              <a:spcAft>
                <a:spcPts val="0"/>
              </a:spcAft>
              <a:buSzPts val="1400"/>
              <a:buChar char="○"/>
            </a:pPr>
            <a:r>
              <a:rPr lang="en"/>
              <a:t>Use a side channel (e.g. timing, cache state) to detect the results of failed speculative execution</a:t>
            </a:r>
            <a:endParaRPr/>
          </a:p>
          <a:p>
            <a:pPr marL="914400" lvl="1" indent="-317500" algn="l" rtl="0">
              <a:spcBef>
                <a:spcPts val="0"/>
              </a:spcBef>
              <a:spcAft>
                <a:spcPts val="0"/>
              </a:spcAft>
              <a:buSzPts val="1400"/>
              <a:buChar char="○"/>
            </a:pPr>
            <a:r>
              <a:rPr lang="en"/>
              <a:t>Use a side channel to see what the input to the speculative execution was</a:t>
            </a:r>
            <a:endParaRPr/>
          </a:p>
          <a:p>
            <a:pPr marL="914400" lvl="1" indent="-317500" algn="l" rtl="0">
              <a:spcBef>
                <a:spcPts val="0"/>
              </a:spcBef>
              <a:spcAft>
                <a:spcPts val="0"/>
              </a:spcAft>
              <a:buSzPts val="1400"/>
              <a:buChar char="○"/>
            </a:pPr>
            <a:r>
              <a:rPr lang="en"/>
              <a:t>Idea: Force speculative execution by forcing the processor to make wrong predictions</a:t>
            </a:r>
            <a:endParaRPr/>
          </a:p>
          <a:p>
            <a:pPr marL="914400" lvl="1" indent="-317500" algn="l" rtl="0">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Chrome and Firefox now run each </a:t>
            </a:r>
            <a:r>
              <a:rPr lang="en" i="1"/>
              <a:t>origin</a:t>
            </a:r>
            <a:r>
              <a:rPr lang="en"/>
              <a:t>, not tab, in its own process</a:t>
            </a:r>
            <a:endParaRPr/>
          </a:p>
          <a:p>
            <a:pPr marL="914400" lvl="1" indent="-317500" algn="l" rtl="0">
              <a:spcBef>
                <a:spcPts val="0"/>
              </a:spcBef>
              <a:spcAft>
                <a:spcPts val="0"/>
              </a:spcAft>
              <a:buSzPts val="1400"/>
              <a:buChar char="○"/>
            </a:pPr>
            <a:r>
              <a:rPr lang="en"/>
              <a:t>Known as "Site Isolation"</a:t>
            </a:r>
            <a:endParaRPr/>
          </a:p>
          <a:p>
            <a:pPr marL="914400" lvl="1" indent="-317500" algn="l" rtl="0">
              <a:spcBef>
                <a:spcPts val="0"/>
              </a:spcBef>
              <a:spcAft>
                <a:spcPts val="0"/>
              </a:spcAft>
              <a:buSzPts val="1400"/>
              <a:buChar char="○"/>
            </a:pPr>
            <a:r>
              <a:rPr lang="en"/>
              <a:t>Recall: The operating system (OS) makes sure that one process cannot access other processes</a:t>
            </a:r>
            <a:endParaRPr/>
          </a:p>
          <a:p>
            <a:pPr marL="457200" lvl="0" indent="-342900" algn="l" rtl="0">
              <a:spcBef>
                <a:spcPts val="0"/>
              </a:spcBef>
              <a:spcAft>
                <a:spcPts val="0"/>
              </a:spcAft>
              <a:buSzPts val="1800"/>
              <a:buChar char="●"/>
            </a:pPr>
            <a:r>
              <a:rPr lang="en"/>
              <a:t>Security: Spectre attack is defeated</a:t>
            </a:r>
            <a:endParaRPr/>
          </a:p>
          <a:p>
            <a:pPr marL="914400" lvl="1" indent="-317500" algn="l" rtl="0">
              <a:spcBef>
                <a:spcPts val="0"/>
              </a:spcBef>
              <a:spcAft>
                <a:spcPts val="0"/>
              </a:spcAft>
              <a:buSzPts val="1400"/>
              <a:buChar char="○"/>
            </a:pPr>
            <a:r>
              <a:rPr lang="en"/>
              <a:t>When </a:t>
            </a:r>
            <a:r>
              <a:rPr lang="en" b="1">
                <a:latin typeface="Courier New"/>
                <a:ea typeface="Courier New"/>
                <a:cs typeface="Courier New"/>
                <a:sym typeface="Courier New"/>
              </a:rPr>
              <a:t>evil.com</a:t>
            </a:r>
            <a:r>
              <a:rPr lang="en"/>
              <a:t> loads an iframe with </a:t>
            </a:r>
            <a:r>
              <a:rPr lang="en" b="1">
                <a:latin typeface="Courier New"/>
                <a:ea typeface="Courier New"/>
                <a:cs typeface="Courier New"/>
                <a:sym typeface="Courier New"/>
              </a:rPr>
              <a:t>victim.com</a:t>
            </a:r>
            <a:r>
              <a:rPr lang="en"/>
              <a:t>, the two frames are run in different processes</a:t>
            </a:r>
            <a:endParaRPr/>
          </a:p>
          <a:p>
            <a:pPr marL="914400" lvl="1" indent="-317500" algn="l" rtl="0">
              <a:spcBef>
                <a:spcPts val="0"/>
              </a:spcBef>
              <a:spcAft>
                <a:spcPts val="0"/>
              </a:spcAft>
              <a:buSzPts val="1400"/>
              <a:buChar char="○"/>
            </a:pPr>
            <a:r>
              <a:rPr lang="en"/>
              <a:t>Speculative execution no longer works: the OS prevents the </a:t>
            </a:r>
            <a:r>
              <a:rPr lang="en" b="1">
                <a:latin typeface="Courier New"/>
                <a:ea typeface="Courier New"/>
                <a:cs typeface="Courier New"/>
                <a:sym typeface="Courier New"/>
              </a:rPr>
              <a:t>evil.com</a:t>
            </a:r>
            <a:r>
              <a:rPr lang="en"/>
              <a:t> process from accessing memory of the </a:t>
            </a:r>
            <a:r>
              <a:rPr lang="en" b="1">
                <a:latin typeface="Courier New"/>
                <a:ea typeface="Courier New"/>
                <a:cs typeface="Courier New"/>
                <a:sym typeface="Courier New"/>
              </a:rPr>
              <a:t>victim.com</a:t>
            </a:r>
            <a:r>
              <a:rPr lang="en"/>
              <a:t> process</a:t>
            </a:r>
            <a:endParaRPr/>
          </a:p>
          <a:p>
            <a:pPr marL="914400" lvl="1" indent="-317500" algn="l" rtl="0">
              <a:spcBef>
                <a:spcPts val="0"/>
              </a:spcBef>
              <a:spcAft>
                <a:spcPts val="0"/>
              </a:spcAft>
              <a:buSzPts val="1400"/>
              <a:buChar char="○"/>
            </a:pPr>
            <a:r>
              <a:rPr lang="en"/>
              <a:t>The attack now requires breaking the OS isolation (much harder)</a:t>
            </a:r>
            <a:endParaRPr/>
          </a:p>
          <a:p>
            <a:pPr marL="457200" lvl="0" indent="-342900" algn="l" rtl="0">
              <a:spcBef>
                <a:spcPts val="0"/>
              </a:spcBef>
              <a:spcAft>
                <a:spcPts val="0"/>
              </a:spcAft>
              <a:buSzPts val="1800"/>
              <a:buChar char="●"/>
            </a:pPr>
            <a:r>
              <a:rPr lang="en"/>
              <a:t>Cost: Processes are expensive</a:t>
            </a:r>
            <a:endParaRPr/>
          </a:p>
          <a:p>
            <a:pPr marL="914400" lvl="1" indent="-317500" algn="l" rtl="0">
              <a:spcBef>
                <a:spcPts val="0"/>
              </a:spcBef>
              <a:spcAft>
                <a:spcPts val="0"/>
              </a:spcAft>
              <a:buSzPts val="1400"/>
              <a:buChar char="○"/>
            </a:pPr>
            <a:r>
              <a:rPr lang="en"/>
              <a:t>Lots of memory overhead</a:t>
            </a:r>
            <a:endParaRPr/>
          </a:p>
          <a:p>
            <a:pPr marL="914400" lvl="1" indent="-317500" algn="l" rtl="0">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a:t>
            </a:r>
            <a:r>
              <a:rPr lang="en"/>
              <a:t>: A sequence of requests and responses associated with the same authenticated user</a:t>
            </a:r>
            <a:endParaRPr/>
          </a:p>
          <a:p>
            <a:pPr marL="914400" lvl="1" indent="-317500" algn="l" rtl="0">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marL="914400" lvl="1" indent="-317500" algn="l" rtl="0">
              <a:spcBef>
                <a:spcPts val="0"/>
              </a:spcBef>
              <a:spcAft>
                <a:spcPts val="0"/>
              </a:spcAft>
              <a:buSzPts val="1400"/>
              <a:buChar char="○"/>
            </a:pPr>
            <a:r>
              <a:rPr lang="en"/>
              <a:t>When the session is over (you log out, or the session expires), future requests are not associated with you</a:t>
            </a:r>
            <a:endParaRPr/>
          </a:p>
          <a:p>
            <a:pPr marL="457200" lvl="0" indent="-342900" algn="l" rtl="0">
              <a:spcBef>
                <a:spcPts val="0"/>
              </a:spcBef>
              <a:spcAft>
                <a:spcPts val="0"/>
              </a:spcAft>
              <a:buSzPts val="1800"/>
              <a:buChar char="●"/>
            </a:pPr>
            <a:r>
              <a:rPr lang="en"/>
              <a:t>Naïve solution: Type your username and password before each request</a:t>
            </a:r>
            <a:endParaRPr/>
          </a:p>
          <a:p>
            <a:pPr marL="914400" lvl="1" indent="-317500" algn="l" rtl="0">
              <a:spcBef>
                <a:spcPts val="0"/>
              </a:spcBef>
              <a:spcAft>
                <a:spcPts val="0"/>
              </a:spcAft>
              <a:buSzPts val="1400"/>
              <a:buChar char="○"/>
            </a:pPr>
            <a:r>
              <a:rPr lang="en"/>
              <a:t>Problem: Very inconvenient for the user!</a:t>
            </a:r>
            <a:endParaRPr/>
          </a:p>
          <a:p>
            <a:pPr marL="457200" lvl="0" indent="-342900" algn="l" rtl="0">
              <a:spcBef>
                <a:spcPts val="0"/>
              </a:spcBef>
              <a:spcAft>
                <a:spcPts val="0"/>
              </a:spcAft>
              <a:buSzPts val="1800"/>
              <a:buChar char="●"/>
            </a:pPr>
            <a:r>
              <a:rPr lang="en"/>
              <a:t>Better solution: Is there a way the browser can automatically send some information in a request for us?</a:t>
            </a:r>
            <a:endParaRPr/>
          </a:p>
          <a:p>
            <a:pPr marL="914400" lvl="1" indent="-317500" algn="l" rtl="0">
              <a:spcBef>
                <a:spcPts val="0"/>
              </a:spcBef>
              <a:spcAft>
                <a:spcPts val="0"/>
              </a:spcAft>
              <a:buSzPts val="1400"/>
              <a:buChar char="○"/>
            </a:pPr>
            <a:r>
              <a:rPr lang="en"/>
              <a:t>Yes: Cookies!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Imagine you’re attending a concert</a:t>
            </a:r>
            <a:endParaRPr/>
          </a:p>
          <a:p>
            <a:pPr marL="457200" lvl="0" indent="-342900" algn="l" rtl="0">
              <a:spcBef>
                <a:spcPts val="0"/>
              </a:spcBef>
              <a:spcAft>
                <a:spcPts val="0"/>
              </a:spcAft>
              <a:buSzPts val="1800"/>
              <a:buChar char="●"/>
            </a:pPr>
            <a:r>
              <a:rPr lang="en"/>
              <a:t>The first time you enter the venue:</a:t>
            </a:r>
            <a:endParaRPr/>
          </a:p>
          <a:p>
            <a:pPr marL="914400" lvl="1" indent="-317500" algn="l" rtl="0">
              <a:spcBef>
                <a:spcPts val="0"/>
              </a:spcBef>
              <a:spcAft>
                <a:spcPts val="0"/>
              </a:spcAft>
              <a:buSzPts val="1400"/>
              <a:buChar char="○"/>
            </a:pPr>
            <a:r>
              <a:rPr lang="en"/>
              <a:t>Present your ticket and ID</a:t>
            </a:r>
            <a:endParaRPr/>
          </a:p>
          <a:p>
            <a:pPr marL="914400" lvl="1" indent="-317500" algn="l" rtl="0">
              <a:spcBef>
                <a:spcPts val="0"/>
              </a:spcBef>
              <a:spcAft>
                <a:spcPts val="0"/>
              </a:spcAft>
              <a:buSzPts val="1400"/>
              <a:buChar char="○"/>
            </a:pPr>
            <a:r>
              <a:rPr lang="en"/>
              <a:t>The doorperson checks your ticket and ID</a:t>
            </a:r>
            <a:endParaRPr/>
          </a:p>
          <a:p>
            <a:pPr marL="914400" lvl="1" indent="-317500" algn="l" rtl="0">
              <a:spcBef>
                <a:spcPts val="0"/>
              </a:spcBef>
              <a:spcAft>
                <a:spcPts val="0"/>
              </a:spcAft>
              <a:buSzPts val="1400"/>
              <a:buChar char="○"/>
            </a:pPr>
            <a:r>
              <a:rPr lang="en"/>
              <a:t>If they’re valid, you receive a wristband</a:t>
            </a:r>
            <a:endParaRPr/>
          </a:p>
          <a:p>
            <a:pPr marL="457200" lvl="0" indent="-342900" algn="l" rtl="0">
              <a:spcBef>
                <a:spcPts val="0"/>
              </a:spcBef>
              <a:spcAft>
                <a:spcPts val="0"/>
              </a:spcAft>
              <a:buSzPts val="1800"/>
              <a:buChar char="●"/>
            </a:pPr>
            <a:r>
              <a:rPr lang="en"/>
              <a:t>If you leave and want to re-enter later</a:t>
            </a:r>
            <a:endParaRPr/>
          </a:p>
          <a:p>
            <a:pPr marL="914400" lvl="1" indent="-317500" algn="l" rtl="0">
              <a:spcBef>
                <a:spcPts val="0"/>
              </a:spcBef>
              <a:spcAft>
                <a:spcPts val="0"/>
              </a:spcAft>
              <a:buSzPts val="1400"/>
              <a:buChar char="○"/>
            </a:pPr>
            <a:r>
              <a:rPr lang="en"/>
              <a:t>Just show your wristband!</a:t>
            </a:r>
            <a:endParaRPr/>
          </a:p>
          <a:p>
            <a:pPr marL="914400" lvl="1" indent="-317500" algn="l" rtl="0">
              <a:spcBef>
                <a:spcPts val="0"/>
              </a:spcBef>
              <a:spcAft>
                <a:spcPts val="0"/>
              </a:spcAft>
              <a:buSzPts val="1400"/>
              <a:buChar char="○"/>
            </a:pPr>
            <a:r>
              <a:rPr lang="en"/>
              <a:t>No need to present your ticket and ID again</a:t>
            </a:r>
            <a:endParaRPr/>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000000" cy="300000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What if the attacker tricks the victim into making an unintended request?</a:t>
            </a:r>
            <a:endParaRPr/>
          </a:p>
          <a:p>
            <a:pPr marL="914400" lvl="1" indent="-317500" algn="l" rtl="0">
              <a:spcBef>
                <a:spcPts val="0"/>
              </a:spcBef>
              <a:spcAft>
                <a:spcPts val="0"/>
              </a:spcAft>
              <a:buSzPts val="1400"/>
              <a:buChar char="○"/>
            </a:pPr>
            <a:r>
              <a:rPr lang="en"/>
              <a:t>The victim’s browser will automatically attach relevant cookies</a:t>
            </a:r>
            <a:endParaRPr/>
          </a:p>
          <a:p>
            <a:pPr marL="914400" lvl="1" indent="-317500" algn="l" rtl="0">
              <a:spcBef>
                <a:spcPts val="0"/>
              </a:spcBef>
              <a:spcAft>
                <a:spcPts val="0"/>
              </a:spcAft>
              <a:buSzPts val="1400"/>
              <a:buChar char="○"/>
            </a:pPr>
            <a:r>
              <a:rPr lang="en"/>
              <a:t>The server will think the request came from the victim!</a:t>
            </a:r>
            <a:endParaRPr/>
          </a:p>
          <a:p>
            <a:pPr marL="457200" lvl="0" indent="-342900" algn="l" rtl="0">
              <a:spcBef>
                <a:spcPts val="0"/>
              </a:spcBef>
              <a:spcAft>
                <a:spcPts val="0"/>
              </a:spcAft>
              <a:buSzPts val="1800"/>
              <a:buChar char="●"/>
            </a:pPr>
            <a:r>
              <a:rPr lang="en" b="1"/>
              <a:t>Cross-site request forgery (CSRF or XSRF)</a:t>
            </a:r>
            <a:r>
              <a:rPr lang="en"/>
              <a:t>: An attack that exploits cookie-based authentication to perform an action as the victim</a:t>
            </a:r>
            <a:endParaRPr/>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GET request?</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Later we’ll see how to trick a victim into clicking a link</a:t>
            </a:r>
            <a:endParaRPr/>
          </a:p>
          <a:p>
            <a:pPr marL="914400" lvl="1" indent="-317500" algn="l" rtl="0">
              <a:spcBef>
                <a:spcPts val="0"/>
              </a:spcBef>
              <a:spcAft>
                <a:spcPts val="0"/>
              </a:spcAft>
              <a:buSzPts val="1400"/>
              <a:buChar char="○"/>
            </a:pPr>
            <a:r>
              <a:rPr lang="en"/>
              <a:t>The link can directly make a GET request:</a:t>
            </a:r>
            <a:br>
              <a:rPr lang="en"/>
            </a:br>
            <a:r>
              <a:rPr lang="en" b="1">
                <a:latin typeface="Courier New"/>
                <a:ea typeface="Courier New"/>
                <a:cs typeface="Courier New"/>
                <a:sym typeface="Courier New"/>
              </a:rPr>
              <a:t>https://www.bank.com/transfer?amount=100&amp;to=Mallory</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link can open an attacker’s website, which contains some JavaScript that makes the actual malicious request</a:t>
            </a:r>
            <a:endParaRPr/>
          </a:p>
          <a:p>
            <a:pPr marL="457200" lvl="0" indent="-342900" algn="l" rtl="0">
              <a:spcBef>
                <a:spcPts val="0"/>
              </a:spcBef>
              <a:spcAft>
                <a:spcPts val="0"/>
              </a:spcAft>
              <a:buSzPts val="1800"/>
              <a:buChar char="●"/>
            </a:pPr>
            <a:r>
              <a:rPr lang="en"/>
              <a:t>Strategy #2: Put some HTML on a website the victim will visit</a:t>
            </a:r>
            <a:endParaRPr/>
          </a:p>
          <a:p>
            <a:pPr marL="914400" lvl="1" indent="-317500" algn="l" rtl="0">
              <a:spcBef>
                <a:spcPts val="0"/>
              </a:spcBef>
              <a:spcAft>
                <a:spcPts val="0"/>
              </a:spcAft>
              <a:buSzPts val="1400"/>
              <a:buChar char="○"/>
            </a:pPr>
            <a:r>
              <a:rPr lang="en"/>
              <a:t>Example: The victim will visit a forum. Make a post with some HTML on the forum</a:t>
            </a:r>
            <a:endParaRPr/>
          </a:p>
          <a:p>
            <a:pPr marL="914400" lvl="1" indent="-317500" algn="l" rtl="0">
              <a:spcBef>
                <a:spcPts val="0"/>
              </a:spcBef>
              <a:spcAft>
                <a:spcPts val="0"/>
              </a:spcAft>
              <a:buSzPts val="1400"/>
              <a:buFont typeface="Courier New"/>
              <a:buChar char="○"/>
            </a:pPr>
            <a:r>
              <a:rPr lang="en"/>
              <a:t>HTML to automatically make a GET request to a URL:</a:t>
            </a:r>
            <a:br>
              <a:rPr lang="en" b="1">
                <a:latin typeface="Courier New"/>
                <a:ea typeface="Courier New"/>
                <a:cs typeface="Courier New"/>
                <a:sym typeface="Courier New"/>
              </a:rPr>
            </a:br>
            <a:r>
              <a:rPr lang="en" b="1">
                <a:latin typeface="Courier New"/>
                <a:ea typeface="Courier New"/>
                <a:cs typeface="Courier New"/>
                <a:sym typeface="Courier New"/>
              </a:rPr>
              <a:t>&lt;img src="https://www.bank.com/transfer?amount=100&amp;to=Mallory"&gt;</a:t>
            </a:r>
            <a:endParaRPr b="1">
              <a:latin typeface="Courier New"/>
              <a:ea typeface="Courier New"/>
              <a:cs typeface="Courier New"/>
              <a:sym typeface="Courier New"/>
            </a:endParaRPr>
          </a:p>
          <a:p>
            <a:pPr marL="1371600" lvl="2" indent="-317500" algn="l" rtl="0">
              <a:spcBef>
                <a:spcPts val="0"/>
              </a:spcBef>
              <a:spcAft>
                <a:spcPts val="0"/>
              </a:spcAft>
              <a:buSzPts val="1400"/>
              <a:buChar char="■"/>
            </a:pPr>
            <a:r>
              <a:rPr lang="en"/>
              <a:t>This HTML will probably return an error or a blank 1 pixel by 1 pixel image, but the GET request will still be sent...with the relevant cookies!</a:t>
            </a:r>
            <a:endParaRPr/>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POST request?</a:t>
            </a:r>
            <a:endParaRPr/>
          </a:p>
          <a:p>
            <a:pPr marL="914400" lvl="1" indent="-317500" algn="l" rtl="0">
              <a:spcBef>
                <a:spcPts val="0"/>
              </a:spcBef>
              <a:spcAft>
                <a:spcPts val="0"/>
              </a:spcAft>
              <a:buSzPts val="1400"/>
              <a:buChar char="○"/>
            </a:pPr>
            <a:r>
              <a:rPr lang="en"/>
              <a:t>Example POST request: Submitting a form</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Note: Clicking a link in your browser makes a GET request, not a POST request, so the link cannot directly make the malicious POST request</a:t>
            </a:r>
            <a:endParaRPr/>
          </a:p>
          <a:p>
            <a:pPr marL="914400" lvl="1" indent="-317500" algn="l" rtl="0">
              <a:spcBef>
                <a:spcPts val="0"/>
              </a:spcBef>
              <a:spcAft>
                <a:spcPts val="0"/>
              </a:spcAft>
              <a:buSzPts val="1400"/>
              <a:buChar char="○"/>
            </a:pPr>
            <a:r>
              <a:rPr lang="en"/>
              <a:t>The link can open an attacker’s website, which contains some JavaScript that makes the actual malicious POST request</a:t>
            </a:r>
            <a:endParaRPr/>
          </a:p>
          <a:p>
            <a:pPr marL="457200" lvl="0" indent="-342900" algn="l" rtl="0">
              <a:spcBef>
                <a:spcPts val="0"/>
              </a:spcBef>
              <a:spcAft>
                <a:spcPts val="0"/>
              </a:spcAft>
              <a:buSzPts val="1800"/>
              <a:buChar char="●"/>
            </a:pPr>
            <a:r>
              <a:rPr lang="en"/>
              <a:t>Strategy #2: Put some JavaScript on a website the victim will visit</a:t>
            </a:r>
            <a:endParaRPr/>
          </a:p>
          <a:p>
            <a:pPr marL="914400" lvl="1" indent="-317500" algn="l" rtl="0">
              <a:spcBef>
                <a:spcPts val="0"/>
              </a:spcBef>
              <a:spcAft>
                <a:spcPts val="0"/>
              </a:spcAft>
              <a:buSzPts val="1400"/>
              <a:buChar char="○"/>
            </a:pPr>
            <a:r>
              <a:rPr lang="en"/>
              <a:t>Example: Pay for an advertisement on the website, and put JavaScript in the ad</a:t>
            </a:r>
            <a:endParaRPr/>
          </a:p>
          <a:p>
            <a:pPr marL="914400" lvl="1" indent="-317500" algn="l" rtl="0">
              <a:spcBef>
                <a:spcPts val="0"/>
              </a:spcBef>
              <a:spcAft>
                <a:spcPts val="0"/>
              </a:spcAft>
              <a:buSzPts val="1400"/>
              <a:buChar char="○"/>
            </a:pPr>
            <a:r>
              <a:rPr lang="en"/>
              <a:t>Recall: JavaScript can make a POST request</a:t>
            </a:r>
            <a:endParaRPr/>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3000000" cy="300000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3000000" cy="300000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defenses are implemented by the server (not the browser)</a:t>
            </a:r>
            <a:endParaRPr/>
          </a:p>
          <a:p>
            <a:pPr marL="457200" lvl="0" indent="-342900" algn="l" rtl="0">
              <a:spcBef>
                <a:spcPts val="0"/>
              </a:spcBef>
              <a:spcAft>
                <a:spcPts val="0"/>
              </a:spcAft>
              <a:buSzPts val="1800"/>
              <a:buChar char="●"/>
            </a:pPr>
            <a:r>
              <a:rPr lang="en"/>
              <a:t>Defense: CSRF tokens</a:t>
            </a:r>
            <a:endParaRPr/>
          </a:p>
          <a:p>
            <a:pPr marL="457200" lvl="0" indent="-342900" algn="l" rtl="0">
              <a:spcBef>
                <a:spcPts val="0"/>
              </a:spcBef>
              <a:spcAft>
                <a:spcPts val="0"/>
              </a:spcAft>
              <a:buSzPts val="1800"/>
              <a:buChar char="●"/>
            </a:pPr>
            <a:r>
              <a:rPr lang="en"/>
              <a:t>Defense: Referer validation</a:t>
            </a:r>
            <a:endParaRPr/>
          </a:p>
          <a:p>
            <a:pPr marL="457200" lvl="0" indent="-342900" algn="l" rtl="0">
              <a:spcBef>
                <a:spcPts val="0"/>
              </a:spcBef>
              <a:spcAft>
                <a:spcPts val="0"/>
              </a:spcAft>
              <a:buSzPts val="1800"/>
              <a:buChar char="●"/>
            </a:pPr>
            <a:r>
              <a:rPr lang="en"/>
              <a:t>Defense: SameSite cookie attribute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secret value in the request that the attacker doesn’t know</a:t>
            </a:r>
            <a:endParaRPr/>
          </a:p>
          <a:p>
            <a:pPr marL="914400" lvl="1" indent="-317500" algn="l" rtl="0">
              <a:spcBef>
                <a:spcPts val="0"/>
              </a:spcBef>
              <a:spcAft>
                <a:spcPts val="0"/>
              </a:spcAft>
              <a:buSzPts val="1400"/>
              <a:buChar char="○"/>
            </a:pPr>
            <a:r>
              <a:rPr lang="en"/>
              <a:t>The server only accepts requests if it has a valid secret</a:t>
            </a:r>
            <a:endParaRPr/>
          </a:p>
          <a:p>
            <a:pPr marL="914400" lvl="1" indent="-317500" algn="l" rtl="0">
              <a:spcBef>
                <a:spcPts val="0"/>
              </a:spcBef>
              <a:spcAft>
                <a:spcPts val="0"/>
              </a:spcAft>
              <a:buSzPts val="1400"/>
              <a:buChar char="○"/>
            </a:pPr>
            <a:r>
              <a:rPr lang="en"/>
              <a:t>Now, the attacker can’t create a malicious request without knowing the secret</a:t>
            </a:r>
            <a:endParaRPr/>
          </a:p>
          <a:p>
            <a:pPr marL="457200" lvl="0" indent="-342900" algn="l" rtl="0">
              <a:spcBef>
                <a:spcPts val="0"/>
              </a:spcBef>
              <a:spcAft>
                <a:spcPts val="0"/>
              </a:spcAft>
              <a:buSzPts val="1800"/>
              <a:buChar char="●"/>
            </a:pPr>
            <a:r>
              <a:rPr lang="en" b="1"/>
              <a:t>CSRF token</a:t>
            </a:r>
            <a:r>
              <a:rPr lang="en"/>
              <a:t>: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CSRF tokens cannot be sent to the server in a cookie!</a:t>
            </a:r>
            <a:endParaRPr/>
          </a:p>
          <a:p>
            <a:pPr marL="1371600" lvl="2" indent="-317500" algn="l" rtl="0">
              <a:spcBef>
                <a:spcPts val="0"/>
              </a:spcBef>
              <a:spcAft>
                <a:spcPts val="0"/>
              </a:spcAft>
              <a:buSzPts val="1400"/>
              <a:buChar char="■"/>
            </a:pPr>
            <a:r>
              <a:rPr lang="en"/>
              <a:t>The token must be sent somewhere else (e.g. a header, GET parameter, or POST content)</a:t>
            </a:r>
            <a:endParaRPr/>
          </a:p>
          <a:p>
            <a:pPr marL="914400" lvl="1" indent="-317500" algn="l" rtl="0">
              <a:spcBef>
                <a:spcPts val="0"/>
              </a:spcBef>
              <a:spcAft>
                <a:spcPts val="0"/>
              </a:spcAft>
              <a:buSzPts val="1400"/>
              <a:buChar char="○"/>
            </a:pPr>
            <a:r>
              <a:rPr lang="en"/>
              <a:t>CSRF tokens are usually valid for only one or two requests</a:t>
            </a:r>
            <a:endParaRPr/>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HTML forms</a:t>
            </a:r>
            <a:endParaRPr/>
          </a:p>
          <a:p>
            <a:pPr marL="914400" lvl="1" indent="-317500" algn="l" rtl="0">
              <a:spcBef>
                <a:spcPts val="0"/>
              </a:spcBef>
              <a:spcAft>
                <a:spcPts val="0"/>
              </a:spcAft>
              <a:buSzPts val="1400"/>
              <a:buChar char="○"/>
            </a:pPr>
            <a:r>
              <a:rPr lang="en"/>
              <a:t>Forms are vulnerable to CSRF</a:t>
            </a:r>
            <a:endParaRPr/>
          </a:p>
          <a:p>
            <a:pPr marL="1371600" lvl="2" indent="-317500" algn="l" rtl="0">
              <a:spcBef>
                <a:spcPts val="0"/>
              </a:spcBef>
              <a:spcAft>
                <a:spcPts val="0"/>
              </a:spcAft>
              <a:buSzPts val="1400"/>
              <a:buChar char="■"/>
            </a:pPr>
            <a:r>
              <a:rPr lang="en"/>
              <a:t>If the victim visits the attacker’s page, the attacker’s JavaScript can make a POST request with a filled-out form</a:t>
            </a:r>
            <a:endParaRPr/>
          </a:p>
          <a:p>
            <a:pPr marL="457200" lvl="0" indent="-342900" algn="l" rtl="0">
              <a:spcBef>
                <a:spcPts val="0"/>
              </a:spcBef>
              <a:spcAft>
                <a:spcPts val="0"/>
              </a:spcAft>
              <a:buSzPts val="1800"/>
              <a:buChar char="●"/>
            </a:pPr>
            <a:r>
              <a:rPr lang="en"/>
              <a:t>CSRF tokens are a defense against this attack</a:t>
            </a:r>
            <a:endParaRPr/>
          </a:p>
          <a:p>
            <a:pPr marL="914400" lvl="1" indent="-317500" algn="l" rtl="0">
              <a:spcBef>
                <a:spcPts val="0"/>
              </a:spcBef>
              <a:spcAft>
                <a:spcPts val="0"/>
              </a:spcAft>
              <a:buSzPts val="1400"/>
              <a:buChar char="○"/>
            </a:pPr>
            <a:r>
              <a:rPr lang="en"/>
              <a:t>Every time the user requests a form from the legitimate website, the server attaches a CSRF token as a </a:t>
            </a:r>
            <a:r>
              <a:rPr lang="en" i="1"/>
              <a:t>hidden form field</a:t>
            </a:r>
            <a:r>
              <a:rPr lang="en"/>
              <a:t> (in the HTML, but not visible to the user)</a:t>
            </a:r>
            <a:endParaRPr/>
          </a:p>
          <a:p>
            <a:pPr marL="914400" lvl="1" indent="-317500" algn="l" rtl="0">
              <a:spcBef>
                <a:spcPts val="0"/>
              </a:spcBef>
              <a:spcAft>
                <a:spcPts val="0"/>
              </a:spcAft>
              <a:buSzPts val="1400"/>
              <a:buChar char="○"/>
            </a:pPr>
            <a:r>
              <a:rPr lang="en"/>
              <a:t>When the user submits the form, the form contains the CSRF token</a:t>
            </a:r>
            <a:endParaRPr/>
          </a:p>
          <a:p>
            <a:pPr marL="914400" lvl="1" indent="-317500" algn="l" rtl="0">
              <a:spcBef>
                <a:spcPts val="0"/>
              </a:spcBef>
              <a:spcAft>
                <a:spcPts val="0"/>
              </a:spcAft>
              <a:buSzPts val="1400"/>
              <a:buChar char="○"/>
            </a:pPr>
            <a:r>
              <a:rPr lang="en"/>
              <a:t>The attacker’s JavaScript won’t be able to create a valid form, because they don’t know the CSRF token!</a:t>
            </a:r>
            <a:endParaRPr/>
          </a:p>
          <a:p>
            <a:pPr marL="914400" lvl="1" indent="-317500" algn="l" rtl="0">
              <a:spcBef>
                <a:spcPts val="0"/>
              </a:spcBef>
              <a:spcAft>
                <a:spcPts val="0"/>
              </a:spcAft>
              <a:buSzPts val="1400"/>
              <a:buChar char="○"/>
            </a:pPr>
            <a:r>
              <a:rPr lang="en"/>
              <a:t>The attacker can try to fetch their own CSRF token, but it will only be valid for the attacker, not the victim</a:t>
            </a:r>
            <a:endParaRPr/>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Referer header may leak private information</a:t>
            </a:r>
            <a:endParaRPr/>
          </a:p>
          <a:p>
            <a:pPr marL="914400" lvl="1" indent="-317500" algn="l" rtl="0">
              <a:spcBef>
                <a:spcPts val="0"/>
              </a:spcBef>
              <a:spcAft>
                <a:spcPts val="0"/>
              </a:spcAft>
              <a:buSzPts val="1400"/>
              <a:buChar char="○"/>
            </a:pPr>
            <a:r>
              <a:rPr lang="en"/>
              <a:t>Example: If you made the request on a top-secret website, the Referer header might show you visited </a:t>
            </a:r>
            <a:r>
              <a:rPr lang="en" b="1">
                <a:latin typeface="Courier New"/>
                <a:ea typeface="Courier New"/>
                <a:cs typeface="Courier New"/>
                <a:sym typeface="Courier New"/>
              </a:rPr>
              <a:t>http://intranet.corp.apple.com/projects/iphone/competitors.html</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If you make a request to an advertiser, the Referer header gives the advertiser information about how you saw the ad</a:t>
            </a:r>
            <a:endParaRPr/>
          </a:p>
          <a:p>
            <a:pPr marL="457200" lvl="0" indent="-342900" algn="l" rtl="0">
              <a:spcBef>
                <a:spcPts val="0"/>
              </a:spcBef>
              <a:spcAft>
                <a:spcPts val="0"/>
              </a:spcAft>
              <a:buSzPts val="1800"/>
              <a:buChar char="●"/>
            </a:pPr>
            <a:r>
              <a:rPr lang="en"/>
              <a:t>The Referer header might be removed before the request reaches the server</a:t>
            </a:r>
            <a:endParaRPr/>
          </a:p>
          <a:p>
            <a:pPr marL="914400" lvl="1" indent="-317500" algn="l" rtl="0">
              <a:spcBef>
                <a:spcPts val="0"/>
              </a:spcBef>
              <a:spcAft>
                <a:spcPts val="0"/>
              </a:spcAft>
              <a:buSzPts val="1400"/>
              <a:buChar char="○"/>
            </a:pPr>
            <a:r>
              <a:rPr lang="en"/>
              <a:t>Example: Your company firewall removes the header before sending the request</a:t>
            </a:r>
            <a:endParaRPr/>
          </a:p>
          <a:p>
            <a:pPr marL="914400" lvl="1" indent="-317500" algn="l" rtl="0">
              <a:spcBef>
                <a:spcPts val="0"/>
              </a:spcBef>
              <a:spcAft>
                <a:spcPts val="0"/>
              </a:spcAft>
              <a:buSzPts val="1400"/>
              <a:buChar char="○"/>
            </a:pPr>
            <a:r>
              <a:rPr lang="en"/>
              <a:t>Example: The browser removes the header because of your privacy settings</a:t>
            </a:r>
            <a:endParaRPr/>
          </a:p>
          <a:p>
            <a:pPr marL="457200" lvl="0" indent="-342900" algn="l" rtl="0">
              <a:spcBef>
                <a:spcPts val="0"/>
              </a:spcBef>
              <a:spcAft>
                <a:spcPts val="0"/>
              </a:spcAft>
              <a:buSzPts val="1800"/>
              <a:buChar char="●"/>
            </a:pPr>
            <a:r>
              <a:rPr lang="en"/>
              <a:t>The Referer header is optional. What if the request leaves the header blank?</a:t>
            </a:r>
            <a:endParaRPr/>
          </a:p>
          <a:p>
            <a:pPr marL="914400" lvl="1" indent="-317500" algn="l" rtl="0">
              <a:spcBef>
                <a:spcPts val="0"/>
              </a:spcBef>
              <a:spcAft>
                <a:spcPts val="0"/>
              </a:spcAft>
              <a:buSzPts val="1400"/>
              <a:buChar char="○"/>
            </a:pPr>
            <a:r>
              <a:rPr lang="en"/>
              <a:t>Allow requests without a header?</a:t>
            </a:r>
            <a:endParaRPr/>
          </a:p>
          <a:p>
            <a:pPr marL="1371600" lvl="2" indent="-317500" algn="l" rtl="0">
              <a:spcBef>
                <a:spcPts val="0"/>
              </a:spcBef>
              <a:spcAft>
                <a:spcPts val="0"/>
              </a:spcAft>
              <a:buSzPts val="1400"/>
              <a:buChar char="■"/>
            </a:pPr>
            <a:r>
              <a:rPr lang="en"/>
              <a:t>Less secure: CSRF attacks might be possible</a:t>
            </a:r>
            <a:endParaRPr/>
          </a:p>
          <a:p>
            <a:pPr marL="914400" lvl="1" indent="-317500" algn="l" rtl="0">
              <a:spcBef>
                <a:spcPts val="0"/>
              </a:spcBef>
              <a:spcAft>
                <a:spcPts val="0"/>
              </a:spcAft>
              <a:buSzPts val="1400"/>
              <a:buChar char="○"/>
            </a:pPr>
            <a:r>
              <a:rPr lang="en"/>
              <a:t>Deny requests without a header?</a:t>
            </a:r>
            <a:endParaRPr/>
          </a:p>
          <a:p>
            <a:pPr marL="1371600" lvl="2" indent="-317500" algn="l" rtl="0">
              <a:spcBef>
                <a:spcPts val="0"/>
              </a:spcBef>
              <a:spcAft>
                <a:spcPts val="0"/>
              </a:spcAft>
              <a:buSzPts val="1400"/>
              <a:buChar char="■"/>
            </a:pPr>
            <a:r>
              <a:rPr lang="en"/>
              <a:t>Less usable: Legitimate requests might be denied</a:t>
            </a:r>
            <a:endParaRPr/>
          </a:p>
          <a:p>
            <a:pPr marL="914400" lvl="1" indent="-317500" algn="l" rtl="0">
              <a:spcBef>
                <a:spcPts val="0"/>
              </a:spcBef>
              <a:spcAft>
                <a:spcPts val="0"/>
              </a:spcAft>
              <a:buSzPts val="1400"/>
              <a:buChar char="○"/>
            </a:pPr>
            <a:r>
              <a:rPr lang="en"/>
              <a:t>Need to consider fail-safe defaults: No clear answer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Implement a flag on a cookie that makes it unexploitable by CSRF attacks</a:t>
            </a:r>
            <a:endParaRPr/>
          </a:p>
          <a:p>
            <a:pPr marL="914400" lvl="1" indent="-317500" algn="l" rtl="0">
              <a:spcBef>
                <a:spcPts val="0"/>
              </a:spcBef>
              <a:spcAft>
                <a:spcPts val="0"/>
              </a:spcAft>
              <a:buSzPts val="1400"/>
              <a:buChar char="○"/>
            </a:pPr>
            <a:r>
              <a:rPr lang="en"/>
              <a:t>This flag must specify that </a:t>
            </a:r>
            <a:r>
              <a:rPr lang="en" b="1"/>
              <a:t>cross-site</a:t>
            </a:r>
            <a:r>
              <a:rPr lang="en"/>
              <a:t> requests will not contain the cookie</a:t>
            </a:r>
            <a:endParaRPr/>
          </a:p>
          <a:p>
            <a:pPr marL="457200" lvl="0" indent="-342900" algn="l" rtl="0">
              <a:spcBef>
                <a:spcPts val="0"/>
              </a:spcBef>
              <a:spcAft>
                <a:spcPts val="0"/>
              </a:spcAft>
              <a:buSzPts val="1800"/>
              <a:buChar char="●"/>
            </a:pPr>
            <a:r>
              <a:rPr lang="en" b="1"/>
              <a:t>SameSite flag</a:t>
            </a:r>
            <a:r>
              <a:rPr lang="en"/>
              <a:t>: A flag on a cookie that specifies it should be sent only when the domain of the cookie </a:t>
            </a:r>
            <a:r>
              <a:rPr lang="en" b="1"/>
              <a:t>exactly</a:t>
            </a:r>
            <a:r>
              <a:rPr lang="en"/>
              <a:t> matches the domain of the origin</a:t>
            </a:r>
            <a:endParaRPr/>
          </a:p>
          <a:p>
            <a:pPr marL="914400" lvl="1" indent="-317500" algn="l" rtl="0">
              <a:spcBef>
                <a:spcPts val="0"/>
              </a:spcBef>
              <a:spcAft>
                <a:spcPts val="0"/>
              </a:spcAft>
              <a:buSzPts val="1400"/>
              <a:buChar char="○"/>
            </a:pPr>
            <a:r>
              <a:rPr lang="en"/>
              <a:t>SameSite=None: No effect</a:t>
            </a:r>
            <a:endParaRPr/>
          </a:p>
          <a:p>
            <a:pPr marL="914400" lvl="1" indent="-317500" algn="l" rtl="0">
              <a:spcBef>
                <a:spcPts val="0"/>
              </a:spcBef>
              <a:spcAft>
                <a:spcPts val="0"/>
              </a:spcAft>
              <a:buSzPts val="1400"/>
              <a:buChar char="○"/>
            </a:pPr>
            <a:r>
              <a:rPr lang="en"/>
              <a:t>SameSite=Strict: The cookie will not be sent if the cookie domain does not match the origin domain</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https://evil.com/</a:t>
            </a:r>
            <a:r>
              <a:rPr lang="en"/>
              <a:t> causes your browser to make a request to </a:t>
            </a:r>
            <a:r>
              <a:rPr lang="en" b="1">
                <a:latin typeface="Courier New"/>
                <a:ea typeface="Courier New"/>
                <a:cs typeface="Courier New"/>
                <a:sym typeface="Courier New"/>
              </a:rPr>
              <a:t>https://bank.com/transfer?to=mallory</a:t>
            </a:r>
            <a:r>
              <a:rPr lang="en"/>
              <a:t>, cookies for bank.com will not be sent if SameSite=Strict, because the origin domain (</a:t>
            </a:r>
            <a:r>
              <a:rPr lang="en" b="1">
                <a:latin typeface="Courier New"/>
                <a:ea typeface="Courier New"/>
                <a:cs typeface="Courier New"/>
                <a:sym typeface="Courier New"/>
              </a:rPr>
              <a:t>evil.com</a:t>
            </a:r>
            <a:r>
              <a:rPr lang="en"/>
              <a:t>) and cookie domain (</a:t>
            </a:r>
            <a:r>
              <a:rPr lang="en" b="1">
                <a:latin typeface="Courier New"/>
                <a:ea typeface="Courier New"/>
                <a:cs typeface="Courier New"/>
                <a:sym typeface="Courier New"/>
              </a:rPr>
              <a:t>bank.com</a:t>
            </a:r>
            <a:r>
              <a:rPr lang="en"/>
              <a:t>) are different</a:t>
            </a:r>
            <a:endParaRPr/>
          </a:p>
          <a:p>
            <a:pPr marL="457200" lvl="0" indent="-342900" algn="l" rtl="0">
              <a:spcBef>
                <a:spcPts val="0"/>
              </a:spcBef>
              <a:spcAft>
                <a:spcPts val="0"/>
              </a:spcAft>
              <a:buSzPts val="1800"/>
              <a:buChar char="●"/>
            </a:pPr>
            <a:r>
              <a:rPr lang="en"/>
              <a:t>Issue: Not yet implemented on all browsers</a:t>
            </a:r>
            <a:endParaRPr/>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a:t>
            </a:r>
            <a:r>
              <a:rPr lang="en"/>
              <a:t>: a piece of data used to maintain state across multiple requests</a:t>
            </a:r>
            <a:endParaRPr/>
          </a:p>
          <a:p>
            <a:pPr marL="457200" lvl="0" indent="-342900" algn="l" rtl="0">
              <a:spcBef>
                <a:spcPts val="0"/>
              </a:spcBef>
              <a:spcAft>
                <a:spcPts val="0"/>
              </a:spcAft>
              <a:buSzPts val="1800"/>
              <a:buChar char="●"/>
            </a:pPr>
            <a:r>
              <a:rPr lang="en"/>
              <a:t>Creating cookies</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JavaScript in the browser can create a cookie</a:t>
            </a:r>
            <a:endParaRPr/>
          </a:p>
          <a:p>
            <a:pPr marL="914400" lvl="1" indent="-317500" algn="l" rtl="0">
              <a:spcBef>
                <a:spcPts val="0"/>
              </a:spcBef>
              <a:spcAft>
                <a:spcPts val="0"/>
              </a:spcAft>
              <a:buSzPts val="1400"/>
              <a:buChar char="○"/>
            </a:pPr>
            <a:r>
              <a:rPr lang="en"/>
              <a:t>Users can manually create cookies in their browser</a:t>
            </a:r>
            <a:endParaRPr/>
          </a:p>
          <a:p>
            <a:pPr marL="457200" lvl="0" indent="-342900" algn="l" rtl="0">
              <a:spcBef>
                <a:spcPts val="0"/>
              </a:spcBef>
              <a:spcAft>
                <a:spcPts val="0"/>
              </a:spcAft>
              <a:buSzPts val="1800"/>
              <a:buChar char="●"/>
            </a:pPr>
            <a:r>
              <a:rPr lang="en"/>
              <a:t>Storing cookies</a:t>
            </a:r>
            <a:endParaRPr/>
          </a:p>
          <a:p>
            <a:pPr marL="914400" lvl="1" indent="-317500" algn="l" rtl="0">
              <a:spcBef>
                <a:spcPts val="0"/>
              </a:spcBef>
              <a:spcAft>
                <a:spcPts val="0"/>
              </a:spcAft>
              <a:buSzPts val="1400"/>
              <a:buChar char="○"/>
            </a:pPr>
            <a:r>
              <a:rPr lang="en"/>
              <a:t>Cookies are stored in the web browser (not the web server)</a:t>
            </a:r>
            <a:endParaRPr/>
          </a:p>
          <a:p>
            <a:pPr marL="914400" lvl="1" indent="-317500" algn="l" rtl="0">
              <a:spcBef>
                <a:spcPts val="0"/>
              </a:spcBef>
              <a:spcAft>
                <a:spcPts val="0"/>
              </a:spcAft>
              <a:buSzPts val="1400"/>
              <a:buChar char="○"/>
            </a:pPr>
            <a:r>
              <a:rPr lang="en"/>
              <a:t>The browser’s cookie storage is sometimes called a </a:t>
            </a:r>
            <a:r>
              <a:rPr lang="en" b="1"/>
              <a:t>cookie jar</a:t>
            </a:r>
            <a:endParaRPr/>
          </a:p>
          <a:p>
            <a:pPr marL="457200" lvl="0" indent="-342900" algn="l" rtl="0">
              <a:spcBef>
                <a:spcPts val="0"/>
              </a:spcBef>
              <a:spcAft>
                <a:spcPts val="0"/>
              </a:spcAft>
              <a:buSzPts val="1800"/>
              <a:buChar char="●"/>
            </a:pPr>
            <a:r>
              <a:rPr lang="en"/>
              <a:t>Sending cookies</a:t>
            </a:r>
            <a:endParaRPr/>
          </a:p>
          <a:p>
            <a:pPr marL="914400" lvl="1" indent="-317500" algn="l" rtl="0">
              <a:spcBef>
                <a:spcPts val="0"/>
              </a:spcBef>
              <a:spcAft>
                <a:spcPts val="0"/>
              </a:spcAft>
              <a:buSzPts val="1400"/>
              <a:buChar char="○"/>
            </a:pPr>
            <a:r>
              <a:rPr lang="en"/>
              <a:t>The browser </a:t>
            </a:r>
            <a:r>
              <a:rPr lang="en" i="1"/>
              <a:t>automatically</a:t>
            </a:r>
            <a:r>
              <a:rPr lang="en"/>
              <a:t> attaches relevant cookies in every request</a:t>
            </a:r>
            <a:endParaRPr/>
          </a:p>
          <a:p>
            <a:pPr marL="914400" lvl="1" indent="-317500" algn="l" rtl="0">
              <a:spcBef>
                <a:spcPts val="0"/>
              </a:spcBef>
              <a:spcAft>
                <a:spcPts val="0"/>
              </a:spcAft>
              <a:buSzPts val="1400"/>
              <a:buChar char="○"/>
            </a:pPr>
            <a:r>
              <a:rPr lang="en"/>
              <a:t>The server uses received cookies to customize responses and connect related requests</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5476</Words>
  <Application>Microsoft Macintosh PowerPoint</Application>
  <PresentationFormat>On-screen Show (16:9)</PresentationFormat>
  <Paragraphs>712</Paragraphs>
  <Slides>65</Slides>
  <Notes>65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Consolas</vt:lpstr>
      <vt:lpstr>Courier New</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6</cp:revision>
  <dcterms:modified xsi:type="dcterms:W3CDTF">2023-10-09T19:03:29Z</dcterms:modified>
</cp:coreProperties>
</file>