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51"/>
  </p:notesMasterIdLst>
  <p:sldIdLst>
    <p:sldId id="330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9"/>
    <p:restoredTop sz="92588"/>
  </p:normalViewPr>
  <p:slideViewPr>
    <p:cSldViewPr snapToGrid="0">
      <p:cViewPr varScale="1">
        <p:scale>
          <a:sx n="354" d="100"/>
          <a:sy n="354" d="100"/>
        </p:scale>
        <p:origin x="273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ame_(networking)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rotocol_data_unit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f16c788a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f16c788a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f16c788a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f16c788a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f16c788a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f16c788a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f16c788ae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f16c788ae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f16c788ae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f16c788ae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f16c788ae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f16c788ae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f16c788ae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f16c788ae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f16c788a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f16c788a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f16c788a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f16c788a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f16c788ae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f16c788ae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f16c788ae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f16c788ae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data link layer is concerned with local delivery 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Frame (networking)"/>
              </a:rPr>
              <a:t>frames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between nodes on the same level of the network.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Data-link frames, as these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Protocol data unit"/>
              </a:rPr>
              <a:t>protocol data units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called, do not cross the boundaries of a local area network. Inter-network routing and global addressing are higher-layer functions, allowing data-link protocols to focus on local delivery, addressing, and media arbitration. 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f16c788ae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f16c788ae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f16c788a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6f16c788a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Nick made this a white slide, but should it be?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6f16c788a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6f16c788a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f16c788ae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f16c788ae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f16c788ae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6f16c788ae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f16c788ae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f16c788ae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6f16c788ae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6f16c788ae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6f16c788ae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6f16c788ae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6f16c788ae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6f16c788ae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Ask: Why take different routes? What might happen?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If      layer 3 is like the address on a piece of mail,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then layer 2 is like indicating the office number or apartment number at that address. Ethernet is the protocol most used here.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f962436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f962436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f16c788ae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6f16c788ae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Notice: Source address, destination address, header checksum, fragment offset, and data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6f16c788ae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6f16c788ae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6f16c788ae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6f16c788ae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6f16c788ae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6f16c788ae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6f16c788ae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6f16c788ae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6f16c788ae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6f16c788ae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6f16c788ae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6f16c788ae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6f16c788ae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6f16c788ae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6f16c788ae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6f16c788ae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6f16c788ae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6f16c788ae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f16c788a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f16c788a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6f16c788ae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6f16c788ae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6f16c788ae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6f16c788ae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6f16c788ae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6f16c788ae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6f16c788ae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6f16c788ae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6f16c788ae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6f16c788ae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6f16c788ae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6f16c788ae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6f16c788ae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6f16c788ae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f16c788ae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f16c788ae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6f16c788ae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6f16c788ae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6f16c788ae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6f16c788ae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f16c788ae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f16c788ae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f16c788a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f16c788a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16c788ae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f16c788ae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f16c788ae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f16c788ae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f16c788a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f16c788ae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Project #1 due today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Assignment #3 release today </a:t>
            </a:r>
          </a:p>
          <a:p>
            <a:pPr lvl="1" indent="-342900">
              <a:buSzPts val="1800"/>
              <a:buChar char="●"/>
            </a:pPr>
            <a:r>
              <a:rPr lang="en-US" sz="1800" dirty="0"/>
              <a:t>To be released at 11:59am</a:t>
            </a:r>
          </a:p>
          <a:p>
            <a:pPr lvl="1" indent="-342900">
              <a:buSzPts val="1800"/>
              <a:buChar char="●"/>
            </a:pPr>
            <a:r>
              <a:rPr lang="en-US" sz="1800" dirty="0"/>
              <a:t>Due Nov.9 11:59pm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r>
              <a:rPr lang="en-US" sz="2800" dirty="0"/>
              <a:t>Project #2 to be released next Thursday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To be released at Nov.2 11:59am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Due Nov.16 11:59pm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grpSp>
        <p:nvGrpSpPr>
          <p:cNvPr id="153" name="Google Shape;153;p27"/>
          <p:cNvGrpSpPr/>
          <p:nvPr/>
        </p:nvGrpSpPr>
        <p:grpSpPr>
          <a:xfrm>
            <a:off x="1500288" y="1189450"/>
            <a:ext cx="818624" cy="1232425"/>
            <a:chOff x="1500288" y="1189450"/>
            <a:chExt cx="818624" cy="1232425"/>
          </a:xfrm>
        </p:grpSpPr>
        <p:pic>
          <p:nvPicPr>
            <p:cNvPr id="154" name="Google Shape;15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0288" y="1589600"/>
              <a:ext cx="818624" cy="83227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55" name="Google Shape;155;p27"/>
            <p:cNvSpPr txBox="1"/>
            <p:nvPr/>
          </p:nvSpPr>
          <p:spPr>
            <a:xfrm>
              <a:off x="1543750" y="1189450"/>
              <a:ext cx="73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</p:grpSp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57" name="Google Shape;157;p27"/>
          <p:cNvGrpSpPr/>
          <p:nvPr/>
        </p:nvGrpSpPr>
        <p:grpSpPr>
          <a:xfrm>
            <a:off x="6852438" y="1189450"/>
            <a:ext cx="818624" cy="1232425"/>
            <a:chOff x="6852438" y="1189450"/>
            <a:chExt cx="818624" cy="1232425"/>
          </a:xfrm>
        </p:grpSpPr>
        <p:pic>
          <p:nvPicPr>
            <p:cNvPr id="158" name="Google Shape;15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52438" y="1589600"/>
              <a:ext cx="818624" cy="83227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59" name="Google Shape;159;p27"/>
            <p:cNvSpPr txBox="1"/>
            <p:nvPr/>
          </p:nvSpPr>
          <p:spPr>
            <a:xfrm>
              <a:off x="6895900" y="1189450"/>
              <a:ext cx="73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</p:grp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27"/>
          <p:cNvSpPr/>
          <p:nvPr/>
        </p:nvSpPr>
        <p:spPr>
          <a:xfrm>
            <a:off x="2729750" y="2711550"/>
            <a:ext cx="1487700" cy="832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Send to: Bob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2867300" y="307615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28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28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28"/>
          <p:cNvSpPr/>
          <p:nvPr/>
        </p:nvSpPr>
        <p:spPr>
          <a:xfrm>
            <a:off x="2741225" y="3619225"/>
            <a:ext cx="1689300" cy="1298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to: 123 Bob St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2832650" y="4012500"/>
            <a:ext cx="1487700" cy="832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Send to: Bob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970200" y="437710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7" name="Google Shape;187;p29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29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9"/>
          <p:cNvSpPr/>
          <p:nvPr/>
        </p:nvSpPr>
        <p:spPr>
          <a:xfrm>
            <a:off x="4834800" y="3707475"/>
            <a:ext cx="1689300" cy="1298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to: 123 Bob St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4926225" y="4100750"/>
            <a:ext cx="1487700" cy="832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Send to: Bob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5063775" y="446535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30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p30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30"/>
          <p:cNvSpPr/>
          <p:nvPr/>
        </p:nvSpPr>
        <p:spPr>
          <a:xfrm>
            <a:off x="5078625" y="2805350"/>
            <a:ext cx="1487700" cy="832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Send to: Bob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5216175" y="316995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0" name="Google Shape;220;p31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p31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31"/>
          <p:cNvSpPr txBox="1"/>
          <p:nvPr/>
        </p:nvSpPr>
        <p:spPr>
          <a:xfrm>
            <a:off x="5493100" y="1761375"/>
            <a:ext cx="1172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5" name="Google Shape;235;p32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38" name="Google Shape;238;p32"/>
          <p:cNvCxnSpPr>
            <a:stCxn id="234" idx="2"/>
            <a:endCxn id="236" idx="0"/>
          </p:cNvCxnSpPr>
          <p:nvPr/>
        </p:nvCxnSpPr>
        <p:spPr>
          <a:xfrm>
            <a:off x="1909599" y="2421875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>
            <a:stCxn id="236" idx="2"/>
            <a:endCxn id="237" idx="0"/>
          </p:cNvCxnSpPr>
          <p:nvPr/>
        </p:nvCxnSpPr>
        <p:spPr>
          <a:xfrm>
            <a:off x="1909599" y="3627010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2772763" y="1961475"/>
            <a:ext cx="35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1" name="Google Shape;241;p32"/>
          <p:cNvCxnSpPr/>
          <p:nvPr/>
        </p:nvCxnSpPr>
        <p:spPr>
          <a:xfrm>
            <a:off x="2772750" y="3166613"/>
            <a:ext cx="35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2" name="Google Shape;242;p32"/>
          <p:cNvCxnSpPr/>
          <p:nvPr/>
        </p:nvCxnSpPr>
        <p:spPr>
          <a:xfrm>
            <a:off x="2772738" y="4405650"/>
            <a:ext cx="35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p32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7" name="Google Shape;247;p32"/>
          <p:cNvCxnSpPr>
            <a:stCxn id="243" idx="2"/>
            <a:endCxn id="245" idx="0"/>
          </p:cNvCxnSpPr>
          <p:nvPr/>
        </p:nvCxnSpPr>
        <p:spPr>
          <a:xfrm>
            <a:off x="7261749" y="2421875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2"/>
          <p:cNvSpPr txBox="1"/>
          <p:nvPr/>
        </p:nvSpPr>
        <p:spPr>
          <a:xfrm>
            <a:off x="3469175" y="1018075"/>
            <a:ext cx="29865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layer communicates with each other, relying on abstractions below them!</a:t>
            </a:r>
            <a:endParaRPr/>
          </a:p>
        </p:txBody>
      </p:sp>
      <p:cxnSp>
        <p:nvCxnSpPr>
          <p:cNvPr id="249" name="Google Shape;249;p32"/>
          <p:cNvCxnSpPr>
            <a:stCxn id="245" idx="2"/>
            <a:endCxn id="246" idx="0"/>
          </p:cNvCxnSpPr>
          <p:nvPr/>
        </p:nvCxnSpPr>
        <p:spPr>
          <a:xfrm>
            <a:off x="7261749" y="3627010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2"/>
          <p:cNvSpPr txBox="1"/>
          <p:nvPr/>
        </p:nvSpPr>
        <p:spPr>
          <a:xfrm>
            <a:off x="35300" y="1684425"/>
            <a:ext cx="113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Sending messages to people</a:t>
            </a:r>
            <a:endParaRPr sz="800"/>
          </a:p>
        </p:txBody>
      </p:sp>
      <p:sp>
        <p:nvSpPr>
          <p:cNvPr id="251" name="Google Shape;251;p32"/>
          <p:cNvSpPr txBox="1"/>
          <p:nvPr/>
        </p:nvSpPr>
        <p:spPr>
          <a:xfrm>
            <a:off x="35300" y="2810675"/>
            <a:ext cx="1137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Sending messages to people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Sending messages to addresses</a:t>
            </a:r>
            <a:endParaRPr sz="800"/>
          </a:p>
        </p:txBody>
      </p:sp>
      <p:sp>
        <p:nvSpPr>
          <p:cNvPr id="252" name="Google Shape;252;p32"/>
          <p:cNvSpPr txBox="1"/>
          <p:nvPr/>
        </p:nvSpPr>
        <p:spPr>
          <a:xfrm>
            <a:off x="35300" y="4128588"/>
            <a:ext cx="113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Sending messages to addresses</a:t>
            </a:r>
            <a:endParaRPr sz="80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</a:t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260" name="Google Shape;260;p33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261" name="Google Shape;261;p33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262" name="Google Shape;262;p33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263" name="Google Shape;263;p33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264" name="Google Shape;264;p33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OSI model: </a:t>
            </a:r>
            <a:r>
              <a:rPr lang="en"/>
              <a:t>Open Systems Interconnection model, a layered model of Internet communication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Originally divided into 7 layers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layers 5 and 6 aren’t used in the real world, so we ignore them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And we’ll talk about layer 4.5 for encryption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reliance upon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layer can be implemented in different ways without affecting other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layer’s protocol can be substituted with another protocol without affecting other layers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</a:t>
            </a:r>
            <a:r>
              <a:rPr lang="en"/>
              <a:t>: Sending bits from one device to another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Encodes bits to send them over a physical link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Patterns of voltage levels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Photon intensities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RF modulation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Wi-Fi radios (IEEE 802.11)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Ethernet voltages (IEEE 802.3)</a:t>
            </a:r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Physical Layer</a:t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278" name="Google Shape;278;p34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7" name="Google Shape;28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Physical Layer</a:t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294" name="Google Shape;294;p35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905150" y="28192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4454450" y="28192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305" name="Google Shape;305;p35"/>
          <p:cNvCxnSpPr>
            <a:stCxn id="303" idx="6"/>
            <a:endCxn id="304" idx="2"/>
          </p:cNvCxnSpPr>
          <p:nvPr/>
        </p:nvCxnSpPr>
        <p:spPr>
          <a:xfrm>
            <a:off x="1411550" y="3072475"/>
            <a:ext cx="30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6" name="Google Shape;306;p35"/>
          <p:cNvSpPr txBox="1"/>
          <p:nvPr/>
        </p:nvSpPr>
        <p:spPr>
          <a:xfrm>
            <a:off x="2233850" y="2733775"/>
            <a:ext cx="13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01110111…01</a:t>
            </a:r>
            <a:endParaRPr sz="1000"/>
          </a:p>
        </p:txBody>
      </p:sp>
      <p:sp>
        <p:nvSpPr>
          <p:cNvPr id="307" name="Google Shape;307;p35"/>
          <p:cNvSpPr txBox="1"/>
          <p:nvPr/>
        </p:nvSpPr>
        <p:spPr>
          <a:xfrm>
            <a:off x="1654125" y="1577350"/>
            <a:ext cx="29865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layer: “How do I transmit this sequence of 0’s and 1’s from A to B?”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660000" y="3777000"/>
            <a:ext cx="442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How do we talk to more than one device?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2: Link Layer</a:t>
            </a:r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</a:t>
            </a:r>
            <a:r>
              <a:rPr lang="en"/>
              <a:t>: Sending frames directly from one device to another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Relies upon</a:t>
            </a:r>
            <a:r>
              <a:rPr lang="en"/>
              <a:t>: Sending bits from one device to another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Encodes messages into groups of bits called “frames”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Ethernet frames (IEEE 802.3)</a:t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325" name="Google Shape;325;p36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6" name="Google Shape;32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311700" y="1429000"/>
            <a:ext cx="85206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</a:endParaRPr>
          </a:p>
        </p:txBody>
      </p:sp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Networking and ARP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Layer 2: Link Layer</a:t>
            </a:r>
            <a:endParaRPr dirty="0"/>
          </a:p>
        </p:txBody>
      </p:sp>
      <p:sp>
        <p:nvSpPr>
          <p:cNvPr id="332" name="Google Shape;332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Local area network</a:t>
            </a:r>
            <a:r>
              <a:rPr lang="en" dirty="0"/>
              <a:t> (</a:t>
            </a:r>
            <a:r>
              <a:rPr lang="en" b="1" dirty="0"/>
              <a:t>LAN</a:t>
            </a:r>
            <a:r>
              <a:rPr lang="en" dirty="0"/>
              <a:t>): A set of computers on a shared network that can directly address one another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Consists of multiple physical links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Frames must consist of at least 3 things: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(“Who is this message coming from?”)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Destination (“Who is this message going to?”)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(“What does this message say?”)</a:t>
            </a:r>
            <a:endParaRPr dirty="0"/>
          </a:p>
        </p:txBody>
      </p:sp>
      <p:pic>
        <p:nvPicPr>
          <p:cNvPr id="333" name="Google Shape;333;p37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11975" y="23253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37"/>
          <p:cNvCxnSpPr>
            <a:stCxn id="333" idx="2"/>
          </p:cNvCxnSpPr>
          <p:nvPr/>
        </p:nvCxnSpPr>
        <p:spPr>
          <a:xfrm>
            <a:off x="5897045" y="28980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06800" y="23253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7"/>
          <p:cNvCxnSpPr>
            <a:stCxn id="335" idx="2"/>
          </p:cNvCxnSpPr>
          <p:nvPr/>
        </p:nvCxnSpPr>
        <p:spPr>
          <a:xfrm>
            <a:off x="6791870" y="28980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01625" y="23253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7"/>
          <p:cNvCxnSpPr>
            <a:stCxn id="337" idx="2"/>
          </p:cNvCxnSpPr>
          <p:nvPr/>
        </p:nvCxnSpPr>
        <p:spPr>
          <a:xfrm>
            <a:off x="7686695" y="28980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296450" y="23253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7"/>
          <p:cNvCxnSpPr>
            <a:stCxn id="339" idx="2"/>
          </p:cNvCxnSpPr>
          <p:nvPr/>
        </p:nvCxnSpPr>
        <p:spPr>
          <a:xfrm>
            <a:off x="8581520" y="28980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37"/>
          <p:cNvCxnSpPr/>
          <p:nvPr/>
        </p:nvCxnSpPr>
        <p:spPr>
          <a:xfrm>
            <a:off x="5904738" y="3326800"/>
            <a:ext cx="266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37"/>
          <p:cNvSpPr txBox="1"/>
          <p:nvPr/>
        </p:nvSpPr>
        <p:spPr>
          <a:xfrm>
            <a:off x="5447100" y="1593775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Destination</a:t>
            </a:r>
            <a:r>
              <a:rPr lang="en" sz="800"/>
              <a:t>: C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343" name="Google Shape;343;p37"/>
          <p:cNvSpPr txBox="1"/>
          <p:nvPr/>
        </p:nvSpPr>
        <p:spPr>
          <a:xfrm>
            <a:off x="5767900" y="23917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344" name="Google Shape;344;p37"/>
          <p:cNvSpPr txBox="1"/>
          <p:nvPr/>
        </p:nvSpPr>
        <p:spPr>
          <a:xfrm>
            <a:off x="6662725" y="23917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345" name="Google Shape;345;p37"/>
          <p:cNvSpPr txBox="1"/>
          <p:nvPr/>
        </p:nvSpPr>
        <p:spPr>
          <a:xfrm>
            <a:off x="8452375" y="23917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346" name="Google Shape;346;p37"/>
          <p:cNvSpPr txBox="1"/>
          <p:nvPr/>
        </p:nvSpPr>
        <p:spPr>
          <a:xfrm>
            <a:off x="7557550" y="23917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sp>
        <p:nvSpPr>
          <p:cNvPr id="347" name="Google Shape;34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Layer 2: Link Layer</a:t>
            </a:r>
            <a:endParaRPr dirty="0"/>
          </a:p>
        </p:txBody>
      </p:sp>
      <p:sp>
        <p:nvSpPr>
          <p:cNvPr id="353" name="Google Shape;353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reality, computers aren’t all connected to the same wire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Instead, local networks are a set of point-to-point links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Layer 2 still allows direct addressing between any two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Enabled by transmitting a frame across multiple physical links until it reaches its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an </a:t>
            </a:r>
            <a:r>
              <a:rPr lang="en" b="1"/>
              <a:t>abstraction</a:t>
            </a:r>
            <a:r>
              <a:rPr lang="en"/>
              <a:t> of a “everything is connected to one wire”</a:t>
            </a:r>
            <a:endParaRPr/>
          </a:p>
        </p:txBody>
      </p:sp>
      <p:sp>
        <p:nvSpPr>
          <p:cNvPr id="354" name="Google Shape;354;p38"/>
          <p:cNvSpPr txBox="1"/>
          <p:nvPr/>
        </p:nvSpPr>
        <p:spPr>
          <a:xfrm>
            <a:off x="5504475" y="2171725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</a:t>
            </a:r>
            <a:r>
              <a:rPr lang="en" sz="800"/>
              <a:t>: C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355" name="Google Shape;355;p38"/>
          <p:cNvSpPr/>
          <p:nvPr/>
        </p:nvSpPr>
        <p:spPr>
          <a:xfrm>
            <a:off x="5448225" y="28063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7055825" y="238362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052700" y="39078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598075" y="35723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8431125" y="2859450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360" name="Google Shape;360;p38"/>
          <p:cNvCxnSpPr>
            <a:stCxn id="355" idx="6"/>
            <a:endCxn id="356" idx="2"/>
          </p:cNvCxnSpPr>
          <p:nvPr/>
        </p:nvCxnSpPr>
        <p:spPr>
          <a:xfrm rot="10800000" flipH="1">
            <a:off x="5954625" y="2636875"/>
            <a:ext cx="11013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1" name="Google Shape;361;p38"/>
          <p:cNvCxnSpPr>
            <a:stCxn id="355" idx="5"/>
            <a:endCxn id="357" idx="1"/>
          </p:cNvCxnSpPr>
          <p:nvPr/>
        </p:nvCxnSpPr>
        <p:spPr>
          <a:xfrm>
            <a:off x="5880464" y="3238614"/>
            <a:ext cx="2463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2" name="Google Shape;362;p38"/>
          <p:cNvCxnSpPr>
            <a:stCxn id="357" idx="6"/>
            <a:endCxn id="358" idx="2"/>
          </p:cNvCxnSpPr>
          <p:nvPr/>
        </p:nvCxnSpPr>
        <p:spPr>
          <a:xfrm rot="10800000" flipH="1">
            <a:off x="6559100" y="3825675"/>
            <a:ext cx="10389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3" name="Google Shape;363;p38"/>
          <p:cNvCxnSpPr>
            <a:stCxn id="356" idx="4"/>
            <a:endCxn id="357" idx="7"/>
          </p:cNvCxnSpPr>
          <p:nvPr/>
        </p:nvCxnSpPr>
        <p:spPr>
          <a:xfrm flipH="1">
            <a:off x="6484925" y="2890025"/>
            <a:ext cx="824100" cy="10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4" name="Google Shape;364;p38"/>
          <p:cNvCxnSpPr>
            <a:stCxn id="356" idx="5"/>
            <a:endCxn id="358" idx="0"/>
          </p:cNvCxnSpPr>
          <p:nvPr/>
        </p:nvCxnSpPr>
        <p:spPr>
          <a:xfrm>
            <a:off x="7488064" y="2815864"/>
            <a:ext cx="363300" cy="7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" name="Google Shape;365;p38"/>
          <p:cNvCxnSpPr>
            <a:endCxn id="359" idx="2"/>
          </p:cNvCxnSpPr>
          <p:nvPr/>
        </p:nvCxnSpPr>
        <p:spPr>
          <a:xfrm>
            <a:off x="7562325" y="2636850"/>
            <a:ext cx="8688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6" name="Google Shape;366;p38"/>
          <p:cNvCxnSpPr>
            <a:stCxn id="358" idx="7"/>
            <a:endCxn id="359" idx="3"/>
          </p:cNvCxnSpPr>
          <p:nvPr/>
        </p:nvCxnSpPr>
        <p:spPr>
          <a:xfrm rot="10800000" flipH="1">
            <a:off x="8030314" y="3291636"/>
            <a:ext cx="474900" cy="35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and MAC Addresses</a:t>
            </a:r>
            <a:endParaRPr/>
          </a:p>
        </p:txBody>
      </p:sp>
      <p:graphicFrame>
        <p:nvGraphicFramePr>
          <p:cNvPr id="373" name="Google Shape;373;p39"/>
          <p:cNvGraphicFramePr/>
          <p:nvPr/>
        </p:nvGraphicFramePr>
        <p:xfrm>
          <a:off x="1857375" y="1674275"/>
          <a:ext cx="5429250" cy="2698155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 MAC Address (6 bytes)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Destination MAC Address (6 bytes)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VLAN Tag (4 bytes)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Type (2 bytes)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9525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(variable-length)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4" name="Google Shape;374;p3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Ethernet header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and MAC Addresses</a:t>
            </a:r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Ethernet</a:t>
            </a:r>
            <a:r>
              <a:rPr lang="en"/>
              <a:t>: A common layer 2 protocol that most endpoint devices 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MAC address</a:t>
            </a:r>
            <a:r>
              <a:rPr lang="en"/>
              <a:t>: A 6-byte address that identifies a piece of network equipment (e.g. your phone’s Wi-Fi controller)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Stands for </a:t>
            </a:r>
            <a:r>
              <a:rPr lang="en" b="1"/>
              <a:t>Media Access Control</a:t>
            </a:r>
            <a:r>
              <a:rPr lang="en"/>
              <a:t>, not message authentication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represented as 6 hex bytes: </a:t>
            </a:r>
            <a:r>
              <a:rPr lang="en" b="1"/>
              <a:t>13:37:ca:fe:f0:0d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3 bytes are assigned to manufacturers (i.e. who made the equipment)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useful in identifying a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last 3 bytes are device-specific</a:t>
            </a:r>
            <a:endParaRPr/>
          </a:p>
        </p:txBody>
      </p:sp>
      <p:sp>
        <p:nvSpPr>
          <p:cNvPr id="382" name="Google Shape;38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2: Link Layer</a:t>
            </a:r>
            <a:endParaRPr/>
          </a:p>
        </p:txBody>
      </p:sp>
      <p:sp>
        <p:nvSpPr>
          <p:cNvPr id="388" name="Google Shape;388;p41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397" name="Google Shape;397;p41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920625" y="2163288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</a:t>
            </a:r>
            <a:r>
              <a:rPr lang="en" sz="800"/>
              <a:t>: C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399" name="Google Shape;399;p41"/>
          <p:cNvSpPr txBox="1"/>
          <p:nvPr/>
        </p:nvSpPr>
        <p:spPr>
          <a:xfrm>
            <a:off x="2018975" y="1160600"/>
            <a:ext cx="3915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layer: “How do I transmit this frame from A to C, making sure that no one else thinks the message is for them?”</a:t>
            </a:r>
            <a:endParaRPr/>
          </a:p>
        </p:txBody>
      </p:sp>
      <p:sp>
        <p:nvSpPr>
          <p:cNvPr id="400" name="Google Shape;400;p41"/>
          <p:cNvSpPr txBox="1"/>
          <p:nvPr/>
        </p:nvSpPr>
        <p:spPr>
          <a:xfrm>
            <a:off x="2255425" y="4566350"/>
            <a:ext cx="442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How do we address every device in existence?</a:t>
            </a:r>
            <a:endParaRPr/>
          </a:p>
        </p:txBody>
      </p:sp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1237750" y="28832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41"/>
          <p:cNvCxnSpPr>
            <a:stCxn id="401" idx="2"/>
          </p:cNvCxnSpPr>
          <p:nvPr/>
        </p:nvCxnSpPr>
        <p:spPr>
          <a:xfrm>
            <a:off x="1522820" y="34559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3" name="Google Shape;403;p41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2132575" y="28832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41"/>
          <p:cNvCxnSpPr>
            <a:stCxn id="403" idx="2"/>
          </p:cNvCxnSpPr>
          <p:nvPr/>
        </p:nvCxnSpPr>
        <p:spPr>
          <a:xfrm>
            <a:off x="2417645" y="34559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5" name="Google Shape;405;p41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3027400" y="28832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41"/>
          <p:cNvCxnSpPr>
            <a:stCxn id="405" idx="2"/>
          </p:cNvCxnSpPr>
          <p:nvPr/>
        </p:nvCxnSpPr>
        <p:spPr>
          <a:xfrm>
            <a:off x="3312470" y="34559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7" name="Google Shape;407;p41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3922225" y="28832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41"/>
          <p:cNvCxnSpPr>
            <a:stCxn id="407" idx="2"/>
          </p:cNvCxnSpPr>
          <p:nvPr/>
        </p:nvCxnSpPr>
        <p:spPr>
          <a:xfrm>
            <a:off x="4207295" y="34559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1"/>
          <p:cNvCxnSpPr/>
          <p:nvPr/>
        </p:nvCxnSpPr>
        <p:spPr>
          <a:xfrm>
            <a:off x="1530513" y="3884700"/>
            <a:ext cx="266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41"/>
          <p:cNvSpPr txBox="1"/>
          <p:nvPr/>
        </p:nvSpPr>
        <p:spPr>
          <a:xfrm>
            <a:off x="1393675" y="29496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411" name="Google Shape;411;p41"/>
          <p:cNvSpPr txBox="1"/>
          <p:nvPr/>
        </p:nvSpPr>
        <p:spPr>
          <a:xfrm>
            <a:off x="2288500" y="29496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412" name="Google Shape;412;p41"/>
          <p:cNvSpPr txBox="1"/>
          <p:nvPr/>
        </p:nvSpPr>
        <p:spPr>
          <a:xfrm>
            <a:off x="4078150" y="29496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413" name="Google Shape;413;p41"/>
          <p:cNvSpPr txBox="1"/>
          <p:nvPr/>
        </p:nvSpPr>
        <p:spPr>
          <a:xfrm>
            <a:off x="3183325" y="29496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sp>
        <p:nvSpPr>
          <p:cNvPr id="414" name="Google Shape;41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421" name="Google Shape;421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</a:t>
            </a:r>
            <a:r>
              <a:rPr lang="en"/>
              <a:t>: Sending packets from any device to any other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Relies upon</a:t>
            </a:r>
            <a:r>
              <a:rPr lang="en"/>
              <a:t>: Sending frames directly from one device to another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Encodes messages into groups of bits called “packets”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Bridges multiple LANs to provide global addressing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Internet Protocol (IP)</a:t>
            </a:r>
            <a:endParaRPr/>
          </a:p>
        </p:txBody>
      </p:sp>
      <p:sp>
        <p:nvSpPr>
          <p:cNvPr id="422" name="Google Shape;422;p42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428" name="Google Shape;428;p42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31" name="Google Shape;43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sp>
        <p:nvSpPr>
          <p:cNvPr id="437" name="Google Shape;437;p4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ideal layer 2 model: All devices can directly address all other devices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would not scale to the size of the Internet!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Instead, allow packets to be </a:t>
            </a:r>
            <a:r>
              <a:rPr lang="en" b="1" dirty="0"/>
              <a:t>routed</a:t>
            </a:r>
            <a:r>
              <a:rPr lang="en" dirty="0"/>
              <a:t> across different devices to reach the destination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hop is allowed to use its own physical and link layers!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Basic model: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 the destination of the packet directly connected to my LAN?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Pass it off to Layer 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</a:t>
            </a:r>
            <a:r>
              <a:rPr lang="en" b="1" dirty="0"/>
              <a:t>route</a:t>
            </a:r>
            <a:r>
              <a:rPr lang="en" dirty="0"/>
              <a:t> the packet closer to the destination</a:t>
            </a:r>
            <a:endParaRPr dirty="0"/>
          </a:p>
        </p:txBody>
      </p:sp>
      <p:pic>
        <p:nvPicPr>
          <p:cNvPr id="438" name="Google Shape;438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119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43"/>
          <p:cNvCxnSpPr>
            <a:stCxn id="438" idx="2"/>
          </p:cNvCxnSpPr>
          <p:nvPr/>
        </p:nvCxnSpPr>
        <p:spPr>
          <a:xfrm>
            <a:off x="58970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0" name="Google Shape;440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068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43"/>
          <p:cNvCxnSpPr>
            <a:stCxn id="440" idx="2"/>
          </p:cNvCxnSpPr>
          <p:nvPr/>
        </p:nvCxnSpPr>
        <p:spPr>
          <a:xfrm>
            <a:off x="67918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2" name="Google Shape;442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016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43"/>
          <p:cNvCxnSpPr>
            <a:stCxn id="442" idx="2"/>
          </p:cNvCxnSpPr>
          <p:nvPr/>
        </p:nvCxnSpPr>
        <p:spPr>
          <a:xfrm>
            <a:off x="76866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4" name="Google Shape;444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2964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3"/>
          <p:cNvCxnSpPr>
            <a:stCxn id="444" idx="2"/>
          </p:cNvCxnSpPr>
          <p:nvPr/>
        </p:nvCxnSpPr>
        <p:spPr>
          <a:xfrm>
            <a:off x="85815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3"/>
          <p:cNvCxnSpPr/>
          <p:nvPr/>
        </p:nvCxnSpPr>
        <p:spPr>
          <a:xfrm>
            <a:off x="59047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43"/>
          <p:cNvSpPr txBox="1"/>
          <p:nvPr/>
        </p:nvSpPr>
        <p:spPr>
          <a:xfrm>
            <a:off x="57679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448" name="Google Shape;448;p43"/>
          <p:cNvSpPr txBox="1"/>
          <p:nvPr/>
        </p:nvSpPr>
        <p:spPr>
          <a:xfrm>
            <a:off x="66627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449" name="Google Shape;449;p43"/>
          <p:cNvSpPr txBox="1"/>
          <p:nvPr/>
        </p:nvSpPr>
        <p:spPr>
          <a:xfrm>
            <a:off x="84523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450" name="Google Shape;450;p43"/>
          <p:cNvSpPr txBox="1"/>
          <p:nvPr/>
        </p:nvSpPr>
        <p:spPr>
          <a:xfrm>
            <a:off x="75575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451" name="Google Shape;451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119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43"/>
          <p:cNvCxnSpPr>
            <a:endCxn id="451" idx="0"/>
          </p:cNvCxnSpPr>
          <p:nvPr/>
        </p:nvCxnSpPr>
        <p:spPr>
          <a:xfrm>
            <a:off x="58970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43"/>
          <p:cNvSpPr txBox="1"/>
          <p:nvPr/>
        </p:nvSpPr>
        <p:spPr>
          <a:xfrm>
            <a:off x="57679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454" name="Google Shape;454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068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43"/>
          <p:cNvCxnSpPr>
            <a:endCxn id="454" idx="0"/>
          </p:cNvCxnSpPr>
          <p:nvPr/>
        </p:nvCxnSpPr>
        <p:spPr>
          <a:xfrm>
            <a:off x="67918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p43"/>
          <p:cNvSpPr txBox="1"/>
          <p:nvPr/>
        </p:nvSpPr>
        <p:spPr>
          <a:xfrm>
            <a:off x="66627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457" name="Google Shape;457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016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" name="Google Shape;458;p43"/>
          <p:cNvCxnSpPr>
            <a:endCxn id="457" idx="0"/>
          </p:cNvCxnSpPr>
          <p:nvPr/>
        </p:nvCxnSpPr>
        <p:spPr>
          <a:xfrm>
            <a:off x="76866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43"/>
          <p:cNvSpPr txBox="1"/>
          <p:nvPr/>
        </p:nvSpPr>
        <p:spPr>
          <a:xfrm>
            <a:off x="75575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460" name="Google Shape;460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2964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43"/>
          <p:cNvCxnSpPr>
            <a:endCxn id="460" idx="0"/>
          </p:cNvCxnSpPr>
          <p:nvPr/>
        </p:nvCxnSpPr>
        <p:spPr>
          <a:xfrm>
            <a:off x="85815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43"/>
          <p:cNvSpPr txBox="1"/>
          <p:nvPr/>
        </p:nvSpPr>
        <p:spPr>
          <a:xfrm>
            <a:off x="84523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463" name="Google Shape;463;p43"/>
          <p:cNvCxnSpPr/>
          <p:nvPr/>
        </p:nvCxnSpPr>
        <p:spPr>
          <a:xfrm>
            <a:off x="59047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43"/>
          <p:cNvSpPr/>
          <p:nvPr/>
        </p:nvSpPr>
        <p:spPr>
          <a:xfrm>
            <a:off x="6897750" y="2716888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465" name="Google Shape;465;p43"/>
          <p:cNvCxnSpPr>
            <a:stCxn id="464" idx="0"/>
          </p:cNvCxnSpPr>
          <p:nvPr/>
        </p:nvCxnSpPr>
        <p:spPr>
          <a:xfrm rot="10800000">
            <a:off x="72351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3"/>
          <p:cNvCxnSpPr>
            <a:endCxn id="464" idx="2"/>
          </p:cNvCxnSpPr>
          <p:nvPr/>
        </p:nvCxnSpPr>
        <p:spPr>
          <a:xfrm rot="10800000">
            <a:off x="72393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pic>
        <p:nvPicPr>
          <p:cNvPr id="473" name="Google Shape;473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980675" y="19155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4"/>
          <p:cNvSpPr txBox="1"/>
          <p:nvPr/>
        </p:nvSpPr>
        <p:spPr>
          <a:xfrm>
            <a:off x="1136600" y="19819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475" name="Google Shape;475;p44"/>
          <p:cNvSpPr/>
          <p:nvPr/>
        </p:nvSpPr>
        <p:spPr>
          <a:xfrm>
            <a:off x="2237125" y="24455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pic>
        <p:nvPicPr>
          <p:cNvPr id="476" name="Google Shape;476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4035650" y="140924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4"/>
          <p:cNvSpPr txBox="1"/>
          <p:nvPr/>
        </p:nvSpPr>
        <p:spPr>
          <a:xfrm>
            <a:off x="4191575" y="147560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478" name="Google Shape;478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047925" y="21218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4"/>
          <p:cNvSpPr txBox="1"/>
          <p:nvPr/>
        </p:nvSpPr>
        <p:spPr>
          <a:xfrm>
            <a:off x="8203850" y="21882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pic>
        <p:nvPicPr>
          <p:cNvPr id="480" name="Google Shape;480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775" y="4005722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4"/>
          <p:cNvSpPr txBox="1"/>
          <p:nvPr/>
        </p:nvSpPr>
        <p:spPr>
          <a:xfrm>
            <a:off x="7633700" y="4072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482" name="Google Shape;482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1248825" y="41367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 txBox="1"/>
          <p:nvPr/>
        </p:nvSpPr>
        <p:spPr>
          <a:xfrm>
            <a:off x="1404750" y="42031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484" name="Google Shape;484;p44"/>
          <p:cNvSpPr/>
          <p:nvPr/>
        </p:nvSpPr>
        <p:spPr>
          <a:xfrm>
            <a:off x="4118250" y="23987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5" name="Google Shape;485;p44"/>
          <p:cNvSpPr/>
          <p:nvPr/>
        </p:nvSpPr>
        <p:spPr>
          <a:xfrm>
            <a:off x="6867300" y="25796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6" name="Google Shape;486;p44"/>
          <p:cNvSpPr/>
          <p:nvPr/>
        </p:nvSpPr>
        <p:spPr>
          <a:xfrm>
            <a:off x="4191575" y="32632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7" name="Google Shape;487;p44"/>
          <p:cNvSpPr/>
          <p:nvPr/>
        </p:nvSpPr>
        <p:spPr>
          <a:xfrm>
            <a:off x="2284700" y="40870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8" name="Google Shape;488;p44"/>
          <p:cNvSpPr/>
          <p:nvPr/>
        </p:nvSpPr>
        <p:spPr>
          <a:xfrm>
            <a:off x="4078000" y="44888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9" name="Google Shape;489;p44"/>
          <p:cNvSpPr/>
          <p:nvPr/>
        </p:nvSpPr>
        <p:spPr>
          <a:xfrm>
            <a:off x="6297300" y="4287471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490" name="Google Shape;490;p44"/>
          <p:cNvCxnSpPr>
            <a:stCxn id="473" idx="3"/>
            <a:endCxn id="475" idx="1"/>
          </p:cNvCxnSpPr>
          <p:nvPr/>
        </p:nvCxnSpPr>
        <p:spPr>
          <a:xfrm>
            <a:off x="1550815" y="2201947"/>
            <a:ext cx="686400" cy="46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44"/>
          <p:cNvCxnSpPr>
            <a:stCxn id="475" idx="2"/>
            <a:endCxn id="487" idx="0"/>
          </p:cNvCxnSpPr>
          <p:nvPr/>
        </p:nvCxnSpPr>
        <p:spPr>
          <a:xfrm>
            <a:off x="2522125" y="2893196"/>
            <a:ext cx="47700" cy="119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44"/>
          <p:cNvCxnSpPr>
            <a:stCxn id="482" idx="3"/>
            <a:endCxn id="487" idx="1"/>
          </p:cNvCxnSpPr>
          <p:nvPr/>
        </p:nvCxnSpPr>
        <p:spPr>
          <a:xfrm rot="10800000" flipH="1">
            <a:off x="1818965" y="4310947"/>
            <a:ext cx="465600" cy="112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44"/>
          <p:cNvCxnSpPr>
            <a:stCxn id="475" idx="3"/>
            <a:endCxn id="484" idx="1"/>
          </p:cNvCxnSpPr>
          <p:nvPr/>
        </p:nvCxnSpPr>
        <p:spPr>
          <a:xfrm rot="10800000" flipH="1">
            <a:off x="2807125" y="2622596"/>
            <a:ext cx="1311000" cy="4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4"/>
          <p:cNvCxnSpPr>
            <a:stCxn id="475" idx="3"/>
            <a:endCxn id="486" idx="1"/>
          </p:cNvCxnSpPr>
          <p:nvPr/>
        </p:nvCxnSpPr>
        <p:spPr>
          <a:xfrm>
            <a:off x="2807125" y="2669396"/>
            <a:ext cx="1384500" cy="81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4"/>
          <p:cNvCxnSpPr>
            <a:stCxn id="487" idx="3"/>
            <a:endCxn id="486" idx="1"/>
          </p:cNvCxnSpPr>
          <p:nvPr/>
        </p:nvCxnSpPr>
        <p:spPr>
          <a:xfrm rot="10800000" flipH="1">
            <a:off x="2854700" y="3487046"/>
            <a:ext cx="1336800" cy="82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44"/>
          <p:cNvCxnSpPr>
            <a:stCxn id="487" idx="3"/>
            <a:endCxn id="488" idx="1"/>
          </p:cNvCxnSpPr>
          <p:nvPr/>
        </p:nvCxnSpPr>
        <p:spPr>
          <a:xfrm>
            <a:off x="2854700" y="4310846"/>
            <a:ext cx="1223400" cy="401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44"/>
          <p:cNvCxnSpPr>
            <a:stCxn id="488" idx="3"/>
            <a:endCxn id="489" idx="1"/>
          </p:cNvCxnSpPr>
          <p:nvPr/>
        </p:nvCxnSpPr>
        <p:spPr>
          <a:xfrm rot="10800000" flipH="1">
            <a:off x="4648000" y="4511346"/>
            <a:ext cx="1649400" cy="201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44"/>
          <p:cNvCxnSpPr>
            <a:endCxn id="485" idx="1"/>
          </p:cNvCxnSpPr>
          <p:nvPr/>
        </p:nvCxnSpPr>
        <p:spPr>
          <a:xfrm rot="10800000" flipH="1">
            <a:off x="4761600" y="2803446"/>
            <a:ext cx="2105700" cy="683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4"/>
          <p:cNvCxnSpPr>
            <a:stCxn id="484" idx="3"/>
            <a:endCxn id="485" idx="1"/>
          </p:cNvCxnSpPr>
          <p:nvPr/>
        </p:nvCxnSpPr>
        <p:spPr>
          <a:xfrm>
            <a:off x="4688250" y="2622596"/>
            <a:ext cx="2179200" cy="180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4"/>
          <p:cNvCxnSpPr>
            <a:endCxn id="485" idx="2"/>
          </p:cNvCxnSpPr>
          <p:nvPr/>
        </p:nvCxnSpPr>
        <p:spPr>
          <a:xfrm rot="10800000" flipH="1">
            <a:off x="6582300" y="3027246"/>
            <a:ext cx="570000" cy="126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44"/>
          <p:cNvCxnSpPr>
            <a:stCxn id="484" idx="0"/>
            <a:endCxn id="476" idx="2"/>
          </p:cNvCxnSpPr>
          <p:nvPr/>
        </p:nvCxnSpPr>
        <p:spPr>
          <a:xfrm rot="10800000">
            <a:off x="4320750" y="1982096"/>
            <a:ext cx="82500" cy="416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4"/>
          <p:cNvCxnSpPr>
            <a:stCxn id="485" idx="3"/>
            <a:endCxn id="478" idx="1"/>
          </p:cNvCxnSpPr>
          <p:nvPr/>
        </p:nvCxnSpPr>
        <p:spPr>
          <a:xfrm rot="10800000" flipH="1">
            <a:off x="7437300" y="2408346"/>
            <a:ext cx="610500" cy="3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4"/>
          <p:cNvCxnSpPr>
            <a:stCxn id="489" idx="3"/>
            <a:endCxn id="480" idx="1"/>
          </p:cNvCxnSpPr>
          <p:nvPr/>
        </p:nvCxnSpPr>
        <p:spPr>
          <a:xfrm rot="10800000" flipH="1">
            <a:off x="6867300" y="4291971"/>
            <a:ext cx="610500" cy="21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44"/>
          <p:cNvSpPr txBox="1"/>
          <p:nvPr/>
        </p:nvSpPr>
        <p:spPr>
          <a:xfrm>
            <a:off x="7437300" y="1418550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Destination</a:t>
            </a:r>
            <a:r>
              <a:rPr lang="en" sz="800"/>
              <a:t>: 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505" name="Google Shape;505;p44"/>
          <p:cNvSpPr/>
          <p:nvPr/>
        </p:nvSpPr>
        <p:spPr>
          <a:xfrm>
            <a:off x="1584950" y="2476500"/>
            <a:ext cx="6431300" cy="1220100"/>
          </a:xfrm>
          <a:custGeom>
            <a:avLst/>
            <a:gdLst/>
            <a:ahLst/>
            <a:cxnLst/>
            <a:rect l="l" t="t" r="r" b="b"/>
            <a:pathLst>
              <a:path w="257252" h="48804" extrusionOk="0">
                <a:moveTo>
                  <a:pt x="0" y="610"/>
                </a:moveTo>
                <a:cubicBezTo>
                  <a:pt x="6198" y="3404"/>
                  <a:pt x="17831" y="9348"/>
                  <a:pt x="37186" y="17374"/>
                </a:cubicBezTo>
                <a:cubicBezTo>
                  <a:pt x="56541" y="25400"/>
                  <a:pt x="85192" y="47803"/>
                  <a:pt x="116129" y="48768"/>
                </a:cubicBezTo>
                <a:cubicBezTo>
                  <a:pt x="147066" y="49733"/>
                  <a:pt x="199289" y="31293"/>
                  <a:pt x="222809" y="23165"/>
                </a:cubicBezTo>
                <a:cubicBezTo>
                  <a:pt x="246330" y="15037"/>
                  <a:pt x="251512" y="3861"/>
                  <a:pt x="25725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6" name="Google Shape;50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pic>
        <p:nvPicPr>
          <p:cNvPr id="512" name="Google Shape;512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980675" y="19155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5"/>
          <p:cNvSpPr txBox="1"/>
          <p:nvPr/>
        </p:nvSpPr>
        <p:spPr>
          <a:xfrm>
            <a:off x="1136600" y="19819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514" name="Google Shape;514;p45"/>
          <p:cNvSpPr/>
          <p:nvPr/>
        </p:nvSpPr>
        <p:spPr>
          <a:xfrm>
            <a:off x="2237125" y="24455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pic>
        <p:nvPicPr>
          <p:cNvPr id="515" name="Google Shape;515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4035650" y="140924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5"/>
          <p:cNvSpPr txBox="1"/>
          <p:nvPr/>
        </p:nvSpPr>
        <p:spPr>
          <a:xfrm>
            <a:off x="4191575" y="147560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517" name="Google Shape;517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047925" y="21218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5"/>
          <p:cNvSpPr txBox="1"/>
          <p:nvPr/>
        </p:nvSpPr>
        <p:spPr>
          <a:xfrm>
            <a:off x="8203850" y="21882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pic>
        <p:nvPicPr>
          <p:cNvPr id="519" name="Google Shape;519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775" y="4005722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5"/>
          <p:cNvSpPr txBox="1"/>
          <p:nvPr/>
        </p:nvSpPr>
        <p:spPr>
          <a:xfrm>
            <a:off x="7633700" y="4072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521" name="Google Shape;521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1248825" y="41367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5"/>
          <p:cNvSpPr txBox="1"/>
          <p:nvPr/>
        </p:nvSpPr>
        <p:spPr>
          <a:xfrm>
            <a:off x="1404750" y="42031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523" name="Google Shape;523;p45"/>
          <p:cNvSpPr/>
          <p:nvPr/>
        </p:nvSpPr>
        <p:spPr>
          <a:xfrm>
            <a:off x="4118250" y="23987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4" name="Google Shape;524;p45"/>
          <p:cNvSpPr/>
          <p:nvPr/>
        </p:nvSpPr>
        <p:spPr>
          <a:xfrm>
            <a:off x="6867300" y="25796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5" name="Google Shape;525;p45"/>
          <p:cNvSpPr/>
          <p:nvPr/>
        </p:nvSpPr>
        <p:spPr>
          <a:xfrm>
            <a:off x="4191575" y="32632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6" name="Google Shape;526;p45"/>
          <p:cNvSpPr/>
          <p:nvPr/>
        </p:nvSpPr>
        <p:spPr>
          <a:xfrm>
            <a:off x="2284700" y="40870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7" name="Google Shape;527;p45"/>
          <p:cNvSpPr/>
          <p:nvPr/>
        </p:nvSpPr>
        <p:spPr>
          <a:xfrm>
            <a:off x="4078000" y="44888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8" name="Google Shape;528;p45"/>
          <p:cNvSpPr/>
          <p:nvPr/>
        </p:nvSpPr>
        <p:spPr>
          <a:xfrm>
            <a:off x="6297300" y="4287471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529" name="Google Shape;529;p45"/>
          <p:cNvCxnSpPr>
            <a:stCxn id="512" idx="3"/>
            <a:endCxn id="514" idx="1"/>
          </p:cNvCxnSpPr>
          <p:nvPr/>
        </p:nvCxnSpPr>
        <p:spPr>
          <a:xfrm>
            <a:off x="1550815" y="2201947"/>
            <a:ext cx="686400" cy="46740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5"/>
          <p:cNvCxnSpPr>
            <a:stCxn id="514" idx="2"/>
            <a:endCxn id="526" idx="0"/>
          </p:cNvCxnSpPr>
          <p:nvPr/>
        </p:nvCxnSpPr>
        <p:spPr>
          <a:xfrm>
            <a:off x="2522125" y="2893196"/>
            <a:ext cx="47700" cy="119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5"/>
          <p:cNvCxnSpPr>
            <a:stCxn id="521" idx="3"/>
            <a:endCxn id="526" idx="1"/>
          </p:cNvCxnSpPr>
          <p:nvPr/>
        </p:nvCxnSpPr>
        <p:spPr>
          <a:xfrm rot="10800000" flipH="1">
            <a:off x="1818965" y="4310947"/>
            <a:ext cx="465600" cy="112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45"/>
          <p:cNvCxnSpPr>
            <a:stCxn id="514" idx="3"/>
            <a:endCxn id="523" idx="1"/>
          </p:cNvCxnSpPr>
          <p:nvPr/>
        </p:nvCxnSpPr>
        <p:spPr>
          <a:xfrm rot="10800000" flipH="1">
            <a:off x="2807125" y="2622596"/>
            <a:ext cx="1311000" cy="4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5"/>
          <p:cNvCxnSpPr>
            <a:stCxn id="514" idx="3"/>
            <a:endCxn id="525" idx="1"/>
          </p:cNvCxnSpPr>
          <p:nvPr/>
        </p:nvCxnSpPr>
        <p:spPr>
          <a:xfrm>
            <a:off x="2807125" y="2669396"/>
            <a:ext cx="1384500" cy="8178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45"/>
          <p:cNvCxnSpPr>
            <a:stCxn id="526" idx="3"/>
            <a:endCxn id="525" idx="1"/>
          </p:cNvCxnSpPr>
          <p:nvPr/>
        </p:nvCxnSpPr>
        <p:spPr>
          <a:xfrm rot="10800000" flipH="1">
            <a:off x="2854700" y="3487046"/>
            <a:ext cx="1336800" cy="82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45"/>
          <p:cNvCxnSpPr>
            <a:stCxn id="526" idx="3"/>
            <a:endCxn id="527" idx="1"/>
          </p:cNvCxnSpPr>
          <p:nvPr/>
        </p:nvCxnSpPr>
        <p:spPr>
          <a:xfrm>
            <a:off x="2854700" y="4310846"/>
            <a:ext cx="1223400" cy="401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45"/>
          <p:cNvCxnSpPr>
            <a:stCxn id="527" idx="3"/>
            <a:endCxn id="528" idx="1"/>
          </p:cNvCxnSpPr>
          <p:nvPr/>
        </p:nvCxnSpPr>
        <p:spPr>
          <a:xfrm rot="10800000" flipH="1">
            <a:off x="4648000" y="4511346"/>
            <a:ext cx="1649400" cy="201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45"/>
          <p:cNvCxnSpPr>
            <a:endCxn id="524" idx="1"/>
          </p:cNvCxnSpPr>
          <p:nvPr/>
        </p:nvCxnSpPr>
        <p:spPr>
          <a:xfrm rot="10800000" flipH="1">
            <a:off x="4761600" y="2803446"/>
            <a:ext cx="2105700" cy="683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45"/>
          <p:cNvCxnSpPr>
            <a:stCxn id="523" idx="3"/>
            <a:endCxn id="524" idx="1"/>
          </p:cNvCxnSpPr>
          <p:nvPr/>
        </p:nvCxnSpPr>
        <p:spPr>
          <a:xfrm>
            <a:off x="4688250" y="2622596"/>
            <a:ext cx="2179200" cy="180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45"/>
          <p:cNvCxnSpPr>
            <a:endCxn id="524" idx="2"/>
          </p:cNvCxnSpPr>
          <p:nvPr/>
        </p:nvCxnSpPr>
        <p:spPr>
          <a:xfrm rot="10800000" flipH="1">
            <a:off x="6582300" y="3027246"/>
            <a:ext cx="570000" cy="126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45"/>
          <p:cNvCxnSpPr>
            <a:stCxn id="523" idx="0"/>
            <a:endCxn id="515" idx="2"/>
          </p:cNvCxnSpPr>
          <p:nvPr/>
        </p:nvCxnSpPr>
        <p:spPr>
          <a:xfrm rot="10800000">
            <a:off x="4320750" y="1982096"/>
            <a:ext cx="82500" cy="416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45"/>
          <p:cNvCxnSpPr>
            <a:stCxn id="524" idx="3"/>
            <a:endCxn id="517" idx="1"/>
          </p:cNvCxnSpPr>
          <p:nvPr/>
        </p:nvCxnSpPr>
        <p:spPr>
          <a:xfrm rot="10800000" flipH="1">
            <a:off x="7437300" y="2408346"/>
            <a:ext cx="610500" cy="3951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5"/>
          <p:cNvCxnSpPr>
            <a:stCxn id="528" idx="3"/>
            <a:endCxn id="519" idx="1"/>
          </p:cNvCxnSpPr>
          <p:nvPr/>
        </p:nvCxnSpPr>
        <p:spPr>
          <a:xfrm rot="10800000" flipH="1">
            <a:off x="6867300" y="4291971"/>
            <a:ext cx="610500" cy="21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45"/>
          <p:cNvSpPr txBox="1"/>
          <p:nvPr/>
        </p:nvSpPr>
        <p:spPr>
          <a:xfrm>
            <a:off x="7437300" y="1418550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Destination</a:t>
            </a:r>
            <a:r>
              <a:rPr lang="en" sz="800"/>
              <a:t>: 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544" name="Google Shape;544;p45"/>
          <p:cNvSpPr/>
          <p:nvPr/>
        </p:nvSpPr>
        <p:spPr>
          <a:xfrm>
            <a:off x="1584950" y="2476500"/>
            <a:ext cx="6431300" cy="1220100"/>
          </a:xfrm>
          <a:custGeom>
            <a:avLst/>
            <a:gdLst/>
            <a:ahLst/>
            <a:cxnLst/>
            <a:rect l="l" t="t" r="r" b="b"/>
            <a:pathLst>
              <a:path w="257252" h="48804" extrusionOk="0">
                <a:moveTo>
                  <a:pt x="0" y="610"/>
                </a:moveTo>
                <a:cubicBezTo>
                  <a:pt x="6198" y="3404"/>
                  <a:pt x="17831" y="9348"/>
                  <a:pt x="37186" y="17374"/>
                </a:cubicBezTo>
                <a:cubicBezTo>
                  <a:pt x="56541" y="25400"/>
                  <a:pt x="85192" y="47803"/>
                  <a:pt x="116129" y="48768"/>
                </a:cubicBezTo>
                <a:cubicBezTo>
                  <a:pt x="147066" y="49733"/>
                  <a:pt x="199289" y="31293"/>
                  <a:pt x="222809" y="23165"/>
                </a:cubicBezTo>
                <a:cubicBezTo>
                  <a:pt x="246330" y="15037"/>
                  <a:pt x="251512" y="3861"/>
                  <a:pt x="25725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45" name="Google Shape;545;p45"/>
          <p:cNvGrpSpPr/>
          <p:nvPr/>
        </p:nvGrpSpPr>
        <p:grpSpPr>
          <a:xfrm>
            <a:off x="1914675" y="1379225"/>
            <a:ext cx="2040300" cy="998100"/>
            <a:chOff x="1914675" y="1379225"/>
            <a:chExt cx="2040300" cy="998100"/>
          </a:xfrm>
        </p:grpSpPr>
        <p:sp>
          <p:nvSpPr>
            <p:cNvPr id="546" name="Google Shape;546;p45"/>
            <p:cNvSpPr txBox="1"/>
            <p:nvPr/>
          </p:nvSpPr>
          <p:spPr>
            <a:xfrm>
              <a:off x="1914675" y="1379225"/>
              <a:ext cx="2040300" cy="400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link could be Wi-Fi</a:t>
              </a:r>
              <a:endParaRPr/>
            </a:p>
          </p:txBody>
        </p:sp>
        <p:cxnSp>
          <p:nvCxnSpPr>
            <p:cNvPr id="547" name="Google Shape;547;p45"/>
            <p:cNvCxnSpPr>
              <a:stCxn id="546" idx="2"/>
            </p:cNvCxnSpPr>
            <p:nvPr/>
          </p:nvCxnSpPr>
          <p:spPr>
            <a:xfrm flipH="1">
              <a:off x="1943025" y="1779425"/>
              <a:ext cx="991800" cy="59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48" name="Google Shape;548;p45"/>
          <p:cNvGrpSpPr/>
          <p:nvPr/>
        </p:nvGrpSpPr>
        <p:grpSpPr>
          <a:xfrm>
            <a:off x="5001400" y="1582913"/>
            <a:ext cx="2040300" cy="1543200"/>
            <a:chOff x="5001400" y="1582913"/>
            <a:chExt cx="2040300" cy="1543200"/>
          </a:xfrm>
        </p:grpSpPr>
        <p:sp>
          <p:nvSpPr>
            <p:cNvPr id="549" name="Google Shape;549;p45"/>
            <p:cNvSpPr txBox="1"/>
            <p:nvPr/>
          </p:nvSpPr>
          <p:spPr>
            <a:xfrm>
              <a:off x="5001400" y="1582913"/>
              <a:ext cx="20403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And this link could be Ethernet</a:t>
              </a:r>
              <a:endParaRPr/>
            </a:p>
          </p:txBody>
        </p:sp>
        <p:cxnSp>
          <p:nvCxnSpPr>
            <p:cNvPr id="550" name="Google Shape;550;p45"/>
            <p:cNvCxnSpPr>
              <a:stCxn id="549" idx="2"/>
            </p:cNvCxnSpPr>
            <p:nvPr/>
          </p:nvCxnSpPr>
          <p:spPr>
            <a:xfrm flipH="1">
              <a:off x="5760850" y="2198513"/>
              <a:ext cx="260700" cy="92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1" name="Google Shape;551;p45"/>
          <p:cNvGrpSpPr/>
          <p:nvPr/>
        </p:nvGrpSpPr>
        <p:grpSpPr>
          <a:xfrm>
            <a:off x="48400" y="3128450"/>
            <a:ext cx="3210300" cy="615600"/>
            <a:chOff x="48400" y="3128450"/>
            <a:chExt cx="3210300" cy="615600"/>
          </a:xfrm>
        </p:grpSpPr>
        <p:sp>
          <p:nvSpPr>
            <p:cNvPr id="552" name="Google Shape;552;p45"/>
            <p:cNvSpPr txBox="1"/>
            <p:nvPr/>
          </p:nvSpPr>
          <p:spPr>
            <a:xfrm>
              <a:off x="48400" y="3128450"/>
              <a:ext cx="23670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But the Internet protocol stays the same, end to end</a:t>
              </a:r>
              <a:endParaRPr/>
            </a:p>
          </p:txBody>
        </p:sp>
        <p:cxnSp>
          <p:nvCxnSpPr>
            <p:cNvPr id="553" name="Google Shape;553;p45"/>
            <p:cNvCxnSpPr>
              <a:stCxn id="552" idx="3"/>
            </p:cNvCxnSpPr>
            <p:nvPr/>
          </p:nvCxnSpPr>
          <p:spPr>
            <a:xfrm rot="10800000" flipH="1">
              <a:off x="2415400" y="3337550"/>
              <a:ext cx="843300" cy="9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4" name="Google Shape;55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sp>
        <p:nvSpPr>
          <p:cNvPr id="560" name="Google Shape;560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Packets must consist of at least 3 things: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(“Who is this message coming from?”)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Destination (“Who is this message going to?”)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(“What does this message say?”)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Similar to frames (layer 2)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Packets may be fragmented into smaller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links might support different maximum packet sizes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Up to the recipient to reassemble fragments into the original packet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IPv4, any node may fragment a packet if it is too large to route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IPv6, the sender must fragment the packet themselves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router forwards a given packet to the next hop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Packets are not guaranteed to take a given route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Two packets with the same source and destination may take different routes</a:t>
            </a:r>
            <a:endParaRPr dirty="0"/>
          </a:p>
        </p:txBody>
      </p:sp>
      <p:sp>
        <p:nvSpPr>
          <p:cNvPr id="561" name="Google Shape;56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Intro to Networking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Internet: A global network of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OSI model: A layered model of protocols</a:t>
            </a:r>
            <a:endParaRPr dirty="0"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 (IP)</a:t>
            </a:r>
            <a:endParaRPr/>
          </a:p>
        </p:txBody>
      </p:sp>
      <p:graphicFrame>
        <p:nvGraphicFramePr>
          <p:cNvPr id="567" name="Google Shape;567;p47"/>
          <p:cNvGraphicFramePr/>
          <p:nvPr/>
        </p:nvGraphicFramePr>
        <p:xfrm>
          <a:off x="197688" y="1281190"/>
          <a:ext cx="8748625" cy="316210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4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876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Version (4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Header Length (4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Type of Service (6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ECN (2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Total Length (16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Identification (16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Flags (3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Fragment Offset (13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Time to Live (8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Protocol (8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Header Checksum (16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Source Address (32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Destination Address (32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5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Options (variable length)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580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Data (variable length)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8" name="Google Shape;568;p47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IPv4 header</a:t>
            </a:r>
            <a:endParaRPr/>
          </a:p>
        </p:txBody>
      </p:sp>
      <p:sp>
        <p:nvSpPr>
          <p:cNvPr id="569" name="Google Shape;56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 (IP)</a:t>
            </a:r>
            <a:endParaRPr/>
          </a:p>
        </p:txBody>
      </p:sp>
      <p:sp>
        <p:nvSpPr>
          <p:cNvPr id="575" name="Google Shape;575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Internet Protocol</a:t>
            </a:r>
            <a:r>
              <a:rPr lang="en" dirty="0"/>
              <a:t> (</a:t>
            </a:r>
            <a:r>
              <a:rPr lang="en" b="1" dirty="0"/>
              <a:t>IP</a:t>
            </a:r>
            <a:r>
              <a:rPr lang="en" dirty="0"/>
              <a:t>): The universal layer-3 protocol that all devices use to transmit data over the Internet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IP address</a:t>
            </a:r>
            <a:r>
              <a:rPr lang="en" dirty="0"/>
              <a:t>: An address that identifies a device on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IPv4 is 32 bits, typically written as 4 decimal octets, e.g. </a:t>
            </a:r>
            <a:r>
              <a:rPr lang="en" b="1" dirty="0"/>
              <a:t>35.163.72.93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IPv6 is 128 bits, typically written as 8 groups of 2 hex bytes: </a:t>
            </a:r>
            <a:r>
              <a:rPr lang="en" b="1" dirty="0"/>
              <a:t>2607:f140:8801::1:23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digits or groups are missing, fill with 0’s, so </a:t>
            </a:r>
            <a:r>
              <a:rPr lang="en" b="1" dirty="0"/>
              <a:t>2607:f140:8801:0000:0000:0000:0001:0023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Globally unique from any single perspective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For now, you can think of them as just being globally unique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IP addresses help nodes make decisions on where to forward the packet</a:t>
            </a:r>
            <a:endParaRPr dirty="0"/>
          </a:p>
        </p:txBody>
      </p:sp>
      <p:sp>
        <p:nvSpPr>
          <p:cNvPr id="576" name="Google Shape;57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582" name="Google Shape;582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Reliability</a:t>
            </a:r>
            <a:r>
              <a:rPr lang="en" dirty="0"/>
              <a:t> ensures that packets are received correctly or, if random errors occur, not at 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implemented with a checksum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there is no cryptographic MAC, so there are no guarantees if an attacker modifies packets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IP is </a:t>
            </a:r>
            <a:r>
              <a:rPr lang="en" b="1" dirty="0"/>
              <a:t>unreliable</a:t>
            </a:r>
            <a:r>
              <a:rPr lang="en" dirty="0"/>
              <a:t> and only provides a </a:t>
            </a:r>
            <a:r>
              <a:rPr lang="en" b="1" dirty="0"/>
              <a:t>best effort</a:t>
            </a:r>
            <a:r>
              <a:rPr lang="en" dirty="0"/>
              <a:t> delivery service, which means: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Packets may be lost (“dropped”)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Packets may be corrupted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Packets may be delivered out of order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is up to higher level protocols to ensure that the connection is reliable</a:t>
            </a:r>
            <a:endParaRPr dirty="0"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pic>
        <p:nvPicPr>
          <p:cNvPr id="589" name="Google Shape;589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980675" y="19155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0"/>
          <p:cNvSpPr txBox="1"/>
          <p:nvPr/>
        </p:nvSpPr>
        <p:spPr>
          <a:xfrm>
            <a:off x="1136600" y="19819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591" name="Google Shape;591;p50"/>
          <p:cNvSpPr/>
          <p:nvPr/>
        </p:nvSpPr>
        <p:spPr>
          <a:xfrm>
            <a:off x="2237125" y="24455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pic>
        <p:nvPicPr>
          <p:cNvPr id="592" name="Google Shape;592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4035650" y="140924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0"/>
          <p:cNvSpPr txBox="1"/>
          <p:nvPr/>
        </p:nvSpPr>
        <p:spPr>
          <a:xfrm>
            <a:off x="4191575" y="147560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594" name="Google Shape;594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047925" y="21218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0"/>
          <p:cNvSpPr txBox="1"/>
          <p:nvPr/>
        </p:nvSpPr>
        <p:spPr>
          <a:xfrm>
            <a:off x="8203850" y="21882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pic>
        <p:nvPicPr>
          <p:cNvPr id="596" name="Google Shape;596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775" y="4005722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0"/>
          <p:cNvSpPr txBox="1"/>
          <p:nvPr/>
        </p:nvSpPr>
        <p:spPr>
          <a:xfrm>
            <a:off x="7633700" y="4072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598" name="Google Shape;598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1248825" y="41367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0"/>
          <p:cNvSpPr txBox="1"/>
          <p:nvPr/>
        </p:nvSpPr>
        <p:spPr>
          <a:xfrm>
            <a:off x="1404750" y="42031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600" name="Google Shape;600;p50"/>
          <p:cNvSpPr/>
          <p:nvPr/>
        </p:nvSpPr>
        <p:spPr>
          <a:xfrm>
            <a:off x="4118250" y="23987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1" name="Google Shape;601;p50"/>
          <p:cNvSpPr/>
          <p:nvPr/>
        </p:nvSpPr>
        <p:spPr>
          <a:xfrm>
            <a:off x="6867300" y="25796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2" name="Google Shape;602;p50"/>
          <p:cNvSpPr/>
          <p:nvPr/>
        </p:nvSpPr>
        <p:spPr>
          <a:xfrm>
            <a:off x="4191575" y="32632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3" name="Google Shape;603;p50"/>
          <p:cNvSpPr/>
          <p:nvPr/>
        </p:nvSpPr>
        <p:spPr>
          <a:xfrm>
            <a:off x="2284700" y="40870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4" name="Google Shape;604;p50"/>
          <p:cNvSpPr/>
          <p:nvPr/>
        </p:nvSpPr>
        <p:spPr>
          <a:xfrm>
            <a:off x="4078000" y="44888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5" name="Google Shape;605;p50"/>
          <p:cNvSpPr/>
          <p:nvPr/>
        </p:nvSpPr>
        <p:spPr>
          <a:xfrm>
            <a:off x="6297300" y="4287471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606" name="Google Shape;606;p50"/>
          <p:cNvCxnSpPr>
            <a:stCxn id="589" idx="3"/>
            <a:endCxn id="591" idx="1"/>
          </p:cNvCxnSpPr>
          <p:nvPr/>
        </p:nvCxnSpPr>
        <p:spPr>
          <a:xfrm>
            <a:off x="1550815" y="2201947"/>
            <a:ext cx="686400" cy="46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50"/>
          <p:cNvCxnSpPr>
            <a:stCxn id="591" idx="2"/>
            <a:endCxn id="603" idx="0"/>
          </p:cNvCxnSpPr>
          <p:nvPr/>
        </p:nvCxnSpPr>
        <p:spPr>
          <a:xfrm>
            <a:off x="2522125" y="2893196"/>
            <a:ext cx="47700" cy="119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50"/>
          <p:cNvCxnSpPr>
            <a:stCxn id="598" idx="3"/>
            <a:endCxn id="603" idx="1"/>
          </p:cNvCxnSpPr>
          <p:nvPr/>
        </p:nvCxnSpPr>
        <p:spPr>
          <a:xfrm rot="10800000" flipH="1">
            <a:off x="1818965" y="4310947"/>
            <a:ext cx="465600" cy="112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50"/>
          <p:cNvCxnSpPr>
            <a:stCxn id="591" idx="3"/>
            <a:endCxn id="600" idx="1"/>
          </p:cNvCxnSpPr>
          <p:nvPr/>
        </p:nvCxnSpPr>
        <p:spPr>
          <a:xfrm rot="10800000" flipH="1">
            <a:off x="2807125" y="2622596"/>
            <a:ext cx="1311000" cy="4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50"/>
          <p:cNvCxnSpPr>
            <a:stCxn id="591" idx="3"/>
            <a:endCxn id="602" idx="1"/>
          </p:cNvCxnSpPr>
          <p:nvPr/>
        </p:nvCxnSpPr>
        <p:spPr>
          <a:xfrm>
            <a:off x="2807125" y="2669396"/>
            <a:ext cx="1384500" cy="81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50"/>
          <p:cNvCxnSpPr>
            <a:stCxn id="603" idx="3"/>
            <a:endCxn id="602" idx="1"/>
          </p:cNvCxnSpPr>
          <p:nvPr/>
        </p:nvCxnSpPr>
        <p:spPr>
          <a:xfrm rot="10800000" flipH="1">
            <a:off x="2854700" y="3487046"/>
            <a:ext cx="1336800" cy="82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0"/>
          <p:cNvCxnSpPr>
            <a:stCxn id="603" idx="3"/>
            <a:endCxn id="604" idx="1"/>
          </p:cNvCxnSpPr>
          <p:nvPr/>
        </p:nvCxnSpPr>
        <p:spPr>
          <a:xfrm>
            <a:off x="2854700" y="4310846"/>
            <a:ext cx="1223400" cy="401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50"/>
          <p:cNvCxnSpPr>
            <a:stCxn id="604" idx="3"/>
            <a:endCxn id="605" idx="1"/>
          </p:cNvCxnSpPr>
          <p:nvPr/>
        </p:nvCxnSpPr>
        <p:spPr>
          <a:xfrm rot="10800000" flipH="1">
            <a:off x="4648000" y="4511346"/>
            <a:ext cx="1649400" cy="201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50"/>
          <p:cNvCxnSpPr>
            <a:endCxn id="601" idx="1"/>
          </p:cNvCxnSpPr>
          <p:nvPr/>
        </p:nvCxnSpPr>
        <p:spPr>
          <a:xfrm rot="10800000" flipH="1">
            <a:off x="4761600" y="2803446"/>
            <a:ext cx="2105700" cy="683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50"/>
          <p:cNvCxnSpPr>
            <a:stCxn id="600" idx="3"/>
            <a:endCxn id="601" idx="1"/>
          </p:cNvCxnSpPr>
          <p:nvPr/>
        </p:nvCxnSpPr>
        <p:spPr>
          <a:xfrm>
            <a:off x="4688250" y="2622596"/>
            <a:ext cx="2179200" cy="180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50"/>
          <p:cNvCxnSpPr>
            <a:endCxn id="601" idx="2"/>
          </p:cNvCxnSpPr>
          <p:nvPr/>
        </p:nvCxnSpPr>
        <p:spPr>
          <a:xfrm rot="10800000" flipH="1">
            <a:off x="6582300" y="3027246"/>
            <a:ext cx="570000" cy="126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50"/>
          <p:cNvCxnSpPr>
            <a:stCxn id="600" idx="0"/>
            <a:endCxn id="592" idx="2"/>
          </p:cNvCxnSpPr>
          <p:nvPr/>
        </p:nvCxnSpPr>
        <p:spPr>
          <a:xfrm rot="10800000">
            <a:off x="4320750" y="1982096"/>
            <a:ext cx="82500" cy="416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50"/>
          <p:cNvCxnSpPr>
            <a:stCxn id="601" idx="3"/>
            <a:endCxn id="594" idx="1"/>
          </p:cNvCxnSpPr>
          <p:nvPr/>
        </p:nvCxnSpPr>
        <p:spPr>
          <a:xfrm rot="10800000" flipH="1">
            <a:off x="7437300" y="2408346"/>
            <a:ext cx="610500" cy="3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50"/>
          <p:cNvCxnSpPr>
            <a:stCxn id="605" idx="3"/>
            <a:endCxn id="596" idx="1"/>
          </p:cNvCxnSpPr>
          <p:nvPr/>
        </p:nvCxnSpPr>
        <p:spPr>
          <a:xfrm rot="10800000" flipH="1">
            <a:off x="6867300" y="4291971"/>
            <a:ext cx="610500" cy="21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50"/>
          <p:cNvSpPr txBox="1"/>
          <p:nvPr/>
        </p:nvSpPr>
        <p:spPr>
          <a:xfrm>
            <a:off x="7437300" y="1418550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Destination</a:t>
            </a:r>
            <a:r>
              <a:rPr lang="en" sz="800"/>
              <a:t>: 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621" name="Google Shape;621;p50"/>
          <p:cNvSpPr/>
          <p:nvPr/>
        </p:nvSpPr>
        <p:spPr>
          <a:xfrm>
            <a:off x="1584950" y="2476500"/>
            <a:ext cx="6431300" cy="1220100"/>
          </a:xfrm>
          <a:custGeom>
            <a:avLst/>
            <a:gdLst/>
            <a:ahLst/>
            <a:cxnLst/>
            <a:rect l="l" t="t" r="r" b="b"/>
            <a:pathLst>
              <a:path w="257252" h="48804" extrusionOk="0">
                <a:moveTo>
                  <a:pt x="0" y="610"/>
                </a:moveTo>
                <a:cubicBezTo>
                  <a:pt x="6198" y="3404"/>
                  <a:pt x="17831" y="9348"/>
                  <a:pt x="37186" y="17374"/>
                </a:cubicBezTo>
                <a:cubicBezTo>
                  <a:pt x="56541" y="25400"/>
                  <a:pt x="85192" y="47803"/>
                  <a:pt x="116129" y="48768"/>
                </a:cubicBezTo>
                <a:cubicBezTo>
                  <a:pt x="147066" y="49733"/>
                  <a:pt x="199289" y="31293"/>
                  <a:pt x="222809" y="23165"/>
                </a:cubicBezTo>
                <a:cubicBezTo>
                  <a:pt x="246330" y="15037"/>
                  <a:pt x="251512" y="3861"/>
                  <a:pt x="25725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2" name="Google Shape;622;p50"/>
          <p:cNvSpPr txBox="1"/>
          <p:nvPr/>
        </p:nvSpPr>
        <p:spPr>
          <a:xfrm>
            <a:off x="4761575" y="1163650"/>
            <a:ext cx="2488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“How do I get this packet from A to D?”</a:t>
            </a:r>
            <a:endParaRPr/>
          </a:p>
        </p:txBody>
      </p:sp>
      <p:sp>
        <p:nvSpPr>
          <p:cNvPr id="623" name="Google Shape;623;p50"/>
          <p:cNvSpPr txBox="1"/>
          <p:nvPr/>
        </p:nvSpPr>
        <p:spPr>
          <a:xfrm>
            <a:off x="4403250" y="1820075"/>
            <a:ext cx="3134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How do we reliably send any length of data, not just packets?</a:t>
            </a:r>
            <a:endParaRPr/>
          </a:p>
        </p:txBody>
      </p:sp>
      <p:sp>
        <p:nvSpPr>
          <p:cNvPr id="624" name="Google Shape;6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4: Transport Layer</a:t>
            </a:r>
            <a:endParaRPr/>
          </a:p>
        </p:txBody>
      </p:sp>
      <p:sp>
        <p:nvSpPr>
          <p:cNvPr id="630" name="Google Shape;630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Provides</a:t>
            </a:r>
            <a:r>
              <a:rPr lang="en" dirty="0"/>
              <a:t>: Transportation of variable-length data from any point to any other point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Sending packets from any device to any other device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Builds abstractions that are useful to applications on top of layer 3 packets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Useful abstractions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Reliability</a:t>
            </a:r>
            <a:r>
              <a:rPr lang="en" dirty="0"/>
              <a:t>: Transmit data reliably, in order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Ports</a:t>
            </a:r>
            <a:r>
              <a:rPr lang="en" dirty="0"/>
              <a:t>: Provide multiple “addresses” per real IP address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TCP</a:t>
            </a:r>
            <a:r>
              <a:rPr lang="en" dirty="0"/>
              <a:t>:</a:t>
            </a:r>
            <a:r>
              <a:rPr lang="en" b="1" dirty="0"/>
              <a:t> </a:t>
            </a:r>
            <a:r>
              <a:rPr lang="en" dirty="0"/>
              <a:t>Provides reliability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UDP</a:t>
            </a:r>
            <a:r>
              <a:rPr lang="en" dirty="0"/>
              <a:t>: Provides ports, but no reliability</a:t>
            </a:r>
            <a:endParaRPr dirty="0"/>
          </a:p>
        </p:txBody>
      </p:sp>
      <p:sp>
        <p:nvSpPr>
          <p:cNvPr id="631" name="Google Shape;631;p51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32" name="Google Shape;632;p51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33" name="Google Shape;633;p51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34" name="Google Shape;634;p51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35" name="Google Shape;635;p51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36" name="Google Shape;636;p51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38" name="Google Shape;638;p51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39" name="Google Shape;639;p51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640" name="Google Shape;640;p51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41" name="Google Shape;64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4: Transport Layer</a:t>
            </a:r>
            <a:endParaRPr/>
          </a:p>
        </p:txBody>
      </p:sp>
      <p:pic>
        <p:nvPicPr>
          <p:cNvPr id="647" name="Google Shape;647;p52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941550" y="28576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52"/>
          <p:cNvSpPr txBox="1"/>
          <p:nvPr/>
        </p:nvSpPr>
        <p:spPr>
          <a:xfrm>
            <a:off x="1097475" y="29240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pic>
        <p:nvPicPr>
          <p:cNvPr id="649" name="Google Shape;649;p52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632300" y="28576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2"/>
          <p:cNvSpPr txBox="1"/>
          <p:nvPr/>
        </p:nvSpPr>
        <p:spPr>
          <a:xfrm>
            <a:off x="7788225" y="29240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651" name="Google Shape;651;p52"/>
          <p:cNvSpPr txBox="1"/>
          <p:nvPr/>
        </p:nvSpPr>
        <p:spPr>
          <a:xfrm>
            <a:off x="2266813" y="1839900"/>
            <a:ext cx="46104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 am now sending an arbitrary length message that will probably be broken into several packets…</a:t>
            </a:r>
            <a:endParaRPr sz="800"/>
          </a:p>
        </p:txBody>
      </p:sp>
      <p:sp>
        <p:nvSpPr>
          <p:cNvPr id="652" name="Google Shape;65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cxnSp>
        <p:nvCxnSpPr>
          <p:cNvPr id="653" name="Google Shape;653;p52"/>
          <p:cNvCxnSpPr>
            <a:stCxn id="647" idx="3"/>
            <a:endCxn id="649" idx="1"/>
          </p:cNvCxnSpPr>
          <p:nvPr/>
        </p:nvCxnSpPr>
        <p:spPr>
          <a:xfrm>
            <a:off x="1511690" y="3144047"/>
            <a:ext cx="612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54" name="Google Shape;654;p52"/>
          <p:cNvSpPr/>
          <p:nvPr/>
        </p:nvSpPr>
        <p:spPr>
          <a:xfrm>
            <a:off x="2852913" y="2357600"/>
            <a:ext cx="3438180" cy="157291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Unreliable Internet</a:t>
            </a:r>
            <a:endParaRPr/>
          </a:p>
        </p:txBody>
      </p:sp>
      <p:sp>
        <p:nvSpPr>
          <p:cNvPr id="655" name="Google Shape;655;p52"/>
          <p:cNvSpPr txBox="1"/>
          <p:nvPr/>
        </p:nvSpPr>
        <p:spPr>
          <a:xfrm>
            <a:off x="4374000" y="4070375"/>
            <a:ext cx="35598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4: “How do I transport this arbitrary data over an unreliable medium?”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7: Application Layer</a:t>
            </a:r>
            <a:endParaRPr/>
          </a:p>
        </p:txBody>
      </p:sp>
      <p:sp>
        <p:nvSpPr>
          <p:cNvPr id="661" name="Google Shape;661;p5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</a:t>
            </a:r>
            <a:r>
              <a:rPr lang="en"/>
              <a:t>: Applications and services to users!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Relies upon</a:t>
            </a:r>
            <a:r>
              <a:rPr lang="en"/>
              <a:t>: Transportation of variable-length data from any point to any other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online application is Layer 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browsing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video games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Messaging 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 calls (Zoom)</a:t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63" name="Google Shape;663;p53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4" name="Google Shape;664;p53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65" name="Google Shape;665;p53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6" name="Google Shape;666;p53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67" name="Google Shape;667;p53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8" name="Google Shape;66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69" name="Google Shape;669;p53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70" name="Google Shape;670;p53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71" name="Google Shape;671;p53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672" name="Google Shape;672;p53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of Abstraction and Headers</a:t>
            </a:r>
            <a:endParaRPr/>
          </a:p>
        </p:txBody>
      </p:sp>
      <p:sp>
        <p:nvSpPr>
          <p:cNvPr id="678" name="Google Shape;67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move to lower layers, you wrap additional headers around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move to higher layers, you peel off headers around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sending a message we go from the highest to the lowest layer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receiving a message we go from the lowest to highest layer</a:t>
            </a:r>
            <a:endParaRPr/>
          </a:p>
        </p:txBody>
      </p:sp>
      <p:sp>
        <p:nvSpPr>
          <p:cNvPr id="679" name="Google Shape;6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685" name="Google Shape;685;p55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686" name="Google Shape;686;p55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687" name="Google Shape;687;p55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688" name="Google Shape;688;p55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689" name="Google Shape;689;p55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690" name="Google Shape;690;p55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692" name="Google Shape;692;p55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693" name="Google Shape;693;p55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694" name="Google Shape;694;p55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695" name="Google Shape;695;p55"/>
          <p:cNvSpPr/>
          <p:nvPr/>
        </p:nvSpPr>
        <p:spPr>
          <a:xfrm>
            <a:off x="2857525" y="1301150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696" name="Google Shape;69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02" name="Google Shape;702;p56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03" name="Google Shape;703;p56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04" name="Google Shape;704;p56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05" name="Google Shape;705;p56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06" name="Google Shape;706;p56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07" name="Google Shape;707;p56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08" name="Google Shape;708;p56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09" name="Google Shape;709;p56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10" name="Google Shape;710;p56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11" name="Google Shape;711;p56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12" name="Google Shape;712;p56"/>
          <p:cNvSpPr/>
          <p:nvPr/>
        </p:nvSpPr>
        <p:spPr>
          <a:xfrm>
            <a:off x="2819425" y="15972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13" name="Google Shape;713;p56"/>
          <p:cNvSpPr/>
          <p:nvPr/>
        </p:nvSpPr>
        <p:spPr>
          <a:xfrm>
            <a:off x="2955025" y="20912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14" name="Google Shape;71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Internet?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20" name="Google Shape;720;p57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21" name="Google Shape;721;p57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22" name="Google Shape;722;p57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23" name="Google Shape;723;p57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24" name="Google Shape;724;p57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25" name="Google Shape;725;p57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26" name="Google Shape;726;p57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27" name="Google Shape;727;p57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28" name="Google Shape;728;p57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29" name="Google Shape;729;p57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30" name="Google Shape;730;p57"/>
          <p:cNvSpPr/>
          <p:nvPr/>
        </p:nvSpPr>
        <p:spPr>
          <a:xfrm>
            <a:off x="2912425" y="19416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731" name="Google Shape;731;p57"/>
          <p:cNvSpPr/>
          <p:nvPr/>
        </p:nvSpPr>
        <p:spPr>
          <a:xfrm>
            <a:off x="3048025" y="24354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32" name="Google Shape;732;p57"/>
          <p:cNvSpPr/>
          <p:nvPr/>
        </p:nvSpPr>
        <p:spPr>
          <a:xfrm>
            <a:off x="3183625" y="29294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33" name="Google Shape;733;p57"/>
          <p:cNvSpPr txBox="1"/>
          <p:nvPr/>
        </p:nvSpPr>
        <p:spPr>
          <a:xfrm>
            <a:off x="3582875" y="1384800"/>
            <a:ext cx="20883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destination</a:t>
            </a:r>
            <a:endParaRPr/>
          </a:p>
        </p:txBody>
      </p:sp>
      <p:cxnSp>
        <p:nvCxnSpPr>
          <p:cNvPr id="734" name="Google Shape;734;p57"/>
          <p:cNvCxnSpPr>
            <a:stCxn id="733" idx="2"/>
          </p:cNvCxnSpPr>
          <p:nvPr/>
        </p:nvCxnSpPr>
        <p:spPr>
          <a:xfrm flipH="1">
            <a:off x="3670925" y="1785000"/>
            <a:ext cx="956100" cy="48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41" name="Google Shape;741;p58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42" name="Google Shape;742;p58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43" name="Google Shape;743;p58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44" name="Google Shape;744;p58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45" name="Google Shape;745;p58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46" name="Google Shape;746;p58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47" name="Google Shape;747;p58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48" name="Google Shape;748;p58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49" name="Google Shape;749;p58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50" name="Google Shape;750;p58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51" name="Google Shape;751;p58"/>
          <p:cNvSpPr/>
          <p:nvPr/>
        </p:nvSpPr>
        <p:spPr>
          <a:xfrm>
            <a:off x="2897425" y="2139450"/>
            <a:ext cx="2042100" cy="2176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20:61:84:3a:a9:52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6d:36:ff:4a:32:92</a:t>
            </a:r>
            <a:endParaRPr sz="1000"/>
          </a:p>
        </p:txBody>
      </p:sp>
      <p:sp>
        <p:nvSpPr>
          <p:cNvPr id="752" name="Google Shape;752;p58"/>
          <p:cNvSpPr/>
          <p:nvPr/>
        </p:nvSpPr>
        <p:spPr>
          <a:xfrm>
            <a:off x="3064825" y="26274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753" name="Google Shape;753;p58"/>
          <p:cNvSpPr/>
          <p:nvPr/>
        </p:nvSpPr>
        <p:spPr>
          <a:xfrm>
            <a:off x="3200425" y="31212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54" name="Google Shape;754;p58"/>
          <p:cNvSpPr/>
          <p:nvPr/>
        </p:nvSpPr>
        <p:spPr>
          <a:xfrm>
            <a:off x="3336025" y="36152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55" name="Google Shape;755;p58"/>
          <p:cNvSpPr txBox="1"/>
          <p:nvPr/>
        </p:nvSpPr>
        <p:spPr>
          <a:xfrm>
            <a:off x="4227625" y="1509375"/>
            <a:ext cx="20883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of next hop</a:t>
            </a:r>
            <a:endParaRPr/>
          </a:p>
        </p:txBody>
      </p:sp>
      <p:cxnSp>
        <p:nvCxnSpPr>
          <p:cNvPr id="756" name="Google Shape;756;p58"/>
          <p:cNvCxnSpPr>
            <a:stCxn id="755" idx="2"/>
          </p:cNvCxnSpPr>
          <p:nvPr/>
        </p:nvCxnSpPr>
        <p:spPr>
          <a:xfrm flipH="1">
            <a:off x="4227475" y="1909575"/>
            <a:ext cx="1044300" cy="5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7" name="Google Shape;75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63" name="Google Shape;763;p59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64" name="Google Shape;764;p59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65" name="Google Shape;765;p59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66" name="Google Shape;766;p59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67" name="Google Shape;767;p59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68" name="Google Shape;768;p59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69" name="Google Shape;769;p59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70" name="Google Shape;770;p59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71" name="Google Shape;771;p59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72" name="Google Shape;772;p59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73" name="Google Shape;773;p59"/>
          <p:cNvSpPr/>
          <p:nvPr/>
        </p:nvSpPr>
        <p:spPr>
          <a:xfrm>
            <a:off x="2897425" y="2825250"/>
            <a:ext cx="2042100" cy="2176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20:61:84:3a:a9:52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6d:36:ff:4a:32:92</a:t>
            </a:r>
            <a:endParaRPr sz="1000"/>
          </a:p>
        </p:txBody>
      </p:sp>
      <p:sp>
        <p:nvSpPr>
          <p:cNvPr id="774" name="Google Shape;774;p59"/>
          <p:cNvSpPr/>
          <p:nvPr/>
        </p:nvSpPr>
        <p:spPr>
          <a:xfrm>
            <a:off x="3064825" y="33132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775" name="Google Shape;775;p59"/>
          <p:cNvSpPr/>
          <p:nvPr/>
        </p:nvSpPr>
        <p:spPr>
          <a:xfrm>
            <a:off x="3200425" y="38070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76" name="Google Shape;776;p59"/>
          <p:cNvSpPr/>
          <p:nvPr/>
        </p:nvSpPr>
        <p:spPr>
          <a:xfrm>
            <a:off x="3336025" y="43010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77" name="Google Shape;777;p59"/>
          <p:cNvSpPr/>
          <p:nvPr/>
        </p:nvSpPr>
        <p:spPr>
          <a:xfrm>
            <a:off x="2751324" y="2285950"/>
            <a:ext cx="23343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Converted into bits and transmitted</a:t>
            </a:r>
            <a:endParaRPr/>
          </a:p>
        </p:txBody>
      </p:sp>
      <p:sp>
        <p:nvSpPr>
          <p:cNvPr id="778" name="Google Shape;77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84" name="Google Shape;784;p60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85" name="Google Shape;785;p60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86" name="Google Shape;786;p60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87" name="Google Shape;787;p60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88" name="Google Shape;788;p60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89" name="Google Shape;789;p60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90" name="Google Shape;790;p60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91" name="Google Shape;791;p60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92" name="Google Shape;792;p60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93" name="Google Shape;793;p60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94" name="Google Shape;794;p60"/>
          <p:cNvSpPr/>
          <p:nvPr/>
        </p:nvSpPr>
        <p:spPr>
          <a:xfrm>
            <a:off x="4269025" y="2825250"/>
            <a:ext cx="2042100" cy="2176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89:8d:33:25:47:24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d5:a9:20:68:e0:80</a:t>
            </a:r>
            <a:endParaRPr sz="1000"/>
          </a:p>
        </p:txBody>
      </p:sp>
      <p:sp>
        <p:nvSpPr>
          <p:cNvPr id="795" name="Google Shape;795;p60"/>
          <p:cNvSpPr/>
          <p:nvPr/>
        </p:nvSpPr>
        <p:spPr>
          <a:xfrm>
            <a:off x="4436425" y="33132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796" name="Google Shape;796;p60"/>
          <p:cNvSpPr/>
          <p:nvPr/>
        </p:nvSpPr>
        <p:spPr>
          <a:xfrm>
            <a:off x="4572025" y="38070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97" name="Google Shape;797;p60"/>
          <p:cNvSpPr/>
          <p:nvPr/>
        </p:nvSpPr>
        <p:spPr>
          <a:xfrm>
            <a:off x="4707625" y="43010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98" name="Google Shape;798;p60"/>
          <p:cNvSpPr/>
          <p:nvPr/>
        </p:nvSpPr>
        <p:spPr>
          <a:xfrm>
            <a:off x="4122924" y="2285950"/>
            <a:ext cx="23343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Received over the physical medium</a:t>
            </a:r>
            <a:endParaRPr/>
          </a:p>
        </p:txBody>
      </p:sp>
      <p:grpSp>
        <p:nvGrpSpPr>
          <p:cNvPr id="799" name="Google Shape;799;p60"/>
          <p:cNvGrpSpPr/>
          <p:nvPr/>
        </p:nvGrpSpPr>
        <p:grpSpPr>
          <a:xfrm>
            <a:off x="65925" y="3106375"/>
            <a:ext cx="4249500" cy="961950"/>
            <a:chOff x="65925" y="3106375"/>
            <a:chExt cx="4249500" cy="961950"/>
          </a:xfrm>
        </p:grpSpPr>
        <p:sp>
          <p:nvSpPr>
            <p:cNvPr id="800" name="Google Shape;800;p60"/>
            <p:cNvSpPr txBox="1"/>
            <p:nvPr/>
          </p:nvSpPr>
          <p:spPr>
            <a:xfrm>
              <a:off x="65925" y="3237025"/>
              <a:ext cx="36177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Notice: The MAC addresses changed because the recipient is on a different network</a:t>
              </a:r>
              <a:endParaRPr/>
            </a:p>
          </p:txBody>
        </p:sp>
        <p:cxnSp>
          <p:nvCxnSpPr>
            <p:cNvPr id="801" name="Google Shape;801;p60"/>
            <p:cNvCxnSpPr>
              <a:stCxn id="800" idx="3"/>
            </p:cNvCxnSpPr>
            <p:nvPr/>
          </p:nvCxnSpPr>
          <p:spPr>
            <a:xfrm rot="10800000" flipH="1">
              <a:off x="3683625" y="3106375"/>
              <a:ext cx="631800" cy="54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02" name="Google Shape;80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08" name="Google Shape;808;p61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09" name="Google Shape;809;p61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10" name="Google Shape;810;p61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11" name="Google Shape;811;p61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12" name="Google Shape;812;p61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13" name="Google Shape;813;p61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14" name="Google Shape;814;p61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15" name="Google Shape;815;p61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16" name="Google Shape;816;p61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17" name="Google Shape;817;p61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18" name="Google Shape;818;p61"/>
          <p:cNvSpPr/>
          <p:nvPr/>
        </p:nvSpPr>
        <p:spPr>
          <a:xfrm>
            <a:off x="4269025" y="2215650"/>
            <a:ext cx="2042100" cy="2176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89:8d:33:25:47:24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d5:a9:20:68:e0:80</a:t>
            </a:r>
            <a:endParaRPr sz="1000"/>
          </a:p>
        </p:txBody>
      </p:sp>
      <p:sp>
        <p:nvSpPr>
          <p:cNvPr id="819" name="Google Shape;819;p61"/>
          <p:cNvSpPr/>
          <p:nvPr/>
        </p:nvSpPr>
        <p:spPr>
          <a:xfrm>
            <a:off x="4436425" y="27036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820" name="Google Shape;820;p61"/>
          <p:cNvSpPr/>
          <p:nvPr/>
        </p:nvSpPr>
        <p:spPr>
          <a:xfrm>
            <a:off x="4572025" y="31974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821" name="Google Shape;821;p61"/>
          <p:cNvSpPr/>
          <p:nvPr/>
        </p:nvSpPr>
        <p:spPr>
          <a:xfrm>
            <a:off x="4707625" y="36914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22" name="Google Shape;82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28" name="Google Shape;828;p62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29" name="Google Shape;829;p62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30" name="Google Shape;830;p62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31" name="Google Shape;831;p62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32" name="Google Shape;832;p62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33" name="Google Shape;833;p62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34" name="Google Shape;834;p62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36" name="Google Shape;836;p62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37" name="Google Shape;837;p62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38" name="Google Shape;838;p62"/>
          <p:cNvSpPr/>
          <p:nvPr/>
        </p:nvSpPr>
        <p:spPr>
          <a:xfrm>
            <a:off x="4588825" y="18654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839" name="Google Shape;839;p62"/>
          <p:cNvSpPr/>
          <p:nvPr/>
        </p:nvSpPr>
        <p:spPr>
          <a:xfrm>
            <a:off x="4724425" y="23592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840" name="Google Shape;840;p62"/>
          <p:cNvSpPr/>
          <p:nvPr/>
        </p:nvSpPr>
        <p:spPr>
          <a:xfrm>
            <a:off x="4860025" y="28532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41" name="Google Shape;84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47" name="Google Shape;847;p63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49" name="Google Shape;849;p63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50" name="Google Shape;850;p63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51" name="Google Shape;851;p63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52" name="Google Shape;852;p63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53" name="Google Shape;853;p63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54" name="Google Shape;854;p63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56" name="Google Shape;856;p63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57" name="Google Shape;857;p63"/>
          <p:cNvSpPr/>
          <p:nvPr/>
        </p:nvSpPr>
        <p:spPr>
          <a:xfrm>
            <a:off x="4953025" y="15972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858" name="Google Shape;858;p63"/>
          <p:cNvSpPr/>
          <p:nvPr/>
        </p:nvSpPr>
        <p:spPr>
          <a:xfrm>
            <a:off x="5088625" y="20912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59" name="Google Shape;85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65" name="Google Shape;865;p64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66" name="Google Shape;866;p64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67" name="Google Shape;867;p64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68" name="Google Shape;868;p64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69" name="Google Shape;869;p64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70" name="Google Shape;870;p64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71" name="Google Shape;871;p64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72" name="Google Shape;872;p64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73" name="Google Shape;873;p64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74" name="Google Shape;874;p64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75" name="Google Shape;875;p64"/>
          <p:cNvSpPr/>
          <p:nvPr/>
        </p:nvSpPr>
        <p:spPr>
          <a:xfrm>
            <a:off x="5101650" y="1301150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76" name="Google Shape;87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82" name="Google Shape;882;p65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83" name="Google Shape;883;p65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84" name="Google Shape;884;p65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86" name="Google Shape;886;p65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cxnSp>
        <p:nvCxnSpPr>
          <p:cNvPr id="887" name="Google Shape;887;p65"/>
          <p:cNvCxnSpPr>
            <a:stCxn id="882" idx="2"/>
            <a:endCxn id="883" idx="0"/>
          </p:cNvCxnSpPr>
          <p:nvPr/>
        </p:nvCxnSpPr>
        <p:spPr>
          <a:xfrm>
            <a:off x="1858113" y="184760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stCxn id="883" idx="2"/>
            <a:endCxn id="884" idx="0"/>
          </p:cNvCxnSpPr>
          <p:nvPr/>
        </p:nvCxnSpPr>
        <p:spPr>
          <a:xfrm>
            <a:off x="1858113" y="263767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stCxn id="884" idx="2"/>
            <a:endCxn id="885" idx="0"/>
          </p:cNvCxnSpPr>
          <p:nvPr/>
        </p:nvCxnSpPr>
        <p:spPr>
          <a:xfrm>
            <a:off x="1858113" y="342775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stCxn id="885" idx="2"/>
            <a:endCxn id="886" idx="0"/>
          </p:cNvCxnSpPr>
          <p:nvPr/>
        </p:nvCxnSpPr>
        <p:spPr>
          <a:xfrm>
            <a:off x="1858113" y="421782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1" name="Google Shape;891;p65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92" name="Google Shape;892;p65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93" name="Google Shape;893;p65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94" name="Google Shape;894;p65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95" name="Google Shape;895;p65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cxnSp>
        <p:nvCxnSpPr>
          <p:cNvPr id="896" name="Google Shape;896;p65"/>
          <p:cNvCxnSpPr>
            <a:stCxn id="891" idx="2"/>
            <a:endCxn id="892" idx="0"/>
          </p:cNvCxnSpPr>
          <p:nvPr/>
        </p:nvCxnSpPr>
        <p:spPr>
          <a:xfrm>
            <a:off x="7285888" y="184760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65"/>
          <p:cNvCxnSpPr>
            <a:stCxn id="892" idx="2"/>
            <a:endCxn id="893" idx="0"/>
          </p:cNvCxnSpPr>
          <p:nvPr/>
        </p:nvCxnSpPr>
        <p:spPr>
          <a:xfrm>
            <a:off x="7285888" y="263767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65"/>
          <p:cNvCxnSpPr>
            <a:stCxn id="893" idx="2"/>
            <a:endCxn id="894" idx="0"/>
          </p:cNvCxnSpPr>
          <p:nvPr/>
        </p:nvCxnSpPr>
        <p:spPr>
          <a:xfrm>
            <a:off x="7285888" y="342775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65"/>
          <p:cNvCxnSpPr>
            <a:stCxn id="894" idx="2"/>
            <a:endCxn id="895" idx="0"/>
          </p:cNvCxnSpPr>
          <p:nvPr/>
        </p:nvCxnSpPr>
        <p:spPr>
          <a:xfrm>
            <a:off x="7285888" y="421782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65"/>
          <p:cNvCxnSpPr/>
          <p:nvPr/>
        </p:nvCxnSpPr>
        <p:spPr>
          <a:xfrm>
            <a:off x="2908813" y="15612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1" name="Google Shape;901;p65"/>
          <p:cNvCxnSpPr/>
          <p:nvPr/>
        </p:nvCxnSpPr>
        <p:spPr>
          <a:xfrm>
            <a:off x="2908800" y="235132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2" name="Google Shape;902;p65"/>
          <p:cNvCxnSpPr/>
          <p:nvPr/>
        </p:nvCxnSpPr>
        <p:spPr>
          <a:xfrm>
            <a:off x="2908813" y="314140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3" name="Google Shape;903;p65"/>
          <p:cNvCxnSpPr/>
          <p:nvPr/>
        </p:nvCxnSpPr>
        <p:spPr>
          <a:xfrm>
            <a:off x="2908813" y="393147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4" name="Google Shape;904;p65"/>
          <p:cNvCxnSpPr/>
          <p:nvPr/>
        </p:nvCxnSpPr>
        <p:spPr>
          <a:xfrm>
            <a:off x="2908813" y="47215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05" name="Google Shape;905;p65"/>
          <p:cNvSpPr txBox="1"/>
          <p:nvPr/>
        </p:nvSpPr>
        <p:spPr>
          <a:xfrm>
            <a:off x="44075" y="1345700"/>
            <a:ext cx="103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Transport of data</a:t>
            </a:r>
            <a:endParaRPr sz="800"/>
          </a:p>
        </p:txBody>
      </p:sp>
      <p:sp>
        <p:nvSpPr>
          <p:cNvPr id="906" name="Google Shape;906;p65"/>
          <p:cNvSpPr txBox="1"/>
          <p:nvPr/>
        </p:nvSpPr>
        <p:spPr>
          <a:xfrm>
            <a:off x="44075" y="1951125"/>
            <a:ext cx="103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Transport of data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Global packet delivery</a:t>
            </a:r>
            <a:endParaRPr sz="800"/>
          </a:p>
        </p:txBody>
      </p:sp>
      <p:sp>
        <p:nvSpPr>
          <p:cNvPr id="907" name="Google Shape;907;p65"/>
          <p:cNvSpPr txBox="1"/>
          <p:nvPr/>
        </p:nvSpPr>
        <p:spPr>
          <a:xfrm>
            <a:off x="44075" y="2741200"/>
            <a:ext cx="103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Global packet delivery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Local frame delivery</a:t>
            </a:r>
            <a:endParaRPr sz="800"/>
          </a:p>
        </p:txBody>
      </p:sp>
      <p:sp>
        <p:nvSpPr>
          <p:cNvPr id="908" name="Google Shape;908;p65"/>
          <p:cNvSpPr txBox="1"/>
          <p:nvPr/>
        </p:nvSpPr>
        <p:spPr>
          <a:xfrm>
            <a:off x="44075" y="3531275"/>
            <a:ext cx="103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Local frame delivery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Communication of bits</a:t>
            </a:r>
            <a:endParaRPr sz="800"/>
          </a:p>
        </p:txBody>
      </p:sp>
      <p:sp>
        <p:nvSpPr>
          <p:cNvPr id="909" name="Google Shape;909;p65"/>
          <p:cNvSpPr txBox="1"/>
          <p:nvPr/>
        </p:nvSpPr>
        <p:spPr>
          <a:xfrm>
            <a:off x="44075" y="4444500"/>
            <a:ext cx="103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Communication of bits</a:t>
            </a:r>
            <a:endParaRPr sz="800"/>
          </a:p>
        </p:txBody>
      </p:sp>
      <p:sp>
        <p:nvSpPr>
          <p:cNvPr id="910" name="Google Shape;91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Intro to Networking</a:t>
            </a:r>
            <a:endParaRPr/>
          </a:p>
        </p:txBody>
      </p:sp>
      <p:sp>
        <p:nvSpPr>
          <p:cNvPr id="916" name="Google Shape;916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Internet: A global network of computers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Protocols: Agreed-upon systems of communication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OSI model: A layered model of protocols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1: Communication of bits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2: Local frame delivery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Ethernet: The most common Layer 2 protocol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MAC addresses: 6-byte addressing system used by Ethernet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3: Global packet delivery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IP: The universal Layer 3 protocol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IP addresses: 4-byte (or 16-byte) addressing system used by IP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4: Transport of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7: Applications and services</a:t>
            </a:r>
            <a:endParaRPr dirty="0"/>
          </a:p>
        </p:txBody>
      </p:sp>
      <p:sp>
        <p:nvSpPr>
          <p:cNvPr id="917" name="Google Shape;91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918" name="Google Shape;918;p66"/>
          <p:cNvSpPr/>
          <p:nvPr/>
        </p:nvSpPr>
        <p:spPr>
          <a:xfrm>
            <a:off x="7369825" y="1838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19" name="Google Shape;919;p66"/>
          <p:cNvSpPr/>
          <p:nvPr/>
        </p:nvSpPr>
        <p:spPr>
          <a:xfrm>
            <a:off x="7369825" y="22931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920" name="Google Shape;920;p66"/>
          <p:cNvSpPr/>
          <p:nvPr/>
        </p:nvSpPr>
        <p:spPr>
          <a:xfrm>
            <a:off x="7369825" y="2747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921" name="Google Shape;921;p66"/>
          <p:cNvSpPr/>
          <p:nvPr/>
        </p:nvSpPr>
        <p:spPr>
          <a:xfrm>
            <a:off x="73698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22" name="Google Shape;922;p66"/>
          <p:cNvSpPr/>
          <p:nvPr/>
        </p:nvSpPr>
        <p:spPr>
          <a:xfrm>
            <a:off x="73698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23" name="Google Shape;923;p66"/>
          <p:cNvSpPr txBox="1"/>
          <p:nvPr/>
        </p:nvSpPr>
        <p:spPr>
          <a:xfrm>
            <a:off x="70312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4" name="Google Shape;924;p66"/>
          <p:cNvSpPr txBox="1"/>
          <p:nvPr/>
        </p:nvSpPr>
        <p:spPr>
          <a:xfrm>
            <a:off x="70312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5" name="Google Shape;925;p66"/>
          <p:cNvSpPr txBox="1"/>
          <p:nvPr/>
        </p:nvSpPr>
        <p:spPr>
          <a:xfrm>
            <a:off x="70312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6" name="Google Shape;926;p66"/>
          <p:cNvSpPr txBox="1"/>
          <p:nvPr/>
        </p:nvSpPr>
        <p:spPr>
          <a:xfrm>
            <a:off x="70312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7" name="Google Shape;927;p66"/>
          <p:cNvSpPr txBox="1"/>
          <p:nvPr/>
        </p:nvSpPr>
        <p:spPr>
          <a:xfrm>
            <a:off x="70312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Internet?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</a:t>
            </a:r>
            <a:r>
              <a:rPr lang="en"/>
              <a:t>: A set of connected machines that can communicate with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Machines on the network agree on a </a:t>
            </a:r>
            <a:r>
              <a:rPr lang="en" b="1"/>
              <a:t>protocol</a:t>
            </a:r>
            <a:r>
              <a:rPr lang="en"/>
              <a:t>, a set of rules for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Internet</a:t>
            </a:r>
            <a:r>
              <a:rPr lang="en"/>
              <a:t>: A global network of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sends data between browsers and servers using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can be used for more than the web (e.g. SSH)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/>
              <a:t>protocol</a:t>
            </a:r>
            <a:r>
              <a:rPr lang="en" dirty="0"/>
              <a:t> is an agreement on how to communicate that specifies syntax and semantics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Syntax: </a:t>
            </a:r>
            <a:r>
              <a:rPr lang="en" dirty="0"/>
              <a:t>How a communication is specified and structured (format, order of messages)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Semantics</a:t>
            </a:r>
            <a:r>
              <a:rPr lang="en" dirty="0"/>
              <a:t>: What a communication means (actions taken when sending/receiving messages)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Protocol for asking a question in lecture?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student should raise their hand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student should wait to be called on by the speaker or wait for the speaker to pause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student should speak the question after being called on or after waiting</a:t>
            </a:r>
            <a:endParaRPr sz="1400"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Layering: The OSI Model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Layering	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design is partitioned into various layers. Each layer…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services provided by the layer below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services to the layer above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Analogous to the structure of an application and the “services” that each layer relies on and provides</a:t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5486400" y="1772089"/>
            <a:ext cx="23112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Code You Write</a:t>
            </a:r>
            <a:endParaRPr b="1"/>
          </a:p>
        </p:txBody>
      </p:sp>
      <p:sp>
        <p:nvSpPr>
          <p:cNvPr id="130" name="Google Shape;130;p25"/>
          <p:cNvSpPr/>
          <p:nvPr/>
        </p:nvSpPr>
        <p:spPr>
          <a:xfrm>
            <a:off x="5486400" y="2226589"/>
            <a:ext cx="23112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Run-Time Library</a:t>
            </a:r>
            <a:endParaRPr b="1"/>
          </a:p>
        </p:txBody>
      </p:sp>
      <p:sp>
        <p:nvSpPr>
          <p:cNvPr id="131" name="Google Shape;131;p25"/>
          <p:cNvSpPr/>
          <p:nvPr/>
        </p:nvSpPr>
        <p:spPr>
          <a:xfrm>
            <a:off x="5486400" y="2681089"/>
            <a:ext cx="23112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System Calls</a:t>
            </a:r>
            <a:endParaRPr b="1"/>
          </a:p>
        </p:txBody>
      </p:sp>
      <p:sp>
        <p:nvSpPr>
          <p:cNvPr id="132" name="Google Shape;132;p25"/>
          <p:cNvSpPr/>
          <p:nvPr/>
        </p:nvSpPr>
        <p:spPr>
          <a:xfrm>
            <a:off x="5486400" y="3135589"/>
            <a:ext cx="2311200" cy="378300"/>
          </a:xfrm>
          <a:prstGeom prst="rect">
            <a:avLst/>
          </a:prstGeom>
          <a:solidFill>
            <a:srgbClr val="8E7CC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Device Drivers</a:t>
            </a:r>
            <a:endParaRPr b="1"/>
          </a:p>
        </p:txBody>
      </p:sp>
      <p:sp>
        <p:nvSpPr>
          <p:cNvPr id="133" name="Google Shape;133;p25"/>
          <p:cNvSpPr/>
          <p:nvPr/>
        </p:nvSpPr>
        <p:spPr>
          <a:xfrm>
            <a:off x="5486400" y="3590089"/>
            <a:ext cx="2311200" cy="572700"/>
          </a:xfrm>
          <a:prstGeom prst="rect">
            <a:avLst/>
          </a:prstGeom>
          <a:solidFill>
            <a:srgbClr val="8E7CC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Voltage Levels/Magnetic Domains</a:t>
            </a:r>
            <a:endParaRPr b="1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800" y="3135589"/>
            <a:ext cx="217600" cy="10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8167600" y="3249000"/>
            <a:ext cx="812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Fully isolated from user programs</a:t>
            </a:r>
            <a:endParaRPr sz="1000"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26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26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2562500" y="193315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2786</Words>
  <Application>Microsoft Macintosh PowerPoint</Application>
  <PresentationFormat>On-screen Show (16:9)</PresentationFormat>
  <Paragraphs>672</Paragraphs>
  <Slides>49</Slides>
  <Notes>49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-apple-system</vt:lpstr>
      <vt:lpstr>Arial</vt:lpstr>
      <vt:lpstr>CS 161</vt:lpstr>
      <vt:lpstr>Announcement  </vt:lpstr>
      <vt:lpstr>Intro to Networking and ARP</vt:lpstr>
      <vt:lpstr>Today: Intro to Networking</vt:lpstr>
      <vt:lpstr>What’s the Internet?</vt:lpstr>
      <vt:lpstr>What’s the Internet?</vt:lpstr>
      <vt:lpstr>Protocols</vt:lpstr>
      <vt:lpstr>Layering: The OSI Model</vt:lpstr>
      <vt:lpstr>Layering </vt:lpstr>
      <vt:lpstr>Example: Sending Mail</vt:lpstr>
      <vt:lpstr>Example: Sending Mail</vt:lpstr>
      <vt:lpstr>Example: Sending Mail</vt:lpstr>
      <vt:lpstr>Example: Sending Mail</vt:lpstr>
      <vt:lpstr>Example: Sending Mail</vt:lpstr>
      <vt:lpstr>Example: Sending Mail</vt:lpstr>
      <vt:lpstr>Example: Sending Mail</vt:lpstr>
      <vt:lpstr>OSI Model</vt:lpstr>
      <vt:lpstr>Layer 1: Physical Layer</vt:lpstr>
      <vt:lpstr>Layer 1: Physical Layer</vt:lpstr>
      <vt:lpstr>Layer 2: Link Layer</vt:lpstr>
      <vt:lpstr>Layer 2: Link Layer</vt:lpstr>
      <vt:lpstr>Layer 2: Link Layer</vt:lpstr>
      <vt:lpstr>Ethernet and MAC Addresses</vt:lpstr>
      <vt:lpstr>Ethernet and MAC Addresses</vt:lpstr>
      <vt:lpstr>Layer 2: Link Layer</vt:lpstr>
      <vt:lpstr>Layer 3: Network Layer</vt:lpstr>
      <vt:lpstr>Layer 3: Network Layer</vt:lpstr>
      <vt:lpstr>Layer 3: Network Layer</vt:lpstr>
      <vt:lpstr>Layer 3: Network Layer</vt:lpstr>
      <vt:lpstr>Layer 3: Network Layer</vt:lpstr>
      <vt:lpstr>Internet Protocol (IP)</vt:lpstr>
      <vt:lpstr>Internet Protocol (IP)</vt:lpstr>
      <vt:lpstr>Reliability</vt:lpstr>
      <vt:lpstr>Layer 3: Network Layer</vt:lpstr>
      <vt:lpstr>Layer 4: Transport Layer</vt:lpstr>
      <vt:lpstr>Layer 4: Transport Layer</vt:lpstr>
      <vt:lpstr>Layer 7: Application Layer</vt:lpstr>
      <vt:lpstr>Layers of Abstraction and Headers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Summary: Intro to Networking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29</cp:revision>
  <dcterms:modified xsi:type="dcterms:W3CDTF">2023-10-30T02:03:50Z</dcterms:modified>
</cp:coreProperties>
</file>