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0B3055E-0799-4343-9EFD-9E1FBFDD4949}">
  <a:tblStyle styleId="{20B3055E-0799-4343-9EFD-9E1FBFDD49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aff661c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aff661c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14be457fea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14be457fea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4be457fea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4be457fea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14be457fea_0_4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14be457fea_0_4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4be457fea_0_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4be457fea_0_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14be457fe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14be457fe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be457fea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4be457fea_0_6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14be457fea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14be457fea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4be457fea_0_7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4be457fea_0_7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SHA-3 has better length extension attack resilience than SHA-2. SHA-2 is faster.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14be457fea_0_7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14be457fea_0_7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39d5a3aa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39d5a3aa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14be457fea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14be457fea_0_7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4be457fea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4be457fea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14be457fea_0_7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14be457fea_0_7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5aff661c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15aff661cce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5aff661cce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5aff661cce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aff661cce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aff661cce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aff661cce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aff661cce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5aff661cc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5aff661cc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5aff661cce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5aff661cce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5aff661cce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5aff661cce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4be457fea_0_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4be457fea_0_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5aff661cce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5aff661cce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5aff661cc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5aff661cc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aff661cce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aff661cce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5aff661cce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5aff661cce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"HMAC is the best MAC construction: accept no substitutes!" ~Nick Weaver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aff661cce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aff661cce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5aff661cce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5aff661cce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5aff661cce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15aff661cce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5aff661cce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5aff661cce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aff661cce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aff661cce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5aff661cce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5aff661cce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aff661cce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aff661cce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5aff661cc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5aff661cce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aff661cce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aff661cce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5aff661cc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5aff661cc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5aff661cce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5aff661cce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modes are usually built for performance, which means parallelization, which means CTR mode, which means IV reuse is catastrophic!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5aff661cce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15aff661cce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"Not going into the details of the magic math because I don't understand it myself" ~Nick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5aff661cce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15aff661cce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5aff661cce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5aff661cce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5aff661cc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5aff661cc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5aff661cce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5aff661cce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5aff661cce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15aff661cce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5aff661cce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5aff661cce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aff661cce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aff661cce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aff661cce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aff661cce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5aff661cce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5aff661cce_0_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aff661cce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aff661cce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Optional">
  <p:cSld name="TITLE_ONLY_1">
    <p:bg>
      <p:bgPr>
        <a:solidFill>
          <a:srgbClr val="A4C2F4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 - Optional">
  <p:cSld name="ONE_COLUMN_TEXT_1_1">
    <p:bg>
      <p:bgPr>
        <a:solidFill>
          <a:srgbClr val="A4C2F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half body">
  <p:cSld name="TITLE_AND_BODY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3" name="Google Shape;9;p1">
            <a:extLst>
              <a:ext uri="{FF2B5EF4-FFF2-40B4-BE49-F238E27FC236}">
                <a16:creationId xmlns:a16="http://schemas.microsoft.com/office/drawing/2014/main" id="{78FF7B77-E685-E808-213D-68F4961FC4A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Hashes and MACs</a:t>
            </a:r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6200/8200 Fall 2023 - Lecture 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Today: Cryptography Hashes and MACs</a:t>
            </a:r>
            <a:endParaRPr dirty="0"/>
          </a:p>
        </p:txBody>
      </p:sp>
      <p:sp>
        <p:nvSpPr>
          <p:cNvPr id="166" name="Google Shape;166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one-way, second preimage resistant, collision resistant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Length extension attacks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Application: Lowest-hash scheme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hashes provide integrity?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unforgeability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167" name="Google Shape;16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or Encrypt-then-MAC?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AEAD Encryption Modes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311700" y="17299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Cryptographic Hashes</a:t>
            </a:r>
            <a:endParaRPr dirty="0"/>
          </a:p>
        </p:txBody>
      </p:sp>
      <p:sp>
        <p:nvSpPr>
          <p:cNvPr id="175" name="Google Shape;17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182" name="Google Shape;182;p28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MACs (e.g. HMAC)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3" name="Google Shape;183;p28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●"/>
            </a:pPr>
            <a:r>
              <a:rPr lang="en" sz="1600">
                <a:solidFill>
                  <a:srgbClr val="FF0000"/>
                </a:solidFill>
              </a:rPr>
              <a:t>Hash functions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184" name="Google Shape;184;p28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Cryptographic Hash Function: Definition</a:t>
            </a:r>
            <a:endParaRPr/>
          </a:p>
        </p:txBody>
      </p:sp>
      <p:sp>
        <p:nvSpPr>
          <p:cNvPr id="191" name="Google Shape;191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function: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Input: </a:t>
            </a:r>
            <a:r>
              <a:rPr lang="en" i="1"/>
              <a:t>Arbitrary</a:t>
            </a:r>
            <a:r>
              <a:rPr lang="en"/>
              <a:t> length message </a:t>
            </a:r>
            <a:r>
              <a:rPr lang="en" i="1"/>
              <a:t>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</a:t>
            </a:r>
            <a:r>
              <a:rPr lang="en" i="1"/>
              <a:t>Fixed</a:t>
            </a:r>
            <a:r>
              <a:rPr lang="en"/>
              <a:t> length, </a:t>
            </a:r>
            <a:r>
              <a:rPr lang="en" i="1"/>
              <a:t>n</a:t>
            </a:r>
            <a:r>
              <a:rPr lang="en"/>
              <a:t>-bit hash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Sometimes written as {0, 1}</a:t>
            </a:r>
            <a:r>
              <a:rPr lang="en" baseline="30000"/>
              <a:t>*</a:t>
            </a:r>
            <a:r>
              <a:rPr lang="en"/>
              <a:t> → {0, 1}</a:t>
            </a:r>
            <a:r>
              <a:rPr lang="en" i="1" baseline="30000"/>
              <a:t>n</a:t>
            </a:r>
            <a:endParaRPr i="1" baseline="300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Deterministic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Hashing the same input always produces the same output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Efficient to compute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One-way-ness (“preimage resistance”)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Collision-resistance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Security: </a:t>
            </a:r>
            <a:r>
              <a:rPr lang="en"/>
              <a:t>Random/unpredictability, no predictable patterns for how changing the input affects the output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Changing 1 bit in the input causes the output to be completely different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Also called “random oracle” assumption</a:t>
            </a:r>
            <a:endParaRPr/>
          </a:p>
        </p:txBody>
      </p:sp>
      <p:sp>
        <p:nvSpPr>
          <p:cNvPr id="192" name="Google Shape;192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Intuition</a:t>
            </a:r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273958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A hash function provides a fixed-length “fingerprint” over a sequence of bits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Example: Document comparison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Alice and Bob both have a 1 GB document, they can both compute a hash over the document and (securely) communicate the hashes to each other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the hashes are the same, the files must be the same, since they have the same “fingerprint”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the hashes are different, the files must be different</a:t>
            </a:r>
            <a:endParaRPr sz="1600" dirty="0"/>
          </a:p>
        </p:txBody>
      </p:sp>
      <p:sp>
        <p:nvSpPr>
          <p:cNvPr id="199" name="Google Shape;199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211200" y="1191166"/>
            <a:ext cx="8721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Informal: </a:t>
            </a:r>
            <a:r>
              <a:rPr lang="en" sz="2000" dirty="0"/>
              <a:t>Given an output </a:t>
            </a:r>
            <a:r>
              <a:rPr lang="en" sz="2000" i="1" dirty="0"/>
              <a:t>y</a:t>
            </a:r>
            <a:r>
              <a:rPr lang="en" sz="2000" dirty="0"/>
              <a:t>, it is infeasible to find </a:t>
            </a:r>
            <a:r>
              <a:rPr lang="en" sz="2000" i="1" dirty="0"/>
              <a:t>any</a:t>
            </a:r>
            <a:r>
              <a:rPr lang="en" sz="2000" dirty="0"/>
              <a:t> input </a:t>
            </a:r>
            <a:r>
              <a:rPr lang="en" sz="2000" i="1" dirty="0"/>
              <a:t>x</a:t>
            </a:r>
            <a:r>
              <a:rPr lang="en" sz="2000" dirty="0"/>
              <a:t> such that </a:t>
            </a:r>
            <a:r>
              <a:rPr lang="en" sz="2000" i="1" dirty="0"/>
              <a:t>H</a:t>
            </a:r>
            <a:r>
              <a:rPr lang="en" sz="2000" dirty="0"/>
              <a:t>(</a:t>
            </a:r>
            <a:r>
              <a:rPr lang="en" sz="2000" i="1" dirty="0"/>
              <a:t>x</a:t>
            </a:r>
            <a:r>
              <a:rPr lang="en" sz="2000" dirty="0"/>
              <a:t>) = </a:t>
            </a:r>
            <a:r>
              <a:rPr lang="en" sz="2000" i="1" dirty="0"/>
              <a:t>y</a:t>
            </a: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Intuition: Here’s an output. Can you find an input that hashes to this output?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Note: The adversary just needs to find </a:t>
            </a:r>
            <a:r>
              <a:rPr lang="en" sz="1600" i="1" dirty="0"/>
              <a:t>any</a:t>
            </a:r>
            <a:r>
              <a:rPr lang="en" sz="1600" dirty="0"/>
              <a:t> input, not necessarily the input that was actually used to generate the hash</a:t>
            </a: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Example: Is H(x) = 1 one-way?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No, because given output 1, an attacker can return any number x</a:t>
            </a:r>
            <a:endParaRPr sz="1600"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One-way-ness or Preimage Resistance</a:t>
            </a:r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2" name="Google Shape;212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Collision</a:t>
            </a:r>
            <a:r>
              <a:rPr lang="en" dirty="0"/>
              <a:t>: Two different inputs with the same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x</a:t>
            </a:r>
            <a:r>
              <a:rPr lang="en" dirty="0"/>
              <a:t> ≠ </a:t>
            </a:r>
            <a:r>
              <a:rPr lang="en" i="1" dirty="0"/>
              <a:t>x</a:t>
            </a:r>
            <a:r>
              <a:rPr lang="en" dirty="0"/>
              <a:t>' and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 =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')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Can we design a hash function with no collisions?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No, because there are more inputs than outputs (pigeonhole principle)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we want to make finding collisions </a:t>
            </a:r>
            <a:r>
              <a:rPr lang="en" i="1" dirty="0"/>
              <a:t>infeasible</a:t>
            </a:r>
            <a:r>
              <a:rPr lang="en" dirty="0"/>
              <a:t> for an attacker</a:t>
            </a: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Collision resistance</a:t>
            </a:r>
            <a:r>
              <a:rPr lang="en" dirty="0"/>
              <a:t>: It is infeasible to (i.e. no polynomial time attacker can) find any pair of inputs </a:t>
            </a:r>
            <a:r>
              <a:rPr lang="en" i="1" dirty="0"/>
              <a:t>x'</a:t>
            </a:r>
            <a:r>
              <a:rPr lang="en" dirty="0"/>
              <a:t> ≠ </a:t>
            </a:r>
            <a:r>
              <a:rPr lang="en" i="1" dirty="0"/>
              <a:t>x</a:t>
            </a:r>
            <a:r>
              <a:rPr lang="en" dirty="0"/>
              <a:t> such that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) =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i="1" dirty="0"/>
              <a:t>x</a:t>
            </a:r>
            <a:r>
              <a:rPr lang="en" dirty="0"/>
              <a:t>’)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Intuition: Can you find </a:t>
            </a:r>
            <a:r>
              <a:rPr lang="en" i="1" dirty="0"/>
              <a:t>any</a:t>
            </a:r>
            <a:r>
              <a:rPr lang="en" dirty="0"/>
              <a:t> two inputs that collide with the same hash output for </a:t>
            </a:r>
            <a:r>
              <a:rPr lang="en" i="1" dirty="0"/>
              <a:t>any</a:t>
            </a:r>
            <a:r>
              <a:rPr lang="en" dirty="0"/>
              <a:t> output?</a:t>
            </a:r>
            <a:endParaRPr dirty="0"/>
          </a:p>
        </p:txBody>
      </p:sp>
      <p:sp>
        <p:nvSpPr>
          <p:cNvPr id="213" name="Google Shape;21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Collision Resistance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Birthday attack</a:t>
            </a:r>
            <a:r>
              <a:rPr lang="en" sz="2000" dirty="0"/>
              <a:t>: Finding a collision on an </a:t>
            </a:r>
            <a:r>
              <a:rPr lang="en" sz="2000" i="1" dirty="0"/>
              <a:t>n</a:t>
            </a:r>
            <a:r>
              <a:rPr lang="en" sz="2000" dirty="0"/>
              <a:t>-bit output requires only 2</a:t>
            </a:r>
            <a:r>
              <a:rPr lang="en" sz="2000" i="1" baseline="30000" dirty="0"/>
              <a:t>n</a:t>
            </a:r>
            <a:r>
              <a:rPr lang="en" sz="2000" baseline="30000" dirty="0"/>
              <a:t>/2</a:t>
            </a:r>
            <a:r>
              <a:rPr lang="en" sz="2000" dirty="0"/>
              <a:t> tries on average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is why a group of 23 people are &gt;50% likely to have at least one birthday in common</a:t>
            </a:r>
            <a:endParaRPr sz="1600"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aseline="30000" dirty="0"/>
          </a:p>
        </p:txBody>
      </p:sp>
      <p:sp>
        <p:nvSpPr>
          <p:cNvPr id="220" name="Google Shape;2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Function: Examples</a:t>
            </a:r>
            <a:endParaRPr/>
          </a:p>
        </p:txBody>
      </p:sp>
      <p:sp>
        <p:nvSpPr>
          <p:cNvPr id="226" name="Google Shape;226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128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160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Security: Completely broken in 2017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known to be weak before 2017, but still used sometimes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SHA-2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 (sometimes labeled SHA-256, SHA-384, SHA-512)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currently broken, but some variants are vulnerable to a length extension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SHA-3 (Keccak)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Output: 256, 384, or 512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standard (not meant to replace SHA-2, just a different construction)</a:t>
            </a:r>
            <a:endParaRPr/>
          </a:p>
        </p:txBody>
      </p:sp>
      <p:pic>
        <p:nvPicPr>
          <p:cNvPr id="227" name="Google Shape;22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4725" y="1304200"/>
            <a:ext cx="3974626" cy="943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/>
          <p:nvPr/>
        </p:nvSpPr>
        <p:spPr>
          <a:xfrm>
            <a:off x="4974725" y="2247875"/>
            <a:ext cx="335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GIF that displays its own MD5 hash</a:t>
            </a:r>
            <a:endParaRPr/>
          </a:p>
        </p:txBody>
      </p:sp>
      <p:sp>
        <p:nvSpPr>
          <p:cNvPr id="229" name="Google Shape;22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Length Extension Attacks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Length extension attack</a:t>
            </a:r>
            <a:r>
              <a:rPr lang="en" sz="2000" dirty="0"/>
              <a:t>: Given </a:t>
            </a:r>
            <a:r>
              <a:rPr lang="en" sz="2000" i="1" dirty="0"/>
              <a:t>H</a:t>
            </a:r>
            <a:r>
              <a:rPr lang="en" sz="2000" dirty="0"/>
              <a:t>(</a:t>
            </a:r>
            <a:r>
              <a:rPr lang="en" sz="2000" i="1" dirty="0"/>
              <a:t>x</a:t>
            </a:r>
            <a:r>
              <a:rPr lang="en" sz="2000" dirty="0"/>
              <a:t>) and the length of </a:t>
            </a:r>
            <a:r>
              <a:rPr lang="en" sz="2000" i="1" dirty="0"/>
              <a:t>x</a:t>
            </a:r>
            <a:r>
              <a:rPr lang="en" sz="2000" dirty="0"/>
              <a:t>, but not </a:t>
            </a:r>
            <a:r>
              <a:rPr lang="en" sz="2000" i="1" dirty="0"/>
              <a:t>x</a:t>
            </a:r>
            <a:r>
              <a:rPr lang="en" sz="2000" dirty="0"/>
              <a:t>, an attacker can create </a:t>
            </a:r>
            <a:r>
              <a:rPr lang="en" sz="2000" i="1" dirty="0"/>
              <a:t>H</a:t>
            </a:r>
            <a:r>
              <a:rPr lang="en" sz="2000" dirty="0"/>
              <a:t>(</a:t>
            </a:r>
            <a:r>
              <a:rPr lang="en" sz="2000" i="1" dirty="0"/>
              <a:t>x </a:t>
            </a:r>
            <a:r>
              <a:rPr lang="en" sz="2000" dirty="0"/>
              <a:t>|| </a:t>
            </a:r>
            <a:r>
              <a:rPr lang="en" sz="2000" i="1" dirty="0"/>
              <a:t>m</a:t>
            </a:r>
            <a:r>
              <a:rPr lang="en" sz="2000" dirty="0"/>
              <a:t>) for any </a:t>
            </a:r>
            <a:r>
              <a:rPr lang="en" sz="2000" i="1" dirty="0"/>
              <a:t>m</a:t>
            </a:r>
            <a:r>
              <a:rPr lang="en" sz="2000" dirty="0"/>
              <a:t> of the attacker’s choosing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See homework for a demo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Note: This doesn’t violate any property of hash functions but is undesirable in some circumstances</a:t>
            </a: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SHA-256 (256-bit version of SHA-2) is vulnerable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SHA-3 is not vulnerable</a:t>
            </a:r>
            <a:endParaRPr sz="2000" dirty="0"/>
          </a:p>
        </p:txBody>
      </p:sp>
      <p:sp>
        <p:nvSpPr>
          <p:cNvPr id="236" name="Google Shape;236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Block Ciphers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Encryption: input a </a:t>
            </a:r>
            <a:r>
              <a:rPr lang="en" i="1"/>
              <a:t>k</a:t>
            </a:r>
            <a:r>
              <a:rPr lang="en"/>
              <a:t>-bit key and </a:t>
            </a:r>
            <a:r>
              <a:rPr lang="en" i="1"/>
              <a:t>n</a:t>
            </a:r>
            <a:r>
              <a:rPr lang="en"/>
              <a:t>-bit plaintext, receive </a:t>
            </a:r>
            <a:r>
              <a:rPr lang="en" i="1"/>
              <a:t>n</a:t>
            </a:r>
            <a:r>
              <a:rPr lang="en"/>
              <a:t>-bit ciphertext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Decryption: input a </a:t>
            </a:r>
            <a:r>
              <a:rPr lang="en" i="1"/>
              <a:t>k</a:t>
            </a:r>
            <a:r>
              <a:rPr lang="en"/>
              <a:t>-bit key and </a:t>
            </a:r>
            <a:r>
              <a:rPr lang="en" i="1"/>
              <a:t>n</a:t>
            </a:r>
            <a:r>
              <a:rPr lang="en"/>
              <a:t>-bit ciphertext, receive </a:t>
            </a:r>
            <a:r>
              <a:rPr lang="en" i="1"/>
              <a:t>n</a:t>
            </a:r>
            <a:r>
              <a:rPr lang="en"/>
              <a:t>-bit plaintext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Correctness: when the key is fixed, </a:t>
            </a:r>
            <a:r>
              <a:rPr lang="en" i="1"/>
              <a:t>E</a:t>
            </a:r>
            <a:r>
              <a:rPr lang="en" sz="1300" i="1"/>
              <a:t>K</a:t>
            </a:r>
            <a:r>
              <a:rPr lang="en"/>
              <a:t>(</a:t>
            </a:r>
            <a:r>
              <a:rPr lang="en" i="1"/>
              <a:t>M</a:t>
            </a:r>
            <a:r>
              <a:rPr lang="en"/>
              <a:t>) should be bijective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the key, </a:t>
            </a:r>
            <a:r>
              <a:rPr lang="en" i="1"/>
              <a:t>E</a:t>
            </a:r>
            <a:r>
              <a:rPr lang="en" sz="900" i="1"/>
              <a:t>K</a:t>
            </a:r>
            <a:r>
              <a:rPr lang="en"/>
              <a:t>(m) is computationally indistinguishable from a random permutation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Brute-force attacks take astronomically long and are not possible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Efficiency: algorithms use XORs and bit-shifting (very fast)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Implementation: AES is the modern standard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IND-CPA secure because they’re deterministic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only encrypt </a:t>
            </a:r>
            <a:r>
              <a:rPr lang="en" i="1"/>
              <a:t>n</a:t>
            </a:r>
            <a:r>
              <a:rPr lang="en"/>
              <a:t>-bit messages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2" name="Google Shape;24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publishes a new version of Firefox on some download servers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downloads the program binary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can she be sure that nobody tampered with the program?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Mozilla hashes the program binary and publishes the hash on its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hashes the binary she downloaded and checks that it matches the hash on the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Alice downloaded a malicious program, the hash would not match (tampering detected!)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can’t create a malicious program with the same hash (collision resistance)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We assume the attacker cannot modify the hash on the website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have integrity, as long as we can communicate the hash securely</a:t>
            </a:r>
            <a:endParaRPr/>
          </a:p>
        </p:txBody>
      </p:sp>
      <p:sp>
        <p:nvSpPr>
          <p:cNvPr id="243" name="Google Shape;24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49" name="Google Shape;249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your threat model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and Bob want to communicate over an insecure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might tamper with messages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cryptographic hashes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 sends her message with a cryptographic hash over the channel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receives the message and computes a hash on the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Bob checks that the hash he computed matches the hash sent by Alice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Threat model: Mallory can modify the message </a:t>
            </a:r>
            <a:r>
              <a:rPr lang="en" i="1"/>
              <a:t>and the hash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integrity!</a:t>
            </a:r>
            <a:endParaRPr/>
          </a:p>
        </p:txBody>
      </p:sp>
      <p:sp>
        <p:nvSpPr>
          <p:cNvPr id="250" name="Google Shape;250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hashes provide integrity?</a:t>
            </a:r>
            <a:endParaRPr/>
          </a:p>
        </p:txBody>
      </p:sp>
      <p:sp>
        <p:nvSpPr>
          <p:cNvPr id="256" name="Google Shape;256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It depends on your threat model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If the attacker can modify the hash, hashes don’t provide integrity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Main issue: Hashes are </a:t>
            </a:r>
            <a:r>
              <a:rPr lang="en" sz="2000" i="1" dirty="0"/>
              <a:t>unkeyed</a:t>
            </a:r>
            <a:r>
              <a:rPr lang="en" sz="2000" dirty="0"/>
              <a:t> functions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There is no secret key being used as input, so any attacker can compute a hash on any value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Next: Use hashes to design schemes that provide integrity</a:t>
            </a:r>
            <a:endParaRPr sz="2000" dirty="0"/>
          </a:p>
        </p:txBody>
      </p:sp>
      <p:sp>
        <p:nvSpPr>
          <p:cNvPr id="257" name="Google Shape;25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Authentication Codes (MACs)</a:t>
            </a:r>
            <a:endParaRPr/>
          </a:p>
        </p:txBody>
      </p:sp>
      <p:sp>
        <p:nvSpPr>
          <p:cNvPr id="264" name="Google Shape;26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271" name="Google Shape;271;p40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72" name="Google Shape;272;p40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273" name="Google Shape;273;p40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4" name="Google Shape;274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Provide Integrity</a:t>
            </a:r>
            <a:endParaRPr/>
          </a:p>
        </p:txBody>
      </p:sp>
      <p:sp>
        <p:nvSpPr>
          <p:cNvPr id="280" name="Google Shape;280;p4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Reminder: We’re still in the symmetric-key setting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Assume that Alice and Bob share a secret key, and attackers don’t know the key</a:t>
            </a:r>
            <a:endParaRPr sz="16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We want to attach some piece of information to </a:t>
            </a:r>
            <a:r>
              <a:rPr lang="en" sz="2000" i="1" dirty="0"/>
              <a:t>prove</a:t>
            </a:r>
            <a:r>
              <a:rPr lang="en" sz="2000" dirty="0"/>
              <a:t> that someone with the key sent this message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This piece of information can only be generated by someone with the key</a:t>
            </a:r>
            <a:endParaRPr dirty="0"/>
          </a:p>
        </p:txBody>
      </p:sp>
      <p:sp>
        <p:nvSpPr>
          <p:cNvPr id="281" name="Google Shape;281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Usage</a:t>
            </a:r>
            <a:endParaRPr/>
          </a:p>
        </p:txBody>
      </p:sp>
      <p:sp>
        <p:nvSpPr>
          <p:cNvPr id="287" name="Google Shape;287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20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wants to send </a:t>
            </a:r>
            <a:r>
              <a:rPr lang="en" i="1"/>
              <a:t>M</a:t>
            </a:r>
            <a:r>
              <a:rPr lang="en"/>
              <a:t> to Bob, but doesn’t want Mallory to tamper with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 sends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T</a:t>
            </a:r>
            <a:r>
              <a:rPr lang="en"/>
              <a:t> =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to Bob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receives </a:t>
            </a:r>
            <a:r>
              <a:rPr lang="en" i="1"/>
              <a:t>M</a:t>
            </a:r>
            <a:r>
              <a:rPr lang="en"/>
              <a:t> and </a:t>
            </a:r>
            <a:r>
              <a:rPr lang="en" i="1"/>
              <a:t>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Bob computes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and checks that it matches </a:t>
            </a:r>
            <a:r>
              <a:rPr lang="en" i="1"/>
              <a:t>T</a:t>
            </a:r>
            <a:endParaRPr i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MACs match, Bob is confident the message has not been tampered with (integrity)</a:t>
            </a:r>
            <a:endParaRPr/>
          </a:p>
        </p:txBody>
      </p:sp>
      <p:sp>
        <p:nvSpPr>
          <p:cNvPr id="288" name="Google Shape;288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sp>
        <p:nvSpPr>
          <p:cNvPr id="289" name="Google Shape;289;p42"/>
          <p:cNvSpPr/>
          <p:nvPr/>
        </p:nvSpPr>
        <p:spPr>
          <a:xfrm>
            <a:off x="54694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2"/>
          <p:cNvSpPr/>
          <p:nvPr/>
        </p:nvSpPr>
        <p:spPr>
          <a:xfrm>
            <a:off x="275550" y="3294975"/>
            <a:ext cx="3235200" cy="1439100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3991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454050" y="3390650"/>
            <a:ext cx="5487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3" name="Google Shape;293;p42"/>
          <p:cNvSpPr/>
          <p:nvPr/>
        </p:nvSpPr>
        <p:spPr>
          <a:xfrm>
            <a:off x="21608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</a:t>
            </a:r>
            <a:endParaRPr/>
          </a:p>
        </p:txBody>
      </p:sp>
      <p:cxnSp>
        <p:nvCxnSpPr>
          <p:cNvPr id="294" name="Google Shape;294;p42"/>
          <p:cNvCxnSpPr>
            <a:stCxn id="292" idx="2"/>
            <a:endCxn id="293" idx="0"/>
          </p:cNvCxnSpPr>
          <p:nvPr/>
        </p:nvCxnSpPr>
        <p:spPr>
          <a:xfrm>
            <a:off x="2728400" y="3860750"/>
            <a:ext cx="0" cy="3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5" name="Google Shape;295;p42"/>
          <p:cNvCxnSpPr>
            <a:endCxn id="293" idx="1"/>
          </p:cNvCxnSpPr>
          <p:nvPr/>
        </p:nvCxnSpPr>
        <p:spPr>
          <a:xfrm>
            <a:off x="15344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6" name="Google Shape;296;p42"/>
          <p:cNvSpPr/>
          <p:nvPr/>
        </p:nvSpPr>
        <p:spPr>
          <a:xfrm>
            <a:off x="39225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297" name="Google Shape;297;p42"/>
          <p:cNvCxnSpPr>
            <a:stCxn id="293" idx="3"/>
            <a:endCxn id="296" idx="1"/>
          </p:cNvCxnSpPr>
          <p:nvPr/>
        </p:nvCxnSpPr>
        <p:spPr>
          <a:xfrm>
            <a:off x="32960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2"/>
          <p:cNvCxnSpPr>
            <a:stCxn id="296" idx="3"/>
            <a:endCxn id="299" idx="1"/>
          </p:cNvCxnSpPr>
          <p:nvPr/>
        </p:nvCxnSpPr>
        <p:spPr>
          <a:xfrm>
            <a:off x="5057700" y="4406750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0" name="Google Shape;300;p42"/>
          <p:cNvSpPr/>
          <p:nvPr/>
        </p:nvSpPr>
        <p:spPr>
          <a:xfrm>
            <a:off x="5977450" y="3390725"/>
            <a:ext cx="5487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</a:t>
            </a:r>
            <a:endParaRPr/>
          </a:p>
        </p:txBody>
      </p:sp>
      <p:sp>
        <p:nvSpPr>
          <p:cNvPr id="299" name="Google Shape;299;p42"/>
          <p:cNvSpPr/>
          <p:nvPr/>
        </p:nvSpPr>
        <p:spPr>
          <a:xfrm>
            <a:off x="5684200" y="4171775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</a:t>
            </a:r>
            <a:endParaRPr/>
          </a:p>
        </p:txBody>
      </p:sp>
      <p:cxnSp>
        <p:nvCxnSpPr>
          <p:cNvPr id="301" name="Google Shape;301;p42"/>
          <p:cNvCxnSpPr>
            <a:stCxn id="300" idx="2"/>
            <a:endCxn id="299" idx="0"/>
          </p:cNvCxnSpPr>
          <p:nvPr/>
        </p:nvCxnSpPr>
        <p:spPr>
          <a:xfrm>
            <a:off x="6251800" y="3860825"/>
            <a:ext cx="0" cy="3111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2" name="Google Shape;302;p42"/>
          <p:cNvSpPr/>
          <p:nvPr/>
        </p:nvSpPr>
        <p:spPr>
          <a:xfrm>
            <a:off x="7445900" y="4171700"/>
            <a:ext cx="1135200" cy="4701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</a:t>
            </a:r>
            <a:endParaRPr/>
          </a:p>
        </p:txBody>
      </p:sp>
      <p:cxnSp>
        <p:nvCxnSpPr>
          <p:cNvPr id="303" name="Google Shape;303;p42"/>
          <p:cNvCxnSpPr>
            <a:stCxn id="299" idx="3"/>
            <a:endCxn id="302" idx="1"/>
          </p:cNvCxnSpPr>
          <p:nvPr/>
        </p:nvCxnSpPr>
        <p:spPr>
          <a:xfrm>
            <a:off x="6819400" y="4406825"/>
            <a:ext cx="6264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4" name="Google Shape;304;p42"/>
          <p:cNvSpPr txBox="1"/>
          <p:nvPr/>
        </p:nvSpPr>
        <p:spPr>
          <a:xfrm>
            <a:off x="2755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sp>
        <p:nvSpPr>
          <p:cNvPr id="305" name="Google Shape;305;p42"/>
          <p:cNvSpPr txBox="1"/>
          <p:nvPr/>
        </p:nvSpPr>
        <p:spPr>
          <a:xfrm>
            <a:off x="7939350" y="3294975"/>
            <a:ext cx="765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306" name="Google Shape;306;p42"/>
          <p:cNvSpPr txBox="1"/>
          <p:nvPr/>
        </p:nvSpPr>
        <p:spPr>
          <a:xfrm>
            <a:off x="3510750" y="3294975"/>
            <a:ext cx="195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Insecure Channel</a:t>
            </a:r>
            <a:endParaRPr/>
          </a:p>
        </p:txBody>
      </p:sp>
      <p:sp>
        <p:nvSpPr>
          <p:cNvPr id="307" name="Google Shape;307;p42"/>
          <p:cNvSpPr/>
          <p:nvPr/>
        </p:nvSpPr>
        <p:spPr>
          <a:xfrm>
            <a:off x="3922500" y="4641800"/>
            <a:ext cx="1135200" cy="2565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Definition</a:t>
            </a:r>
            <a:endParaRPr/>
          </a:p>
        </p:txBody>
      </p:sp>
      <p:sp>
        <p:nvSpPr>
          <p:cNvPr id="313" name="Google Shape;313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parts: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KeyGen() → </a:t>
            </a:r>
            <a:r>
              <a:rPr lang="en" i="1"/>
              <a:t>K</a:t>
            </a:r>
            <a:r>
              <a:rPr lang="en"/>
              <a:t>: Generate a key </a:t>
            </a:r>
            <a:r>
              <a:rPr lang="en" i="1"/>
              <a:t>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→ </a:t>
            </a:r>
            <a:r>
              <a:rPr lang="en" i="1"/>
              <a:t>T</a:t>
            </a:r>
            <a:r>
              <a:rPr lang="en"/>
              <a:t>: Generate a tag </a:t>
            </a:r>
            <a:r>
              <a:rPr lang="en" i="1"/>
              <a:t>T</a:t>
            </a:r>
            <a:r>
              <a:rPr lang="en"/>
              <a:t> for the message </a:t>
            </a:r>
            <a:r>
              <a:rPr lang="en" i="1"/>
              <a:t>M</a:t>
            </a:r>
            <a:r>
              <a:rPr lang="en"/>
              <a:t> using key </a:t>
            </a:r>
            <a:r>
              <a:rPr lang="en" i="1"/>
              <a:t>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Inputs: A secret key and an arbitrary-length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Output: A fixed-length </a:t>
            </a:r>
            <a:r>
              <a:rPr lang="en" b="1"/>
              <a:t>tag</a:t>
            </a:r>
            <a:r>
              <a:rPr lang="en"/>
              <a:t> on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Correctness</a:t>
            </a:r>
            <a:r>
              <a:rPr lang="en"/>
              <a:t>: Determinism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Note: Some more complicated MAC schemes have an additional Verify(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, </a:t>
            </a:r>
            <a:r>
              <a:rPr lang="en" i="1"/>
              <a:t>T</a:t>
            </a:r>
            <a:r>
              <a:rPr lang="en"/>
              <a:t>) function that don’t require determinism, but this is out of scope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Efficiency</a:t>
            </a:r>
            <a:r>
              <a:rPr lang="en"/>
              <a:t>: Computing a MAC should be efficient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Security</a:t>
            </a:r>
            <a:r>
              <a:rPr lang="en"/>
              <a:t>: EU-CPA (existentially unforgeable under chosen plaintext attack)</a:t>
            </a:r>
            <a:endParaRPr/>
          </a:p>
        </p:txBody>
      </p:sp>
      <p:sp>
        <p:nvSpPr>
          <p:cNvPr id="314" name="Google Shape;314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0" name="Google Shape;320;p4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</a:t>
            </a:r>
            <a:r>
              <a:rPr lang="en" b="1"/>
              <a:t>existentially unforgeable</a:t>
            </a:r>
            <a:r>
              <a:rPr lang="en"/>
              <a:t>: without the key, an attacker cannot create a valid tag on a message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generate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M'</a:t>
            </a:r>
            <a:r>
              <a:rPr lang="en"/>
              <a:t>) without </a:t>
            </a:r>
            <a:r>
              <a:rPr lang="en" i="1"/>
              <a:t>K</a:t>
            </a:r>
            <a:endParaRPr i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Mallory cannot find any </a:t>
            </a:r>
            <a:r>
              <a:rPr lang="en" i="1"/>
              <a:t>M'</a:t>
            </a:r>
            <a:r>
              <a:rPr lang="en"/>
              <a:t> ≠ </a:t>
            </a:r>
            <a:r>
              <a:rPr lang="en" i="1"/>
              <a:t>M</a:t>
            </a:r>
            <a:r>
              <a:rPr lang="en"/>
              <a:t> such that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M'</a:t>
            </a:r>
            <a:r>
              <a:rPr lang="en"/>
              <a:t>) =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Formally defined by a security game: existential unforgeability under chosen-plaintext attack, or EU-CPA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should be unforgeable under chosen plaintext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Like IND-CPA, but for integrity and authenticity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 if Mallory can trick Alice into creating MACs for messages that Mallory chooses, Mallory cannot create a valid MAC on a message that she hasn't seen before</a:t>
            </a:r>
            <a:endParaRPr/>
          </a:p>
        </p:txBody>
      </p:sp>
      <p:sp>
        <p:nvSpPr>
          <p:cNvPr id="321" name="Google Shape;32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327" name="Google Shape;327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Integrity: EU-CPA</a:t>
            </a:r>
            <a:endParaRPr/>
          </a:p>
        </p:txBody>
      </p:sp>
      <p:sp>
        <p:nvSpPr>
          <p:cNvPr id="328" name="Google Shape;328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Mallory may send messages to Alice and receive their tags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Eventually, Mallory creates a message-tag pair (</a:t>
            </a:r>
            <a:r>
              <a:rPr lang="en" i="1"/>
              <a:t>M'</a:t>
            </a:r>
            <a:r>
              <a:rPr lang="en"/>
              <a:t>, </a:t>
            </a:r>
            <a:r>
              <a:rPr lang="en" i="1"/>
              <a:t>T'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M'</a:t>
            </a:r>
            <a:r>
              <a:rPr lang="en"/>
              <a:t> cannot be a message that Mallory requested earlier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i="1"/>
              <a:t>T'</a:t>
            </a:r>
            <a:r>
              <a:rPr lang="en"/>
              <a:t> is a valid tag for </a:t>
            </a:r>
            <a:r>
              <a:rPr lang="en" i="1"/>
              <a:t>M'</a:t>
            </a:r>
            <a:r>
              <a:rPr lang="en"/>
              <a:t>, then Mallory wins. Otherwise, she loses.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scheme is EU-CPA secure if for </a:t>
            </a:r>
            <a:r>
              <a:rPr lang="en" i="1"/>
              <a:t>all</a:t>
            </a:r>
            <a:r>
              <a:rPr lang="en"/>
              <a:t> polynomial time adversaries, the probability of winning is 0 or negligible</a:t>
            </a:r>
            <a:endParaRPr/>
          </a:p>
        </p:txBody>
      </p:sp>
      <p:sp>
        <p:nvSpPr>
          <p:cNvPr id="329" name="Google Shape;329;p45"/>
          <p:cNvSpPr/>
          <p:nvPr/>
        </p:nvSpPr>
        <p:spPr>
          <a:xfrm>
            <a:off x="5723802" y="2610002"/>
            <a:ext cx="3211500" cy="8559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30" name="Google Shape;330;p45"/>
          <p:cNvCxnSpPr/>
          <p:nvPr/>
        </p:nvCxnSpPr>
        <p:spPr>
          <a:xfrm>
            <a:off x="5776622" y="2891374"/>
            <a:ext cx="2322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1" name="Google Shape;331;p45"/>
          <p:cNvSpPr txBox="1"/>
          <p:nvPr/>
        </p:nvSpPr>
        <p:spPr>
          <a:xfrm>
            <a:off x="5776627" y="2597858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i="1">
                <a:solidFill>
                  <a:srgbClr val="000000"/>
                </a:solidFill>
              </a:rPr>
              <a:t>M</a:t>
            </a:r>
            <a:endParaRPr sz="1000" i="1"/>
          </a:p>
        </p:txBody>
      </p:sp>
      <p:cxnSp>
        <p:nvCxnSpPr>
          <p:cNvPr id="332" name="Google Shape;332;p45"/>
          <p:cNvCxnSpPr/>
          <p:nvPr/>
        </p:nvCxnSpPr>
        <p:spPr>
          <a:xfrm>
            <a:off x="5776614" y="3346782"/>
            <a:ext cx="23223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33" name="Google Shape;333;p45"/>
          <p:cNvSpPr txBox="1"/>
          <p:nvPr/>
        </p:nvSpPr>
        <p:spPr>
          <a:xfrm>
            <a:off x="5776619" y="2995247"/>
            <a:ext cx="2322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</a:t>
            </a:r>
            <a:r>
              <a:rPr lang="en">
                <a:solidFill>
                  <a:srgbClr val="000000"/>
                </a:solidFill>
              </a:rPr>
              <a:t>(</a:t>
            </a:r>
            <a:r>
              <a:rPr lang="en" i="1">
                <a:solidFill>
                  <a:srgbClr val="000000"/>
                </a:solidFill>
              </a:rPr>
              <a:t>K</a:t>
            </a:r>
            <a:r>
              <a:rPr lang="en">
                <a:solidFill>
                  <a:srgbClr val="000000"/>
                </a:solidFill>
              </a:rPr>
              <a:t>, </a:t>
            </a:r>
            <a:r>
              <a:rPr lang="en" i="1">
                <a:solidFill>
                  <a:srgbClr val="000000"/>
                </a:solidFill>
              </a:rPr>
              <a:t>M</a:t>
            </a:r>
            <a:r>
              <a:rPr lang="en">
                <a:solidFill>
                  <a:srgbClr val="000000"/>
                </a:solidFill>
              </a:rPr>
              <a:t>)</a:t>
            </a:r>
            <a:endParaRPr sz="1000"/>
          </a:p>
        </p:txBody>
      </p:sp>
      <p:sp>
        <p:nvSpPr>
          <p:cNvPr id="334" name="Google Shape;334;p45"/>
          <p:cNvSpPr txBox="1"/>
          <p:nvPr/>
        </p:nvSpPr>
        <p:spPr>
          <a:xfrm>
            <a:off x="8154540" y="2862175"/>
            <a:ext cx="790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(repeat)</a:t>
            </a:r>
            <a:endParaRPr sz="1200"/>
          </a:p>
        </p:txBody>
      </p:sp>
      <p:sp>
        <p:nvSpPr>
          <p:cNvPr id="335" name="Google Shape;335;p45"/>
          <p:cNvSpPr txBox="1"/>
          <p:nvPr/>
        </p:nvSpPr>
        <p:spPr>
          <a:xfrm>
            <a:off x="7026179" y="1094425"/>
            <a:ext cx="13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Alice (challenger)</a:t>
            </a:r>
            <a:endParaRPr sz="1200"/>
          </a:p>
        </p:txBody>
      </p:sp>
      <p:sp>
        <p:nvSpPr>
          <p:cNvPr id="336" name="Google Shape;336;p45"/>
          <p:cNvSpPr txBox="1"/>
          <p:nvPr/>
        </p:nvSpPr>
        <p:spPr>
          <a:xfrm>
            <a:off x="5524450" y="1094425"/>
            <a:ext cx="1501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Mallory (adversary)</a:t>
            </a:r>
            <a:endParaRPr sz="1200"/>
          </a:p>
        </p:txBody>
      </p:sp>
      <p:cxnSp>
        <p:nvCxnSpPr>
          <p:cNvPr id="337" name="Google Shape;337;p45"/>
          <p:cNvCxnSpPr/>
          <p:nvPr/>
        </p:nvCxnSpPr>
        <p:spPr>
          <a:xfrm>
            <a:off x="5808581" y="4697018"/>
            <a:ext cx="0" cy="4122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45"/>
          <p:cNvSpPr txBox="1"/>
          <p:nvPr/>
        </p:nvSpPr>
        <p:spPr>
          <a:xfrm>
            <a:off x="5808577" y="4659925"/>
            <a:ext cx="188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Output (</a:t>
            </a:r>
            <a:r>
              <a:rPr lang="en" i="1"/>
              <a:t>M'</a:t>
            </a:r>
            <a:r>
              <a:rPr lang="en"/>
              <a:t>, </a:t>
            </a:r>
            <a:r>
              <a:rPr lang="en" i="1"/>
              <a:t>T'</a:t>
            </a:r>
            <a:r>
              <a:rPr lang="en"/>
              <a:t>)</a:t>
            </a:r>
            <a:endParaRPr sz="1000"/>
          </a:p>
        </p:txBody>
      </p:sp>
      <p:cxnSp>
        <p:nvCxnSpPr>
          <p:cNvPr id="339" name="Google Shape;339;p45"/>
          <p:cNvCxnSpPr/>
          <p:nvPr/>
        </p:nvCxnSpPr>
        <p:spPr>
          <a:xfrm>
            <a:off x="5681075" y="1463725"/>
            <a:ext cx="0" cy="345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45"/>
          <p:cNvCxnSpPr/>
          <p:nvPr/>
        </p:nvCxnSpPr>
        <p:spPr>
          <a:xfrm>
            <a:off x="8171825" y="1463725"/>
            <a:ext cx="0" cy="34524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Block Cipher Modes of Operation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ECB mode: Deterministic, so not IND-CPA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CBC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is not parallelizable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Decryption is parallelizable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Must pad plaintext to a multiple of the block size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leaking the existence of identical blocks at the start of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 mode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IND-CPA secure, assuming no IV reuse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Encryption and decryption are parallelizable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Plaintext does not need to be padded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Nonce reuse leads to losing all security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NMAC</a:t>
            </a:r>
            <a:endParaRPr/>
          </a:p>
        </p:txBody>
      </p:sp>
      <p:sp>
        <p:nvSpPr>
          <p:cNvPr id="346" name="Google Shape;346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we use secure cryptographic hashes to build a secure MAC?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Hash output is unpredictable and looks random, so let’s hash the key and the message together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KeyGen():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two random, </a:t>
            </a:r>
            <a:r>
              <a:rPr lang="en" i="1"/>
              <a:t>n</a:t>
            </a:r>
            <a:r>
              <a:rPr lang="en"/>
              <a:t>-bit keys 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and </a:t>
            </a:r>
            <a:r>
              <a:rPr lang="en" i="1"/>
              <a:t>K</a:t>
            </a:r>
            <a:r>
              <a:rPr lang="en" sz="900"/>
              <a:t>2</a:t>
            </a:r>
            <a:r>
              <a:rPr lang="en"/>
              <a:t>, where </a:t>
            </a:r>
            <a:r>
              <a:rPr lang="en" i="1"/>
              <a:t>n</a:t>
            </a:r>
            <a:r>
              <a:rPr lang="en"/>
              <a:t> is the length of the hash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NMAC(</a:t>
            </a:r>
            <a:r>
              <a:rPr lang="en" i="1"/>
              <a:t>K</a:t>
            </a:r>
            <a:r>
              <a:rPr lang="en" sz="1200"/>
              <a:t>1</a:t>
            </a:r>
            <a:r>
              <a:rPr lang="en"/>
              <a:t>, </a:t>
            </a:r>
            <a:r>
              <a:rPr lang="en" i="1"/>
              <a:t>K</a:t>
            </a:r>
            <a:r>
              <a:rPr lang="en" sz="1200"/>
              <a:t>2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K</a:t>
            </a:r>
            <a:r>
              <a:rPr lang="en" sz="900"/>
              <a:t>2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NMAC is EU-CPA secure if the two keys are different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Provably secure if the underlying hash function is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Intuition: Using two hashes prevents a length extension attack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Otherwise, an attacker who sees a tag for </a:t>
            </a:r>
            <a:r>
              <a:rPr lang="en" i="1"/>
              <a:t>M</a:t>
            </a:r>
            <a:r>
              <a:rPr lang="en"/>
              <a:t> could generate a tag for </a:t>
            </a:r>
            <a:r>
              <a:rPr lang="en" i="1"/>
              <a:t>M</a:t>
            </a:r>
            <a:r>
              <a:rPr lang="en"/>
              <a:t> || </a:t>
            </a:r>
            <a:r>
              <a:rPr lang="en" i="1"/>
              <a:t>M'</a:t>
            </a:r>
            <a:endParaRPr i="1"/>
          </a:p>
        </p:txBody>
      </p:sp>
      <p:sp>
        <p:nvSpPr>
          <p:cNvPr id="347" name="Google Shape;34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53" name="Google Shape;353;p4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Issues with NMAC: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NMAC(</a:t>
            </a:r>
            <a:r>
              <a:rPr lang="en" i="1"/>
              <a:t>K</a:t>
            </a:r>
            <a:r>
              <a:rPr lang="en" sz="900"/>
              <a:t>1</a:t>
            </a:r>
            <a:r>
              <a:rPr lang="en"/>
              <a:t>, </a:t>
            </a:r>
            <a:r>
              <a:rPr lang="en" i="1"/>
              <a:t>K</a:t>
            </a:r>
            <a:r>
              <a:rPr lang="en" sz="900"/>
              <a:t>2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1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 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2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need two different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NMAC requires the keys to be the same length as the hash output (</a:t>
            </a:r>
            <a:r>
              <a:rPr lang="en" i="1"/>
              <a:t>n</a:t>
            </a:r>
            <a:r>
              <a:rPr lang="en"/>
              <a:t> bits)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we use NMAC to design a scheme that uses one key?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K</a:t>
            </a:r>
            <a:r>
              <a:rPr lang="en"/>
              <a:t>' as a version of </a:t>
            </a:r>
            <a:r>
              <a:rPr lang="en" i="1"/>
              <a:t>K</a:t>
            </a:r>
            <a:r>
              <a:rPr lang="en"/>
              <a:t> that is the length of the hash output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short, pad </a:t>
            </a:r>
            <a:r>
              <a:rPr lang="en" i="1"/>
              <a:t>K</a:t>
            </a:r>
            <a:r>
              <a:rPr lang="en"/>
              <a:t> with 0’s to make it </a:t>
            </a:r>
            <a:r>
              <a:rPr lang="en" i="1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long, hash it so it’s </a:t>
            </a:r>
            <a:r>
              <a:rPr lang="en" i="1"/>
              <a:t>n</a:t>
            </a:r>
            <a:r>
              <a:rPr lang="en"/>
              <a:t>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lang="en" i="1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lang="en" i="1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</p:txBody>
      </p:sp>
      <p:sp>
        <p:nvSpPr>
          <p:cNvPr id="354" name="Google Shape;35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HMAC</a:t>
            </a:r>
            <a:endParaRPr/>
          </a:p>
        </p:txBody>
      </p:sp>
      <p:sp>
        <p:nvSpPr>
          <p:cNvPr id="360" name="Google Shape;360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6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</a:t>
            </a:r>
            <a:r>
              <a:rPr lang="en" i="1"/>
              <a:t>K</a:t>
            </a:r>
            <a:r>
              <a:rPr lang="en"/>
              <a:t>' as a version of </a:t>
            </a:r>
            <a:r>
              <a:rPr lang="en" i="1"/>
              <a:t>K</a:t>
            </a:r>
            <a:r>
              <a:rPr lang="en"/>
              <a:t> that is the length of the hash output</a:t>
            </a:r>
            <a:endParaRPr sz="18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short, pad </a:t>
            </a:r>
            <a:r>
              <a:rPr lang="en" i="1"/>
              <a:t>K</a:t>
            </a:r>
            <a:r>
              <a:rPr lang="en"/>
              <a:t> with 0’s to make it </a:t>
            </a:r>
            <a:r>
              <a:rPr lang="en" i="1"/>
              <a:t>n</a:t>
            </a:r>
            <a:r>
              <a:rPr lang="en"/>
              <a:t> bits (be careful with keys that are too short and lack randomness)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</a:t>
            </a:r>
            <a:r>
              <a:rPr lang="en" i="1"/>
              <a:t>K</a:t>
            </a:r>
            <a:r>
              <a:rPr lang="en"/>
              <a:t> is too long, hash it so it’s </a:t>
            </a:r>
            <a:r>
              <a:rPr lang="en" i="1"/>
              <a:t>n</a:t>
            </a:r>
            <a:r>
              <a:rPr lang="en"/>
              <a:t> bits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Output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lang="en" i="1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lang="en" i="1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 i="1"/>
              <a:t>K</a:t>
            </a:r>
            <a:r>
              <a:rPr lang="en"/>
              <a:t>' to derive two different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opad</a:t>
            </a:r>
            <a:r>
              <a:rPr lang="en"/>
              <a:t> (outer pad) is the hard-coded byte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0x5c</a:t>
            </a:r>
            <a:r>
              <a:rPr lang="en"/>
              <a:t> repeated until it’s the same length as </a:t>
            </a:r>
            <a:r>
              <a:rPr lang="en" i="1"/>
              <a:t>K</a:t>
            </a:r>
            <a:r>
              <a:rPr lang="en"/>
              <a:t>'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/>
              <a:t>ipad</a:t>
            </a:r>
            <a:r>
              <a:rPr lang="en"/>
              <a:t> (inner pad) is the hard-coded byte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0x36</a:t>
            </a:r>
            <a:r>
              <a:rPr lang="en"/>
              <a:t> repeated until it’s the same length as </a:t>
            </a:r>
            <a:r>
              <a:rPr lang="en" i="1"/>
              <a:t>K</a:t>
            </a:r>
            <a:r>
              <a:rPr lang="en"/>
              <a:t>'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</a:t>
            </a:r>
            <a:r>
              <a:rPr lang="en" i="1"/>
              <a:t>opad</a:t>
            </a:r>
            <a:r>
              <a:rPr lang="en"/>
              <a:t> and </a:t>
            </a:r>
            <a:r>
              <a:rPr lang="en" i="1"/>
              <a:t>ipad</a:t>
            </a:r>
            <a:r>
              <a:rPr lang="en"/>
              <a:t> are different, you’ll get two different keys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paranoia, the designers chose two very different bit patterns, even though they theoretically need only differ in one bit</a:t>
            </a:r>
            <a:endParaRPr/>
          </a:p>
        </p:txBody>
      </p:sp>
      <p:sp>
        <p:nvSpPr>
          <p:cNvPr id="361" name="Google Shape;36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HMAC Properties</a:t>
            </a:r>
            <a:endParaRPr/>
          </a:p>
        </p:txBody>
      </p:sp>
      <p:sp>
        <p:nvSpPr>
          <p:cNvPr id="367" name="Google Shape;367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HMAC(</a:t>
            </a:r>
            <a:r>
              <a:rPr lang="en" i="1" dirty="0"/>
              <a:t>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= </a:t>
            </a:r>
            <a:r>
              <a:rPr lang="en" i="1" dirty="0"/>
              <a:t>H</a:t>
            </a:r>
            <a:r>
              <a:rPr lang="en" dirty="0"/>
              <a:t>(</a:t>
            </a:r>
            <a:r>
              <a:rPr lang="en" dirty="0">
                <a:solidFill>
                  <a:srgbClr val="0000FF"/>
                </a:solidFill>
              </a:rPr>
              <a:t>(</a:t>
            </a:r>
            <a:r>
              <a:rPr lang="en" i="1" dirty="0">
                <a:solidFill>
                  <a:srgbClr val="0000FF"/>
                </a:solidFill>
              </a:rPr>
              <a:t>K</a:t>
            </a:r>
            <a:r>
              <a:rPr lang="en" dirty="0">
                <a:solidFill>
                  <a:srgbClr val="0000FF"/>
                </a:solidFill>
              </a:rPr>
              <a:t>' ⊕ </a:t>
            </a:r>
            <a:r>
              <a:rPr lang="en" i="1" dirty="0" err="1">
                <a:solidFill>
                  <a:srgbClr val="0000FF"/>
                </a:solidFill>
              </a:rPr>
              <a:t>opad</a:t>
            </a:r>
            <a:r>
              <a:rPr lang="en" dirty="0">
                <a:solidFill>
                  <a:srgbClr val="0000FF"/>
                </a:solidFill>
              </a:rPr>
              <a:t>)</a:t>
            </a:r>
            <a:r>
              <a:rPr lang="en" dirty="0"/>
              <a:t> || H(</a:t>
            </a:r>
            <a:r>
              <a:rPr lang="en" dirty="0">
                <a:solidFill>
                  <a:srgbClr val="FF0000"/>
                </a:solidFill>
              </a:rPr>
              <a:t>(</a:t>
            </a:r>
            <a:r>
              <a:rPr lang="en" i="1" dirty="0">
                <a:solidFill>
                  <a:srgbClr val="FF0000"/>
                </a:solidFill>
              </a:rPr>
              <a:t>K</a:t>
            </a:r>
            <a:r>
              <a:rPr lang="en" dirty="0">
                <a:solidFill>
                  <a:srgbClr val="FF0000"/>
                </a:solidFill>
              </a:rPr>
              <a:t>' ⊕ </a:t>
            </a:r>
            <a:r>
              <a:rPr lang="en" i="1" dirty="0" err="1">
                <a:solidFill>
                  <a:srgbClr val="FF0000"/>
                </a:solidFill>
              </a:rPr>
              <a:t>ipad</a:t>
            </a:r>
            <a:r>
              <a:rPr lang="en" dirty="0">
                <a:solidFill>
                  <a:srgbClr val="FF0000"/>
                </a:solidFill>
              </a:rPr>
              <a:t>)</a:t>
            </a:r>
            <a:r>
              <a:rPr lang="en" dirty="0"/>
              <a:t> || </a:t>
            </a:r>
            <a:r>
              <a:rPr lang="en" i="1" dirty="0"/>
              <a:t>M</a:t>
            </a:r>
            <a:r>
              <a:rPr lang="en" dirty="0"/>
              <a:t>))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HMAC is a hash function, so it has the properties of the underlying hash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It is collision resistant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Given HMAC(</a:t>
            </a:r>
            <a:r>
              <a:rPr lang="en" i="1" dirty="0"/>
              <a:t>K</a:t>
            </a:r>
            <a:r>
              <a:rPr lang="en" dirty="0"/>
              <a:t>, </a:t>
            </a:r>
            <a:r>
              <a:rPr lang="en" i="1" dirty="0"/>
              <a:t>M</a:t>
            </a:r>
            <a:r>
              <a:rPr lang="en" dirty="0"/>
              <a:t>) and </a:t>
            </a:r>
            <a:r>
              <a:rPr lang="en" i="1" dirty="0"/>
              <a:t>K</a:t>
            </a:r>
            <a:r>
              <a:rPr lang="en" dirty="0"/>
              <a:t>, an attacker can’t learn </a:t>
            </a:r>
            <a:r>
              <a:rPr lang="en" i="1" dirty="0"/>
              <a:t>M</a:t>
            </a:r>
            <a:endParaRPr i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the underlying hash is secure, HMAC doesn’t reveal </a:t>
            </a:r>
            <a:r>
              <a:rPr lang="en" i="1" dirty="0"/>
              <a:t>M</a:t>
            </a:r>
            <a:r>
              <a:rPr lang="en" dirty="0"/>
              <a:t>, but it is still deterministic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You can’t verify a tag </a:t>
            </a:r>
            <a:r>
              <a:rPr lang="en" i="1" dirty="0"/>
              <a:t>T</a:t>
            </a:r>
            <a:r>
              <a:rPr lang="en" dirty="0"/>
              <a:t> if you don’t have </a:t>
            </a:r>
            <a:r>
              <a:rPr lang="en" i="1" dirty="0"/>
              <a:t>K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means that an attacker can’t brute-force the message </a:t>
            </a:r>
            <a:r>
              <a:rPr lang="en" i="1" dirty="0"/>
              <a:t>M</a:t>
            </a:r>
            <a:r>
              <a:rPr lang="en" dirty="0"/>
              <a:t> without knowing </a:t>
            </a:r>
            <a:r>
              <a:rPr lang="en" i="1" dirty="0"/>
              <a:t>K</a:t>
            </a:r>
            <a:endParaRPr dirty="0"/>
          </a:p>
        </p:txBody>
      </p:sp>
      <p:sp>
        <p:nvSpPr>
          <p:cNvPr id="368" name="Google Shape;3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MACs provide integrity?</a:t>
            </a:r>
            <a:endParaRPr/>
          </a:p>
        </p:txBody>
      </p:sp>
      <p:sp>
        <p:nvSpPr>
          <p:cNvPr id="374" name="Google Shape;374;p5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integrity?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Yes. An attacker cannot tamper with the message without being detected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authenticity?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depends on your threat model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message has a valid MAC, you can be sure it came from </a:t>
            </a:r>
            <a:r>
              <a:rPr lang="en" i="1"/>
              <a:t>someone with the secret key</a:t>
            </a:r>
            <a:r>
              <a:rPr lang="en"/>
              <a:t>, but you can’t narrow it down to one person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only two people have the secret key, MACs provide authenticity: it has a valid MAC, and it’s not from me, so it must be from the other person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MACs provide confidentiality?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are deterministic ⇒ No IND-CPA security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MACs in general have no confidentiality guarantees; they can leak information about the message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HMAC doesn’t leak information about the message, but it’s still deterministic, so it’s not IND-CPA secure</a:t>
            </a:r>
            <a:endParaRPr/>
          </a:p>
        </p:txBody>
      </p:sp>
      <p:sp>
        <p:nvSpPr>
          <p:cNvPr id="375" name="Google Shape;375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</a:t>
            </a:r>
            <a:endParaRPr/>
          </a:p>
        </p:txBody>
      </p:sp>
      <p:sp>
        <p:nvSpPr>
          <p:cNvPr id="382" name="Google Shape;38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Cryptography Roadmap</a:t>
            </a:r>
            <a:endParaRPr/>
          </a:p>
        </p:txBody>
      </p:sp>
      <p:graphicFrame>
        <p:nvGraphicFramePr>
          <p:cNvPr id="389" name="Google Shape;389;p52"/>
          <p:cNvGraphicFramePr/>
          <p:nvPr/>
        </p:nvGraphicFramePr>
        <p:xfrm>
          <a:off x="311700" y="1310650"/>
          <a:ext cx="8520600" cy="2143685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173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1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4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Symmetric-key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Asymmetric-key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Confidentiality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B7B7B7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B7B7B7"/>
                          </a:solidFill>
                        </a:rPr>
                        <a:t>One-time pads</a:t>
                      </a:r>
                      <a:endParaRPr sz="1600">
                        <a:solidFill>
                          <a:srgbClr val="B7B7B7"/>
                        </a:solidFill>
                      </a:endParaRPr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Block ciphers with chaining modes (e.g. AES-CBC)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RSA encryption</a:t>
                      </a:r>
                      <a:endParaRPr sz="1600"/>
                    </a:p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ElGamal encryption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6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Integrity,</a:t>
                      </a:r>
                      <a:br>
                        <a:rPr lang="en" sz="1600"/>
                      </a:br>
                      <a:r>
                        <a:rPr lang="en" sz="1600"/>
                        <a:t>Authentication</a:t>
                      </a:r>
                      <a:endParaRPr sz="16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Char char="●"/>
                      </a:pPr>
                      <a:r>
                        <a:rPr lang="en" sz="1600">
                          <a:solidFill>
                            <a:srgbClr val="FF0000"/>
                          </a:solidFill>
                        </a:rPr>
                        <a:t>MACs (e.g. HMAC)</a:t>
                      </a:r>
                      <a:endParaRPr sz="16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302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600"/>
                        <a:buChar char="●"/>
                      </a:pPr>
                      <a:r>
                        <a:rPr lang="en" sz="1600"/>
                        <a:t>Digital signatures (e.g. RSA signatures)</a:t>
                      </a:r>
                      <a:endParaRPr sz="16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0" name="Google Shape;390;p52"/>
          <p:cNvSpPr txBox="1">
            <a:spLocks noGrp="1"/>
          </p:cNvSpPr>
          <p:nvPr>
            <p:ph type="body" idx="4294967295"/>
          </p:nvPr>
        </p:nvSpPr>
        <p:spPr>
          <a:xfrm>
            <a:off x="198500" y="3844625"/>
            <a:ext cx="4373400" cy="11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600"/>
              <a:buChar char="●"/>
            </a:pPr>
            <a:r>
              <a:rPr lang="en" sz="1600">
                <a:solidFill>
                  <a:srgbClr val="B7B7B7"/>
                </a:solidFill>
              </a:rPr>
              <a:t>Hash functions</a:t>
            </a:r>
            <a:endParaRPr sz="1600">
              <a:solidFill>
                <a:srgbClr val="B7B7B7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Pseudorandom number generators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Public key exchange (e.g. Diffie-Hellman)</a:t>
            </a:r>
            <a:endParaRPr sz="1600"/>
          </a:p>
        </p:txBody>
      </p:sp>
      <p:sp>
        <p:nvSpPr>
          <p:cNvPr id="391" name="Google Shape;391;p52"/>
          <p:cNvSpPr txBox="1"/>
          <p:nvPr/>
        </p:nvSpPr>
        <p:spPr>
          <a:xfrm>
            <a:off x="5175400" y="3844625"/>
            <a:ext cx="3447900" cy="7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Key management (certificates)</a:t>
            </a:r>
            <a:endParaRPr sz="1600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 management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92" name="Google Shape;39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Definition</a:t>
            </a:r>
            <a:endParaRPr/>
          </a:p>
        </p:txBody>
      </p:sp>
      <p:sp>
        <p:nvSpPr>
          <p:cNvPr id="398" name="Google Shape;398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Authenticated encryption </a:t>
            </a:r>
            <a:r>
              <a:rPr lang="en" sz="2000" dirty="0"/>
              <a:t>(</a:t>
            </a:r>
            <a:r>
              <a:rPr lang="en" sz="2000" b="1" dirty="0"/>
              <a:t>AE</a:t>
            </a:r>
            <a:r>
              <a:rPr lang="en" sz="2000" dirty="0"/>
              <a:t>): A scheme that simultaneously guarantees confidentiality and integrity (and authenticity, depending on your threat model) on a message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Two ways of achieving authenticated encryption:</a:t>
            </a:r>
            <a:endParaRPr sz="20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Combine schemes that provide confidentiality with schemes that provide integrity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Use a scheme that is designed to provide confidentiality and integrity</a:t>
            </a:r>
            <a:endParaRPr sz="1600" dirty="0"/>
          </a:p>
        </p:txBody>
      </p:sp>
      <p:sp>
        <p:nvSpPr>
          <p:cNvPr id="399" name="Google Shape;399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Combining Schemes: Let’s design it together</a:t>
            </a:r>
            <a:endParaRPr/>
          </a:p>
        </p:txBody>
      </p:sp>
      <p:sp>
        <p:nvSpPr>
          <p:cNvPr id="405" name="Google Shape;405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IND-CPA encryption scheme (e.g. AES-CBC): Enc(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and Dec(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unforgeable MAC scheme (e.g. HMAC): 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attempt: Alice sends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No, the MAC is not IND-CPA secure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compute the MAC on the </a:t>
            </a:r>
            <a:r>
              <a:rPr lang="en" i="1"/>
              <a:t>ciphertext</a:t>
            </a:r>
            <a:r>
              <a:rPr lang="en"/>
              <a:t> instead of the plaintext:</a:t>
            </a:r>
            <a:br>
              <a:rPr lang="en"/>
            </a:b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and </a:t>
            </a:r>
            <a:r>
              <a:rPr lang="en">
                <a:solidFill>
                  <a:srgbClr val="0000FF"/>
                </a:solidFill>
              </a:rPr>
              <a:t>MAC(k</a:t>
            </a:r>
            <a:r>
              <a:rPr lang="en" sz="13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the MAC might leak info about the ciphertext, but that’s okay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Let’s encrypt the MAC too: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12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12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Integrity? Yes, attacker can’t tamper with the 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Confidentiality? Yes, everything is encrypted</a:t>
            </a:r>
            <a:endParaRPr/>
          </a:p>
        </p:txBody>
      </p:sp>
      <p:sp>
        <p:nvSpPr>
          <p:cNvPr id="406" name="Google Shape;406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MAC-then-Encrypt or Encrypt-then-MAC?</a:t>
            </a:r>
            <a:endParaRPr/>
          </a:p>
        </p:txBody>
      </p:sp>
      <p:sp>
        <p:nvSpPr>
          <p:cNvPr id="412" name="Google Shape;412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MAC-then-encrypt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encrypt the message and the MAC together: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Encrypt-then-MAC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First compute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Then MAC the ciphertext: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better?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both are IND-CPA and EU-CPA secure if applied properly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 has a flaw: You don’t know if tampering has occurred until after decrypting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Attacker can supply arbitrary tampered input, and you always have to decrypt it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Passing attacker-chosen input through the decryption function can cause side-channel leaks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Always use encrypt-then-MAC</a:t>
            </a:r>
            <a:r>
              <a:rPr lang="en"/>
              <a:t> because it’s more robust to mistakes</a:t>
            </a:r>
            <a:endParaRPr/>
          </a:p>
        </p:txBody>
      </p:sp>
      <p:sp>
        <p:nvSpPr>
          <p:cNvPr id="413" name="Google Shape;41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Block ciphers are designed for </a:t>
            </a:r>
            <a:r>
              <a:rPr lang="en" sz="2000" i="1" dirty="0"/>
              <a:t>confidentiality</a:t>
            </a:r>
            <a:r>
              <a:rPr lang="en" sz="2000" dirty="0"/>
              <a:t> (IND-CPA)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If an attacker tampers with the ciphertext, we are not guaranteed to detect it</a:t>
            </a: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Remember Mallory: An </a:t>
            </a:r>
            <a:r>
              <a:rPr lang="en" sz="2000" i="1" dirty="0"/>
              <a:t>active</a:t>
            </a:r>
            <a:r>
              <a:rPr lang="en" sz="2000" dirty="0"/>
              <a:t> manipulator who wants to tamper with the message</a:t>
            </a:r>
            <a:endParaRPr sz="2000" dirty="0"/>
          </a:p>
        </p:txBody>
      </p:sp>
      <p:sp>
        <p:nvSpPr>
          <p:cNvPr id="95" name="Google Shape;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Reuse</a:t>
            </a:r>
            <a:endParaRPr/>
          </a:p>
        </p:txBody>
      </p:sp>
      <p:sp>
        <p:nvSpPr>
          <p:cNvPr id="419" name="Google Shape;419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Key reuse</a:t>
            </a:r>
            <a:r>
              <a:rPr lang="en"/>
              <a:t>: Using the same key in two different use cases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Using the same key multiple times for the same use (e.g. computing HMACs on different messages in the same context with the same key) is not key reuse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Reusing keys can cause the underlying algorithms to interfere with each other and affect security guarantees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you use a block-cipher-based MAC algorithm and a block cipher chaining mode, the underlying block ciphers may no longer be secure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Thinking about these attacks is hard</a:t>
            </a:r>
            <a:endParaRPr/>
          </a:p>
        </p:txBody>
      </p:sp>
      <p:sp>
        <p:nvSpPr>
          <p:cNvPr id="420" name="Google Shape;420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Reuse</a:t>
            </a:r>
            <a:endParaRPr/>
          </a:p>
        </p:txBody>
      </p:sp>
      <p:sp>
        <p:nvSpPr>
          <p:cNvPr id="426" name="Google Shape;426;p5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Simplest solution: Do not reuse keys! One key per </a:t>
            </a:r>
            <a:r>
              <a:rPr lang="en" i="1"/>
              <a:t>use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a piece of data and MAC a piece of data?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use; different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 one of Alice’s messages to Bob and MAC one of Bob’s messages to Alice?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Different use; different key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one of Alice’s files and encrypt another one of Alice’s files?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It’s </a:t>
            </a:r>
            <a:r>
              <a:rPr lang="en" i="1"/>
              <a:t>probably</a:t>
            </a:r>
            <a:r>
              <a:rPr lang="en"/>
              <a:t> fine to use the same key, but cryptographic design is tricky to get right!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 user metadata, encrypt file metadata, and encrypt file data?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You’ll have to think about this in Project 2!</a:t>
            </a:r>
            <a:endParaRPr/>
          </a:p>
        </p:txBody>
      </p:sp>
      <p:sp>
        <p:nvSpPr>
          <p:cNvPr id="427" name="Google Shape;427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1.0 “Lucky 13” Attack</a:t>
            </a:r>
            <a:endParaRPr/>
          </a:p>
        </p:txBody>
      </p:sp>
      <p:sp>
        <p:nvSpPr>
          <p:cNvPr id="433" name="Google Shape;43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TLS: A protocol for sending encrypted and authenticated messages over the Internet (we’ll study it more in the networking unit)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TLS 1.0 uses 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encryption algorithm is AES-CBC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Lucky 13 attack abuses MAC-then-encrypt to read encrypted messages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Guess a byte of plaintext and change the ciphertext accordingly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MAC will error, but the time it takes to error is different depending on if the guess is correct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Attacker measures how long it takes to error in order to learn information about plaintext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TLS will send the message again if the MAC errors, so the attacker can guess repeatedly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Takeaways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Side channel attack: The algorithm is proved secure, but poor implementation made it vulnerable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encrypt-then-MAC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You’ll try a similar attack in Homework 2!</a:t>
            </a:r>
            <a:endParaRPr/>
          </a:p>
        </p:txBody>
      </p:sp>
      <p:sp>
        <p:nvSpPr>
          <p:cNvPr id="434" name="Google Shape;434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Encryption</a:t>
            </a:r>
            <a:endParaRPr/>
          </a:p>
        </p:txBody>
      </p:sp>
      <p:sp>
        <p:nvSpPr>
          <p:cNvPr id="440" name="Google Shape;440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method for authenticated encryption: Use a scheme that is designed to provide confidentiality, integrity, and authenticity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Authenticated encryption with additional data</a:t>
            </a:r>
            <a:r>
              <a:rPr lang="en"/>
              <a:t> (</a:t>
            </a:r>
            <a:r>
              <a:rPr lang="en" b="1"/>
              <a:t>AEAD</a:t>
            </a:r>
            <a:r>
              <a:rPr lang="en"/>
              <a:t>): An algorithm that provides both confidentiality and integrity over the plaintext and integrity over </a:t>
            </a:r>
            <a:r>
              <a:rPr lang="en" i="1"/>
              <a:t>additional data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data is usually context (e.g. memory address), so you can’t change the context without breaking the MAC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if used correctly: No more worrying about MAC-then-encrypt</a:t>
            </a:r>
            <a:endParaRPr sz="18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use AEAD incorrectly, you lose </a:t>
            </a:r>
            <a:r>
              <a:rPr lang="en" i="1"/>
              <a:t>both</a:t>
            </a:r>
            <a:r>
              <a:rPr lang="en"/>
              <a:t> confidentiality and integrity/authentication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of correct usage: Using a crypto library with AEAD</a:t>
            </a:r>
            <a:endParaRPr/>
          </a:p>
        </p:txBody>
      </p:sp>
      <p:sp>
        <p:nvSpPr>
          <p:cNvPr id="441" name="Google Shape;441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47" name="Google Shape;447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Galois Counter Mode</a:t>
            </a:r>
            <a:r>
              <a:rPr lang="en"/>
              <a:t> (</a:t>
            </a:r>
            <a:r>
              <a:rPr lang="en" b="1"/>
              <a:t>GCM</a:t>
            </a:r>
            <a:r>
              <a:rPr lang="en"/>
              <a:t>): An AEAD block cipher mode of operation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i="1"/>
              <a:t>E</a:t>
            </a:r>
            <a:r>
              <a:rPr lang="en" sz="1200" i="1"/>
              <a:t>K</a:t>
            </a:r>
            <a:r>
              <a:rPr lang="en"/>
              <a:t> is standard block cipher encryption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</a:t>
            </a:r>
            <a:r>
              <a:rPr lang="en" sz="1200" i="1"/>
              <a:t>H</a:t>
            </a:r>
            <a:r>
              <a:rPr lang="en"/>
              <a:t> is 128-bit multiplication over a special field (Galois multiplication)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worry about the math</a:t>
            </a:r>
            <a:endParaRPr/>
          </a:p>
        </p:txBody>
      </p:sp>
      <p:sp>
        <p:nvSpPr>
          <p:cNvPr id="448" name="Google Shape;44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pic>
        <p:nvPicPr>
          <p:cNvPr id="449" name="Google Shape;4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AEAD Example: Galois Counter Mode (GCM)</a:t>
            </a:r>
            <a:endParaRPr/>
          </a:p>
        </p:txBody>
      </p:sp>
      <p:sp>
        <p:nvSpPr>
          <p:cNvPr id="455" name="Google Shape;455;p6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fast mode of operation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Fully parallel encryption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Galois multiplication isn’t parallelizable, but it’s very fast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Drawbacks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IV reuse leads to loss of confidentiality, integrity, and authentication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wouldn’t happen if you used AES-CTR and HMAC-SHA256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Implementing Galois implementation is difficult and easy to screw 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GCM provides integrity and confidentiality, but if you misuse it, it’s even worse than CTR mode</a:t>
            </a:r>
            <a:endParaRPr/>
          </a:p>
        </p:txBody>
      </p:sp>
      <p:pic>
        <p:nvPicPr>
          <p:cNvPr id="456" name="Google Shape;456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1925" y="1464075"/>
            <a:ext cx="2981375" cy="3279525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Hashes: Summary</a:t>
            </a:r>
            <a:endParaRPr/>
          </a:p>
        </p:txBody>
      </p:sp>
      <p:sp>
        <p:nvSpPr>
          <p:cNvPr id="463" name="Google Shape;463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Map arbitrary-length input to fixed-length output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 is deterministic and unpredictable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properties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way: Given an output </a:t>
            </a:r>
            <a:r>
              <a:rPr lang="en" i="1"/>
              <a:t>y</a:t>
            </a:r>
            <a:r>
              <a:rPr lang="en"/>
              <a:t>, it is infeasible to find any input </a:t>
            </a:r>
            <a:r>
              <a:rPr lang="en" i="1"/>
              <a:t>x</a:t>
            </a:r>
            <a:r>
              <a:rPr lang="en"/>
              <a:t> such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 = </a:t>
            </a:r>
            <a:r>
              <a:rPr lang="en" i="1"/>
              <a:t>y</a:t>
            </a:r>
            <a:r>
              <a:rPr lang="en"/>
              <a:t>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Second preimage resistant: Given an input </a:t>
            </a:r>
            <a:r>
              <a:rPr lang="en" i="1"/>
              <a:t>x</a:t>
            </a:r>
            <a:r>
              <a:rPr lang="en"/>
              <a:t>, it is infeasible to find another input </a:t>
            </a:r>
            <a:r>
              <a:rPr lang="en" i="1"/>
              <a:t>x'</a:t>
            </a:r>
            <a:r>
              <a:rPr lang="en"/>
              <a:t> ≠ </a:t>
            </a:r>
            <a:r>
              <a:rPr lang="en" i="1"/>
              <a:t>x</a:t>
            </a:r>
            <a:r>
              <a:rPr lang="en"/>
              <a:t> such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x'</a:t>
            </a:r>
            <a:r>
              <a:rPr lang="en"/>
              <a:t>).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Collision resistant: It is infeasible to find another any pair of inputs </a:t>
            </a:r>
            <a:r>
              <a:rPr lang="en" i="1"/>
              <a:t>x'</a:t>
            </a:r>
            <a:r>
              <a:rPr lang="en"/>
              <a:t> ≠ </a:t>
            </a:r>
            <a:r>
              <a:rPr lang="en" i="1"/>
              <a:t>x</a:t>
            </a:r>
            <a:r>
              <a:rPr lang="en"/>
              <a:t> such that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 i="1"/>
              <a:t>x'</a:t>
            </a:r>
            <a:r>
              <a:rPr lang="en"/>
              <a:t>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hashes are vulnerable to length extension attacks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Application: Lowest hash scheme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Hashes don’t provide integrity (unless you can publish the hash securely)</a:t>
            </a:r>
            <a:endParaRPr/>
          </a:p>
        </p:txBody>
      </p:sp>
      <p:sp>
        <p:nvSpPr>
          <p:cNvPr id="464" name="Google Shape;464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MACs: Summary</a:t>
            </a:r>
            <a:endParaRPr/>
          </a:p>
        </p:txBody>
      </p:sp>
      <p:sp>
        <p:nvSpPr>
          <p:cNvPr id="470" name="Google Shape;470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Inputs: a secret key and a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Output: a tag on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secure MAC is unforgeable: Even if Mallory can trick Alice into creating MACs for messages that Mallory chooses, Mallory cannot create a valid MAC on a message that she hasn't seen before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HMAC(</a:t>
            </a:r>
            <a:r>
              <a:rPr lang="en" i="1"/>
              <a:t>K</a:t>
            </a:r>
            <a:r>
              <a:rPr lang="en"/>
              <a:t>, </a:t>
            </a:r>
            <a:r>
              <a:rPr lang="en" i="1"/>
              <a:t>M</a:t>
            </a:r>
            <a:r>
              <a:rPr lang="en"/>
              <a:t>) =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0000FF"/>
                </a:solidFill>
              </a:rPr>
              <a:t>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>
                <a:solidFill>
                  <a:srgbClr val="0000FF"/>
                </a:solidFill>
              </a:rPr>
              <a:t>' ⊕ </a:t>
            </a:r>
            <a:r>
              <a:rPr lang="en" i="1">
                <a:solidFill>
                  <a:srgbClr val="0000FF"/>
                </a:solidFill>
              </a:rPr>
              <a:t>opad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H</a:t>
            </a:r>
            <a:r>
              <a:rPr lang="en"/>
              <a:t>(</a:t>
            </a:r>
            <a:r>
              <a:rPr lang="en">
                <a:solidFill>
                  <a:srgbClr val="FF0000"/>
                </a:solidFill>
              </a:rPr>
              <a:t>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>
                <a:solidFill>
                  <a:srgbClr val="FF0000"/>
                </a:solidFill>
              </a:rPr>
              <a:t>' ⊕ </a:t>
            </a:r>
            <a:r>
              <a:rPr lang="en" i="1">
                <a:solidFill>
                  <a:srgbClr val="FF0000"/>
                </a:solidFill>
              </a:rPr>
              <a:t>ipad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 i="1"/>
              <a:t>M</a:t>
            </a:r>
            <a:r>
              <a:rPr lang="en"/>
              <a:t>))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MACs do not provide confidentiality</a:t>
            </a:r>
            <a:endParaRPr/>
          </a:p>
        </p:txBody>
      </p:sp>
      <p:sp>
        <p:nvSpPr>
          <p:cNvPr id="471" name="Google Shape;47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Authenticated Encryption: Summary</a:t>
            </a:r>
            <a:endParaRPr/>
          </a:p>
        </p:txBody>
      </p:sp>
      <p:sp>
        <p:nvSpPr>
          <p:cNvPr id="477" name="Google Shape;477;p6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Authenticated encryption: A scheme that simultaneously guarantees confidentiality and integrity (and authenticity) on a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approach: Combine schemes that provide confidentiality with schemes that provide integrity and authenticity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MAC-then-encrypt: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 i="1">
                <a:solidFill>
                  <a:srgbClr val="0000FF"/>
                </a:solidFill>
              </a:rPr>
              <a:t>M</a:t>
            </a:r>
            <a:r>
              <a:rPr lang="en">
                <a:solidFill>
                  <a:srgbClr val="0000FF"/>
                </a:solidFill>
              </a:rPr>
              <a:t>)</a:t>
            </a:r>
            <a:r>
              <a:rPr lang="en">
                <a:solidFill>
                  <a:srgbClr val="FF0000"/>
                </a:solidFill>
              </a:rPr>
              <a:t>)</a:t>
            </a:r>
            <a:endParaRPr>
              <a:solidFill>
                <a:srgbClr val="FF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Encrypt-then-MAC: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/>
              <a:t> || </a:t>
            </a:r>
            <a:r>
              <a:rPr lang="en">
                <a:solidFill>
                  <a:srgbClr val="0000FF"/>
                </a:solidFill>
              </a:rPr>
              <a:t>MAC(</a:t>
            </a:r>
            <a:r>
              <a:rPr lang="en" i="1">
                <a:solidFill>
                  <a:srgbClr val="0000FF"/>
                </a:solidFill>
              </a:rPr>
              <a:t>K</a:t>
            </a:r>
            <a:r>
              <a:rPr lang="en" sz="900">
                <a:solidFill>
                  <a:srgbClr val="0000FF"/>
                </a:solidFill>
              </a:rPr>
              <a:t>2</a:t>
            </a:r>
            <a:r>
              <a:rPr lang="en">
                <a:solidFill>
                  <a:srgbClr val="0000FF"/>
                </a:solidFill>
              </a:rPr>
              <a:t>, </a:t>
            </a:r>
            <a:r>
              <a:rPr lang="en">
                <a:solidFill>
                  <a:srgbClr val="FF0000"/>
                </a:solidFill>
              </a:rPr>
              <a:t>Enc(</a:t>
            </a:r>
            <a:r>
              <a:rPr lang="en" i="1">
                <a:solidFill>
                  <a:srgbClr val="FF0000"/>
                </a:solidFill>
              </a:rPr>
              <a:t>K</a:t>
            </a:r>
            <a:r>
              <a:rPr lang="en" sz="900">
                <a:solidFill>
                  <a:srgbClr val="FF0000"/>
                </a:solidFill>
              </a:rPr>
              <a:t>1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 i="1">
                <a:solidFill>
                  <a:srgbClr val="FF0000"/>
                </a:solidFill>
              </a:rPr>
              <a:t>M</a:t>
            </a:r>
            <a:r>
              <a:rPr lang="en">
                <a:solidFill>
                  <a:srgbClr val="FF0000"/>
                </a:solidFill>
              </a:rPr>
              <a:t>)</a:t>
            </a:r>
            <a:r>
              <a:rPr lang="en">
                <a:solidFill>
                  <a:srgbClr val="0000FF"/>
                </a:solidFill>
              </a:rPr>
              <a:t>)</a:t>
            </a:r>
            <a:endParaRPr>
              <a:solidFill>
                <a:srgbClr val="0000FF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Always use Encrypt-then-MAC because it's more robust to mistakes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Second approach: Use AEAD encryption modes designed to provide confidentiality, integrity, and authenticity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Drawback: Incorrectly using AEAD modes leads to losing </a:t>
            </a:r>
            <a:r>
              <a:rPr lang="en" i="1"/>
              <a:t>both</a:t>
            </a:r>
            <a:r>
              <a:rPr lang="en"/>
              <a:t> confidentiality and integrity/authentication</a:t>
            </a:r>
            <a:endParaRPr/>
          </a:p>
        </p:txBody>
      </p:sp>
      <p:sp>
        <p:nvSpPr>
          <p:cNvPr id="478" name="Google Shape;478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Time</a:t>
            </a:r>
            <a:endParaRPr/>
          </a:p>
        </p:txBody>
      </p:sp>
      <p:sp>
        <p:nvSpPr>
          <p:cNvPr id="484" name="Google Shape;484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273958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Symmetric-key encryption schemes need randomness. How do we securely generate random numbers?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dirty="0"/>
              <a:t>When discussing symmetric-key schemes, we assumed Alice and Bob managed to share a secret key. How can Alice and Bob share a symmetric key over an insecure channel?</a:t>
            </a:r>
            <a:endParaRPr sz="2000" dirty="0"/>
          </a:p>
        </p:txBody>
      </p:sp>
      <p:sp>
        <p:nvSpPr>
          <p:cNvPr id="485" name="Google Shape;48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CTR mode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Mallory tampers with the ciphertext using XOR?</a:t>
            </a:r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aphicFrame>
        <p:nvGraphicFramePr>
          <p:cNvPr id="104" name="Google Shape;104;p21"/>
          <p:cNvGraphicFramePr/>
          <p:nvPr/>
        </p:nvGraphicFramePr>
        <p:xfrm>
          <a:off x="669300" y="2437100"/>
          <a:ext cx="7805400" cy="79242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5" name="Google Shape;105;p21"/>
          <p:cNvGraphicFramePr/>
          <p:nvPr/>
        </p:nvGraphicFramePr>
        <p:xfrm>
          <a:off x="669300" y="36350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08" name="Google Shape;108;p21"/>
          <p:cNvGraphicFramePr/>
          <p:nvPr/>
        </p:nvGraphicFramePr>
        <p:xfrm>
          <a:off x="669300" y="44421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09;p21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</a:t>
            </a:r>
            <a:endParaRPr i="1"/>
          </a:p>
        </p:txBody>
      </p:sp>
      <p:sp>
        <p:nvSpPr>
          <p:cNvPr id="110" name="Google Shape;110;p21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</a:t>
            </a:r>
            <a:r>
              <a:rPr lang="en" sz="900" i="1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11" name="Google Shape;111;p21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Suppose Mallory knows the message </a:t>
            </a:r>
            <a:r>
              <a:rPr lang="en" i="1"/>
              <a:t>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can Mallory change the </a:t>
            </a:r>
            <a:r>
              <a:rPr lang="en" i="1"/>
              <a:t>M</a:t>
            </a:r>
            <a:r>
              <a:rPr lang="en"/>
              <a:t> to say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Pay Mal $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00</a:t>
            </a:r>
            <a:r>
              <a:rPr lang="en"/>
              <a:t>?</a:t>
            </a:r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9" name="Google Shape;119;p22"/>
          <p:cNvGraphicFramePr/>
          <p:nvPr/>
        </p:nvGraphicFramePr>
        <p:xfrm>
          <a:off x="669300" y="2437100"/>
          <a:ext cx="7805400" cy="79242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0" name="Google Shape;120;p22"/>
          <p:cNvGraphicFramePr/>
          <p:nvPr/>
        </p:nvGraphicFramePr>
        <p:xfrm>
          <a:off x="669300" y="36350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121;p22"/>
          <p:cNvSpPr txBox="1"/>
          <p:nvPr/>
        </p:nvSpPr>
        <p:spPr>
          <a:xfrm>
            <a:off x="4297650" y="32295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22" name="Google Shape;122;p22"/>
          <p:cNvSpPr txBox="1"/>
          <p:nvPr/>
        </p:nvSpPr>
        <p:spPr>
          <a:xfrm>
            <a:off x="4297650" y="40366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graphicFrame>
        <p:nvGraphicFramePr>
          <p:cNvPr id="123" name="Google Shape;123;p22"/>
          <p:cNvGraphicFramePr/>
          <p:nvPr/>
        </p:nvGraphicFramePr>
        <p:xfrm>
          <a:off x="669300" y="4442175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4" name="Google Shape;124;p22"/>
          <p:cNvSpPr txBox="1"/>
          <p:nvPr/>
        </p:nvSpPr>
        <p:spPr>
          <a:xfrm>
            <a:off x="102700" y="28288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M</a:t>
            </a:r>
            <a:endParaRPr i="1"/>
          </a:p>
        </p:txBody>
      </p:sp>
      <p:sp>
        <p:nvSpPr>
          <p:cNvPr id="125" name="Google Shape;125;p22"/>
          <p:cNvSpPr txBox="1"/>
          <p:nvPr/>
        </p:nvSpPr>
        <p:spPr>
          <a:xfrm>
            <a:off x="102700" y="36330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</a:t>
            </a:r>
            <a:r>
              <a:rPr lang="en" sz="900" i="1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02700" y="44373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133" name="Google Shape;133;p23"/>
          <p:cNvGraphicFramePr/>
          <p:nvPr/>
        </p:nvGraphicFramePr>
        <p:xfrm>
          <a:off x="387113" y="1263725"/>
          <a:ext cx="8369750" cy="2737209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4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5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3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64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/>
                        <a:t>C</a:t>
                      </a:r>
                      <a:r>
                        <a:rPr lang="en" sz="1300" i="1"/>
                        <a:t>i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</a:rPr>
                        <a:t>Definition of C</a:t>
                      </a:r>
                      <a:r>
                        <a:rPr lang="en" sz="1800"/>
                        <a:t>TR</a:t>
                      </a:r>
                      <a:endParaRPr sz="1800">
                        <a:solidFill>
                          <a:srgbClr val="000000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/>
                        <a:t>Pad</a:t>
                      </a:r>
                      <a:r>
                        <a:rPr lang="en" sz="1300" i="1"/>
                        <a:t>i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M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0x31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Solve for the </a:t>
                      </a:r>
                      <a:r>
                        <a:rPr lang="en" sz="1800" i="1"/>
                        <a:t>i</a:t>
                      </a:r>
                      <a:r>
                        <a:rPr lang="en" sz="1800"/>
                        <a:t>th byte of the pad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/>
                        <a:t>C'</a:t>
                      </a:r>
                      <a:r>
                        <a:rPr lang="en" sz="1300" i="1"/>
                        <a:t>i</a:t>
                      </a:r>
                      <a:endParaRPr sz="1300" i="1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M'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Pad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 </a:t>
                      </a:r>
                      <a:endParaRPr sz="13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i="1">
                          <a:solidFill>
                            <a:schemeClr val="dk1"/>
                          </a:solidFill>
                        </a:rPr>
                        <a:t>C'</a:t>
                      </a:r>
                      <a:r>
                        <a:rPr lang="en" sz="1300" i="1">
                          <a:solidFill>
                            <a:schemeClr val="dk1"/>
                          </a:solidFill>
                        </a:rPr>
                        <a:t>i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⊕ </a:t>
                      </a: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Compute the changed </a:t>
                      </a:r>
                      <a:r>
                        <a:rPr lang="en" sz="1800" i="1"/>
                        <a:t>i</a:t>
                      </a:r>
                      <a:r>
                        <a:rPr lang="en" sz="1800"/>
                        <a:t>th byte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i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=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0" marR="0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sz="18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4" name="Google Shape;134;p23"/>
          <p:cNvGraphicFramePr/>
          <p:nvPr/>
        </p:nvGraphicFramePr>
        <p:xfrm>
          <a:off x="821700" y="38087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0x58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5" name="Google Shape;135;p23"/>
          <p:cNvGraphicFramePr/>
          <p:nvPr/>
        </p:nvGraphicFramePr>
        <p:xfrm>
          <a:off x="821700" y="43561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6" name="Google Shape;136;p23"/>
          <p:cNvSpPr txBox="1"/>
          <p:nvPr/>
        </p:nvSpPr>
        <p:spPr>
          <a:xfrm>
            <a:off x="255100" y="38095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</a:t>
            </a:r>
            <a:endParaRPr i="1"/>
          </a:p>
        </p:txBody>
      </p:sp>
      <p:sp>
        <p:nvSpPr>
          <p:cNvPr id="137" name="Google Shape;137;p23"/>
          <p:cNvSpPr txBox="1"/>
          <p:nvPr/>
        </p:nvSpPr>
        <p:spPr>
          <a:xfrm>
            <a:off x="255100" y="43512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C’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when we decrypt </a:t>
            </a:r>
            <a:r>
              <a:rPr lang="en" i="1"/>
              <a:t>C</a:t>
            </a:r>
            <a:r>
              <a:rPr lang="en"/>
              <a:t>'?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message looks like “Pay Mal $900” now!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Note: Mallory didn’t have to know the key; no integrity or authenticity for CTR mode!</a:t>
            </a: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145" name="Google Shape;145;p24"/>
          <p:cNvGraphicFramePr/>
          <p:nvPr/>
        </p:nvGraphicFramePr>
        <p:xfrm>
          <a:off x="669300" y="24371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0xa6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669300" y="3244200"/>
          <a:ext cx="7805400" cy="39621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0x8a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0xe3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0x5e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0xcf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0x3b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0x57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0xb8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0xd2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0x96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7" name="Google Shape;147;p24"/>
          <p:cNvSpPr txBox="1"/>
          <p:nvPr/>
        </p:nvSpPr>
        <p:spPr>
          <a:xfrm>
            <a:off x="4297650" y="28386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⊕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297650" y="364575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</a:t>
            </a:r>
            <a:endParaRPr/>
          </a:p>
        </p:txBody>
      </p:sp>
      <p:sp>
        <p:nvSpPr>
          <p:cNvPr id="149" name="Google Shape;149;p24"/>
          <p:cNvSpPr txBox="1"/>
          <p:nvPr/>
        </p:nvSpPr>
        <p:spPr>
          <a:xfrm>
            <a:off x="102700" y="243797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C'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102700" y="4046425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/>
              <a:t>P</a:t>
            </a:r>
            <a:r>
              <a:rPr lang="en"/>
              <a:t>'</a:t>
            </a:r>
            <a:endParaRPr/>
          </a:p>
        </p:txBody>
      </p:sp>
      <p:graphicFrame>
        <p:nvGraphicFramePr>
          <p:cNvPr id="151" name="Google Shape;151;p24"/>
          <p:cNvGraphicFramePr/>
          <p:nvPr/>
        </p:nvGraphicFramePr>
        <p:xfrm>
          <a:off x="669300" y="4051300"/>
          <a:ext cx="7805400" cy="792420"/>
        </p:xfrm>
        <a:graphic>
          <a:graphicData uri="http://schemas.openxmlformats.org/drawingml/2006/table">
            <a:tbl>
              <a:tblPr>
                <a:noFill/>
                <a:tableStyleId>{20B3055E-0799-4343-9EFD-9E1FBFDD4949}</a:tableStyleId>
              </a:tblPr>
              <a:tblGrid>
                <a:gridCol w="650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04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0x50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0x79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0x4d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0x61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0x6c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0x24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0x30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y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9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B7B7B7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b="1">
                        <a:solidFill>
                          <a:srgbClr val="B7B7B7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p24"/>
          <p:cNvSpPr txBox="1"/>
          <p:nvPr/>
        </p:nvSpPr>
        <p:spPr>
          <a:xfrm>
            <a:off x="102700" y="3242200"/>
            <a:ext cx="548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chemeClr val="dk1"/>
                </a:solidFill>
              </a:rPr>
              <a:t>E</a:t>
            </a:r>
            <a:r>
              <a:rPr lang="en" sz="900" i="1">
                <a:solidFill>
                  <a:schemeClr val="dk1"/>
                </a:solidFill>
              </a:rPr>
              <a:t>K</a:t>
            </a:r>
            <a:r>
              <a:rPr lang="en"/>
              <a:t>(</a:t>
            </a:r>
            <a:r>
              <a:rPr lang="en" i="1"/>
              <a:t>i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about CBC?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Altering a bit of the ciphertext causes some blocks to become random gibberish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Bob cannot prove that Alice did not send random gibberish, so it still does </a:t>
            </a:r>
            <a:r>
              <a:rPr lang="en" i="1"/>
              <a:t>not</a:t>
            </a:r>
            <a:r>
              <a:rPr lang="en"/>
              <a:t> provide integrity or authenticity</a:t>
            </a: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Lack of Integrity and Authenticity</a:t>
            </a:r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1251" y="2571750"/>
            <a:ext cx="5921486" cy="238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4367</Words>
  <Application>Microsoft Macintosh PowerPoint</Application>
  <PresentationFormat>On-screen Show (16:9)</PresentationFormat>
  <Paragraphs>678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Courier New</vt:lpstr>
      <vt:lpstr>CS 161</vt:lpstr>
      <vt:lpstr>Cryptographic Hashes and MACs</vt:lpstr>
      <vt:lpstr>Last Time: Block Ciphers</vt:lpstr>
      <vt:lpstr>Last Time: Block Cipher Modes of Operation</vt:lpstr>
      <vt:lpstr>Lack of Integrity and Authenticity</vt:lpstr>
      <vt:lpstr>Lack of Integrity and Authenticity</vt:lpstr>
      <vt:lpstr>Lack of Integrity and Authenticity</vt:lpstr>
      <vt:lpstr>Lack of Integrity and Authenticity</vt:lpstr>
      <vt:lpstr>Lack of Integrity and Authenticity</vt:lpstr>
      <vt:lpstr>Lack of Integrity and Authenticity</vt:lpstr>
      <vt:lpstr>Today: Cryptography Hashes and MACs</vt:lpstr>
      <vt:lpstr>Cryptographic Hashes</vt:lpstr>
      <vt:lpstr>Cryptography Roadmap</vt:lpstr>
      <vt:lpstr>Cryptographic Hash Function: Definition</vt:lpstr>
      <vt:lpstr>Hash Function: Intuition</vt:lpstr>
      <vt:lpstr>Hash Function: One-way-ness or Preimage Resistance</vt:lpstr>
      <vt:lpstr>Hash Function: Collision Resistance</vt:lpstr>
      <vt:lpstr>Hash Function: Collision Resistance</vt:lpstr>
      <vt:lpstr>Hash Function: Examples</vt:lpstr>
      <vt:lpstr>Length Extension Attacks</vt:lpstr>
      <vt:lpstr>Do hashes provide integrity?</vt:lpstr>
      <vt:lpstr>Do hashes provide integrity?</vt:lpstr>
      <vt:lpstr>Do hashes provide integrity?</vt:lpstr>
      <vt:lpstr>Message Authentication Codes (MACs)</vt:lpstr>
      <vt:lpstr>Cryptography Roadmap</vt:lpstr>
      <vt:lpstr>How to Provide Integrity</vt:lpstr>
      <vt:lpstr>MACs: Usage</vt:lpstr>
      <vt:lpstr>MACs: Definition</vt:lpstr>
      <vt:lpstr>Defining Integrity: EU-CPA</vt:lpstr>
      <vt:lpstr>Defining Integrity: EU-CPA</vt:lpstr>
      <vt:lpstr>Example: NMAC</vt:lpstr>
      <vt:lpstr>Example: HMAC</vt:lpstr>
      <vt:lpstr>Example: HMAC</vt:lpstr>
      <vt:lpstr>HMAC Properties</vt:lpstr>
      <vt:lpstr>Do MACs provide integrity?</vt:lpstr>
      <vt:lpstr>Authenticated Encryption</vt:lpstr>
      <vt:lpstr>Cryptography Roadmap</vt:lpstr>
      <vt:lpstr>Authenticated Encryption: Definition</vt:lpstr>
      <vt:lpstr>Combining Schemes: Let’s design it together</vt:lpstr>
      <vt:lpstr>MAC-then-Encrypt or Encrypt-then-MAC?</vt:lpstr>
      <vt:lpstr>Key Reuse</vt:lpstr>
      <vt:lpstr>Key Reuse</vt:lpstr>
      <vt:lpstr>TLS 1.0 “Lucky 13” Attack</vt:lpstr>
      <vt:lpstr>AEAD Encryption</vt:lpstr>
      <vt:lpstr>AEAD Example: Galois Counter Mode (GCM)</vt:lpstr>
      <vt:lpstr>AEAD Example: Galois Counter Mode (GCM)</vt:lpstr>
      <vt:lpstr>Hashes: Summary</vt:lpstr>
      <vt:lpstr>MACs: Summary</vt:lpstr>
      <vt:lpstr>Authenticated Encryption: Summary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and MACs</dc:title>
  <cp:lastModifiedBy>Jian Xiang</cp:lastModifiedBy>
  <cp:revision>2</cp:revision>
  <dcterms:modified xsi:type="dcterms:W3CDTF">2023-08-28T02:17:38Z</dcterms:modified>
</cp:coreProperties>
</file>