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1D31E4-1F9E-42FA-9A50-5AD11F926841}">
  <a:tblStyle styleId="{551D31E4-1F9E-42FA-9A50-5AD11F92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3"/>
    <p:restoredTop sz="94697"/>
  </p:normalViewPr>
  <p:slideViewPr>
    <p:cSldViewPr snapToGrid="0">
      <p:cViewPr varScale="1">
        <p:scale>
          <a:sx n="364" d="100"/>
          <a:sy n="364" d="100"/>
        </p:scale>
        <p:origin x="1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bitcoin.com/a-short-history-of-the-worlds-largest-bitcoin-mining-pool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.com/content/1aecb2db-8f61-427c-a413-3b929291c8ac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ttcoinfoundation.org/how-to-make-money-with-bitcoin-in-10-easy-steps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db2307d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db2307d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a655f8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a655f8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a655f80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a655f80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a655f80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1a655f80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a655f80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a655f80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a655f80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1a655f80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a655f80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1a655f80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1a655f80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1a655f80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a655f80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1a655f80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1a655f80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1a655f80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1a655f80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1a655f80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a655f8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a655f8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1a655f80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1a655f80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1a655f80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1a655f80b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1a655f80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1a655f80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1a655f80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1a655f80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a655f80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1a655f80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e6d0b64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e6d0b64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e6d0b64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e6d0b64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https://news.bitcoin.com/a-short-history-of-the-worlds-largest-bitcoin-mining-pools/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e6d0b64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e6d0b64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e6d0b646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e6d0b646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e6d0b64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e6d0b646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655f80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655f80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e6d0b646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e6d0b646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Proof-of-work is a central part of Bitcoin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is no way to remove the high power consumption from the Bitcoin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https://www.ft.com/content/1aecb2db-8f61-427c-a413-3b929291c8ac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e6d0b646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5e6d0b646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by Nick Weaver about stealing Bitcoin: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http://www.buttcoinfoundation.org/how-to-make-money-with-bitcoin-in-10-easy-steps/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e6d0b64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e6d0b646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e6d0b646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e6d0b646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e6d0b64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e6d0b646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e6d0b646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e6d0b646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Nick's Iron Law of Blockchain: Blockchain solves exactly one problem: When someone says "you can solve X with Blockchain", they clearly don't know anything about X and should be ignored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e6d0b646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e6d0b646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6d0b646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6d0b646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e6d0b646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e6d0b646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e6d0b646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e6d0b646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a655f80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a655f80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e6d0b646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e6d0b646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e6d0b64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e6d0b64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e6d0b646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e6d0b646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e6d0b646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e6d0b646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e6d0b646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5e6d0b646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6d0b646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6d0b646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e6d0b646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e6d0b646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1a655f80b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1a655f80b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e6d0b646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e6d0b646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a655f80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a655f80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a655f80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a655f80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a655f80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a655f80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a655f8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a655f8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a655f80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a655f80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DBCB224-7C1A-D73E-1414-5DDFBD170B7E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311700" y="1429000"/>
            <a:ext cx="85206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Bitcoin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6"/>
          <p:cNvCxnSpPr/>
          <p:nvPr/>
        </p:nvCxnSpPr>
        <p:spPr>
          <a:xfrm rot="10800000">
            <a:off x="5388550" y="3002475"/>
            <a:ext cx="0" cy="6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724400" y="3297475"/>
            <a:ext cx="3760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each transaction, the total input currency is equal* to the total output currency.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838025" y="3837725"/>
            <a:ext cx="22488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TX 4, 5 + 5 = 3 + 4 + 3</a:t>
            </a:r>
            <a:endParaRPr/>
          </a:p>
        </p:txBody>
      </p:sp>
      <p:cxnSp>
        <p:nvCxnSpPr>
          <p:cNvPr id="162" name="Google Shape;162;p26"/>
          <p:cNvCxnSpPr/>
          <p:nvPr/>
        </p:nvCxnSpPr>
        <p:spPr>
          <a:xfrm rot="10800000">
            <a:off x="2835575" y="2905325"/>
            <a:ext cx="0" cy="6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6"/>
          <p:cNvSpPr txBox="1"/>
          <p:nvPr/>
        </p:nvSpPr>
        <p:spPr>
          <a:xfrm>
            <a:off x="378175" y="3365550"/>
            <a:ext cx="2890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transaction must identify a valid source of currency by referencing a past transaction.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20875" y="4124850"/>
            <a:ext cx="3760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also verify that no other transaction has already claimed this input.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903700" y="4209575"/>
            <a:ext cx="32997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Leftover money is returned to the sender.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 spent 3 coins and sent the remaining 7 back to himself.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21832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(by </a:t>
                      </a: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Inputs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TX1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Outputs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7" name="Google Shape;167;p26"/>
          <p:cNvGraphicFramePr/>
          <p:nvPr/>
        </p:nvGraphicFramePr>
        <p:xfrm>
          <a:off x="21832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(by </a:t>
                      </a: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Inputs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TX1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Outputs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8" name="Google Shape;168;p26"/>
          <p:cNvGraphicFramePr/>
          <p:nvPr/>
        </p:nvGraphicFramePr>
        <p:xfrm>
          <a:off x="3268313" y="1315250"/>
          <a:ext cx="2607375" cy="160926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17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TX4 (by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(4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9" name="Google Shape;169;p26"/>
          <p:cNvCxnSpPr/>
          <p:nvPr/>
        </p:nvCxnSpPr>
        <p:spPr>
          <a:xfrm rot="10800000" flipH="1">
            <a:off x="2572375" y="1774625"/>
            <a:ext cx="675900" cy="2229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6"/>
          <p:cNvCxnSpPr/>
          <p:nvPr/>
        </p:nvCxnSpPr>
        <p:spPr>
          <a:xfrm rot="10800000" flipH="1">
            <a:off x="2572375" y="1949125"/>
            <a:ext cx="685800" cy="10029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71" name="Google Shape;171;p26"/>
          <p:cNvGraphicFramePr/>
          <p:nvPr/>
        </p:nvGraphicFramePr>
        <p:xfrm>
          <a:off x="651237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TX5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2" name="Google Shape;172;p26"/>
          <p:cNvGraphicFramePr/>
          <p:nvPr/>
        </p:nvGraphicFramePr>
        <p:xfrm>
          <a:off x="651237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TX6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3" name="Google Shape;173;p26"/>
          <p:cNvCxnSpPr/>
          <p:nvPr/>
        </p:nvCxnSpPr>
        <p:spPr>
          <a:xfrm rot="10800000" flipH="1">
            <a:off x="5875700" y="1726150"/>
            <a:ext cx="621000" cy="551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5885850" y="2548625"/>
            <a:ext cx="640200" cy="108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The Public Ledger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Hash Functions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functions produce a fixed-length “fingerprint” over an arbitrary length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Preimage resistant</a:t>
            </a:r>
            <a:r>
              <a:rPr lang="en"/>
              <a:t>: Given an output, difficult to find an input that hashes to the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Collision resistant</a:t>
            </a:r>
            <a:r>
              <a:rPr lang="en"/>
              <a:t>: Difficult to find two inputs that hash to the same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hash functions “look” random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input causes the output to change unpredictably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bit in the output has a 50% chance of flipping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want: A data structure where we can append a node and then compute a hash over all nodes efficiently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 node of size </a:t>
            </a:r>
            <a:r>
              <a:rPr lang="en" i="1"/>
              <a:t>n</a:t>
            </a:r>
            <a:r>
              <a:rPr lang="en"/>
              <a:t> should take </a:t>
            </a: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To validate the previous block, include a hash of the previous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previous block validates the block before,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append: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the hash of the current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 a new block containing the previous hash and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head of the chain to the new block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6315150" y="13230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NULL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" name="Google Shape;195;p29"/>
          <p:cNvSpPr txBox="1"/>
          <p:nvPr/>
        </p:nvSpPr>
        <p:spPr>
          <a:xfrm>
            <a:off x="8475850" y="15191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0</a:t>
            </a:r>
            <a:endParaRPr sz="900"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6315150" y="22211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0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8475850" y="24172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1</a:t>
            </a:r>
            <a:endParaRPr sz="900"/>
          </a:p>
        </p:txBody>
      </p:sp>
      <p:sp>
        <p:nvSpPr>
          <p:cNvPr id="198" name="Google Shape;198;p29"/>
          <p:cNvSpPr/>
          <p:nvPr/>
        </p:nvSpPr>
        <p:spPr>
          <a:xfrm>
            <a:off x="5989625" y="17192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99" name="Google Shape;199;p29"/>
          <p:cNvGraphicFramePr/>
          <p:nvPr/>
        </p:nvGraphicFramePr>
        <p:xfrm>
          <a:off x="6315150" y="31193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1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" name="Google Shape;200;p29"/>
          <p:cNvSpPr txBox="1"/>
          <p:nvPr/>
        </p:nvSpPr>
        <p:spPr>
          <a:xfrm>
            <a:off x="8475850" y="331542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2</a:t>
            </a:r>
            <a:endParaRPr sz="900"/>
          </a:p>
        </p:txBody>
      </p:sp>
      <p:sp>
        <p:nvSpPr>
          <p:cNvPr id="201" name="Google Shape;201;p29"/>
          <p:cNvSpPr/>
          <p:nvPr/>
        </p:nvSpPr>
        <p:spPr>
          <a:xfrm>
            <a:off x="5989625" y="261737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02" name="Google Shape;202;p29"/>
          <p:cNvGraphicFramePr/>
          <p:nvPr/>
        </p:nvGraphicFramePr>
        <p:xfrm>
          <a:off x="6315150" y="40174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2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29"/>
          <p:cNvSpPr txBox="1"/>
          <p:nvPr/>
        </p:nvSpPr>
        <p:spPr>
          <a:xfrm>
            <a:off x="8475850" y="42135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3</a:t>
            </a:r>
            <a:endParaRPr sz="900"/>
          </a:p>
        </p:txBody>
      </p:sp>
      <p:sp>
        <p:nvSpPr>
          <p:cNvPr id="204" name="Google Shape;204;p29"/>
          <p:cNvSpPr/>
          <p:nvPr/>
        </p:nvSpPr>
        <p:spPr>
          <a:xfrm>
            <a:off x="5989625" y="35155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Chains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hash represents a hash over all previous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data changes the block’s hash, which changes the next block’s hash,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really just an append-only linked list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uses this: Each commit contains a hash of the previous commit</a:t>
            </a:r>
            <a:endParaRPr/>
          </a:p>
        </p:txBody>
      </p:sp>
      <p:graphicFrame>
        <p:nvGraphicFramePr>
          <p:cNvPr id="211" name="Google Shape;211;p30"/>
          <p:cNvGraphicFramePr/>
          <p:nvPr/>
        </p:nvGraphicFramePr>
        <p:xfrm>
          <a:off x="6315150" y="13230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NULL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2" name="Google Shape;212;p30"/>
          <p:cNvSpPr txBox="1"/>
          <p:nvPr/>
        </p:nvSpPr>
        <p:spPr>
          <a:xfrm>
            <a:off x="8475850" y="15191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0</a:t>
            </a:r>
            <a:endParaRPr sz="900"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6315150" y="22211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0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8475850" y="24172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1</a:t>
            </a:r>
            <a:endParaRPr sz="900"/>
          </a:p>
        </p:txBody>
      </p:sp>
      <p:sp>
        <p:nvSpPr>
          <p:cNvPr id="215" name="Google Shape;215;p30"/>
          <p:cNvSpPr/>
          <p:nvPr/>
        </p:nvSpPr>
        <p:spPr>
          <a:xfrm>
            <a:off x="5989625" y="17192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16" name="Google Shape;216;p30"/>
          <p:cNvGraphicFramePr/>
          <p:nvPr/>
        </p:nvGraphicFramePr>
        <p:xfrm>
          <a:off x="6315150" y="31193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1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" name="Google Shape;217;p30"/>
          <p:cNvSpPr txBox="1"/>
          <p:nvPr/>
        </p:nvSpPr>
        <p:spPr>
          <a:xfrm>
            <a:off x="8475850" y="331542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2</a:t>
            </a:r>
            <a:endParaRPr sz="900"/>
          </a:p>
        </p:txBody>
      </p:sp>
      <p:sp>
        <p:nvSpPr>
          <p:cNvPr id="218" name="Google Shape;218;p30"/>
          <p:cNvSpPr/>
          <p:nvPr/>
        </p:nvSpPr>
        <p:spPr>
          <a:xfrm>
            <a:off x="5989625" y="261737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19" name="Google Shape;219;p30"/>
          <p:cNvGraphicFramePr/>
          <p:nvPr/>
        </p:nvGraphicFramePr>
        <p:xfrm>
          <a:off x="6315150" y="40174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2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30"/>
          <p:cNvSpPr txBox="1"/>
          <p:nvPr/>
        </p:nvSpPr>
        <p:spPr>
          <a:xfrm>
            <a:off x="8475850" y="42135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3</a:t>
            </a:r>
            <a:endParaRPr sz="900"/>
          </a:p>
        </p:txBody>
      </p:sp>
      <p:sp>
        <p:nvSpPr>
          <p:cNvPr id="221" name="Google Shape;221;p30"/>
          <p:cNvSpPr/>
          <p:nvPr/>
        </p:nvSpPr>
        <p:spPr>
          <a:xfrm>
            <a:off x="5989625" y="35155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want: A data structure where we can modify a node and then compute a hash over all nodes efficiently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 node of size </a:t>
            </a:r>
            <a:r>
              <a:rPr lang="en" i="1"/>
              <a:t>n</a:t>
            </a:r>
            <a:r>
              <a:rPr lang="en"/>
              <a:t> to a structure with </a:t>
            </a:r>
            <a:r>
              <a:rPr lang="en" i="1"/>
              <a:t>m</a:t>
            </a:r>
            <a:r>
              <a:rPr lang="en"/>
              <a:t> nodes should take </a:t>
            </a: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 + log </a:t>
            </a:r>
            <a:r>
              <a:rPr lang="en" i="1"/>
              <a:t>m</a:t>
            </a:r>
            <a:r>
              <a:rPr lang="en"/>
              <a:t>)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hashing all nodes at once, combine hashes as a binary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is a hash of the two child node’s hashes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modify: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and re-hash the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Re-hash the parent nodes until you reach the root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448879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29" name="Google Shape;229;p31"/>
          <p:cNvSpPr txBox="1"/>
          <p:nvPr/>
        </p:nvSpPr>
        <p:spPr>
          <a:xfrm>
            <a:off x="6364134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0" name="Google Shape;230;p31"/>
          <p:cNvSpPr txBox="1"/>
          <p:nvPr/>
        </p:nvSpPr>
        <p:spPr>
          <a:xfrm>
            <a:off x="7279365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1" name="Google Shape;231;p31"/>
          <p:cNvSpPr txBox="1"/>
          <p:nvPr/>
        </p:nvSpPr>
        <p:spPr>
          <a:xfrm>
            <a:off x="8194613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2" name="Google Shape;232;p31"/>
          <p:cNvSpPr txBox="1"/>
          <p:nvPr/>
        </p:nvSpPr>
        <p:spPr>
          <a:xfrm>
            <a:off x="56933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</a:t>
            </a:r>
            <a:endParaRPr sz="600"/>
          </a:p>
        </p:txBody>
      </p:sp>
      <p:sp>
        <p:nvSpPr>
          <p:cNvPr id="233" name="Google Shape;233;p31"/>
          <p:cNvSpPr txBox="1"/>
          <p:nvPr/>
        </p:nvSpPr>
        <p:spPr>
          <a:xfrm>
            <a:off x="66086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1</a:t>
            </a:r>
            <a:endParaRPr sz="600"/>
          </a:p>
        </p:txBody>
      </p:sp>
      <p:sp>
        <p:nvSpPr>
          <p:cNvPr id="234" name="Google Shape;234;p31"/>
          <p:cNvSpPr txBox="1"/>
          <p:nvPr/>
        </p:nvSpPr>
        <p:spPr>
          <a:xfrm>
            <a:off x="75238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</a:t>
            </a:r>
            <a:endParaRPr sz="600"/>
          </a:p>
        </p:txBody>
      </p:sp>
      <p:sp>
        <p:nvSpPr>
          <p:cNvPr id="235" name="Google Shape;235;p31"/>
          <p:cNvSpPr txBox="1"/>
          <p:nvPr/>
        </p:nvSpPr>
        <p:spPr>
          <a:xfrm>
            <a:off x="84391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3</a:t>
            </a:r>
            <a:endParaRPr sz="600"/>
          </a:p>
        </p:txBody>
      </p:sp>
      <p:sp>
        <p:nvSpPr>
          <p:cNvPr id="236" name="Google Shape;236;p31"/>
          <p:cNvSpPr txBox="1"/>
          <p:nvPr/>
        </p:nvSpPr>
        <p:spPr>
          <a:xfrm>
            <a:off x="5769799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1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37" name="Google Shape;237;p31"/>
          <p:cNvCxnSpPr>
            <a:stCxn id="236" idx="2"/>
            <a:endCxn id="228" idx="0"/>
          </p:cNvCxnSpPr>
          <p:nvPr/>
        </p:nvCxnSpPr>
        <p:spPr>
          <a:xfrm flipH="1">
            <a:off x="5894299" y="3196725"/>
            <a:ext cx="4593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1"/>
          <p:cNvCxnSpPr>
            <a:stCxn id="236" idx="2"/>
            <a:endCxn id="229" idx="0"/>
          </p:cNvCxnSpPr>
          <p:nvPr/>
        </p:nvCxnSpPr>
        <p:spPr>
          <a:xfrm>
            <a:off x="6353599" y="3196725"/>
            <a:ext cx="456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1"/>
          <p:cNvSpPr txBox="1"/>
          <p:nvPr/>
        </p:nvSpPr>
        <p:spPr>
          <a:xfrm>
            <a:off x="7573024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40" name="Google Shape;240;p31"/>
          <p:cNvCxnSpPr>
            <a:stCxn id="239" idx="2"/>
            <a:endCxn id="230" idx="0"/>
          </p:cNvCxnSpPr>
          <p:nvPr/>
        </p:nvCxnSpPr>
        <p:spPr>
          <a:xfrm flipH="1">
            <a:off x="7724824" y="3196725"/>
            <a:ext cx="432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1"/>
          <p:cNvCxnSpPr>
            <a:stCxn id="239" idx="2"/>
            <a:endCxn id="231" idx="0"/>
          </p:cNvCxnSpPr>
          <p:nvPr/>
        </p:nvCxnSpPr>
        <p:spPr>
          <a:xfrm>
            <a:off x="8156824" y="3196725"/>
            <a:ext cx="483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1"/>
          <p:cNvSpPr txBox="1"/>
          <p:nvPr/>
        </p:nvSpPr>
        <p:spPr>
          <a:xfrm>
            <a:off x="6152738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01</a:t>
            </a:r>
            <a:endParaRPr sz="600"/>
          </a:p>
        </p:txBody>
      </p:sp>
      <p:sp>
        <p:nvSpPr>
          <p:cNvPr id="243" name="Google Shape;243;p31"/>
          <p:cNvSpPr txBox="1"/>
          <p:nvPr/>
        </p:nvSpPr>
        <p:spPr>
          <a:xfrm>
            <a:off x="7955963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23</a:t>
            </a:r>
            <a:endParaRPr sz="600"/>
          </a:p>
        </p:txBody>
      </p:sp>
      <p:sp>
        <p:nvSpPr>
          <p:cNvPr id="244" name="Google Shape;244;p31"/>
          <p:cNvSpPr txBox="1"/>
          <p:nvPr/>
        </p:nvSpPr>
        <p:spPr>
          <a:xfrm>
            <a:off x="6675163" y="2164800"/>
            <a:ext cx="11979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01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45" name="Google Shape;245;p31"/>
          <p:cNvCxnSpPr>
            <a:stCxn id="244" idx="2"/>
            <a:endCxn id="236" idx="0"/>
          </p:cNvCxnSpPr>
          <p:nvPr/>
        </p:nvCxnSpPr>
        <p:spPr>
          <a:xfrm flipH="1">
            <a:off x="6353713" y="2472600"/>
            <a:ext cx="9204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1"/>
          <p:cNvCxnSpPr>
            <a:stCxn id="244" idx="2"/>
            <a:endCxn id="239" idx="0"/>
          </p:cNvCxnSpPr>
          <p:nvPr/>
        </p:nvCxnSpPr>
        <p:spPr>
          <a:xfrm>
            <a:off x="7274113" y="2472600"/>
            <a:ext cx="8826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1"/>
          <p:cNvSpPr txBox="1"/>
          <p:nvPr/>
        </p:nvSpPr>
        <p:spPr>
          <a:xfrm>
            <a:off x="7073263" y="247260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03</a:t>
            </a:r>
            <a:endParaRPr sz="600"/>
          </a:p>
        </p:txBody>
      </p:sp>
      <p:sp>
        <p:nvSpPr>
          <p:cNvPr id="248" name="Google Shape;248;p31"/>
          <p:cNvSpPr txBox="1"/>
          <p:nvPr/>
        </p:nvSpPr>
        <p:spPr>
          <a:xfrm>
            <a:off x="6730975" y="182617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Hash: </a:t>
            </a:r>
            <a:r>
              <a:rPr lang="en" sz="1000" i="1"/>
              <a:t>H</a:t>
            </a:r>
            <a:r>
              <a:rPr lang="en" sz="1000"/>
              <a:t>(</a:t>
            </a:r>
            <a:r>
              <a:rPr lang="en" sz="1000" i="1"/>
              <a:t>B</a:t>
            </a:r>
            <a:r>
              <a:rPr lang="en" sz="600"/>
              <a:t>03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top hash represents a hash over all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easily modify any node and compute </a:t>
            </a:r>
            <a:r>
              <a:rPr lang="en" i="1"/>
              <a:t>O</a:t>
            </a:r>
            <a:r>
              <a:rPr lang="en"/>
              <a:t>(log </a:t>
            </a:r>
            <a:r>
              <a:rPr lang="en" i="1"/>
              <a:t>m</a:t>
            </a:r>
            <a:r>
              <a:rPr lang="en"/>
              <a:t>) hashes in order to compute a new top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uses a linear chain instead of a tree, but Merkle trees appear in many other applications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5448879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6" name="Google Shape;256;p32"/>
          <p:cNvSpPr txBox="1"/>
          <p:nvPr/>
        </p:nvSpPr>
        <p:spPr>
          <a:xfrm>
            <a:off x="6364134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7" name="Google Shape;257;p32"/>
          <p:cNvSpPr txBox="1"/>
          <p:nvPr/>
        </p:nvSpPr>
        <p:spPr>
          <a:xfrm>
            <a:off x="7279365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8" name="Google Shape;258;p32"/>
          <p:cNvSpPr txBox="1"/>
          <p:nvPr/>
        </p:nvSpPr>
        <p:spPr>
          <a:xfrm>
            <a:off x="8194613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9" name="Google Shape;259;p32"/>
          <p:cNvSpPr txBox="1"/>
          <p:nvPr/>
        </p:nvSpPr>
        <p:spPr>
          <a:xfrm>
            <a:off x="56933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</a:t>
            </a:r>
            <a:endParaRPr sz="600"/>
          </a:p>
        </p:txBody>
      </p:sp>
      <p:sp>
        <p:nvSpPr>
          <p:cNvPr id="260" name="Google Shape;260;p32"/>
          <p:cNvSpPr txBox="1"/>
          <p:nvPr/>
        </p:nvSpPr>
        <p:spPr>
          <a:xfrm>
            <a:off x="66086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1</a:t>
            </a:r>
            <a:endParaRPr sz="600"/>
          </a:p>
        </p:txBody>
      </p:sp>
      <p:sp>
        <p:nvSpPr>
          <p:cNvPr id="261" name="Google Shape;261;p32"/>
          <p:cNvSpPr txBox="1"/>
          <p:nvPr/>
        </p:nvSpPr>
        <p:spPr>
          <a:xfrm>
            <a:off x="75238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</a:t>
            </a: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84391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3</a:t>
            </a:r>
            <a:endParaRPr sz="600"/>
          </a:p>
        </p:txBody>
      </p:sp>
      <p:sp>
        <p:nvSpPr>
          <p:cNvPr id="263" name="Google Shape;263;p32"/>
          <p:cNvSpPr txBox="1"/>
          <p:nvPr/>
        </p:nvSpPr>
        <p:spPr>
          <a:xfrm>
            <a:off x="5769799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1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4" name="Google Shape;264;p32"/>
          <p:cNvCxnSpPr>
            <a:stCxn id="263" idx="2"/>
            <a:endCxn id="255" idx="0"/>
          </p:cNvCxnSpPr>
          <p:nvPr/>
        </p:nvCxnSpPr>
        <p:spPr>
          <a:xfrm flipH="1">
            <a:off x="5894299" y="3196725"/>
            <a:ext cx="4593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2"/>
          <p:cNvCxnSpPr>
            <a:stCxn id="263" idx="2"/>
            <a:endCxn id="256" idx="0"/>
          </p:cNvCxnSpPr>
          <p:nvPr/>
        </p:nvCxnSpPr>
        <p:spPr>
          <a:xfrm>
            <a:off x="6353599" y="3196725"/>
            <a:ext cx="456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32"/>
          <p:cNvSpPr txBox="1"/>
          <p:nvPr/>
        </p:nvSpPr>
        <p:spPr>
          <a:xfrm>
            <a:off x="7573024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7" name="Google Shape;267;p32"/>
          <p:cNvCxnSpPr>
            <a:stCxn id="266" idx="2"/>
            <a:endCxn id="257" idx="0"/>
          </p:cNvCxnSpPr>
          <p:nvPr/>
        </p:nvCxnSpPr>
        <p:spPr>
          <a:xfrm flipH="1">
            <a:off x="7724824" y="3196725"/>
            <a:ext cx="432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2"/>
          <p:cNvCxnSpPr>
            <a:stCxn id="266" idx="2"/>
            <a:endCxn id="258" idx="0"/>
          </p:cNvCxnSpPr>
          <p:nvPr/>
        </p:nvCxnSpPr>
        <p:spPr>
          <a:xfrm>
            <a:off x="8156824" y="3196725"/>
            <a:ext cx="483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2"/>
          <p:cNvSpPr txBox="1"/>
          <p:nvPr/>
        </p:nvSpPr>
        <p:spPr>
          <a:xfrm>
            <a:off x="6152738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01</a:t>
            </a:r>
            <a:endParaRPr sz="600"/>
          </a:p>
        </p:txBody>
      </p:sp>
      <p:sp>
        <p:nvSpPr>
          <p:cNvPr id="270" name="Google Shape;270;p32"/>
          <p:cNvSpPr txBox="1"/>
          <p:nvPr/>
        </p:nvSpPr>
        <p:spPr>
          <a:xfrm>
            <a:off x="7955963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23</a:t>
            </a:r>
            <a:endParaRPr sz="600"/>
          </a:p>
        </p:txBody>
      </p:sp>
      <p:sp>
        <p:nvSpPr>
          <p:cNvPr id="271" name="Google Shape;271;p32"/>
          <p:cNvSpPr txBox="1"/>
          <p:nvPr/>
        </p:nvSpPr>
        <p:spPr>
          <a:xfrm>
            <a:off x="6675163" y="2164800"/>
            <a:ext cx="11979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01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72" name="Google Shape;272;p32"/>
          <p:cNvCxnSpPr>
            <a:stCxn id="271" idx="2"/>
            <a:endCxn id="263" idx="0"/>
          </p:cNvCxnSpPr>
          <p:nvPr/>
        </p:nvCxnSpPr>
        <p:spPr>
          <a:xfrm flipH="1">
            <a:off x="6353713" y="2472600"/>
            <a:ext cx="9204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32"/>
          <p:cNvCxnSpPr>
            <a:stCxn id="271" idx="2"/>
            <a:endCxn id="266" idx="0"/>
          </p:cNvCxnSpPr>
          <p:nvPr/>
        </p:nvCxnSpPr>
        <p:spPr>
          <a:xfrm>
            <a:off x="7274113" y="2472600"/>
            <a:ext cx="8826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32"/>
          <p:cNvSpPr txBox="1"/>
          <p:nvPr/>
        </p:nvSpPr>
        <p:spPr>
          <a:xfrm>
            <a:off x="7073263" y="247260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03</a:t>
            </a:r>
            <a:endParaRPr sz="600"/>
          </a:p>
        </p:txBody>
      </p:sp>
      <p:sp>
        <p:nvSpPr>
          <p:cNvPr id="275" name="Google Shape;275;p32"/>
          <p:cNvSpPr txBox="1"/>
          <p:nvPr/>
        </p:nvSpPr>
        <p:spPr>
          <a:xfrm>
            <a:off x="6730975" y="182617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Hash: </a:t>
            </a:r>
            <a:r>
              <a:rPr lang="en" sz="1000" i="1"/>
              <a:t>H</a:t>
            </a:r>
            <a:r>
              <a:rPr lang="en" sz="1000"/>
              <a:t>(</a:t>
            </a:r>
            <a:r>
              <a:rPr lang="en" sz="1000" i="1"/>
              <a:t>B</a:t>
            </a:r>
            <a:r>
              <a:rPr lang="en" sz="600"/>
              <a:t>03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Public Ledger</a:t>
            </a:r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previous scheme needed a public, trusted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Append-only, immutable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to all parties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trust any individual to maintain the ledger for 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Consensus</a:t>
            </a:r>
            <a:r>
              <a:rPr lang="en"/>
              <a:t>: A way to reach agreement on something as a group, without placing trust in any individual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simplicity, combine multiple transactions into one block, so we only need to reach consensus for one block at a time while maintaining several hundred transactions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Attacks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hash chains allow a group of individuals to reach a consensus?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No.</a:t>
            </a:r>
            <a:r>
              <a:rPr lang="en"/>
              <a:t> If Mallory creates an alternate history where she didn’t spend 100,000 coins, this is still a valid hash chain!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way to agree on the head of the blockchain</a:t>
            </a:r>
            <a:endParaRPr b="1"/>
          </a:p>
        </p:txBody>
      </p:sp>
      <p:sp>
        <p:nvSpPr>
          <p:cNvPr id="288" name="Google Shape;288;p34"/>
          <p:cNvSpPr/>
          <p:nvPr/>
        </p:nvSpPr>
        <p:spPr>
          <a:xfrm>
            <a:off x="6864675" y="12576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6864675" y="201757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6864675" y="27775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360725" y="368987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7360725" y="44498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6371650" y="368987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6371650" y="44498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5" name="Google Shape;295;p34"/>
          <p:cNvCxnSpPr>
            <a:stCxn id="288" idx="2"/>
            <a:endCxn id="289" idx="0"/>
          </p:cNvCxnSpPr>
          <p:nvPr/>
        </p:nvCxnSpPr>
        <p:spPr>
          <a:xfrm>
            <a:off x="7159275" y="184682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4"/>
          <p:cNvCxnSpPr>
            <a:stCxn id="289" idx="2"/>
            <a:endCxn id="290" idx="0"/>
          </p:cNvCxnSpPr>
          <p:nvPr/>
        </p:nvCxnSpPr>
        <p:spPr>
          <a:xfrm>
            <a:off x="7159275" y="260677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4"/>
          <p:cNvCxnSpPr>
            <a:stCxn id="290" idx="2"/>
            <a:endCxn id="291" idx="0"/>
          </p:cNvCxnSpPr>
          <p:nvPr/>
        </p:nvCxnSpPr>
        <p:spPr>
          <a:xfrm>
            <a:off x="7159275" y="3366725"/>
            <a:ext cx="49620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34"/>
          <p:cNvCxnSpPr>
            <a:endCxn id="293" idx="0"/>
          </p:cNvCxnSpPr>
          <p:nvPr/>
        </p:nvCxnSpPr>
        <p:spPr>
          <a:xfrm flipH="1">
            <a:off x="6666250" y="3366775"/>
            <a:ext cx="49290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34"/>
          <p:cNvCxnSpPr>
            <a:stCxn id="293" idx="2"/>
            <a:endCxn id="294" idx="0"/>
          </p:cNvCxnSpPr>
          <p:nvPr/>
        </p:nvCxnSpPr>
        <p:spPr>
          <a:xfrm>
            <a:off x="6666250" y="427907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4"/>
          <p:cNvCxnSpPr>
            <a:stCxn id="291" idx="2"/>
            <a:endCxn id="292" idx="0"/>
          </p:cNvCxnSpPr>
          <p:nvPr/>
        </p:nvCxnSpPr>
        <p:spPr>
          <a:xfrm>
            <a:off x="7655325" y="427907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34"/>
          <p:cNvSpPr txBox="1"/>
          <p:nvPr/>
        </p:nvSpPr>
        <p:spPr>
          <a:xfrm>
            <a:off x="5513950" y="3661225"/>
            <a:ext cx="85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PK</a:t>
            </a:r>
            <a:r>
              <a:rPr lang="en" sz="600" i="1"/>
              <a:t>M</a:t>
            </a:r>
            <a:r>
              <a:rPr lang="en" sz="1000"/>
              <a:t> spent 100,000 coins</a:t>
            </a:r>
            <a:endParaRPr sz="1000"/>
          </a:p>
        </p:txBody>
      </p:sp>
      <p:sp>
        <p:nvSpPr>
          <p:cNvPr id="302" name="Google Shape;302;p34"/>
          <p:cNvSpPr txBox="1"/>
          <p:nvPr/>
        </p:nvSpPr>
        <p:spPr>
          <a:xfrm>
            <a:off x="7949925" y="3661225"/>
            <a:ext cx="102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PK</a:t>
            </a:r>
            <a:r>
              <a:rPr lang="en" sz="600" i="1"/>
              <a:t>M</a:t>
            </a:r>
            <a:r>
              <a:rPr lang="en" sz="1000"/>
              <a:t> did not spend 100,000 coins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block, include a random number (“nonce”)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block to be valid, the hash of the block must start with some number of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4 0’s, each nonce has a 1/2</a:t>
            </a:r>
            <a:r>
              <a:rPr lang="en" baseline="30000"/>
              <a:t>4</a:t>
            </a:r>
            <a:r>
              <a:rPr lang="en"/>
              <a:t> = 1/16 chance of creating a valid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keeps track of their own blockchain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11386"/>
          <a:stretch/>
        </p:blipFill>
        <p:spPr>
          <a:xfrm rot="-232443">
            <a:off x="7820229" y="4268755"/>
            <a:ext cx="844014" cy="93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537700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726615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537700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726615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0x0017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537700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726615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3770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72228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6440075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8382900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649375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838290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✓</a:t>
            </a:r>
            <a:endParaRPr sz="50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Bitcoin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Bitcoin: Sending and receiving money without trusting a central authority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Bitcoin work?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manage identity, transactions, and balances on a ledger?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construct a decentralized, trusted ledger?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trouble with Bitcoin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in practice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“mine” a block by trying nonce values until a valid block is found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requires trying many nonces to find one to produce the correct hash value for the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valid block is broadcasted to everyone else on the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valid block is received, users add it to their blockchain and start mining the next block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 b="11386"/>
          <a:stretch/>
        </p:blipFill>
        <p:spPr>
          <a:xfrm rot="-232443">
            <a:off x="7820229" y="4268755"/>
            <a:ext cx="844014" cy="93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537700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726615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537700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726615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0x0017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537700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726615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53770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72228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6440075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8382900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649375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838290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✓</a:t>
            </a:r>
            <a:endParaRPr sz="50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Consensus: The longest blockchain is the “true”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mines on the longest chain they know of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we hear about a longer chain, we discard our current mining block and begin mining the longer 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people agree to a chain, the more mining is done on that chain (more hashes per second)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mining is done on a chain, the faster the chain grows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Foiling the forking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Mallory to fork the blockchain, she must mine her new chain faster than the current “true” 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mine a chain faster than the current “true” chain, she must mine faster than every other (honest) node combined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infeasible!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Work: Examples</a:t>
            </a: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two miners mine two blocks at the same time and append it to the blockchain, causing a fork?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miner that appends onto one of these chains invalidates the other chain. Longest chain wins.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miner included your transaction in the latest block created, are you guaranteed that your transaction is forever in the blockchain?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There could have been another miner appending a different block at the same time, and that chain might be winning.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confirm a transaction, wait for a couple more blocks to be appended to the chain with your transaction to ensure that it will probably win in the long term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a miner who just mined a block refuses to include my transaction?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Hopefully, the next miner to mine a block is willing to include your transaction.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Incentivizing Mining</a:t>
            </a:r>
            <a:endParaRPr/>
          </a:p>
        </p:txBody>
      </p:sp>
      <p:sp>
        <p:nvSpPr>
          <p:cNvPr id="360" name="Google Shape;360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are incentivized to mine blocks in exchange for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signed transaction includes a small fee given to the miner of a block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“... and pay 0.0001 coins to the miner of this transaction”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Technically, the transaction fee paid is (sum of inputs) - (sum of outputs)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block may also give an agreed-upon number of free coins for the miner of the block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Block </a:t>
            </a:r>
            <a:r>
              <a:rPr lang="en" i="1"/>
              <a:t>B</a:t>
            </a:r>
            <a:r>
              <a:rPr lang="en"/>
              <a:t> has 3 transactions and an additional transaction that reads, “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receives 25 free coins”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more miners join the pool, the algorithm adjusts the number of 0’s needed to mine a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Generally, the time per block is targeted at a certain amount of time, so more global hash power ⇒ more 0’s to make mining harder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Proof-of-Work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51% attack</a:t>
            </a:r>
            <a:r>
              <a:rPr lang="en"/>
              <a:t>: An attacker who controls 51% of mining power can effectively rewrite history and perform a forking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centralized authority: An entity is given control over the currency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makes this difficult: The attacker must control 51% of the world’s computing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Bitcoin’s security relies on the assumption that no attacker controls 51% of the world’s computing power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t="22166"/>
          <a:stretch/>
        </p:blipFill>
        <p:spPr>
          <a:xfrm rot="-126142">
            <a:off x="5801545" y="3476387"/>
            <a:ext cx="1845235" cy="158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759" y="3193425"/>
            <a:ext cx="1580801" cy="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Centralization of Power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55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often not decentralized in practice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In Bitcoin’s design, there is no centralized authority controlling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a few small groups have a lot of control over the Bitcoin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Mining pools</a:t>
            </a:r>
            <a:r>
              <a:rPr lang="en"/>
              <a:t>: A team of users mining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one user receives a mining reward, everyone in the team shares the reward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mining alone must get lucky to receive a reward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mining pool gives users steady, smaller rewards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large mining pools control most of the computing power in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large pools team up, the 51% attack is possible!</a:t>
            </a:r>
            <a:endParaRPr/>
          </a:p>
        </p:txBody>
      </p:sp>
      <p:sp>
        <p:nvSpPr>
          <p:cNvPr id="381" name="Google Shape;381;p42"/>
          <p:cNvSpPr txBox="1"/>
          <p:nvPr/>
        </p:nvSpPr>
        <p:spPr>
          <a:xfrm>
            <a:off x="5799350" y="3792075"/>
            <a:ext cx="317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largest mining pools combined control 55% of all Bitcoin hash power</a:t>
            </a:r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 rotWithShape="1">
          <a:blip r:embed="rId3">
            <a:alphaModFix/>
          </a:blip>
          <a:srcRect l="16333" r="24488"/>
          <a:stretch/>
        </p:blipFill>
        <p:spPr>
          <a:xfrm>
            <a:off x="5993375" y="1504700"/>
            <a:ext cx="2980951" cy="22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Centralization of Power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Codebases are developed and maintained by a few groups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groups can rewrite the code to affect the entire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When Ethereum was hacked, the developers changed the code to retrieve their money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cryptocurrencies are not decentralized by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Private blockchain</a:t>
            </a:r>
            <a:r>
              <a:rPr lang="en"/>
              <a:t>: Only blocks signed by trusted private keys are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central authorities can sign blocks, but anyone can validate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the point of decentralized consensus!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Pseudonymity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</a:t>
            </a:r>
            <a:r>
              <a:rPr lang="en" i="1"/>
              <a:t>pseudonymous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Pseudonymity</a:t>
            </a:r>
            <a:r>
              <a:rPr lang="en"/>
              <a:t>: Multiple actions can be linked to a single identity which is not your real identity, a pseudonym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pseudonym is the public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 transactions can be linked to your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transactions are not necessarily </a:t>
            </a:r>
            <a:r>
              <a:rPr lang="en" i="1"/>
              <a:t>anonymous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Anonymity</a:t>
            </a:r>
            <a:r>
              <a:rPr lang="en"/>
              <a:t>: Actions cannot be linked to your real identity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if you only ever use Bitcoin in an unpredictable manner, your pseudonym cannot be linked to your identity (anonymous)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your pseudonym can be linked to your real identity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shopping habits are predictable, it will be linked to you (the ledger is public)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exchange Bitcoin with real currency (dollars, euros, etc.), it will be linked to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Inefficiency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inefficiency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useless computational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Bitcoin: Hashing random values until a hash starts with many zeros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inefficiency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Bitcoin user must store the entire transaction history to validate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Alternative: Don’t store the entire transaction history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Now you have to ask a trusted source to send you the history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Defeats the point of decentralization!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Low processing capacity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design limited each block to 1 MB in size to defend against spam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3–7 transactions per second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Identity and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Power Consumption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389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requires computers to waste energy on proof-of-work computations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mining incentivizes energy waste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seek mining rewards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mining becomes more efficient, Bitcoin adjusts the mining problem to be harder, so efficiency gains are not realized</a:t>
            </a:r>
            <a:endParaRPr/>
          </a:p>
        </p:txBody>
      </p:sp>
      <p:pic>
        <p:nvPicPr>
          <p:cNvPr id="407" name="Google Shape;407;p46"/>
          <p:cNvPicPr preferRelativeResize="0"/>
          <p:nvPr/>
        </p:nvPicPr>
        <p:blipFill rotWithShape="1">
          <a:blip r:embed="rId3">
            <a:alphaModFix/>
          </a:blip>
          <a:srcRect t="16253" r="13254" b="14699"/>
          <a:stretch/>
        </p:blipFill>
        <p:spPr>
          <a:xfrm>
            <a:off x="3859300" y="1246825"/>
            <a:ext cx="4967701" cy="2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6"/>
          <p:cNvSpPr txBox="1"/>
          <p:nvPr/>
        </p:nvSpPr>
        <p:spPr>
          <a:xfrm>
            <a:off x="3859300" y="4167025"/>
            <a:ext cx="496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Bitcoin consumes more electricity than entire countries (measured in terawatt-hours)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Irreversibility</a:t>
            </a:r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banking transactions are designed to be 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Protects against fraud: If your money is stolen, the bank can recover the money for you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not 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Bitcoin is sent, the transaction cannot be undone (unless the sender wants to return the money to you)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only need your private key to access your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someone steals your private key, they can access all your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It is dangerous to store Bitcoin on any computer</a:t>
            </a:r>
            <a:br>
              <a:rPr lang="en"/>
            </a:br>
            <a:r>
              <a:rPr lang="en"/>
              <a:t>connected to the Internet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 rotWithShape="1">
          <a:blip r:embed="rId3">
            <a:alphaModFix/>
          </a:blip>
          <a:srcRect r="3521" b="21617"/>
          <a:stretch/>
        </p:blipFill>
        <p:spPr>
          <a:xfrm>
            <a:off x="5815300" y="3606750"/>
            <a:ext cx="3328699" cy="15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in Practice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Proof-of-Work</a:t>
            </a:r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 viewed from an economic perspective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wastes $</a:t>
            </a:r>
            <a:r>
              <a:rPr lang="en" i="1"/>
              <a:t>x</a:t>
            </a:r>
            <a:r>
              <a:rPr lang="en"/>
              <a:t> per hour to defend against attacks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honest user contributes a small amount of the $</a:t>
            </a:r>
            <a:r>
              <a:rPr lang="en" i="1"/>
              <a:t>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Inefficiency: Money is constantly wasted, even if the service is not under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spend more than $</a:t>
            </a:r>
            <a:r>
              <a:rPr lang="en" i="1"/>
              <a:t>x</a:t>
            </a:r>
            <a:r>
              <a:rPr lang="en"/>
              <a:t> per hour to control the system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Assumption: An attacker will not spend more than $</a:t>
            </a:r>
            <a:r>
              <a:rPr lang="en" i="1"/>
              <a:t>x</a:t>
            </a:r>
            <a:r>
              <a:rPr lang="en"/>
              <a:t> per hour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an attacker can make more than $</a:t>
            </a:r>
            <a:r>
              <a:rPr lang="en" i="1"/>
              <a:t>x</a:t>
            </a:r>
            <a:r>
              <a:rPr lang="en"/>
              <a:t> per hour for an attack, they will spend $</a:t>
            </a:r>
            <a:r>
              <a:rPr lang="en" i="1"/>
              <a:t>x</a:t>
            </a:r>
            <a:r>
              <a:rPr lang="en"/>
              <a:t> per hour to execute the attack!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are hashing services the attacker can pay to execute the attack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Proof-of-Work Alternatives</a:t>
            </a: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problem: Proof-of-work is inefficient and wastes electricity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is necessary to prevent an attacker controlling the system (makes it expensive to control the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Proof-of-stake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Proof-of-stake: Users with more coins have more mining power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coins </a:t>
            </a:r>
            <a:r>
              <a:rPr lang="en" i="1"/>
              <a:t>stake</a:t>
            </a:r>
            <a:r>
              <a:rPr lang="en"/>
              <a:t> them in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act honestly, they gain more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act maliciously, their stake is slashed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Uses much less electricity than proof-of-work, and the attacker must burn their own coins to attack the system!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Gives more power to wealthier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Articulated trust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Articulated trust: Designate several trusted parties, who vote on each transaction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half of the trusted parties are trustworthy, then the protocol is secure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Relying on a little bit of trust solves both efficiency and energy problems!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38" name="Google Shape;43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“Blockchain” is often marketed as brand-new technology, but it is mostly existing technology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chains are over 20 years old: Linked timestamping services used hash chains and were proposed in 1990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Merkle trees were patented in 1979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 are not new technology: Many existing applications already use append-only database structures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“Blockchain” is a buzzword often applied to completely unrelated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for electronic voting”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to store medical records”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to deliver vaccines”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44" name="Google Shape;444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blockchain marketing: “Smart Contracts”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contracts: Write an agreement in code, and execute the code to automatically follow the procedure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code is stored on a blockchain so it cannot be modified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with smart contracts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Unclear if they actually solve any real problem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“smart contracts” are actually standard finance bots: small programs to perform money transfers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code is vulnerable, you can violate the contract, with no way to reverse the effects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Contrast with legal contracts: Issues are handled by court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50" name="Google Shape;450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blockchain marketing: Non-Fungible Tokens (NFTs)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NFT: A piece of data certifying that a digital file belongs to someone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the statement {“This work of art now belongs to $individual”}</a:t>
            </a:r>
            <a:r>
              <a:rPr lang="en" sz="900" i="1"/>
              <a:t>PK</a:t>
            </a:r>
            <a:r>
              <a:rPr lang="en" sz="600"/>
              <a:t>prev_owner</a:t>
            </a:r>
            <a:r>
              <a:rPr lang="en"/>
              <a:t> stored on the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Unrelated to copyrights or digital sharing of the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NFT market became extremely valuable in 2020–2021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NFTs of digital files have been selling for millions of dollars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Blockchain marketing: Adding a blockchain didn’t solve anything, but the “new technology” convinced buyers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Speculative bubble: NFTs are not worth anything on their own, but people buy NFTs to sell them later for more money, resulting in price increases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Enables Censorship Resistance</a:t>
            </a:r>
            <a:endParaRPr/>
          </a:p>
        </p:txBody>
      </p:sp>
      <p:sp>
        <p:nvSpPr>
          <p:cNvPr id="456" name="Google Shape;456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has no central authority to block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be used for electronic payments that standard platforms would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Wikileaks: An organization that publishes leaked classified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whistleblowers to expose government corruption and corporate wrongdoing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Opposed and censored by many governments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used to support Wikileaks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major platforms refused any donations to Wikileaks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has no central authority, so nobody can stop the Wikileaks donations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is, generally, a good thing! But…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Enables Crime</a:t>
            </a:r>
            <a:endParaRPr/>
          </a:p>
        </p:txBody>
      </p:sp>
      <p:sp>
        <p:nvSpPr>
          <p:cNvPr id="462" name="Google Shape;462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used for illegal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Drug dealing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Money laundering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Illegal gambling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hitmen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Ransomware and extortion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has no central authority to block illegal 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the most effective way to make illegal transactions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The Decentralized Bank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Alice, Bob, Carol, and Dave each have a sum of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send money to anyone else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pays Alice 10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Dave’s balance decreases by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Alice’s balance increases by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party can spend more currency than they currently have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has 10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can send Alice 10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cannot send Alice 15 coins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party trusts any other party, and there is no central authority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Usually, a centralized authority (e.g. a bank) tracks balances and enforces spending rules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a central authority, we must use cryptography to enforce correctness!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Volatility</a:t>
            </a:r>
            <a:endParaRPr/>
          </a:p>
        </p:txBody>
      </p:sp>
      <p:sp>
        <p:nvSpPr>
          <p:cNvPr id="468" name="Google Shape;468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Volatile currency: The value changes quickly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of Bitcoin changes far more often than standard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vulnerable to price shocks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shock: An extremely sudden change in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there are more transactions than the block capacity, prices increase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are competing for a limited number of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Unknown attacks have also caused price shocks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Bitcoin behaves more like stock than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keep Bitcoin to try and grow their investment when the value of Bitcoin increases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Speculation</a:t>
            </a:r>
            <a:endParaRPr/>
          </a:p>
        </p:txBody>
      </p:sp>
      <p:sp>
        <p:nvSpPr>
          <p:cNvPr id="474" name="Google Shape;474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so volatile, Bitcoin behaves more like stock than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Speculation: Buying something so that you can sell it later for more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buy Bitcoin because owning Bitcoin helps you make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buy Bitcoin because you hope to sell it later for more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short-term price changes and not long-term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 results in a bubble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Bubble: Something sells for more than its true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more people buy Bitcoin to try and make a profit, the price of Bitcoin also increases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Bubbles always burst: Eventually the price returns to its original value, leading to huge economic losses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Currency Exchange</a:t>
            </a:r>
            <a:endParaRPr/>
          </a:p>
        </p:txBody>
      </p:sp>
      <p:sp>
        <p:nvSpPr>
          <p:cNvPr id="480" name="Google Shape;480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and people prefer to keep money in a more stable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buy a product in Bitcoin, the buyer converts their standard currency to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seller receives the Bitcoin and immediately converts it back to standard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exchange Bitcoin for other currency (e.g. dollars)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and selling Bitcoin is difficult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Bitcoin transactions are irreversible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buyer must trust that the seller will transfer the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seller must trust that the buyer will pay when the Bitcoin is transferred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Ways to buy Bitcoin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another irreversible payment (e.g. cash)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a trusted relationship with the seller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a deposit first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Volatility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Stable currencies require reliable conversion to other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must support easy conversion between Bitcoin and other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usually a centralized entity (e.g. a bank or a government)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centralized entity violates Bitcoin’s main purpose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for operating a conversion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government regulations (essentially becoming a regular currency)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independently as a “wildcat bank” (similar to banks in the 1800s, before the US had a national currency)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 federal regulations (e.g. Liberty Reserve, which was shut down by the government)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cryptocurrency designs claim to be “algorithmic stablecoins”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to be stable in the market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these are snake oil that don’t work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Cryptocurrencies</a:t>
            </a:r>
            <a:endParaRPr/>
          </a:p>
        </p:txBody>
      </p:sp>
      <p:sp>
        <p:nvSpPr>
          <p:cNvPr id="492" name="Google Shape;492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cryptocurrencies are based on the same principles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Public, append-only ledger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with decentralization in mind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software “forks” of the original Bitcoin blockchain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fork ignores new Bitcoin blocks, and Bitcoin ignores fork blocks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cryptocurrencies are marketed with a distinguishing feature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Litecoin: Adds a catchy slogan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Dogecoin: Adds an Internet meme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Ripple: Centralized cryptocurrency with an additional settlement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IOTA: Designed its own brand-new cryptography (using trinary math)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Monero: Improves pseudonymity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Zcash: Adds real anonymity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Ethereum: Adds million-dollar rewards for catching bugs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Cryptocurrencies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5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cryptocurrencies are based on the same principles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Public, append-only ledger structure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Designed with decentralization in mind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Some are software “forks” of the original Bitcoin blockchain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fork ignores new Bitcoin blocks, and Bitcoin ignores fork blocks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cryptocurrencies are marketed with a distinguishing feature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Litecoin: Adds a catchy slogan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Dogecoin: Adds an Internet meme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Ripple: Centralized cryptocurrency with an additional settlement structure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IOTA: Designed its own brand-new cryptography (using trinary math)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Monero: Improves pseudonymity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Zcash: Adds real anonymity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Etherium: Adds million-dollar rewards for catching bugs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500" name="Google Shape;5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75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860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645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4431" y="3928411"/>
            <a:ext cx="950354" cy="92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330" y="3928019"/>
            <a:ext cx="925145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8199" y="3928011"/>
            <a:ext cx="925148" cy="92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0075" y="3928003"/>
            <a:ext cx="568149" cy="9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Scams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interest in cryptocurrency as a “get rich quick” scheme leads to fraud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cryptocurrency frauds are old frauds with new technological branding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Ponzi schemes: Trick uninformed consumers to invest in a nonexistent product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“smart contracts” are actually modern Ponzi schemes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Wildcat banks: Independent, unregulated banks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bank shuts down, your money in the bank is gone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Physical wildcat banks stopped existing in the 1800s, but some cryptocurrencies essentially operate as wildcat banks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Unregulated securities: Stocks that are not regulated by the government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scams: The unregulated stock may be completely worthless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Initial coin offerings: Pay money now in exchange for some coins when the cryptocurrency launches later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cryptocurrency never launches, your money is gone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Summary</a:t>
            </a:r>
            <a:endParaRPr/>
          </a:p>
        </p:txBody>
      </p:sp>
      <p:sp>
        <p:nvSpPr>
          <p:cNvPr id="518" name="Google Shape;518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currency system that does not rely on any central authority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Identity: Each user is identified by their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sign transactions with their private key and add them to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must reference a previous transaction to identify a source of money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chain: A linked list where each node contains the hash of the previous node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 structure: Changing a node causes the hashes in all future nodes to 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to forking attacks: The attacker creates their own branch of the 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blockchain only accepts blocks whose hash starts with a sequence of </a:t>
            </a:r>
            <a:r>
              <a:rPr lang="en" i="1"/>
              <a:t>n</a:t>
            </a:r>
            <a:r>
              <a:rPr lang="en"/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valid blocks requires trying 2</a:t>
            </a:r>
            <a:r>
              <a:rPr lang="en" i="1" baseline="30000"/>
              <a:t>n</a:t>
            </a:r>
            <a:r>
              <a:rPr lang="en"/>
              <a:t> hashes. A reward is given to incentivize mining blocks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longest hash chain is accepted as the true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control 51% of the world’s computing power to create their own hash chain</a:t>
            </a:r>
            <a:endParaRPr/>
          </a:p>
        </p:txBody>
      </p:sp>
      <p:sp>
        <p:nvSpPr>
          <p:cNvPr id="519" name="Google Shape;5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Summary</a:t>
            </a:r>
            <a:endParaRPr/>
          </a:p>
        </p:txBody>
      </p:sp>
      <p:sp>
        <p:nvSpPr>
          <p:cNvPr id="525" name="Google Shape;525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Centralization of power: In practice, Bitcoin is controlled by a few groups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Mining pools: Teams of users mining blocks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Codebase developers: Can change the code to alter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blockchains: Only trusted parties can append to the blockchain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Pseudonymity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your transactions are only linked to your public key, not your true identity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predictable transactions, your public key can be linked to your identity too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hashing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user must store the entire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a few transactions per second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consumption: Hashing wastes electricity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Irreversibility: Transactions are not 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Management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certificates to verify real-world identity?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this needs central root CAs, which we don’t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just define each identity as a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Circumvents the identity problem since we completely ignore real-world identities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transactions between “people,” we use transactions between public keys</a:t>
            </a:r>
            <a:endParaRPr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5758600" y="1095325"/>
            <a:ext cx="1161600" cy="1598276"/>
            <a:chOff x="5758600" y="1095325"/>
            <a:chExt cx="1161600" cy="1598276"/>
          </a:xfrm>
        </p:grpSpPr>
        <p:pic>
          <p:nvPicPr>
            <p:cNvPr id="101" name="Google Shape;10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8675" y="1422175"/>
              <a:ext cx="1161459" cy="127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1"/>
            <p:cNvSpPr txBox="1"/>
            <p:nvPr/>
          </p:nvSpPr>
          <p:spPr>
            <a:xfrm>
              <a:off x="5758600" y="1095325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Alice</a:t>
              </a:r>
              <a:endParaRPr sz="900"/>
            </a:p>
          </p:txBody>
        </p:sp>
      </p:grpSp>
      <p:sp>
        <p:nvSpPr>
          <p:cNvPr id="103" name="Google Shape;103;p21"/>
          <p:cNvSpPr txBox="1"/>
          <p:nvPr/>
        </p:nvSpPr>
        <p:spPr>
          <a:xfrm>
            <a:off x="5758600" y="2693600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A</a:t>
            </a:r>
            <a:endParaRPr sz="900" i="1"/>
          </a:p>
        </p:txBody>
      </p:sp>
      <p:grpSp>
        <p:nvGrpSpPr>
          <p:cNvPr id="104" name="Google Shape;104;p21"/>
          <p:cNvGrpSpPr/>
          <p:nvPr/>
        </p:nvGrpSpPr>
        <p:grpSpPr>
          <a:xfrm>
            <a:off x="7447288" y="1095325"/>
            <a:ext cx="1161600" cy="1598274"/>
            <a:chOff x="7447288" y="1095325"/>
            <a:chExt cx="1161600" cy="1598274"/>
          </a:xfrm>
        </p:grpSpPr>
        <p:pic>
          <p:nvPicPr>
            <p:cNvPr id="105" name="Google Shape;10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77672" y="1422175"/>
              <a:ext cx="1100824" cy="1271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 txBox="1"/>
            <p:nvPr/>
          </p:nvSpPr>
          <p:spPr>
            <a:xfrm>
              <a:off x="7447288" y="1095325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Bob</a:t>
              </a:r>
              <a:endParaRPr sz="900"/>
            </a:p>
          </p:txBody>
        </p:sp>
      </p:grpSp>
      <p:sp>
        <p:nvSpPr>
          <p:cNvPr id="107" name="Google Shape;107;p21"/>
          <p:cNvSpPr txBox="1"/>
          <p:nvPr/>
        </p:nvSpPr>
        <p:spPr>
          <a:xfrm>
            <a:off x="7492088" y="2693600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B</a:t>
            </a:r>
            <a:endParaRPr sz="900" i="1"/>
          </a:p>
        </p:txBody>
      </p:sp>
      <p:sp>
        <p:nvSpPr>
          <p:cNvPr id="108" name="Google Shape;108;p21"/>
          <p:cNvSpPr txBox="1"/>
          <p:nvPr/>
        </p:nvSpPr>
        <p:spPr>
          <a:xfrm>
            <a:off x="5803388" y="4715725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C</a:t>
            </a:r>
            <a:endParaRPr sz="900" i="1"/>
          </a:p>
        </p:txBody>
      </p:sp>
      <p:sp>
        <p:nvSpPr>
          <p:cNvPr id="109" name="Google Shape;109;p21"/>
          <p:cNvSpPr txBox="1"/>
          <p:nvPr/>
        </p:nvSpPr>
        <p:spPr>
          <a:xfrm>
            <a:off x="7492075" y="4715725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D</a:t>
            </a:r>
            <a:endParaRPr sz="900" i="1"/>
          </a:p>
        </p:txBody>
      </p:sp>
      <p:grpSp>
        <p:nvGrpSpPr>
          <p:cNvPr id="110" name="Google Shape;110;p21"/>
          <p:cNvGrpSpPr/>
          <p:nvPr/>
        </p:nvGrpSpPr>
        <p:grpSpPr>
          <a:xfrm>
            <a:off x="5758600" y="3106000"/>
            <a:ext cx="1176012" cy="1612713"/>
            <a:chOff x="5758600" y="3106000"/>
            <a:chExt cx="1176012" cy="1612713"/>
          </a:xfrm>
        </p:grpSpPr>
        <p:sp>
          <p:nvSpPr>
            <p:cNvPr id="111" name="Google Shape;111;p21"/>
            <p:cNvSpPr txBox="1"/>
            <p:nvPr/>
          </p:nvSpPr>
          <p:spPr>
            <a:xfrm>
              <a:off x="5758600" y="3106000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Carol</a:t>
              </a:r>
              <a:endParaRPr sz="900"/>
            </a:p>
          </p:txBody>
        </p:sp>
        <p:pic>
          <p:nvPicPr>
            <p:cNvPr id="112" name="Google Shape;11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33787" y="3441311"/>
              <a:ext cx="1100824" cy="1277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21"/>
          <p:cNvGrpSpPr/>
          <p:nvPr/>
        </p:nvGrpSpPr>
        <p:grpSpPr>
          <a:xfrm>
            <a:off x="7492088" y="3121200"/>
            <a:ext cx="1161612" cy="1594523"/>
            <a:chOff x="7492088" y="3121200"/>
            <a:chExt cx="1161612" cy="1594523"/>
          </a:xfrm>
        </p:grpSpPr>
        <p:sp>
          <p:nvSpPr>
            <p:cNvPr id="114" name="Google Shape;114;p21"/>
            <p:cNvSpPr txBox="1"/>
            <p:nvPr/>
          </p:nvSpPr>
          <p:spPr>
            <a:xfrm>
              <a:off x="7492088" y="3121200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Dave</a:t>
              </a:r>
              <a:endParaRPr sz="900"/>
            </a:p>
          </p:txBody>
        </p:sp>
        <p:pic>
          <p:nvPicPr>
            <p:cNvPr id="115" name="Google Shape;11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16038" y="3444298"/>
              <a:ext cx="1037662" cy="127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For now</a:t>
            </a:r>
            <a:r>
              <a:rPr lang="en"/>
              <a:t>, assume the existence of a trusted, public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to all parties: Everyone can view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Append-only: Everyone can add data to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Immutable: Nobody can change or delete existing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central authority for now, but we’ll deal with it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record transactions in a way that everyone can see them?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Put “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10 coins” on the ledger?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Mallory can forge a transaction (e.g. “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M</a:t>
            </a:r>
            <a:r>
              <a:rPr lang="en"/>
              <a:t> 10,000 coins”)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Use digital signatures: Put {“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10 coins”}</a:t>
            </a:r>
            <a:r>
              <a:rPr lang="en" sz="900" i="1"/>
              <a:t>SK</a:t>
            </a:r>
            <a:r>
              <a:rPr lang="en" sz="600" i="1"/>
              <a:t>D</a:t>
            </a:r>
            <a:r>
              <a:rPr lang="en" sz="900" i="1" baseline="30000"/>
              <a:t>-1</a:t>
            </a:r>
            <a:r>
              <a:rPr lang="en"/>
              <a:t> on the ledger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How do we check how much currency Dave (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) has to spend?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742525" y="2025850"/>
            <a:ext cx="2974500" cy="1391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A</a:t>
            </a:r>
            <a:r>
              <a:rPr lang="en"/>
              <a:t>,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C</a:t>
            </a:r>
            <a:r>
              <a:rPr lang="en"/>
              <a:t>, and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/>
              <a:t> magically start with 10 coins.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C</a:t>
            </a:r>
            <a:r>
              <a:rPr lang="en"/>
              <a:t> 4 coins.”}</a:t>
            </a:r>
            <a:r>
              <a:rPr lang="en" sz="900" i="1"/>
              <a:t>SK</a:t>
            </a:r>
            <a:r>
              <a:rPr lang="en" sz="600" i="1"/>
              <a:t>A</a:t>
            </a:r>
            <a:r>
              <a:rPr lang="en" sz="900" baseline="30000"/>
              <a:t>-1</a:t>
            </a:r>
            <a:endParaRPr sz="900" baseline="30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 paid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/>
              <a:t> 6 coins.”}</a:t>
            </a:r>
            <a:r>
              <a:rPr lang="en" sz="900" i="1">
                <a:solidFill>
                  <a:schemeClr val="dk1"/>
                </a:solidFill>
              </a:rPr>
              <a:t>SK</a:t>
            </a:r>
            <a:r>
              <a:rPr lang="en" sz="600" i="1">
                <a:solidFill>
                  <a:schemeClr val="dk1"/>
                </a:solidFill>
              </a:rPr>
              <a:t>B</a:t>
            </a:r>
            <a:r>
              <a:rPr lang="en" sz="900" baseline="30000">
                <a:solidFill>
                  <a:schemeClr val="dk1"/>
                </a:solidFill>
              </a:rPr>
              <a:t>-1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 paid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A</a:t>
            </a:r>
            <a:r>
              <a:rPr lang="en"/>
              <a:t> 2 coins.”}</a:t>
            </a:r>
            <a:r>
              <a:rPr lang="en" sz="900" i="1">
                <a:solidFill>
                  <a:schemeClr val="dk1"/>
                </a:solidFill>
              </a:rPr>
              <a:t>SK</a:t>
            </a:r>
            <a:r>
              <a:rPr lang="en" sz="600" i="1">
                <a:solidFill>
                  <a:schemeClr val="dk1"/>
                </a:solidFill>
              </a:rPr>
              <a:t>B</a:t>
            </a:r>
            <a:r>
              <a:rPr lang="en" sz="900" baseline="30000">
                <a:solidFill>
                  <a:schemeClr val="dk1"/>
                </a:solidFill>
              </a:rPr>
              <a:t>-1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party’s balance exists only as (total received) - (total spent) on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Real-time balances values aren’t listed directly on the ledger!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time does this take?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long: We have to scan through the entire ledger to determine someone’s balance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ledger grows indefinitely as more and more transactions occur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742525" y="1625650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The Ledger v1</a:t>
            </a:r>
            <a:endParaRPr i="1"/>
          </a:p>
        </p:txBody>
      </p:sp>
      <p:sp>
        <p:nvSpPr>
          <p:cNvPr id="130" name="Google Shape;130;p23"/>
          <p:cNvSpPr txBox="1"/>
          <p:nvPr/>
        </p:nvSpPr>
        <p:spPr>
          <a:xfrm>
            <a:off x="6160725" y="3505050"/>
            <a:ext cx="2556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coins does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have right now?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364750" y="4049950"/>
            <a:ext cx="2556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8</a:t>
            </a:r>
            <a:r>
              <a:rPr lang="en"/>
              <a:t> coins! 10 - 4 + 2 = </a:t>
            </a:r>
            <a:r>
              <a:rPr lang="en" b="1"/>
              <a:t>8</a:t>
            </a:r>
            <a:r>
              <a:rPr lang="en"/>
              <a:t>, for transactions 1, 2, and 4 on the ledger.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Construction: Each transaction has </a:t>
            </a:r>
            <a:r>
              <a:rPr lang="en" b="1"/>
              <a:t>inputs</a:t>
            </a:r>
            <a:r>
              <a:rPr lang="en"/>
              <a:t> (sources, where the money came from) and </a:t>
            </a:r>
            <a:r>
              <a:rPr lang="en" b="1"/>
              <a:t>outputs</a:t>
            </a:r>
            <a:r>
              <a:rPr lang="en"/>
              <a:t> (destinations, who currency is going to)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each party only needs to keep track of transactions where they received money (they were the output)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{“Using currency from TX 2 and TX 4, give 3 coins to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and 4 coins to 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”}</a:t>
            </a:r>
            <a:r>
              <a:rPr lang="en" sz="900" i="1"/>
              <a:t>SK</a:t>
            </a:r>
            <a:r>
              <a:rPr lang="en" sz="600" i="1"/>
              <a:t>D</a:t>
            </a:r>
            <a:r>
              <a:rPr lang="en" sz="900" baseline="30000"/>
              <a:t>-1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TX 2 and TX 4 are now “spent” (used as an input), so we don’t need to keep track of it anymore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Alice and Bob now have an additional unspent transaction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validate a transaction </a:t>
            </a:r>
            <a:r>
              <a:rPr lang="en" i="1"/>
              <a:t>T</a:t>
            </a:r>
            <a:r>
              <a:rPr lang="en"/>
              <a:t> is unspent, check that no transaction after </a:t>
            </a:r>
            <a:r>
              <a:rPr lang="en" i="1"/>
              <a:t>T</a:t>
            </a:r>
            <a:r>
              <a:rPr lang="en"/>
              <a:t> uses </a:t>
            </a:r>
            <a:r>
              <a:rPr lang="en" i="1"/>
              <a:t>T</a:t>
            </a:r>
            <a:r>
              <a:rPr lang="en"/>
              <a:t> as an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whatever change you have back to yourself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From TX 2 and TX 4, Dave has received 10 coins in total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{“Using TX 2 and TX 4, give 3 coins to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, 4 coins to 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, and 3 coins to 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”}</a:t>
            </a:r>
            <a:r>
              <a:rPr lang="en" sz="900" i="1"/>
              <a:t>SK</a:t>
            </a:r>
            <a:r>
              <a:rPr lang="en" sz="600" i="1"/>
              <a:t>D</a:t>
            </a:r>
            <a:r>
              <a:rPr lang="en" sz="900" baseline="30000"/>
              <a:t>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86050" y="3411825"/>
            <a:ext cx="8571900" cy="163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B</a:t>
            </a:r>
            <a:r>
              <a:rPr lang="en"/>
              <a:t> and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C</a:t>
            </a:r>
            <a:r>
              <a:rPr lang="en"/>
              <a:t> magically start with 5 coins.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155CC"/>
                </a:solidFill>
              </a:rPr>
              <a:t>{“Using currency from TX 1, give 5 coins to </a:t>
            </a:r>
            <a:r>
              <a:rPr lang="en" i="1">
                <a:solidFill>
                  <a:srgbClr val="1155CC"/>
                </a:solidFill>
              </a:rPr>
              <a:t>PK</a:t>
            </a:r>
            <a:r>
              <a:rPr lang="en" sz="900" i="1">
                <a:solidFill>
                  <a:srgbClr val="1155CC"/>
                </a:solidFill>
              </a:rPr>
              <a:t>D</a:t>
            </a:r>
            <a:r>
              <a:rPr lang="en">
                <a:solidFill>
                  <a:srgbClr val="1155CC"/>
                </a:solidFill>
              </a:rPr>
              <a:t>.”}</a:t>
            </a:r>
            <a:r>
              <a:rPr lang="en" sz="900" i="1">
                <a:solidFill>
                  <a:srgbClr val="1155CC"/>
                </a:solidFill>
              </a:rPr>
              <a:t>SK</a:t>
            </a:r>
            <a:r>
              <a:rPr lang="en" sz="600" i="1">
                <a:solidFill>
                  <a:srgbClr val="1155CC"/>
                </a:solidFill>
              </a:rPr>
              <a:t>B</a:t>
            </a:r>
            <a:r>
              <a:rPr lang="en" sz="900" baseline="30000">
                <a:solidFill>
                  <a:srgbClr val="1155CC"/>
                </a:solidFill>
              </a:rPr>
              <a:t>-1</a:t>
            </a:r>
            <a:endParaRPr sz="900" baseline="30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38761D"/>
                </a:solidFill>
              </a:rPr>
              <a:t>{“Using currency from TX 1, give 5 coins to </a:t>
            </a:r>
            <a:r>
              <a:rPr lang="en" i="1">
                <a:solidFill>
                  <a:srgbClr val="38761D"/>
                </a:solidFill>
              </a:rPr>
              <a:t>PK</a:t>
            </a:r>
            <a:r>
              <a:rPr lang="en" sz="900" i="1">
                <a:solidFill>
                  <a:srgbClr val="38761D"/>
                </a:solidFill>
              </a:rPr>
              <a:t>D</a:t>
            </a:r>
            <a:r>
              <a:rPr lang="en">
                <a:solidFill>
                  <a:srgbClr val="38761D"/>
                </a:solidFill>
              </a:rPr>
              <a:t>.”}</a:t>
            </a:r>
            <a:r>
              <a:rPr lang="en" sz="900" i="1">
                <a:solidFill>
                  <a:srgbClr val="38761D"/>
                </a:solidFill>
              </a:rPr>
              <a:t>SK</a:t>
            </a:r>
            <a:r>
              <a:rPr lang="en" sz="600" i="1">
                <a:solidFill>
                  <a:srgbClr val="38761D"/>
                </a:solidFill>
              </a:rPr>
              <a:t>C</a:t>
            </a:r>
            <a:r>
              <a:rPr lang="en" sz="900" baseline="30000">
                <a:solidFill>
                  <a:srgbClr val="38761D"/>
                </a:solidFill>
              </a:rPr>
              <a:t>-1</a:t>
            </a:r>
            <a:endParaRPr>
              <a:solidFill>
                <a:srgbClr val="1155C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{“Using currency from </a:t>
            </a:r>
            <a:r>
              <a:rPr lang="en">
                <a:solidFill>
                  <a:srgbClr val="1155CC"/>
                </a:solidFill>
              </a:rPr>
              <a:t>TX 2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38761D"/>
                </a:solidFill>
              </a:rPr>
              <a:t>TX 3</a:t>
            </a:r>
            <a:r>
              <a:rPr lang="en">
                <a:solidFill>
                  <a:schemeClr val="dk1"/>
                </a:solidFill>
              </a:rPr>
              <a:t>, give 3 coin to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and 4 coins to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and 3 coins to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”}</a:t>
            </a:r>
            <a:r>
              <a:rPr lang="en" sz="900" i="1">
                <a:solidFill>
                  <a:schemeClr val="dk1"/>
                </a:solidFill>
              </a:rPr>
              <a:t>SK</a:t>
            </a:r>
            <a:r>
              <a:rPr lang="en" sz="600" i="1">
                <a:solidFill>
                  <a:schemeClr val="dk1"/>
                </a:solidFill>
              </a:rPr>
              <a:t>D</a:t>
            </a:r>
            <a:r>
              <a:rPr lang="en" sz="900" baseline="30000">
                <a:solidFill>
                  <a:schemeClr val="dk1"/>
                </a:solidFill>
              </a:rPr>
              <a:t>-1</a:t>
            </a:r>
            <a:endParaRPr sz="900" baseline="300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CC0000"/>
                </a:solidFill>
              </a:rPr>
              <a:t>{“Using currency from TX 4, give 3 coin to </a:t>
            </a:r>
            <a:r>
              <a:rPr lang="en" i="1">
                <a:solidFill>
                  <a:srgbClr val="CC0000"/>
                </a:solidFill>
              </a:rPr>
              <a:t>PK</a:t>
            </a:r>
            <a:r>
              <a:rPr lang="en" sz="900" i="1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CC0000"/>
                </a:solidFill>
              </a:rPr>
              <a:t>.”}</a:t>
            </a:r>
            <a:r>
              <a:rPr lang="en" sz="900" i="1">
                <a:solidFill>
                  <a:srgbClr val="CC0000"/>
                </a:solidFill>
              </a:rPr>
              <a:t>SK</a:t>
            </a:r>
            <a:r>
              <a:rPr lang="en" sz="600" i="1">
                <a:solidFill>
                  <a:srgbClr val="CC0000"/>
                </a:solidFill>
              </a:rPr>
              <a:t>A</a:t>
            </a:r>
            <a:r>
              <a:rPr lang="en" sz="900" baseline="30000">
                <a:solidFill>
                  <a:srgbClr val="CC0000"/>
                </a:solidFill>
              </a:rPr>
              <a:t>-1</a:t>
            </a:r>
            <a:endParaRPr sz="900" baseline="30000">
              <a:solidFill>
                <a:srgbClr val="CC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CC0000"/>
                </a:solidFill>
              </a:rPr>
              <a:t>{“Using currency from TX 4, give 4 coins to </a:t>
            </a:r>
            <a:r>
              <a:rPr lang="en" i="1">
                <a:solidFill>
                  <a:srgbClr val="CC0000"/>
                </a:solidFill>
              </a:rPr>
              <a:t>PK</a:t>
            </a:r>
            <a:r>
              <a:rPr lang="en" sz="900" i="1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CC0000"/>
                </a:solidFill>
              </a:rPr>
              <a:t>.”}</a:t>
            </a:r>
            <a:r>
              <a:rPr lang="en" sz="900" i="1">
                <a:solidFill>
                  <a:srgbClr val="CC0000"/>
                </a:solidFill>
              </a:rPr>
              <a:t>SK</a:t>
            </a:r>
            <a:r>
              <a:rPr lang="en" sz="600" i="1">
                <a:solidFill>
                  <a:srgbClr val="CC0000"/>
                </a:solidFill>
              </a:rPr>
              <a:t>B</a:t>
            </a:r>
            <a:r>
              <a:rPr lang="en" sz="900" baseline="30000">
                <a:solidFill>
                  <a:srgbClr val="CC0000"/>
                </a:solidFill>
              </a:rPr>
              <a:t>-1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084750" y="3050425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The Ledger v2</a:t>
            </a:r>
            <a:endParaRPr i="1"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21832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(by </a:t>
                      </a: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Inputs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TX1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Outputs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21832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(by </a:t>
                      </a: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Inputs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TX1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Outputs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3268313" y="1315250"/>
          <a:ext cx="2607375" cy="160926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17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TX4 (by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(4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8" name="Google Shape;148;p25"/>
          <p:cNvCxnSpPr/>
          <p:nvPr/>
        </p:nvCxnSpPr>
        <p:spPr>
          <a:xfrm rot="10800000" flipH="1">
            <a:off x="2572375" y="1774625"/>
            <a:ext cx="675900" cy="2229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5"/>
          <p:cNvCxnSpPr/>
          <p:nvPr/>
        </p:nvCxnSpPr>
        <p:spPr>
          <a:xfrm rot="10800000" flipH="1">
            <a:off x="2572375" y="1949125"/>
            <a:ext cx="685800" cy="10029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50" name="Google Shape;150;p25"/>
          <p:cNvGraphicFramePr/>
          <p:nvPr/>
        </p:nvGraphicFramePr>
        <p:xfrm>
          <a:off x="651237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TX5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651237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TX6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2" name="Google Shape;152;p25"/>
          <p:cNvCxnSpPr/>
          <p:nvPr/>
        </p:nvCxnSpPr>
        <p:spPr>
          <a:xfrm rot="10800000" flipH="1">
            <a:off x="5875700" y="1726150"/>
            <a:ext cx="621000" cy="551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885850" y="2548625"/>
            <a:ext cx="640200" cy="108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5033</Words>
  <Application>Microsoft Macintosh PowerPoint</Application>
  <PresentationFormat>On-screen Show (16:9)</PresentationFormat>
  <Paragraphs>579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Courier New</vt:lpstr>
      <vt:lpstr>CS 161</vt:lpstr>
      <vt:lpstr>PowerPoint Presentation</vt:lpstr>
      <vt:lpstr>Today: Bitcoin</vt:lpstr>
      <vt:lpstr>Bitcoin: Identity and Transactions</vt:lpstr>
      <vt:lpstr>Problem Statement: The Decentralized Bank</vt:lpstr>
      <vt:lpstr>Identity Management</vt:lpstr>
      <vt:lpstr>Transactions</vt:lpstr>
      <vt:lpstr>Transactions</vt:lpstr>
      <vt:lpstr>Transactions</vt:lpstr>
      <vt:lpstr>Transactions</vt:lpstr>
      <vt:lpstr>Transactions</vt:lpstr>
      <vt:lpstr>Bitcoin: The Public Ledger</vt:lpstr>
      <vt:lpstr>Recall: Hash Functions</vt:lpstr>
      <vt:lpstr>Hash Chains</vt:lpstr>
      <vt:lpstr>Hash Chains</vt:lpstr>
      <vt:lpstr>Merkle Trees</vt:lpstr>
      <vt:lpstr>Merkle Trees</vt:lpstr>
      <vt:lpstr>The Public Ledger</vt:lpstr>
      <vt:lpstr>Forking Attacks</vt:lpstr>
      <vt:lpstr>Proof of Work</vt:lpstr>
      <vt:lpstr>Proof of Work</vt:lpstr>
      <vt:lpstr>Proof of Work</vt:lpstr>
      <vt:lpstr>Proof of Work: Examples</vt:lpstr>
      <vt:lpstr>Incentivizing Mining</vt:lpstr>
      <vt:lpstr>Attacks on Proof-of-Work</vt:lpstr>
      <vt:lpstr>The Trouble with Bitcoin</vt:lpstr>
      <vt:lpstr>The Trouble with Bitcoin: Centralization of Power</vt:lpstr>
      <vt:lpstr>The Trouble with Bitcoin: Centralization of Power</vt:lpstr>
      <vt:lpstr>The Trouble with Bitcoin: Pseudonymity</vt:lpstr>
      <vt:lpstr>The Trouble with Bitcoin: Inefficiency</vt:lpstr>
      <vt:lpstr>The Trouble with Bitcoin: Power Consumption</vt:lpstr>
      <vt:lpstr>The Trouble with Bitcoin: Irreversibility</vt:lpstr>
      <vt:lpstr>Bitcoin in Practice</vt:lpstr>
      <vt:lpstr>Breaking Proof-of-Work</vt:lpstr>
      <vt:lpstr>Proof-of-Work Alternatives</vt:lpstr>
      <vt:lpstr>Blockchain: Marketing and Buzzwords</vt:lpstr>
      <vt:lpstr>Blockchain: Marketing and Buzzwords</vt:lpstr>
      <vt:lpstr>Blockchain: Marketing and Buzzwords</vt:lpstr>
      <vt:lpstr>Bitcoin Enables Censorship Resistance</vt:lpstr>
      <vt:lpstr>Bitcoin Enables Crime</vt:lpstr>
      <vt:lpstr>Economics of Bitcoin: Volatility</vt:lpstr>
      <vt:lpstr>Economics of Bitcoin: Speculation</vt:lpstr>
      <vt:lpstr>Economics of Bitcoin: Currency Exchange</vt:lpstr>
      <vt:lpstr>Economics of Bitcoin: Volatility</vt:lpstr>
      <vt:lpstr>Other Cryptocurrencies</vt:lpstr>
      <vt:lpstr>Other Cryptocurrencies</vt:lpstr>
      <vt:lpstr>Cryptocurrency Scams</vt:lpstr>
      <vt:lpstr>Bitcoin: Summary</vt:lpstr>
      <vt:lpstr>The Trouble with Bitcoin: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 Xiang</cp:lastModifiedBy>
  <cp:revision>2</cp:revision>
  <dcterms:modified xsi:type="dcterms:W3CDTF">2023-09-12T19:31:57Z</dcterms:modified>
</cp:coreProperties>
</file>