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2"/>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9" r:id="rId62"/>
    <p:sldId id="320" r:id="rId63"/>
    <p:sldId id="321" r:id="rId64"/>
    <p:sldId id="325" r:id="rId65"/>
    <p:sldId id="326" r:id="rId66"/>
    <p:sldId id="327" r:id="rId67"/>
    <p:sldId id="328" r:id="rId68"/>
    <p:sldId id="329" r:id="rId69"/>
    <p:sldId id="330" r:id="rId70"/>
    <p:sldId id="331"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65"/>
    <p:restoredTop sz="67440"/>
  </p:normalViewPr>
  <p:slideViewPr>
    <p:cSldViewPr snapToGrid="0">
      <p:cViewPr varScale="1">
        <p:scale>
          <a:sx n="122" d="100"/>
          <a:sy n="122" d="100"/>
        </p:scale>
        <p:origin x="3368" y="192"/>
      </p:cViewPr>
      <p:guideLst>
        <p:guide orient="horz" pos="1620"/>
        <p:guide pos="2880"/>
      </p:guideLst>
    </p:cSldViewPr>
  </p:slideViewPr>
  <p:notesTextViewPr>
    <p:cViewPr>
      <p:scale>
        <a:sx n="200" d="100"/>
        <a:sy n="200" d="100"/>
      </p:scale>
      <p:origin x="0" y="-976"/>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Block ciphers can only encrypt one-block at a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want to encrypt a large message?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have more than one block for example so if I'm using AES with 128 bit block size, that would be 16 bytes What if I want to encrypt something like a 30 megabyte video. Well there's more than one block in a 30 megabyte video.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we could just break up the big chunk of data into blocks that are the right size and just encrypt each of those blocks. 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can encrypt these this set of blocks of data and we call them operating modes. We're going to cover three ways in this lecture.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try to design some approaches ourselves. </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 good question: why don’t we just use </a:t>
            </a:r>
            <a:r>
              <a:rPr lang="en-US" b="0">
                <a:solidFill>
                  <a:srgbClr val="CCCCCC"/>
                </a:solidFill>
                <a:effectLst/>
                <a:latin typeface="Menlo" panose="020B0609030804020204" pitchFamily="49" charset="0"/>
              </a:rPr>
              <a:t>initialization vector all the way for all blocks</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in one-time pad, the keys should be random for each message it encrypts. </a:t>
            </a:r>
            <a:endParaRPr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TODO Nick (elaborate on encrypting more than 2</a:t>
            </a:r>
            <a:r>
              <a:rPr lang="en" baseline="30000" dirty="0"/>
              <a:t>n/2</a:t>
            </a:r>
            <a:r>
              <a:rPr lang="en" dirty="0"/>
              <a:t> blocks)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Every letter in the plaintext had a one-to-one correspondence with a letter in the ciphertext, and we have </a:t>
            </a:r>
            <a:r>
              <a:rPr lang="en-US" dirty="0"/>
              <a:t>a mapping table that represents such one-to-one correspondence.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block cipher is conceptually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 has every possible say 64 bit value. </a:t>
            </a:r>
          </a:p>
          <a:p>
            <a:pPr marL="158750" indent="0">
              <a:buNone/>
            </a:pPr>
            <a:r>
              <a:rPr lang="en-US" b="0" dirty="0">
                <a:solidFill>
                  <a:srgbClr val="CCCCCC"/>
                </a:solidFill>
                <a:effectLst/>
                <a:latin typeface="Menlo" panose="020B0609030804020204" pitchFamily="49" charset="0"/>
              </a:rPr>
              <a:t>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It doesn't build an actual table but the idea is the same in concept. Every 64 bits of plaintext would have a corresponding cipher text for a given key.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goal of a block cipher is to do encryption/decryption with an algorithm and a small key.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meet.google.com/xde-dmob-ipa&amp;sa=D&amp;source=calendar&amp;usd=2&amp;usg=AOvVaw3UAZEPt8lwxW2BgbufL57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google.com/url?q=https://meet.google.com/irn-doeo-uhr?hs%3D122%26authuser%3D0&amp;sa=D&amp;source=calendar&amp;usd=2&amp;usg=AOvVaw2wFV6wxM1HGjQfVnlnR-K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Desired 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201103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900" dirty="0"/>
              <a:t>When the key </a:t>
            </a:r>
            <a:r>
              <a:rPr lang="en" sz="1900" i="1" dirty="0"/>
              <a:t>k</a:t>
            </a:r>
            <a:r>
              <a:rPr lang="en" sz="1900" dirty="0"/>
              <a:t> is fixed, </a:t>
            </a:r>
            <a:r>
              <a:rPr lang="en" sz="1900" i="1" dirty="0"/>
              <a:t>EK</a:t>
            </a:r>
            <a:r>
              <a:rPr lang="en" sz="1900" dirty="0"/>
              <a:t>(</a:t>
            </a:r>
            <a:r>
              <a:rPr lang="en" sz="1900" i="1" dirty="0"/>
              <a:t>M</a:t>
            </a:r>
            <a:r>
              <a:rPr lang="en" sz="1900" dirty="0"/>
              <a:t>) must be a </a:t>
            </a:r>
            <a:r>
              <a:rPr lang="en" sz="1900" b="1" dirty="0"/>
              <a:t>permutation</a:t>
            </a:r>
            <a:r>
              <a:rPr lang="en" sz="1900" dirty="0"/>
              <a:t> (</a:t>
            </a:r>
            <a:r>
              <a:rPr lang="en" sz="1900" b="1" dirty="0"/>
              <a:t>bijective function</a:t>
            </a:r>
            <a:r>
              <a:rPr lang="en" sz="1900" dirty="0"/>
              <a:t>) on </a:t>
            </a:r>
            <a:r>
              <a:rPr lang="en" sz="1900" i="1" dirty="0"/>
              <a:t>n</a:t>
            </a:r>
            <a:r>
              <a:rPr lang="en" sz="1900" dirty="0"/>
              <a:t>-bit strings</a:t>
            </a:r>
            <a:endParaRPr sz="1900" dirty="0"/>
          </a:p>
          <a:p>
            <a:pPr marL="914400" lvl="1" indent="-317500" algn="l" rtl="0">
              <a:spcBef>
                <a:spcPts val="0"/>
              </a:spcBef>
              <a:spcAft>
                <a:spcPts val="0"/>
              </a:spcAft>
              <a:buSzPts val="1400"/>
              <a:buChar char="○"/>
            </a:pPr>
            <a:r>
              <a:rPr lang="en" sz="1500" dirty="0"/>
              <a:t>Each input must correspond to exactly one unique output</a:t>
            </a:r>
            <a:endParaRPr sz="1500" dirty="0"/>
          </a:p>
          <a:p>
            <a:pPr marL="457200" lvl="0" indent="-342900" algn="l" rtl="0">
              <a:spcBef>
                <a:spcPts val="0"/>
              </a:spcBef>
              <a:spcAft>
                <a:spcPts val="0"/>
              </a:spcAft>
              <a:buSzPts val="1800"/>
              <a:buChar char="●"/>
            </a:pPr>
            <a:r>
              <a:rPr lang="en" sz="1900" dirty="0"/>
              <a:t>Intuition</a:t>
            </a:r>
            <a:endParaRPr dirty="0"/>
          </a:p>
          <a:p>
            <a:pPr marL="914400" lvl="1" indent="-317500" algn="l" rtl="0">
              <a:spcBef>
                <a:spcPts val="0"/>
              </a:spcBef>
              <a:spcAft>
                <a:spcPts val="0"/>
              </a:spcAft>
              <a:buSzPts val="1400"/>
              <a:buChar char="○"/>
            </a:pPr>
            <a:r>
              <a:rPr lang="en" sz="1500" dirty="0"/>
              <a:t>Suppose </a:t>
            </a:r>
            <a:r>
              <a:rPr lang="en" sz="1500" i="1" dirty="0"/>
              <a:t>EK</a:t>
            </a:r>
            <a:r>
              <a:rPr lang="en" sz="1500" dirty="0"/>
              <a:t>(</a:t>
            </a:r>
            <a:r>
              <a:rPr lang="en" sz="1500" i="1" dirty="0"/>
              <a:t>M</a:t>
            </a:r>
            <a:r>
              <a:rPr lang="en" sz="1500" dirty="0"/>
              <a:t>) is not bijective</a:t>
            </a:r>
            <a:endParaRPr sz="1500" dirty="0"/>
          </a:p>
          <a:p>
            <a:pPr marL="914400" lvl="1" indent="-317500" algn="l" rtl="0">
              <a:spcBef>
                <a:spcPts val="0"/>
              </a:spcBef>
              <a:spcAft>
                <a:spcPts val="0"/>
              </a:spcAft>
              <a:buSzPts val="1400"/>
              <a:buChar char="○"/>
            </a:pPr>
            <a:r>
              <a:rPr lang="en" sz="1500" dirty="0"/>
              <a:t>Then two inputs might correspond to the same output: </a:t>
            </a:r>
            <a:r>
              <a:rPr lang="en" sz="1500" i="1" dirty="0"/>
              <a:t>E</a:t>
            </a:r>
            <a:r>
              <a:rPr lang="en" sz="1500" dirty="0"/>
              <a:t>(</a:t>
            </a:r>
            <a:r>
              <a:rPr lang="en" sz="1500" i="1" dirty="0"/>
              <a:t>K</a:t>
            </a:r>
            <a:r>
              <a:rPr lang="en" sz="1500" dirty="0"/>
              <a:t>, </a:t>
            </a:r>
            <a:r>
              <a:rPr lang="en" sz="1500" i="1" dirty="0"/>
              <a:t>x</a:t>
            </a:r>
            <a:r>
              <a:rPr lang="en" sz="1500" dirty="0"/>
              <a:t>1) = </a:t>
            </a:r>
            <a:r>
              <a:rPr lang="en" sz="1500" i="1" dirty="0"/>
              <a:t>E</a:t>
            </a:r>
            <a:r>
              <a:rPr lang="en" sz="1500" dirty="0"/>
              <a:t>(</a:t>
            </a:r>
            <a:r>
              <a:rPr lang="en" sz="1500" i="1" dirty="0"/>
              <a:t>K</a:t>
            </a:r>
            <a:r>
              <a:rPr lang="en" sz="1500" dirty="0"/>
              <a:t>, </a:t>
            </a:r>
            <a:r>
              <a:rPr lang="en" sz="1500" i="1" dirty="0"/>
              <a:t>x</a:t>
            </a:r>
            <a:r>
              <a:rPr lang="en" sz="1500" dirty="0"/>
              <a:t>2) = </a:t>
            </a:r>
            <a:r>
              <a:rPr lang="en" sz="1500" i="1" dirty="0"/>
              <a:t>y</a:t>
            </a:r>
            <a:endParaRPr sz="1500" i="1" dirty="0"/>
          </a:p>
          <a:p>
            <a:pPr marL="914400" lvl="1" indent="-317500" algn="l" rtl="0">
              <a:spcBef>
                <a:spcPts val="0"/>
              </a:spcBef>
              <a:spcAft>
                <a:spcPts val="0"/>
              </a:spcAft>
              <a:buSzPts val="1400"/>
              <a:buChar char="○"/>
            </a:pPr>
            <a:r>
              <a:rPr lang="en" sz="1500" dirty="0"/>
              <a:t>Given ciphertext </a:t>
            </a:r>
            <a:r>
              <a:rPr lang="en" sz="1500" i="1" dirty="0"/>
              <a:t>y</a:t>
            </a:r>
            <a:r>
              <a:rPr lang="en" sz="1500" dirty="0"/>
              <a:t>, you can’t uniquely decrypt.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1?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2?</a:t>
            </a:r>
            <a:endParaRPr sz="1500" dirty="0"/>
          </a:p>
        </p:txBody>
      </p:sp>
      <p:sp>
        <p:nvSpPr>
          <p:cNvPr id="148" name="Google Shape;148;p24"/>
          <p:cNvSpPr txBox="1"/>
          <p:nvPr/>
        </p:nvSpPr>
        <p:spPr>
          <a:xfrm>
            <a:off x="16972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ourier New"/>
                <a:ea typeface="Courier New"/>
                <a:cs typeface="Courier New"/>
                <a:sym typeface="Courier New"/>
              </a:rPr>
              <a:t>00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01</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11</a:t>
            </a:r>
            <a:endParaRPr sz="1600" dirty="0">
              <a:latin typeface="Courier New"/>
              <a:ea typeface="Courier New"/>
              <a:cs typeface="Courier New"/>
              <a:sym typeface="Courier New"/>
            </a:endParaRPr>
          </a:p>
        </p:txBody>
      </p:sp>
      <p:sp>
        <p:nvSpPr>
          <p:cNvPr id="149" name="Google Shape;149;p24"/>
          <p:cNvSpPr txBox="1"/>
          <p:nvPr/>
        </p:nvSpPr>
        <p:spPr>
          <a:xfrm>
            <a:off x="29850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317792"/>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317892"/>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830767"/>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63317"/>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3110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31110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682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68305"/>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22386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22551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499" y="1246825"/>
            <a:ext cx="6802593"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lvl="1" indent="-334327">
              <a:buSzPct val="100000"/>
              <a:buChar char="●"/>
            </a:pPr>
            <a:r>
              <a:rPr lang="en-US" dirty="0"/>
              <a:t>Instructor: Tu / Th 1:45-3 PM</a:t>
            </a:r>
          </a:p>
          <a:p>
            <a:pPr lvl="2" indent="-334327">
              <a:buSzPct val="100000"/>
              <a:buChar char="●"/>
            </a:pPr>
            <a:r>
              <a:rPr lang="en-US" dirty="0"/>
              <a:t>Woodward Hall, 330D </a:t>
            </a:r>
          </a:p>
          <a:p>
            <a:pPr lvl="1" indent="-334327">
              <a:buSzPct val="100000"/>
              <a:buChar char="●"/>
            </a:pPr>
            <a:r>
              <a:rPr lang="en-US" dirty="0"/>
              <a:t>TA (Vineeth): Mon 7-8 PM</a:t>
            </a:r>
          </a:p>
          <a:p>
            <a:pPr lvl="2" indent="-334327">
              <a:buSzPct val="100000"/>
              <a:buChar char="●"/>
            </a:pPr>
            <a:r>
              <a:rPr lang="en-US" dirty="0"/>
              <a:t>COED-065</a:t>
            </a:r>
          </a:p>
          <a:p>
            <a:pPr lvl="2" indent="-334327">
              <a:buSzPct val="100000"/>
              <a:buChar char="●"/>
            </a:pPr>
            <a:r>
              <a:rPr lang="en-US" b="0" i="0" u="sng" dirty="0">
                <a:effectLst/>
                <a:latin typeface="Roboto" panose="02000000000000000000" pitchFamily="2" charset="0"/>
                <a:hlinkClick r:id="rId3"/>
              </a:rPr>
              <a:t>https://meet.google.com/xde-dmob-ipa</a:t>
            </a:r>
            <a:endParaRPr lang="en-US" dirty="0"/>
          </a:p>
          <a:p>
            <a:pPr lvl="1" indent="-334327">
              <a:buSzPct val="100000"/>
              <a:buFont typeface="Arial"/>
              <a:buChar char="●"/>
            </a:pPr>
            <a:r>
              <a:rPr lang="en-US" dirty="0"/>
              <a:t>TA (</a:t>
            </a:r>
            <a:r>
              <a:rPr lang="en-US" dirty="0" err="1"/>
              <a:t>Tarun</a:t>
            </a:r>
            <a:r>
              <a:rPr lang="en-US" dirty="0"/>
              <a:t>): Wed 6-7 PM</a:t>
            </a:r>
          </a:p>
          <a:p>
            <a:pPr lvl="2" indent="-334327">
              <a:buSzPct val="100000"/>
              <a:buFont typeface="Arial"/>
              <a:buChar char="●"/>
            </a:pPr>
            <a:r>
              <a:rPr lang="en-US" dirty="0"/>
              <a:t>Woodward Hall, 309</a:t>
            </a:r>
          </a:p>
          <a:p>
            <a:pPr lvl="2" indent="-334327">
              <a:buSzPct val="100000"/>
              <a:buFont typeface="Arial"/>
              <a:buChar char="●"/>
            </a:pPr>
            <a:r>
              <a:rPr lang="en-US" b="0" i="0" u="sng" dirty="0">
                <a:effectLst/>
                <a:latin typeface="Roboto" panose="02000000000000000000" pitchFamily="2" charset="0"/>
                <a:hlinkClick r:id="rId4"/>
              </a:rPr>
              <a:t>https://meet.google.com/irn-doeo-uhr?hs=122&amp;authuser=0</a:t>
            </a:r>
            <a:endParaRPr lang="en-US" dirty="0"/>
          </a:p>
          <a:p>
            <a:pPr lvl="2" indent="-334327">
              <a:buSzPct val="100000"/>
              <a:buFont typeface="Arial"/>
              <a:buChar char="●"/>
            </a:pPr>
            <a:endParaRPr lang="en-US" dirty="0"/>
          </a:p>
          <a:p>
            <a:pPr marL="580073" lvl="1" indent="0">
              <a:buSzPct val="100000"/>
              <a:buNone/>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Encryption: input a </a:t>
            </a:r>
            <a:r>
              <a:rPr lang="en" i="1" dirty="0"/>
              <a:t>k</a:t>
            </a:r>
            <a:r>
              <a:rPr lang="en" dirty="0"/>
              <a:t>-bit key and </a:t>
            </a:r>
            <a:r>
              <a:rPr lang="en" i="1" dirty="0"/>
              <a:t>n</a:t>
            </a:r>
            <a:r>
              <a:rPr lang="en" dirty="0"/>
              <a:t>-bit plaintext, receive </a:t>
            </a:r>
            <a:r>
              <a:rPr lang="en" i="1" dirty="0"/>
              <a:t>n</a:t>
            </a:r>
            <a:r>
              <a:rPr lang="en" dirty="0"/>
              <a:t>-bit ciphertext</a:t>
            </a:r>
            <a:endParaRPr dirty="0"/>
          </a:p>
          <a:p>
            <a:pPr marL="457200" lvl="0" indent="-342900" algn="l" rtl="0">
              <a:spcBef>
                <a:spcPts val="0"/>
              </a:spcBef>
              <a:spcAft>
                <a:spcPts val="0"/>
              </a:spcAft>
              <a:buSzPts val="1800"/>
              <a:buChar char="●"/>
            </a:pPr>
            <a:r>
              <a:rPr lang="en" dirty="0"/>
              <a:t>Decryption: input a </a:t>
            </a:r>
            <a:r>
              <a:rPr lang="en" i="1" dirty="0"/>
              <a:t>k</a:t>
            </a:r>
            <a:r>
              <a:rPr lang="en" dirty="0"/>
              <a:t>-bit key and </a:t>
            </a:r>
            <a:r>
              <a:rPr lang="en" i="1" dirty="0"/>
              <a:t>n</a:t>
            </a:r>
            <a:r>
              <a:rPr lang="en" dirty="0"/>
              <a:t>-bit ciphertext, receive </a:t>
            </a:r>
            <a:r>
              <a:rPr lang="en" i="1" dirty="0"/>
              <a:t>n</a:t>
            </a:r>
            <a:r>
              <a:rPr lang="en" dirty="0"/>
              <a:t>-bit plaintext</a:t>
            </a:r>
            <a:endParaRPr dirty="0"/>
          </a:p>
          <a:p>
            <a:pPr marL="457200" lvl="0" indent="-342900" algn="l" rtl="0">
              <a:spcBef>
                <a:spcPts val="0"/>
              </a:spcBef>
              <a:spcAft>
                <a:spcPts val="0"/>
              </a:spcAft>
              <a:buSzPts val="1800"/>
              <a:buChar char="●"/>
            </a:pPr>
            <a:r>
              <a:rPr lang="en" dirty="0"/>
              <a:t>Correctness: when the key is fixed, </a:t>
            </a:r>
            <a:r>
              <a:rPr lang="en" i="1" dirty="0"/>
              <a:t>E</a:t>
            </a:r>
            <a:r>
              <a:rPr lang="en" sz="1300" i="1" dirty="0"/>
              <a:t>K</a:t>
            </a:r>
            <a:r>
              <a:rPr lang="en" dirty="0"/>
              <a:t>(</a:t>
            </a:r>
            <a:r>
              <a:rPr lang="en" i="1" dirty="0"/>
              <a:t>M</a:t>
            </a:r>
            <a:r>
              <a:rPr lang="en" dirty="0"/>
              <a:t>) should be bijective</a:t>
            </a:r>
            <a:endParaRPr dirty="0"/>
          </a:p>
          <a:p>
            <a:pPr marL="457200" lvl="0" indent="-342900" algn="l" rtl="0">
              <a:spcBef>
                <a:spcPts val="0"/>
              </a:spcBef>
              <a:spcAft>
                <a:spcPts val="0"/>
              </a:spcAft>
              <a:buSzPts val="1800"/>
              <a:buChar char="●"/>
            </a:pPr>
            <a:r>
              <a:rPr lang="en" dirty="0"/>
              <a:t>Security</a:t>
            </a:r>
            <a:endParaRPr dirty="0"/>
          </a:p>
          <a:p>
            <a:pPr marL="914400" lvl="1" indent="-317500" algn="l" rtl="0">
              <a:spcBef>
                <a:spcPts val="0"/>
              </a:spcBef>
              <a:spcAft>
                <a:spcPts val="0"/>
              </a:spcAft>
              <a:buSzPts val="1400"/>
              <a:buChar char="○"/>
            </a:pPr>
            <a:r>
              <a:rPr lang="en" dirty="0"/>
              <a:t>Without the key, </a:t>
            </a:r>
            <a:r>
              <a:rPr lang="en" i="1" dirty="0"/>
              <a:t>E</a:t>
            </a:r>
            <a:r>
              <a:rPr lang="en" sz="900" i="1" dirty="0"/>
              <a:t>K</a:t>
            </a:r>
            <a:r>
              <a:rPr lang="en" dirty="0"/>
              <a:t>(m) is computationally indistinguishable from a random permutation</a:t>
            </a:r>
            <a:endParaRPr dirty="0"/>
          </a:p>
          <a:p>
            <a:pPr marL="914400" lvl="1" indent="-317500" algn="l" rtl="0">
              <a:spcBef>
                <a:spcPts val="0"/>
              </a:spcBef>
              <a:spcAft>
                <a:spcPts val="0"/>
              </a:spcAft>
              <a:buSzPts val="1400"/>
              <a:buChar char="○"/>
            </a:pPr>
            <a:r>
              <a:rPr lang="en" dirty="0"/>
              <a:t>Brute-force attacks take astronomically long and are not possible</a:t>
            </a:r>
            <a:endParaRPr dirty="0"/>
          </a:p>
          <a:p>
            <a:pPr marL="457200" lvl="0" indent="-342900" algn="l" rtl="0">
              <a:spcBef>
                <a:spcPts val="0"/>
              </a:spcBef>
              <a:spcAft>
                <a:spcPts val="0"/>
              </a:spcAft>
              <a:buSzPts val="1800"/>
              <a:buChar char="●"/>
            </a:pPr>
            <a:r>
              <a:rPr lang="en" dirty="0"/>
              <a:t>Efficiency: algorithms use XORs and bit-shifting (very fast)</a:t>
            </a:r>
            <a:endParaRPr dirty="0"/>
          </a:p>
          <a:p>
            <a:pPr marL="457200" lvl="0" indent="-342900" algn="l" rtl="0">
              <a:spcBef>
                <a:spcPts val="0"/>
              </a:spcBef>
              <a:spcAft>
                <a:spcPts val="0"/>
              </a:spcAft>
              <a:buSzPts val="1800"/>
              <a:buChar char="●"/>
            </a:pPr>
            <a:r>
              <a:rPr lang="en" dirty="0"/>
              <a:t>Implementation: AES is the modern standard</a:t>
            </a:r>
            <a:endParaRPr dirty="0"/>
          </a:p>
          <a:p>
            <a:pPr marL="457200" lvl="0" indent="-342900" algn="l" rtl="0">
              <a:spcBef>
                <a:spcPts val="0"/>
              </a:spcBef>
              <a:spcAft>
                <a:spcPts val="0"/>
              </a:spcAft>
              <a:buSzPts val="1800"/>
              <a:buChar char="●"/>
            </a:pPr>
            <a:r>
              <a:rPr lang="en" dirty="0"/>
              <a:t>Issues</a:t>
            </a:r>
            <a:endParaRPr dirty="0"/>
          </a:p>
          <a:p>
            <a:pPr marL="914400" lvl="1" indent="-317500" algn="l" rtl="0">
              <a:spcBef>
                <a:spcPts val="0"/>
              </a:spcBef>
              <a:spcAft>
                <a:spcPts val="0"/>
              </a:spcAft>
              <a:buSzPts val="1400"/>
              <a:buChar char="○"/>
            </a:pPr>
            <a:r>
              <a:rPr lang="en" dirty="0"/>
              <a:t>Not IND-CPA secure because they’re deterministic</a:t>
            </a:r>
            <a:endParaRPr dirty="0"/>
          </a:p>
          <a:p>
            <a:pPr marL="914400" lvl="1" indent="-317500" algn="l" rtl="0">
              <a:spcBef>
                <a:spcPts val="0"/>
              </a:spcBef>
              <a:spcAft>
                <a:spcPts val="0"/>
              </a:spcAft>
              <a:buSzPts val="1400"/>
              <a:buChar char="○"/>
            </a:pPr>
            <a:r>
              <a:rPr lang="en" dirty="0"/>
              <a:t>Can only encrypt </a:t>
            </a:r>
            <a:r>
              <a:rPr lang="en" i="1" dirty="0"/>
              <a:t>n</a:t>
            </a:r>
            <a:r>
              <a:rPr lang="en" dirty="0"/>
              <a:t>-bit messages</a:t>
            </a:r>
            <a:endParaRPr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US" sz="2400" dirty="0"/>
              <a:t>What to do with large messages? </a:t>
            </a:r>
          </a:p>
          <a:p>
            <a:pPr lvl="1" indent="-342900">
              <a:buSzPts val="1800"/>
            </a:pPr>
            <a:r>
              <a:rPr lang="en-US" sz="2000" dirty="0"/>
              <a:t>We need to break up the data into blocks and encrypt those</a:t>
            </a:r>
          </a:p>
          <a:p>
            <a:pPr lvl="1"/>
            <a:endParaRPr lang="en-US" sz="2000" dirty="0"/>
          </a:p>
          <a:p>
            <a:pPr lvl="1"/>
            <a:r>
              <a:rPr lang="en-US" sz="2000" dirty="0"/>
              <a:t>The way we encrypt the blocks impacts security</a:t>
            </a:r>
          </a:p>
          <a:p>
            <a:pPr lvl="1"/>
            <a:endParaRPr lang="en-US" sz="2000" dirty="0"/>
          </a:p>
          <a:p>
            <a:pPr lvl="1"/>
            <a:r>
              <a:rPr lang="en-US" sz="2000" dirty="0"/>
              <a:t>The ways of encrypting blocks are called </a:t>
            </a:r>
            <a:r>
              <a:rPr lang="en-US" sz="2000" i="1" dirty="0"/>
              <a:t>operating modes</a:t>
            </a:r>
            <a:endParaRPr sz="20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17056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a:t>
            </a:r>
            <a:r>
              <a:rPr lang="en" dirty="0" err="1"/>
              <a:t>C</a:t>
            </a:r>
            <a:r>
              <a:rPr lang="en" sz="900" i="1" dirty="0" err="1"/>
              <a:t>j</a:t>
            </a:r>
            <a:endParaRPr sz="900" i="1" dirty="0"/>
          </a:p>
          <a:p>
            <a:pPr marL="914400" lvl="1" indent="-317500" algn="l" rtl="0">
              <a:spcBef>
                <a:spcPts val="0"/>
              </a:spcBef>
              <a:spcAft>
                <a:spcPts val="0"/>
              </a:spcAft>
              <a:buSzPts val="1400"/>
              <a:buChar char="○"/>
            </a:pPr>
            <a:r>
              <a:rPr lang="en" dirty="0"/>
              <a:t>Assume j is the number of blocks of plaintext in </a:t>
            </a:r>
            <a:r>
              <a:rPr lang="en" i="1" dirty="0"/>
              <a:t>M</a:t>
            </a:r>
            <a:r>
              <a:rPr lang="en" dirty="0"/>
              <a:t>, each of size </a:t>
            </a:r>
            <a:r>
              <a:rPr lang="en" i="1" dirty="0"/>
              <a:t>n</a:t>
            </a:r>
            <a:endParaRPr i="1"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46" y="2109234"/>
            <a:ext cx="6543467" cy="2634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F3AEB6-A4DE-AF1F-CD4B-95670F20DAD6}"/>
              </a:ext>
            </a:extLst>
          </p:cNvPr>
          <p:cNvSpPr txBox="1"/>
          <p:nvPr/>
        </p:nvSpPr>
        <p:spPr>
          <a:xfrm>
            <a:off x="495008" y="1387399"/>
            <a:ext cx="8026687" cy="584775"/>
          </a:xfrm>
          <a:prstGeom prst="rect">
            <a:avLst/>
          </a:prstGeom>
          <a:noFill/>
        </p:spPr>
        <p:txBody>
          <a:bodyPr wrap="square">
            <a:spAutoFit/>
          </a:bodyPr>
          <a:lstStyle/>
          <a:p>
            <a:pPr marL="457200" lvl="0" indent="-342900" algn="l" rtl="0">
              <a:spcBef>
                <a:spcPts val="0"/>
              </a:spcBef>
              <a:spcAft>
                <a:spcPts val="0"/>
              </a:spcAft>
              <a:buSzPts val="1800"/>
              <a:buChar char="●"/>
            </a:pPr>
            <a:r>
              <a:rPr lang="en-US" sz="1800" dirty="0"/>
              <a:t>AES-ECB is not IND-CPA secure. Why?</a:t>
            </a:r>
          </a:p>
          <a:p>
            <a:pPr marL="914400" lvl="1" indent="-317500" algn="l" rtl="0">
              <a:spcBef>
                <a:spcPts val="0"/>
              </a:spcBef>
              <a:spcAft>
                <a:spcPts val="0"/>
              </a:spcAft>
              <a:buSzPts val="1400"/>
              <a:buChar char="○"/>
            </a:pPr>
            <a:r>
              <a:rPr lang="en-US" dirty="0"/>
              <a:t>Because ECB is deterministic</a:t>
            </a:r>
          </a:p>
        </p:txBody>
      </p:sp>
    </p:spTree>
    <p:extLst>
      <p:ext uri="{BB962C8B-B14F-4D97-AF65-F5344CB8AC3E}">
        <p14:creationId xmlns:p14="http://schemas.microsoft.com/office/powerpoint/2010/main" val="32681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p>
          <a:p>
            <a:pPr marL="914400" lvl="1" indent="-317500" algn="l" rtl="0">
              <a:spcBef>
                <a:spcPts val="0"/>
              </a:spcBef>
              <a:spcAft>
                <a:spcPts val="0"/>
              </a:spcAft>
              <a:buSzPts val="1400"/>
              <a:buChar char="○"/>
            </a:pPr>
            <a:r>
              <a:rPr lang="en" dirty="0"/>
              <a:t>Provide rigorous guarantees of security</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30725" y="1214771"/>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plaintext blocks produce the same ciphertext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60671" y="1167541"/>
            <a:ext cx="8822658" cy="2045015"/>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25000"/>
              </a:lnSpc>
              <a:spcBef>
                <a:spcPts val="0"/>
              </a:spcBef>
              <a:spcAft>
                <a:spcPts val="0"/>
              </a:spcAft>
              <a:buSzPct val="100000"/>
              <a:buChar char="●"/>
            </a:pPr>
            <a:r>
              <a:rPr lang="en" sz="2100" dirty="0"/>
              <a:t>This is called </a:t>
            </a:r>
            <a:r>
              <a:rPr lang="en" sz="2100" b="1" dirty="0"/>
              <a:t>cipher block chaining (CBC) mode</a:t>
            </a:r>
            <a:endParaRPr sz="2100" b="1" dirty="0"/>
          </a:p>
          <a:p>
            <a:pPr marL="457200" lvl="0" indent="-325755" algn="l" rtl="0">
              <a:lnSpc>
                <a:spcPct val="125000"/>
              </a:lnSpc>
              <a:spcBef>
                <a:spcPts val="0"/>
              </a:spcBef>
              <a:spcAft>
                <a:spcPts val="0"/>
              </a:spcAft>
              <a:buSzPct val="100000"/>
              <a:buChar char="●"/>
            </a:pPr>
            <a:r>
              <a:rPr lang="en" sz="2100" dirty="0"/>
              <a:t>C</a:t>
            </a:r>
            <a:r>
              <a:rPr lang="en" sz="2100" baseline="-25000" dirty="0"/>
              <a:t>i</a:t>
            </a:r>
            <a:r>
              <a:rPr lang="en" sz="2100" dirty="0"/>
              <a:t> = E</a:t>
            </a:r>
            <a:r>
              <a:rPr lang="en" sz="2100" baseline="-25000" dirty="0"/>
              <a:t>K</a:t>
            </a:r>
            <a:r>
              <a:rPr lang="en" sz="2100" dirty="0"/>
              <a:t>(</a:t>
            </a:r>
            <a:r>
              <a:rPr lang="en" sz="2100" b="1" dirty="0"/>
              <a:t>M</a:t>
            </a:r>
            <a:r>
              <a:rPr lang="en" sz="2100" b="1" baseline="-25000" dirty="0"/>
              <a:t>i</a:t>
            </a:r>
            <a:r>
              <a:rPr lang="en" sz="2100" b="1" dirty="0"/>
              <a:t> ⊕ C</a:t>
            </a:r>
            <a:r>
              <a:rPr lang="en" sz="2100" b="1" baseline="-25000" dirty="0"/>
              <a:t>i-1</a:t>
            </a:r>
            <a:r>
              <a:rPr lang="en" sz="2100" dirty="0"/>
              <a:t>); C</a:t>
            </a:r>
            <a:r>
              <a:rPr lang="en" sz="2100" baseline="-25000" dirty="0"/>
              <a:t>0</a:t>
            </a:r>
            <a:r>
              <a:rPr lang="en" sz="2100" dirty="0"/>
              <a:t> = IV</a:t>
            </a:r>
            <a:endParaRPr sz="2100" dirty="0"/>
          </a:p>
          <a:p>
            <a:pPr marL="457200" lvl="0" indent="-325755" algn="l" rtl="0">
              <a:lnSpc>
                <a:spcPct val="125000"/>
              </a:lnSpc>
              <a:spcBef>
                <a:spcPts val="0"/>
              </a:spcBef>
              <a:spcAft>
                <a:spcPts val="0"/>
              </a:spcAft>
              <a:buSzPct val="100000"/>
              <a:buChar char="●"/>
            </a:pPr>
            <a:r>
              <a:rPr lang="en" sz="2100" dirty="0"/>
              <a:t>Enc(K, M): </a:t>
            </a:r>
            <a:endParaRPr sz="2100" dirty="0"/>
          </a:p>
          <a:p>
            <a:pPr marL="914400" lvl="1" indent="-304165" algn="l" rtl="0">
              <a:lnSpc>
                <a:spcPct val="125000"/>
              </a:lnSpc>
              <a:spcBef>
                <a:spcPts val="0"/>
              </a:spcBef>
              <a:spcAft>
                <a:spcPts val="0"/>
              </a:spcAft>
              <a:buSzPct val="100000"/>
              <a:buChar char="○"/>
            </a:pPr>
            <a:r>
              <a:rPr lang="en" sz="1600" dirty="0"/>
              <a:t>Split M into j plaintext blocks M</a:t>
            </a:r>
            <a:r>
              <a:rPr lang="en" sz="1600" baseline="-25000" dirty="0"/>
              <a:t>1 </a:t>
            </a:r>
            <a:r>
              <a:rPr lang="en" sz="1600" dirty="0"/>
              <a:t>… </a:t>
            </a:r>
            <a:r>
              <a:rPr lang="en" sz="1600" dirty="0" err="1"/>
              <a:t>M</a:t>
            </a:r>
            <a:r>
              <a:rPr lang="en" sz="1600" baseline="-25000" dirty="0" err="1"/>
              <a:t>j</a:t>
            </a:r>
            <a:r>
              <a:rPr lang="en" sz="1600" dirty="0"/>
              <a:t> each of size n </a:t>
            </a:r>
            <a:endParaRPr sz="1600" dirty="0"/>
          </a:p>
          <a:p>
            <a:pPr marL="914400" lvl="1" indent="-304165" algn="l" rtl="0">
              <a:lnSpc>
                <a:spcPct val="125000"/>
              </a:lnSpc>
              <a:spcBef>
                <a:spcPts val="0"/>
              </a:spcBef>
              <a:spcAft>
                <a:spcPts val="0"/>
              </a:spcAft>
              <a:buSzPct val="100000"/>
              <a:buChar char="○"/>
            </a:pPr>
            <a:r>
              <a:rPr lang="en" sz="1600" dirty="0"/>
              <a:t>Choose a random IV</a:t>
            </a:r>
            <a:endParaRPr sz="1600" dirty="0"/>
          </a:p>
          <a:p>
            <a:pPr marL="914400" lvl="1" indent="-304165" algn="l" rtl="0">
              <a:lnSpc>
                <a:spcPct val="125000"/>
              </a:lnSpc>
              <a:spcBef>
                <a:spcPts val="0"/>
              </a:spcBef>
              <a:spcAft>
                <a:spcPts val="0"/>
              </a:spcAft>
              <a:buSzPct val="100000"/>
              <a:buChar char="○"/>
            </a:pPr>
            <a:r>
              <a:rPr lang="en" sz="1600" dirty="0"/>
              <a:t>Compute and output (IV, C</a:t>
            </a:r>
            <a:r>
              <a:rPr lang="en" sz="1600" baseline="-25000" dirty="0"/>
              <a:t>1</a:t>
            </a:r>
            <a:r>
              <a:rPr lang="en" sz="1600" dirty="0"/>
              <a:t>, …, </a:t>
            </a:r>
            <a:r>
              <a:rPr lang="en" sz="1600" dirty="0" err="1"/>
              <a:t>C</a:t>
            </a:r>
            <a:r>
              <a:rPr lang="en" sz="1600" baseline="-25000" dirty="0" err="1"/>
              <a:t>j</a:t>
            </a:r>
            <a:r>
              <a:rPr lang="en" sz="1600" dirty="0"/>
              <a:t>) as the overall ciphertext</a:t>
            </a:r>
            <a:endParaRPr sz="1600" dirty="0"/>
          </a:p>
          <a:p>
            <a:pPr marL="457200" lvl="0" indent="-325755" algn="l" rtl="0">
              <a:lnSpc>
                <a:spcPct val="125000"/>
              </a:lnSpc>
              <a:spcBef>
                <a:spcPts val="0"/>
              </a:spcBef>
              <a:spcAft>
                <a:spcPts val="0"/>
              </a:spcAft>
              <a:buSzPct val="100000"/>
              <a:buChar char="●"/>
            </a:pPr>
            <a:r>
              <a:rPr lang="en" sz="2300" dirty="0"/>
              <a:t>How do we decrypt?</a:t>
            </a:r>
            <a:endParaRPr sz="2300"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2225649" y="3012156"/>
            <a:ext cx="5491075" cy="2210722"/>
          </a:xfrm>
          <a:prstGeom prst="rect">
            <a:avLst/>
          </a:prstGeom>
          <a:noFill/>
          <a:ln>
            <a:noFill/>
          </a:ln>
        </p:spPr>
      </p:pic>
      <p:sp>
        <p:nvSpPr>
          <p:cNvPr id="467" name="Google Shape;467;p52"/>
          <p:cNvSpPr txBox="1"/>
          <p:nvPr/>
        </p:nvSpPr>
        <p:spPr>
          <a:xfrm>
            <a:off x="3457653" y="2812177"/>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468" name="Google Shape;468;p52"/>
          <p:cNvSpPr txBox="1"/>
          <p:nvPr/>
        </p:nvSpPr>
        <p:spPr>
          <a:xfrm>
            <a:off x="5143485" y="2812356"/>
            <a:ext cx="4760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469" name="Google Shape;469;p52"/>
          <p:cNvSpPr txBox="1"/>
          <p:nvPr/>
        </p:nvSpPr>
        <p:spPr>
          <a:xfrm>
            <a:off x="6886136" y="2812056"/>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
        <p:nvSpPr>
          <p:cNvPr id="2" name="Google Shape;467;p52">
            <a:extLst>
              <a:ext uri="{FF2B5EF4-FFF2-40B4-BE49-F238E27FC236}">
                <a16:creationId xmlns:a16="http://schemas.microsoft.com/office/drawing/2014/main" id="{8EE73928-6B50-DE95-C34D-AFB0122DB344}"/>
              </a:ext>
            </a:extLst>
          </p:cNvPr>
          <p:cNvSpPr txBox="1"/>
          <p:nvPr/>
        </p:nvSpPr>
        <p:spPr>
          <a:xfrm>
            <a:off x="3950022" y="4572332"/>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3" name="Google Shape;467;p52">
            <a:extLst>
              <a:ext uri="{FF2B5EF4-FFF2-40B4-BE49-F238E27FC236}">
                <a16:creationId xmlns:a16="http://schemas.microsoft.com/office/drawing/2014/main" id="{60BE5EF2-7EAF-5F6C-6B47-B5E5BB114F1F}"/>
              </a:ext>
            </a:extLst>
          </p:cNvPr>
          <p:cNvSpPr txBox="1"/>
          <p:nvPr/>
        </p:nvSpPr>
        <p:spPr>
          <a:xfrm>
            <a:off x="5619530" y="46207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2</a:t>
            </a:r>
            <a:endParaRPr baseline="-25000" dirty="0"/>
          </a:p>
        </p:txBody>
      </p:sp>
      <p:sp>
        <p:nvSpPr>
          <p:cNvPr id="4" name="Google Shape;467;p52">
            <a:extLst>
              <a:ext uri="{FF2B5EF4-FFF2-40B4-BE49-F238E27FC236}">
                <a16:creationId xmlns:a16="http://schemas.microsoft.com/office/drawing/2014/main" id="{B49B9674-7F5F-A94F-94E7-1BA34629DC37}"/>
              </a:ext>
            </a:extLst>
          </p:cNvPr>
          <p:cNvSpPr txBox="1"/>
          <p:nvPr/>
        </p:nvSpPr>
        <p:spPr>
          <a:xfrm>
            <a:off x="7297497" y="46038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Decryption</a:t>
            </a:r>
            <a:endParaRPr dirty="0"/>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a:t>
            </a:r>
            <a:r>
              <a:rPr lang="en" sz="1800" dirty="0" err="1"/>
              <a:t>C</a:t>
            </a:r>
            <a:r>
              <a:rPr lang="en" sz="1800" baseline="-25000" dirty="0" err="1"/>
              <a:t>j</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p:cNvCxnSpPr>
          <p:nvPr/>
        </p:nvCxnSpPr>
        <p:spPr>
          <a:xfrm flipV="1">
            <a:off x="1316132" y="258849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p:cNvCxnSpPr>
          <p:nvPr/>
        </p:nvCxnSpPr>
        <p:spPr>
          <a:xfrm flipH="1" flipV="1">
            <a:off x="3586439"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padding scheme should we use?</a:t>
            </a:r>
            <a:endParaRPr dirty="0"/>
          </a:p>
          <a:p>
            <a:pPr marL="914400" lvl="1" indent="-317500" algn="l" rtl="0">
              <a:spcBef>
                <a:spcPts val="0"/>
              </a:spcBef>
              <a:spcAft>
                <a:spcPts val="0"/>
              </a:spcAft>
              <a:buSzPts val="1400"/>
              <a:buChar char="○"/>
            </a:pPr>
            <a:r>
              <a:rPr lang="en" dirty="0"/>
              <a:t>Padding with 0’s?</a:t>
            </a:r>
            <a:endParaRPr dirty="0"/>
          </a:p>
          <a:p>
            <a:pPr marL="1371600" lvl="2" indent="-317500" algn="l" rtl="0">
              <a:spcBef>
                <a:spcPts val="0"/>
              </a:spcBef>
              <a:spcAft>
                <a:spcPts val="0"/>
              </a:spcAft>
              <a:buSzPts val="1400"/>
              <a:buChar char="■"/>
            </a:pPr>
            <a:r>
              <a:rPr lang="en" dirty="0"/>
              <a:t>Doesn’t work: What if our message already ends with 0’s?</a:t>
            </a:r>
            <a:endParaRPr dirty="0"/>
          </a:p>
          <a:p>
            <a:pPr marL="914400" lvl="1" indent="-317500" algn="l" rtl="0">
              <a:spcBef>
                <a:spcPts val="0"/>
              </a:spcBef>
              <a:spcAft>
                <a:spcPts val="0"/>
              </a:spcAft>
              <a:buSzPts val="1400"/>
              <a:buChar char="○"/>
            </a:pPr>
            <a:r>
              <a:rPr lang="en" dirty="0"/>
              <a:t>Padding with 1’s?</a:t>
            </a:r>
            <a:endParaRPr dirty="0"/>
          </a:p>
          <a:p>
            <a:pPr marL="1371600" lvl="2" indent="-317500" algn="l" rtl="0">
              <a:spcBef>
                <a:spcPts val="0"/>
              </a:spcBef>
              <a:spcAft>
                <a:spcPts val="0"/>
              </a:spcAft>
              <a:buSzPts val="1400"/>
              <a:buChar char="■"/>
            </a:pPr>
            <a:r>
              <a:rPr lang="en" dirty="0"/>
              <a:t>Same problem</a:t>
            </a:r>
            <a:endParaRPr dirty="0"/>
          </a:p>
          <a:p>
            <a:pPr marL="457200" lvl="0" indent="-342900" algn="l" rtl="0">
              <a:spcBef>
                <a:spcPts val="0"/>
              </a:spcBef>
              <a:spcAft>
                <a:spcPts val="0"/>
              </a:spcAft>
              <a:buSzPts val="1800"/>
              <a:buChar char="●"/>
            </a:pPr>
            <a:r>
              <a:rPr lang="en" dirty="0"/>
              <a:t>We need a scheme that can be unpadded without ambiguity</a:t>
            </a:r>
            <a:endParaRPr dirty="0"/>
          </a:p>
          <a:p>
            <a:pPr marL="914400" lvl="1" indent="-317500" algn="l" rtl="0">
              <a:spcBef>
                <a:spcPts val="0"/>
              </a:spcBef>
              <a:spcAft>
                <a:spcPts val="0"/>
              </a:spcAft>
              <a:buSzPts val="1400"/>
              <a:buChar char="○"/>
            </a:pPr>
            <a:r>
              <a:rPr lang="en" dirty="0"/>
              <a:t>One scheme that works: Append a 1, then pad with 0’s</a:t>
            </a:r>
            <a:endParaRPr dirty="0"/>
          </a:p>
          <a:p>
            <a:pPr marL="1371600" lvl="2" indent="-317500" algn="l" rtl="0">
              <a:spcBef>
                <a:spcPts val="0"/>
              </a:spcBef>
              <a:spcAft>
                <a:spcPts val="0"/>
              </a:spcAft>
              <a:buSzPts val="1400"/>
              <a:buChar char="■"/>
            </a:pPr>
            <a:r>
              <a:rPr lang="en" dirty="0"/>
              <a:t>If plaintext is multiple of n, you still need to pad with an entire block</a:t>
            </a:r>
            <a:endParaRPr dirty="0"/>
          </a:p>
          <a:p>
            <a:pPr marL="914400" lvl="1" indent="-317500" algn="l" rtl="0">
              <a:spcBef>
                <a:spcPts val="0"/>
              </a:spcBef>
              <a:spcAft>
                <a:spcPts val="0"/>
              </a:spcAft>
              <a:buSzPts val="1400"/>
              <a:buChar char="○"/>
            </a:pPr>
            <a:r>
              <a:rPr lang="en" dirty="0"/>
              <a:t>Another scheme: Pad with the number of padding bytes</a:t>
            </a:r>
            <a:endParaRPr dirty="0"/>
          </a:p>
          <a:p>
            <a:pPr marL="1371600" lvl="2" indent="-317500" algn="l" rtl="0">
              <a:spcBef>
                <a:spcPts val="0"/>
              </a:spcBef>
              <a:spcAft>
                <a:spcPts val="0"/>
              </a:spcAft>
              <a:buSzPts val="1400"/>
              <a:buChar char="■"/>
            </a:pPr>
            <a:r>
              <a:rPr lang="en" dirty="0"/>
              <a:t>So if you need 1 byte, pad with </a:t>
            </a:r>
            <a:r>
              <a:rPr lang="en" b="1" dirty="0"/>
              <a:t>01</a:t>
            </a:r>
            <a:r>
              <a:rPr lang="en" dirty="0"/>
              <a:t>; if you need 3 bytes, pad with </a:t>
            </a:r>
            <a:r>
              <a:rPr lang="en" b="1" dirty="0"/>
              <a:t>03 03 03</a:t>
            </a:r>
            <a:endParaRPr dirty="0"/>
          </a:p>
          <a:p>
            <a:pPr marL="1371600" lvl="2" indent="-317500" algn="l" rtl="0">
              <a:spcBef>
                <a:spcPts val="0"/>
              </a:spcBef>
              <a:spcAft>
                <a:spcPts val="0"/>
              </a:spcAft>
              <a:buSzPts val="1400"/>
              <a:buChar char="■"/>
            </a:pPr>
            <a:r>
              <a:rPr lang="en" dirty="0"/>
              <a:t>If you need 0 padding bytes, pad an entire dummy block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Consider two three-block messages: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4A7D6"/>
                </a:highlight>
              </a:rPr>
              <a:t>P</a:t>
            </a:r>
            <a:r>
              <a:rPr lang="en" sz="1300" dirty="0">
                <a:highlight>
                  <a:srgbClr val="B4A7D6"/>
                </a:highlight>
              </a:rPr>
              <a:t>3</a:t>
            </a:r>
            <a:r>
              <a:rPr lang="en" dirty="0"/>
              <a:t> and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6D7A8"/>
                </a:highlight>
              </a:rPr>
              <a:t>P</a:t>
            </a:r>
            <a:r>
              <a:rPr lang="en" sz="1300" dirty="0">
                <a:highlight>
                  <a:srgbClr val="B6D7A8"/>
                </a:highlight>
              </a:rPr>
              <a:t>4</a:t>
            </a:r>
            <a:endParaRPr sz="2200" dirty="0"/>
          </a:p>
          <a:p>
            <a:pPr marL="914400" lvl="1" indent="-317500" algn="l" rtl="0">
              <a:spcBef>
                <a:spcPts val="0"/>
              </a:spcBef>
              <a:spcAft>
                <a:spcPts val="0"/>
              </a:spcAft>
              <a:buSzPts val="1400"/>
              <a:buChar char="○"/>
            </a:pPr>
            <a:r>
              <a:rPr lang="en" dirty="0"/>
              <a:t>The first two blocks are the same for both messages, but the last block is different</a:t>
            </a:r>
            <a:endParaRPr dirty="0">
              <a:highlight>
                <a:srgbClr val="B6D7A8"/>
              </a:highlight>
            </a:endParaRPr>
          </a:p>
          <a:p>
            <a:pPr marL="914400" lvl="1" indent="-317500" algn="l" rtl="0">
              <a:spcBef>
                <a:spcPts val="0"/>
              </a:spcBef>
              <a:spcAft>
                <a:spcPts val="0"/>
              </a:spcAft>
              <a:buSzPts val="1400"/>
              <a:buChar char="○"/>
            </a:pPr>
            <a:r>
              <a:rPr lang="en" dirty="0"/>
              <a:t>What if we encrypt them with the same IV?</a:t>
            </a:r>
            <a:endParaRPr dirty="0"/>
          </a:p>
          <a:p>
            <a:pPr marL="457200" lvl="0" indent="-342900" algn="l" rtl="0">
              <a:spcBef>
                <a:spcPts val="0"/>
              </a:spcBef>
              <a:spcAft>
                <a:spcPts val="0"/>
              </a:spcAft>
              <a:buSzPts val="1800"/>
              <a:buChar char="●"/>
            </a:pPr>
            <a:r>
              <a:rPr lang="en" dirty="0"/>
              <a:t>When the IV is reused, CBC mode reveals when two messages start with the same plaintext blocks, up to the first different plaintext block</a:t>
            </a:r>
            <a:endParaRPr i="1" dirty="0"/>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a:t>
            </a:r>
            <a:endParaRPr dirty="0"/>
          </a:p>
          <a:p>
            <a:pPr marL="914400" lvl="1" indent="-317500" algn="l" rtl="0">
              <a:spcBef>
                <a:spcPts val="0"/>
              </a:spcBef>
              <a:spcAft>
                <a:spcPts val="0"/>
              </a:spcAft>
              <a:buSzPts val="1400"/>
              <a:buChar char="○"/>
            </a:pPr>
            <a:r>
              <a:rPr lang="en" dirty="0"/>
              <a:t>Split M into j plaintext blocks </a:t>
            </a:r>
            <a:r>
              <a:rPr lang="en" i="1" dirty="0"/>
              <a:t>M</a:t>
            </a:r>
            <a:r>
              <a:rPr lang="en" sz="900" dirty="0"/>
              <a:t>1</a:t>
            </a:r>
            <a:r>
              <a:rPr lang="en" baseline="-25000" dirty="0"/>
              <a:t> </a:t>
            </a:r>
            <a:r>
              <a:rPr lang="en" dirty="0"/>
              <a:t>… </a:t>
            </a:r>
            <a:r>
              <a:rPr lang="en" i="1" dirty="0" err="1"/>
              <a:t>M</a:t>
            </a:r>
            <a:r>
              <a:rPr lang="en" sz="900" i="1" dirty="0" err="1"/>
              <a:t>j</a:t>
            </a:r>
            <a:r>
              <a:rPr lang="en" dirty="0"/>
              <a:t> each of size </a:t>
            </a:r>
            <a:r>
              <a:rPr lang="en" i="1" dirty="0"/>
              <a:t>n</a:t>
            </a:r>
            <a:r>
              <a:rPr lang="en" dirty="0"/>
              <a:t> </a:t>
            </a:r>
            <a:endParaRPr dirty="0"/>
          </a:p>
          <a:p>
            <a:pPr marL="914400" lvl="1" indent="-317500" algn="l" rtl="0">
              <a:spcBef>
                <a:spcPts val="0"/>
              </a:spcBef>
              <a:spcAft>
                <a:spcPts val="0"/>
              </a:spcAft>
              <a:buSzPts val="1400"/>
              <a:buChar char="○"/>
            </a:pPr>
            <a:r>
              <a:rPr lang="en" dirty="0"/>
              <a:t>Choose random IV, compute and output (</a:t>
            </a:r>
            <a:r>
              <a:rPr lang="en" i="1" dirty="0"/>
              <a:t>IV</a:t>
            </a:r>
            <a:r>
              <a:rPr lang="en" dirty="0"/>
              <a:t>, </a:t>
            </a:r>
            <a:r>
              <a:rPr lang="en" i="1" dirty="0"/>
              <a:t>C</a:t>
            </a:r>
            <a:r>
              <a:rPr lang="en" sz="900" dirty="0"/>
              <a:t>1</a:t>
            </a:r>
            <a:r>
              <a:rPr lang="en" dirty="0"/>
              <a:t>, …, </a:t>
            </a:r>
            <a:r>
              <a:rPr lang="en" i="1" dirty="0" err="1"/>
              <a:t>C</a:t>
            </a:r>
            <a:r>
              <a:rPr lang="en" sz="900" i="1" dirty="0" err="1"/>
              <a:t>j</a:t>
            </a:r>
            <a:r>
              <a:rPr lang="en" dirty="0"/>
              <a:t>) as the overall ciphertext</a:t>
            </a:r>
            <a:endParaRPr dirty="0"/>
          </a:p>
          <a:p>
            <a:pPr marL="457200" lvl="0" indent="-342900" algn="l" rtl="0">
              <a:spcBef>
                <a:spcPts val="0"/>
              </a:spcBef>
              <a:spcAft>
                <a:spcPts val="0"/>
              </a:spcAft>
              <a:buSzPts val="1800"/>
              <a:buChar char="●"/>
            </a:pPr>
            <a:r>
              <a:rPr lang="en" dirty="0"/>
              <a:t>Why IND-CPA?</a:t>
            </a:r>
            <a:endParaRPr dirty="0"/>
          </a:p>
          <a:p>
            <a:pPr marL="914400" lvl="1" indent="-317500" algn="l" rtl="0">
              <a:spcBef>
                <a:spcPts val="0"/>
              </a:spcBef>
              <a:spcAft>
                <a:spcPts val="0"/>
              </a:spcAft>
              <a:buSzPts val="1400"/>
              <a:buChar char="○"/>
            </a:pPr>
            <a:r>
              <a:rPr lang="en" dirty="0"/>
              <a:t>If there exists an attacker that wins in the IND-CPA game, then there exists an attacker that breaks the block cipher security. Proof is out of scope.</a:t>
            </a:r>
            <a:endParaRPr dirty="0"/>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the random value is named the nonce here, but the idea is the same as the IV in CBC mode</a:t>
            </a:r>
            <a:endParaRPr dirty="0"/>
          </a:p>
          <a:p>
            <a:pPr marL="457200" lvl="0" indent="-342900" algn="l" rtl="0">
              <a:spcBef>
                <a:spcPts val="0"/>
              </a:spcBef>
              <a:spcAft>
                <a:spcPts val="0"/>
              </a:spcAft>
              <a:buSzPts val="1800"/>
              <a:buChar char="●"/>
            </a:pPr>
            <a:r>
              <a:rPr lang="en" dirty="0"/>
              <a:t>Overall ciphertext is (Nonce, C</a:t>
            </a:r>
            <a:r>
              <a:rPr lang="en" baseline="-25000" dirty="0"/>
              <a:t>1</a:t>
            </a:r>
            <a:r>
              <a:rPr lang="en" dirty="0"/>
              <a:t>, …, </a:t>
            </a:r>
            <a:r>
              <a:rPr lang="en" dirty="0" err="1"/>
              <a:t>C</a:t>
            </a:r>
            <a:r>
              <a:rPr lang="en" baseline="-25000" dirty="0" err="1"/>
              <a:t>j</a:t>
            </a:r>
            <a:r>
              <a:rPr lang="en" dirty="0"/>
              <a:t>)</a:t>
            </a:r>
            <a:endParaRPr dirty="0"/>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Enc(K, M):</a:t>
            </a:r>
            <a:endParaRPr dirty="0"/>
          </a:p>
          <a:p>
            <a:pPr marL="914400" lvl="1" indent="-317500" algn="l" rtl="0">
              <a:spcBef>
                <a:spcPts val="0"/>
              </a:spcBef>
              <a:spcAft>
                <a:spcPts val="0"/>
              </a:spcAft>
              <a:buSzPts val="1400"/>
              <a:buChar char="○"/>
            </a:pPr>
            <a:r>
              <a:rPr lang="en" dirty="0"/>
              <a:t>Split M in plaintext blocks M</a:t>
            </a:r>
            <a:r>
              <a:rPr lang="en" baseline="-25000" dirty="0"/>
              <a:t>1</a:t>
            </a:r>
            <a:r>
              <a:rPr lang="en" dirty="0"/>
              <a:t>...</a:t>
            </a:r>
            <a:r>
              <a:rPr lang="en" dirty="0" err="1"/>
              <a:t>M</a:t>
            </a:r>
            <a:r>
              <a:rPr lang="en" baseline="-25000" dirty="0" err="1"/>
              <a:t>j</a:t>
            </a:r>
            <a:r>
              <a:rPr lang="en" baseline="-25000" dirty="0"/>
              <a:t>  </a:t>
            </a:r>
            <a:r>
              <a:rPr lang="en" dirty="0"/>
              <a:t>(each of block size n)</a:t>
            </a:r>
            <a:endParaRPr baseline="-25000" dirty="0"/>
          </a:p>
          <a:p>
            <a:pPr marL="914400" lvl="1" indent="-317500" algn="l" rtl="0">
              <a:spcBef>
                <a:spcPts val="0"/>
              </a:spcBef>
              <a:spcAft>
                <a:spcPts val="0"/>
              </a:spcAft>
              <a:buSzPts val="1400"/>
              <a:buChar char="○"/>
            </a:pPr>
            <a:r>
              <a:rPr lang="en" dirty="0"/>
              <a:t>Choose random nonce</a:t>
            </a:r>
            <a:endParaRPr dirty="0"/>
          </a:p>
          <a:p>
            <a:pPr marL="914400" lvl="1" indent="-317500" algn="l" rtl="0">
              <a:spcBef>
                <a:spcPts val="0"/>
              </a:spcBef>
              <a:spcAft>
                <a:spcPts val="0"/>
              </a:spcAft>
              <a:buSzPts val="1400"/>
              <a:buChar char="○"/>
            </a:pPr>
            <a:r>
              <a:rPr lang="en" dirty="0"/>
              <a:t>Compute and output (Nonce, C</a:t>
            </a:r>
            <a:r>
              <a:rPr lang="en" baseline="-25000" dirty="0"/>
              <a:t>1</a:t>
            </a:r>
            <a:r>
              <a:rPr lang="en" dirty="0"/>
              <a:t>, …, </a:t>
            </a:r>
            <a:r>
              <a:rPr lang="en" dirty="0" err="1"/>
              <a:t>C</a:t>
            </a:r>
            <a:r>
              <a:rPr lang="en" baseline="-25000" dirty="0" err="1"/>
              <a:t>j</a:t>
            </a:r>
            <a:r>
              <a:rPr lang="en" dirty="0"/>
              <a:t>)</a:t>
            </a:r>
            <a:endParaRPr dirty="0"/>
          </a:p>
          <a:p>
            <a:pPr marL="457200" lvl="0" indent="-342900" algn="l" rtl="0">
              <a:spcBef>
                <a:spcPts val="0"/>
              </a:spcBef>
              <a:spcAft>
                <a:spcPts val="0"/>
              </a:spcAft>
              <a:buSzPts val="1800"/>
              <a:buChar char="●"/>
            </a:pPr>
            <a:r>
              <a:rPr lang="en" dirty="0"/>
              <a:t>How do you decrypt?</a:t>
            </a:r>
            <a:endParaRPr dirty="0"/>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one-time pad: XOR with ciphertext to get plaintext</a:t>
            </a:r>
            <a:endParaRPr dirty="0"/>
          </a:p>
          <a:p>
            <a:pPr marL="457200" lvl="0" indent="-342900" algn="l" rtl="0">
              <a:spcBef>
                <a:spcPts val="0"/>
              </a:spcBef>
              <a:spcAft>
                <a:spcPts val="0"/>
              </a:spcAft>
              <a:buSzPts val="1800"/>
              <a:buChar char="●"/>
            </a:pPr>
            <a:r>
              <a:rPr lang="en" dirty="0"/>
              <a:t>Note: we are only using block cipher </a:t>
            </a:r>
            <a:r>
              <a:rPr lang="en" b="1" dirty="0"/>
              <a:t>encryption</a:t>
            </a:r>
            <a:r>
              <a:rPr lang="en" dirty="0"/>
              <a:t>, not decryption</a:t>
            </a:r>
            <a:endParaRPr dirty="0"/>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59" name="Google Shape;659;p72"/>
          <p:cNvPicPr preferRelativeResize="0"/>
          <p:nvPr/>
        </p:nvPicPr>
        <p:blipFill>
          <a:blip r:embed="rId3">
            <a:alphaModFix/>
          </a:blip>
          <a:stretch>
            <a:fillRect/>
          </a:stretch>
        </p:blipFill>
        <p:spPr>
          <a:xfrm>
            <a:off x="1826462" y="2571750"/>
            <a:ext cx="5491075" cy="221072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Dec(K, C):</a:t>
            </a:r>
            <a:endParaRPr dirty="0"/>
          </a:p>
          <a:p>
            <a:pPr marL="914400" lvl="1" indent="-317500" algn="l" rtl="0">
              <a:spcBef>
                <a:spcPts val="0"/>
              </a:spcBef>
              <a:spcAft>
                <a:spcPts val="0"/>
              </a:spcAft>
              <a:buSzPts val="1400"/>
              <a:buChar char="○"/>
            </a:pPr>
            <a:r>
              <a:rPr lang="en" dirty="0"/>
              <a:t>Parse C into (nonce, C</a:t>
            </a:r>
            <a:r>
              <a:rPr lang="en" baseline="-25000" dirty="0"/>
              <a:t>1</a:t>
            </a:r>
            <a:r>
              <a:rPr lang="en" dirty="0"/>
              <a:t>, …, </a:t>
            </a:r>
            <a:r>
              <a:rPr lang="en" dirty="0" err="1"/>
              <a:t>C</a:t>
            </a:r>
            <a:r>
              <a:rPr lang="en" baseline="-25000" dirty="0" err="1"/>
              <a:t>j</a:t>
            </a:r>
            <a:r>
              <a:rPr lang="en" dirty="0"/>
              <a:t>)</a:t>
            </a:r>
            <a:endParaRPr dirty="0"/>
          </a:p>
          <a:p>
            <a:pPr marL="914400" lvl="1" indent="-317500" algn="l" rtl="0">
              <a:spcBef>
                <a:spcPts val="0"/>
              </a:spcBef>
              <a:spcAft>
                <a:spcPts val="0"/>
              </a:spcAft>
              <a:buSzPts val="1400"/>
              <a:buChar char="○"/>
            </a:pPr>
            <a:r>
              <a:rPr lang="en" dirty="0"/>
              <a:t>Compute M</a:t>
            </a:r>
            <a:r>
              <a:rPr lang="en" baseline="-25000" dirty="0"/>
              <a:t>i</a:t>
            </a:r>
            <a:r>
              <a:rPr lang="en" dirty="0"/>
              <a:t> by XORing Ci with output of E</a:t>
            </a:r>
            <a:r>
              <a:rPr lang="en" baseline="-25000" dirty="0"/>
              <a:t>k</a:t>
            </a:r>
            <a:r>
              <a:rPr lang="en" dirty="0"/>
              <a:t> on nonce and counter</a:t>
            </a:r>
            <a:endParaRPr dirty="0"/>
          </a:p>
          <a:p>
            <a:pPr marL="914400" lvl="1" indent="-317500" algn="l" rtl="0">
              <a:spcBef>
                <a:spcPts val="0"/>
              </a:spcBef>
              <a:spcAft>
                <a:spcPts val="0"/>
              </a:spcAft>
              <a:buSzPts val="1400"/>
              <a:buChar char="○"/>
            </a:pPr>
            <a:r>
              <a:rPr lang="en" dirty="0"/>
              <a:t>Concatenate resulting plaintexts and output M = M</a:t>
            </a:r>
            <a:r>
              <a:rPr lang="en" baseline="-25000" dirty="0"/>
              <a:t>1</a:t>
            </a:r>
            <a:r>
              <a:rPr lang="en" dirty="0"/>
              <a:t> … </a:t>
            </a:r>
            <a:r>
              <a:rPr lang="en" dirty="0" err="1"/>
              <a:t>M</a:t>
            </a:r>
            <a:r>
              <a:rPr lang="en" baseline="-25000" dirty="0" err="1"/>
              <a:t>j</a:t>
            </a:r>
            <a:endParaRPr baseline="-25000" dirty="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6453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Can encryption be parallelized?</a:t>
            </a:r>
            <a:endParaRPr dirty="0"/>
          </a:p>
          <a:p>
            <a:pPr marL="914400" lvl="1" indent="-317500" algn="l" rtl="0">
              <a:spcBef>
                <a:spcPts val="0"/>
              </a:spcBef>
              <a:spcAft>
                <a:spcPts val="0"/>
              </a:spcAft>
              <a:buSzPts val="1400"/>
              <a:buChar char="○"/>
            </a:pPr>
            <a:r>
              <a:rPr lang="en" dirty="0"/>
              <a:t>Yes</a:t>
            </a:r>
            <a:endParaRPr dirty="0"/>
          </a:p>
          <a:p>
            <a:pPr marL="457200" lvl="0" indent="-342900" algn="l" rtl="0">
              <a:spcBef>
                <a:spcPts val="0"/>
              </a:spcBef>
              <a:spcAft>
                <a:spcPts val="0"/>
              </a:spcAft>
              <a:buSzPts val="1800"/>
              <a:buChar char="●"/>
            </a:pPr>
            <a:r>
              <a:rPr lang="en" dirty="0"/>
              <a:t>Can decryption be parallelized?</a:t>
            </a:r>
            <a:endParaRPr dirty="0"/>
          </a:p>
          <a:p>
            <a:pPr marL="914400" lvl="1" indent="-317500" algn="l" rtl="0">
              <a:spcBef>
                <a:spcPts val="0"/>
              </a:spcBef>
              <a:spcAft>
                <a:spcPts val="0"/>
              </a:spcAft>
              <a:buSzPts val="1400"/>
              <a:buChar char="○"/>
            </a:pPr>
            <a:r>
              <a:rPr lang="en" dirty="0"/>
              <a:t>Yes</a:t>
            </a:r>
            <a:endParaRPr dirty="0"/>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AES-CTR is IND-CPA secure. With what assumption?</a:t>
            </a:r>
            <a:endParaRPr sz="2000" dirty="0"/>
          </a:p>
          <a:p>
            <a:pPr marL="457200" lvl="0" indent="-342900" algn="l" rtl="0">
              <a:spcBef>
                <a:spcPts val="0"/>
              </a:spcBef>
              <a:spcAft>
                <a:spcPts val="0"/>
              </a:spcAft>
              <a:buSzPts val="1800"/>
              <a:buChar char="●"/>
            </a:pPr>
            <a:r>
              <a:rPr lang="en" sz="2000" dirty="0"/>
              <a:t>The nonce must be randomly generated and never reused</a:t>
            </a:r>
            <a:endParaRPr sz="2000" dirty="0"/>
          </a:p>
          <a:p>
            <a:pPr marL="457200" lvl="0" indent="-342900" algn="l" rtl="0">
              <a:spcBef>
                <a:spcPts val="0"/>
              </a:spcBef>
              <a:spcAft>
                <a:spcPts val="0"/>
              </a:spcAft>
              <a:buSzPts val="1800"/>
              <a:buChar char="●"/>
            </a:pPr>
            <a:r>
              <a:rPr lang="en" sz="2000" dirty="0"/>
              <a:t>What happens if you reuse the nonce?</a:t>
            </a:r>
            <a:endParaRPr sz="2000" dirty="0"/>
          </a:p>
          <a:p>
            <a:pPr marL="457200" lvl="0" indent="-342900" algn="l" rtl="0">
              <a:spcBef>
                <a:spcPts val="0"/>
              </a:spcBef>
              <a:spcAft>
                <a:spcPts val="0"/>
              </a:spcAft>
              <a:buSzPts val="1800"/>
              <a:buChar char="●"/>
            </a:pPr>
            <a:r>
              <a:rPr lang="en" sz="2000" dirty="0"/>
              <a:t>Equivalent to reusing a key in a one-time pad</a:t>
            </a:r>
            <a:endParaRPr sz="2000" dirty="0"/>
          </a:p>
          <a:p>
            <a:pPr marL="914400" lvl="1" indent="-317500" algn="l" rtl="0">
              <a:spcBef>
                <a:spcPts val="0"/>
              </a:spcBef>
              <a:spcAft>
                <a:spcPts val="0"/>
              </a:spcAft>
              <a:buSzPts val="1400"/>
              <a:buChar char="○"/>
            </a:pPr>
            <a:r>
              <a:rPr lang="en" sz="1600" dirty="0"/>
              <a:t>Recall: Key reuse in a one-time pad is catastrophic: usually leaks enough information for an attacker to deduce the entire plaintext</a:t>
            </a:r>
            <a:endParaRPr sz="1600" dirty="0"/>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extLst>
              <p:ext uri="{D42A27DB-BD31-4B8C-83A1-F6EECF244321}">
                <p14:modId xmlns:p14="http://schemas.microsoft.com/office/powerpoint/2010/main" val="2867034590"/>
              </p:ext>
            </p:extLst>
          </p:nvPr>
        </p:nvGraphicFramePr>
        <p:xfrm>
          <a:off x="311700" y="1310650"/>
          <a:ext cx="8520600" cy="214368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p>
                      <a:pPr marL="457200" lvl="0" indent="-330200" algn="l" rtl="0">
                        <a:spcBef>
                          <a:spcPts val="0"/>
                        </a:spcBef>
                        <a:spcAft>
                          <a:spcPts val="0"/>
                        </a:spcAft>
                        <a:buSzPts val="1600"/>
                        <a:buChar char="●"/>
                      </a:pPr>
                      <a:r>
                        <a:rPr lang="en" sz="1600" dirty="0" err="1"/>
                        <a:t>ElGamal</a:t>
                      </a:r>
                      <a:r>
                        <a:rPr lang="en" sz="1600" dirty="0"/>
                        <a:t>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1915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need high performance, which mode is better?</a:t>
            </a:r>
            <a:endParaRPr dirty="0"/>
          </a:p>
          <a:p>
            <a:pPr marL="914400" lvl="1" indent="-317500" algn="l" rtl="0">
              <a:spcBef>
                <a:spcPts val="0"/>
              </a:spcBef>
              <a:spcAft>
                <a:spcPts val="0"/>
              </a:spcAft>
              <a:buSzPts val="1400"/>
              <a:buChar char="○"/>
            </a:pPr>
            <a:r>
              <a:rPr lang="en" dirty="0"/>
              <a:t>CTR mode, because you can parallelize both encryption and decryption</a:t>
            </a:r>
            <a:endParaRPr dirty="0"/>
          </a:p>
          <a:p>
            <a:pPr marL="457200" lvl="0" indent="-342900" algn="l" rtl="0">
              <a:spcBef>
                <a:spcPts val="0"/>
              </a:spcBef>
              <a:spcAft>
                <a:spcPts val="0"/>
              </a:spcAft>
              <a:buSzPts val="1800"/>
              <a:buChar char="●"/>
            </a:pPr>
            <a:r>
              <a:rPr lang="en" dirty="0"/>
              <a:t>If you’re paranoid about security, which mode is better?</a:t>
            </a:r>
            <a:endParaRPr dirty="0"/>
          </a:p>
          <a:p>
            <a:pPr marL="914400" lvl="1" indent="-317500" algn="l" rtl="0">
              <a:spcBef>
                <a:spcPts val="0"/>
              </a:spcBef>
              <a:spcAft>
                <a:spcPts val="0"/>
              </a:spcAft>
              <a:buSzPts val="1400"/>
              <a:buChar char="○"/>
            </a:pPr>
            <a:r>
              <a:rPr lang="en" dirty="0"/>
              <a:t>CBC mode is better</a:t>
            </a:r>
            <a:endParaRPr dirty="0"/>
          </a:p>
          <a:p>
            <a:pPr marL="457200" lvl="0" indent="-342900" algn="l" rtl="0">
              <a:spcBef>
                <a:spcPts val="0"/>
              </a:spcBef>
              <a:spcAft>
                <a:spcPts val="0"/>
              </a:spcAft>
              <a:buSzPts val="1800"/>
              <a:buChar char="●"/>
            </a:pPr>
            <a:r>
              <a:rPr lang="en" dirty="0"/>
              <a:t>Theoretically, CBC and CTR mode are equally secure if used properly</a:t>
            </a:r>
            <a:endParaRPr dirty="0"/>
          </a:p>
          <a:p>
            <a:pPr marL="914400" lvl="1" indent="-317500" algn="l" rtl="0">
              <a:spcBef>
                <a:spcPts val="0"/>
              </a:spcBef>
              <a:spcAft>
                <a:spcPts val="0"/>
              </a:spcAft>
              <a:buSzPts val="1400"/>
              <a:buChar char="○"/>
            </a:pPr>
            <a:r>
              <a:rPr lang="en" dirty="0"/>
              <a:t>However, if used improperly (IV/nonce reuse), CBC only leaks partial information, and CTR fails catastrophically</a:t>
            </a:r>
            <a:endParaRPr dirty="0"/>
          </a:p>
          <a:p>
            <a:pPr marL="1371600" lvl="2" indent="-317500" algn="l" rtl="0">
              <a:spcBef>
                <a:spcPts val="0"/>
              </a:spcBef>
              <a:spcAft>
                <a:spcPts val="0"/>
              </a:spcAft>
              <a:buSzPts val="1400"/>
              <a:buChar char="■"/>
            </a:pPr>
            <a:r>
              <a:rPr lang="en" dirty="0"/>
              <a:t>Consider human factors: Systems should be as secure as possible even when implemented </a:t>
            </a:r>
            <a:r>
              <a:rPr lang="en" i="1" dirty="0"/>
              <a:t>incorrectly</a:t>
            </a:r>
            <a:endParaRPr i="1" dirty="0"/>
          </a:p>
          <a:p>
            <a:pPr marL="914400" lvl="1" indent="-317500" algn="l" rtl="0">
              <a:spcBef>
                <a:spcPts val="0"/>
              </a:spcBef>
              <a:spcAft>
                <a:spcPts val="0"/>
              </a:spcAft>
              <a:buSzPts val="1400"/>
              <a:buChar char="○"/>
            </a:pPr>
            <a:r>
              <a:rPr lang="en" dirty="0"/>
              <a:t>IV failures on CTR mode have resulted in multiple real-world security incidents!</a:t>
            </a:r>
            <a:endParaRPr dirty="0"/>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807" name="Google Shape;807;p89"/>
          <p:cNvGraphicFramePr/>
          <p:nvPr>
            <p:extLst>
              <p:ext uri="{D42A27DB-BD31-4B8C-83A1-F6EECF244321}">
                <p14:modId xmlns:p14="http://schemas.microsoft.com/office/powerpoint/2010/main" val="3042226806"/>
              </p:ext>
            </p:extLst>
          </p:nvPr>
        </p:nvGraphicFramePr>
        <p:xfrm>
          <a:off x="387113" y="1263725"/>
          <a:ext cx="8369750" cy="243729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302180">
                  <a:extLst>
                    <a:ext uri="{9D8B030D-6E8A-4147-A177-3AD203B41FA5}">
                      <a16:colId xmlns:a16="http://schemas.microsoft.com/office/drawing/2014/main" val="20002"/>
                    </a:ext>
                  </a:extLst>
                </a:gridCol>
                <a:gridCol w="734945">
                  <a:extLst>
                    <a:ext uri="{9D8B030D-6E8A-4147-A177-3AD203B41FA5}">
                      <a16:colId xmlns:a16="http://schemas.microsoft.com/office/drawing/2014/main" val="20003"/>
                    </a:ext>
                  </a:extLst>
                </a:gridCol>
                <a:gridCol w="228692">
                  <a:extLst>
                    <a:ext uri="{9D8B030D-6E8A-4147-A177-3AD203B41FA5}">
                      <a16:colId xmlns:a16="http://schemas.microsoft.com/office/drawing/2014/main" val="20004"/>
                    </a:ext>
                  </a:extLst>
                </a:gridCol>
                <a:gridCol w="1789333">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a:solidFill>
                            <a:schemeClr val="dk1"/>
                          </a:solidFill>
                        </a:rPr>
                        <a:t>M</a:t>
                      </a:r>
                      <a:r>
                        <a:rPr lang="en" sz="1300" i="1" dirty="0">
                          <a:solidFill>
                            <a:schemeClr val="dk1"/>
                          </a:solidFill>
                        </a:rPr>
                        <a:t>i</a:t>
                      </a:r>
                      <a:r>
                        <a:rPr lang="en" sz="1800" dirty="0">
                          <a:solidFill>
                            <a:schemeClr val="dk1"/>
                          </a:solidFill>
                        </a:rPr>
                        <a:t> ⊕ </a:t>
                      </a:r>
                      <a:r>
                        <a:rPr lang="en" sz="1800" i="1" dirty="0">
                          <a:solidFill>
                            <a:schemeClr val="dk1"/>
                          </a:solidFill>
                        </a:rPr>
                        <a:t>C</a:t>
                      </a:r>
                      <a:r>
                        <a:rPr lang="en" sz="1300" i="1" dirty="0">
                          <a:solidFill>
                            <a:schemeClr val="dk1"/>
                          </a:solidFill>
                        </a:rPr>
                        <a:t>i</a:t>
                      </a:r>
                      <a:r>
                        <a:rPr lang="en" sz="1800" dirty="0">
                          <a:solidFill>
                            <a:schemeClr val="dk1"/>
                          </a:solidFill>
                        </a:rPr>
                        <a:t>  </a:t>
                      </a:r>
                      <a:endParaRPr sz="1300" i="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0x58</a:t>
                      </a:r>
                      <a:r>
                        <a:rPr lang="en" sz="1800" dirty="0">
                          <a:solidFill>
                            <a:schemeClr val="dk1"/>
                          </a:solidFill>
                        </a:rPr>
                        <a:t> ⊕ </a:t>
                      </a:r>
                      <a:r>
                        <a:rPr lang="en" sz="1800" b="1" dirty="0">
                          <a:solidFill>
                            <a:schemeClr val="dk1"/>
                          </a:solidFill>
                          <a:latin typeface="Courier New"/>
                          <a:ea typeface="Courier New"/>
                          <a:cs typeface="Courier New"/>
                          <a:sym typeface="Courier New"/>
                        </a:rPr>
                        <a:t>0x31</a:t>
                      </a: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Solve for the </a:t>
                      </a:r>
                      <a:r>
                        <a:rPr lang="en" sz="1800" i="1" dirty="0" err="1"/>
                        <a:t>i</a:t>
                      </a:r>
                      <a:r>
                        <a:rPr lang="en" sz="1800" dirty="0" err="1"/>
                        <a:t>th</a:t>
                      </a:r>
                      <a:r>
                        <a:rPr lang="en" sz="1800" dirty="0"/>
                        <a:t> byte of the pad</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t>=</a:t>
                      </a:r>
                      <a:endParaRPr sz="1800" dirty="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err="1">
                          <a:solidFill>
                            <a:schemeClr val="dk1"/>
                          </a:solidFill>
                        </a:rPr>
                        <a:t>M'</a:t>
                      </a:r>
                      <a:r>
                        <a:rPr lang="en" sz="1300" i="1" dirty="0" err="1">
                          <a:solidFill>
                            <a:schemeClr val="dk1"/>
                          </a:solidFill>
                        </a:rPr>
                        <a:t>i</a:t>
                      </a:r>
                      <a:r>
                        <a:rPr lang="en" sz="1800" dirty="0">
                          <a:solidFill>
                            <a:schemeClr val="dk1"/>
                          </a:solidFill>
                        </a:rPr>
                        <a:t> ⊕ </a:t>
                      </a:r>
                      <a:r>
                        <a:rPr lang="en" sz="1800" dirty="0" err="1">
                          <a:solidFill>
                            <a:schemeClr val="dk1"/>
                          </a:solidFill>
                        </a:rPr>
                        <a:t>Pad</a:t>
                      </a:r>
                      <a:r>
                        <a:rPr lang="en" sz="1300" i="1" dirty="0" err="1">
                          <a:solidFill>
                            <a:schemeClr val="dk1"/>
                          </a:solidFill>
                        </a:rPr>
                        <a:t>i</a:t>
                      </a:r>
                      <a:r>
                        <a:rPr lang="en" sz="1800" dirty="0">
                          <a:solidFill>
                            <a:schemeClr val="dk1"/>
                          </a:solidFill>
                        </a:rPr>
                        <a:t>  </a:t>
                      </a:r>
                      <a:endParaRPr sz="13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600"/>
                        </a:spcAft>
                        <a:buClr>
                          <a:schemeClr val="dk1"/>
                        </a:buClr>
                        <a:buSzPts val="1100"/>
                        <a:buFont typeface="Arial"/>
                        <a:buNone/>
                      </a:pPr>
                      <a:r>
                        <a:rPr lang="en" sz="1800" i="1" dirty="0" err="1">
                          <a:solidFill>
                            <a:schemeClr val="dk1"/>
                          </a:solidFill>
                        </a:rPr>
                        <a:t>C'</a:t>
                      </a:r>
                      <a:r>
                        <a:rPr lang="en" sz="1300" i="1" dirty="0" err="1">
                          <a:solidFill>
                            <a:schemeClr val="dk1"/>
                          </a:solidFill>
                        </a:rPr>
                        <a:t>i</a:t>
                      </a:r>
                      <a:endParaRPr sz="1800" i="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600"/>
                        </a:spcAft>
                        <a:buNone/>
                      </a:pPr>
                      <a:r>
                        <a:rPr lang="en" sz="1800" dirty="0"/>
                        <a:t>=</a:t>
                      </a:r>
                      <a:endParaRPr sz="1800" i="1" dirty="0">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1"/>
                          </a:solidFill>
                          <a:latin typeface="Courier New"/>
                          <a:ea typeface="Courier New"/>
                          <a:cs typeface="Courier New"/>
                          <a:sym typeface="Courier New"/>
                        </a:rPr>
                        <a:t>0x39</a:t>
                      </a:r>
                      <a:r>
                        <a:rPr lang="en" sz="1800" dirty="0">
                          <a:solidFill>
                            <a:schemeClr val="dk1"/>
                          </a:solidFill>
                        </a:rPr>
                        <a:t> ⊕ </a:t>
                      </a:r>
                      <a:r>
                        <a:rPr lang="en" sz="1800" b="1" dirty="0">
                          <a:solidFill>
                            <a:schemeClr val="dk1"/>
                          </a:solidFill>
                          <a:latin typeface="Courier New"/>
                          <a:ea typeface="Courier New"/>
                          <a:cs typeface="Courier New"/>
                          <a:sym typeface="Courier New"/>
                        </a:rPr>
                        <a:t>0x69</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Compute the changed </a:t>
                      </a:r>
                      <a:r>
                        <a:rPr lang="en" sz="1800" i="1" dirty="0" err="1"/>
                        <a:t>i</a:t>
                      </a:r>
                      <a:r>
                        <a:rPr lang="en" sz="1800" dirty="0" err="1"/>
                        <a:t>th</a:t>
                      </a:r>
                      <a:r>
                        <a:rPr lang="en" sz="1800" dirty="0"/>
                        <a:t> byte</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0x50</a:t>
                      </a:r>
                      <a:endParaRPr sz="1800" b="1" dirty="0">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extLst>
              <p:ext uri="{D42A27DB-BD31-4B8C-83A1-F6EECF244321}">
                <p14:modId xmlns:p14="http://schemas.microsoft.com/office/powerpoint/2010/main" val="2763101919"/>
              </p:ext>
            </p:extLst>
          </p:nvPr>
        </p:nvGraphicFramePr>
        <p:xfrm>
          <a:off x="803800" y="38797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0x27</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0xa6</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extLst>
              <p:ext uri="{D42A27DB-BD31-4B8C-83A1-F6EECF244321}">
                <p14:modId xmlns:p14="http://schemas.microsoft.com/office/powerpoint/2010/main" val="180254335"/>
              </p:ext>
            </p:extLst>
          </p:nvPr>
        </p:nvGraphicFramePr>
        <p:xfrm>
          <a:off x="803800" y="4427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37200" y="3880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37200" y="4422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650078" cy="11024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happens when we decrypt </a:t>
            </a:r>
            <a:r>
              <a:rPr lang="en" i="1" dirty="0"/>
              <a:t>C</a:t>
            </a:r>
            <a:r>
              <a:rPr lang="en" dirty="0"/>
              <a:t>'?</a:t>
            </a:r>
            <a:endParaRPr dirty="0"/>
          </a:p>
          <a:p>
            <a:pPr marL="914400" lvl="1" indent="-317500" algn="l" rtl="0">
              <a:spcBef>
                <a:spcPts val="0"/>
              </a:spcBef>
              <a:spcAft>
                <a:spcPts val="0"/>
              </a:spcAft>
              <a:buSzPts val="1400"/>
              <a:buChar char="○"/>
            </a:pPr>
            <a:r>
              <a:rPr lang="en" dirty="0"/>
              <a:t>The message looks like “Pay Mal $900” now!</a:t>
            </a:r>
            <a:endParaRPr dirty="0"/>
          </a:p>
          <a:p>
            <a:pPr marL="914400" lvl="1" indent="-317500" algn="l" rtl="0">
              <a:spcBef>
                <a:spcPts val="0"/>
              </a:spcBef>
              <a:spcAft>
                <a:spcPts val="0"/>
              </a:spcAft>
              <a:buSzPts val="1400"/>
              <a:buChar char="○"/>
            </a:pPr>
            <a:r>
              <a:rPr lang="en" dirty="0"/>
              <a:t>Note: Mallory didn’t have to know the key; no integrity or authenticity for CTR mode!</a:t>
            </a:r>
            <a:endParaRPr dirty="0"/>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dirty="0"/>
              <a:t>M</a:t>
            </a:r>
            <a:r>
              <a:rPr lang="en" dirty="0"/>
              <a:t>'</a:t>
            </a:r>
            <a:endParaRPr dirty="0"/>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about CBC?</a:t>
            </a:r>
            <a:endParaRPr dirty="0"/>
          </a:p>
          <a:p>
            <a:pPr marL="914400" lvl="1" indent="-317500" algn="l" rtl="0">
              <a:spcBef>
                <a:spcPts val="0"/>
              </a:spcBef>
              <a:spcAft>
                <a:spcPts val="0"/>
              </a:spcAft>
              <a:buSzPts val="1400"/>
              <a:buChar char="○"/>
            </a:pPr>
            <a:r>
              <a:rPr lang="en" dirty="0"/>
              <a:t>Altering a bit of the ciphertext causes some blocks to become random gibberish</a:t>
            </a:r>
            <a:endParaRPr dirty="0"/>
          </a:p>
          <a:p>
            <a:pPr marL="914400" lvl="1" indent="-317500" algn="l" rtl="0">
              <a:spcBef>
                <a:spcPts val="0"/>
              </a:spcBef>
              <a:spcAft>
                <a:spcPts val="0"/>
              </a:spcAft>
              <a:buSzPts val="1400"/>
              <a:buChar char="○"/>
            </a:pPr>
            <a:r>
              <a:rPr lang="en" dirty="0"/>
              <a:t>However, Bob cannot prove that Alice did not send random gibberish, so it still does </a:t>
            </a:r>
            <a:r>
              <a:rPr lang="en" i="1" dirty="0"/>
              <a:t>not</a:t>
            </a:r>
            <a:r>
              <a:rPr lang="en" dirty="0"/>
              <a:t> provide integrity or authenticity</a:t>
            </a:r>
            <a:endParaRPr dirty="0"/>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1" end="1"/>
                                            </p:txEl>
                                          </p:spTgt>
                                        </p:tgtEl>
                                        <p:attrNameLst>
                                          <p:attrName>style.visibility</p:attrName>
                                        </p:attrNameLst>
                                      </p:cBhvr>
                                      <p:to>
                                        <p:strVal val="visible"/>
                                      </p:to>
                                    </p:set>
                                    <p:animEffect transition="in" filter="fade">
                                      <p:cBhvr>
                                        <p:cTn id="7" dur="1"/>
                                        <p:tgtEl>
                                          <p:spTgt spid="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2" end="2"/>
                                            </p:txEl>
                                          </p:spTgt>
                                        </p:tgtEl>
                                        <p:attrNameLst>
                                          <p:attrName>style.visibility</p:attrName>
                                        </p:attrNameLst>
                                      </p:cBhvr>
                                      <p:to>
                                        <p:strVal val="visible"/>
                                      </p:to>
                                    </p:set>
                                    <p:animEffect transition="in" filter="fade">
                                      <p:cBhvr>
                                        <p:cTn id="12"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ECB mode: Deterministic, so not IND-CPA secure</a:t>
            </a:r>
            <a:endParaRPr dirty="0"/>
          </a:p>
          <a:p>
            <a:pPr marL="457200" lvl="0" indent="-342900" algn="l" rtl="0">
              <a:spcBef>
                <a:spcPts val="0"/>
              </a:spcBef>
              <a:spcAft>
                <a:spcPts val="0"/>
              </a:spcAft>
              <a:buSzPts val="1800"/>
              <a:buChar char="●"/>
            </a:pPr>
            <a:r>
              <a:rPr lang="en" dirty="0"/>
              <a:t>CBC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is not parallelizable</a:t>
            </a:r>
            <a:endParaRPr dirty="0"/>
          </a:p>
          <a:p>
            <a:pPr marL="914400" lvl="1" indent="-317500" algn="l" rtl="0">
              <a:spcBef>
                <a:spcPts val="0"/>
              </a:spcBef>
              <a:spcAft>
                <a:spcPts val="0"/>
              </a:spcAft>
              <a:buSzPts val="1400"/>
              <a:buChar char="○"/>
            </a:pPr>
            <a:r>
              <a:rPr lang="en" dirty="0"/>
              <a:t>Decryption is parallelizable</a:t>
            </a:r>
            <a:endParaRPr dirty="0"/>
          </a:p>
          <a:p>
            <a:pPr marL="914400" lvl="1" indent="-317500" algn="l" rtl="0">
              <a:spcBef>
                <a:spcPts val="0"/>
              </a:spcBef>
              <a:spcAft>
                <a:spcPts val="0"/>
              </a:spcAft>
              <a:buSzPts val="1400"/>
              <a:buChar char="○"/>
            </a:pPr>
            <a:r>
              <a:rPr lang="en" dirty="0"/>
              <a:t>Must pad plaintext to a multiple of the block size</a:t>
            </a:r>
            <a:endParaRPr dirty="0"/>
          </a:p>
          <a:p>
            <a:pPr marL="914400" lvl="1" indent="-317500" algn="l" rtl="0">
              <a:spcBef>
                <a:spcPts val="0"/>
              </a:spcBef>
              <a:spcAft>
                <a:spcPts val="0"/>
              </a:spcAft>
              <a:buSzPts val="1400"/>
              <a:buChar char="○"/>
            </a:pPr>
            <a:r>
              <a:rPr lang="en" dirty="0"/>
              <a:t>IV reuse leads to leaking the existence of identical blocks at the start of the message</a:t>
            </a:r>
            <a:endParaRPr dirty="0"/>
          </a:p>
          <a:p>
            <a:pPr marL="457200" lvl="0" indent="-342900" algn="l" rtl="0">
              <a:spcBef>
                <a:spcPts val="0"/>
              </a:spcBef>
              <a:spcAft>
                <a:spcPts val="0"/>
              </a:spcAft>
              <a:buSzPts val="1800"/>
              <a:buChar char="●"/>
            </a:pPr>
            <a:r>
              <a:rPr lang="en" dirty="0"/>
              <a:t>CTR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and decryption are parallelizable</a:t>
            </a:r>
            <a:endParaRPr dirty="0"/>
          </a:p>
          <a:p>
            <a:pPr marL="914400" lvl="1" indent="-317500" algn="l" rtl="0">
              <a:spcBef>
                <a:spcPts val="0"/>
              </a:spcBef>
              <a:spcAft>
                <a:spcPts val="0"/>
              </a:spcAft>
              <a:buSzPts val="1400"/>
              <a:buChar char="○"/>
            </a:pPr>
            <a:r>
              <a:rPr lang="en" dirty="0"/>
              <a:t>Plaintext does not need to be padded</a:t>
            </a:r>
            <a:endParaRPr dirty="0"/>
          </a:p>
          <a:p>
            <a:pPr marL="914400" lvl="1" indent="-317500" algn="l" rtl="0">
              <a:spcBef>
                <a:spcPts val="0"/>
              </a:spcBef>
              <a:spcAft>
                <a:spcPts val="0"/>
              </a:spcAft>
              <a:buSzPts val="1400"/>
              <a:buChar char="○"/>
            </a:pPr>
            <a:r>
              <a:rPr lang="en" dirty="0"/>
              <a:t>Nonce reuse leads to losing all security</a:t>
            </a:r>
            <a:endParaRPr dirty="0"/>
          </a:p>
          <a:p>
            <a:pPr marL="457200" lvl="0" indent="-342900" algn="l" rtl="0">
              <a:spcBef>
                <a:spcPts val="0"/>
              </a:spcBef>
              <a:spcAft>
                <a:spcPts val="0"/>
              </a:spcAft>
              <a:buSzPts val="1800"/>
              <a:buChar char="●"/>
            </a:pPr>
            <a:r>
              <a:rPr lang="en" dirty="0"/>
              <a:t>Lack of integrity and authenticity</a:t>
            </a:r>
            <a:endParaRPr dirty="0"/>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Graphic 4">
            <a:extLst>
              <a:ext uri="{FF2B5EF4-FFF2-40B4-BE49-F238E27FC236}">
                <a16:creationId xmlns:a16="http://schemas.microsoft.com/office/drawing/2014/main" id="{C94503C7-4EAB-9A36-45ED-A28884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5270" y="1148961"/>
            <a:ext cx="1070230" cy="2535980"/>
          </a:xfrm>
          <a:prstGeom prst="rect">
            <a:avLst/>
          </a:prstGeom>
        </p:spPr>
      </p:pic>
    </p:spTree>
    <p:extLst>
      <p:ext uri="{BB962C8B-B14F-4D97-AF65-F5344CB8AC3E}">
        <p14:creationId xmlns:p14="http://schemas.microsoft.com/office/powerpoint/2010/main" val="20642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1169</TotalTime>
  <Words>8128</Words>
  <Application>Microsoft Macintosh PowerPoint</Application>
  <PresentationFormat>On-screen Show (16:9)</PresentationFormat>
  <Paragraphs>921</Paragraphs>
  <Slides>70</Slides>
  <Notes>70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Courier New</vt:lpstr>
      <vt:lpstr>Menlo</vt:lpstr>
      <vt:lpstr>Roboto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93</cp:revision>
  <dcterms:modified xsi:type="dcterms:W3CDTF">2023-08-29T15:27:31Z</dcterms:modified>
</cp:coreProperties>
</file>