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28"/>
  </p:notesMasterIdLst>
  <p:sldIdLst>
    <p:sldId id="369" r:id="rId2"/>
    <p:sldId id="257" r:id="rId3"/>
    <p:sldId id="344" r:id="rId4"/>
    <p:sldId id="297" r:id="rId5"/>
    <p:sldId id="301" r:id="rId6"/>
    <p:sldId id="340" r:id="rId7"/>
    <p:sldId id="315" r:id="rId8"/>
    <p:sldId id="345" r:id="rId9"/>
    <p:sldId id="346" r:id="rId10"/>
    <p:sldId id="347" r:id="rId11"/>
    <p:sldId id="348" r:id="rId12"/>
    <p:sldId id="349" r:id="rId13"/>
    <p:sldId id="350" r:id="rId14"/>
    <p:sldId id="351" r:id="rId15"/>
    <p:sldId id="370" r:id="rId16"/>
    <p:sldId id="371" r:id="rId17"/>
    <p:sldId id="373" r:id="rId18"/>
    <p:sldId id="372" r:id="rId19"/>
    <p:sldId id="374" r:id="rId20"/>
    <p:sldId id="376" r:id="rId21"/>
    <p:sldId id="375" r:id="rId22"/>
    <p:sldId id="378" r:id="rId23"/>
    <p:sldId id="379" r:id="rId24"/>
    <p:sldId id="377" r:id="rId25"/>
    <p:sldId id="380" r:id="rId26"/>
    <p:sldId id="38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CEA8F33-B4B0-F642-882A-257DF611C20E}">
          <p14:sldIdLst>
            <p14:sldId id="369"/>
            <p14:sldId id="257"/>
          </p14:sldIdLst>
        </p14:section>
        <p14:section name="Review" id="{643DB6CA-A710-8044-901E-D4A1D5F5FDA3}">
          <p14:sldIdLst>
            <p14:sldId id="344"/>
            <p14:sldId id="297"/>
            <p14:sldId id="301"/>
            <p14:sldId id="340"/>
            <p14:sldId id="315"/>
            <p14:sldId id="345"/>
            <p14:sldId id="346"/>
            <p14:sldId id="347"/>
            <p14:sldId id="348"/>
            <p14:sldId id="349"/>
            <p14:sldId id="350"/>
            <p14:sldId id="351"/>
            <p14:sldId id="370"/>
            <p14:sldId id="371"/>
            <p14:sldId id="373"/>
            <p14:sldId id="372"/>
            <p14:sldId id="374"/>
            <p14:sldId id="376"/>
            <p14:sldId id="375"/>
            <p14:sldId id="378"/>
            <p14:sldId id="379"/>
            <p14:sldId id="377"/>
            <p14:sldId id="380"/>
            <p14:sldId id="38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1D31E4-1F9E-42FA-9A50-5AD11F926841}">
  <a:tblStyle styleId="{551D31E4-1F9E-42FA-9A50-5AD11F9268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4"/>
    <p:restoredTop sz="91920"/>
  </p:normalViewPr>
  <p:slideViewPr>
    <p:cSldViewPr snapToGrid="0">
      <p:cViewPr varScale="1">
        <p:scale>
          <a:sx n="266" d="100"/>
          <a:sy n="266" d="100"/>
        </p:scale>
        <p:origin x="872" y="184"/>
      </p:cViewPr>
      <p:guideLst>
        <p:guide orient="horz" pos="1620"/>
        <p:guide pos="2880"/>
      </p:guideLst>
    </p:cSldViewPr>
  </p:slideViewPr>
  <p:outlineViewPr>
    <p:cViewPr>
      <p:scale>
        <a:sx n="33" d="100"/>
        <a:sy n="33" d="100"/>
      </p:scale>
      <p:origin x="0" y="0"/>
    </p:cViewPr>
  </p:outlin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377f732614_0_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377f732614_0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14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1a655f80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1a655f8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Questions about miners?</a:t>
            </a:r>
          </a:p>
          <a:p>
            <a:pPr marL="0" lvl="0" indent="0" algn="l" rtl="0">
              <a:spcBef>
                <a:spcPts val="0"/>
              </a:spcBef>
              <a:spcAft>
                <a:spcPts val="0"/>
              </a:spcAft>
              <a:buNone/>
            </a:pPr>
            <a:endParaRPr lang="en-US" dirty="0"/>
          </a:p>
          <a:p>
            <a:pPr algn="l" fontAlgn="base"/>
            <a:r>
              <a:rPr lang="en-US" b="0" i="0" dirty="0">
                <a:solidFill>
                  <a:srgbClr val="333333"/>
                </a:solidFill>
                <a:effectLst/>
                <a:latin typeface="Times New Roman" panose="02020603050405020304" pitchFamily="18" charset="0"/>
              </a:rPr>
              <a:t>The word “mining” is somewhat misleading. By evoking the extraction of precious metals, it focuses our attention on the reward for mining, the new bitcoins in each block. Although mining is incentivized by this reward, the primary purpose of mining is not the reward or the generation of new coins. If you view mining only as the process by which coins are created, you are mistaking the means (incentives) as a goal of the process. Mining is the main process of the decentralized clearinghouse, by which transactions are validated and cleared. Mining secures the bitcoin system and enables the emergence of network-wide consensus without a central authority.</a:t>
            </a:r>
          </a:p>
          <a:p>
            <a:br>
              <a:rPr lang="en-US" dirty="0"/>
            </a:br>
            <a:r>
              <a:rPr lang="en-US" dirty="0"/>
              <a:t>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c5f6ed27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c5f6ed27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808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126b610265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126b610265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152fc3a8986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152fc3a8986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152fc3a8986_0_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152fc3a8986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students if they can produce the decryption equation before showing it to them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0754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0DBCB224-7C1A-D73E-1414-5DDFBD170B7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4" r:id="rId3"/>
    <p:sldLayoutId id="2147483657" r:id="rId4"/>
    <p:sldLayoutId id="2147483658" r:id="rId5"/>
    <p:sldLayoutId id="2147483660" r:id="rId6"/>
    <p:sldLayoutId id="2147483661" r:id="rId7"/>
    <p:sldLayoutId id="2147483664"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inercentral.charlotte.edu/wp-content/uploads/sites/803/2023/09/Final-Exam-Template-Fall-2023.pd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100" dirty="0"/>
              <a:t>Announcement</a:t>
            </a:r>
            <a:r>
              <a:rPr lang="en" dirty="0"/>
              <a:t> </a:t>
            </a:r>
            <a:endParaRPr dirty="0"/>
          </a:p>
        </p:txBody>
      </p:sp>
      <p:sp>
        <p:nvSpPr>
          <p:cNvPr id="79" name="Google Shape;79;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en-US" dirty="0"/>
              <a:t>Course Evaluation! </a:t>
            </a:r>
          </a:p>
          <a:p>
            <a:pPr lvl="1"/>
            <a:r>
              <a:rPr lang="en-US" dirty="0"/>
              <a:t>Extra 1%</a:t>
            </a:r>
          </a:p>
          <a:p>
            <a:pPr lvl="1"/>
            <a:r>
              <a:rPr lang="en-US" dirty="0"/>
              <a:t>Submit at Canvas</a:t>
            </a:r>
          </a:p>
          <a:p>
            <a:endParaRPr lang="en-US" dirty="0"/>
          </a:p>
          <a:p>
            <a:r>
              <a:rPr lang="en-US" dirty="0"/>
              <a:t>Project #3 due today</a:t>
            </a:r>
          </a:p>
          <a:p>
            <a:endParaRPr lang="en-US" dirty="0"/>
          </a:p>
          <a:p>
            <a:r>
              <a:rPr lang="en-US" dirty="0"/>
              <a:t>Final Exam (</a:t>
            </a:r>
            <a:r>
              <a:rPr lang="en-US" dirty="0">
                <a:hlinkClick r:id="rId3"/>
              </a:rPr>
              <a:t>schedule</a:t>
            </a:r>
            <a:r>
              <a:rPr lang="en-US" dirty="0"/>
              <a:t>)</a:t>
            </a:r>
          </a:p>
          <a:p>
            <a:pPr lvl="1"/>
            <a:r>
              <a:rPr lang="en-US" dirty="0"/>
              <a:t>Dec.14  8-11:30 am</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4 Quizzes</a:t>
            </a:r>
          </a:p>
          <a:p>
            <a:pPr lvl="1"/>
            <a:r>
              <a:rPr lang="en-US" dirty="0"/>
              <a:t>Single-choice questions; about 10 each</a:t>
            </a:r>
          </a:p>
          <a:p>
            <a:pPr lvl="1"/>
            <a:r>
              <a:rPr lang="en-US" dirty="0"/>
              <a:t>To be release between Dec.6 and Dec.10</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Class Participation Credits (extra 5% max)</a:t>
            </a:r>
          </a:p>
          <a:p>
            <a:pPr lvl="1"/>
            <a:r>
              <a:rPr lang="en-US" dirty="0"/>
              <a:t>Baseline: 1%</a:t>
            </a:r>
          </a:p>
          <a:p>
            <a:pPr lvl="1"/>
            <a:r>
              <a:rPr lang="en-US" dirty="0"/>
              <a:t>If you want more than 1%, come to any of my office hours starting today (Dec.5)</a:t>
            </a: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extLst>
      <p:ext uri="{BB962C8B-B14F-4D97-AF65-F5344CB8AC3E}">
        <p14:creationId xmlns:p14="http://schemas.microsoft.com/office/powerpoint/2010/main" val="565869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PRNG</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Where do we need random numbers? </a:t>
            </a:r>
            <a:endParaRPr lang="en-US" sz="1600" dirty="0"/>
          </a:p>
          <a:p>
            <a:endParaRPr lang="en-US" sz="2000" dirty="0"/>
          </a:p>
          <a:p>
            <a:r>
              <a:rPr lang="en-US" sz="2000" dirty="0"/>
              <a:t>PRNG</a:t>
            </a:r>
          </a:p>
          <a:p>
            <a:pPr lvl="1"/>
            <a:r>
              <a:rPr lang="en-US" sz="1600" dirty="0"/>
              <a:t>Why is it called Pseudorandom? </a:t>
            </a:r>
          </a:p>
          <a:p>
            <a:pPr lvl="1"/>
            <a:r>
              <a:rPr lang="en-US" sz="1600" dirty="0"/>
              <a:t>What is rollback resistance? </a:t>
            </a:r>
          </a:p>
          <a:p>
            <a:pPr lvl="1"/>
            <a:r>
              <a:rPr lang="en-US" sz="1600" dirty="0"/>
              <a:t>What can the attacker do if the PRNG is not rollback resistant?</a:t>
            </a:r>
          </a:p>
        </p:txBody>
      </p:sp>
    </p:spTree>
    <p:extLst>
      <p:ext uri="{BB962C8B-B14F-4D97-AF65-F5344CB8AC3E}">
        <p14:creationId xmlns:p14="http://schemas.microsoft.com/office/powerpoint/2010/main" val="389394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Diffie-Hellman Key Exchange</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Why do we want it? </a:t>
            </a:r>
          </a:p>
          <a:p>
            <a:pPr marL="596900" lvl="1" indent="0">
              <a:buNone/>
            </a:pPr>
            <a:endParaRPr lang="en-US" sz="1600" dirty="0"/>
          </a:p>
          <a:p>
            <a:r>
              <a:rPr lang="en-US" sz="2000" dirty="0"/>
              <a:t>How does it work? </a:t>
            </a:r>
          </a:p>
          <a:p>
            <a:pPr lvl="1"/>
            <a:r>
              <a:rPr lang="en-US" sz="1600" dirty="0"/>
              <a:t>What variables are public? What variables are private? </a:t>
            </a:r>
          </a:p>
          <a:p>
            <a:pPr lvl="1"/>
            <a:r>
              <a:rPr lang="en-US" sz="1600" dirty="0"/>
              <a:t>What is the information being sent between Alice and Bob? Formula? </a:t>
            </a:r>
          </a:p>
          <a:p>
            <a:pPr lvl="1"/>
            <a:r>
              <a:rPr lang="en-US" sz="1600" dirty="0"/>
              <a:t>What is the secret being shared? Formula? </a:t>
            </a:r>
          </a:p>
          <a:p>
            <a:pPr marL="114300" indent="0">
              <a:buNone/>
            </a:pPr>
            <a:endParaRPr lang="en-US" sz="2000" dirty="0"/>
          </a:p>
          <a:p>
            <a:r>
              <a:rPr lang="en-US" sz="2000" dirty="0"/>
              <a:t>Security</a:t>
            </a:r>
          </a:p>
          <a:p>
            <a:pPr lvl="1"/>
            <a:r>
              <a:rPr lang="en-US" sz="1600" dirty="0"/>
              <a:t>What’s the security issue with it? </a:t>
            </a:r>
          </a:p>
        </p:txBody>
      </p:sp>
    </p:spTree>
    <p:extLst>
      <p:ext uri="{BB962C8B-B14F-4D97-AF65-F5344CB8AC3E}">
        <p14:creationId xmlns:p14="http://schemas.microsoft.com/office/powerpoint/2010/main" val="391805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Public-Key Encryption</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lnSpcReduction="10000"/>
          </a:bodyPr>
          <a:lstStyle/>
          <a:p>
            <a:r>
              <a:rPr lang="en-US" sz="2000" dirty="0"/>
              <a:t>Why do we want Asymmetric-key encryption? </a:t>
            </a:r>
          </a:p>
          <a:p>
            <a:pPr lvl="1"/>
            <a:r>
              <a:rPr lang="en-US" sz="1600" dirty="0"/>
              <a:t>What are the major benefits? </a:t>
            </a:r>
          </a:p>
          <a:p>
            <a:pPr lvl="1"/>
            <a:r>
              <a:rPr lang="en-US" sz="1600" dirty="0"/>
              <a:t>What is the major issue? </a:t>
            </a:r>
          </a:p>
          <a:p>
            <a:pPr marL="114300" indent="0">
              <a:buNone/>
            </a:pPr>
            <a:endParaRPr lang="en-US" sz="2000" dirty="0"/>
          </a:p>
          <a:p>
            <a:r>
              <a:rPr lang="en-US" sz="2000" dirty="0"/>
              <a:t>How does RSA encryption work?</a:t>
            </a:r>
          </a:p>
          <a:p>
            <a:pPr lvl="1"/>
            <a:r>
              <a:rPr lang="en-US" sz="1600" dirty="0"/>
              <a:t>What variables are the public key? </a:t>
            </a:r>
          </a:p>
          <a:p>
            <a:pPr lvl="1"/>
            <a:r>
              <a:rPr lang="en-US" sz="1600" dirty="0"/>
              <a:t>What variables are the private key?</a:t>
            </a:r>
          </a:p>
          <a:p>
            <a:pPr lvl="1"/>
            <a:r>
              <a:rPr lang="en-US" sz="1600" dirty="0"/>
              <a:t>How do we do encryption? Formula?</a:t>
            </a:r>
          </a:p>
          <a:p>
            <a:pPr lvl="1"/>
            <a:r>
              <a:rPr lang="en-US" sz="1600" dirty="0"/>
              <a:t>How do we do decryption? Formula? </a:t>
            </a:r>
          </a:p>
          <a:p>
            <a:pPr marL="114300" indent="0">
              <a:buNone/>
            </a:pPr>
            <a:endParaRPr lang="en-US" sz="2000" dirty="0"/>
          </a:p>
          <a:p>
            <a:r>
              <a:rPr lang="en-US" sz="2000" dirty="0"/>
              <a:t>Security</a:t>
            </a:r>
          </a:p>
          <a:p>
            <a:pPr lvl="1"/>
            <a:r>
              <a:rPr lang="en-US" sz="1600" dirty="0"/>
              <a:t>Can it defend against MITM attack?</a:t>
            </a:r>
          </a:p>
        </p:txBody>
      </p:sp>
    </p:spTree>
    <p:extLst>
      <p:ext uri="{BB962C8B-B14F-4D97-AF65-F5344CB8AC3E}">
        <p14:creationId xmlns:p14="http://schemas.microsoft.com/office/powerpoint/2010/main" val="6170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Digital Signature</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Why do we need signature? </a:t>
            </a:r>
          </a:p>
          <a:p>
            <a:pPr lvl="1"/>
            <a:r>
              <a:rPr lang="en-US" sz="1600" dirty="0"/>
              <a:t>What key is used for digital signature? </a:t>
            </a:r>
          </a:p>
          <a:p>
            <a:pPr lvl="1"/>
            <a:r>
              <a:rPr lang="en-US" sz="1600" dirty="0"/>
              <a:t>Why do we sign the hash instead of the plaintext?</a:t>
            </a:r>
          </a:p>
          <a:p>
            <a:pPr marL="114300" indent="0">
              <a:buNone/>
            </a:pPr>
            <a:endParaRPr lang="en-US" sz="2000" dirty="0"/>
          </a:p>
          <a:p>
            <a:r>
              <a:rPr lang="en-US" sz="2000" dirty="0"/>
              <a:t>How does RSA signature work?</a:t>
            </a:r>
          </a:p>
          <a:p>
            <a:pPr lvl="1"/>
            <a:r>
              <a:rPr lang="en-US" sz="1600" dirty="0"/>
              <a:t>How do we sign a message? Formula?</a:t>
            </a:r>
          </a:p>
          <a:p>
            <a:pPr lvl="1"/>
            <a:r>
              <a:rPr lang="en-US" sz="1600" dirty="0"/>
              <a:t>How do we verify a signature? Formula? </a:t>
            </a:r>
          </a:p>
          <a:p>
            <a:pPr marL="114300" indent="0">
              <a:buNone/>
            </a:pPr>
            <a:endParaRPr lang="en-US" sz="2000" dirty="0"/>
          </a:p>
          <a:p>
            <a:r>
              <a:rPr lang="en-US" sz="2000" dirty="0"/>
              <a:t>Security</a:t>
            </a:r>
          </a:p>
          <a:p>
            <a:pPr lvl="1"/>
            <a:r>
              <a:rPr lang="en-US" sz="1600" dirty="0"/>
              <a:t>How can we combine public-key encryption and digital signature?</a:t>
            </a:r>
          </a:p>
          <a:p>
            <a:pPr lvl="1"/>
            <a:r>
              <a:rPr lang="en-US" sz="1600" dirty="0"/>
              <a:t>Can we provide confidentiality and integrity together?</a:t>
            </a:r>
          </a:p>
        </p:txBody>
      </p:sp>
    </p:spTree>
    <p:extLst>
      <p:ext uri="{BB962C8B-B14F-4D97-AF65-F5344CB8AC3E}">
        <p14:creationId xmlns:p14="http://schemas.microsoft.com/office/powerpoint/2010/main" val="59003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Certificate</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Why do we need certificate? </a:t>
            </a:r>
          </a:p>
          <a:p>
            <a:pPr marL="114300" indent="0">
              <a:buNone/>
            </a:pPr>
            <a:endParaRPr lang="en-US" sz="2000" dirty="0"/>
          </a:p>
          <a:p>
            <a:r>
              <a:rPr lang="en-US" sz="2000" dirty="0"/>
              <a:t>What does a certificate contain? </a:t>
            </a:r>
            <a:endParaRPr lang="en-US" sz="1600" dirty="0"/>
          </a:p>
          <a:p>
            <a:pPr marL="114300" indent="0">
              <a:buNone/>
            </a:pPr>
            <a:endParaRPr lang="en-US" sz="2000" dirty="0"/>
          </a:p>
          <a:p>
            <a:r>
              <a:rPr lang="en-US" sz="2000" dirty="0"/>
              <a:t>What are Certificate Authorities? </a:t>
            </a:r>
          </a:p>
          <a:p>
            <a:pPr lvl="1"/>
            <a:r>
              <a:rPr lang="en-US" sz="1600" dirty="0"/>
              <a:t>Why do we need them? </a:t>
            </a:r>
            <a:endParaRPr lang="en-US" sz="1200" dirty="0"/>
          </a:p>
        </p:txBody>
      </p:sp>
    </p:spTree>
    <p:extLst>
      <p:ext uri="{BB962C8B-B14F-4D97-AF65-F5344CB8AC3E}">
        <p14:creationId xmlns:p14="http://schemas.microsoft.com/office/powerpoint/2010/main" val="35586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Access Control</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What is Discretionary Access Control?</a:t>
            </a:r>
          </a:p>
          <a:p>
            <a:pPr lvl="1"/>
            <a:r>
              <a:rPr lang="en-US" sz="1600" dirty="0"/>
              <a:t>Access Matrix </a:t>
            </a:r>
          </a:p>
          <a:p>
            <a:pPr lvl="1"/>
            <a:r>
              <a:rPr lang="en-US" sz="1600" dirty="0"/>
              <a:t>ACL vs. Capabilities</a:t>
            </a:r>
          </a:p>
          <a:p>
            <a:pPr lvl="1"/>
            <a:r>
              <a:rPr lang="en-US" sz="1600" dirty="0"/>
              <a:t>Trojan Horse attack</a:t>
            </a:r>
          </a:p>
          <a:p>
            <a:pPr marL="114300" indent="0">
              <a:buNone/>
            </a:pPr>
            <a:endParaRPr lang="en-US" sz="2000" dirty="0"/>
          </a:p>
          <a:p>
            <a:r>
              <a:rPr lang="en-US" sz="2000" dirty="0"/>
              <a:t>What is Mandatory</a:t>
            </a:r>
            <a:r>
              <a:rPr lang="en-US" sz="2000" spc="-53" dirty="0"/>
              <a:t> A</a:t>
            </a:r>
            <a:r>
              <a:rPr lang="en-US" sz="2000" dirty="0"/>
              <a:t>ccess</a:t>
            </a:r>
            <a:r>
              <a:rPr lang="en-US" sz="2000" spc="-56" dirty="0"/>
              <a:t> </a:t>
            </a:r>
            <a:r>
              <a:rPr lang="en-US" sz="2000" spc="-8" dirty="0"/>
              <a:t>Control</a:t>
            </a:r>
            <a:r>
              <a:rPr lang="en-US" sz="2000" dirty="0"/>
              <a:t>?</a:t>
            </a:r>
          </a:p>
          <a:p>
            <a:pPr lvl="1">
              <a:tabLst>
                <a:tab pos="180022" algn="l"/>
              </a:tabLst>
            </a:pPr>
            <a:r>
              <a:rPr lang="en-US" sz="1600" dirty="0"/>
              <a:t>Multi-level security (MLS)</a:t>
            </a:r>
          </a:p>
          <a:p>
            <a:pPr marL="1094422" lvl="2" indent="-170497">
              <a:spcBef>
                <a:spcPts val="289"/>
              </a:spcBef>
              <a:buFont typeface="Arial"/>
              <a:buChar char="•"/>
              <a:tabLst>
                <a:tab pos="180022" algn="l"/>
              </a:tabLst>
            </a:pPr>
            <a:r>
              <a:rPr lang="en-US" spc="-8" dirty="0">
                <a:cs typeface="Calibri"/>
              </a:rPr>
              <a:t>Bell-</a:t>
            </a:r>
            <a:r>
              <a:rPr lang="en-US" dirty="0" err="1">
                <a:cs typeface="Calibri"/>
              </a:rPr>
              <a:t>LaPadula</a:t>
            </a:r>
            <a:r>
              <a:rPr lang="en-US" spc="-60" dirty="0">
                <a:cs typeface="Calibri"/>
              </a:rPr>
              <a:t> </a:t>
            </a:r>
            <a:r>
              <a:rPr lang="en-US" spc="-15" dirty="0">
                <a:cs typeface="Calibri"/>
              </a:rPr>
              <a:t>(BLP) (Confidentiality)</a:t>
            </a:r>
          </a:p>
          <a:p>
            <a:pPr marL="1094422" lvl="2" indent="-170497">
              <a:spcBef>
                <a:spcPts val="289"/>
              </a:spcBef>
              <a:buFont typeface="Arial"/>
              <a:buChar char="•"/>
              <a:tabLst>
                <a:tab pos="180022" algn="l"/>
              </a:tabLst>
            </a:pPr>
            <a:r>
              <a:rPr lang="en-US" dirty="0">
                <a:cs typeface="Calibri"/>
              </a:rPr>
              <a:t>Biba</a:t>
            </a:r>
            <a:r>
              <a:rPr lang="en-US" spc="-8" dirty="0">
                <a:cs typeface="Calibri"/>
              </a:rPr>
              <a:t> Model </a:t>
            </a:r>
            <a:r>
              <a:rPr lang="en-US" spc="-15" dirty="0">
                <a:cs typeface="Calibri"/>
              </a:rPr>
              <a:t>(Integrity)</a:t>
            </a:r>
          </a:p>
          <a:p>
            <a:pPr lvl="1">
              <a:tabLst>
                <a:tab pos="180022" algn="l"/>
              </a:tabLst>
            </a:pPr>
            <a:r>
              <a:rPr lang="en-US" sz="1600" dirty="0"/>
              <a:t>Chinese Wall</a:t>
            </a:r>
          </a:p>
        </p:txBody>
      </p:sp>
    </p:spTree>
    <p:extLst>
      <p:ext uri="{BB962C8B-B14F-4D97-AF65-F5344CB8AC3E}">
        <p14:creationId xmlns:p14="http://schemas.microsoft.com/office/powerpoint/2010/main" val="55736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Web Security (Basics)</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The basics</a:t>
            </a:r>
          </a:p>
          <a:p>
            <a:pPr lvl="1"/>
            <a:r>
              <a:rPr lang="en-US" sz="1600" dirty="0"/>
              <a:t>HTML</a:t>
            </a:r>
          </a:p>
          <a:p>
            <a:pPr lvl="1"/>
            <a:r>
              <a:rPr lang="en-US" sz="1600" dirty="0"/>
              <a:t>HTTP</a:t>
            </a:r>
          </a:p>
          <a:p>
            <a:pPr lvl="1"/>
            <a:r>
              <a:rPr lang="en-US" sz="1600" dirty="0"/>
              <a:t>URL</a:t>
            </a:r>
          </a:p>
          <a:p>
            <a:pPr lvl="1"/>
            <a:r>
              <a:rPr lang="en-US" sz="1600" dirty="0"/>
              <a:t>JavaScript</a:t>
            </a:r>
          </a:p>
          <a:p>
            <a:pPr marL="114300" indent="0">
              <a:buNone/>
            </a:pPr>
            <a:endParaRPr lang="en-US" sz="1900" dirty="0"/>
          </a:p>
          <a:p>
            <a:r>
              <a:rPr lang="en-US" sz="2000" dirty="0"/>
              <a:t>What is the same origin policy? </a:t>
            </a:r>
          </a:p>
          <a:p>
            <a:pPr lvl="1"/>
            <a:r>
              <a:rPr lang="en-US" sz="1600" dirty="0"/>
              <a:t>How to tell if two websites have the same origin?</a:t>
            </a:r>
          </a:p>
          <a:p>
            <a:pPr lvl="1"/>
            <a:endParaRPr lang="en-US" dirty="0"/>
          </a:p>
        </p:txBody>
      </p:sp>
    </p:spTree>
    <p:extLst>
      <p:ext uri="{BB962C8B-B14F-4D97-AF65-F5344CB8AC3E}">
        <p14:creationId xmlns:p14="http://schemas.microsoft.com/office/powerpoint/2010/main" val="50360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Web Security (Cookies)</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lnSpcReduction="10000"/>
          </a:bodyPr>
          <a:lstStyle/>
          <a:p>
            <a:pPr lvl="0"/>
            <a:r>
              <a:rPr lang="en-US" sz="2000" dirty="0"/>
              <a:t>Cookies</a:t>
            </a:r>
            <a:endParaRPr lang="en-US" dirty="0"/>
          </a:p>
          <a:p>
            <a:pPr lvl="1"/>
            <a:r>
              <a:rPr lang="en-US" sz="1600" dirty="0"/>
              <a:t>Fields of cookies</a:t>
            </a:r>
          </a:p>
          <a:p>
            <a:pPr lvl="1"/>
            <a:r>
              <a:rPr lang="en-US" sz="1600" dirty="0"/>
              <a:t>Cookie Policy: when to allow cookie creation? What cookies to send?</a:t>
            </a:r>
          </a:p>
          <a:p>
            <a:pPr lvl="0"/>
            <a:endParaRPr lang="en-US" dirty="0"/>
          </a:p>
          <a:p>
            <a:pPr lvl="0"/>
            <a:r>
              <a:rPr lang="en-US" sz="2000" dirty="0"/>
              <a:t>Session Authentication</a:t>
            </a:r>
          </a:p>
          <a:p>
            <a:pPr lvl="1"/>
            <a:r>
              <a:rPr lang="en-US" sz="1600" dirty="0"/>
              <a:t>How session tokens work?</a:t>
            </a:r>
          </a:p>
          <a:p>
            <a:pPr lvl="0"/>
            <a:endParaRPr lang="en-US" dirty="0"/>
          </a:p>
          <a:p>
            <a:pPr lvl="0"/>
            <a:r>
              <a:rPr lang="en-US" sz="2000" dirty="0"/>
              <a:t>Cross-Site Request Forgery (CSRF)</a:t>
            </a:r>
          </a:p>
          <a:p>
            <a:pPr lvl="1"/>
            <a:r>
              <a:rPr lang="en-US" sz="1600" dirty="0"/>
              <a:t>How does CSRF work? </a:t>
            </a:r>
          </a:p>
          <a:p>
            <a:pPr lvl="0"/>
            <a:endParaRPr lang="en-US" dirty="0"/>
          </a:p>
          <a:p>
            <a:pPr lvl="0"/>
            <a:r>
              <a:rPr lang="en-US" sz="2000" dirty="0"/>
              <a:t>CSRF Defenses</a:t>
            </a:r>
          </a:p>
          <a:p>
            <a:pPr lvl="1"/>
            <a:r>
              <a:rPr lang="en-US" sz="1600" dirty="0"/>
              <a:t>How does CSRF token work? How does </a:t>
            </a:r>
            <a:r>
              <a:rPr lang="en-US" sz="1600" dirty="0" err="1"/>
              <a:t>Referer</a:t>
            </a:r>
            <a:r>
              <a:rPr lang="en-US" sz="1600" dirty="0"/>
              <a:t> header work? </a:t>
            </a:r>
          </a:p>
          <a:p>
            <a:pPr lvl="1"/>
            <a:endParaRPr lang="en-US" dirty="0"/>
          </a:p>
        </p:txBody>
      </p:sp>
    </p:spTree>
    <p:extLst>
      <p:ext uri="{BB962C8B-B14F-4D97-AF65-F5344CB8AC3E}">
        <p14:creationId xmlns:p14="http://schemas.microsoft.com/office/powerpoint/2010/main" val="28951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Web Security (XSS)</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pPr lvl="0"/>
            <a:r>
              <a:rPr lang="en" sz="2000" dirty="0"/>
              <a:t>Cross-Site Scripting (XSS)</a:t>
            </a:r>
            <a:endParaRPr lang="en-US" sz="2000" dirty="0"/>
          </a:p>
          <a:p>
            <a:pPr lvl="1"/>
            <a:endParaRPr lang="en-US" dirty="0"/>
          </a:p>
          <a:p>
            <a:pPr lvl="1"/>
            <a:r>
              <a:rPr lang="en-US" sz="1600" dirty="0"/>
              <a:t>Stored XSS</a:t>
            </a:r>
          </a:p>
          <a:p>
            <a:pPr lvl="1"/>
            <a:endParaRPr lang="en-US" sz="1600" dirty="0"/>
          </a:p>
          <a:p>
            <a:pPr lvl="1"/>
            <a:r>
              <a:rPr lang="en-US" sz="1600" dirty="0"/>
              <a:t>Reflected XSS</a:t>
            </a:r>
          </a:p>
          <a:p>
            <a:pPr lvl="1"/>
            <a:endParaRPr lang="en-US" sz="1600" dirty="0"/>
          </a:p>
          <a:p>
            <a:pPr lvl="1"/>
            <a:r>
              <a:rPr lang="en-US" sz="1600" dirty="0"/>
              <a:t>Difference between CSRF and reflected XSS</a:t>
            </a:r>
          </a:p>
          <a:p>
            <a:pPr lvl="1"/>
            <a:endParaRPr lang="en-US" sz="1600" dirty="0"/>
          </a:p>
          <a:p>
            <a:pPr lvl="1"/>
            <a:r>
              <a:rPr lang="en-US" sz="1600" dirty="0"/>
              <a:t>Defense: HTML sanitization</a:t>
            </a:r>
          </a:p>
          <a:p>
            <a:pPr lvl="1"/>
            <a:endParaRPr lang="en-US" sz="1600" dirty="0"/>
          </a:p>
          <a:p>
            <a:pPr lvl="1"/>
            <a:r>
              <a:rPr lang="en-US" sz="1600" dirty="0"/>
              <a:t>Defense: Content Security Policy (CSP)</a:t>
            </a:r>
          </a:p>
          <a:p>
            <a:endParaRPr lang="en-US" sz="1600" dirty="0"/>
          </a:p>
        </p:txBody>
      </p:sp>
    </p:spTree>
    <p:extLst>
      <p:ext uri="{BB962C8B-B14F-4D97-AF65-F5344CB8AC3E}">
        <p14:creationId xmlns:p14="http://schemas.microsoft.com/office/powerpoint/2010/main" val="13874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Web Security (SQL injection)</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pPr lvl="0"/>
            <a:r>
              <a:rPr lang="en-US" sz="2000" dirty="0"/>
              <a:t>SQL injection</a:t>
            </a:r>
            <a:endParaRPr lang="en-US" dirty="0"/>
          </a:p>
          <a:p>
            <a:pPr lvl="1"/>
            <a:r>
              <a:rPr lang="en-US" sz="1600" dirty="0"/>
              <a:t>SQL basics</a:t>
            </a:r>
          </a:p>
          <a:p>
            <a:pPr lvl="1"/>
            <a:r>
              <a:rPr lang="en-US" sz="1600" dirty="0"/>
              <a:t>Design SQL scripts to compromise a system</a:t>
            </a:r>
          </a:p>
          <a:p>
            <a:pPr lvl="1"/>
            <a:endParaRPr lang="en-US" sz="1600" dirty="0"/>
          </a:p>
          <a:p>
            <a:r>
              <a:rPr lang="en-US" sz="2000" dirty="0"/>
              <a:t>SQL </a:t>
            </a:r>
            <a:r>
              <a:rPr lang="en-US" sz="2000" dirty="0" err="1"/>
              <a:t>defence</a:t>
            </a:r>
            <a:endParaRPr lang="en-US" sz="2000" dirty="0"/>
          </a:p>
          <a:p>
            <a:pPr lvl="1"/>
            <a:r>
              <a:rPr lang="en" sz="1600" dirty="0"/>
              <a:t>Input sanitization </a:t>
            </a:r>
          </a:p>
          <a:p>
            <a:pPr lvl="1"/>
            <a:r>
              <a:rPr lang="en" sz="1600" dirty="0"/>
              <a:t>Prepared statements </a:t>
            </a:r>
            <a:r>
              <a:rPr lang="en-US" sz="1600" dirty="0"/>
              <a:t>	</a:t>
            </a:r>
          </a:p>
          <a:p>
            <a:pPr lvl="1"/>
            <a:endParaRPr lang="en-US" sz="1600" dirty="0"/>
          </a:p>
          <a:p>
            <a:pPr lvl="1"/>
            <a:endParaRPr lang="en-US" sz="1600" dirty="0"/>
          </a:p>
        </p:txBody>
      </p:sp>
    </p:spTree>
    <p:extLst>
      <p:ext uri="{BB962C8B-B14F-4D97-AF65-F5344CB8AC3E}">
        <p14:creationId xmlns:p14="http://schemas.microsoft.com/office/powerpoint/2010/main" val="354943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6" name="object 2">
            <a:extLst>
              <a:ext uri="{FF2B5EF4-FFF2-40B4-BE49-F238E27FC236}">
                <a16:creationId xmlns:a16="http://schemas.microsoft.com/office/drawing/2014/main" id="{8C2582CD-9E00-9500-F365-2E01BA91FCEC}"/>
              </a:ext>
            </a:extLst>
          </p:cNvPr>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Today’s plan: Final Review</a:t>
            </a:r>
            <a:endParaRPr dirty="0"/>
          </a:p>
        </p:txBody>
      </p:sp>
      <p:sp>
        <p:nvSpPr>
          <p:cNvPr id="80" name="Google Shape;80;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000" dirty="0">
                <a:latin typeface="+mn-lt"/>
                <a:cs typeface="Calibri"/>
              </a:rPr>
              <a:t>Review of Key Concepts</a:t>
            </a:r>
            <a:endParaRPr sz="2000" dirty="0">
              <a:latin typeface="+mn-lt"/>
            </a:endParaRPr>
          </a:p>
          <a:p>
            <a:pPr marL="457200" lvl="0" indent="-342900" algn="l" rtl="0">
              <a:spcBef>
                <a:spcPts val="0"/>
              </a:spcBef>
              <a:spcAft>
                <a:spcPts val="0"/>
              </a:spcAft>
              <a:buSzPts val="1800"/>
              <a:buChar char="●"/>
            </a:pPr>
            <a:endParaRPr lang="en-US" sz="2000" dirty="0"/>
          </a:p>
          <a:p>
            <a:pPr marL="457200" lvl="0" indent="-342900" algn="l" rtl="0">
              <a:spcBef>
                <a:spcPts val="0"/>
              </a:spcBef>
              <a:spcAft>
                <a:spcPts val="0"/>
              </a:spcAft>
              <a:buSzPts val="1800"/>
              <a:buChar char="●"/>
            </a:pPr>
            <a:r>
              <a:rPr lang="en-US" sz="2000" dirty="0"/>
              <a:t>Q &amp; A</a:t>
            </a:r>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Network Security (Basics)</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pPr lvl="0"/>
            <a:r>
              <a:rPr lang="en-US" sz="2000" dirty="0"/>
              <a:t>Network layers</a:t>
            </a:r>
            <a:endParaRPr lang="en-US" sz="1600" dirty="0"/>
          </a:p>
          <a:p>
            <a:pPr lvl="1"/>
            <a:r>
              <a:rPr lang="en-US" sz="1600" dirty="0"/>
              <a:t>Basics of the five layers</a:t>
            </a:r>
          </a:p>
          <a:p>
            <a:pPr lvl="1"/>
            <a:r>
              <a:rPr lang="en-US" sz="1600" dirty="0"/>
              <a:t>what does each layer provides? </a:t>
            </a:r>
          </a:p>
          <a:p>
            <a:pPr lvl="1"/>
            <a:r>
              <a:rPr lang="en-US" sz="1600" dirty="0"/>
              <a:t>e.g., MAC address versus IP address</a:t>
            </a:r>
          </a:p>
          <a:p>
            <a:pPr lvl="1"/>
            <a:r>
              <a:rPr lang="en-US" sz="1600" dirty="0"/>
              <a:t>e.g., how does routing work?</a:t>
            </a:r>
          </a:p>
          <a:p>
            <a:endParaRPr lang="en-US" sz="2000" dirty="0"/>
          </a:p>
          <a:p>
            <a:r>
              <a:rPr lang="en-US" sz="2000" dirty="0"/>
              <a:t>Threat Models</a:t>
            </a:r>
          </a:p>
          <a:p>
            <a:pPr lvl="1"/>
            <a:r>
              <a:rPr lang="en-US" sz="1600" dirty="0"/>
              <a:t>What are the assumptions for </a:t>
            </a:r>
          </a:p>
          <a:p>
            <a:pPr lvl="2"/>
            <a:r>
              <a:rPr lang="en-US" sz="1600" dirty="0"/>
              <a:t>On-path attacker</a:t>
            </a:r>
          </a:p>
          <a:p>
            <a:pPr lvl="2"/>
            <a:r>
              <a:rPr lang="en-US" sz="1600" dirty="0"/>
              <a:t>Off-path attacker</a:t>
            </a:r>
          </a:p>
          <a:p>
            <a:pPr lvl="2"/>
            <a:r>
              <a:rPr lang="en-US" sz="1600" dirty="0"/>
              <a:t>Man-in-the-middle</a:t>
            </a:r>
          </a:p>
          <a:p>
            <a:pPr lvl="1"/>
            <a:endParaRPr lang="en-US" sz="1600" dirty="0"/>
          </a:p>
        </p:txBody>
      </p:sp>
    </p:spTree>
    <p:extLst>
      <p:ext uri="{BB962C8B-B14F-4D97-AF65-F5344CB8AC3E}">
        <p14:creationId xmlns:p14="http://schemas.microsoft.com/office/powerpoint/2010/main" val="345029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Network Security (ARP and TCP)</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fontScale="92500" lnSpcReduction="20000"/>
          </a:bodyPr>
          <a:lstStyle/>
          <a:p>
            <a:r>
              <a:rPr lang="en-US" sz="2200" dirty="0"/>
              <a:t>Basics of ARP</a:t>
            </a:r>
          </a:p>
          <a:p>
            <a:endParaRPr lang="en-US" sz="2000" dirty="0"/>
          </a:p>
          <a:p>
            <a:r>
              <a:rPr lang="en-US" sz="2200" dirty="0"/>
              <a:t>ARP security </a:t>
            </a:r>
          </a:p>
          <a:p>
            <a:pPr lvl="1"/>
            <a:r>
              <a:rPr lang="en-US" sz="1600" dirty="0"/>
              <a:t>How does ARP spoofing work? </a:t>
            </a:r>
            <a:endParaRPr lang="en-US" sz="1200" dirty="0"/>
          </a:p>
          <a:p>
            <a:pPr lvl="1"/>
            <a:endParaRPr lang="en-US" sz="1600" dirty="0"/>
          </a:p>
          <a:p>
            <a:r>
              <a:rPr lang="en-US" sz="2200" dirty="0"/>
              <a:t>Basics of TCP</a:t>
            </a:r>
          </a:p>
          <a:p>
            <a:pPr lvl="1"/>
            <a:r>
              <a:rPr lang="en-US" sz="1600" dirty="0"/>
              <a:t>What is 3-way handshake? </a:t>
            </a:r>
          </a:p>
          <a:p>
            <a:pPr lvl="1"/>
            <a:r>
              <a:rPr lang="en-US" sz="1600" dirty="0"/>
              <a:t>How does TCP provide reliability? </a:t>
            </a:r>
          </a:p>
          <a:p>
            <a:endParaRPr lang="en-US" sz="2000" dirty="0"/>
          </a:p>
          <a:p>
            <a:r>
              <a:rPr lang="en-US" sz="2200" dirty="0"/>
              <a:t>TCP Security </a:t>
            </a:r>
          </a:p>
          <a:p>
            <a:pPr lvl="1"/>
            <a:r>
              <a:rPr lang="en-US" sz="1600" dirty="0"/>
              <a:t>What can TCP data injection do?</a:t>
            </a:r>
          </a:p>
          <a:p>
            <a:pPr lvl="1"/>
            <a:r>
              <a:rPr lang="en-US" sz="1600" dirty="0"/>
              <a:t>How does TCP spoofing work? </a:t>
            </a:r>
          </a:p>
          <a:p>
            <a:pPr lvl="1"/>
            <a:r>
              <a:rPr lang="en-US" sz="1600" dirty="0"/>
              <a:t>What can the attackers achieve with different threat models?</a:t>
            </a:r>
          </a:p>
          <a:p>
            <a:pPr lvl="1"/>
            <a:r>
              <a:rPr lang="en-US" sz="1600" dirty="0"/>
              <a:t>What does the attacker need for launching attacks? </a:t>
            </a:r>
          </a:p>
          <a:p>
            <a:pPr lvl="1"/>
            <a:endParaRPr lang="en-US" sz="1600" dirty="0"/>
          </a:p>
        </p:txBody>
      </p:sp>
    </p:spTree>
    <p:extLst>
      <p:ext uri="{BB962C8B-B14F-4D97-AF65-F5344CB8AC3E}">
        <p14:creationId xmlns:p14="http://schemas.microsoft.com/office/powerpoint/2010/main" val="133632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Network Security (DoS)</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200" dirty="0"/>
              <a:t>What property does DoS break? </a:t>
            </a:r>
          </a:p>
          <a:p>
            <a:endParaRPr lang="en-US" sz="2000" dirty="0"/>
          </a:p>
          <a:p>
            <a:r>
              <a:rPr lang="en-US" sz="2200" dirty="0"/>
              <a:t>Identify the resources being attacked / consumed</a:t>
            </a:r>
            <a:endParaRPr lang="en-US" sz="1200" dirty="0"/>
          </a:p>
          <a:p>
            <a:pPr lvl="1"/>
            <a:endParaRPr lang="en-US" sz="1600" dirty="0"/>
          </a:p>
          <a:p>
            <a:r>
              <a:rPr lang="en-US" sz="2200" dirty="0"/>
              <a:t>Application-level DoS defenses</a:t>
            </a:r>
          </a:p>
          <a:p>
            <a:endParaRPr lang="en-US" sz="2000" dirty="0"/>
          </a:p>
          <a:p>
            <a:r>
              <a:rPr lang="en-US" sz="2200" dirty="0"/>
              <a:t>Network-level DoS</a:t>
            </a:r>
          </a:p>
          <a:p>
            <a:pPr lvl="1"/>
            <a:r>
              <a:rPr lang="en-US" sz="1600" dirty="0"/>
              <a:t>What is DDoS? How to launch DDoS?</a:t>
            </a:r>
          </a:p>
          <a:p>
            <a:pPr lvl="1"/>
            <a:r>
              <a:rPr lang="en-US" sz="1600" dirty="0"/>
              <a:t>What is amplified DoS?</a:t>
            </a:r>
          </a:p>
          <a:p>
            <a:pPr lvl="1"/>
            <a:endParaRPr lang="en-US" sz="1600" dirty="0"/>
          </a:p>
        </p:txBody>
      </p:sp>
    </p:spTree>
    <p:extLst>
      <p:ext uri="{BB962C8B-B14F-4D97-AF65-F5344CB8AC3E}">
        <p14:creationId xmlns:p14="http://schemas.microsoft.com/office/powerpoint/2010/main" val="319420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Network Security (DoS)</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lnSpcReduction="10000"/>
          </a:bodyPr>
          <a:lstStyle/>
          <a:p>
            <a:r>
              <a:rPr lang="en-US" sz="2200" dirty="0"/>
              <a:t>What property does DoS break? </a:t>
            </a:r>
          </a:p>
          <a:p>
            <a:endParaRPr lang="en-US" sz="2000" dirty="0"/>
          </a:p>
          <a:p>
            <a:r>
              <a:rPr lang="en-US" sz="2200" dirty="0"/>
              <a:t>Identify the resources being attacked / consumed</a:t>
            </a:r>
            <a:endParaRPr lang="en-US" sz="1200" dirty="0"/>
          </a:p>
          <a:p>
            <a:pPr lvl="1"/>
            <a:endParaRPr lang="en-US" sz="1600" dirty="0"/>
          </a:p>
          <a:p>
            <a:r>
              <a:rPr lang="en-US" sz="2200" dirty="0"/>
              <a:t>Application-level DoS defenses</a:t>
            </a:r>
          </a:p>
          <a:p>
            <a:endParaRPr lang="en-US" sz="2000" dirty="0"/>
          </a:p>
          <a:p>
            <a:r>
              <a:rPr lang="en-US" sz="2200" dirty="0"/>
              <a:t>Network-level DoS</a:t>
            </a:r>
          </a:p>
          <a:p>
            <a:pPr lvl="1"/>
            <a:r>
              <a:rPr lang="en-US" sz="1600" dirty="0"/>
              <a:t>What is DDoS? How to launch DDoS?</a:t>
            </a:r>
          </a:p>
          <a:p>
            <a:pPr lvl="1"/>
            <a:r>
              <a:rPr lang="en-US" sz="1600" dirty="0"/>
              <a:t>What is amplified DoS?</a:t>
            </a:r>
          </a:p>
          <a:p>
            <a:pPr lvl="1"/>
            <a:r>
              <a:rPr lang="en-US" sz="1600" dirty="0"/>
              <a:t>How does SYN flooding work?</a:t>
            </a:r>
          </a:p>
          <a:p>
            <a:pPr lvl="1"/>
            <a:r>
              <a:rPr lang="en-US" sz="1600" dirty="0"/>
              <a:t>What are SYN cookies? How can they prevent SYN flooding?</a:t>
            </a:r>
          </a:p>
        </p:txBody>
      </p:sp>
    </p:spTree>
    <p:extLst>
      <p:ext uri="{BB962C8B-B14F-4D97-AF65-F5344CB8AC3E}">
        <p14:creationId xmlns:p14="http://schemas.microsoft.com/office/powerpoint/2010/main" val="393376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Network Security (Firewall)</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Basics of Firewall</a:t>
            </a:r>
          </a:p>
          <a:p>
            <a:pPr lvl="1"/>
            <a:r>
              <a:rPr lang="en-US" sz="1600" dirty="0"/>
              <a:t>Benefits of using firewall</a:t>
            </a:r>
          </a:p>
          <a:p>
            <a:pPr lvl="1"/>
            <a:r>
              <a:rPr lang="en-US" sz="1600" dirty="0"/>
              <a:t>What are inbound/outbound policies?</a:t>
            </a:r>
          </a:p>
          <a:p>
            <a:endParaRPr lang="en-US" sz="2000" dirty="0"/>
          </a:p>
          <a:p>
            <a:r>
              <a:rPr lang="en-US" sz="2000" dirty="0"/>
              <a:t>Packet filters:</a:t>
            </a:r>
          </a:p>
          <a:p>
            <a:pPr lvl="1"/>
            <a:r>
              <a:rPr lang="en-US" sz="1600" dirty="0"/>
              <a:t>Stateless</a:t>
            </a:r>
          </a:p>
          <a:p>
            <a:pPr lvl="2"/>
            <a:r>
              <a:rPr lang="en-US" sz="1600" dirty="0"/>
              <a:t>How do we implement filtering with TCP flags?</a:t>
            </a:r>
          </a:p>
          <a:p>
            <a:pPr lvl="1"/>
            <a:r>
              <a:rPr lang="en-US" sz="1600" dirty="0"/>
              <a:t>Stateful</a:t>
            </a:r>
          </a:p>
          <a:p>
            <a:pPr lvl="2"/>
            <a:r>
              <a:rPr lang="en-US" sz="1600" dirty="0"/>
              <a:t>What rules can be defined?</a:t>
            </a:r>
          </a:p>
          <a:p>
            <a:pPr lvl="1"/>
            <a:r>
              <a:rPr lang="en-US" sz="1600" dirty="0"/>
              <a:t>How can the packet filters fail? </a:t>
            </a:r>
          </a:p>
          <a:p>
            <a:pPr lvl="1"/>
            <a:r>
              <a:rPr lang="en-US" sz="1600" dirty="0"/>
              <a:t>How to design the packets to bypass filters? </a:t>
            </a:r>
          </a:p>
          <a:p>
            <a:pPr lvl="1"/>
            <a:r>
              <a:rPr lang="en-US" sz="1600" dirty="0"/>
              <a:t>Pros and Cons</a:t>
            </a:r>
          </a:p>
        </p:txBody>
      </p:sp>
    </p:spTree>
    <p:extLst>
      <p:ext uri="{BB962C8B-B14F-4D97-AF65-F5344CB8AC3E}">
        <p14:creationId xmlns:p14="http://schemas.microsoft.com/office/powerpoint/2010/main" val="172871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Network Security (Intrusion Detection)</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fontScale="92500" lnSpcReduction="20000"/>
          </a:bodyPr>
          <a:lstStyle/>
          <a:p>
            <a:pPr lvl="0"/>
            <a:r>
              <a:rPr lang="en-US" sz="2200" dirty="0"/>
              <a:t>Path Traversal Attacks</a:t>
            </a:r>
          </a:p>
          <a:p>
            <a:pPr lvl="0"/>
            <a:endParaRPr lang="en-US" sz="2000" dirty="0"/>
          </a:p>
          <a:p>
            <a:pPr lvl="0"/>
            <a:r>
              <a:rPr lang="en-US" sz="2200" dirty="0"/>
              <a:t>Types of detectors</a:t>
            </a:r>
          </a:p>
          <a:p>
            <a:pPr lvl="1"/>
            <a:r>
              <a:rPr lang="en-US" sz="1500" dirty="0"/>
              <a:t>Network intrusion detection system (NIDS)</a:t>
            </a:r>
          </a:p>
          <a:p>
            <a:pPr lvl="2"/>
            <a:r>
              <a:rPr lang="en-US" sz="1300" dirty="0"/>
              <a:t>What are evasion attacks? </a:t>
            </a:r>
          </a:p>
          <a:p>
            <a:pPr lvl="2"/>
            <a:r>
              <a:rPr lang="en-US" sz="1300" dirty="0"/>
              <a:t>Why do they succeed? </a:t>
            </a:r>
          </a:p>
          <a:p>
            <a:pPr lvl="2"/>
            <a:r>
              <a:rPr lang="en-US" sz="1300" dirty="0"/>
              <a:t>What are inconsistent interpretations?</a:t>
            </a:r>
          </a:p>
          <a:p>
            <a:pPr lvl="1"/>
            <a:r>
              <a:rPr lang="en-US" sz="1500" dirty="0"/>
              <a:t>Host-based intrusion detection system (HIDS)</a:t>
            </a:r>
          </a:p>
          <a:p>
            <a:pPr lvl="1"/>
            <a:r>
              <a:rPr lang="en-US" sz="1500" dirty="0"/>
              <a:t>NIDS versus HIDS</a:t>
            </a:r>
          </a:p>
          <a:p>
            <a:pPr lvl="0"/>
            <a:endParaRPr lang="en-US" sz="2000" dirty="0"/>
          </a:p>
          <a:p>
            <a:pPr lvl="0"/>
            <a:r>
              <a:rPr lang="en-US" sz="2200" dirty="0"/>
              <a:t>Detection Accuracy</a:t>
            </a:r>
          </a:p>
          <a:p>
            <a:pPr lvl="1"/>
            <a:r>
              <a:rPr lang="en-US" sz="1500" dirty="0"/>
              <a:t>What false positives and false negatives? </a:t>
            </a:r>
          </a:p>
          <a:p>
            <a:pPr lvl="1"/>
            <a:r>
              <a:rPr lang="en-US" sz="1500" dirty="0"/>
              <a:t>When do they matter? </a:t>
            </a:r>
          </a:p>
          <a:p>
            <a:pPr lvl="1"/>
            <a:endParaRPr lang="en-US" sz="1600" dirty="0"/>
          </a:p>
          <a:p>
            <a:r>
              <a:rPr lang="en-US" sz="2200" dirty="0"/>
              <a:t>Four Styles of Detection</a:t>
            </a:r>
          </a:p>
        </p:txBody>
      </p:sp>
    </p:spTree>
    <p:extLst>
      <p:ext uri="{BB962C8B-B14F-4D97-AF65-F5344CB8AC3E}">
        <p14:creationId xmlns:p14="http://schemas.microsoft.com/office/powerpoint/2010/main" val="24334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System Security</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pPr lvl="0"/>
            <a:r>
              <a:rPr lang="en" sz="2000" dirty="0"/>
              <a:t>x86 Assembly and Call Stack</a:t>
            </a:r>
          </a:p>
          <a:p>
            <a:pPr lvl="1"/>
            <a:r>
              <a:rPr lang="en" sz="1600" dirty="0"/>
              <a:t>Memory layout </a:t>
            </a:r>
          </a:p>
          <a:p>
            <a:pPr lvl="1"/>
            <a:r>
              <a:rPr lang="en" sz="1600" dirty="0"/>
              <a:t>Assembly basics</a:t>
            </a:r>
          </a:p>
          <a:p>
            <a:pPr lvl="1"/>
            <a:r>
              <a:rPr lang="en" sz="1600" dirty="0"/>
              <a:t>How do function calls work? How do ESP EIP EBP move?</a:t>
            </a:r>
          </a:p>
          <a:p>
            <a:pPr marL="114300" indent="0">
              <a:buNone/>
            </a:pPr>
            <a:endParaRPr lang="en" sz="2400" dirty="0"/>
          </a:p>
          <a:p>
            <a:pPr lvl="0"/>
            <a:r>
              <a:rPr lang="en-US" sz="2000" dirty="0"/>
              <a:t>Buffer overflows</a:t>
            </a:r>
          </a:p>
          <a:p>
            <a:pPr lvl="1"/>
            <a:r>
              <a:rPr lang="en-US" sz="1600" dirty="0"/>
              <a:t>Stack smashing</a:t>
            </a:r>
          </a:p>
          <a:p>
            <a:pPr lvl="1"/>
            <a:r>
              <a:rPr lang="en-US" sz="1600" dirty="0"/>
              <a:t>How to design and construct an exploit? </a:t>
            </a:r>
          </a:p>
          <a:p>
            <a:pPr lvl="1"/>
            <a:r>
              <a:rPr lang="en-US" sz="1600" dirty="0"/>
              <a:t>What do we need to execute our shellcode? </a:t>
            </a:r>
          </a:p>
          <a:p>
            <a:pPr lvl="1"/>
            <a:endParaRPr lang="en-US" sz="1600" dirty="0"/>
          </a:p>
        </p:txBody>
      </p:sp>
    </p:spTree>
    <p:extLst>
      <p:ext uri="{BB962C8B-B14F-4D97-AF65-F5344CB8AC3E}">
        <p14:creationId xmlns:p14="http://schemas.microsoft.com/office/powerpoint/2010/main" val="111995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Security Principles </a:t>
            </a:r>
            <a:endParaRPr dirty="0"/>
          </a:p>
        </p:txBody>
      </p:sp>
      <p:sp>
        <p:nvSpPr>
          <p:cNvPr id="72" name="Google Shape;72;p1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What are the security principles?</a:t>
            </a:r>
          </a:p>
          <a:p>
            <a:pPr marL="457200" lvl="0" indent="-342900" algn="l" rtl="0">
              <a:spcBef>
                <a:spcPts val="0"/>
              </a:spcBef>
              <a:spcAft>
                <a:spcPts val="0"/>
              </a:spcAft>
              <a:buSzPts val="1800"/>
              <a:buChar char="●"/>
            </a:pPr>
            <a:endParaRPr lang="en-US" sz="2400" b="1" dirty="0"/>
          </a:p>
          <a:p>
            <a:pPr marL="457200" lvl="0" indent="-342900" algn="l" rtl="0">
              <a:spcBef>
                <a:spcPts val="0"/>
              </a:spcBef>
              <a:spcAft>
                <a:spcPts val="0"/>
              </a:spcAft>
              <a:buSzPts val="1800"/>
              <a:buChar char="●"/>
            </a:pPr>
            <a:r>
              <a:rPr lang="en-US" sz="2400" dirty="0"/>
              <a:t>Identify security examples being used </a:t>
            </a:r>
          </a:p>
          <a:p>
            <a:pPr marL="457200" lvl="0" indent="-342900" algn="l" rtl="0">
              <a:spcBef>
                <a:spcPts val="0"/>
              </a:spcBef>
              <a:spcAft>
                <a:spcPts val="0"/>
              </a:spcAft>
              <a:buSzPts val="1800"/>
              <a:buChar char="●"/>
            </a:pPr>
            <a:endParaRPr lang="en-US" sz="2400" b="1" dirty="0"/>
          </a:p>
          <a:p>
            <a:pPr marL="457200" lvl="0" indent="-342900" algn="l" rtl="0">
              <a:spcBef>
                <a:spcPts val="0"/>
              </a:spcBef>
              <a:spcAft>
                <a:spcPts val="0"/>
              </a:spcAft>
              <a:buSzPts val="1800"/>
              <a:buChar char="●"/>
            </a:pPr>
            <a:r>
              <a:rPr lang="en-US" sz="2400" dirty="0"/>
              <a:t>Give real life examples of security principles</a:t>
            </a:r>
            <a:endParaRPr lang="en-US" sz="2000" dirty="0"/>
          </a:p>
          <a:p>
            <a:pPr marL="457200" lvl="0" indent="-342900" algn="l" rtl="0">
              <a:spcBef>
                <a:spcPts val="0"/>
              </a:spcBef>
              <a:spcAft>
                <a:spcPts val="0"/>
              </a:spcAft>
              <a:buSzPts val="1800"/>
              <a:buChar char="●"/>
            </a:pPr>
            <a:endParaRPr lang="en-US" dirty="0"/>
          </a:p>
        </p:txBody>
      </p:sp>
      <p:sp>
        <p:nvSpPr>
          <p:cNvPr id="73" name="Google Shape;7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40096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538" name="Google Shape;538;p58"/>
          <p:cNvGraphicFramePr/>
          <p:nvPr>
            <p:extLst>
              <p:ext uri="{D42A27DB-BD31-4B8C-83A1-F6EECF244321}">
                <p14:modId xmlns:p14="http://schemas.microsoft.com/office/powerpoint/2010/main" val="2801780837"/>
              </p:ext>
            </p:extLst>
          </p:nvPr>
        </p:nvGraphicFramePr>
        <p:xfrm>
          <a:off x="311700" y="1310650"/>
          <a:ext cx="8520600" cy="2387525"/>
        </p:xfrm>
        <a:graphic>
          <a:graphicData uri="http://schemas.openxmlformats.org/drawingml/2006/table">
            <a:tbl>
              <a:tblPr>
                <a:noFill/>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dirty="0"/>
                        <a:t>Symmetric-key</a:t>
                      </a:r>
                      <a:endParaRPr sz="1600" dirty="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One-time pads</a:t>
                      </a:r>
                      <a:endParaRPr sz="1600" dirty="0"/>
                    </a:p>
                    <a:p>
                      <a:pPr marL="457200" lvl="0" indent="-330200" algn="l" rtl="0">
                        <a:spcBef>
                          <a:spcPts val="0"/>
                        </a:spcBef>
                        <a:spcAft>
                          <a:spcPts val="0"/>
                        </a:spcAft>
                        <a:buSzPts val="1600"/>
                        <a:buChar char="●"/>
                      </a:pPr>
                      <a:r>
                        <a:rPr lang="en" sz="1600" dirty="0"/>
                        <a:t>Block ciphers with chaining modes (e.g. AES-CBC)</a:t>
                      </a:r>
                    </a:p>
                    <a:p>
                      <a:pPr marL="457200" lvl="0" indent="-330200" algn="l" rtl="0">
                        <a:spcBef>
                          <a:spcPts val="0"/>
                        </a:spcBef>
                        <a:spcAft>
                          <a:spcPts val="0"/>
                        </a:spcAft>
                        <a:buClr>
                          <a:schemeClr val="dk1"/>
                        </a:buClr>
                        <a:buSzPts val="1600"/>
                        <a:buChar char="●"/>
                      </a:pPr>
                      <a:r>
                        <a:rPr lang="en-US" sz="1600" dirty="0">
                          <a:solidFill>
                            <a:schemeClr val="tx2"/>
                          </a:solidFill>
                        </a:rPr>
                        <a:t>Stream ciphers</a:t>
                      </a:r>
                    </a:p>
                  </a:txBody>
                  <a:tcPr marL="91425" marR="91425" marT="91425" marB="91425"/>
                </a:tc>
                <a:tc>
                  <a:txBody>
                    <a:bodyPr/>
                    <a:lstStyle/>
                    <a:p>
                      <a:pPr marL="457200" lvl="0" indent="-330200" algn="l" rtl="0">
                        <a:spcBef>
                          <a:spcPts val="0"/>
                        </a:spcBef>
                        <a:spcAft>
                          <a:spcPts val="0"/>
                        </a:spcAft>
                        <a:buSzPts val="1600"/>
                        <a:buChar char="●"/>
                      </a:pPr>
                      <a:r>
                        <a:rPr lang="en" sz="1600" dirty="0"/>
                        <a:t>RSA encryption</a:t>
                      </a:r>
                      <a:endParaRPr sz="1600" dirty="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Digital signatures (e.g. RSA signatures)</a:t>
                      </a:r>
                      <a:endParaRPr sz="1600" dirty="0"/>
                    </a:p>
                  </a:txBody>
                  <a:tcPr marL="91425" marR="91425" marT="91425" marB="91425"/>
                </a:tc>
                <a:extLst>
                  <a:ext uri="{0D108BD9-81ED-4DB2-BD59-A6C34878D82A}">
                    <a16:rowId xmlns:a16="http://schemas.microsoft.com/office/drawing/2014/main" val="10002"/>
                  </a:ext>
                </a:extLst>
              </a:tr>
            </a:tbl>
          </a:graphicData>
        </a:graphic>
      </p:graphicFrame>
      <p:sp>
        <p:nvSpPr>
          <p:cNvPr id="539" name="Google Shape;539;p58"/>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Hash functions</a:t>
            </a:r>
            <a:endParaRPr sz="1600"/>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540" name="Google Shape;540;p58"/>
          <p:cNvSpPr txBox="1"/>
          <p:nvPr/>
        </p:nvSpPr>
        <p:spPr>
          <a:xfrm>
            <a:off x="5175399" y="3844625"/>
            <a:ext cx="3518091" cy="750945"/>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dirty="0">
                <a:solidFill>
                  <a:schemeClr val="dk1"/>
                </a:solidFill>
              </a:rPr>
              <a:t>Key management (certificates)</a:t>
            </a:r>
            <a:endParaRPr sz="1600" dirty="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dirty="0">
                <a:solidFill>
                  <a:schemeClr val="dk1"/>
                </a:solidFill>
              </a:rPr>
              <a:t>Password management</a:t>
            </a:r>
            <a:endParaRPr sz="1600" dirty="0">
              <a:solidFill>
                <a:schemeClr val="dk1"/>
              </a:solidFill>
            </a:endParaRPr>
          </a:p>
        </p:txBody>
      </p:sp>
      <p:sp>
        <p:nvSpPr>
          <p:cNvPr id="541" name="Google Shape;541;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Symmetric-Key Encryption: Definition</a:t>
            </a:r>
            <a:endParaRPr/>
          </a:p>
        </p:txBody>
      </p:sp>
      <p:sp>
        <p:nvSpPr>
          <p:cNvPr id="571" name="Google Shape;571;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400" dirty="0"/>
              <a:t>A symmetric-key encryption scheme has three algorithms:</a:t>
            </a:r>
            <a:endParaRPr sz="2400" dirty="0"/>
          </a:p>
          <a:p>
            <a:pPr marL="914400" lvl="1" indent="-317500" algn="l" rtl="0">
              <a:spcBef>
                <a:spcPts val="0"/>
              </a:spcBef>
              <a:spcAft>
                <a:spcPts val="0"/>
              </a:spcAft>
              <a:buSzPts val="1400"/>
              <a:buChar char="○"/>
            </a:pPr>
            <a:r>
              <a:rPr lang="en" sz="1600" dirty="0" err="1"/>
              <a:t>KeyGen</a:t>
            </a:r>
            <a:r>
              <a:rPr lang="en" sz="1600" dirty="0"/>
              <a:t>() → </a:t>
            </a:r>
            <a:r>
              <a:rPr lang="en" sz="1600" i="1" dirty="0"/>
              <a:t>K</a:t>
            </a:r>
            <a:r>
              <a:rPr lang="en" sz="1600" dirty="0"/>
              <a:t>: Generate a key </a:t>
            </a:r>
            <a:r>
              <a:rPr lang="en" sz="1600" i="1" dirty="0"/>
              <a:t>K</a:t>
            </a:r>
            <a:endParaRPr sz="1600" i="1" dirty="0"/>
          </a:p>
          <a:p>
            <a:pPr marL="914400" lvl="1" indent="-317500" algn="l" rtl="0">
              <a:spcBef>
                <a:spcPts val="0"/>
              </a:spcBef>
              <a:spcAft>
                <a:spcPts val="0"/>
              </a:spcAft>
              <a:buSzPts val="1400"/>
              <a:buChar char="○"/>
            </a:pPr>
            <a:r>
              <a:rPr lang="en" sz="1600" dirty="0"/>
              <a:t>Enc(</a:t>
            </a:r>
            <a:r>
              <a:rPr lang="en" sz="1600" i="1" dirty="0"/>
              <a:t>K</a:t>
            </a:r>
            <a:r>
              <a:rPr lang="en" sz="1600" dirty="0"/>
              <a:t>, </a:t>
            </a:r>
            <a:r>
              <a:rPr lang="en" sz="1600" i="1" dirty="0"/>
              <a:t>M</a:t>
            </a:r>
            <a:r>
              <a:rPr lang="en" sz="1600" dirty="0"/>
              <a:t>) → </a:t>
            </a:r>
            <a:r>
              <a:rPr lang="en" sz="1600" i="1" dirty="0"/>
              <a:t>C</a:t>
            </a:r>
            <a:r>
              <a:rPr lang="en" sz="1600" dirty="0"/>
              <a:t>: Encrypt a </a:t>
            </a:r>
            <a:r>
              <a:rPr lang="en" sz="1600" b="1" dirty="0"/>
              <a:t>plaintext</a:t>
            </a:r>
            <a:r>
              <a:rPr lang="en" sz="1600" dirty="0"/>
              <a:t> </a:t>
            </a:r>
            <a:r>
              <a:rPr lang="en" sz="1600" i="1" dirty="0"/>
              <a:t>M</a:t>
            </a:r>
            <a:r>
              <a:rPr lang="en" sz="1600" dirty="0"/>
              <a:t> using the key </a:t>
            </a:r>
            <a:r>
              <a:rPr lang="en" sz="1600" i="1" dirty="0"/>
              <a:t>K</a:t>
            </a:r>
            <a:r>
              <a:rPr lang="en" sz="1600" dirty="0"/>
              <a:t> to produce </a:t>
            </a:r>
            <a:r>
              <a:rPr lang="en" sz="1600" b="1" dirty="0"/>
              <a:t>ciphertext</a:t>
            </a:r>
            <a:r>
              <a:rPr lang="en" sz="1600" dirty="0"/>
              <a:t> </a:t>
            </a:r>
            <a:r>
              <a:rPr lang="en" sz="1600" i="1" dirty="0"/>
              <a:t>C</a:t>
            </a:r>
            <a:endParaRPr sz="1600" dirty="0"/>
          </a:p>
          <a:p>
            <a:pPr marL="914400" lvl="1" indent="-317500" algn="l" rtl="0">
              <a:spcBef>
                <a:spcPts val="0"/>
              </a:spcBef>
              <a:spcAft>
                <a:spcPts val="0"/>
              </a:spcAft>
              <a:buSzPts val="1400"/>
              <a:buChar char="○"/>
            </a:pPr>
            <a:r>
              <a:rPr lang="en" sz="1600" dirty="0"/>
              <a:t>Dec(</a:t>
            </a:r>
            <a:r>
              <a:rPr lang="en" sz="1600" i="1" dirty="0"/>
              <a:t>K</a:t>
            </a:r>
            <a:r>
              <a:rPr lang="en" sz="1600" dirty="0"/>
              <a:t>, </a:t>
            </a:r>
            <a:r>
              <a:rPr lang="en" sz="1600" i="1" dirty="0"/>
              <a:t>C</a:t>
            </a:r>
            <a:r>
              <a:rPr lang="en" sz="1600" dirty="0"/>
              <a:t>) → </a:t>
            </a:r>
            <a:r>
              <a:rPr lang="en" sz="1600" i="1" dirty="0"/>
              <a:t>M</a:t>
            </a:r>
            <a:r>
              <a:rPr lang="en" sz="1600" dirty="0"/>
              <a:t>: Decrypt a ciphertext </a:t>
            </a:r>
            <a:r>
              <a:rPr lang="en" sz="1600" i="1" dirty="0"/>
              <a:t>C</a:t>
            </a:r>
            <a:r>
              <a:rPr lang="en" sz="1600" dirty="0"/>
              <a:t> using the key </a:t>
            </a:r>
            <a:r>
              <a:rPr lang="en" sz="1600" i="1" dirty="0"/>
              <a:t>K</a:t>
            </a:r>
            <a:endParaRPr sz="1600" dirty="0"/>
          </a:p>
        </p:txBody>
      </p:sp>
      <p:sp>
        <p:nvSpPr>
          <p:cNvPr id="572" name="Google Shape;572;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573" name="Google Shape;573;p62"/>
          <p:cNvSpPr/>
          <p:nvPr/>
        </p:nvSpPr>
        <p:spPr>
          <a:xfrm>
            <a:off x="5469450" y="3294975"/>
            <a:ext cx="3235200" cy="1439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2"/>
          <p:cNvSpPr/>
          <p:nvPr/>
        </p:nvSpPr>
        <p:spPr>
          <a:xfrm>
            <a:off x="275550" y="3294975"/>
            <a:ext cx="3235200" cy="1439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62"/>
          <p:cNvSpPr/>
          <p:nvPr/>
        </p:nvSpPr>
        <p:spPr>
          <a:xfrm>
            <a:off x="399100" y="4171700"/>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Plaintext</a:t>
            </a:r>
            <a:endParaRPr/>
          </a:p>
        </p:txBody>
      </p:sp>
      <p:sp>
        <p:nvSpPr>
          <p:cNvPr id="576" name="Google Shape;576;p62"/>
          <p:cNvSpPr/>
          <p:nvPr/>
        </p:nvSpPr>
        <p:spPr>
          <a:xfrm>
            <a:off x="2454050" y="3390650"/>
            <a:ext cx="548700" cy="47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Key</a:t>
            </a:r>
            <a:endParaRPr dirty="0"/>
          </a:p>
        </p:txBody>
      </p:sp>
      <p:sp>
        <p:nvSpPr>
          <p:cNvPr id="577" name="Google Shape;577;p62"/>
          <p:cNvSpPr/>
          <p:nvPr/>
        </p:nvSpPr>
        <p:spPr>
          <a:xfrm>
            <a:off x="2160800" y="4171700"/>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Encryption Algorithm</a:t>
            </a:r>
            <a:endParaRPr/>
          </a:p>
        </p:txBody>
      </p:sp>
      <p:cxnSp>
        <p:nvCxnSpPr>
          <p:cNvPr id="578" name="Google Shape;578;p62"/>
          <p:cNvCxnSpPr>
            <a:stCxn id="576" idx="2"/>
            <a:endCxn id="577" idx="0"/>
          </p:cNvCxnSpPr>
          <p:nvPr/>
        </p:nvCxnSpPr>
        <p:spPr>
          <a:xfrm>
            <a:off x="2728400" y="3860750"/>
            <a:ext cx="0" cy="311100"/>
          </a:xfrm>
          <a:prstGeom prst="straightConnector1">
            <a:avLst/>
          </a:prstGeom>
          <a:noFill/>
          <a:ln w="9525" cap="flat" cmpd="sng">
            <a:solidFill>
              <a:schemeClr val="dk2"/>
            </a:solidFill>
            <a:prstDash val="solid"/>
            <a:round/>
            <a:headEnd type="none" w="med" len="med"/>
            <a:tailEnd type="triangle" w="med" len="med"/>
          </a:ln>
        </p:spPr>
      </p:cxnSp>
      <p:cxnSp>
        <p:nvCxnSpPr>
          <p:cNvPr id="579" name="Google Shape;579;p62"/>
          <p:cNvCxnSpPr>
            <a:endCxn id="577" idx="1"/>
          </p:cNvCxnSpPr>
          <p:nvPr/>
        </p:nvCxnSpPr>
        <p:spPr>
          <a:xfrm>
            <a:off x="1534400" y="4406750"/>
            <a:ext cx="626400" cy="0"/>
          </a:xfrm>
          <a:prstGeom prst="straightConnector1">
            <a:avLst/>
          </a:prstGeom>
          <a:noFill/>
          <a:ln w="9525" cap="flat" cmpd="sng">
            <a:solidFill>
              <a:schemeClr val="dk2"/>
            </a:solidFill>
            <a:prstDash val="solid"/>
            <a:round/>
            <a:headEnd type="none" w="med" len="med"/>
            <a:tailEnd type="triangle" w="med" len="med"/>
          </a:ln>
        </p:spPr>
      </p:cxnSp>
      <p:sp>
        <p:nvSpPr>
          <p:cNvPr id="580" name="Google Shape;580;p62"/>
          <p:cNvSpPr/>
          <p:nvPr/>
        </p:nvSpPr>
        <p:spPr>
          <a:xfrm>
            <a:off x="3922500" y="4171700"/>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Ciphertext</a:t>
            </a:r>
            <a:endParaRPr/>
          </a:p>
        </p:txBody>
      </p:sp>
      <p:cxnSp>
        <p:nvCxnSpPr>
          <p:cNvPr id="581" name="Google Shape;581;p62"/>
          <p:cNvCxnSpPr>
            <a:stCxn id="577" idx="3"/>
            <a:endCxn id="580" idx="1"/>
          </p:cNvCxnSpPr>
          <p:nvPr/>
        </p:nvCxnSpPr>
        <p:spPr>
          <a:xfrm>
            <a:off x="3296000" y="4406750"/>
            <a:ext cx="626400" cy="0"/>
          </a:xfrm>
          <a:prstGeom prst="straightConnector1">
            <a:avLst/>
          </a:prstGeom>
          <a:noFill/>
          <a:ln w="9525" cap="flat" cmpd="sng">
            <a:solidFill>
              <a:schemeClr val="dk2"/>
            </a:solidFill>
            <a:prstDash val="solid"/>
            <a:round/>
            <a:headEnd type="none" w="med" len="med"/>
            <a:tailEnd type="triangle" w="med" len="med"/>
          </a:ln>
        </p:spPr>
      </p:cxnSp>
      <p:cxnSp>
        <p:nvCxnSpPr>
          <p:cNvPr id="582" name="Google Shape;582;p62"/>
          <p:cNvCxnSpPr>
            <a:stCxn id="580" idx="3"/>
            <a:endCxn id="583" idx="1"/>
          </p:cNvCxnSpPr>
          <p:nvPr/>
        </p:nvCxnSpPr>
        <p:spPr>
          <a:xfrm>
            <a:off x="5057700" y="4406750"/>
            <a:ext cx="626400" cy="0"/>
          </a:xfrm>
          <a:prstGeom prst="straightConnector1">
            <a:avLst/>
          </a:prstGeom>
          <a:noFill/>
          <a:ln w="9525" cap="flat" cmpd="sng">
            <a:solidFill>
              <a:schemeClr val="dk2"/>
            </a:solidFill>
            <a:prstDash val="solid"/>
            <a:round/>
            <a:headEnd type="none" w="med" len="med"/>
            <a:tailEnd type="triangle" w="med" len="med"/>
          </a:ln>
        </p:spPr>
      </p:cxnSp>
      <p:sp>
        <p:nvSpPr>
          <p:cNvPr id="584" name="Google Shape;584;p62"/>
          <p:cNvSpPr/>
          <p:nvPr/>
        </p:nvSpPr>
        <p:spPr>
          <a:xfrm>
            <a:off x="5977450" y="3390725"/>
            <a:ext cx="548700" cy="47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583" name="Google Shape;583;p62"/>
          <p:cNvSpPr/>
          <p:nvPr/>
        </p:nvSpPr>
        <p:spPr>
          <a:xfrm>
            <a:off x="5684200" y="4171775"/>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Decryption Algorithm</a:t>
            </a:r>
            <a:endParaRPr/>
          </a:p>
        </p:txBody>
      </p:sp>
      <p:cxnSp>
        <p:nvCxnSpPr>
          <p:cNvPr id="585" name="Google Shape;585;p62"/>
          <p:cNvCxnSpPr>
            <a:stCxn id="584" idx="2"/>
            <a:endCxn id="583" idx="0"/>
          </p:cNvCxnSpPr>
          <p:nvPr/>
        </p:nvCxnSpPr>
        <p:spPr>
          <a:xfrm>
            <a:off x="6251800" y="3860825"/>
            <a:ext cx="0" cy="311100"/>
          </a:xfrm>
          <a:prstGeom prst="straightConnector1">
            <a:avLst/>
          </a:prstGeom>
          <a:noFill/>
          <a:ln w="9525" cap="flat" cmpd="sng">
            <a:solidFill>
              <a:schemeClr val="dk2"/>
            </a:solidFill>
            <a:prstDash val="solid"/>
            <a:round/>
            <a:headEnd type="none" w="med" len="med"/>
            <a:tailEnd type="triangle" w="med" len="med"/>
          </a:ln>
        </p:spPr>
      </p:cxnSp>
      <p:sp>
        <p:nvSpPr>
          <p:cNvPr id="586" name="Google Shape;586;p62"/>
          <p:cNvSpPr/>
          <p:nvPr/>
        </p:nvSpPr>
        <p:spPr>
          <a:xfrm>
            <a:off x="7445900" y="4171700"/>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Plaintext</a:t>
            </a:r>
            <a:endParaRPr/>
          </a:p>
        </p:txBody>
      </p:sp>
      <p:cxnSp>
        <p:nvCxnSpPr>
          <p:cNvPr id="587" name="Google Shape;587;p62"/>
          <p:cNvCxnSpPr>
            <a:stCxn id="583" idx="3"/>
            <a:endCxn id="586" idx="1"/>
          </p:cNvCxnSpPr>
          <p:nvPr/>
        </p:nvCxnSpPr>
        <p:spPr>
          <a:xfrm>
            <a:off x="6819400" y="4406825"/>
            <a:ext cx="626400" cy="0"/>
          </a:xfrm>
          <a:prstGeom prst="straightConnector1">
            <a:avLst/>
          </a:prstGeom>
          <a:noFill/>
          <a:ln w="9525" cap="flat" cmpd="sng">
            <a:solidFill>
              <a:schemeClr val="dk2"/>
            </a:solidFill>
            <a:prstDash val="solid"/>
            <a:round/>
            <a:headEnd type="none" w="med" len="med"/>
            <a:tailEnd type="triangle" w="med" len="med"/>
          </a:ln>
        </p:spPr>
      </p:cxnSp>
      <p:sp>
        <p:nvSpPr>
          <p:cNvPr id="588" name="Google Shape;588;p62"/>
          <p:cNvSpPr txBox="1"/>
          <p:nvPr/>
        </p:nvSpPr>
        <p:spPr>
          <a:xfrm>
            <a:off x="275550" y="3294975"/>
            <a:ext cx="76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Alice</a:t>
            </a:r>
            <a:endParaRPr/>
          </a:p>
        </p:txBody>
      </p:sp>
      <p:sp>
        <p:nvSpPr>
          <p:cNvPr id="589" name="Google Shape;589;p62"/>
          <p:cNvSpPr txBox="1"/>
          <p:nvPr/>
        </p:nvSpPr>
        <p:spPr>
          <a:xfrm>
            <a:off x="7939350" y="3294975"/>
            <a:ext cx="7653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Bob</a:t>
            </a:r>
            <a:endParaRPr/>
          </a:p>
        </p:txBody>
      </p:sp>
      <p:sp>
        <p:nvSpPr>
          <p:cNvPr id="590" name="Google Shape;590;p62"/>
          <p:cNvSpPr txBox="1"/>
          <p:nvPr/>
        </p:nvSpPr>
        <p:spPr>
          <a:xfrm>
            <a:off x="3510750" y="3294975"/>
            <a:ext cx="195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Insecure Channel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10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One-Time Pad</a:t>
            </a:r>
            <a:endParaRPr/>
          </a:p>
        </p:txBody>
      </p:sp>
      <p:sp>
        <p:nvSpPr>
          <p:cNvPr id="1085" name="Google Shape;1085;p101"/>
          <p:cNvSpPr txBox="1">
            <a:spLocks noGrp="1"/>
          </p:cNvSpPr>
          <p:nvPr>
            <p:ph type="body" idx="1"/>
          </p:nvPr>
        </p:nvSpPr>
        <p:spPr>
          <a:xfrm>
            <a:off x="226207" y="1107025"/>
            <a:ext cx="8583255" cy="394979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How does it work? </a:t>
            </a:r>
            <a:endParaRPr dirty="0"/>
          </a:p>
          <a:p>
            <a:pPr lvl="1"/>
            <a:r>
              <a:rPr lang="en" sz="1600" dirty="0"/>
              <a:t>How does encryption work? Formula?</a:t>
            </a:r>
          </a:p>
          <a:p>
            <a:pPr lvl="1"/>
            <a:r>
              <a:rPr lang="en" sz="1600" dirty="0"/>
              <a:t>How does decryption work? Formula? </a:t>
            </a:r>
          </a:p>
          <a:p>
            <a:pPr marL="114300" indent="0">
              <a:buNone/>
            </a:pPr>
            <a:endParaRPr lang="en" dirty="0"/>
          </a:p>
          <a:p>
            <a:r>
              <a:rPr lang="en-US" dirty="0"/>
              <a:t>Why is it called One-Time Pad? </a:t>
            </a:r>
          </a:p>
          <a:p>
            <a:endParaRPr lang="en-US" dirty="0"/>
          </a:p>
          <a:p>
            <a:r>
              <a:rPr lang="en-US" dirty="0"/>
              <a:t>Security</a:t>
            </a:r>
            <a:endParaRPr lang="en" sz="2400" b="1" dirty="0"/>
          </a:p>
          <a:p>
            <a:pPr lvl="1"/>
            <a:r>
              <a:rPr lang="en-US" sz="1600" dirty="0"/>
              <a:t>What is IND-CPA secure? What is the IND-CPA game?</a:t>
            </a:r>
          </a:p>
          <a:p>
            <a:pPr lvl="1"/>
            <a:r>
              <a:rPr lang="en-US" sz="1600" dirty="0"/>
              <a:t>Does One-Time Pad have IND-CPA? </a:t>
            </a:r>
          </a:p>
          <a:p>
            <a:pPr lvl="1"/>
            <a:r>
              <a:rPr lang="en-US" sz="1600" dirty="0"/>
              <a:t>What if we reuse the same key for different messages? Do we still have IND-CPA? </a:t>
            </a:r>
          </a:p>
          <a:p>
            <a:endParaRPr lang="en-US" sz="2000" dirty="0"/>
          </a:p>
        </p:txBody>
      </p:sp>
      <p:sp>
        <p:nvSpPr>
          <p:cNvPr id="1086" name="Google Shape;1086;p1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8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8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8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8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Block Cipher</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fontScale="92500" lnSpcReduction="10000"/>
          </a:bodyPr>
          <a:lstStyle/>
          <a:p>
            <a:r>
              <a:rPr lang="en-US" sz="2000" dirty="0"/>
              <a:t>How does block ciphers work? </a:t>
            </a:r>
          </a:p>
          <a:p>
            <a:pPr lvl="1"/>
            <a:r>
              <a:rPr lang="en-US" sz="1600" dirty="0"/>
              <a:t>Why it is called block ciphers? </a:t>
            </a:r>
          </a:p>
          <a:p>
            <a:pPr lvl="1"/>
            <a:r>
              <a:rPr lang="en-US" sz="1600" dirty="0"/>
              <a:t>Why do we need operating modes? </a:t>
            </a:r>
          </a:p>
          <a:p>
            <a:pPr lvl="1"/>
            <a:r>
              <a:rPr lang="en-US" sz="1600" dirty="0"/>
              <a:t>Where do we use the key? </a:t>
            </a:r>
          </a:p>
          <a:p>
            <a:r>
              <a:rPr lang="en-US" sz="2000" dirty="0"/>
              <a:t>Analyzing Modes</a:t>
            </a:r>
          </a:p>
          <a:p>
            <a:pPr lvl="1"/>
            <a:r>
              <a:rPr lang="en-US" sz="1600" dirty="0"/>
              <a:t>Giving a new operating mode, analyzing the formulas used for encryption and description</a:t>
            </a:r>
          </a:p>
          <a:p>
            <a:pPr lvl="1"/>
            <a:r>
              <a:rPr lang="en-US" sz="1600" dirty="0"/>
              <a:t>Analyze the performance implication</a:t>
            </a:r>
          </a:p>
          <a:p>
            <a:pPr lvl="1"/>
            <a:r>
              <a:rPr lang="en-US" sz="1600" dirty="0"/>
              <a:t>Analyze if the mode is IND-CPA secure: why some modes are secure and others are not</a:t>
            </a:r>
          </a:p>
          <a:p>
            <a:r>
              <a:rPr lang="en-US" sz="2000" dirty="0"/>
              <a:t>Security</a:t>
            </a:r>
          </a:p>
          <a:p>
            <a:pPr lvl="1"/>
            <a:r>
              <a:rPr lang="en-US" sz="1600" dirty="0"/>
              <a:t>What are IV and nonce? </a:t>
            </a:r>
          </a:p>
          <a:p>
            <a:pPr lvl="1"/>
            <a:r>
              <a:rPr lang="en-US" sz="1600" dirty="0"/>
              <a:t>Where do we use them? </a:t>
            </a:r>
          </a:p>
          <a:p>
            <a:pPr lvl="1"/>
            <a:r>
              <a:rPr lang="en-US" sz="1600" dirty="0"/>
              <a:t>Why do we need them? </a:t>
            </a:r>
          </a:p>
          <a:p>
            <a:pPr lvl="1"/>
            <a:r>
              <a:rPr lang="en-US" sz="1600" dirty="0"/>
              <a:t>Does block cipher provide integrity?</a:t>
            </a:r>
          </a:p>
        </p:txBody>
      </p:sp>
    </p:spTree>
    <p:extLst>
      <p:ext uri="{BB962C8B-B14F-4D97-AF65-F5344CB8AC3E}">
        <p14:creationId xmlns:p14="http://schemas.microsoft.com/office/powerpoint/2010/main" val="283494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Hash</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What are the basic properties of hash functions?</a:t>
            </a:r>
          </a:p>
          <a:p>
            <a:pPr lvl="1"/>
            <a:r>
              <a:rPr lang="en-US" sz="1600" dirty="0"/>
              <a:t>What is one way function? </a:t>
            </a:r>
          </a:p>
          <a:p>
            <a:pPr lvl="1"/>
            <a:r>
              <a:rPr lang="en-US" sz="1600" dirty="0"/>
              <a:t>What is collision resistant? </a:t>
            </a:r>
          </a:p>
          <a:p>
            <a:endParaRPr lang="en-US" sz="2000" dirty="0"/>
          </a:p>
          <a:p>
            <a:r>
              <a:rPr lang="en-US" sz="2000" dirty="0"/>
              <a:t>What can length extension attacks do?</a:t>
            </a:r>
          </a:p>
          <a:p>
            <a:pPr marL="114300" indent="0">
              <a:buNone/>
            </a:pPr>
            <a:endParaRPr lang="en-US" sz="2000" dirty="0"/>
          </a:p>
          <a:p>
            <a:r>
              <a:rPr lang="en-US" sz="2000" dirty="0"/>
              <a:t>Security</a:t>
            </a:r>
          </a:p>
          <a:p>
            <a:pPr lvl="1"/>
            <a:r>
              <a:rPr lang="en-US" sz="1600" dirty="0"/>
              <a:t>Do hash provide integrity? </a:t>
            </a:r>
          </a:p>
          <a:p>
            <a:pPr lvl="1"/>
            <a:r>
              <a:rPr lang="en-US" sz="1600" dirty="0"/>
              <a:t>How can we use hash for integrity? </a:t>
            </a:r>
          </a:p>
          <a:p>
            <a:pPr lvl="1"/>
            <a:endParaRPr lang="en-US" sz="1600" dirty="0"/>
          </a:p>
        </p:txBody>
      </p:sp>
    </p:spTree>
    <p:extLst>
      <p:ext uri="{BB962C8B-B14F-4D97-AF65-F5344CB8AC3E}">
        <p14:creationId xmlns:p14="http://schemas.microsoft.com/office/powerpoint/2010/main" val="210006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MAC</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lnSpcReduction="10000"/>
          </a:bodyPr>
          <a:lstStyle/>
          <a:p>
            <a:r>
              <a:rPr lang="en-US" sz="2000" dirty="0"/>
              <a:t>Why do we want MAC?</a:t>
            </a:r>
          </a:p>
          <a:p>
            <a:pPr lvl="1"/>
            <a:r>
              <a:rPr lang="en-US" sz="1600" dirty="0"/>
              <a:t>Why is it different from hash? </a:t>
            </a:r>
          </a:p>
          <a:p>
            <a:endParaRPr lang="en-US" sz="2000" dirty="0"/>
          </a:p>
          <a:p>
            <a:r>
              <a:rPr lang="en-US" sz="2000" dirty="0"/>
              <a:t>How does HMAC work? </a:t>
            </a:r>
          </a:p>
          <a:p>
            <a:pPr lvl="1"/>
            <a:r>
              <a:rPr lang="en-US" sz="1600" dirty="0"/>
              <a:t>What are the inputs? </a:t>
            </a:r>
          </a:p>
          <a:p>
            <a:pPr marL="114300" indent="0">
              <a:buNone/>
            </a:pPr>
            <a:endParaRPr lang="en-US" sz="2000" dirty="0"/>
          </a:p>
          <a:p>
            <a:r>
              <a:rPr lang="en-US" sz="2000" dirty="0"/>
              <a:t>Security</a:t>
            </a:r>
          </a:p>
          <a:p>
            <a:pPr lvl="1"/>
            <a:r>
              <a:rPr lang="en-US" sz="1600" dirty="0"/>
              <a:t>Do MACs provide integrity?</a:t>
            </a:r>
          </a:p>
          <a:p>
            <a:pPr lvl="1"/>
            <a:r>
              <a:rPr lang="en-US" sz="1600" dirty="0"/>
              <a:t>Do MACs provide confidentiality? </a:t>
            </a:r>
          </a:p>
          <a:p>
            <a:pPr lvl="1"/>
            <a:r>
              <a:rPr lang="en-US" sz="1600" dirty="0"/>
              <a:t>How do we get both confidentiality and integrity? </a:t>
            </a:r>
          </a:p>
          <a:p>
            <a:pPr lvl="2"/>
            <a:r>
              <a:rPr lang="en-US" sz="1600" dirty="0"/>
              <a:t>What is Encrypt-then-MAC?</a:t>
            </a:r>
          </a:p>
          <a:p>
            <a:pPr lvl="2"/>
            <a:r>
              <a:rPr lang="en-US" sz="1600" dirty="0"/>
              <a:t>What is MAC-then-encrypt?</a:t>
            </a:r>
          </a:p>
        </p:txBody>
      </p:sp>
    </p:spTree>
    <p:extLst>
      <p:ext uri="{BB962C8B-B14F-4D97-AF65-F5344CB8AC3E}">
        <p14:creationId xmlns:p14="http://schemas.microsoft.com/office/powerpoint/2010/main" val="296847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TotalTime>
  <Words>1443</Words>
  <Application>Microsoft Macintosh PowerPoint</Application>
  <PresentationFormat>On-screen Show (16:9)</PresentationFormat>
  <Paragraphs>306</Paragraphs>
  <Slides>26</Slides>
  <Notes>6</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Times New Roman</vt:lpstr>
      <vt:lpstr>CS 161</vt:lpstr>
      <vt:lpstr>Announcement </vt:lpstr>
      <vt:lpstr>Today’s plan: Final Review</vt:lpstr>
      <vt:lpstr>Security Principles </vt:lpstr>
      <vt:lpstr>Cryptography Roadmap</vt:lpstr>
      <vt:lpstr>Symmetric-Key Encryption: Definition</vt:lpstr>
      <vt:lpstr>One-Time Pad</vt:lpstr>
      <vt:lpstr>Block Cipher</vt:lpstr>
      <vt:lpstr>Hash</vt:lpstr>
      <vt:lpstr>MAC</vt:lpstr>
      <vt:lpstr>PRNG</vt:lpstr>
      <vt:lpstr>Diffie-Hellman Key Exchange</vt:lpstr>
      <vt:lpstr>Public-Key Encryption</vt:lpstr>
      <vt:lpstr>Digital Signature</vt:lpstr>
      <vt:lpstr>Certificate</vt:lpstr>
      <vt:lpstr>Access Control</vt:lpstr>
      <vt:lpstr>Web Security (Basics)</vt:lpstr>
      <vt:lpstr>Web Security (Cookies)</vt:lpstr>
      <vt:lpstr>Web Security (XSS)</vt:lpstr>
      <vt:lpstr>Web Security (SQL injection)</vt:lpstr>
      <vt:lpstr>Network Security (Basics)</vt:lpstr>
      <vt:lpstr>Network Security (ARP and TCP)</vt:lpstr>
      <vt:lpstr>Network Security (DoS)</vt:lpstr>
      <vt:lpstr>Network Security (DoS)</vt:lpstr>
      <vt:lpstr>Network Security (Firewall)</vt:lpstr>
      <vt:lpstr>Network Security (Intrusion Detection)</vt:lpstr>
      <vt:lpstr>System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100</cp:revision>
  <dcterms:modified xsi:type="dcterms:W3CDTF">2023-12-05T02:15:07Z</dcterms:modified>
</cp:coreProperties>
</file>