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54213F-6F75-46B6-A400-1879BFC111C5}">
  <a:tblStyle styleId="{7854213F-6F75-46B6-A400-1879BFC111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B0FEC22-E1B6-41EF-8EEF-271AE4B5B36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slide" Target="slides/slide66.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we.mitre.org/top25/archive/2020/2020_cwe_top25.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internetnews.com/security/article.php/3835596/Facebook+Hit+by+CrossSite+Request+Forgery+Attack.htm"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daf639f2a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daf639f2a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af639f2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af639f2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af639f2a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af639f2a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af639f2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af639f2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af639f2a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af639f2a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af639f2a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af639f2a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daf639f2a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daf639f2a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af639f2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daf639f2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44adf36c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44adf36c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e44adf36c7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e44adf36c7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649f6250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649f6250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daf639f2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daf639f2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af639f2a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af639f2a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44adf36c7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44adf36c7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44adf36c7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44adf36c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daf639f2a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daf639f2a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daf639f2a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daf639f2a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daf639f2a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daf639f2a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af639f2a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af639f2a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af639f2a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af639f2a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af639f2a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af639f2a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44adf36c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44adf36c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daf639f2a2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daf639f2a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daf639f2a2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daf639f2a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af639f2a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af639f2a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daf639f2a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daf639f2a2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af639f2a2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af639f2a2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daf639f2a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daf639f2a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daf639f2a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daf639f2a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daf639f2a2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daf639f2a2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daf639f2a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daf639f2a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daf639f2a2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daf639f2a2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44adf36c7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44adf36c7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daf639f2a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daf639f2a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daf639f2a2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daf639f2a2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641c01f61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641c01f61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41c01f61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641c01f61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641c01f6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641c01f6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af639f2a2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af639f2a2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daf639f2a2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daf639f2a2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daf639f2a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daf639f2a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daf639f2a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daf639f2a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daf639f2a2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daf639f2a2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https://cwe.mitre.org/top25/archive/2020/2020_cwe_top25.html</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44adf36c7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44adf36c7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daf639f2a2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daf639f2a2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Nick calls it the "Internet of Shit"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af639f2a2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daf639f2a2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af639f2a2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af639f2a2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daf639f2a2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daf639f2a2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http://www.internetnews.com/security/article.php/3835596/Facebook+Hit+by+CrossSite+Request+Forgery+Attack.htm</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daf639f2a2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daf639f2a2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daf639f2a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daf639f2a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daf639f2a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daf639f2a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Why not in a cookie?</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db122ed6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db122ed6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e44adf36c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e44adf36c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daf639f2a2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daf639f2a2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44adf36c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44adf36c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daf639f2a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daf639f2a2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daf639f2a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daf639f2a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daf639f2a2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daf639f2a2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e44adf36c7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e44adf36c7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daf639f2a2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daf639f2a2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daf639f2a2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daf639f2a2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e44adf36c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e44adf36c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dce61f0a8f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dce61f0a8f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dce61f0a8f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dce61f0a8f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dce61f0a8f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dce61f0a8f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5" name="Shape 45"/>
        <p:cNvGrpSpPr/>
        <p:nvPr/>
      </p:nvGrpSpPr>
      <p:grpSpPr>
        <a:xfrm>
          <a:off x="0" y="0"/>
          <a:ext cx="0" cy="0"/>
          <a:chOff x="0" y="0"/>
          <a:chExt cx="0" cy="0"/>
        </a:xfrm>
      </p:grpSpPr>
      <p:sp>
        <p:nvSpPr>
          <p:cNvPr id="46" name="Google Shape;46;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11"/>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 name="Google Shape;49;p11"/>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50" name="Shape 50"/>
        <p:cNvGrpSpPr/>
        <p:nvPr/>
      </p:nvGrpSpPr>
      <p:grpSpPr>
        <a:xfrm>
          <a:off x="0" y="0"/>
          <a:ext cx="0" cy="0"/>
          <a:chOff x="0" y="0"/>
          <a:chExt cx="0" cy="0"/>
        </a:xfrm>
      </p:grpSpPr>
      <p:sp>
        <p:nvSpPr>
          <p:cNvPr id="51" name="Google Shape;51;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4" name="Shape 34"/>
        <p:cNvGrpSpPr/>
        <p:nvPr/>
      </p:nvGrpSpPr>
      <p:grpSpPr>
        <a:xfrm>
          <a:off x="0" y="0"/>
          <a:ext cx="0" cy="0"/>
          <a:chOff x="0" y="0"/>
          <a:chExt cx="0" cy="0"/>
        </a:xfrm>
      </p:grpSpPr>
      <p:sp>
        <p:nvSpPr>
          <p:cNvPr id="35" name="Google Shape;35;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1" name="Shape 41"/>
        <p:cNvGrpSpPr/>
        <p:nvPr/>
      </p:nvGrpSpPr>
      <p:grpSpPr>
        <a:xfrm>
          <a:off x="0" y="0"/>
          <a:ext cx="0" cy="0"/>
          <a:chOff x="0" y="0"/>
          <a:chExt cx="0" cy="0"/>
        </a:xfrm>
      </p:grpSpPr>
      <p:sp>
        <p:nvSpPr>
          <p:cNvPr id="42" name="Google Shape;42;p1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1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Computer Science 161</a:t>
            </a:r>
            <a:endParaRPr b="1" sz="600">
              <a:solidFill>
                <a:schemeClr val="lt1"/>
              </a:solidFill>
            </a:endParaRPr>
          </a:p>
        </p:txBody>
      </p:sp>
      <p:sp>
        <p:nvSpPr>
          <p:cNvPr id="10" name="Google Shape;10;p1"/>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rgbClr val="FFFFFF"/>
                </a:solidFill>
              </a:rPr>
              <a:t>Fall 2022</a:t>
            </a:r>
            <a:endParaRPr b="1" sz="600">
              <a:solidFill>
                <a:srgbClr val="FFFFFF"/>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cyware.com/news/critical-flaw-in-tiktok-allows-account-hijacking-f4f65b9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1" Type="http://schemas.openxmlformats.org/officeDocument/2006/relationships/hyperlink" Target="https://cwe.mitre.org/data/definitions/352.html" TargetMode="External"/><Relationship Id="rId10" Type="http://schemas.openxmlformats.org/officeDocument/2006/relationships/hyperlink" Target="https://cwe.mitre.org/data/definitions/416.html" TargetMode="External"/><Relationship Id="rId13" Type="http://schemas.openxmlformats.org/officeDocument/2006/relationships/hyperlink" Target="https://cwe.mitre.org/data/definitions/190.html" TargetMode="External"/><Relationship Id="rId12" Type="http://schemas.openxmlformats.org/officeDocument/2006/relationships/hyperlink" Target="https://cwe.mitre.org/data/definitions/78.html" TargetMode="External"/><Relationship Id="rId1" Type="http://schemas.openxmlformats.org/officeDocument/2006/relationships/slideLayout" Target="../slideLayouts/slideLayout13.xml"/><Relationship Id="rId2" Type="http://schemas.openxmlformats.org/officeDocument/2006/relationships/notesSlide" Target="../notesSlides/notesSlide49.xml"/><Relationship Id="rId3" Type="http://schemas.openxmlformats.org/officeDocument/2006/relationships/hyperlink" Target="https://cwe.mitre.org/data/definitions/79.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5" Type="http://schemas.openxmlformats.org/officeDocument/2006/relationships/hyperlink" Target="https://cwe.mitre.org/data/definitions/476.html" TargetMode="External"/><Relationship Id="rId14" Type="http://schemas.openxmlformats.org/officeDocument/2006/relationships/hyperlink" Target="https://cwe.mitre.org/data/definitions/22.html" TargetMode="External"/><Relationship Id="rId17" Type="http://schemas.openxmlformats.org/officeDocument/2006/relationships/hyperlink" Target="https://cwe.mitre.org/data/definitions/434.html" TargetMode="External"/><Relationship Id="rId16" Type="http://schemas.openxmlformats.org/officeDocument/2006/relationships/hyperlink" Target="https://cwe.mitre.org/data/definitions/287.html" TargetMode="External"/><Relationship Id="rId5" Type="http://schemas.openxmlformats.org/officeDocument/2006/relationships/hyperlink" Target="https://cwe.mitre.org/data/definitions/20.html" TargetMode="External"/><Relationship Id="rId19" Type="http://schemas.openxmlformats.org/officeDocument/2006/relationships/hyperlink" Target="https://cwe.mitre.org/data/definitions/94.html" TargetMode="External"/><Relationship Id="rId6" Type="http://schemas.openxmlformats.org/officeDocument/2006/relationships/hyperlink" Target="https://cwe.mitre.org/data/definitions/125.html" TargetMode="External"/><Relationship Id="rId18" Type="http://schemas.openxmlformats.org/officeDocument/2006/relationships/hyperlink" Target="https://cwe.mitre.org/data/definitions/732.html" TargetMode="External"/><Relationship Id="rId7" Type="http://schemas.openxmlformats.org/officeDocument/2006/relationships/hyperlink" Target="https://cwe.mitre.org/data/definitions/119.html" TargetMode="External"/><Relationship Id="rId8" Type="http://schemas.openxmlformats.org/officeDocument/2006/relationships/hyperlink" Target="https://cwe.mitre.org/data/definitions/89.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 Id="rId3" Type="http://schemas.openxmlformats.org/officeDocument/2006/relationships/hyperlink" Target="http://www.internetnews.com/security/article.php/3835596/Facebook+Hit+by+CrossSite+Request+Forgery+Attack.htm" TargetMode="Externa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Cookies and CSRF</a:t>
            </a:r>
            <a:endParaRPr/>
          </a:p>
        </p:txBody>
      </p:sp>
      <p:sp>
        <p:nvSpPr>
          <p:cNvPr id="66" name="Google Shape;66;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161 Fall 2022 - Lecture 13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Cookies: Definition</a:t>
            </a:r>
            <a:endParaRPr/>
          </a:p>
        </p:txBody>
      </p:sp>
      <p:sp>
        <p:nvSpPr>
          <p:cNvPr id="127" name="Google Shape;127;p2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Cookie</a:t>
            </a:r>
            <a:r>
              <a:rPr lang="en"/>
              <a:t>: a piece of data used to maintain state across multiple requests</a:t>
            </a:r>
            <a:endParaRPr/>
          </a:p>
          <a:p>
            <a:pPr indent="-342900" lvl="0" marL="457200" rtl="0" algn="l">
              <a:spcBef>
                <a:spcPts val="0"/>
              </a:spcBef>
              <a:spcAft>
                <a:spcPts val="0"/>
              </a:spcAft>
              <a:buSzPts val="1800"/>
              <a:buChar char="●"/>
            </a:pPr>
            <a:r>
              <a:rPr lang="en"/>
              <a:t>Creating cookies</a:t>
            </a:r>
            <a:endParaRPr/>
          </a:p>
          <a:p>
            <a:pPr indent="-317500" lvl="1" marL="914400" rtl="0" algn="l">
              <a:spcBef>
                <a:spcPts val="0"/>
              </a:spcBef>
              <a:spcAft>
                <a:spcPts val="0"/>
              </a:spcAft>
              <a:buSzPts val="1400"/>
              <a:buChar char="○"/>
            </a:pPr>
            <a:r>
              <a:rPr lang="en"/>
              <a:t>The server can create a cookie by including a </a:t>
            </a:r>
            <a:r>
              <a:rPr b="1" lang="en">
                <a:latin typeface="Courier New"/>
                <a:ea typeface="Courier New"/>
                <a:cs typeface="Courier New"/>
                <a:sym typeface="Courier New"/>
              </a:rPr>
              <a:t>Set-Cookie</a:t>
            </a:r>
            <a:r>
              <a:rPr lang="en"/>
              <a:t> header in its response</a:t>
            </a:r>
            <a:endParaRPr/>
          </a:p>
          <a:p>
            <a:pPr indent="-317500" lvl="1" marL="914400" rtl="0" algn="l">
              <a:spcBef>
                <a:spcPts val="0"/>
              </a:spcBef>
              <a:spcAft>
                <a:spcPts val="0"/>
              </a:spcAft>
              <a:buSzPts val="1400"/>
              <a:buChar char="○"/>
            </a:pPr>
            <a:r>
              <a:rPr lang="en"/>
              <a:t>JavaScript in the browser can create a cookie</a:t>
            </a:r>
            <a:endParaRPr/>
          </a:p>
          <a:p>
            <a:pPr indent="-317500" lvl="1" marL="914400" rtl="0" algn="l">
              <a:spcBef>
                <a:spcPts val="0"/>
              </a:spcBef>
              <a:spcAft>
                <a:spcPts val="0"/>
              </a:spcAft>
              <a:buSzPts val="1400"/>
              <a:buChar char="○"/>
            </a:pPr>
            <a:r>
              <a:rPr lang="en"/>
              <a:t>Users can manually create cookies in their browser</a:t>
            </a:r>
            <a:endParaRPr/>
          </a:p>
          <a:p>
            <a:pPr indent="-342900" lvl="0" marL="457200" rtl="0" algn="l">
              <a:spcBef>
                <a:spcPts val="0"/>
              </a:spcBef>
              <a:spcAft>
                <a:spcPts val="0"/>
              </a:spcAft>
              <a:buSzPts val="1800"/>
              <a:buChar char="●"/>
            </a:pPr>
            <a:r>
              <a:rPr lang="en"/>
              <a:t>Storing cookies</a:t>
            </a:r>
            <a:endParaRPr/>
          </a:p>
          <a:p>
            <a:pPr indent="-317500" lvl="1" marL="914400" rtl="0" algn="l">
              <a:spcBef>
                <a:spcPts val="0"/>
              </a:spcBef>
              <a:spcAft>
                <a:spcPts val="0"/>
              </a:spcAft>
              <a:buSzPts val="1400"/>
              <a:buChar char="○"/>
            </a:pPr>
            <a:r>
              <a:rPr lang="en"/>
              <a:t>Cookies are stored in the web browser (not the web server)</a:t>
            </a:r>
            <a:endParaRPr/>
          </a:p>
          <a:p>
            <a:pPr indent="-317500" lvl="1" marL="914400" rtl="0" algn="l">
              <a:spcBef>
                <a:spcPts val="0"/>
              </a:spcBef>
              <a:spcAft>
                <a:spcPts val="0"/>
              </a:spcAft>
              <a:buSzPts val="1400"/>
              <a:buChar char="○"/>
            </a:pPr>
            <a:r>
              <a:rPr lang="en"/>
              <a:t>The browser’s cookie storage is sometimes called a </a:t>
            </a:r>
            <a:r>
              <a:rPr b="1" lang="en"/>
              <a:t>cookie jar</a:t>
            </a:r>
            <a:endParaRPr/>
          </a:p>
          <a:p>
            <a:pPr indent="-342900" lvl="0" marL="457200" rtl="0" algn="l">
              <a:spcBef>
                <a:spcPts val="0"/>
              </a:spcBef>
              <a:spcAft>
                <a:spcPts val="0"/>
              </a:spcAft>
              <a:buSzPts val="1800"/>
              <a:buChar char="●"/>
            </a:pPr>
            <a:r>
              <a:rPr lang="en"/>
              <a:t>Sending cookies</a:t>
            </a:r>
            <a:endParaRPr/>
          </a:p>
          <a:p>
            <a:pPr indent="-317500" lvl="1" marL="914400" rtl="0" algn="l">
              <a:spcBef>
                <a:spcPts val="0"/>
              </a:spcBef>
              <a:spcAft>
                <a:spcPts val="0"/>
              </a:spcAft>
              <a:buSzPts val="1400"/>
              <a:buChar char="○"/>
            </a:pPr>
            <a:r>
              <a:rPr lang="en"/>
              <a:t>The browser </a:t>
            </a:r>
            <a:r>
              <a:rPr i="1" lang="en"/>
              <a:t>automatically</a:t>
            </a:r>
            <a:r>
              <a:rPr lang="en"/>
              <a:t> attaches relevant cookies in every request</a:t>
            </a:r>
            <a:endParaRPr/>
          </a:p>
          <a:p>
            <a:pPr indent="-317500" lvl="1" marL="914400" rtl="0" algn="l">
              <a:spcBef>
                <a:spcPts val="0"/>
              </a:spcBef>
              <a:spcAft>
                <a:spcPts val="0"/>
              </a:spcAft>
              <a:buSzPts val="1400"/>
              <a:buChar char="○"/>
            </a:pPr>
            <a:r>
              <a:rPr lang="en"/>
              <a:t>The server uses received cookies to customize responses and connect related requests</a:t>
            </a:r>
            <a:endParaRPr/>
          </a:p>
        </p:txBody>
      </p:sp>
      <p:sp>
        <p:nvSpPr>
          <p:cNvPr id="128" name="Google Shape;12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a Cookie: Name and Value</a:t>
            </a:r>
            <a:endParaRPr/>
          </a:p>
        </p:txBody>
      </p:sp>
      <p:sp>
        <p:nvSpPr>
          <p:cNvPr id="134" name="Google Shape;134;p2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actual data in the cookie is stored as a </a:t>
            </a:r>
            <a:r>
              <a:rPr b="1" lang="en"/>
              <a:t>name-value pair</a:t>
            </a:r>
            <a:endParaRPr/>
          </a:p>
          <a:p>
            <a:pPr indent="-342900" lvl="0" marL="457200" rtl="0" algn="l">
              <a:spcBef>
                <a:spcPts val="0"/>
              </a:spcBef>
              <a:spcAft>
                <a:spcPts val="0"/>
              </a:spcAft>
              <a:buSzPts val="1800"/>
              <a:buChar char="●"/>
            </a:pPr>
            <a:r>
              <a:rPr lang="en"/>
              <a:t>The name and value can be any string</a:t>
            </a:r>
            <a:endParaRPr/>
          </a:p>
          <a:p>
            <a:pPr indent="-317500" lvl="1" marL="914400" rtl="0" algn="l">
              <a:spcBef>
                <a:spcPts val="0"/>
              </a:spcBef>
              <a:spcAft>
                <a:spcPts val="0"/>
              </a:spcAft>
              <a:buSzPts val="1400"/>
              <a:buChar char="○"/>
            </a:pPr>
            <a:r>
              <a:rPr lang="en"/>
              <a:t>Some special characters can’t be used (e.g. semicolons)</a:t>
            </a:r>
            <a:endParaRPr/>
          </a:p>
        </p:txBody>
      </p:sp>
      <p:sp>
        <p:nvSpPr>
          <p:cNvPr id="135" name="Google Shape;13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6" name="Google Shape;136;p25"/>
          <p:cNvGraphicFramePr/>
          <p:nvPr/>
        </p:nvGraphicFramePr>
        <p:xfrm>
          <a:off x="5524650" y="1323025"/>
          <a:ext cx="3000000" cy="3000000"/>
        </p:xfrm>
        <a:graphic>
          <a:graphicData uri="http://schemas.openxmlformats.org/drawingml/2006/table">
            <a:tbl>
              <a:tblPr>
                <a:noFill/>
                <a:tableStyleId>{7854213F-6F75-46B6-A400-1879BFC111C5}</a:tableStyleId>
              </a:tblPr>
              <a:tblGrid>
                <a:gridCol w="958575"/>
                <a:gridCol w="2325050"/>
              </a:tblGrid>
              <a:tr h="396200">
                <a:tc>
                  <a:txBody>
                    <a:bodyPr/>
                    <a:lstStyle/>
                    <a:p>
                      <a:pPr indent="0" lvl="0" marL="0" rtl="0" algn="l">
                        <a:spcBef>
                          <a:spcPts val="0"/>
                        </a:spcBef>
                        <a:spcAft>
                          <a:spcPts val="0"/>
                        </a:spcAft>
                        <a:buNone/>
                      </a:pPr>
                      <a:r>
                        <a:rPr lang="en">
                          <a:solidFill>
                            <a:srgbClr val="FF0000"/>
                          </a:solidFill>
                        </a:rPr>
                        <a:t>Name</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Value</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toon.cs161.org</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Path</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/xorcist</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Secure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True</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HttpOnly</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False</a:t>
                      </a:r>
                      <a:endParaRPr b="1">
                        <a:latin typeface="Courier New"/>
                        <a:ea typeface="Courier New"/>
                        <a:cs typeface="Courier New"/>
                        <a:sym typeface="Courier New"/>
                      </a:endParaRPr>
                    </a:p>
                  </a:txBody>
                  <a:tcPr marT="91425" marB="91425" marR="91425" marL="91425"/>
                </a:tc>
              </a:tr>
              <a:tr h="361400">
                <a:tc>
                  <a:txBody>
                    <a:bodyPr/>
                    <a:lstStyle/>
                    <a:p>
                      <a:pPr indent="0" lvl="0" marL="0" rtl="0" algn="l">
                        <a:spcBef>
                          <a:spcPts val="0"/>
                        </a:spcBef>
                        <a:spcAft>
                          <a:spcPts val="0"/>
                        </a:spcAft>
                        <a:buNone/>
                      </a:pPr>
                      <a:r>
                        <a:rPr lang="en"/>
                        <a:t>Expires</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12 Aug 2021 20:00:00</a:t>
                      </a:r>
                      <a:endParaRPr b="1">
                        <a:latin typeface="Courier New"/>
                        <a:ea typeface="Courier New"/>
                        <a:cs typeface="Courier New"/>
                        <a:sym typeface="Courier New"/>
                      </a:endParaRPr>
                    </a:p>
                  </a:txBody>
                  <a:tcPr marT="91425" marB="91425" marR="91425" marL="91425"/>
                </a:tc>
              </a:tr>
              <a:tr h="396200">
                <a:tc gridSpan="2">
                  <a:txBody>
                    <a:bodyPr/>
                    <a:lstStyle/>
                    <a:p>
                      <a:pPr indent="0" lvl="0" marL="0" rtl="0" algn="l">
                        <a:spcBef>
                          <a:spcPts val="0"/>
                        </a:spcBef>
                        <a:spcAft>
                          <a:spcPts val="0"/>
                        </a:spcAft>
                        <a:buNone/>
                      </a:pPr>
                      <a:r>
                        <a:rPr lang="en"/>
                        <a:t>(</a:t>
                      </a:r>
                      <a:r>
                        <a:rPr i="1" lang="en"/>
                        <a:t>other fields omitted</a:t>
                      </a:r>
                      <a:r>
                        <a:rPr lang="en"/>
                        <a:t>)</a:t>
                      </a:r>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a Cookie: Domain and Path</a:t>
            </a:r>
            <a:endParaRPr/>
          </a:p>
        </p:txBody>
      </p:sp>
      <p:sp>
        <p:nvSpPr>
          <p:cNvPr id="142" name="Google Shape;142;p2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domain attribute</a:t>
            </a:r>
            <a:r>
              <a:rPr lang="en"/>
              <a:t> and </a:t>
            </a:r>
            <a:r>
              <a:rPr b="1" lang="en"/>
              <a:t>path attribute</a:t>
            </a:r>
            <a:r>
              <a:rPr lang="en"/>
              <a:t> define which requests the browser should attach this cookie for</a:t>
            </a:r>
            <a:endParaRPr/>
          </a:p>
          <a:p>
            <a:pPr indent="-342900" lvl="0" marL="457200" rtl="0" algn="l">
              <a:spcBef>
                <a:spcPts val="0"/>
              </a:spcBef>
              <a:spcAft>
                <a:spcPts val="0"/>
              </a:spcAft>
              <a:buSzPts val="1800"/>
              <a:buChar char="●"/>
            </a:pPr>
            <a:r>
              <a:rPr lang="en"/>
              <a:t>The domain attribute usually looks like the domain in a URL</a:t>
            </a:r>
            <a:endParaRPr/>
          </a:p>
          <a:p>
            <a:pPr indent="-342900" lvl="0" marL="457200" rtl="0" algn="l">
              <a:spcBef>
                <a:spcPts val="0"/>
              </a:spcBef>
              <a:spcAft>
                <a:spcPts val="0"/>
              </a:spcAft>
              <a:buSzPts val="1800"/>
              <a:buChar char="●"/>
            </a:pPr>
            <a:r>
              <a:rPr lang="en"/>
              <a:t>The path attribute usually looks like a path in a URL</a:t>
            </a:r>
            <a:endParaRPr/>
          </a:p>
        </p:txBody>
      </p:sp>
      <p:sp>
        <p:nvSpPr>
          <p:cNvPr id="143" name="Google Shape;14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44" name="Google Shape;144;p26"/>
          <p:cNvGraphicFramePr/>
          <p:nvPr/>
        </p:nvGraphicFramePr>
        <p:xfrm>
          <a:off x="5524650" y="1323025"/>
          <a:ext cx="3000000" cy="3000000"/>
        </p:xfrm>
        <a:graphic>
          <a:graphicData uri="http://schemas.openxmlformats.org/drawingml/2006/table">
            <a:tbl>
              <a:tblPr>
                <a:noFill/>
                <a:tableStyleId>{7854213F-6F75-46B6-A400-1879BFC111C5}</a:tableStyleId>
              </a:tblPr>
              <a:tblGrid>
                <a:gridCol w="958575"/>
                <a:gridCol w="2325050"/>
              </a:tblGrid>
              <a:tr h="39620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Dark</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toon.cs161.org</a:t>
                      </a:r>
                      <a:endParaRPr b="1">
                        <a:solidFill>
                          <a:srgbClr val="FF0000"/>
                        </a:solidFill>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Path</a:t>
                      </a:r>
                      <a:endParaRPr/>
                    </a:p>
                  </a:txBody>
                  <a:tcPr marT="91425" marB="91425" marR="91425" marL="91425"/>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/xorcist</a:t>
                      </a:r>
                      <a:endParaRPr b="1">
                        <a:solidFill>
                          <a:srgbClr val="FF0000"/>
                        </a:solidFill>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Secure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True</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HttpOnly</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False</a:t>
                      </a:r>
                      <a:endParaRPr b="1">
                        <a:latin typeface="Courier New"/>
                        <a:ea typeface="Courier New"/>
                        <a:cs typeface="Courier New"/>
                        <a:sym typeface="Courier New"/>
                      </a:endParaRPr>
                    </a:p>
                  </a:txBody>
                  <a:tcPr marT="91425" marB="91425" marR="91425" marL="91425"/>
                </a:tc>
              </a:tr>
              <a:tr h="361400">
                <a:tc>
                  <a:txBody>
                    <a:bodyPr/>
                    <a:lstStyle/>
                    <a:p>
                      <a:pPr indent="0" lvl="0" marL="0" rtl="0" algn="l">
                        <a:spcBef>
                          <a:spcPts val="0"/>
                        </a:spcBef>
                        <a:spcAft>
                          <a:spcPts val="0"/>
                        </a:spcAft>
                        <a:buNone/>
                      </a:pPr>
                      <a:r>
                        <a:rPr lang="en"/>
                        <a:t>Expires</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12 Aug 2021 20:00:00</a:t>
                      </a:r>
                      <a:endParaRPr b="1">
                        <a:latin typeface="Courier New"/>
                        <a:ea typeface="Courier New"/>
                        <a:cs typeface="Courier New"/>
                        <a:sym typeface="Courier New"/>
                      </a:endParaRPr>
                    </a:p>
                  </a:txBody>
                  <a:tcPr marT="91425" marB="91425" marR="91425" marL="91425"/>
                </a:tc>
              </a:tr>
              <a:tr h="396200">
                <a:tc gridSpan="2">
                  <a:txBody>
                    <a:bodyPr/>
                    <a:lstStyle/>
                    <a:p>
                      <a:pPr indent="0" lvl="0" marL="0" rtl="0" algn="l">
                        <a:spcBef>
                          <a:spcPts val="0"/>
                        </a:spcBef>
                        <a:spcAft>
                          <a:spcPts val="0"/>
                        </a:spcAft>
                        <a:buNone/>
                      </a:pPr>
                      <a:r>
                        <a:rPr lang="en"/>
                        <a:t>(</a:t>
                      </a:r>
                      <a:r>
                        <a:rPr i="1" lang="en"/>
                        <a:t>other fields omitted</a:t>
                      </a:r>
                      <a:r>
                        <a:rPr lang="en"/>
                        <a:t>)</a:t>
                      </a:r>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a Cookie: Secure and HttpOnly</a:t>
            </a:r>
            <a:endParaRPr/>
          </a:p>
        </p:txBody>
      </p:sp>
      <p:sp>
        <p:nvSpPr>
          <p:cNvPr id="150" name="Google Shape;150;p2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S</a:t>
            </a:r>
            <a:r>
              <a:rPr lang="en"/>
              <a:t>ecure attribute and HttpOnly attribute restrict the cookie for security purposes</a:t>
            </a:r>
            <a:endParaRPr/>
          </a:p>
          <a:p>
            <a:pPr indent="-342900" lvl="0" marL="457200" rtl="0" algn="l">
              <a:spcBef>
                <a:spcPts val="0"/>
              </a:spcBef>
              <a:spcAft>
                <a:spcPts val="0"/>
              </a:spcAft>
              <a:buSzPts val="1800"/>
              <a:buChar char="●"/>
            </a:pPr>
            <a:r>
              <a:rPr lang="en"/>
              <a:t>Each attribute is either True or False</a:t>
            </a:r>
            <a:endParaRPr/>
          </a:p>
          <a:p>
            <a:pPr indent="-342900" lvl="0" marL="457200" rtl="0" algn="l">
              <a:spcBef>
                <a:spcPts val="0"/>
              </a:spcBef>
              <a:spcAft>
                <a:spcPts val="0"/>
              </a:spcAft>
              <a:buSzPts val="1800"/>
              <a:buChar char="●"/>
            </a:pPr>
            <a:r>
              <a:rPr lang="en"/>
              <a:t>If the</a:t>
            </a:r>
            <a:r>
              <a:rPr lang="en"/>
              <a:t> </a:t>
            </a:r>
            <a:r>
              <a:rPr b="1" lang="en"/>
              <a:t>S</a:t>
            </a:r>
            <a:r>
              <a:rPr b="1" lang="en"/>
              <a:t>ecure attribute</a:t>
            </a:r>
            <a:r>
              <a:rPr lang="en"/>
              <a:t> is True, then the browser only sends the cookie if the request is made over HTTPS (not HTTP)</a:t>
            </a:r>
            <a:endParaRPr/>
          </a:p>
          <a:p>
            <a:pPr indent="-342900" lvl="0" marL="457200" rtl="0" algn="l">
              <a:spcBef>
                <a:spcPts val="0"/>
              </a:spcBef>
              <a:spcAft>
                <a:spcPts val="0"/>
              </a:spcAft>
              <a:buSzPts val="1800"/>
              <a:buChar char="●"/>
            </a:pPr>
            <a:r>
              <a:rPr lang="en"/>
              <a:t>If the </a:t>
            </a:r>
            <a:r>
              <a:rPr b="1" lang="en"/>
              <a:t>HttpOnly attribute</a:t>
            </a:r>
            <a:r>
              <a:rPr lang="en"/>
              <a:t> is True, then JavaScript in the browser is not allowed to access the cookie</a:t>
            </a:r>
            <a:endParaRPr u="sng"/>
          </a:p>
        </p:txBody>
      </p:sp>
      <p:sp>
        <p:nvSpPr>
          <p:cNvPr id="151" name="Google Shape;15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2" name="Google Shape;152;p27"/>
          <p:cNvGraphicFramePr/>
          <p:nvPr/>
        </p:nvGraphicFramePr>
        <p:xfrm>
          <a:off x="5524650" y="1323025"/>
          <a:ext cx="3000000" cy="3000000"/>
        </p:xfrm>
        <a:graphic>
          <a:graphicData uri="http://schemas.openxmlformats.org/drawingml/2006/table">
            <a:tbl>
              <a:tblPr>
                <a:noFill/>
                <a:tableStyleId>{7854213F-6F75-46B6-A400-1879BFC111C5}</a:tableStyleId>
              </a:tblPr>
              <a:tblGrid>
                <a:gridCol w="958575"/>
                <a:gridCol w="2325050"/>
              </a:tblGrid>
              <a:tr h="39620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Dark</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toon.cs161.org</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Path</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/xorcist</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Secure</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solidFill>
                            <a:srgbClr val="FF0000"/>
                          </a:solidFill>
                        </a:rPr>
                        <a:t>HttpOnly</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T="91425" marB="91425" marR="91425" marL="91425"/>
                </a:tc>
              </a:tr>
              <a:tr h="361400">
                <a:tc>
                  <a:txBody>
                    <a:bodyPr/>
                    <a:lstStyle/>
                    <a:p>
                      <a:pPr indent="0" lvl="0" marL="0" rtl="0" algn="l">
                        <a:spcBef>
                          <a:spcPts val="0"/>
                        </a:spcBef>
                        <a:spcAft>
                          <a:spcPts val="0"/>
                        </a:spcAft>
                        <a:buNone/>
                      </a:pPr>
                      <a:r>
                        <a:rPr lang="en"/>
                        <a:t>Expires</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12 Aug 2021 20:00:00</a:t>
                      </a:r>
                      <a:endParaRPr b="1">
                        <a:latin typeface="Courier New"/>
                        <a:ea typeface="Courier New"/>
                        <a:cs typeface="Courier New"/>
                        <a:sym typeface="Courier New"/>
                      </a:endParaRPr>
                    </a:p>
                  </a:txBody>
                  <a:tcPr marT="91425" marB="91425" marR="91425" marL="91425"/>
                </a:tc>
              </a:tr>
              <a:tr h="396200">
                <a:tc gridSpan="2">
                  <a:txBody>
                    <a:bodyPr/>
                    <a:lstStyle/>
                    <a:p>
                      <a:pPr indent="0" lvl="0" marL="0" rtl="0" algn="l">
                        <a:spcBef>
                          <a:spcPts val="0"/>
                        </a:spcBef>
                        <a:spcAft>
                          <a:spcPts val="0"/>
                        </a:spcAft>
                        <a:buNone/>
                      </a:pPr>
                      <a:r>
                        <a:rPr lang="en"/>
                        <a:t>(</a:t>
                      </a:r>
                      <a:r>
                        <a:rPr i="1" lang="en"/>
                        <a:t>other fields omitted</a:t>
                      </a:r>
                      <a:r>
                        <a:rPr lang="en"/>
                        <a:t>)</a:t>
                      </a:r>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Parts of a Cookie: Expires</a:t>
            </a:r>
            <a:endParaRPr/>
          </a:p>
        </p:txBody>
      </p:sp>
      <p:sp>
        <p:nvSpPr>
          <p:cNvPr id="158" name="Google Shape;158;p28"/>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t>E</a:t>
            </a:r>
            <a:r>
              <a:rPr b="1" lang="en"/>
              <a:t>xpires attribute</a:t>
            </a:r>
            <a:r>
              <a:rPr lang="en"/>
              <a:t> defines when the cookie is no longer valid</a:t>
            </a:r>
            <a:endParaRPr/>
          </a:p>
          <a:p>
            <a:pPr indent="-342900" lvl="0" marL="457200" rtl="0" algn="l">
              <a:spcBef>
                <a:spcPts val="0"/>
              </a:spcBef>
              <a:spcAft>
                <a:spcPts val="0"/>
              </a:spcAft>
              <a:buSzPts val="1800"/>
              <a:buChar char="●"/>
            </a:pPr>
            <a:r>
              <a:rPr lang="en"/>
              <a:t>The expires attribute is usually a timestamp</a:t>
            </a:r>
            <a:endParaRPr/>
          </a:p>
          <a:p>
            <a:pPr indent="-342900" lvl="0" marL="457200" rtl="0" algn="l">
              <a:spcBef>
                <a:spcPts val="0"/>
              </a:spcBef>
              <a:spcAft>
                <a:spcPts val="0"/>
              </a:spcAft>
              <a:buSzPts val="1800"/>
              <a:buChar char="●"/>
            </a:pPr>
            <a:r>
              <a:rPr lang="en"/>
              <a:t>If the timestamp is in the past, then the cookie has expired, and the browser deletes it from the cookie jar</a:t>
            </a:r>
            <a:endParaRPr/>
          </a:p>
        </p:txBody>
      </p:sp>
      <p:sp>
        <p:nvSpPr>
          <p:cNvPr id="159" name="Google Shape;15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0" name="Google Shape;160;p28"/>
          <p:cNvGraphicFramePr/>
          <p:nvPr/>
        </p:nvGraphicFramePr>
        <p:xfrm>
          <a:off x="5524650" y="1323025"/>
          <a:ext cx="3000000" cy="3000000"/>
        </p:xfrm>
        <a:graphic>
          <a:graphicData uri="http://schemas.openxmlformats.org/drawingml/2006/table">
            <a:tbl>
              <a:tblPr>
                <a:noFill/>
                <a:tableStyleId>{7854213F-6F75-46B6-A400-1879BFC111C5}</a:tableStyleId>
              </a:tblPr>
              <a:tblGrid>
                <a:gridCol w="958575"/>
                <a:gridCol w="2325050"/>
              </a:tblGrid>
              <a:tr h="39620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Dark</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toon.cs161.org</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Path</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/xorcist</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Secure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True</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HttpOnly</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False</a:t>
                      </a:r>
                      <a:endParaRPr b="1">
                        <a:latin typeface="Courier New"/>
                        <a:ea typeface="Courier New"/>
                        <a:cs typeface="Courier New"/>
                        <a:sym typeface="Courier New"/>
                      </a:endParaRPr>
                    </a:p>
                  </a:txBody>
                  <a:tcPr marT="91425" marB="91425" marR="91425" marL="91425"/>
                </a:tc>
              </a:tr>
              <a:tr h="361400">
                <a:tc>
                  <a:txBody>
                    <a:bodyPr/>
                    <a:lstStyle/>
                    <a:p>
                      <a:pPr indent="0" lvl="0" marL="0" rtl="0" algn="l">
                        <a:spcBef>
                          <a:spcPts val="0"/>
                        </a:spcBef>
                        <a:spcAft>
                          <a:spcPts val="0"/>
                        </a:spcAft>
                        <a:buNone/>
                      </a:pPr>
                      <a:r>
                        <a:rPr lang="en">
                          <a:solidFill>
                            <a:srgbClr val="FF0000"/>
                          </a:solidFill>
                        </a:rPr>
                        <a:t>Expires</a:t>
                      </a:r>
                      <a:endParaRPr>
                        <a:solidFill>
                          <a:srgbClr val="FF0000"/>
                        </a:solidFill>
                      </a:endParaRPr>
                    </a:p>
                  </a:txBody>
                  <a:tcPr marT="91425" marB="91425" marR="91425" marL="91425"/>
                </a:tc>
                <a:tc>
                  <a:txBody>
                    <a:bodyPr/>
                    <a:lstStyle/>
                    <a:p>
                      <a:pPr indent="0" lvl="0" marL="0" rtl="0" algn="l">
                        <a:spcBef>
                          <a:spcPts val="0"/>
                        </a:spcBef>
                        <a:spcAft>
                          <a:spcPts val="0"/>
                        </a:spcAft>
                        <a:buNone/>
                      </a:pPr>
                      <a:r>
                        <a:rPr b="1" lang="en">
                          <a:solidFill>
                            <a:srgbClr val="FF0000"/>
                          </a:solidFill>
                          <a:latin typeface="Courier New"/>
                          <a:ea typeface="Courier New"/>
                          <a:cs typeface="Courier New"/>
                          <a:sym typeface="Courier New"/>
                        </a:rPr>
                        <a:t>12 Aug 2021 20:00:00</a:t>
                      </a:r>
                      <a:endParaRPr b="1">
                        <a:solidFill>
                          <a:srgbClr val="FF0000"/>
                        </a:solidFill>
                        <a:latin typeface="Courier New"/>
                        <a:ea typeface="Courier New"/>
                        <a:cs typeface="Courier New"/>
                        <a:sym typeface="Courier New"/>
                      </a:endParaRPr>
                    </a:p>
                  </a:txBody>
                  <a:tcPr marT="91425" marB="91425" marR="91425" marL="91425"/>
                </a:tc>
              </a:tr>
              <a:tr h="396200">
                <a:tc gridSpan="2">
                  <a:txBody>
                    <a:bodyPr/>
                    <a:lstStyle/>
                    <a:p>
                      <a:pPr indent="0" lvl="0" marL="0" rtl="0" algn="l">
                        <a:spcBef>
                          <a:spcPts val="0"/>
                        </a:spcBef>
                        <a:spcAft>
                          <a:spcPts val="0"/>
                        </a:spcAft>
                        <a:buNone/>
                      </a:pPr>
                      <a:r>
                        <a:rPr lang="en"/>
                        <a:t>(</a:t>
                      </a:r>
                      <a:r>
                        <a:rPr i="1" lang="en"/>
                        <a:t>other fields omitted</a:t>
                      </a:r>
                      <a:r>
                        <a:rPr lang="en"/>
                        <a:t>)</a:t>
                      </a:r>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Cookie Policy</a:t>
            </a:r>
            <a:endParaRPr/>
          </a:p>
        </p:txBody>
      </p:sp>
      <p:sp>
        <p:nvSpPr>
          <p:cNvPr id="166" name="Google Shape;16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Cookies: Issues</a:t>
            </a:r>
            <a:endParaRPr/>
          </a:p>
        </p:txBody>
      </p:sp>
      <p:sp>
        <p:nvSpPr>
          <p:cNvPr id="172" name="Google Shape;172;p3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a:t>
            </a:r>
            <a:endParaRPr/>
          </a:p>
          <a:p>
            <a:pPr indent="-317500" lvl="1" marL="914400" rtl="0" algn="l">
              <a:spcBef>
                <a:spcPts val="0"/>
              </a:spcBef>
              <a:spcAft>
                <a:spcPts val="0"/>
              </a:spcAft>
              <a:buSzPts val="1400"/>
              <a:buChar char="○"/>
            </a:pPr>
            <a:r>
              <a:rPr lang="en"/>
              <a:t>The server can create a cookie by including a </a:t>
            </a:r>
            <a:r>
              <a:rPr b="1" lang="en">
                <a:latin typeface="Courier New"/>
                <a:ea typeface="Courier New"/>
                <a:cs typeface="Courier New"/>
                <a:sym typeface="Courier New"/>
              </a:rPr>
              <a:t>Set-Cookie</a:t>
            </a:r>
            <a:r>
              <a:rPr lang="en"/>
              <a:t> header in its response</a:t>
            </a:r>
            <a:endParaRPr/>
          </a:p>
          <a:p>
            <a:pPr indent="-317500" lvl="1" marL="914400" rtl="0" algn="l">
              <a:spcBef>
                <a:spcPts val="0"/>
              </a:spcBef>
              <a:spcAft>
                <a:spcPts val="0"/>
              </a:spcAft>
              <a:buSzPts val="1400"/>
              <a:buChar char="○"/>
            </a:pPr>
            <a:r>
              <a:rPr lang="en"/>
              <a:t>The browser automatically attaches relevant cookies in every request</a:t>
            </a:r>
            <a:endParaRPr/>
          </a:p>
          <a:p>
            <a:pPr indent="-342900" lvl="0" marL="457200" rtl="0" algn="l">
              <a:spcBef>
                <a:spcPts val="0"/>
              </a:spcBef>
              <a:spcAft>
                <a:spcPts val="0"/>
              </a:spcAft>
              <a:buSzPts val="1800"/>
              <a:buChar char="●"/>
            </a:pPr>
            <a:r>
              <a:rPr lang="en"/>
              <a:t>Security issues:</a:t>
            </a:r>
            <a:endParaRPr/>
          </a:p>
          <a:p>
            <a:pPr indent="-317500" lvl="1" marL="914400" rtl="0" algn="l">
              <a:spcBef>
                <a:spcPts val="0"/>
              </a:spcBef>
              <a:spcAft>
                <a:spcPts val="0"/>
              </a:spcAft>
              <a:buSzPts val="1400"/>
              <a:buChar char="○"/>
            </a:pPr>
            <a:r>
              <a:rPr lang="en"/>
              <a:t>A server should not be able to set cookies for unrelated websites</a:t>
            </a:r>
            <a:endParaRPr/>
          </a:p>
          <a:p>
            <a:pPr indent="-317500" lvl="2" marL="1371600" rtl="0" algn="l">
              <a:spcBef>
                <a:spcPts val="0"/>
              </a:spcBef>
              <a:spcAft>
                <a:spcPts val="0"/>
              </a:spcAft>
              <a:buSzPts val="1400"/>
              <a:buChar char="■"/>
            </a:pPr>
            <a:r>
              <a:rPr lang="en"/>
              <a:t>Example: </a:t>
            </a:r>
            <a:r>
              <a:rPr b="1" lang="en">
                <a:latin typeface="Courier New"/>
                <a:ea typeface="Courier New"/>
                <a:cs typeface="Courier New"/>
                <a:sym typeface="Courier New"/>
              </a:rPr>
              <a:t>evil.com</a:t>
            </a:r>
            <a:r>
              <a:rPr lang="en"/>
              <a:t> should not be able to set a cookie that gets sent to </a:t>
            </a:r>
            <a:r>
              <a:rPr b="1" lang="en">
                <a:latin typeface="Courier New"/>
                <a:ea typeface="Courier New"/>
                <a:cs typeface="Courier New"/>
                <a:sym typeface="Courier New"/>
              </a:rPr>
              <a:t>google.com</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Cookies shouldn’t be sent to the wrong websites</a:t>
            </a:r>
            <a:endParaRPr/>
          </a:p>
          <a:p>
            <a:pPr indent="-317500" lvl="2" marL="1371600" rtl="0" algn="l">
              <a:spcBef>
                <a:spcPts val="0"/>
              </a:spcBef>
              <a:spcAft>
                <a:spcPts val="0"/>
              </a:spcAft>
              <a:buSzPts val="1400"/>
              <a:buChar char="■"/>
            </a:pPr>
            <a:r>
              <a:rPr lang="en"/>
              <a:t>Example: A cookie used for authenticating a user to Google should not be sent to evil.com</a:t>
            </a:r>
            <a:endParaRPr/>
          </a:p>
          <a:p>
            <a:pPr indent="-317500" lvl="2" marL="1371600" rtl="0" algn="l">
              <a:spcBef>
                <a:spcPts val="0"/>
              </a:spcBef>
              <a:spcAft>
                <a:spcPts val="0"/>
              </a:spcAft>
              <a:buSzPts val="1400"/>
              <a:buChar char="■"/>
            </a:pPr>
            <a:r>
              <a:rPr lang="en"/>
              <a:t>We’ll see how cookies are used for logins later</a:t>
            </a:r>
            <a:endParaRPr/>
          </a:p>
        </p:txBody>
      </p:sp>
      <p:sp>
        <p:nvSpPr>
          <p:cNvPr id="173" name="Google Shape;17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 Policy</a:t>
            </a:r>
            <a:endParaRPr/>
          </a:p>
        </p:txBody>
      </p:sp>
      <p:sp>
        <p:nvSpPr>
          <p:cNvPr id="179" name="Google Shape;179;p3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Cookie policy</a:t>
            </a:r>
            <a:r>
              <a:rPr lang="en"/>
              <a:t>: A set of rules enforced by the browser</a:t>
            </a:r>
            <a:endParaRPr/>
          </a:p>
          <a:p>
            <a:pPr indent="-317500" lvl="1" marL="914400" rtl="0" algn="l">
              <a:spcBef>
                <a:spcPts val="0"/>
              </a:spcBef>
              <a:spcAft>
                <a:spcPts val="0"/>
              </a:spcAft>
              <a:buSzPts val="1400"/>
              <a:buChar char="○"/>
            </a:pPr>
            <a:r>
              <a:rPr lang="en"/>
              <a:t>When the browser receives a cookie from a server, should the cookie be accepted?</a:t>
            </a:r>
            <a:endParaRPr/>
          </a:p>
          <a:p>
            <a:pPr indent="-317500" lvl="1" marL="914400" rtl="0" algn="l">
              <a:spcBef>
                <a:spcPts val="0"/>
              </a:spcBef>
              <a:spcAft>
                <a:spcPts val="0"/>
              </a:spcAft>
              <a:buSzPts val="1400"/>
              <a:buChar char="○"/>
            </a:pPr>
            <a:r>
              <a:rPr lang="en"/>
              <a:t>When the browser makes a request to a server, should the cookie be attached?</a:t>
            </a:r>
            <a:endParaRPr/>
          </a:p>
          <a:p>
            <a:pPr indent="-342900" lvl="0" marL="457200" rtl="0" algn="l">
              <a:spcBef>
                <a:spcPts val="0"/>
              </a:spcBef>
              <a:spcAft>
                <a:spcPts val="0"/>
              </a:spcAft>
              <a:buSzPts val="1800"/>
              <a:buChar char="●"/>
            </a:pPr>
            <a:r>
              <a:rPr lang="en"/>
              <a:t>Cookie policy is </a:t>
            </a:r>
            <a:r>
              <a:rPr b="1" lang="en"/>
              <a:t>not</a:t>
            </a:r>
            <a:r>
              <a:rPr lang="en"/>
              <a:t> the same as same-origin policy</a:t>
            </a:r>
            <a:endParaRPr/>
          </a:p>
        </p:txBody>
      </p:sp>
      <p:sp>
        <p:nvSpPr>
          <p:cNvPr id="180" name="Google Shape;18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Domain Hierarchy</a:t>
            </a:r>
            <a:endParaRPr/>
          </a:p>
        </p:txBody>
      </p:sp>
      <p:sp>
        <p:nvSpPr>
          <p:cNvPr id="186" name="Google Shape;186;p32"/>
          <p:cNvSpPr txBox="1"/>
          <p:nvPr>
            <p:ph idx="1" type="body"/>
          </p:nvPr>
        </p:nvSpPr>
        <p:spPr>
          <a:xfrm>
            <a:off x="198500" y="1246825"/>
            <a:ext cx="8520600" cy="159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Domains</a:t>
            </a:r>
            <a:endParaRPr/>
          </a:p>
          <a:p>
            <a:pPr indent="-317500" lvl="1" marL="914400" rtl="0" algn="l">
              <a:spcBef>
                <a:spcPts val="0"/>
              </a:spcBef>
              <a:spcAft>
                <a:spcPts val="0"/>
              </a:spcAft>
              <a:buSzPts val="1400"/>
              <a:buChar char="○"/>
            </a:pPr>
            <a:r>
              <a:rPr lang="en"/>
              <a:t>Located after the double slashes, but before the next single slash</a:t>
            </a:r>
            <a:endParaRPr/>
          </a:p>
          <a:p>
            <a:pPr indent="-317500" lvl="1" marL="914400" rtl="0" algn="l">
              <a:spcBef>
                <a:spcPts val="0"/>
              </a:spcBef>
              <a:spcAft>
                <a:spcPts val="0"/>
              </a:spcAft>
              <a:buSzPts val="1400"/>
              <a:buChar char="○"/>
            </a:pPr>
            <a:r>
              <a:rPr lang="en"/>
              <a:t>Written as several phrases separated by dots</a:t>
            </a:r>
            <a:endParaRPr/>
          </a:p>
          <a:p>
            <a:pPr indent="-342900" lvl="0" marL="457200" rtl="0" algn="l">
              <a:spcBef>
                <a:spcPts val="0"/>
              </a:spcBef>
              <a:spcAft>
                <a:spcPts val="0"/>
              </a:spcAft>
              <a:buSzPts val="1800"/>
              <a:buChar char="●"/>
            </a:pPr>
            <a:r>
              <a:rPr lang="en"/>
              <a:t>Domains can be sorted into a hierarchy</a:t>
            </a:r>
            <a:endParaRPr/>
          </a:p>
          <a:p>
            <a:pPr indent="-317500" lvl="1" marL="914400" rtl="0" algn="l">
              <a:spcBef>
                <a:spcPts val="0"/>
              </a:spcBef>
              <a:spcAft>
                <a:spcPts val="0"/>
              </a:spcAft>
              <a:buSzPts val="1400"/>
              <a:buChar char="○"/>
            </a:pPr>
            <a:r>
              <a:rPr lang="en"/>
              <a:t>The hierarchy is separated by dots</a:t>
            </a:r>
            <a:endParaRPr/>
          </a:p>
        </p:txBody>
      </p:sp>
      <p:sp>
        <p:nvSpPr>
          <p:cNvPr id="187" name="Google Shape;18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88" name="Google Shape;188;p32"/>
          <p:cNvGrpSpPr/>
          <p:nvPr/>
        </p:nvGrpSpPr>
        <p:grpSpPr>
          <a:xfrm>
            <a:off x="370800" y="2881825"/>
            <a:ext cx="6073725" cy="2082050"/>
            <a:chOff x="370800" y="2881825"/>
            <a:chExt cx="6073725" cy="2082050"/>
          </a:xfrm>
        </p:grpSpPr>
        <p:sp>
          <p:nvSpPr>
            <p:cNvPr id="189" name="Google Shape;189;p32"/>
            <p:cNvSpPr txBox="1"/>
            <p:nvPr/>
          </p:nvSpPr>
          <p:spPr>
            <a:xfrm>
              <a:off x="2703200" y="2881825"/>
              <a:ext cx="1238100" cy="3936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.org</a:t>
              </a:r>
              <a:endParaRPr>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805775" y="4570275"/>
              <a:ext cx="10434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urier New"/>
                  <a:ea typeface="Courier New"/>
                  <a:cs typeface="Courier New"/>
                  <a:sym typeface="Courier New"/>
                </a:rPr>
                <a:t>cs161.org</a:t>
              </a:r>
              <a:endParaRPr sz="1200">
                <a:latin typeface="Calibri"/>
                <a:ea typeface="Calibri"/>
                <a:cs typeface="Calibri"/>
                <a:sym typeface="Calibri"/>
              </a:endParaRPr>
            </a:p>
          </p:txBody>
        </p:sp>
        <p:sp>
          <p:nvSpPr>
            <p:cNvPr id="196" name="Google Shape;196;p32"/>
            <p:cNvSpPr txBox="1"/>
            <p:nvPr/>
          </p:nvSpPr>
          <p:spPr>
            <a:xfrm>
              <a:off x="1807150" y="4570275"/>
              <a:ext cx="8586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urier New"/>
                  <a:ea typeface="Courier New"/>
                  <a:cs typeface="Courier New"/>
                  <a:sym typeface="Courier New"/>
                </a:rPr>
                <a:t>mit.edu</a:t>
              </a:r>
              <a:endParaRPr sz="1200">
                <a:latin typeface="Calibri"/>
                <a:ea typeface="Calibri"/>
                <a:cs typeface="Calibri"/>
                <a:sym typeface="Calibri"/>
              </a:endParaRPr>
            </a:p>
          </p:txBody>
        </p:sp>
        <p:sp>
          <p:nvSpPr>
            <p:cNvPr id="197" name="Google Shape;197;p32"/>
            <p:cNvSpPr txBox="1"/>
            <p:nvPr/>
          </p:nvSpPr>
          <p:spPr>
            <a:xfrm>
              <a:off x="370800" y="4570275"/>
              <a:ext cx="1296300" cy="393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200">
                  <a:latin typeface="Courier New"/>
                  <a:ea typeface="Courier New"/>
                  <a:cs typeface="Courier New"/>
                  <a:sym typeface="Courier New"/>
                </a:rPr>
                <a:t>berkeley.edu</a:t>
              </a:r>
              <a:endParaRPr sz="120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cap="flat" cmpd="sng" w="9525">
              <a:solidFill>
                <a:srgbClr val="000000"/>
              </a:solidFill>
              <a:prstDash val="solid"/>
              <a:round/>
              <a:headEnd len="med" w="med" type="none"/>
              <a:tailEnd len="med" w="med" type="none"/>
            </a:ln>
          </p:spPr>
        </p:cxnSp>
        <p:cxnSp>
          <p:nvCxnSpPr>
            <p:cNvPr id="199" name="Google Shape;199;p32"/>
            <p:cNvCxnSpPr>
              <a:stCxn id="189" idx="2"/>
              <a:endCxn id="191" idx="0"/>
            </p:cNvCxnSpPr>
            <p:nvPr/>
          </p:nvCxnSpPr>
          <p:spPr>
            <a:xfrm>
              <a:off x="3322250" y="3275425"/>
              <a:ext cx="0" cy="534000"/>
            </a:xfrm>
            <a:prstGeom prst="straightConnector1">
              <a:avLst/>
            </a:prstGeom>
            <a:noFill/>
            <a:ln cap="flat" cmpd="sng" w="9525">
              <a:solidFill>
                <a:srgbClr val="000000"/>
              </a:solidFill>
              <a:prstDash val="solid"/>
              <a:round/>
              <a:headEnd len="med" w="med" type="none"/>
              <a:tailEnd len="med" w="med" type="none"/>
            </a:ln>
          </p:spPr>
        </p:cxnSp>
        <p:cxnSp>
          <p:nvCxnSpPr>
            <p:cNvPr id="200" name="Google Shape;200;p32"/>
            <p:cNvCxnSpPr>
              <a:stCxn id="189" idx="2"/>
              <a:endCxn id="192" idx="0"/>
            </p:cNvCxnSpPr>
            <p:nvPr/>
          </p:nvCxnSpPr>
          <p:spPr>
            <a:xfrm>
              <a:off x="3322250" y="3275425"/>
              <a:ext cx="1630500" cy="534000"/>
            </a:xfrm>
            <a:prstGeom prst="straightConnector1">
              <a:avLst/>
            </a:prstGeom>
            <a:noFill/>
            <a:ln cap="flat" cmpd="sng" w="9525">
              <a:solidFill>
                <a:srgbClr val="000000"/>
              </a:solidFill>
              <a:prstDash val="solid"/>
              <a:round/>
              <a:headEnd len="med" w="med" type="none"/>
              <a:tailEnd len="med" w="med" type="none"/>
            </a:ln>
          </p:spPr>
        </p:cxnSp>
        <p:cxnSp>
          <p:nvCxnSpPr>
            <p:cNvPr id="201" name="Google Shape;201;p32"/>
            <p:cNvCxnSpPr>
              <a:stCxn id="190" idx="2"/>
              <a:endCxn id="197" idx="0"/>
            </p:cNvCxnSpPr>
            <p:nvPr/>
          </p:nvCxnSpPr>
          <p:spPr>
            <a:xfrm flipH="1">
              <a:off x="1018975" y="4203002"/>
              <a:ext cx="672900" cy="367200"/>
            </a:xfrm>
            <a:prstGeom prst="straightConnector1">
              <a:avLst/>
            </a:prstGeom>
            <a:noFill/>
            <a:ln cap="flat" cmpd="sng" w="9525">
              <a:solidFill>
                <a:srgbClr val="000000"/>
              </a:solidFill>
              <a:prstDash val="solid"/>
              <a:round/>
              <a:headEnd len="med" w="med" type="none"/>
              <a:tailEnd len="med" w="med" type="none"/>
            </a:ln>
          </p:spPr>
        </p:cxnSp>
        <p:cxnSp>
          <p:nvCxnSpPr>
            <p:cNvPr id="202" name="Google Shape;202;p32"/>
            <p:cNvCxnSpPr>
              <a:stCxn id="190" idx="2"/>
              <a:endCxn id="196" idx="0"/>
            </p:cNvCxnSpPr>
            <p:nvPr/>
          </p:nvCxnSpPr>
          <p:spPr>
            <a:xfrm>
              <a:off x="1691875" y="4203002"/>
              <a:ext cx="544500" cy="367200"/>
            </a:xfrm>
            <a:prstGeom prst="straightConnector1">
              <a:avLst/>
            </a:prstGeom>
            <a:noFill/>
            <a:ln cap="flat" cmpd="sng" w="9525">
              <a:solidFill>
                <a:srgbClr val="000000"/>
              </a:solidFill>
              <a:prstDash val="solid"/>
              <a:round/>
              <a:headEnd len="med" w="med" type="none"/>
              <a:tailEnd len="med" w="med" type="none"/>
            </a:ln>
          </p:spPr>
        </p:cxnSp>
        <p:cxnSp>
          <p:nvCxnSpPr>
            <p:cNvPr id="203" name="Google Shape;203;p32"/>
            <p:cNvCxnSpPr>
              <a:stCxn id="191" idx="2"/>
              <a:endCxn id="195" idx="0"/>
            </p:cNvCxnSpPr>
            <p:nvPr/>
          </p:nvCxnSpPr>
          <p:spPr>
            <a:xfrm>
              <a:off x="3322250" y="4203002"/>
              <a:ext cx="5100" cy="367200"/>
            </a:xfrm>
            <a:prstGeom prst="straightConnector1">
              <a:avLst/>
            </a:prstGeom>
            <a:noFill/>
            <a:ln cap="flat" cmpd="sng" w="9525">
              <a:solidFill>
                <a:srgbClr val="000000"/>
              </a:solidFill>
              <a:prstDash val="solid"/>
              <a:round/>
              <a:headEnd len="med" w="med" type="none"/>
              <a:tailEnd len="med" w="med" type="none"/>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cap="flat" cmpd="sng" w="9525">
              <a:solidFill>
                <a:srgbClr val="000000"/>
              </a:solidFill>
              <a:prstDash val="solid"/>
              <a:round/>
              <a:headEnd len="med" w="med" type="none"/>
              <a:tailEnd len="med" w="med" type="none"/>
            </a:ln>
          </p:spPr>
        </p:cxnSp>
        <p:cxnSp>
          <p:nvCxnSpPr>
            <p:cNvPr id="205" name="Google Shape;205;p32"/>
            <p:cNvCxnSpPr>
              <a:stCxn id="192" idx="2"/>
              <a:endCxn id="193" idx="0"/>
            </p:cNvCxnSpPr>
            <p:nvPr/>
          </p:nvCxnSpPr>
          <p:spPr>
            <a:xfrm>
              <a:off x="4952625" y="4203002"/>
              <a:ext cx="913200" cy="367200"/>
            </a:xfrm>
            <a:prstGeom prst="straightConnector1">
              <a:avLst/>
            </a:prstGeom>
            <a:noFill/>
            <a:ln cap="flat" cmpd="sng" w="9525">
              <a:solidFill>
                <a:srgbClr val="000000"/>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Domain Hierarchy</a:t>
            </a:r>
            <a:endParaRPr/>
          </a:p>
        </p:txBody>
      </p:sp>
      <p:sp>
        <p:nvSpPr>
          <p:cNvPr id="211" name="Google Shape;21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3"/>
          <p:cNvSpPr txBox="1"/>
          <p:nvPr/>
        </p:nvSpPr>
        <p:spPr>
          <a:xfrm>
            <a:off x="926398" y="1566250"/>
            <a:ext cx="1573500" cy="418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59361" y="3232550"/>
            <a:ext cx="1907400" cy="41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urier New"/>
                <a:ea typeface="Courier New"/>
                <a:cs typeface="Courier New"/>
                <a:sym typeface="Courier New"/>
              </a:rPr>
              <a:t>berkeley.edu</a:t>
            </a:r>
            <a:endParaRPr sz="180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cap="flat" cmpd="sng" w="9525">
            <a:solidFill>
              <a:srgbClr val="000000"/>
            </a:solidFill>
            <a:prstDash val="solid"/>
            <a:round/>
            <a:headEnd len="med" w="med" type="none"/>
            <a:tailEnd len="med" w="med" type="none"/>
          </a:ln>
        </p:spPr>
      </p:cxnSp>
      <p:cxnSp>
        <p:nvCxnSpPr>
          <p:cNvPr id="216" name="Google Shape;216;p33"/>
          <p:cNvCxnSpPr>
            <a:stCxn id="213" idx="2"/>
            <a:endCxn id="214" idx="0"/>
          </p:cNvCxnSpPr>
          <p:nvPr/>
        </p:nvCxnSpPr>
        <p:spPr>
          <a:xfrm>
            <a:off x="1713209" y="2817592"/>
            <a:ext cx="0" cy="414900"/>
          </a:xfrm>
          <a:prstGeom prst="straightConnector1">
            <a:avLst/>
          </a:prstGeom>
          <a:noFill/>
          <a:ln cap="flat" cmpd="sng" w="9525">
            <a:solidFill>
              <a:srgbClr val="000000"/>
            </a:solidFill>
            <a:prstDash val="solid"/>
            <a:round/>
            <a:headEnd len="med" w="med" type="none"/>
            <a:tailEnd len="med" w="med" type="none"/>
          </a:ln>
        </p:spPr>
      </p:cxnSp>
      <p:sp>
        <p:nvSpPr>
          <p:cNvPr id="217" name="Google Shape;217;p33"/>
          <p:cNvSpPr txBox="1"/>
          <p:nvPr/>
        </p:nvSpPr>
        <p:spPr>
          <a:xfrm>
            <a:off x="406850" y="4065699"/>
            <a:ext cx="2612700" cy="418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Courier New"/>
                <a:ea typeface="Courier New"/>
                <a:cs typeface="Courier New"/>
                <a:sym typeface="Courier New"/>
              </a:rPr>
              <a:t>eecs.berkeley.edu</a:t>
            </a:r>
            <a:endParaRPr sz="1800">
              <a:latin typeface="Calibri"/>
              <a:ea typeface="Calibri"/>
              <a:cs typeface="Calibri"/>
              <a:sym typeface="Calibri"/>
            </a:endParaRPr>
          </a:p>
        </p:txBody>
      </p:sp>
      <p:cxnSp>
        <p:nvCxnSpPr>
          <p:cNvPr id="218" name="Google Shape;218;p33"/>
          <p:cNvCxnSpPr>
            <a:stCxn id="214" idx="2"/>
            <a:endCxn id="217" idx="0"/>
          </p:cNvCxnSpPr>
          <p:nvPr/>
        </p:nvCxnSpPr>
        <p:spPr>
          <a:xfrm>
            <a:off x="1713061" y="3650750"/>
            <a:ext cx="0" cy="414900"/>
          </a:xfrm>
          <a:prstGeom prst="straightConnector1">
            <a:avLst/>
          </a:prstGeom>
          <a:noFill/>
          <a:ln cap="flat" cmpd="sng" w="9525">
            <a:solidFill>
              <a:srgbClr val="000000"/>
            </a:solidFill>
            <a:prstDash val="solid"/>
            <a:round/>
            <a:headEnd len="med" w="med" type="none"/>
            <a:tailEnd len="med" w="med" type="none"/>
          </a:ln>
        </p:spPr>
      </p:cxnSp>
      <p:sp>
        <p:nvSpPr>
          <p:cNvPr id="219" name="Google Shape;219;p33"/>
          <p:cNvSpPr txBox="1"/>
          <p:nvPr/>
        </p:nvSpPr>
        <p:spPr>
          <a:xfrm>
            <a:off x="3623375" y="3519650"/>
            <a:ext cx="33315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Courier New"/>
                <a:ea typeface="Courier New"/>
                <a:cs typeface="Courier New"/>
                <a:sym typeface="Courier New"/>
              </a:rPr>
              <a:t>eecs.berkeley.edu</a:t>
            </a:r>
            <a:r>
              <a:rPr lang="en" sz="1600"/>
              <a:t> is a </a:t>
            </a:r>
            <a:r>
              <a:rPr b="1" lang="en" sz="1600"/>
              <a:t>subdomain</a:t>
            </a:r>
            <a:r>
              <a:rPr lang="en" sz="1600"/>
              <a:t> of </a:t>
            </a:r>
            <a:r>
              <a:rPr lang="en" sz="1600">
                <a:latin typeface="Courier New"/>
                <a:ea typeface="Courier New"/>
                <a:cs typeface="Courier New"/>
                <a:sym typeface="Courier New"/>
              </a:rPr>
              <a:t>berkeley.edu</a:t>
            </a:r>
            <a:r>
              <a:rPr lang="en" sz="1600"/>
              <a:t>.</a:t>
            </a:r>
            <a:endParaRPr sz="160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latin typeface="Courier New"/>
                <a:ea typeface="Courier New"/>
                <a:cs typeface="Courier New"/>
                <a:sym typeface="Courier New"/>
              </a:rPr>
              <a:t>.edu</a:t>
            </a:r>
            <a:r>
              <a:rPr lang="en" sz="1600"/>
              <a:t> is a </a:t>
            </a:r>
            <a:r>
              <a:rPr b="1" lang="en" sz="1600"/>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Security in the News</a:t>
            </a:r>
            <a:endParaRPr/>
          </a:p>
        </p:txBody>
      </p:sp>
      <p:sp>
        <p:nvSpPr>
          <p:cNvPr id="72" name="Google Shape;72;p1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TikTok was (recently) very hackable!</a:t>
            </a:r>
            <a:endParaRPr/>
          </a:p>
          <a:p>
            <a:pPr indent="-317500" lvl="1" marL="914400" rtl="0" algn="l">
              <a:spcBef>
                <a:spcPts val="0"/>
              </a:spcBef>
              <a:spcAft>
                <a:spcPts val="0"/>
              </a:spcAft>
              <a:buSzPts val="1400"/>
              <a:buChar char="○"/>
            </a:pPr>
            <a:r>
              <a:rPr lang="en"/>
              <a:t>A clickjacking method could have granted hackers access to 70+ WebView components</a:t>
            </a:r>
            <a:endParaRPr/>
          </a:p>
          <a:p>
            <a:pPr indent="-317500" lvl="1" marL="914400" rtl="0" algn="l">
              <a:spcBef>
                <a:spcPts val="0"/>
              </a:spcBef>
              <a:spcAft>
                <a:spcPts val="0"/>
              </a:spcAft>
              <a:buSzPts val="1400"/>
              <a:buChar char="○"/>
            </a:pPr>
            <a:r>
              <a:rPr lang="en"/>
              <a:t>Allowed for uploading videos to accounts, sending messages, etc.</a:t>
            </a:r>
            <a:endParaRPr/>
          </a:p>
          <a:p>
            <a:pPr indent="-317500" lvl="1" marL="914400" rtl="0" algn="l">
              <a:spcBef>
                <a:spcPts val="0"/>
              </a:spcBef>
              <a:spcAft>
                <a:spcPts val="0"/>
              </a:spcAft>
              <a:buSzPts val="1400"/>
              <a:buChar char="○"/>
            </a:pPr>
            <a:r>
              <a:rPr lang="en"/>
              <a:t>Hackers could retrieve users’ authentication tokens by sending requests to their own servers</a:t>
            </a:r>
            <a:endParaRPr/>
          </a:p>
          <a:p>
            <a:pPr indent="-342900" lvl="0" marL="457200" rtl="0" algn="l">
              <a:spcBef>
                <a:spcPts val="0"/>
              </a:spcBef>
              <a:spcAft>
                <a:spcPts val="0"/>
              </a:spcAft>
              <a:buSzPts val="1800"/>
              <a:buChar char="●"/>
            </a:pPr>
            <a:r>
              <a:rPr lang="en"/>
              <a:t>Key points</a:t>
            </a:r>
            <a:endParaRPr/>
          </a:p>
          <a:p>
            <a:pPr indent="-317500" lvl="1" marL="914400" rtl="0" algn="l">
              <a:spcBef>
                <a:spcPts val="0"/>
              </a:spcBef>
              <a:spcAft>
                <a:spcPts val="0"/>
              </a:spcAft>
              <a:buSzPts val="1400"/>
              <a:buChar char="○"/>
            </a:pPr>
            <a:r>
              <a:rPr lang="en"/>
              <a:t>Clickjacking</a:t>
            </a:r>
            <a:endParaRPr/>
          </a:p>
          <a:p>
            <a:pPr indent="-317500" lvl="1" marL="914400" rtl="0" algn="l">
              <a:spcBef>
                <a:spcPts val="0"/>
              </a:spcBef>
              <a:spcAft>
                <a:spcPts val="0"/>
              </a:spcAft>
              <a:buSzPts val="1400"/>
              <a:buChar char="○"/>
            </a:pPr>
            <a:r>
              <a:rPr lang="en"/>
              <a:t>Authentication/session tokens</a:t>
            </a:r>
            <a:endParaRPr/>
          </a:p>
          <a:p>
            <a:pPr indent="-317500" lvl="2" marL="1371600" rtl="0" algn="l">
              <a:spcBef>
                <a:spcPts val="0"/>
              </a:spcBef>
              <a:spcAft>
                <a:spcPts val="0"/>
              </a:spcAft>
              <a:buSzPts val="1400"/>
              <a:buChar char="■"/>
            </a:pPr>
            <a:r>
              <a:rPr lang="en"/>
              <a:t>How do we stop attackers from accessing this?</a:t>
            </a:r>
            <a:endParaRPr/>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the browser receives a cookie from a server, should the cookie be accepted?</a:t>
            </a:r>
            <a:endParaRPr/>
          </a:p>
          <a:p>
            <a:pPr indent="-342900" lvl="0" marL="457200" rtl="0" algn="l">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indent="-317500" lvl="1" marL="914400" rtl="0" algn="l">
              <a:spcBef>
                <a:spcPts val="0"/>
              </a:spcBef>
              <a:spcAft>
                <a:spcPts val="0"/>
              </a:spcAft>
              <a:buSzPts val="1400"/>
              <a:buChar char="○"/>
            </a:pPr>
            <a:r>
              <a:rPr lang="en"/>
              <a:t>The </a:t>
            </a:r>
            <a:r>
              <a:rPr lang="en">
                <a:solidFill>
                  <a:srgbClr val="FF0000"/>
                </a:solidFill>
              </a:rPr>
              <a:t>domain attribute</a:t>
            </a:r>
            <a:r>
              <a:rPr lang="en"/>
              <a:t> is a </a:t>
            </a:r>
            <a:r>
              <a:rPr b="1" lang="en"/>
              <a:t>domain suffix</a:t>
            </a:r>
            <a:r>
              <a:rPr lang="en"/>
              <a:t> of the </a:t>
            </a:r>
            <a:r>
              <a:rPr lang="en">
                <a:solidFill>
                  <a:srgbClr val="0000FF"/>
                </a:solidFill>
              </a:rPr>
              <a:t>server’s domain</a:t>
            </a:r>
            <a:endParaRPr>
              <a:solidFill>
                <a:srgbClr val="0000FF"/>
              </a:solidFill>
            </a:endParaRPr>
          </a:p>
          <a:p>
            <a:pPr indent="-317500" lvl="2" marL="1371600" rtl="0" algn="l">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indent="-317500" lvl="2" marL="1371600" rtl="0" algn="l">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indent="-317500" lvl="2" marL="1371600" rtl="0" algn="l">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indent="-317500" lvl="1" marL="914400" rtl="0" algn="l">
              <a:spcBef>
                <a:spcPts val="0"/>
              </a:spcBef>
              <a:spcAft>
                <a:spcPts val="0"/>
              </a:spcAft>
              <a:buSzPts val="1400"/>
              <a:buChar char="○"/>
            </a:pPr>
            <a:r>
              <a:rPr lang="en"/>
              <a:t>The </a:t>
            </a:r>
            <a:r>
              <a:rPr lang="en">
                <a:solidFill>
                  <a:srgbClr val="FF0000"/>
                </a:solidFill>
              </a:rPr>
              <a:t>domain attribute </a:t>
            </a:r>
            <a:r>
              <a:rPr lang="en">
                <a:solidFill>
                  <a:srgbClr val="FF0000"/>
                </a:solidFill>
              </a:rPr>
              <a:t>Y</a:t>
            </a:r>
            <a:r>
              <a:rPr lang="en"/>
              <a:t> is not a top-level domain (TLD)</a:t>
            </a:r>
            <a:endParaRPr/>
          </a:p>
          <a:p>
            <a:pPr indent="-317500" lvl="1" marL="914400" rtl="0" algn="l">
              <a:spcBef>
                <a:spcPts val="0"/>
              </a:spcBef>
              <a:spcAft>
                <a:spcPts val="0"/>
              </a:spcAft>
              <a:buSzPts val="1400"/>
              <a:buChar char="○"/>
            </a:pPr>
            <a:r>
              <a:rPr lang="en"/>
              <a:t>No restrictions for the Path attribute (the browser will accept any path)</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solidFill>
                  <a:srgbClr val="0000FF"/>
                </a:solidFill>
              </a:rPr>
              <a:t>mail.</a:t>
            </a:r>
            <a:r>
              <a:rPr b="1" lang="en">
                <a:solidFill>
                  <a:srgbClr val="0000FF"/>
                </a:solidFill>
              </a:rPr>
              <a:t>google.com</a:t>
            </a:r>
            <a:r>
              <a:rPr lang="en"/>
              <a:t> can set cookies for Domain=</a:t>
            </a:r>
            <a:r>
              <a:rPr lang="en">
                <a:solidFill>
                  <a:srgbClr val="FF0000"/>
                </a:solidFill>
              </a:rPr>
              <a:t>google.com</a:t>
            </a:r>
            <a:endParaRPr>
              <a:solidFill>
                <a:srgbClr val="FF0000"/>
              </a:solidFill>
            </a:endParaRPr>
          </a:p>
          <a:p>
            <a:pPr indent="-317500" lvl="1" marL="914400" rtl="0" algn="l">
              <a:spcBef>
                <a:spcPts val="0"/>
              </a:spcBef>
              <a:spcAft>
                <a:spcPts val="0"/>
              </a:spcAft>
              <a:buSzPts val="1400"/>
              <a:buChar char="○"/>
            </a:pPr>
            <a:r>
              <a:rPr b="1" lang="en">
                <a:solidFill>
                  <a:srgbClr val="0000FF"/>
                </a:solidFill>
              </a:rPr>
              <a:t>google.com</a:t>
            </a:r>
            <a:r>
              <a:rPr lang="en"/>
              <a:t> can set cookies for Domain=</a:t>
            </a:r>
            <a:r>
              <a:rPr lang="en">
                <a:solidFill>
                  <a:srgbClr val="FF0000"/>
                </a:solidFill>
              </a:rPr>
              <a:t>google.com</a:t>
            </a:r>
            <a:endParaRPr>
              <a:solidFill>
                <a:srgbClr val="FF0000"/>
              </a:solidFill>
            </a:endParaRPr>
          </a:p>
          <a:p>
            <a:pPr indent="-317500" lvl="1" marL="914400" rtl="0" algn="l">
              <a:spcBef>
                <a:spcPts val="0"/>
              </a:spcBef>
              <a:spcAft>
                <a:spcPts val="0"/>
              </a:spcAft>
              <a:buSzPts val="1400"/>
              <a:buChar char="○"/>
            </a:pPr>
            <a:r>
              <a:rPr lang="en">
                <a:solidFill>
                  <a:srgbClr val="0000FF"/>
                </a:solidFill>
              </a:rPr>
              <a:t>google.</a:t>
            </a:r>
            <a:r>
              <a:rPr b="1" lang="en">
                <a:solidFill>
                  <a:srgbClr val="0000FF"/>
                </a:solidFill>
              </a:rPr>
              <a:t>com</a:t>
            </a:r>
            <a:r>
              <a:rPr lang="en"/>
              <a:t> </a:t>
            </a:r>
            <a:r>
              <a:rPr b="1" lang="en"/>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 Policy: Setting Cookies</a:t>
            </a:r>
            <a:endParaRPr/>
          </a:p>
        </p:txBody>
      </p:sp>
      <p:sp>
        <p:nvSpPr>
          <p:cNvPr id="227" name="Google Shape;22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 Policy: Sending Cookies</a:t>
            </a:r>
            <a:endParaRPr/>
          </a:p>
        </p:txBody>
      </p:sp>
      <p:sp>
        <p:nvSpPr>
          <p:cNvPr id="233" name="Google Shape;233;p35"/>
          <p:cNvSpPr txBox="1"/>
          <p:nvPr>
            <p:ph idx="1" type="body"/>
          </p:nvPr>
        </p:nvSpPr>
        <p:spPr>
          <a:xfrm>
            <a:off x="198500" y="1246825"/>
            <a:ext cx="8520600" cy="2645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the browser makes a request to a server, should the cookie be attached?</a:t>
            </a:r>
            <a:endParaRPr/>
          </a:p>
          <a:p>
            <a:pPr indent="-342900" lvl="0" marL="457200" rtl="0" algn="l">
              <a:spcBef>
                <a:spcPts val="0"/>
              </a:spcBef>
              <a:spcAft>
                <a:spcPts val="0"/>
              </a:spcAft>
              <a:buSzPts val="1800"/>
              <a:buChar char="●"/>
            </a:pPr>
            <a:r>
              <a:rPr lang="en"/>
              <a:t>The browser sends the cookie </a:t>
            </a:r>
            <a:r>
              <a:rPr lang="en"/>
              <a:t>if both of these are true:</a:t>
            </a:r>
            <a:endParaRPr/>
          </a:p>
          <a:p>
            <a:pPr indent="-317500" lvl="1" marL="914400" rtl="0" algn="l">
              <a:spcBef>
                <a:spcPts val="0"/>
              </a:spcBef>
              <a:spcAft>
                <a:spcPts val="0"/>
              </a:spcAft>
              <a:buSzPts val="1400"/>
              <a:buChar char="○"/>
            </a:pPr>
            <a:r>
              <a:rPr lang="en"/>
              <a:t>The </a:t>
            </a:r>
            <a:r>
              <a:rPr lang="en">
                <a:solidFill>
                  <a:srgbClr val="FF0000"/>
                </a:solidFill>
              </a:rPr>
              <a:t>domain attribute</a:t>
            </a:r>
            <a:r>
              <a:rPr lang="en"/>
              <a:t> is a </a:t>
            </a:r>
            <a:r>
              <a:rPr b="1" lang="en"/>
              <a:t>domain suffix</a:t>
            </a:r>
            <a:r>
              <a:rPr lang="en"/>
              <a:t> of the </a:t>
            </a:r>
            <a:r>
              <a:rPr lang="en">
                <a:solidFill>
                  <a:srgbClr val="0000FF"/>
                </a:solidFill>
              </a:rPr>
              <a:t>server’s domain</a:t>
            </a:r>
            <a:endParaRPr/>
          </a:p>
          <a:p>
            <a:pPr indent="-317500" lvl="1" marL="914400" rtl="0" algn="l">
              <a:spcBef>
                <a:spcPts val="0"/>
              </a:spcBef>
              <a:spcAft>
                <a:spcPts val="0"/>
              </a:spcAft>
              <a:buSzPts val="1400"/>
              <a:buChar char="○"/>
            </a:pPr>
            <a:r>
              <a:rPr lang="en"/>
              <a:t>The </a:t>
            </a:r>
            <a:r>
              <a:rPr lang="en">
                <a:solidFill>
                  <a:srgbClr val="FF0000"/>
                </a:solidFill>
              </a:rPr>
              <a:t>path attribute</a:t>
            </a:r>
            <a:r>
              <a:rPr lang="en"/>
              <a:t> is a </a:t>
            </a:r>
            <a:r>
              <a:rPr b="1" lang="en"/>
              <a:t>prefix</a:t>
            </a:r>
            <a:r>
              <a:rPr lang="en"/>
              <a:t> of the </a:t>
            </a:r>
            <a:r>
              <a:rPr lang="en">
                <a:solidFill>
                  <a:srgbClr val="0000FF"/>
                </a:solidFill>
              </a:rPr>
              <a:t>server’s path</a:t>
            </a:r>
            <a:endParaRPr/>
          </a:p>
        </p:txBody>
      </p:sp>
      <p:sp>
        <p:nvSpPr>
          <p:cNvPr id="234" name="Google Shape;23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 Policy: Sending Cookies</a:t>
            </a:r>
            <a:endParaRPr/>
          </a:p>
        </p:txBody>
      </p:sp>
      <p:sp>
        <p:nvSpPr>
          <p:cNvPr id="240" name="Google Shape;24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6"/>
          <p:cNvSpPr txBox="1"/>
          <p:nvPr/>
        </p:nvSpPr>
        <p:spPr>
          <a:xfrm>
            <a:off x="564025" y="1471075"/>
            <a:ext cx="8014200" cy="9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https://toon.cs161.org/cryptoverse/oneshots/subway.html</a:t>
            </a:r>
            <a:endParaRPr sz="2000">
              <a:latin typeface="Consolas"/>
              <a:ea typeface="Consolas"/>
              <a:cs typeface="Consolas"/>
              <a:sym typeface="Consolas"/>
            </a:endParaRPr>
          </a:p>
          <a:p>
            <a:pPr indent="0" lvl="0" marL="0" rtl="0" algn="l">
              <a:spcBef>
                <a:spcPts val="0"/>
              </a:spcBef>
              <a:spcAft>
                <a:spcPts val="0"/>
              </a:spcAft>
              <a:buNone/>
            </a:pPr>
            <a:r>
              <a:t/>
            </a:r>
            <a:endParaRPr sz="900">
              <a:solidFill>
                <a:srgbClr val="000000"/>
              </a:solidFill>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a:t>
            </a:r>
            <a:r>
              <a:rPr lang="en" sz="2000">
                <a:solidFill>
                  <a:srgbClr val="000000"/>
                </a:solidFill>
                <a:latin typeface="Consolas"/>
                <a:ea typeface="Consolas"/>
                <a:cs typeface="Consolas"/>
                <a:sym typeface="Consolas"/>
              </a:rPr>
              <a:t>            </a:t>
            </a:r>
            <a:r>
              <a:rPr lang="en" sz="2000">
                <a:solidFill>
                  <a:srgbClr val="FF0000"/>
                </a:solidFill>
                <a:latin typeface="Consolas"/>
                <a:ea typeface="Consolas"/>
                <a:cs typeface="Consolas"/>
                <a:sym typeface="Consolas"/>
              </a:rPr>
              <a:t>cs161.org</a:t>
            </a:r>
            <a:r>
              <a:rPr lang="en" sz="2000">
                <a:solidFill>
                  <a:srgbClr val="0000FF"/>
                </a:solidFill>
                <a:latin typeface="Consolas"/>
                <a:ea typeface="Consolas"/>
                <a:cs typeface="Consolas"/>
                <a:sym typeface="Consolas"/>
              </a:rPr>
              <a:t>/cryptoverse</a:t>
            </a:r>
            <a:endParaRPr sz="2000">
              <a:solidFill>
                <a:srgbClr val="000000"/>
              </a:solidFill>
            </a:endParaRPr>
          </a:p>
        </p:txBody>
      </p:sp>
      <p:sp>
        <p:nvSpPr>
          <p:cNvPr id="242" name="Google Shape;242;p36"/>
          <p:cNvSpPr txBox="1"/>
          <p:nvPr/>
        </p:nvSpPr>
        <p:spPr>
          <a:xfrm>
            <a:off x="2250675" y="2312550"/>
            <a:ext cx="16239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(cookie domain)</a:t>
            </a:r>
            <a:endParaRPr>
              <a:solidFill>
                <a:srgbClr val="FF0000"/>
              </a:solidFill>
            </a:endParaRPr>
          </a:p>
        </p:txBody>
      </p:sp>
      <p:sp>
        <p:nvSpPr>
          <p:cNvPr id="243" name="Google Shape;243;p36"/>
          <p:cNvSpPr txBox="1"/>
          <p:nvPr/>
        </p:nvSpPr>
        <p:spPr>
          <a:xfrm>
            <a:off x="3676050" y="2312550"/>
            <a:ext cx="1791900" cy="35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(cookie path)</a:t>
            </a:r>
            <a:endParaRPr>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 Policy: Sending Cookies</a:t>
            </a:r>
            <a:endParaRPr/>
          </a:p>
        </p:txBody>
      </p:sp>
      <p:sp>
        <p:nvSpPr>
          <p:cNvPr id="252" name="Google Shape;25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7"/>
          <p:cNvSpPr txBox="1"/>
          <p:nvPr/>
        </p:nvSpPr>
        <p:spPr>
          <a:xfrm>
            <a:off x="564025" y="1471075"/>
            <a:ext cx="8014200" cy="9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onsolas"/>
                <a:ea typeface="Consolas"/>
                <a:cs typeface="Consolas"/>
                <a:sym typeface="Consolas"/>
              </a:rPr>
              <a:t>https://toon.cs161.org/cryptoverse/oneshots/subway.html</a:t>
            </a:r>
            <a:endParaRPr sz="2000">
              <a:latin typeface="Consolas"/>
              <a:ea typeface="Consolas"/>
              <a:cs typeface="Consolas"/>
              <a:sym typeface="Consolas"/>
            </a:endParaRPr>
          </a:p>
          <a:p>
            <a:pPr indent="0" lvl="0" marL="0" rtl="0" algn="l">
              <a:spcBef>
                <a:spcPts val="0"/>
              </a:spcBef>
              <a:spcAft>
                <a:spcPts val="0"/>
              </a:spcAft>
              <a:buNone/>
            </a:pPr>
            <a:r>
              <a:t/>
            </a:r>
            <a:endParaRPr sz="900">
              <a:solidFill>
                <a:srgbClr val="000000"/>
              </a:solidFill>
              <a:latin typeface="Consolas"/>
              <a:ea typeface="Consolas"/>
              <a:cs typeface="Consolas"/>
              <a:sym typeface="Consolas"/>
            </a:endParaRPr>
          </a:p>
          <a:p>
            <a:pPr indent="0" lvl="0" marL="0" rtl="0" algn="l">
              <a:spcBef>
                <a:spcPts val="0"/>
              </a:spcBef>
              <a:spcAft>
                <a:spcPts val="0"/>
              </a:spcAft>
              <a:buNone/>
            </a:pPr>
            <a:r>
              <a:rPr lang="en" sz="2000">
                <a:latin typeface="Consolas"/>
                <a:ea typeface="Consolas"/>
                <a:cs typeface="Consolas"/>
                <a:sym typeface="Consolas"/>
              </a:rPr>
              <a:t> </a:t>
            </a:r>
            <a:r>
              <a:rPr lang="en" sz="2000">
                <a:solidFill>
                  <a:srgbClr val="000000"/>
                </a:solidFill>
                <a:latin typeface="Consolas"/>
                <a:ea typeface="Consolas"/>
                <a:cs typeface="Consolas"/>
                <a:sym typeface="Consolas"/>
              </a:rPr>
              <a:t>            </a:t>
            </a:r>
            <a:r>
              <a:rPr lang="en" sz="2000">
                <a:solidFill>
                  <a:srgbClr val="FF0000"/>
                </a:solidFill>
                <a:latin typeface="Consolas"/>
                <a:ea typeface="Consolas"/>
                <a:cs typeface="Consolas"/>
                <a:sym typeface="Consolas"/>
              </a:rPr>
              <a:t>cs161.org</a:t>
            </a:r>
            <a:r>
              <a:rPr lang="en" sz="2000">
                <a:solidFill>
                  <a:srgbClr val="0000FF"/>
                </a:solidFill>
                <a:latin typeface="Consolas"/>
                <a:ea typeface="Consolas"/>
                <a:cs typeface="Consolas"/>
                <a:sym typeface="Consolas"/>
              </a:rPr>
              <a:t>/xorcist</a:t>
            </a:r>
            <a:endParaRPr sz="2000">
              <a:solidFill>
                <a:srgbClr val="000000"/>
              </a:solidFill>
            </a:endParaRPr>
          </a:p>
        </p:txBody>
      </p:sp>
      <p:sp>
        <p:nvSpPr>
          <p:cNvPr id="254" name="Google Shape;254;p37"/>
          <p:cNvSpPr txBox="1"/>
          <p:nvPr/>
        </p:nvSpPr>
        <p:spPr>
          <a:xfrm>
            <a:off x="564025" y="1238100"/>
            <a:ext cx="80142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t>If the domain or path doesn’t match, then the </a:t>
            </a:r>
            <a:r>
              <a:rPr lang="en" sz="1600"/>
              <a:t>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rPr>
              <a:t>(cookie domain)</a:t>
            </a:r>
            <a:endParaRPr>
              <a:solidFill>
                <a:srgbClr val="FF0000"/>
              </a:solidFill>
            </a:endParaRPr>
          </a:p>
        </p:txBody>
      </p:sp>
      <p:sp>
        <p:nvSpPr>
          <p:cNvPr id="258" name="Google Shape;258;p37"/>
          <p:cNvSpPr txBox="1"/>
          <p:nvPr/>
        </p:nvSpPr>
        <p:spPr>
          <a:xfrm>
            <a:off x="3676050" y="2312550"/>
            <a:ext cx="1791900" cy="355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FF"/>
                </a:solidFill>
              </a:rPr>
              <a:t>(cookie path)</a:t>
            </a:r>
            <a:endParaRPr>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Attacks on Cookies</a:t>
            </a:r>
            <a:endParaRPr/>
          </a:p>
        </p:txBody>
      </p:sp>
      <p:sp>
        <p:nvSpPr>
          <p:cNvPr id="264" name="Google Shape;26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 Ambiguity</a:t>
            </a:r>
            <a:endParaRPr/>
          </a:p>
        </p:txBody>
      </p:sp>
      <p:sp>
        <p:nvSpPr>
          <p:cNvPr id="270" name="Google Shape;270;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two cookies should both be sent to a page with the same name, they are sent in an </a:t>
            </a:r>
            <a:r>
              <a:rPr b="1" lang="en"/>
              <a:t>undefined</a:t>
            </a:r>
            <a:r>
              <a:rPr lang="en"/>
              <a:t> order!</a:t>
            </a:r>
            <a:endParaRPr/>
          </a:p>
          <a:p>
            <a:pPr indent="-317500" lvl="1" marL="914400" rtl="0" algn="l">
              <a:spcBef>
                <a:spcPts val="0"/>
              </a:spcBef>
              <a:spcAft>
                <a:spcPts val="0"/>
              </a:spcAft>
              <a:buSzPts val="1400"/>
              <a:buChar char="○"/>
            </a:pPr>
            <a:r>
              <a:rPr lang="en"/>
              <a:t>Consider two cookies:</a:t>
            </a:r>
            <a:endParaRPr/>
          </a:p>
          <a:p>
            <a:pPr indent="-317500" lvl="2" marL="1371600" rtl="0" algn="l">
              <a:spcBef>
                <a:spcPts val="0"/>
              </a:spcBef>
              <a:spcAft>
                <a:spcPts val="0"/>
              </a:spcAft>
              <a:buSzPts val="1400"/>
              <a:buFont typeface="Courier New"/>
              <a:buChar char="■"/>
            </a:pPr>
            <a:r>
              <a:rPr b="1" lang="en">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indent="-317500" lvl="2" marL="1371600" rtl="0" algn="l">
              <a:spcBef>
                <a:spcPts val="0"/>
              </a:spcBef>
              <a:spcAft>
                <a:spcPts val="0"/>
              </a:spcAft>
              <a:buSzPts val="1400"/>
              <a:buFont typeface="Courier New"/>
              <a:buChar char="■"/>
            </a:pPr>
            <a:r>
              <a:rPr b="1" lang="en">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The browser would send both cookies to </a:t>
            </a:r>
            <a:r>
              <a:rPr b="1" lang="en">
                <a:latin typeface="Courier New"/>
                <a:ea typeface="Courier New"/>
                <a:cs typeface="Courier New"/>
                <a:sym typeface="Courier New"/>
              </a:rPr>
              <a:t>bank.com/page</a:t>
            </a:r>
            <a:r>
              <a:rPr lang="en"/>
              <a:t> in an undefined order!</a:t>
            </a:r>
            <a:endParaRPr/>
          </a:p>
          <a:p>
            <a:pPr indent="-317500" lvl="2" marL="1371600" rtl="0" algn="l">
              <a:spcBef>
                <a:spcPts val="0"/>
              </a:spcBef>
              <a:spcAft>
                <a:spcPts val="0"/>
              </a:spcAft>
              <a:buSzPts val="1400"/>
              <a:buChar char="■"/>
            </a:pPr>
            <a:r>
              <a:rPr lang="en"/>
              <a:t>The server doesn’t receive the Domain and Path attributes</a:t>
            </a:r>
            <a:endParaRPr/>
          </a:p>
          <a:p>
            <a:pPr indent="-317500" lvl="2" marL="1371600" rtl="0" algn="l">
              <a:spcBef>
                <a:spcPts val="0"/>
              </a:spcBef>
              <a:spcAft>
                <a:spcPts val="0"/>
              </a:spcAft>
              <a:buSzPts val="1400"/>
              <a:buChar char="■"/>
            </a:pPr>
            <a:r>
              <a:rPr lang="en"/>
              <a:t>The server might not be able to tell the cookies apart</a:t>
            </a:r>
            <a:endParaRPr/>
          </a:p>
        </p:txBody>
      </p:sp>
      <p:sp>
        <p:nvSpPr>
          <p:cNvPr id="271" name="Google Shape;27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Spectre Attack: Vulnerability</a:t>
            </a:r>
            <a:endParaRPr/>
          </a:p>
        </p:txBody>
      </p:sp>
      <p:sp>
        <p:nvSpPr>
          <p:cNvPr id="277" name="Google Shape;27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 browser design: Chrome isolated each tab in its own Unix process</a:t>
            </a:r>
            <a:endParaRPr/>
          </a:p>
          <a:p>
            <a:pPr indent="-317500" lvl="1" marL="914400" rtl="0" algn="l">
              <a:spcBef>
                <a:spcPts val="0"/>
              </a:spcBef>
              <a:spcAft>
                <a:spcPts val="0"/>
              </a:spcAft>
              <a:buSzPts val="1400"/>
              <a:buChar char="○"/>
            </a:pPr>
            <a:r>
              <a:rPr lang="en"/>
              <a:t>Security sandboxing: The operating system (OS) makes sure that one process cannot access other processes</a:t>
            </a:r>
            <a:endParaRPr/>
          </a:p>
          <a:p>
            <a:pPr indent="-317500" lvl="1" marL="914400" rtl="0" algn="l">
              <a:spcBef>
                <a:spcPts val="0"/>
              </a:spcBef>
              <a:spcAft>
                <a:spcPts val="0"/>
              </a:spcAft>
              <a:buSzPts val="1400"/>
              <a:buChar char="○"/>
            </a:pPr>
            <a:r>
              <a:rPr lang="en"/>
              <a:t>Makes attacks harder: To compromise another tab, you have to exploit the browser code and escape the Unix sandbox</a:t>
            </a:r>
            <a:endParaRPr/>
          </a:p>
          <a:p>
            <a:pPr indent="-317500" lvl="1" marL="914400" rtl="0" algn="l">
              <a:spcBef>
                <a:spcPts val="0"/>
              </a:spcBef>
              <a:spcAft>
                <a:spcPts val="0"/>
              </a:spcAft>
              <a:buSzPts val="1400"/>
              <a:buChar char="○"/>
            </a:pPr>
            <a:r>
              <a:rPr lang="en"/>
              <a:t>Usability: If one tab crashes, the rest of the browser won’t crash</a:t>
            </a:r>
            <a:endParaRPr/>
          </a:p>
          <a:p>
            <a:pPr indent="-342900" lvl="0" marL="457200" rtl="0" algn="l">
              <a:spcBef>
                <a:spcPts val="0"/>
              </a:spcBef>
              <a:spcAft>
                <a:spcPts val="0"/>
              </a:spcAft>
              <a:buSzPts val="1800"/>
              <a:buChar char="●"/>
            </a:pPr>
            <a:r>
              <a:rPr lang="en"/>
              <a:t>Issues with this design</a:t>
            </a:r>
            <a:endParaRPr/>
          </a:p>
          <a:p>
            <a:pPr indent="-317500" lvl="1" marL="914400" rtl="0" algn="l">
              <a:spcBef>
                <a:spcPts val="0"/>
              </a:spcBef>
              <a:spcAft>
                <a:spcPts val="0"/>
              </a:spcAft>
              <a:buSzPts val="1400"/>
              <a:buChar char="○"/>
            </a:pPr>
            <a:r>
              <a:rPr lang="en"/>
              <a:t>There are many scenarios where a program wants to protect data from other parts of the same program</a:t>
            </a:r>
            <a:endParaRPr/>
          </a:p>
          <a:p>
            <a:pPr indent="-317500" lvl="1" marL="914400" rtl="0" algn="l">
              <a:spcBef>
                <a:spcPts val="0"/>
              </a:spcBef>
              <a:spcAft>
                <a:spcPts val="0"/>
              </a:spcAft>
              <a:buSzPts val="1400"/>
              <a:buChar char="○"/>
            </a:pPr>
            <a:r>
              <a:rPr lang="en"/>
              <a:t>Notable example: If one tab includes multiple origins (e.g. from an iframe embed), the browser must enforce same-origin policy: JavaScript from one origin cannot read cookies related to the other origin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Spectre Attack: Exploiting browser design</a:t>
            </a:r>
            <a:endParaRPr/>
          </a:p>
        </p:txBody>
      </p:sp>
      <p:sp>
        <p:nvSpPr>
          <p:cNvPr id="284" name="Google Shape;28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5" name="Google Shape;285;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Spectre: An attack exploiting this browser design</a:t>
            </a:r>
            <a:endParaRPr/>
          </a:p>
          <a:p>
            <a:pPr indent="-317500" lvl="1" marL="914400" rtl="0" algn="l">
              <a:spcBef>
                <a:spcPts val="0"/>
              </a:spcBef>
              <a:spcAft>
                <a:spcPts val="0"/>
              </a:spcAft>
              <a:buSzPts val="1400"/>
              <a:buChar char="○"/>
            </a:pPr>
            <a:r>
              <a:rPr lang="en"/>
              <a:t>The victim visits </a:t>
            </a:r>
            <a:r>
              <a:rPr b="1" lang="en">
                <a:latin typeface="Courier New"/>
                <a:ea typeface="Courier New"/>
                <a:cs typeface="Courier New"/>
                <a:sym typeface="Courier New"/>
              </a:rPr>
              <a:t>evil.com</a:t>
            </a:r>
            <a:r>
              <a:rPr lang="en"/>
              <a:t> in a browser tab</a:t>
            </a:r>
            <a:endParaRPr/>
          </a:p>
          <a:p>
            <a:pPr indent="-317500" lvl="1" marL="914400" rtl="0" algn="l">
              <a:spcBef>
                <a:spcPts val="0"/>
              </a:spcBef>
              <a:spcAft>
                <a:spcPts val="0"/>
              </a:spcAft>
              <a:buSzPts val="1400"/>
              <a:buChar char="○"/>
            </a:pPr>
            <a:r>
              <a:rPr b="1" lang="en">
                <a:latin typeface="Courier New"/>
                <a:ea typeface="Courier New"/>
                <a:cs typeface="Courier New"/>
                <a:sym typeface="Courier New"/>
              </a:rPr>
              <a:t>evil.com</a:t>
            </a:r>
            <a:r>
              <a:rPr lang="en"/>
              <a:t> opens an iframe with </a:t>
            </a:r>
            <a:r>
              <a:rPr b="1" lang="en">
                <a:latin typeface="Courier New"/>
                <a:ea typeface="Courier New"/>
                <a:cs typeface="Courier New"/>
                <a:sym typeface="Courier New"/>
              </a:rPr>
              <a:t>victim</a:t>
            </a:r>
            <a:r>
              <a:rPr b="1" lang="en">
                <a:latin typeface="Courier New"/>
                <a:ea typeface="Courier New"/>
                <a:cs typeface="Courier New"/>
                <a:sym typeface="Courier New"/>
              </a:rPr>
              <a:t>.com</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Recall: JavaScript in </a:t>
            </a:r>
            <a:r>
              <a:rPr b="1" lang="en">
                <a:latin typeface="Courier New"/>
                <a:ea typeface="Courier New"/>
                <a:cs typeface="Courier New"/>
                <a:sym typeface="Courier New"/>
              </a:rPr>
              <a:t>evil.com</a:t>
            </a:r>
            <a:r>
              <a:rPr lang="en"/>
              <a:t> should not be able to read any cookies from </a:t>
            </a:r>
            <a:r>
              <a:rPr b="1" lang="en">
                <a:latin typeface="Courier New"/>
                <a:ea typeface="Courier New"/>
                <a:cs typeface="Courier New"/>
                <a:sym typeface="Courier New"/>
              </a:rPr>
              <a:t>victim.com</a:t>
            </a:r>
            <a:endParaRPr/>
          </a:p>
          <a:p>
            <a:pPr indent="-317500" lvl="1" marL="914400" rtl="0" algn="l">
              <a:spcBef>
                <a:spcPts val="0"/>
              </a:spcBef>
              <a:spcAft>
                <a:spcPts val="0"/>
              </a:spcAft>
              <a:buSzPts val="1400"/>
              <a:buChar char="○"/>
            </a:pPr>
            <a:r>
              <a:rPr b="1" lang="en">
                <a:latin typeface="Courier New"/>
                <a:ea typeface="Courier New"/>
                <a:cs typeface="Courier New"/>
                <a:sym typeface="Courier New"/>
              </a:rPr>
              <a:t>evil.com</a:t>
            </a:r>
            <a:r>
              <a:rPr lang="en"/>
              <a:t> and </a:t>
            </a:r>
            <a:r>
              <a:rPr b="1" lang="en">
                <a:latin typeface="Courier New"/>
                <a:ea typeface="Courier New"/>
                <a:cs typeface="Courier New"/>
                <a:sym typeface="Courier New"/>
              </a:rPr>
              <a:t>victim.com</a:t>
            </a:r>
            <a:r>
              <a:rPr b="1" lang="en"/>
              <a:t> </a:t>
            </a:r>
            <a:r>
              <a:rPr lang="en"/>
              <a:t>are now running in the same operating system process</a:t>
            </a:r>
            <a:endParaRPr/>
          </a:p>
          <a:p>
            <a:pPr indent="-317500" lvl="1" marL="914400" rtl="0" algn="l">
              <a:spcBef>
                <a:spcPts val="0"/>
              </a:spcBef>
              <a:spcAft>
                <a:spcPts val="0"/>
              </a:spcAft>
              <a:buSzPts val="1400"/>
              <a:buChar char="○"/>
            </a:pPr>
            <a:r>
              <a:rPr lang="en"/>
              <a:t>No operating system sandboxing is active! The only memory protection is enforced by the JavaScript compiler</a:t>
            </a:r>
            <a:endParaRPr/>
          </a:p>
          <a:p>
            <a:pPr indent="-317500" lvl="1" marL="914400" rtl="0" algn="l">
              <a:spcBef>
                <a:spcPts val="0"/>
              </a:spcBef>
              <a:spcAft>
                <a:spcPts val="0"/>
              </a:spcAft>
              <a:buSzPts val="1400"/>
              <a:buChar char="○"/>
            </a:pPr>
            <a:r>
              <a:rPr lang="en"/>
              <a:t>If we can break the JavaScript compiler, we can read memory from </a:t>
            </a:r>
            <a:r>
              <a:rPr b="1" lang="en">
                <a:latin typeface="Courier New"/>
                <a:ea typeface="Courier New"/>
                <a:cs typeface="Courier New"/>
                <a:sym typeface="Courier New"/>
              </a:rPr>
              <a:t>victim.com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Spectre Attack: Exploiting the processor</a:t>
            </a:r>
            <a:endParaRPr/>
          </a:p>
        </p:txBody>
      </p:sp>
      <p:sp>
        <p:nvSpPr>
          <p:cNvPr id="291" name="Google Shape;29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2" name="Google Shape;292;p42"/>
          <p:cNvSpPr txBox="1"/>
          <p:nvPr>
            <p:ph idx="1" type="body"/>
          </p:nvPr>
        </p:nvSpPr>
        <p:spPr>
          <a:xfrm>
            <a:off x="198500" y="1246825"/>
            <a:ext cx="86973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Quick review: Modern processors</a:t>
            </a:r>
            <a:endParaRPr/>
          </a:p>
          <a:p>
            <a:pPr indent="-317500" lvl="1" marL="914400" rtl="0" algn="l">
              <a:spcBef>
                <a:spcPts val="0"/>
              </a:spcBef>
              <a:spcAft>
                <a:spcPts val="0"/>
              </a:spcAft>
              <a:buSzPts val="1400"/>
              <a:buChar char="○"/>
            </a:pPr>
            <a:r>
              <a:rPr lang="en"/>
              <a:t>Designed to be very fast: High instructions per cycle (IPC)</a:t>
            </a:r>
            <a:endParaRPr/>
          </a:p>
          <a:p>
            <a:pPr indent="-317500" lvl="1" marL="914400" rtl="0" algn="l">
              <a:spcBef>
                <a:spcPts val="0"/>
              </a:spcBef>
              <a:spcAft>
                <a:spcPts val="0"/>
              </a:spcAft>
              <a:buSzPts val="1400"/>
              <a:buChar char="○"/>
            </a:pPr>
            <a:r>
              <a:rPr lang="en"/>
              <a:t>Uses aggressive behavior to achieve high IPC</a:t>
            </a:r>
            <a:endParaRPr/>
          </a:p>
          <a:p>
            <a:pPr indent="-317500" lvl="2" marL="1371600" rtl="0" algn="l">
              <a:spcBef>
                <a:spcPts val="0"/>
              </a:spcBef>
              <a:spcAft>
                <a:spcPts val="0"/>
              </a:spcAft>
              <a:buSzPts val="1400"/>
              <a:buChar char="■"/>
            </a:pPr>
            <a:r>
              <a:rPr lang="en"/>
              <a:t>Aggressive caching</a:t>
            </a:r>
            <a:endParaRPr/>
          </a:p>
          <a:p>
            <a:pPr indent="-317500" lvl="2" marL="1371600" rtl="0" algn="l">
              <a:spcBef>
                <a:spcPts val="0"/>
              </a:spcBef>
              <a:spcAft>
                <a:spcPts val="0"/>
              </a:spcAft>
              <a:buSzPts val="1400"/>
              <a:buChar char="■"/>
            </a:pPr>
            <a:r>
              <a:rPr lang="en"/>
              <a:t>Branch prediction: Guess the outcome of a branch and start executing that branch before the outcome is known</a:t>
            </a:r>
            <a:endParaRPr/>
          </a:p>
          <a:p>
            <a:pPr indent="-317500" lvl="2" marL="1371600" rtl="0" algn="l">
              <a:spcBef>
                <a:spcPts val="0"/>
              </a:spcBef>
              <a:spcAft>
                <a:spcPts val="0"/>
              </a:spcAft>
              <a:buSzPts val="1400"/>
              <a:buChar char="■"/>
            </a:pPr>
            <a:r>
              <a:rPr lang="en"/>
              <a:t>Speculative execution: Execute some code if the processor thinks it’ll be executed later</a:t>
            </a:r>
            <a:endParaRPr/>
          </a:p>
          <a:p>
            <a:pPr indent="-317500" lvl="1" marL="914400" rtl="0" algn="l">
              <a:spcBef>
                <a:spcPts val="0"/>
              </a:spcBef>
              <a:spcAft>
                <a:spcPts val="0"/>
              </a:spcAft>
              <a:buSzPts val="1400"/>
              <a:buChar char="○"/>
            </a:pPr>
            <a:r>
              <a:rPr lang="en"/>
              <a:t>Note: Predictions are not always correct</a:t>
            </a:r>
            <a:endParaRPr/>
          </a:p>
          <a:p>
            <a:pPr indent="-342900" lvl="0" marL="457200" rtl="0" algn="l">
              <a:spcBef>
                <a:spcPts val="0"/>
              </a:spcBef>
              <a:spcAft>
                <a:spcPts val="0"/>
              </a:spcAft>
              <a:buSzPts val="1800"/>
              <a:buChar char="●"/>
            </a:pPr>
            <a:r>
              <a:rPr lang="en"/>
              <a:t>Spectre: Exploits a hardware side-channel attack</a:t>
            </a:r>
            <a:endParaRPr/>
          </a:p>
          <a:p>
            <a:pPr indent="-317500" lvl="1" marL="914400" rtl="0" algn="l">
              <a:spcBef>
                <a:spcPts val="0"/>
              </a:spcBef>
              <a:spcAft>
                <a:spcPts val="0"/>
              </a:spcAft>
              <a:buSzPts val="1400"/>
              <a:buChar char="○"/>
            </a:pPr>
            <a:r>
              <a:rPr lang="en"/>
              <a:t>Use a side channel (e.g. timing, cache state) to detect the results of failed speculative execution</a:t>
            </a:r>
            <a:endParaRPr/>
          </a:p>
          <a:p>
            <a:pPr indent="-317500" lvl="1" marL="914400" rtl="0" algn="l">
              <a:spcBef>
                <a:spcPts val="0"/>
              </a:spcBef>
              <a:spcAft>
                <a:spcPts val="0"/>
              </a:spcAft>
              <a:buSzPts val="1400"/>
              <a:buChar char="○"/>
            </a:pPr>
            <a:r>
              <a:rPr lang="en"/>
              <a:t>Use a side channel to see what the input to the speculative execution was</a:t>
            </a:r>
            <a:endParaRPr/>
          </a:p>
          <a:p>
            <a:pPr indent="-317500" lvl="1" marL="914400" rtl="0" algn="l">
              <a:spcBef>
                <a:spcPts val="0"/>
              </a:spcBef>
              <a:spcAft>
                <a:spcPts val="0"/>
              </a:spcAft>
              <a:buSzPts val="1400"/>
              <a:buChar char="○"/>
            </a:pPr>
            <a:r>
              <a:rPr lang="en"/>
              <a:t>Idea: Force speculative execution by forcing the processor to make wrong predictions</a:t>
            </a:r>
            <a:endParaRPr/>
          </a:p>
          <a:p>
            <a:pPr indent="-317500" lvl="1" marL="914400" rtl="0" algn="l">
              <a:spcBef>
                <a:spcPts val="0"/>
              </a:spcBef>
              <a:spcAft>
                <a:spcPts val="0"/>
              </a:spcAft>
              <a:buSzPts val="1400"/>
              <a:buChar char="○"/>
            </a:pPr>
            <a:r>
              <a:rPr lang="en"/>
              <a:t>Idea: Read the side channel to see the results of the speculative execution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Spectre Attack: Exploiting the processor</a:t>
            </a:r>
            <a:endParaRPr/>
          </a:p>
        </p:txBody>
      </p:sp>
      <p:sp>
        <p:nvSpPr>
          <p:cNvPr id="298" name="Google Shape;29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43"/>
          <p:cNvSpPr txBox="1"/>
          <p:nvPr>
            <p:ph idx="1" type="body"/>
          </p:nvPr>
        </p:nvSpPr>
        <p:spPr>
          <a:xfrm>
            <a:off x="198500" y="1246825"/>
            <a:ext cx="61320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Using the side-channel to b</a:t>
            </a:r>
            <a:r>
              <a:rPr lang="en"/>
              <a:t>reak the JavaScript compiler’s memory isolation</a:t>
            </a:r>
            <a:endParaRPr/>
          </a:p>
          <a:p>
            <a:pPr indent="-317500" lvl="1" marL="914400" rtl="0" algn="l">
              <a:spcBef>
                <a:spcPts val="0"/>
              </a:spcBef>
              <a:spcAft>
                <a:spcPts val="0"/>
              </a:spcAft>
              <a:buSzPts val="1400"/>
              <a:buChar char="○"/>
            </a:pPr>
            <a:r>
              <a:rPr lang="en"/>
              <a:t>Recall: </a:t>
            </a:r>
            <a:r>
              <a:rPr b="1" lang="en">
                <a:latin typeface="Courier New"/>
                <a:ea typeface="Courier New"/>
                <a:cs typeface="Courier New"/>
                <a:sym typeface="Courier New"/>
              </a:rPr>
              <a:t>evil.com</a:t>
            </a:r>
            <a:r>
              <a:rPr lang="en"/>
              <a:t> has loaded an iframe with </a:t>
            </a:r>
            <a:r>
              <a:rPr b="1" lang="en">
                <a:latin typeface="Courier New"/>
                <a:ea typeface="Courier New"/>
                <a:cs typeface="Courier New"/>
                <a:sym typeface="Courier New"/>
              </a:rPr>
              <a:t>victim.com</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b="1" lang="en">
                <a:latin typeface="Courier New"/>
                <a:ea typeface="Courier New"/>
                <a:cs typeface="Courier New"/>
                <a:sym typeface="Courier New"/>
              </a:rPr>
              <a:t>evil.com</a:t>
            </a:r>
            <a:r>
              <a:rPr lang="en"/>
              <a:t> executes a repeated loop with legitimate instructions</a:t>
            </a:r>
            <a:endParaRPr/>
          </a:p>
          <a:p>
            <a:pPr indent="-317500" lvl="1" marL="914400" rtl="0" algn="l">
              <a:spcBef>
                <a:spcPts val="0"/>
              </a:spcBef>
              <a:spcAft>
                <a:spcPts val="0"/>
              </a:spcAft>
              <a:buSzPts val="1400"/>
              <a:buChar char="○"/>
            </a:pPr>
            <a:r>
              <a:rPr lang="en"/>
              <a:t>The branch predictor is trained to think this loop will keep going (it will keep guessing the </a:t>
            </a:r>
            <a:r>
              <a:rPr b="1" lang="en">
                <a:latin typeface="Courier New"/>
                <a:ea typeface="Courier New"/>
                <a:cs typeface="Courier New"/>
                <a:sym typeface="Courier New"/>
              </a:rPr>
              <a:t>while</a:t>
            </a:r>
            <a:r>
              <a:rPr lang="en"/>
              <a:t> condition is true)</a:t>
            </a:r>
            <a:endParaRPr/>
          </a:p>
          <a:p>
            <a:pPr indent="-317500" lvl="1" marL="914400" rtl="0" algn="l">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indent="-317500" lvl="1" marL="914400" rtl="0" algn="l">
              <a:spcBef>
                <a:spcPts val="0"/>
              </a:spcBef>
              <a:spcAft>
                <a:spcPts val="0"/>
              </a:spcAft>
              <a:buSzPts val="1400"/>
              <a:buChar char="○"/>
            </a:pPr>
            <a:r>
              <a:rPr lang="en"/>
              <a:t>In the speculative run of the loop, do computation on illegal memory (e.g. </a:t>
            </a:r>
            <a:r>
              <a:rPr b="1" lang="en">
                <a:latin typeface="Courier New"/>
                <a:ea typeface="Courier New"/>
                <a:cs typeface="Courier New"/>
                <a:sym typeface="Courier New"/>
              </a:rPr>
              <a:t>victim.com</a:t>
            </a:r>
            <a:r>
              <a:rPr lang="en"/>
              <a:t>’s cookies)</a:t>
            </a:r>
            <a:endParaRPr/>
          </a:p>
          <a:p>
            <a:pPr indent="-317500" lvl="1" marL="914400" rtl="0" algn="l">
              <a:spcBef>
                <a:spcPts val="0"/>
              </a:spcBef>
              <a:spcAft>
                <a:spcPts val="0"/>
              </a:spcAft>
              <a:buSzPts val="1400"/>
              <a:buChar char="○"/>
            </a:pPr>
            <a:r>
              <a:rPr lang="en"/>
              <a:t>Use the side-channel to leak some information about the illegal memory being read</a:t>
            </a:r>
            <a:endParaRPr/>
          </a:p>
          <a:p>
            <a:pPr indent="-317500" lvl="1" marL="914400" rtl="0" algn="l">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Courier New"/>
                <a:ea typeface="Courier New"/>
                <a:cs typeface="Courier New"/>
                <a:sym typeface="Courier New"/>
              </a:rPr>
              <a:t>i = 0</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while i &lt;= 1000:</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if i &lt;= 1000:</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[legal things]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else:</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[illegal things]</a:t>
            </a:r>
            <a:endParaRPr b="1">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URLs</a:t>
            </a:r>
            <a:endParaRPr/>
          </a:p>
        </p:txBody>
      </p:sp>
      <p:sp>
        <p:nvSpPr>
          <p:cNvPr id="79" name="Google Shape;79;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URL: A string that uniquely identifies one piece of data on the web</a:t>
            </a:r>
            <a:endParaRPr/>
          </a:p>
          <a:p>
            <a:pPr indent="-342900" lvl="0" marL="457200" rtl="0" algn="l">
              <a:spcBef>
                <a:spcPts val="0"/>
              </a:spcBef>
              <a:spcAft>
                <a:spcPts val="0"/>
              </a:spcAft>
              <a:buSzPts val="1800"/>
              <a:buChar char="●"/>
            </a:pPr>
            <a:r>
              <a:rPr lang="en"/>
              <a:t>Parts of a URL:</a:t>
            </a:r>
            <a:endParaRPr/>
          </a:p>
          <a:p>
            <a:pPr indent="-317500" lvl="1" marL="914400" rtl="0" algn="l">
              <a:spcBef>
                <a:spcPts val="0"/>
              </a:spcBef>
              <a:spcAft>
                <a:spcPts val="0"/>
              </a:spcAft>
              <a:buSzPts val="1400"/>
              <a:buChar char="○"/>
            </a:pPr>
            <a:r>
              <a:rPr lang="en"/>
              <a:t>Protocol: Defines which Internet protocol to use to retrieve the data (e.g. HTTP or HTTPS)</a:t>
            </a:r>
            <a:endParaRPr/>
          </a:p>
          <a:p>
            <a:pPr indent="-317500" lvl="1" marL="914400" rtl="0" algn="l">
              <a:spcBef>
                <a:spcPts val="0"/>
              </a:spcBef>
              <a:spcAft>
                <a:spcPts val="0"/>
              </a:spcAft>
              <a:buSzPts val="1400"/>
              <a:buChar char="○"/>
            </a:pPr>
            <a:r>
              <a:rPr lang="en"/>
              <a:t>Location: Defines which web server to contact</a:t>
            </a:r>
            <a:endParaRPr/>
          </a:p>
          <a:p>
            <a:pPr indent="-317500" lvl="2" marL="1371600" rtl="0" algn="l">
              <a:spcBef>
                <a:spcPts val="0"/>
              </a:spcBef>
              <a:spcAft>
                <a:spcPts val="0"/>
              </a:spcAft>
              <a:buSzPts val="1400"/>
              <a:buChar char="■"/>
            </a:pPr>
            <a:r>
              <a:rPr lang="en"/>
              <a:t>Can optionally contain a username or port</a:t>
            </a:r>
            <a:endParaRPr/>
          </a:p>
          <a:p>
            <a:pPr indent="-317500" lvl="1" marL="914400" rtl="0" algn="l">
              <a:spcBef>
                <a:spcPts val="0"/>
              </a:spcBef>
              <a:spcAft>
                <a:spcPts val="0"/>
              </a:spcAft>
              <a:buSzPts val="1400"/>
              <a:buChar char="○"/>
            </a:pPr>
            <a:r>
              <a:rPr lang="en"/>
              <a:t>Path: Defines which file on the web server to fetch</a:t>
            </a:r>
            <a:endParaRPr/>
          </a:p>
          <a:p>
            <a:pPr indent="-317500" lvl="1" marL="914400" rtl="0" algn="l">
              <a:spcBef>
                <a:spcPts val="0"/>
              </a:spcBef>
              <a:spcAft>
                <a:spcPts val="0"/>
              </a:spcAft>
              <a:buSzPts val="1400"/>
              <a:buChar char="○"/>
            </a:pPr>
            <a:r>
              <a:rPr lang="en"/>
              <a:t>Query (optional): Sends arguments in name-value pairs to the web server</a:t>
            </a:r>
            <a:endParaRPr/>
          </a:p>
          <a:p>
            <a:pPr indent="-317500" lvl="1" marL="914400" rtl="0" algn="l">
              <a:spcBef>
                <a:spcPts val="0"/>
              </a:spcBef>
              <a:spcAft>
                <a:spcPts val="0"/>
              </a:spcAft>
              <a:buSzPts val="1400"/>
              <a:buChar char="○"/>
            </a:pPr>
            <a:r>
              <a:rPr lang="en"/>
              <a:t>Fragment (optional): Not sent to the web server, but used by the browser for processing</a:t>
            </a:r>
            <a:endParaRPr/>
          </a:p>
          <a:p>
            <a:pPr indent="-342900" lvl="0" marL="457200" rtl="0" algn="l">
              <a:spcBef>
                <a:spcPts val="0"/>
              </a:spcBef>
              <a:spcAft>
                <a:spcPts val="0"/>
              </a:spcAft>
              <a:buSzPts val="1800"/>
              <a:buChar char="●"/>
            </a:pPr>
            <a:r>
              <a:rPr lang="en"/>
              <a:t>Special characters should be URL escaped</a:t>
            </a:r>
            <a:endParaRPr/>
          </a:p>
        </p:txBody>
      </p:sp>
      <p:sp>
        <p:nvSpPr>
          <p:cNvPr id="80" name="Google Shape;8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Spectre Attack: Defenses</a:t>
            </a:r>
            <a:endParaRPr/>
          </a:p>
        </p:txBody>
      </p:sp>
      <p:sp>
        <p:nvSpPr>
          <p:cNvPr id="307" name="Google Shape;30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4"/>
          <p:cNvSpPr txBox="1"/>
          <p:nvPr>
            <p:ph idx="1" type="body"/>
          </p:nvPr>
        </p:nvSpPr>
        <p:spPr>
          <a:xfrm>
            <a:off x="198500" y="1246825"/>
            <a:ext cx="8520600" cy="381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Chrome and Firefox now run each </a:t>
            </a:r>
            <a:r>
              <a:rPr i="1" lang="en"/>
              <a:t>origin</a:t>
            </a:r>
            <a:r>
              <a:rPr lang="en"/>
              <a:t>, not tab, in its own process</a:t>
            </a:r>
            <a:endParaRPr/>
          </a:p>
          <a:p>
            <a:pPr indent="-317500" lvl="1" marL="914400" rtl="0" algn="l">
              <a:spcBef>
                <a:spcPts val="0"/>
              </a:spcBef>
              <a:spcAft>
                <a:spcPts val="0"/>
              </a:spcAft>
              <a:buSzPts val="1400"/>
              <a:buChar char="○"/>
            </a:pPr>
            <a:r>
              <a:rPr lang="en"/>
              <a:t>Known as "Site Isolation"</a:t>
            </a:r>
            <a:endParaRPr/>
          </a:p>
          <a:p>
            <a:pPr indent="-317500" lvl="1" marL="914400" rtl="0" algn="l">
              <a:spcBef>
                <a:spcPts val="0"/>
              </a:spcBef>
              <a:spcAft>
                <a:spcPts val="0"/>
              </a:spcAft>
              <a:buSzPts val="1400"/>
              <a:buChar char="○"/>
            </a:pPr>
            <a:r>
              <a:rPr lang="en"/>
              <a:t>Recall: </a:t>
            </a:r>
            <a:r>
              <a:rPr lang="en"/>
              <a:t>The operating system (OS) makes sure that one process cannot access other processes</a:t>
            </a:r>
            <a:endParaRPr/>
          </a:p>
          <a:p>
            <a:pPr indent="-342900" lvl="0" marL="457200" rtl="0" algn="l">
              <a:spcBef>
                <a:spcPts val="0"/>
              </a:spcBef>
              <a:spcAft>
                <a:spcPts val="0"/>
              </a:spcAft>
              <a:buSzPts val="1800"/>
              <a:buChar char="●"/>
            </a:pPr>
            <a:r>
              <a:rPr lang="en"/>
              <a:t>Security: Spectre attack is defeated</a:t>
            </a:r>
            <a:endParaRPr/>
          </a:p>
          <a:p>
            <a:pPr indent="-317500" lvl="1" marL="914400" rtl="0" algn="l">
              <a:spcBef>
                <a:spcPts val="0"/>
              </a:spcBef>
              <a:spcAft>
                <a:spcPts val="0"/>
              </a:spcAft>
              <a:buSzPts val="1400"/>
              <a:buChar char="○"/>
            </a:pPr>
            <a:r>
              <a:rPr lang="en"/>
              <a:t>When </a:t>
            </a:r>
            <a:r>
              <a:rPr b="1" lang="en">
                <a:latin typeface="Courier New"/>
                <a:ea typeface="Courier New"/>
                <a:cs typeface="Courier New"/>
                <a:sym typeface="Courier New"/>
              </a:rPr>
              <a:t>evil.com</a:t>
            </a:r>
            <a:r>
              <a:rPr lang="en"/>
              <a:t> loads an iframe with </a:t>
            </a:r>
            <a:r>
              <a:rPr b="1" lang="en">
                <a:latin typeface="Courier New"/>
                <a:ea typeface="Courier New"/>
                <a:cs typeface="Courier New"/>
                <a:sym typeface="Courier New"/>
              </a:rPr>
              <a:t>victim.com</a:t>
            </a:r>
            <a:r>
              <a:rPr lang="en"/>
              <a:t>, the two frames are run in different processes</a:t>
            </a:r>
            <a:endParaRPr/>
          </a:p>
          <a:p>
            <a:pPr indent="-317500" lvl="1" marL="914400" rtl="0" algn="l">
              <a:spcBef>
                <a:spcPts val="0"/>
              </a:spcBef>
              <a:spcAft>
                <a:spcPts val="0"/>
              </a:spcAft>
              <a:buSzPts val="1400"/>
              <a:buChar char="○"/>
            </a:pPr>
            <a:r>
              <a:rPr lang="en"/>
              <a:t>Speculative execution no longer works: the OS prevents the </a:t>
            </a:r>
            <a:r>
              <a:rPr b="1" lang="en">
                <a:latin typeface="Courier New"/>
                <a:ea typeface="Courier New"/>
                <a:cs typeface="Courier New"/>
                <a:sym typeface="Courier New"/>
              </a:rPr>
              <a:t>evil.com</a:t>
            </a:r>
            <a:r>
              <a:rPr lang="en"/>
              <a:t> process from accessing memory of the </a:t>
            </a:r>
            <a:r>
              <a:rPr b="1" lang="en">
                <a:latin typeface="Courier New"/>
                <a:ea typeface="Courier New"/>
                <a:cs typeface="Courier New"/>
                <a:sym typeface="Courier New"/>
              </a:rPr>
              <a:t>victim.com</a:t>
            </a:r>
            <a:r>
              <a:rPr lang="en"/>
              <a:t> process</a:t>
            </a:r>
            <a:endParaRPr/>
          </a:p>
          <a:p>
            <a:pPr indent="-317500" lvl="1" marL="914400" rtl="0" algn="l">
              <a:spcBef>
                <a:spcPts val="0"/>
              </a:spcBef>
              <a:spcAft>
                <a:spcPts val="0"/>
              </a:spcAft>
              <a:buSzPts val="1400"/>
              <a:buChar char="○"/>
            </a:pPr>
            <a:r>
              <a:rPr lang="en"/>
              <a:t>The attack now requires breaking the OS isolation (much harder)</a:t>
            </a:r>
            <a:endParaRPr/>
          </a:p>
          <a:p>
            <a:pPr indent="-342900" lvl="0" marL="457200" rtl="0" algn="l">
              <a:spcBef>
                <a:spcPts val="0"/>
              </a:spcBef>
              <a:spcAft>
                <a:spcPts val="0"/>
              </a:spcAft>
              <a:buSzPts val="1800"/>
              <a:buChar char="●"/>
            </a:pPr>
            <a:r>
              <a:rPr lang="en"/>
              <a:t>Cost: Processes are expensive</a:t>
            </a:r>
            <a:endParaRPr/>
          </a:p>
          <a:p>
            <a:pPr indent="-317500" lvl="1" marL="914400" rtl="0" algn="l">
              <a:spcBef>
                <a:spcPts val="0"/>
              </a:spcBef>
              <a:spcAft>
                <a:spcPts val="0"/>
              </a:spcAft>
              <a:buSzPts val="1400"/>
              <a:buChar char="○"/>
            </a:pPr>
            <a:r>
              <a:rPr lang="en"/>
              <a:t>Lots of memory overhead</a:t>
            </a:r>
            <a:endParaRPr/>
          </a:p>
          <a:p>
            <a:pPr indent="-317500" lvl="1" marL="914400" rtl="0" algn="l">
              <a:spcBef>
                <a:spcPts val="0"/>
              </a:spcBef>
              <a:spcAft>
                <a:spcPts val="0"/>
              </a:spcAft>
              <a:buSzPts val="1400"/>
              <a:buChar char="○"/>
            </a:pPr>
            <a:r>
              <a:rPr lang="en"/>
              <a:t>Switching between processes is expensive: optimizations (e.g. caches) must be wiped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Spectre Attack: Takeaways</a:t>
            </a:r>
            <a:endParaRPr/>
          </a:p>
        </p:txBody>
      </p:sp>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Takeaway</a:t>
            </a:r>
            <a:r>
              <a:rPr lang="en"/>
              <a:t>: </a:t>
            </a:r>
            <a:r>
              <a:rPr lang="en"/>
              <a:t>Enforcing isolation between websites (same-origin policy, cookie policy) requires the browser to be securely designed. Getting this right can be very tricky!</a:t>
            </a:r>
            <a:endParaRPr/>
          </a:p>
          <a:p>
            <a:pPr indent="-342900" lvl="0" marL="457200" rtl="0" algn="l">
              <a:spcBef>
                <a:spcPts val="0"/>
              </a:spcBef>
              <a:spcAft>
                <a:spcPts val="0"/>
              </a:spcAft>
              <a:buSzPts val="1800"/>
              <a:buChar char="●"/>
            </a:pPr>
            <a:r>
              <a:rPr b="1" lang="en"/>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Session Authentication</a:t>
            </a:r>
            <a:endParaRPr/>
          </a:p>
        </p:txBody>
      </p:sp>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Authentication</a:t>
            </a:r>
            <a:endParaRPr/>
          </a:p>
        </p:txBody>
      </p:sp>
      <p:sp>
        <p:nvSpPr>
          <p:cNvPr id="327" name="Google Shape;32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Session</a:t>
            </a:r>
            <a:r>
              <a:rPr lang="en"/>
              <a:t>: A sequence of requests and </a:t>
            </a:r>
            <a:r>
              <a:rPr lang="en"/>
              <a:t>responses associated with the same authenticated user</a:t>
            </a:r>
            <a:endParaRPr/>
          </a:p>
          <a:p>
            <a:pPr indent="-317500" lvl="1" marL="914400" rtl="0" algn="l">
              <a:spcBef>
                <a:spcPts val="0"/>
              </a:spcBef>
              <a:spcAft>
                <a:spcPts val="0"/>
              </a:spcAft>
              <a:buSzPts val="1400"/>
              <a:buChar char="○"/>
            </a:pPr>
            <a:r>
              <a:rPr lang="en"/>
              <a:t>Example: When you check all your unread emails, you make many requests to Gmail. The Gmail server needs a way to know all these requests are from you</a:t>
            </a:r>
            <a:endParaRPr/>
          </a:p>
          <a:p>
            <a:pPr indent="-317500" lvl="1" marL="914400" rtl="0" algn="l">
              <a:spcBef>
                <a:spcPts val="0"/>
              </a:spcBef>
              <a:spcAft>
                <a:spcPts val="0"/>
              </a:spcAft>
              <a:buSzPts val="1400"/>
              <a:buChar char="○"/>
            </a:pPr>
            <a:r>
              <a:rPr lang="en"/>
              <a:t>When the session is over (you log out, or the session expires), future requests are not associated with you</a:t>
            </a:r>
            <a:endParaRPr/>
          </a:p>
          <a:p>
            <a:pPr indent="-342900" lvl="0" marL="457200" rtl="0" algn="l">
              <a:spcBef>
                <a:spcPts val="0"/>
              </a:spcBef>
              <a:spcAft>
                <a:spcPts val="0"/>
              </a:spcAft>
              <a:buSzPts val="1800"/>
              <a:buChar char="●"/>
            </a:pPr>
            <a:r>
              <a:rPr lang="en"/>
              <a:t>Naïve solution: Type your username and password before each request</a:t>
            </a:r>
            <a:endParaRPr/>
          </a:p>
          <a:p>
            <a:pPr indent="-317500" lvl="1" marL="914400" rtl="0" algn="l">
              <a:spcBef>
                <a:spcPts val="0"/>
              </a:spcBef>
              <a:spcAft>
                <a:spcPts val="0"/>
              </a:spcAft>
              <a:buSzPts val="1400"/>
              <a:buChar char="○"/>
            </a:pPr>
            <a:r>
              <a:rPr lang="en"/>
              <a:t>Problem: Very inconvenient for the user!</a:t>
            </a:r>
            <a:endParaRPr/>
          </a:p>
          <a:p>
            <a:pPr indent="-342900" lvl="0" marL="457200" rtl="0" algn="l">
              <a:spcBef>
                <a:spcPts val="0"/>
              </a:spcBef>
              <a:spcAft>
                <a:spcPts val="0"/>
              </a:spcAft>
              <a:buSzPts val="1800"/>
              <a:buChar char="●"/>
            </a:pPr>
            <a:r>
              <a:rPr lang="en"/>
              <a:t>Better solution: Is there a way the browser can automatically send some information in a request for us?</a:t>
            </a:r>
            <a:endParaRPr/>
          </a:p>
          <a:p>
            <a:pPr indent="-317500" lvl="1" marL="914400" rtl="0" algn="l">
              <a:spcBef>
                <a:spcPts val="0"/>
              </a:spcBef>
              <a:spcAft>
                <a:spcPts val="0"/>
              </a:spcAft>
              <a:buSzPts val="1400"/>
              <a:buChar char="○"/>
            </a:pPr>
            <a:r>
              <a:rPr lang="en"/>
              <a:t>Yes: Cookies!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Authentication: Intuition</a:t>
            </a:r>
            <a:endParaRPr/>
          </a:p>
        </p:txBody>
      </p:sp>
      <p:sp>
        <p:nvSpPr>
          <p:cNvPr id="334" name="Google Shape;334;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Imagine you’re attending a concert</a:t>
            </a:r>
            <a:endParaRPr/>
          </a:p>
          <a:p>
            <a:pPr indent="-342900" lvl="0" marL="457200" rtl="0" algn="l">
              <a:spcBef>
                <a:spcPts val="0"/>
              </a:spcBef>
              <a:spcAft>
                <a:spcPts val="0"/>
              </a:spcAft>
              <a:buSzPts val="1800"/>
              <a:buChar char="●"/>
            </a:pPr>
            <a:r>
              <a:rPr lang="en"/>
              <a:t>The first time you enter the venue:</a:t>
            </a:r>
            <a:endParaRPr/>
          </a:p>
          <a:p>
            <a:pPr indent="-317500" lvl="1" marL="914400" rtl="0" algn="l">
              <a:spcBef>
                <a:spcPts val="0"/>
              </a:spcBef>
              <a:spcAft>
                <a:spcPts val="0"/>
              </a:spcAft>
              <a:buSzPts val="1400"/>
              <a:buChar char="○"/>
            </a:pPr>
            <a:r>
              <a:rPr lang="en"/>
              <a:t>Present your ticket and ID</a:t>
            </a:r>
            <a:endParaRPr/>
          </a:p>
          <a:p>
            <a:pPr indent="-317500" lvl="1" marL="914400" rtl="0" algn="l">
              <a:spcBef>
                <a:spcPts val="0"/>
              </a:spcBef>
              <a:spcAft>
                <a:spcPts val="0"/>
              </a:spcAft>
              <a:buSzPts val="1400"/>
              <a:buChar char="○"/>
            </a:pPr>
            <a:r>
              <a:rPr lang="en"/>
              <a:t>The doorperson checks your ticket and ID</a:t>
            </a:r>
            <a:endParaRPr/>
          </a:p>
          <a:p>
            <a:pPr indent="-317500" lvl="1" marL="914400" rtl="0" algn="l">
              <a:spcBef>
                <a:spcPts val="0"/>
              </a:spcBef>
              <a:spcAft>
                <a:spcPts val="0"/>
              </a:spcAft>
              <a:buSzPts val="1400"/>
              <a:buChar char="○"/>
            </a:pPr>
            <a:r>
              <a:rPr lang="en"/>
              <a:t>If they’re valid, you receive a wristband</a:t>
            </a:r>
            <a:endParaRPr/>
          </a:p>
          <a:p>
            <a:pPr indent="-342900" lvl="0" marL="457200" rtl="0" algn="l">
              <a:spcBef>
                <a:spcPts val="0"/>
              </a:spcBef>
              <a:spcAft>
                <a:spcPts val="0"/>
              </a:spcAft>
              <a:buSzPts val="1800"/>
              <a:buChar char="●"/>
            </a:pPr>
            <a:r>
              <a:rPr lang="en"/>
              <a:t>If you leave and want to re-enter later</a:t>
            </a:r>
            <a:endParaRPr/>
          </a:p>
          <a:p>
            <a:pPr indent="-317500" lvl="1" marL="914400" rtl="0" algn="l">
              <a:spcBef>
                <a:spcPts val="0"/>
              </a:spcBef>
              <a:spcAft>
                <a:spcPts val="0"/>
              </a:spcAft>
              <a:buSzPts val="1400"/>
              <a:buChar char="○"/>
            </a:pPr>
            <a:r>
              <a:rPr lang="en"/>
              <a:t>Just show your wristband!</a:t>
            </a:r>
            <a:endParaRPr/>
          </a:p>
          <a:p>
            <a:pPr indent="-317500" lvl="1" marL="914400" rtl="0" algn="l">
              <a:spcBef>
                <a:spcPts val="0"/>
              </a:spcBef>
              <a:spcAft>
                <a:spcPts val="0"/>
              </a:spcAft>
              <a:buSzPts val="1400"/>
              <a:buChar char="○"/>
            </a:pPr>
            <a:r>
              <a:rPr lang="en"/>
              <a:t>No need to present your ticket and ID again</a:t>
            </a:r>
            <a:endParaRPr/>
          </a:p>
        </p:txBody>
      </p:sp>
      <p:sp>
        <p:nvSpPr>
          <p:cNvPr id="335" name="Google Shape;335;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Tokens</a:t>
            </a:r>
            <a:endParaRPr/>
          </a:p>
        </p:txBody>
      </p:sp>
      <p:sp>
        <p:nvSpPr>
          <p:cNvPr id="342" name="Google Shape;342;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Session token</a:t>
            </a:r>
            <a:r>
              <a:rPr lang="en"/>
              <a:t>: A secret value used to associate requests with an authenticated user</a:t>
            </a:r>
            <a:endParaRPr/>
          </a:p>
          <a:p>
            <a:pPr indent="-342900" lvl="0" marL="457200" rtl="0" algn="l">
              <a:spcBef>
                <a:spcPts val="0"/>
              </a:spcBef>
              <a:spcAft>
                <a:spcPts val="0"/>
              </a:spcAft>
              <a:buSzPts val="1800"/>
              <a:buChar char="●"/>
            </a:pPr>
            <a:r>
              <a:rPr lang="en"/>
              <a:t>The first time you visit the website:</a:t>
            </a:r>
            <a:endParaRPr/>
          </a:p>
          <a:p>
            <a:pPr indent="-317500" lvl="1" marL="914400" rtl="0" algn="l">
              <a:spcBef>
                <a:spcPts val="0"/>
              </a:spcBef>
              <a:spcAft>
                <a:spcPts val="0"/>
              </a:spcAft>
              <a:buSzPts val="1400"/>
              <a:buChar char="○"/>
            </a:pPr>
            <a:r>
              <a:rPr lang="en"/>
              <a:t>Present your </a:t>
            </a:r>
            <a:r>
              <a:rPr lang="en"/>
              <a:t>username and password</a:t>
            </a:r>
            <a:endParaRPr/>
          </a:p>
          <a:p>
            <a:pPr indent="-317500" lvl="1" marL="914400" rtl="0" algn="l">
              <a:spcBef>
                <a:spcPts val="0"/>
              </a:spcBef>
              <a:spcAft>
                <a:spcPts val="0"/>
              </a:spcAft>
              <a:buSzPts val="1400"/>
              <a:buChar char="○"/>
            </a:pPr>
            <a:r>
              <a:rPr lang="en"/>
              <a:t>If they’re valid, you receive a session token</a:t>
            </a:r>
            <a:endParaRPr/>
          </a:p>
          <a:p>
            <a:pPr indent="-317500" lvl="1" marL="914400" rtl="0" algn="l">
              <a:spcBef>
                <a:spcPts val="0"/>
              </a:spcBef>
              <a:spcAft>
                <a:spcPts val="0"/>
              </a:spcAft>
              <a:buSzPts val="1400"/>
              <a:buChar char="○"/>
            </a:pPr>
            <a:r>
              <a:rPr lang="en"/>
              <a:t>The server associates you with the session token</a:t>
            </a:r>
            <a:endParaRPr/>
          </a:p>
          <a:p>
            <a:pPr indent="-342900" lvl="0" marL="457200" rtl="0" algn="l">
              <a:spcBef>
                <a:spcPts val="0"/>
              </a:spcBef>
              <a:spcAft>
                <a:spcPts val="0"/>
              </a:spcAft>
              <a:buSzPts val="1800"/>
              <a:buChar char="●"/>
            </a:pPr>
            <a:r>
              <a:rPr lang="en"/>
              <a:t>When you make future requests to the website:</a:t>
            </a:r>
            <a:endParaRPr/>
          </a:p>
          <a:p>
            <a:pPr indent="-317500" lvl="1" marL="914400" rtl="0" algn="l">
              <a:spcBef>
                <a:spcPts val="0"/>
              </a:spcBef>
              <a:spcAft>
                <a:spcPts val="0"/>
              </a:spcAft>
              <a:buSzPts val="1400"/>
              <a:buChar char="○"/>
            </a:pPr>
            <a:r>
              <a:rPr lang="en"/>
              <a:t>Attach the session token in your request</a:t>
            </a:r>
            <a:endParaRPr/>
          </a:p>
          <a:p>
            <a:pPr indent="-317500" lvl="1" marL="914400" rtl="0" algn="l">
              <a:spcBef>
                <a:spcPts val="0"/>
              </a:spcBef>
              <a:spcAft>
                <a:spcPts val="0"/>
              </a:spcAft>
              <a:buSzPts val="1400"/>
              <a:buChar char="○"/>
            </a:pPr>
            <a:r>
              <a:rPr lang="en"/>
              <a:t>The server checks the session token to figure out that the request is from you</a:t>
            </a:r>
            <a:endParaRPr/>
          </a:p>
          <a:p>
            <a:pPr indent="-317500" lvl="1" marL="914400" rtl="0" algn="l">
              <a:spcBef>
                <a:spcPts val="0"/>
              </a:spcBef>
              <a:spcAft>
                <a:spcPts val="0"/>
              </a:spcAft>
              <a:buSzPts val="1400"/>
              <a:buChar char="○"/>
            </a:pPr>
            <a:r>
              <a:rPr lang="en"/>
              <a:t>No need to re-enter your username and password!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Tokens with Cookies</a:t>
            </a:r>
            <a:endParaRPr/>
          </a:p>
        </p:txBody>
      </p:sp>
      <p:sp>
        <p:nvSpPr>
          <p:cNvPr id="349" name="Google Shape;349;p5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Session tokens can be implemented with cookies</a:t>
            </a:r>
            <a:endParaRPr/>
          </a:p>
          <a:p>
            <a:pPr indent="-317500" lvl="1" marL="914400" rtl="0" algn="l">
              <a:spcBef>
                <a:spcPts val="0"/>
              </a:spcBef>
              <a:spcAft>
                <a:spcPts val="0"/>
              </a:spcAft>
              <a:buSzPts val="1400"/>
              <a:buChar char="○"/>
            </a:pPr>
            <a:r>
              <a:rPr lang="en"/>
              <a:t>Cookies can be used to save </a:t>
            </a:r>
            <a:r>
              <a:rPr i="1" lang="en"/>
              <a:t>any</a:t>
            </a:r>
            <a:r>
              <a:rPr lang="en"/>
              <a:t> state across requests (e.g. dark mode)</a:t>
            </a:r>
            <a:endParaRPr/>
          </a:p>
          <a:p>
            <a:pPr indent="-317500" lvl="1" marL="914400" rtl="0" algn="l">
              <a:spcBef>
                <a:spcPts val="0"/>
              </a:spcBef>
              <a:spcAft>
                <a:spcPts val="0"/>
              </a:spcAft>
              <a:buSzPts val="1400"/>
              <a:buChar char="○"/>
            </a:pPr>
            <a:r>
              <a:rPr lang="en"/>
              <a:t>Session tokens are just one way to use cookies</a:t>
            </a:r>
            <a:endParaRPr/>
          </a:p>
          <a:p>
            <a:pPr indent="-342900" lvl="0" marL="457200" rtl="0" algn="l">
              <a:spcBef>
                <a:spcPts val="0"/>
              </a:spcBef>
              <a:spcAft>
                <a:spcPts val="0"/>
              </a:spcAft>
              <a:buSzPts val="1800"/>
              <a:buChar char="●"/>
            </a:pPr>
            <a:r>
              <a:rPr lang="en"/>
              <a:t>The first time you visit a website:</a:t>
            </a:r>
            <a:endParaRPr/>
          </a:p>
          <a:p>
            <a:pPr indent="-317500" lvl="1" marL="914400" rtl="0" algn="l">
              <a:spcBef>
                <a:spcPts val="0"/>
              </a:spcBef>
              <a:spcAft>
                <a:spcPts val="0"/>
              </a:spcAft>
              <a:buSzPts val="1400"/>
              <a:buChar char="○"/>
            </a:pPr>
            <a:r>
              <a:rPr lang="en"/>
              <a:t>Make a request with your username and password</a:t>
            </a:r>
            <a:endParaRPr/>
          </a:p>
          <a:p>
            <a:pPr indent="-317500" lvl="1" marL="914400" rtl="0" algn="l">
              <a:spcBef>
                <a:spcPts val="0"/>
              </a:spcBef>
              <a:spcAft>
                <a:spcPts val="0"/>
              </a:spcAft>
              <a:buSzPts val="1400"/>
              <a:buChar char="○"/>
            </a:pPr>
            <a:r>
              <a:rPr lang="en"/>
              <a:t>If they’re valid, the server sends you a cookie with the session token</a:t>
            </a:r>
            <a:endParaRPr/>
          </a:p>
          <a:p>
            <a:pPr indent="-317500" lvl="1" marL="914400" rtl="0" algn="l">
              <a:spcBef>
                <a:spcPts val="0"/>
              </a:spcBef>
              <a:spcAft>
                <a:spcPts val="0"/>
              </a:spcAft>
              <a:buSzPts val="1400"/>
              <a:buChar char="○"/>
            </a:pPr>
            <a:r>
              <a:rPr lang="en"/>
              <a:t>The server associates you with the session token</a:t>
            </a:r>
            <a:endParaRPr/>
          </a:p>
          <a:p>
            <a:pPr indent="-342900" lvl="0" marL="457200" rtl="0" algn="l">
              <a:spcBef>
                <a:spcPts val="0"/>
              </a:spcBef>
              <a:spcAft>
                <a:spcPts val="0"/>
              </a:spcAft>
              <a:buSzPts val="1800"/>
              <a:buChar char="●"/>
            </a:pPr>
            <a:r>
              <a:rPr lang="en"/>
              <a:t>When you make future requests to the </a:t>
            </a:r>
            <a:r>
              <a:rPr lang="en"/>
              <a:t>website:</a:t>
            </a:r>
            <a:endParaRPr/>
          </a:p>
          <a:p>
            <a:pPr indent="-317500" lvl="1" marL="914400" rtl="0" algn="l">
              <a:spcBef>
                <a:spcPts val="0"/>
              </a:spcBef>
              <a:spcAft>
                <a:spcPts val="0"/>
              </a:spcAft>
              <a:buSzPts val="1400"/>
              <a:buChar char="○"/>
            </a:pPr>
            <a:r>
              <a:rPr lang="en"/>
              <a:t>The browser attaches the session token cookie in your request</a:t>
            </a:r>
            <a:endParaRPr/>
          </a:p>
          <a:p>
            <a:pPr indent="-317500" lvl="1" marL="914400" rtl="0" algn="l">
              <a:spcBef>
                <a:spcPts val="0"/>
              </a:spcBef>
              <a:spcAft>
                <a:spcPts val="0"/>
              </a:spcAft>
              <a:buSzPts val="1400"/>
              <a:buChar char="○"/>
            </a:pPr>
            <a:r>
              <a:rPr lang="en"/>
              <a:t>The server checks the session token to figure out that the request is from you</a:t>
            </a:r>
            <a:endParaRPr/>
          </a:p>
          <a:p>
            <a:pPr indent="-317500" lvl="1" marL="914400" rtl="0" algn="l">
              <a:spcBef>
                <a:spcPts val="0"/>
              </a:spcBef>
              <a:spcAft>
                <a:spcPts val="0"/>
              </a:spcAft>
              <a:buSzPts val="1400"/>
              <a:buChar char="○"/>
            </a:pPr>
            <a:r>
              <a:rPr lang="en"/>
              <a:t>No need to re-enter your username and password!</a:t>
            </a:r>
            <a:endParaRPr/>
          </a:p>
          <a:p>
            <a:pPr indent="-342900" lvl="0" marL="457200" rtl="0" algn="l">
              <a:spcBef>
                <a:spcPts val="0"/>
              </a:spcBef>
              <a:spcAft>
                <a:spcPts val="0"/>
              </a:spcAft>
              <a:buSzPts val="1800"/>
              <a:buChar char="●"/>
            </a:pPr>
            <a:r>
              <a:rPr lang="en"/>
              <a:t>When you log out (or when the session times out):</a:t>
            </a:r>
            <a:endParaRPr/>
          </a:p>
          <a:p>
            <a:pPr indent="-317500" lvl="1" marL="914400" rtl="0" algn="l">
              <a:spcBef>
                <a:spcPts val="0"/>
              </a:spcBef>
              <a:spcAft>
                <a:spcPts val="0"/>
              </a:spcAft>
              <a:buSzPts val="1400"/>
              <a:buChar char="○"/>
            </a:pPr>
            <a:r>
              <a:rPr lang="en"/>
              <a:t>The browser and server delete the session token</a:t>
            </a:r>
            <a:endParaRPr/>
          </a:p>
        </p:txBody>
      </p:sp>
      <p:sp>
        <p:nvSpPr>
          <p:cNvPr id="350" name="Google Shape;35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Tokens: Security</a:t>
            </a:r>
            <a:endParaRPr/>
          </a:p>
        </p:txBody>
      </p:sp>
      <p:sp>
        <p:nvSpPr>
          <p:cNvPr id="356" name="Google Shape;356;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an attacker steals your session token, they can log in as you!</a:t>
            </a:r>
            <a:endParaRPr/>
          </a:p>
          <a:p>
            <a:pPr indent="-317500" lvl="1" marL="914400" rtl="0" algn="l">
              <a:spcBef>
                <a:spcPts val="0"/>
              </a:spcBef>
              <a:spcAft>
                <a:spcPts val="0"/>
              </a:spcAft>
              <a:buSzPts val="1400"/>
              <a:buChar char="○"/>
            </a:pPr>
            <a:r>
              <a:rPr lang="en"/>
              <a:t>The attacker can make requests and attach your session token</a:t>
            </a:r>
            <a:endParaRPr/>
          </a:p>
          <a:p>
            <a:pPr indent="-317500" lvl="1" marL="914400" rtl="0" algn="l">
              <a:spcBef>
                <a:spcPts val="0"/>
              </a:spcBef>
              <a:spcAft>
                <a:spcPts val="0"/>
              </a:spcAft>
              <a:buSzPts val="1400"/>
              <a:buChar char="○"/>
            </a:pPr>
            <a:r>
              <a:rPr lang="en"/>
              <a:t>The browser will think the attacker’s requests come from you</a:t>
            </a:r>
            <a:endParaRPr/>
          </a:p>
          <a:p>
            <a:pPr indent="-342900" lvl="0" marL="457200" rtl="0" algn="l">
              <a:spcBef>
                <a:spcPts val="0"/>
              </a:spcBef>
              <a:spcAft>
                <a:spcPts val="0"/>
              </a:spcAft>
              <a:buSzPts val="1800"/>
              <a:buChar char="●"/>
            </a:pPr>
            <a:r>
              <a:rPr lang="en"/>
              <a:t>Servers need to generate session tokens </a:t>
            </a:r>
            <a:r>
              <a:rPr i="1" lang="en"/>
              <a:t>randomly</a:t>
            </a:r>
            <a:r>
              <a:rPr lang="en"/>
              <a:t> and </a:t>
            </a:r>
            <a:r>
              <a:rPr i="1" lang="en"/>
              <a:t>securely</a:t>
            </a:r>
            <a:endParaRPr/>
          </a:p>
          <a:p>
            <a:pPr indent="-342900" lvl="0" marL="457200" rtl="0" algn="l">
              <a:spcBef>
                <a:spcPts val="0"/>
              </a:spcBef>
              <a:spcAft>
                <a:spcPts val="0"/>
              </a:spcAft>
              <a:buSzPts val="1800"/>
              <a:buChar char="●"/>
            </a:pPr>
            <a:r>
              <a:rPr lang="en"/>
              <a:t>Browsers need to make sure malicious websites cannot steal session tokens</a:t>
            </a:r>
            <a:endParaRPr/>
          </a:p>
          <a:p>
            <a:pPr indent="-317500" lvl="1" marL="914400" rtl="0" algn="l">
              <a:spcBef>
                <a:spcPts val="0"/>
              </a:spcBef>
              <a:spcAft>
                <a:spcPts val="0"/>
              </a:spcAft>
              <a:buSzPts val="1400"/>
              <a:buChar char="○"/>
            </a:pPr>
            <a:r>
              <a:rPr lang="en"/>
              <a:t>Enforce isolation with cookie policy and same-origin policy</a:t>
            </a:r>
            <a:endParaRPr/>
          </a:p>
          <a:p>
            <a:pPr indent="-342900" lvl="0" marL="457200" rtl="0" algn="l">
              <a:spcBef>
                <a:spcPts val="0"/>
              </a:spcBef>
              <a:spcAft>
                <a:spcPts val="0"/>
              </a:spcAft>
              <a:buSzPts val="1800"/>
              <a:buChar char="●"/>
            </a:pPr>
            <a:r>
              <a:rPr lang="en"/>
              <a:t>Browsers should not send session tokens to the wrong websites</a:t>
            </a:r>
            <a:endParaRPr/>
          </a:p>
          <a:p>
            <a:pPr indent="-317500" lvl="1" marL="914400" rtl="0" algn="l">
              <a:spcBef>
                <a:spcPts val="0"/>
              </a:spcBef>
              <a:spcAft>
                <a:spcPts val="0"/>
              </a:spcAft>
              <a:buSzPts val="1400"/>
              <a:buChar char="○"/>
            </a:pPr>
            <a:r>
              <a:rPr lang="en"/>
              <a:t>Enforced by cookie policy</a:t>
            </a:r>
            <a:endParaRPr/>
          </a:p>
        </p:txBody>
      </p:sp>
      <p:sp>
        <p:nvSpPr>
          <p:cNvPr id="357" name="Google Shape;35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Token Cookie Attributes</a:t>
            </a:r>
            <a:endParaRPr/>
          </a:p>
        </p:txBody>
      </p:sp>
      <p:sp>
        <p:nvSpPr>
          <p:cNvPr id="363" name="Google Shape;363;p5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attributes should the server set for the session token?</a:t>
            </a:r>
            <a:endParaRPr/>
          </a:p>
          <a:p>
            <a:pPr indent="-317500" lvl="1" marL="914400" rtl="0" algn="l">
              <a:spcBef>
                <a:spcPts val="0"/>
              </a:spcBef>
              <a:spcAft>
                <a:spcPts val="0"/>
              </a:spcAft>
              <a:buSzPts val="1400"/>
              <a:buChar char="○"/>
            </a:pPr>
            <a:r>
              <a:rPr lang="en"/>
              <a:t>Domain and Path: Set so that the cookie is only sent on requests that require authentication</a:t>
            </a:r>
            <a:endParaRPr/>
          </a:p>
          <a:p>
            <a:pPr indent="-317500" lvl="1" marL="914400" rtl="0" algn="l">
              <a:spcBef>
                <a:spcPts val="0"/>
              </a:spcBef>
              <a:spcAft>
                <a:spcPts val="0"/>
              </a:spcAft>
              <a:buSzPts val="1400"/>
              <a:buChar char="○"/>
            </a:pPr>
            <a:r>
              <a:rPr lang="en"/>
              <a:t>Secure: Can set to True to so the cookie is only sent over secure HTTPS connections</a:t>
            </a:r>
            <a:endParaRPr/>
          </a:p>
          <a:p>
            <a:pPr indent="-317500" lvl="1" marL="914400" rtl="0" algn="l">
              <a:spcBef>
                <a:spcPts val="0"/>
              </a:spcBef>
              <a:spcAft>
                <a:spcPts val="0"/>
              </a:spcAft>
              <a:buSzPts val="1400"/>
              <a:buChar char="○"/>
            </a:pPr>
            <a:r>
              <a:rPr lang="en"/>
              <a:t>HttpOnly</a:t>
            </a:r>
            <a:r>
              <a:rPr lang="en"/>
              <a:t>: Can set to True so JavaScript can’t access session tokens</a:t>
            </a:r>
            <a:endParaRPr/>
          </a:p>
          <a:p>
            <a:pPr indent="-317500" lvl="1" marL="914400" rtl="0" algn="l">
              <a:spcBef>
                <a:spcPts val="0"/>
              </a:spcBef>
              <a:spcAft>
                <a:spcPts val="0"/>
              </a:spcAft>
              <a:buSzPts val="1400"/>
              <a:buChar char="○"/>
            </a:pPr>
            <a:r>
              <a:rPr lang="en"/>
              <a:t>Expires: Set so that the cookie expires when the session times out</a:t>
            </a:r>
            <a:endParaRPr/>
          </a:p>
        </p:txBody>
      </p:sp>
      <p:sp>
        <p:nvSpPr>
          <p:cNvPr id="364" name="Google Shape;364;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65" name="Google Shape;365;p52"/>
          <p:cNvGraphicFramePr/>
          <p:nvPr/>
        </p:nvGraphicFramePr>
        <p:xfrm>
          <a:off x="5512600" y="1246825"/>
          <a:ext cx="3000000" cy="3000000"/>
        </p:xfrm>
        <a:graphic>
          <a:graphicData uri="http://schemas.openxmlformats.org/drawingml/2006/table">
            <a:tbl>
              <a:tblPr>
                <a:noFill/>
                <a:tableStyleId>{7854213F-6F75-46B6-A400-1879BFC111C5}</a:tableStyleId>
              </a:tblPr>
              <a:tblGrid>
                <a:gridCol w="1030475"/>
                <a:gridCol w="2202375"/>
              </a:tblGrid>
              <a:tr h="396200">
                <a:tc>
                  <a:txBody>
                    <a:bodyPr/>
                    <a:lstStyle/>
                    <a:p>
                      <a:pPr indent="0" lvl="0" marL="0" rtl="0" algn="l">
                        <a:spcBef>
                          <a:spcPts val="0"/>
                        </a:spcBef>
                        <a:spcAft>
                          <a:spcPts val="0"/>
                        </a:spcAft>
                        <a:buNone/>
                      </a:pPr>
                      <a:r>
                        <a:rPr lang="en"/>
                        <a:t>Name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token</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Value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{random value}</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Domain</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mail.google.com</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Path</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Secure</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True</a:t>
                      </a:r>
                      <a:endParaRPr b="1">
                        <a:latin typeface="Courier New"/>
                        <a:ea typeface="Courier New"/>
                        <a:cs typeface="Courier New"/>
                        <a:sym typeface="Courier New"/>
                      </a:endParaRPr>
                    </a:p>
                  </a:txBody>
                  <a:tcPr marT="91425" marB="91425" marR="91425" marL="91425"/>
                </a:tc>
              </a:tr>
              <a:tr h="396200">
                <a:tc>
                  <a:txBody>
                    <a:bodyPr/>
                    <a:lstStyle/>
                    <a:p>
                      <a:pPr indent="0" lvl="0" marL="0" rtl="0" algn="l">
                        <a:spcBef>
                          <a:spcPts val="0"/>
                        </a:spcBef>
                        <a:spcAft>
                          <a:spcPts val="0"/>
                        </a:spcAft>
                        <a:buNone/>
                      </a:pPr>
                      <a:r>
                        <a:rPr lang="en"/>
                        <a:t>HttpOnly</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True</a:t>
                      </a:r>
                      <a:endParaRPr b="1">
                        <a:latin typeface="Courier New"/>
                        <a:ea typeface="Courier New"/>
                        <a:cs typeface="Courier New"/>
                        <a:sym typeface="Courier New"/>
                      </a:endParaRPr>
                    </a:p>
                  </a:txBody>
                  <a:tcPr marT="91425" marB="91425" marR="91425" marL="91425"/>
                </a:tc>
              </a:tr>
              <a:tr h="433050">
                <a:tc>
                  <a:txBody>
                    <a:bodyPr/>
                    <a:lstStyle/>
                    <a:p>
                      <a:pPr indent="0" lvl="0" marL="0" rtl="0" algn="l">
                        <a:spcBef>
                          <a:spcPts val="0"/>
                        </a:spcBef>
                        <a:spcAft>
                          <a:spcPts val="0"/>
                        </a:spcAft>
                        <a:buNone/>
                      </a:pPr>
                      <a:r>
                        <a:rPr lang="en"/>
                        <a:t>Expires</a:t>
                      </a:r>
                      <a:endParaRPr/>
                    </a:p>
                  </a:txBody>
                  <a:tcPr marT="91425" marB="91425"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{15 minutes later}</a:t>
                      </a:r>
                      <a:endParaRPr b="1">
                        <a:latin typeface="Courier New"/>
                        <a:ea typeface="Courier New"/>
                        <a:cs typeface="Courier New"/>
                        <a:sym typeface="Courier New"/>
                      </a:endParaRPr>
                    </a:p>
                  </a:txBody>
                  <a:tcPr marT="91425" marB="91425" marR="91425" marL="91425"/>
                </a:tc>
              </a:tr>
              <a:tr h="396200">
                <a:tc gridSpan="2">
                  <a:txBody>
                    <a:bodyPr/>
                    <a:lstStyle/>
                    <a:p>
                      <a:pPr indent="0" lvl="0" marL="0" rtl="0" algn="l">
                        <a:spcBef>
                          <a:spcPts val="0"/>
                        </a:spcBef>
                        <a:spcAft>
                          <a:spcPts val="0"/>
                        </a:spcAft>
                        <a:buNone/>
                      </a:pPr>
                      <a:r>
                        <a:rPr lang="en"/>
                        <a:t>(</a:t>
                      </a:r>
                      <a:r>
                        <a:rPr i="1" lang="en"/>
                        <a:t>other fields omitted</a:t>
                      </a:r>
                      <a:r>
                        <a:rPr lang="en"/>
                        <a:t>)</a:t>
                      </a:r>
                      <a:endParaRPr/>
                    </a:p>
                  </a:txBody>
                  <a:tcPr marT="91425" marB="91425" marR="91425" marL="91425"/>
                </a:tc>
                <a:tc hMerge="1"/>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Cross-Site Request Forgery (CSRF)</a:t>
            </a:r>
            <a:endParaRPr/>
          </a:p>
        </p:txBody>
      </p:sp>
      <p:sp>
        <p:nvSpPr>
          <p:cNvPr id="371" name="Google Shape;371;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2" name="Google Shape;372;p53"/>
          <p:cNvPicPr preferRelativeResize="0"/>
          <p:nvPr/>
        </p:nvPicPr>
        <p:blipFill>
          <a:blip r:embed="rId3">
            <a:alphaModFix/>
          </a:blip>
          <a:stretch>
            <a:fillRect/>
          </a:stretch>
        </p:blipFill>
        <p:spPr>
          <a:xfrm>
            <a:off x="2693763" y="3095025"/>
            <a:ext cx="3756464" cy="184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Parts of a Webpage</a:t>
            </a:r>
            <a:endParaRPr/>
          </a:p>
        </p:txBody>
      </p:sp>
      <p:sp>
        <p:nvSpPr>
          <p:cNvPr id="86" name="Google Shape;86;p1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HTML: A markup language to create structured documents</a:t>
            </a:r>
            <a:endParaRPr/>
          </a:p>
          <a:p>
            <a:pPr indent="-317500" lvl="1" marL="914400" rtl="0" algn="l">
              <a:spcBef>
                <a:spcPts val="0"/>
              </a:spcBef>
              <a:spcAft>
                <a:spcPts val="0"/>
              </a:spcAft>
              <a:buSzPts val="1400"/>
              <a:buChar char="○"/>
            </a:pPr>
            <a:r>
              <a:rPr lang="en"/>
              <a:t>Create a link</a:t>
            </a:r>
            <a:endParaRPr/>
          </a:p>
          <a:p>
            <a:pPr indent="-317500" lvl="1" marL="914400" rtl="0" algn="l">
              <a:spcBef>
                <a:spcPts val="0"/>
              </a:spcBef>
              <a:spcAft>
                <a:spcPts val="0"/>
              </a:spcAft>
              <a:buSzPts val="1400"/>
              <a:buChar char="○"/>
            </a:pPr>
            <a:r>
              <a:rPr lang="en"/>
              <a:t>Create a form</a:t>
            </a:r>
            <a:endParaRPr/>
          </a:p>
          <a:p>
            <a:pPr indent="-317500" lvl="1" marL="914400" rtl="0" algn="l">
              <a:spcBef>
                <a:spcPts val="0"/>
              </a:spcBef>
              <a:spcAft>
                <a:spcPts val="0"/>
              </a:spcAft>
              <a:buSzPts val="1400"/>
              <a:buChar char="○"/>
            </a:pPr>
            <a:r>
              <a:rPr lang="en"/>
              <a:t>Embed an image</a:t>
            </a:r>
            <a:endParaRPr/>
          </a:p>
          <a:p>
            <a:pPr indent="-317500" lvl="1" marL="914400" rtl="0" algn="l">
              <a:spcBef>
                <a:spcPts val="0"/>
              </a:spcBef>
              <a:spcAft>
                <a:spcPts val="0"/>
              </a:spcAft>
              <a:buSzPts val="1400"/>
              <a:buChar char="○"/>
            </a:pPr>
            <a:r>
              <a:rPr lang="en"/>
              <a:t>Embed another webpage (iframe or frame)</a:t>
            </a:r>
            <a:endParaRPr/>
          </a:p>
          <a:p>
            <a:pPr indent="-342900" lvl="0" marL="457200" rtl="0" algn="l">
              <a:spcBef>
                <a:spcPts val="0"/>
              </a:spcBef>
              <a:spcAft>
                <a:spcPts val="0"/>
              </a:spcAft>
              <a:buSzPts val="1800"/>
              <a:buChar char="●"/>
            </a:pPr>
            <a:r>
              <a:rPr lang="en"/>
              <a:t>CSS: A style sheet language for defining the appearance of webpages</a:t>
            </a:r>
            <a:endParaRPr/>
          </a:p>
          <a:p>
            <a:pPr indent="-317500" lvl="1" marL="914400" rtl="0" algn="l">
              <a:spcBef>
                <a:spcPts val="0"/>
              </a:spcBef>
              <a:spcAft>
                <a:spcPts val="0"/>
              </a:spcAft>
              <a:buSzPts val="1400"/>
              <a:buChar char="○"/>
            </a:pPr>
            <a:r>
              <a:rPr lang="en"/>
              <a:t>As powerful as JavaScript if used maliciously!</a:t>
            </a:r>
            <a:endParaRPr/>
          </a:p>
          <a:p>
            <a:pPr indent="-342900" lvl="0" marL="457200" rtl="0" algn="l">
              <a:spcBef>
                <a:spcPts val="0"/>
              </a:spcBef>
              <a:spcAft>
                <a:spcPts val="0"/>
              </a:spcAft>
              <a:buSzPts val="1800"/>
              <a:buChar char="●"/>
            </a:pPr>
            <a:r>
              <a:rPr lang="en"/>
              <a:t>JavaScript: A programming language for running code in the web browser</a:t>
            </a:r>
            <a:endParaRPr/>
          </a:p>
          <a:p>
            <a:pPr indent="-317500" lvl="1" marL="914400" rtl="0" algn="l">
              <a:spcBef>
                <a:spcPts val="0"/>
              </a:spcBef>
              <a:spcAft>
                <a:spcPts val="0"/>
              </a:spcAft>
              <a:buSzPts val="1400"/>
              <a:buChar char="○"/>
            </a:pPr>
            <a:r>
              <a:rPr lang="en"/>
              <a:t>JavaScript code runs in the web browser</a:t>
            </a:r>
            <a:endParaRPr/>
          </a:p>
          <a:p>
            <a:pPr indent="-317500" lvl="1" marL="914400" rtl="0" algn="l">
              <a:spcBef>
                <a:spcPts val="0"/>
              </a:spcBef>
              <a:spcAft>
                <a:spcPts val="0"/>
              </a:spcAft>
              <a:buSzPts val="1400"/>
              <a:buChar char="○"/>
            </a:pPr>
            <a:r>
              <a:rPr lang="en"/>
              <a:t>Modify any part of the webpage (e.g. HTML or CSS)</a:t>
            </a:r>
            <a:endParaRPr/>
          </a:p>
          <a:p>
            <a:pPr indent="-317500" lvl="1" marL="914400" rtl="0" algn="l">
              <a:spcBef>
                <a:spcPts val="0"/>
              </a:spcBef>
              <a:spcAft>
                <a:spcPts val="0"/>
              </a:spcAft>
              <a:buSzPts val="1400"/>
              <a:buChar char="○"/>
            </a:pPr>
            <a:r>
              <a:rPr lang="en"/>
              <a:t>Create pop-up messages</a:t>
            </a:r>
            <a:endParaRPr/>
          </a:p>
          <a:p>
            <a:pPr indent="-317500" lvl="1" marL="914400" rtl="0" algn="l">
              <a:spcBef>
                <a:spcPts val="0"/>
              </a:spcBef>
              <a:spcAft>
                <a:spcPts val="0"/>
              </a:spcAft>
              <a:buSzPts val="1400"/>
              <a:buChar char="○"/>
            </a:pPr>
            <a:r>
              <a:rPr lang="en"/>
              <a:t>Make HTTP requests</a:t>
            </a:r>
            <a:endParaRPr/>
          </a:p>
        </p:txBody>
      </p:sp>
      <p:sp>
        <p:nvSpPr>
          <p:cNvPr id="87" name="Google Shape;8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Cookies and Session Tokens</a:t>
            </a:r>
            <a:endParaRPr/>
          </a:p>
        </p:txBody>
      </p:sp>
      <p:sp>
        <p:nvSpPr>
          <p:cNvPr id="378" name="Google Shape;37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Session token cookies are used to associate a request with a user</a:t>
            </a:r>
            <a:endParaRPr/>
          </a:p>
          <a:p>
            <a:pPr indent="-342900" lvl="0" marL="457200" rtl="0" algn="l">
              <a:spcBef>
                <a:spcPts val="0"/>
              </a:spcBef>
              <a:spcAft>
                <a:spcPts val="0"/>
              </a:spcAft>
              <a:buSzPts val="1800"/>
              <a:buChar char="●"/>
            </a:pPr>
            <a:r>
              <a:rPr lang="en"/>
              <a:t>The browser automatically attaches </a:t>
            </a:r>
            <a:r>
              <a:rPr lang="en"/>
              <a:t>relevant cookies in every request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Cross-Site Request Forgery (CSRF)</a:t>
            </a:r>
            <a:endParaRPr/>
          </a:p>
        </p:txBody>
      </p:sp>
      <p:sp>
        <p:nvSpPr>
          <p:cNvPr id="385" name="Google Shape;385;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What if the attacker tricks the victim into making an unintended request?</a:t>
            </a:r>
            <a:endParaRPr/>
          </a:p>
          <a:p>
            <a:pPr indent="-317500" lvl="1" marL="914400" rtl="0" algn="l">
              <a:spcBef>
                <a:spcPts val="0"/>
              </a:spcBef>
              <a:spcAft>
                <a:spcPts val="0"/>
              </a:spcAft>
              <a:buSzPts val="1400"/>
              <a:buChar char="○"/>
            </a:pPr>
            <a:r>
              <a:rPr lang="en"/>
              <a:t>The victim’s browser will automatically attach relevant cookies</a:t>
            </a:r>
            <a:endParaRPr/>
          </a:p>
          <a:p>
            <a:pPr indent="-317500" lvl="1" marL="914400" rtl="0" algn="l">
              <a:spcBef>
                <a:spcPts val="0"/>
              </a:spcBef>
              <a:spcAft>
                <a:spcPts val="0"/>
              </a:spcAft>
              <a:buSzPts val="1400"/>
              <a:buChar char="○"/>
            </a:pPr>
            <a:r>
              <a:rPr lang="en"/>
              <a:t>The server will think the request came from the victim!</a:t>
            </a:r>
            <a:endParaRPr/>
          </a:p>
          <a:p>
            <a:pPr indent="-342900" lvl="0" marL="457200" rtl="0" algn="l">
              <a:spcBef>
                <a:spcPts val="0"/>
              </a:spcBef>
              <a:spcAft>
                <a:spcPts val="0"/>
              </a:spcAft>
              <a:buSzPts val="1800"/>
              <a:buChar char="●"/>
            </a:pPr>
            <a:r>
              <a:rPr b="1" lang="en"/>
              <a:t>Cross-site request forgery (CSRF or XSRF)</a:t>
            </a:r>
            <a:r>
              <a:rPr lang="en"/>
              <a:t>: An attack that exploits cookie-based authentication to perform an action as the victim</a:t>
            </a:r>
            <a:endParaRPr/>
          </a:p>
        </p:txBody>
      </p:sp>
      <p:sp>
        <p:nvSpPr>
          <p:cNvPr id="386" name="Google Shape;38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a CSRF Attack</a:t>
            </a:r>
            <a:endParaRPr/>
          </a:p>
        </p:txBody>
      </p:sp>
      <p:sp>
        <p:nvSpPr>
          <p:cNvPr id="392" name="Google Shape;392;p56"/>
          <p:cNvSpPr txBox="1"/>
          <p:nvPr>
            <p:ph idx="1" type="body"/>
          </p:nvPr>
        </p:nvSpPr>
        <p:spPr>
          <a:xfrm>
            <a:off x="198500" y="1246825"/>
            <a:ext cx="8520600" cy="175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
        <p:nvSpPr>
          <p:cNvPr id="393" name="Google Shape;393;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56"/>
          <p:cNvSpPr/>
          <p:nvPr/>
        </p:nvSpPr>
        <p:spPr>
          <a:xfrm>
            <a:off x="1473150" y="42879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Server</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a CSRF Attack</a:t>
            </a:r>
            <a:endParaRPr/>
          </a:p>
        </p:txBody>
      </p:sp>
      <p:sp>
        <p:nvSpPr>
          <p:cNvPr id="402" name="Google Shape;402;p57"/>
          <p:cNvSpPr txBox="1"/>
          <p:nvPr>
            <p:ph idx="1" type="body"/>
          </p:nvPr>
        </p:nvSpPr>
        <p:spPr>
          <a:xfrm>
            <a:off x="198500" y="1246825"/>
            <a:ext cx="8520600" cy="175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User authenticates to the server</a:t>
            </a:r>
            <a:endParaRPr/>
          </a:p>
          <a:p>
            <a:pPr indent="-317500" lvl="1" marL="914400" rtl="0" algn="l">
              <a:spcBef>
                <a:spcPts val="0"/>
              </a:spcBef>
              <a:spcAft>
                <a:spcPts val="0"/>
              </a:spcAft>
              <a:buSzPts val="1400"/>
              <a:buChar char="○"/>
            </a:pPr>
            <a:r>
              <a:rPr lang="en"/>
              <a:t>User receives a cookie with a valid session token</a:t>
            </a:r>
            <a:endParaRPr/>
          </a:p>
          <a:p>
            <a:pPr indent="0" lvl="0" marL="0" rtl="0" algn="l">
              <a:spcBef>
                <a:spcPts val="1200"/>
              </a:spcBef>
              <a:spcAft>
                <a:spcPts val="1200"/>
              </a:spcAft>
              <a:buNone/>
            </a:pPr>
            <a:r>
              <a:t/>
            </a:r>
            <a:endParaRPr/>
          </a:p>
        </p:txBody>
      </p:sp>
      <p:sp>
        <p:nvSpPr>
          <p:cNvPr id="403" name="Google Shape;40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7"/>
          <p:cNvSpPr/>
          <p:nvPr/>
        </p:nvSpPr>
        <p:spPr>
          <a:xfrm>
            <a:off x="1473150" y="42879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cap="flat" cmpd="sng" w="9525">
            <a:solidFill>
              <a:schemeClr val="dk2"/>
            </a:solidFill>
            <a:prstDash val="solid"/>
            <a:round/>
            <a:headEnd len="med" w="med" type="triangle"/>
            <a:tailEnd len="med" w="med" type="triangle"/>
          </a:ln>
        </p:spPr>
      </p:cxnSp>
      <p:sp>
        <p:nvSpPr>
          <p:cNvPr id="408" name="Google Shape;408;p57"/>
          <p:cNvSpPr txBox="1"/>
          <p:nvPr/>
        </p:nvSpPr>
        <p:spPr>
          <a:xfrm rot="686041">
            <a:off x="2636086" y="3025670"/>
            <a:ext cx="2309332" cy="40031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1. Login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a CSRF Attack</a:t>
            </a:r>
            <a:endParaRPr/>
          </a:p>
        </p:txBody>
      </p:sp>
      <p:sp>
        <p:nvSpPr>
          <p:cNvPr id="414" name="Google Shape;414;p58"/>
          <p:cNvSpPr txBox="1"/>
          <p:nvPr>
            <p:ph idx="1" type="body"/>
          </p:nvPr>
        </p:nvSpPr>
        <p:spPr>
          <a:xfrm>
            <a:off x="198500" y="1246825"/>
            <a:ext cx="8520600" cy="175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User authenticates to the server</a:t>
            </a:r>
            <a:endParaRPr/>
          </a:p>
          <a:p>
            <a:pPr indent="-317500" lvl="1" marL="914400" rtl="0" algn="l">
              <a:spcBef>
                <a:spcPts val="0"/>
              </a:spcBef>
              <a:spcAft>
                <a:spcPts val="0"/>
              </a:spcAft>
              <a:buSzPts val="1400"/>
              <a:buChar char="○"/>
            </a:pPr>
            <a:r>
              <a:rPr lang="en"/>
              <a:t>User receives a cookie with a valid session token</a:t>
            </a:r>
            <a:endParaRPr/>
          </a:p>
          <a:p>
            <a:pPr indent="-342900" lvl="0" marL="457200" rtl="0" algn="l">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6" name="Google Shape;416;p58"/>
          <p:cNvSpPr/>
          <p:nvPr/>
        </p:nvSpPr>
        <p:spPr>
          <a:xfrm>
            <a:off x="1473150" y="42879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cap="flat" cmpd="sng" w="9525">
            <a:solidFill>
              <a:schemeClr val="dk2"/>
            </a:solidFill>
            <a:prstDash val="solid"/>
            <a:round/>
            <a:headEnd len="med" w="med" type="triangle"/>
            <a:tailEnd len="med" w="med" type="triangle"/>
          </a:ln>
        </p:spPr>
      </p:cxnSp>
      <p:sp>
        <p:nvSpPr>
          <p:cNvPr id="420" name="Google Shape;420;p58"/>
          <p:cNvSpPr txBox="1"/>
          <p:nvPr/>
        </p:nvSpPr>
        <p:spPr>
          <a:xfrm rot="686041">
            <a:off x="2636086" y="3025670"/>
            <a:ext cx="2309332" cy="40031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cap="flat" cmpd="sng" w="9525">
            <a:solidFill>
              <a:schemeClr val="dk2"/>
            </a:solidFill>
            <a:prstDash val="solid"/>
            <a:round/>
            <a:headEnd len="med" w="med" type="none"/>
            <a:tailEnd len="med" w="med" type="triangle"/>
          </a:ln>
        </p:spPr>
      </p:cxnSp>
      <p:sp>
        <p:nvSpPr>
          <p:cNvPr id="422" name="Google Shape;422;p58"/>
          <p:cNvSpPr txBox="1"/>
          <p:nvPr/>
        </p:nvSpPr>
        <p:spPr>
          <a:xfrm rot="1761">
            <a:off x="832276" y="3586375"/>
            <a:ext cx="1171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2. Make this request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a CSRF Attack</a:t>
            </a:r>
            <a:endParaRPr/>
          </a:p>
        </p:txBody>
      </p:sp>
      <p:sp>
        <p:nvSpPr>
          <p:cNvPr id="428" name="Google Shape;428;p59"/>
          <p:cNvSpPr txBox="1"/>
          <p:nvPr>
            <p:ph idx="1" type="body"/>
          </p:nvPr>
        </p:nvSpPr>
        <p:spPr>
          <a:xfrm>
            <a:off x="198500" y="1246825"/>
            <a:ext cx="8520600" cy="175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User authenticates to the server</a:t>
            </a:r>
            <a:endParaRPr/>
          </a:p>
          <a:p>
            <a:pPr indent="-317500" lvl="1" marL="914400" rtl="0" algn="l">
              <a:spcBef>
                <a:spcPts val="0"/>
              </a:spcBef>
              <a:spcAft>
                <a:spcPts val="0"/>
              </a:spcAft>
              <a:buSzPts val="1400"/>
              <a:buChar char="○"/>
            </a:pPr>
            <a:r>
              <a:rPr lang="en"/>
              <a:t>User receives a cookie with a valid session token</a:t>
            </a:r>
            <a:endParaRPr/>
          </a:p>
          <a:p>
            <a:pPr indent="-342900" lvl="0" marL="457200" rtl="0" algn="l">
              <a:spcBef>
                <a:spcPts val="0"/>
              </a:spcBef>
              <a:spcAft>
                <a:spcPts val="0"/>
              </a:spcAft>
              <a:buSzPts val="1800"/>
              <a:buAutoNum type="arabicPeriod"/>
            </a:pPr>
            <a:r>
              <a:rPr lang="en"/>
              <a:t>Attacker tricks the victim into making a malicious request to the server</a:t>
            </a:r>
            <a:endParaRPr/>
          </a:p>
          <a:p>
            <a:pPr indent="-342900" lvl="0" marL="457200" rtl="0" algn="l">
              <a:spcBef>
                <a:spcPts val="0"/>
              </a:spcBef>
              <a:spcAft>
                <a:spcPts val="0"/>
              </a:spcAft>
              <a:buSzPts val="1800"/>
              <a:buAutoNum type="arabicPeriod"/>
            </a:pPr>
            <a:r>
              <a:rPr lang="en"/>
              <a:t>The server accepts the malicious request from the victim</a:t>
            </a:r>
            <a:endParaRPr/>
          </a:p>
          <a:p>
            <a:pPr indent="-317500" lvl="1" marL="914400" rtl="0" algn="l">
              <a:spcBef>
                <a:spcPts val="0"/>
              </a:spcBef>
              <a:spcAft>
                <a:spcPts val="0"/>
              </a:spcAft>
              <a:buSzPts val="1400"/>
              <a:buChar char="○"/>
            </a:pPr>
            <a:r>
              <a:rPr lang="en"/>
              <a:t>Recall: The cookie is automatically attached in the request</a:t>
            </a:r>
            <a:endParaRPr/>
          </a:p>
        </p:txBody>
      </p:sp>
      <p:sp>
        <p:nvSpPr>
          <p:cNvPr id="429" name="Google Shape;429;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0" name="Google Shape;430;p59"/>
          <p:cNvSpPr/>
          <p:nvPr/>
        </p:nvSpPr>
        <p:spPr>
          <a:xfrm>
            <a:off x="1473150" y="42879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cap="flat" cmpd="sng" w="9525">
            <a:solidFill>
              <a:schemeClr val="dk2"/>
            </a:solidFill>
            <a:prstDash val="solid"/>
            <a:round/>
            <a:headEnd len="med" w="med" type="triangle"/>
            <a:tailEnd len="med" w="med" type="triangle"/>
          </a:ln>
        </p:spPr>
      </p:cxnSp>
      <p:sp>
        <p:nvSpPr>
          <p:cNvPr id="434" name="Google Shape;434;p59"/>
          <p:cNvSpPr txBox="1"/>
          <p:nvPr/>
        </p:nvSpPr>
        <p:spPr>
          <a:xfrm rot="686041">
            <a:off x="2636086" y="3025670"/>
            <a:ext cx="2309332" cy="40031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cap="flat" cmpd="sng" w="9525">
            <a:solidFill>
              <a:schemeClr val="dk2"/>
            </a:solidFill>
            <a:prstDash val="solid"/>
            <a:round/>
            <a:headEnd len="med" w="med" type="none"/>
            <a:tailEnd len="med" w="med" type="triangle"/>
          </a:ln>
        </p:spPr>
      </p:cxnSp>
      <p:sp>
        <p:nvSpPr>
          <p:cNvPr id="436" name="Google Shape;436;p59"/>
          <p:cNvSpPr txBox="1"/>
          <p:nvPr/>
        </p:nvSpPr>
        <p:spPr>
          <a:xfrm rot="1761">
            <a:off x="832276" y="3586375"/>
            <a:ext cx="1171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cap="flat" cmpd="sng" w="9525">
            <a:solidFill>
              <a:schemeClr val="dk2"/>
            </a:solidFill>
            <a:prstDash val="solid"/>
            <a:round/>
            <a:headEnd len="med" w="med" type="none"/>
            <a:tailEnd len="med" w="med" type="triangle"/>
          </a:ln>
        </p:spPr>
      </p:cxnSp>
      <p:sp>
        <p:nvSpPr>
          <p:cNvPr id="438" name="Google Shape;438;p59"/>
          <p:cNvSpPr txBox="1"/>
          <p:nvPr/>
        </p:nvSpPr>
        <p:spPr>
          <a:xfrm rot="686063">
            <a:off x="2508757" y="3546319"/>
            <a:ext cx="2437886" cy="40031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3. Malicious request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Steps of a CSRF Attack</a:t>
            </a:r>
            <a:endParaRPr/>
          </a:p>
        </p:txBody>
      </p:sp>
      <p:sp>
        <p:nvSpPr>
          <p:cNvPr id="444" name="Google Shape;444;p60"/>
          <p:cNvSpPr txBox="1"/>
          <p:nvPr>
            <p:ph idx="1" type="body"/>
          </p:nvPr>
        </p:nvSpPr>
        <p:spPr>
          <a:xfrm>
            <a:off x="198500" y="1246825"/>
            <a:ext cx="8520600" cy="175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User authenticates to the server</a:t>
            </a:r>
            <a:endParaRPr/>
          </a:p>
          <a:p>
            <a:pPr indent="-317500" lvl="1" marL="914400" rtl="0" algn="l">
              <a:spcBef>
                <a:spcPts val="0"/>
              </a:spcBef>
              <a:spcAft>
                <a:spcPts val="0"/>
              </a:spcAft>
              <a:buSzPts val="1400"/>
              <a:buChar char="○"/>
            </a:pPr>
            <a:r>
              <a:rPr lang="en"/>
              <a:t>User receives a cookie with a valid session token</a:t>
            </a:r>
            <a:endParaRPr/>
          </a:p>
          <a:p>
            <a:pPr indent="-342900" lvl="0" marL="457200" rtl="0" algn="l">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indent="-342900" lvl="0" marL="457200" rtl="0" algn="l">
              <a:spcBef>
                <a:spcPts val="0"/>
              </a:spcBef>
              <a:spcAft>
                <a:spcPts val="0"/>
              </a:spcAft>
              <a:buSzPts val="1800"/>
              <a:buAutoNum type="arabicPeriod"/>
            </a:pPr>
            <a:r>
              <a:rPr lang="en"/>
              <a:t>The server accepts the malicious request from the victim</a:t>
            </a:r>
            <a:endParaRPr/>
          </a:p>
          <a:p>
            <a:pPr indent="-317500" lvl="1" marL="914400" rtl="0" algn="l">
              <a:spcBef>
                <a:spcPts val="0"/>
              </a:spcBef>
              <a:spcAft>
                <a:spcPts val="0"/>
              </a:spcAft>
              <a:buSzPts val="1400"/>
              <a:buChar char="○"/>
            </a:pPr>
            <a:r>
              <a:rPr lang="en"/>
              <a:t>Recall: The cookie is automatically attached in the request</a:t>
            </a:r>
            <a:endParaRPr/>
          </a:p>
        </p:txBody>
      </p:sp>
      <p:sp>
        <p:nvSpPr>
          <p:cNvPr id="445" name="Google Shape;445;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 CSRF Attack</a:t>
            </a:r>
            <a:endParaRPr/>
          </a:p>
        </p:txBody>
      </p:sp>
      <p:sp>
        <p:nvSpPr>
          <p:cNvPr id="451" name="Google Shape;451;p61"/>
          <p:cNvSpPr txBox="1"/>
          <p:nvPr>
            <p:ph idx="1" type="body"/>
          </p:nvPr>
        </p:nvSpPr>
        <p:spPr>
          <a:xfrm>
            <a:off x="198500" y="1246825"/>
            <a:ext cx="86229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might we trick the victim into making a GET request?</a:t>
            </a:r>
            <a:endParaRPr/>
          </a:p>
          <a:p>
            <a:pPr indent="-342900" lvl="0" marL="457200" rtl="0" algn="l">
              <a:spcBef>
                <a:spcPts val="0"/>
              </a:spcBef>
              <a:spcAft>
                <a:spcPts val="0"/>
              </a:spcAft>
              <a:buSzPts val="1800"/>
              <a:buChar char="●"/>
            </a:pPr>
            <a:r>
              <a:rPr lang="en"/>
              <a:t>Strategy #1: Trick the victim into clicking a link</a:t>
            </a:r>
            <a:endParaRPr/>
          </a:p>
          <a:p>
            <a:pPr indent="-317500" lvl="1" marL="914400" rtl="0" algn="l">
              <a:spcBef>
                <a:spcPts val="0"/>
              </a:spcBef>
              <a:spcAft>
                <a:spcPts val="0"/>
              </a:spcAft>
              <a:buSzPts val="1400"/>
              <a:buChar char="○"/>
            </a:pPr>
            <a:r>
              <a:rPr lang="en"/>
              <a:t>Later we’ll see how to trick a victim into clicking a link</a:t>
            </a:r>
            <a:endParaRPr/>
          </a:p>
          <a:p>
            <a:pPr indent="-317500" lvl="1" marL="914400" rtl="0" algn="l">
              <a:spcBef>
                <a:spcPts val="0"/>
              </a:spcBef>
              <a:spcAft>
                <a:spcPts val="0"/>
              </a:spcAft>
              <a:buSzPts val="1400"/>
              <a:buChar char="○"/>
            </a:pPr>
            <a:r>
              <a:rPr lang="en"/>
              <a:t>The link can directly make a GET request:</a:t>
            </a:r>
            <a:br>
              <a:rPr lang="en"/>
            </a:br>
            <a:r>
              <a:rPr b="1" lang="en">
                <a:latin typeface="Courier New"/>
                <a:ea typeface="Courier New"/>
                <a:cs typeface="Courier New"/>
                <a:sym typeface="Courier New"/>
              </a:rPr>
              <a:t>https://www.bank.com/transfer?amount=100&amp;to=Mallory</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The link can open an attacker’s website, which contains some JavaScript that makes the actual malicious request</a:t>
            </a:r>
            <a:endParaRPr/>
          </a:p>
          <a:p>
            <a:pPr indent="-342900" lvl="0" marL="457200" rtl="0" algn="l">
              <a:spcBef>
                <a:spcPts val="0"/>
              </a:spcBef>
              <a:spcAft>
                <a:spcPts val="0"/>
              </a:spcAft>
              <a:buSzPts val="1800"/>
              <a:buChar char="●"/>
            </a:pPr>
            <a:r>
              <a:rPr lang="en"/>
              <a:t>Strategy #2: Put some HTML on a website the victim will visit</a:t>
            </a:r>
            <a:endParaRPr/>
          </a:p>
          <a:p>
            <a:pPr indent="-317500" lvl="1" marL="914400" rtl="0" algn="l">
              <a:spcBef>
                <a:spcPts val="0"/>
              </a:spcBef>
              <a:spcAft>
                <a:spcPts val="0"/>
              </a:spcAft>
              <a:buSzPts val="1400"/>
              <a:buChar char="○"/>
            </a:pPr>
            <a:r>
              <a:rPr lang="en"/>
              <a:t>Example: The victim will visit a forum. Make a post with some HTML on the forum</a:t>
            </a:r>
            <a:endParaRPr/>
          </a:p>
          <a:p>
            <a:pPr indent="-317500" lvl="1" marL="914400" rtl="0" algn="l">
              <a:spcBef>
                <a:spcPts val="0"/>
              </a:spcBef>
              <a:spcAft>
                <a:spcPts val="0"/>
              </a:spcAft>
              <a:buSzPts val="1400"/>
              <a:buFont typeface="Courier New"/>
              <a:buChar char="○"/>
            </a:pPr>
            <a:r>
              <a:rPr lang="en"/>
              <a:t>HTML to automatically make a GET request to a URL:</a:t>
            </a:r>
            <a:br>
              <a:rPr b="1" lang="en">
                <a:latin typeface="Courier New"/>
                <a:ea typeface="Courier New"/>
                <a:cs typeface="Courier New"/>
                <a:sym typeface="Courier New"/>
              </a:rPr>
            </a:br>
            <a:r>
              <a:rPr b="1" lang="en">
                <a:latin typeface="Courier New"/>
                <a:ea typeface="Courier New"/>
                <a:cs typeface="Courier New"/>
                <a:sym typeface="Courier New"/>
              </a:rPr>
              <a:t>&lt;img src="https://www.bank.com/transfer?amount=100&amp;to=Mallory"&gt;</a:t>
            </a:r>
            <a:endParaRPr b="1">
              <a:latin typeface="Courier New"/>
              <a:ea typeface="Courier New"/>
              <a:cs typeface="Courier New"/>
              <a:sym typeface="Courier New"/>
            </a:endParaRPr>
          </a:p>
          <a:p>
            <a:pPr indent="-317500" lvl="2" marL="1371600" rtl="0" algn="l">
              <a:spcBef>
                <a:spcPts val="0"/>
              </a:spcBef>
              <a:spcAft>
                <a:spcPts val="0"/>
              </a:spcAft>
              <a:buSzPts val="1400"/>
              <a:buChar char="■"/>
            </a:pPr>
            <a:r>
              <a:rPr lang="en"/>
              <a:t>This HTML will probably return an error or a blank 1 pixel by 1 pixel image, but the GET request will still be sent...with the relevant cookies!</a:t>
            </a:r>
            <a:endParaRPr/>
          </a:p>
        </p:txBody>
      </p:sp>
      <p:sp>
        <p:nvSpPr>
          <p:cNvPr id="452" name="Google Shape;45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Executing a CSRF Attack</a:t>
            </a:r>
            <a:endParaRPr/>
          </a:p>
        </p:txBody>
      </p:sp>
      <p:sp>
        <p:nvSpPr>
          <p:cNvPr id="458" name="Google Shape;458;p6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might we trick the victim into making a POST request?</a:t>
            </a:r>
            <a:endParaRPr/>
          </a:p>
          <a:p>
            <a:pPr indent="-317500" lvl="1" marL="914400" rtl="0" algn="l">
              <a:spcBef>
                <a:spcPts val="0"/>
              </a:spcBef>
              <a:spcAft>
                <a:spcPts val="0"/>
              </a:spcAft>
              <a:buSzPts val="1400"/>
              <a:buChar char="○"/>
            </a:pPr>
            <a:r>
              <a:rPr lang="en"/>
              <a:t>Example POST request: Submitting a form</a:t>
            </a:r>
            <a:endParaRPr/>
          </a:p>
          <a:p>
            <a:pPr indent="-342900" lvl="0" marL="457200" rtl="0" algn="l">
              <a:spcBef>
                <a:spcPts val="0"/>
              </a:spcBef>
              <a:spcAft>
                <a:spcPts val="0"/>
              </a:spcAft>
              <a:buSzPts val="1800"/>
              <a:buChar char="●"/>
            </a:pPr>
            <a:r>
              <a:rPr lang="en"/>
              <a:t>Strategy #1: Trick the victim into clicking a link</a:t>
            </a:r>
            <a:endParaRPr/>
          </a:p>
          <a:p>
            <a:pPr indent="-317500" lvl="1" marL="914400" rtl="0" algn="l">
              <a:spcBef>
                <a:spcPts val="0"/>
              </a:spcBef>
              <a:spcAft>
                <a:spcPts val="0"/>
              </a:spcAft>
              <a:buSzPts val="1400"/>
              <a:buChar char="○"/>
            </a:pPr>
            <a:r>
              <a:rPr lang="en"/>
              <a:t>Note: Clicking a link in your browser makes a GET request, not a POST request, so the link cannot directly make the malicious POST request</a:t>
            </a:r>
            <a:endParaRPr/>
          </a:p>
          <a:p>
            <a:pPr indent="-317500" lvl="1" marL="914400" rtl="0" algn="l">
              <a:spcBef>
                <a:spcPts val="0"/>
              </a:spcBef>
              <a:spcAft>
                <a:spcPts val="0"/>
              </a:spcAft>
              <a:buSzPts val="1400"/>
              <a:buChar char="○"/>
            </a:pPr>
            <a:r>
              <a:rPr lang="en"/>
              <a:t>The link can open an attacker’s website, which contains some JavaScript that makes the actual malicious POST request</a:t>
            </a:r>
            <a:endParaRPr/>
          </a:p>
          <a:p>
            <a:pPr indent="-342900" lvl="0" marL="457200" rtl="0" algn="l">
              <a:spcBef>
                <a:spcPts val="0"/>
              </a:spcBef>
              <a:spcAft>
                <a:spcPts val="0"/>
              </a:spcAft>
              <a:buSzPts val="1800"/>
              <a:buChar char="●"/>
            </a:pPr>
            <a:r>
              <a:rPr lang="en"/>
              <a:t>Strategy #2: Put some JavaScript on a website the victim will visit</a:t>
            </a:r>
            <a:endParaRPr/>
          </a:p>
          <a:p>
            <a:pPr indent="-317500" lvl="1" marL="914400" rtl="0" algn="l">
              <a:spcBef>
                <a:spcPts val="0"/>
              </a:spcBef>
              <a:spcAft>
                <a:spcPts val="0"/>
              </a:spcAft>
              <a:buSzPts val="1400"/>
              <a:buChar char="○"/>
            </a:pPr>
            <a:r>
              <a:rPr lang="en"/>
              <a:t>Example: Pay for an advertisement on the website, and put JavaScript in the ad</a:t>
            </a:r>
            <a:endParaRPr/>
          </a:p>
          <a:p>
            <a:pPr indent="-317500" lvl="1" marL="914400" rtl="0" algn="l">
              <a:spcBef>
                <a:spcPts val="0"/>
              </a:spcBef>
              <a:spcAft>
                <a:spcPts val="0"/>
              </a:spcAft>
              <a:buSzPts val="1400"/>
              <a:buChar char="○"/>
            </a:pPr>
            <a:r>
              <a:rPr lang="en"/>
              <a:t>Recall: JavaScript can make a POST request</a:t>
            </a:r>
            <a:endParaRPr/>
          </a:p>
        </p:txBody>
      </p:sp>
      <p:sp>
        <p:nvSpPr>
          <p:cNvPr id="459" name="Google Shape;459;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 25 Most Dangerous Software Weaknesses (2020)</a:t>
            </a:r>
            <a:endParaRPr/>
          </a:p>
        </p:txBody>
      </p:sp>
      <p:sp>
        <p:nvSpPr>
          <p:cNvPr id="465" name="Google Shape;465;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66" name="Google Shape;466;p63"/>
          <p:cNvGraphicFramePr/>
          <p:nvPr/>
        </p:nvGraphicFramePr>
        <p:xfrm>
          <a:off x="412300" y="1239875"/>
          <a:ext cx="3000000" cy="3000000"/>
        </p:xfrm>
        <a:graphic>
          <a:graphicData uri="http://schemas.openxmlformats.org/drawingml/2006/table">
            <a:tbl>
              <a:tblPr>
                <a:noFill/>
                <a:tableStyleId>{6B0FEC22-E1B6-41EF-8EEF-271AE4B5B364}</a:tableStyleId>
              </a:tblPr>
              <a:tblGrid>
                <a:gridCol w="535825"/>
                <a:gridCol w="779400"/>
                <a:gridCol w="5653200"/>
                <a:gridCol w="746075"/>
              </a:tblGrid>
              <a:tr h="213425">
                <a:tc>
                  <a:txBody>
                    <a:bodyPr/>
                    <a:lstStyle/>
                    <a:p>
                      <a:pPr indent="0" lvl="0" marL="0" rtl="0" algn="ctr">
                        <a:lnSpc>
                          <a:spcPct val="100000"/>
                        </a:lnSpc>
                        <a:spcBef>
                          <a:spcPts val="0"/>
                        </a:spcBef>
                        <a:spcAft>
                          <a:spcPts val="0"/>
                        </a:spcAft>
                        <a:buNone/>
                      </a:pPr>
                      <a:r>
                        <a:rPr b="1" lang="en" sz="1000"/>
                        <a:t>Rank</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b="1" lang="en" sz="1000"/>
                        <a:t>ID</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b="1" lang="en" sz="1000"/>
                        <a:t>Name</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b="1" lang="en" sz="1000"/>
                        <a:t>Score</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120675">
                <a:tc>
                  <a:txBody>
                    <a:bodyPr/>
                    <a:lstStyle/>
                    <a:p>
                      <a:pPr indent="0" lvl="0" marL="0" rtl="0" algn="ctr">
                        <a:lnSpc>
                          <a:spcPct val="100000"/>
                        </a:lnSpc>
                        <a:spcBef>
                          <a:spcPts val="0"/>
                        </a:spcBef>
                        <a:spcAft>
                          <a:spcPts val="0"/>
                        </a:spcAft>
                        <a:buNone/>
                      </a:pPr>
                      <a:r>
                        <a:rPr b="1" lang="en" sz="1000"/>
                        <a:t>[1]</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Improper Neutralization of Input During Web Page Generation (’Cross-site Scripting’)</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46.82</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110825">
                <a:tc>
                  <a:txBody>
                    <a:bodyPr/>
                    <a:lstStyle/>
                    <a:p>
                      <a:pPr indent="0" lvl="0" marL="0" rtl="0" algn="ctr">
                        <a:lnSpc>
                          <a:spcPct val="100000"/>
                        </a:lnSpc>
                        <a:spcBef>
                          <a:spcPts val="0"/>
                        </a:spcBef>
                        <a:spcAft>
                          <a:spcPts val="0"/>
                        </a:spcAft>
                        <a:buNone/>
                      </a:pPr>
                      <a:r>
                        <a:rPr b="1" lang="en" sz="1000"/>
                        <a:t>[2]</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Out-of-bounds Write</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46.17</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[3]</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Improper Input Validation</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33.47</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[4]</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Out-of-bounds Read</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26.50</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[5]</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Improper Restriction of Operations within the Bounds of a Memory Buffer</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23.73</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02750">
                <a:tc>
                  <a:txBody>
                    <a:bodyPr/>
                    <a:lstStyle/>
                    <a:p>
                      <a:pPr indent="0" lvl="0" marL="0" rtl="0" algn="ctr">
                        <a:lnSpc>
                          <a:spcPct val="100000"/>
                        </a:lnSpc>
                        <a:spcBef>
                          <a:spcPts val="0"/>
                        </a:spcBef>
                        <a:spcAft>
                          <a:spcPts val="0"/>
                        </a:spcAft>
                        <a:buNone/>
                      </a:pPr>
                      <a:r>
                        <a:rPr b="1" lang="en" sz="1000"/>
                        <a:t>[6]</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Improper Neutralization of Special Elements used in an SQL Command (’SQL Injection’)</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20.69</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[7]</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Exposure of Sensitive Information to an Unauthorized Actor</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19.16</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[8]</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Use After Free</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18.87</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[9]</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l">
                        <a:lnSpc>
                          <a:spcPct val="100000"/>
                        </a:lnSpc>
                        <a:spcBef>
                          <a:spcPts val="0"/>
                        </a:spcBef>
                        <a:spcAft>
                          <a:spcPts val="0"/>
                        </a:spcAft>
                        <a:buNone/>
                      </a:pPr>
                      <a:r>
                        <a:rPr lang="en" sz="1000"/>
                        <a:t>Cross-Site Request Forgery (CSRF)</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c>
                  <a:txBody>
                    <a:bodyPr/>
                    <a:lstStyle/>
                    <a:p>
                      <a:pPr indent="0" lvl="0" marL="0" rtl="0" algn="ctr">
                        <a:lnSpc>
                          <a:spcPct val="100000"/>
                        </a:lnSpc>
                        <a:spcBef>
                          <a:spcPts val="0"/>
                        </a:spcBef>
                        <a:spcAft>
                          <a:spcPts val="0"/>
                        </a:spcAft>
                        <a:buNone/>
                      </a:pPr>
                      <a:r>
                        <a:rPr lang="en" sz="1000"/>
                        <a:t>17.29</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202750">
                <a:tc>
                  <a:txBody>
                    <a:bodyPr/>
                    <a:lstStyle/>
                    <a:p>
                      <a:pPr indent="0" lvl="0" marL="0" rtl="0" algn="ctr">
                        <a:lnSpc>
                          <a:spcPct val="100000"/>
                        </a:lnSpc>
                        <a:spcBef>
                          <a:spcPts val="0"/>
                        </a:spcBef>
                        <a:spcAft>
                          <a:spcPts val="0"/>
                        </a:spcAft>
                        <a:buNone/>
                      </a:pPr>
                      <a:r>
                        <a:rPr b="1" lang="en" sz="1000"/>
                        <a:t>[10]</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Improper Neutralization of Special Elements used in an OS Command (’OS Command Injection’)</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16.44</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[11]</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Integer Overflow or Wraparound</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15.81</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[12]</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Improper Limitation of a Pathname to a Restricted Directory (’Path Traversal’)</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13.67</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[13]</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NULL Pointer Dereference</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8.35</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[14]</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Improper Authentication</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8.17</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[15]</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Unrestricted Upload of File with Dangerous Type</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7.38</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[16]</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Incorrect Permission Assignment for Critical Resource</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6.95</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r h="213425">
                <a:tc>
                  <a:txBody>
                    <a:bodyPr/>
                    <a:lstStyle/>
                    <a:p>
                      <a:pPr indent="0" lvl="0" marL="0" rtl="0" algn="ctr">
                        <a:lnSpc>
                          <a:spcPct val="100000"/>
                        </a:lnSpc>
                        <a:spcBef>
                          <a:spcPts val="0"/>
                        </a:spcBef>
                        <a:spcAft>
                          <a:spcPts val="0"/>
                        </a:spcAft>
                        <a:buNone/>
                      </a:pPr>
                      <a:r>
                        <a:rPr b="1" lang="en" sz="1000"/>
                        <a:t>[17]</a:t>
                      </a:r>
                      <a:endParaRPr b="1"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l">
                        <a:lnSpc>
                          <a:spcPct val="100000"/>
                        </a:lnSpc>
                        <a:spcBef>
                          <a:spcPts val="0"/>
                        </a:spcBef>
                        <a:spcAft>
                          <a:spcPts val="0"/>
                        </a:spcAft>
                        <a:buNone/>
                      </a:pPr>
                      <a:r>
                        <a:rPr lang="en" sz="1000"/>
                        <a:t>Improper Control of Generation of Code (’Code Injection’)</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c>
                  <a:txBody>
                    <a:bodyPr/>
                    <a:lstStyle/>
                    <a:p>
                      <a:pPr indent="0" lvl="0" marL="0" rtl="0" algn="ctr">
                        <a:lnSpc>
                          <a:spcPct val="100000"/>
                        </a:lnSpc>
                        <a:spcBef>
                          <a:spcPts val="0"/>
                        </a:spcBef>
                        <a:spcAft>
                          <a:spcPts val="0"/>
                        </a:spcAft>
                        <a:buNone/>
                      </a:pPr>
                      <a:r>
                        <a:rPr lang="en" sz="1000"/>
                        <a:t>6.53</a:t>
                      </a:r>
                      <a:endParaRPr sz="1000"/>
                    </a:p>
                  </a:txBody>
                  <a:tcPr marT="27425" marB="27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AF0"/>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Same-Origin Policy</a:t>
            </a:r>
            <a:endParaRPr/>
          </a:p>
        </p:txBody>
      </p:sp>
      <p:sp>
        <p:nvSpPr>
          <p:cNvPr id="93" name="Google Shape;93;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Rule enforced by the browser: Two websites with different origins cannot interact with each other</a:t>
            </a:r>
            <a:endParaRPr/>
          </a:p>
          <a:p>
            <a:pPr indent="-342900" lvl="0" marL="457200" rtl="0" algn="l">
              <a:spcBef>
                <a:spcPts val="0"/>
              </a:spcBef>
              <a:spcAft>
                <a:spcPts val="0"/>
              </a:spcAft>
              <a:buSzPts val="1800"/>
              <a:buChar char="●"/>
            </a:pPr>
            <a:r>
              <a:rPr lang="en"/>
              <a:t>Two webpages have the same origin </a:t>
            </a:r>
            <a:r>
              <a:rPr i="1" lang="en"/>
              <a:t>if and only if</a:t>
            </a:r>
            <a:r>
              <a:rPr lang="en"/>
              <a:t> the protocol, domain, and port of the URL all match exactly (string matching)</a:t>
            </a:r>
            <a:endParaRPr/>
          </a:p>
          <a:p>
            <a:pPr indent="-342900" lvl="0" marL="457200" rtl="0" algn="l">
              <a:spcBef>
                <a:spcPts val="0"/>
              </a:spcBef>
              <a:spcAft>
                <a:spcPts val="0"/>
              </a:spcAft>
              <a:buSzPts val="1800"/>
              <a:buChar char="●"/>
            </a:pPr>
            <a:r>
              <a:rPr lang="en"/>
              <a:t>Exceptions</a:t>
            </a:r>
            <a:endParaRPr/>
          </a:p>
          <a:p>
            <a:pPr indent="-317500" lvl="1" marL="914400" rtl="0" algn="l">
              <a:spcBef>
                <a:spcPts val="0"/>
              </a:spcBef>
              <a:spcAft>
                <a:spcPts val="0"/>
              </a:spcAft>
              <a:buSzPts val="1400"/>
              <a:buChar char="○"/>
            </a:pPr>
            <a:r>
              <a:rPr lang="en"/>
              <a:t>JavaScript runs with the origin of the page that loads it</a:t>
            </a:r>
            <a:endParaRPr/>
          </a:p>
          <a:p>
            <a:pPr indent="-317500" lvl="1" marL="914400" rtl="0" algn="l">
              <a:spcBef>
                <a:spcPts val="0"/>
              </a:spcBef>
              <a:spcAft>
                <a:spcPts val="0"/>
              </a:spcAft>
              <a:buSzPts val="1400"/>
              <a:buChar char="○"/>
            </a:pPr>
            <a:r>
              <a:rPr lang="en"/>
              <a:t>Websites can fetch and display images from other origins</a:t>
            </a:r>
            <a:endParaRPr/>
          </a:p>
          <a:p>
            <a:pPr indent="-317500" lvl="1" marL="914400" rtl="0" algn="l">
              <a:spcBef>
                <a:spcPts val="0"/>
              </a:spcBef>
              <a:spcAft>
                <a:spcPts val="0"/>
              </a:spcAft>
              <a:buSzPts val="1400"/>
              <a:buChar char="○"/>
            </a:pPr>
            <a:r>
              <a:rPr lang="en"/>
              <a:t>Websites can agree to allow some limited sharing</a:t>
            </a:r>
            <a:endParaRPr/>
          </a:p>
        </p:txBody>
      </p:sp>
      <p:sp>
        <p:nvSpPr>
          <p:cNvPr id="94" name="Google Shape;9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Example: Internet of Things (IoT)</a:t>
            </a:r>
            <a:endParaRPr/>
          </a:p>
        </p:txBody>
      </p:sp>
      <p:sp>
        <p:nvSpPr>
          <p:cNvPr id="472" name="Google Shape;472;p6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IoT devices often use default passwords</a:t>
            </a:r>
            <a:endParaRPr/>
          </a:p>
          <a:p>
            <a:pPr indent="-317500" lvl="1" marL="914400" rtl="0" algn="l">
              <a:spcBef>
                <a:spcPts val="0"/>
              </a:spcBef>
              <a:spcAft>
                <a:spcPts val="0"/>
              </a:spcAft>
              <a:buSzPts val="1400"/>
              <a:buChar char="○"/>
            </a:pPr>
            <a:r>
              <a:rPr lang="en"/>
              <a:t>Example login URL: </a:t>
            </a:r>
            <a:r>
              <a:rPr b="1" lang="en">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The attacker tricks the victim into making a request to this link, which gives the victim a session token cookie</a:t>
            </a:r>
            <a:endParaRPr/>
          </a:p>
          <a:p>
            <a:pPr indent="-342900" lvl="0" marL="457200" rtl="0" algn="l">
              <a:spcBef>
                <a:spcPts val="0"/>
              </a:spcBef>
              <a:spcAft>
                <a:spcPts val="0"/>
              </a:spcAft>
              <a:buSzPts val="1800"/>
              <a:buChar char="●"/>
            </a:pPr>
            <a:r>
              <a:rPr lang="en"/>
              <a:t>IoT devices often process commands with web requests</a:t>
            </a:r>
            <a:endParaRPr/>
          </a:p>
          <a:p>
            <a:pPr indent="-317500" lvl="1" marL="914400" rtl="0" algn="l">
              <a:spcBef>
                <a:spcPts val="0"/>
              </a:spcBef>
              <a:spcAft>
                <a:spcPts val="0"/>
              </a:spcAft>
              <a:buSzPts val="1400"/>
              <a:buChar char="○"/>
            </a:pPr>
            <a:r>
              <a:rPr lang="en"/>
              <a:t>Example request URL: </a:t>
            </a:r>
            <a:r>
              <a:rPr b="1" lang="en">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These requests can perform actions that help the attacker mount other attacks</a:t>
            </a:r>
            <a:endParaRPr/>
          </a:p>
          <a:p>
            <a:pPr indent="-342900" lvl="0" marL="457200" rtl="0" algn="l">
              <a:spcBef>
                <a:spcPts val="0"/>
              </a:spcBef>
              <a:spcAft>
                <a:spcPts val="0"/>
              </a:spcAft>
              <a:buSzPts val="1800"/>
              <a:buChar char="●"/>
            </a:pPr>
            <a:r>
              <a:rPr lang="en"/>
              <a:t>IoT devices don’t implement CSRF defenses</a:t>
            </a:r>
            <a:endParaRPr/>
          </a:p>
          <a:p>
            <a:pPr indent="-317500" lvl="1" marL="914400" rtl="0" algn="l">
              <a:spcBef>
                <a:spcPts val="0"/>
              </a:spcBef>
              <a:spcAft>
                <a:spcPts val="0"/>
              </a:spcAft>
              <a:buSzPts val="1400"/>
              <a:buChar char="○"/>
            </a:pPr>
            <a:r>
              <a:rPr lang="en"/>
              <a:t>An attacker can publish an advertisement that makes these two requests</a:t>
            </a:r>
            <a:endParaRPr/>
          </a:p>
          <a:p>
            <a:pPr indent="-317500" lvl="1" marL="914400" rtl="0" algn="l">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7" name="Shape 477"/>
        <p:cNvGrpSpPr/>
        <p:nvPr/>
      </p:nvGrpSpPr>
      <p:grpSpPr>
        <a:xfrm>
          <a:off x="0" y="0"/>
          <a:ext cx="0" cy="0"/>
          <a:chOff x="0" y="0"/>
          <a:chExt cx="0" cy="0"/>
        </a:xfrm>
      </p:grpSpPr>
      <p:sp>
        <p:nvSpPr>
          <p:cNvPr id="478" name="Google Shape;478;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Example: Malvertising</a:t>
            </a:r>
            <a:endParaRPr/>
          </a:p>
        </p:txBody>
      </p:sp>
      <p:sp>
        <p:nvSpPr>
          <p:cNvPr id="479" name="Google Shape;479;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0" name="Google Shape;480;p6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Short for </a:t>
            </a:r>
            <a:r>
              <a:rPr b="1" lang="en"/>
              <a:t>malicious </a:t>
            </a:r>
            <a:r>
              <a:rPr b="1" lang="en"/>
              <a:t>advertising</a:t>
            </a:r>
            <a:endParaRPr b="1"/>
          </a:p>
          <a:p>
            <a:pPr indent="-342900" lvl="0" marL="457200" rtl="0" algn="l">
              <a:spcBef>
                <a:spcPts val="0"/>
              </a:spcBef>
              <a:spcAft>
                <a:spcPts val="0"/>
              </a:spcAft>
              <a:buSzPts val="1800"/>
              <a:buChar char="●"/>
            </a:pPr>
            <a:r>
              <a:rPr lang="en"/>
              <a:t>The attacker writes some JavaScript</a:t>
            </a:r>
            <a:endParaRPr/>
          </a:p>
          <a:p>
            <a:pPr indent="-317500" lvl="1" marL="914400" rtl="0" algn="l">
              <a:spcBef>
                <a:spcPts val="0"/>
              </a:spcBef>
              <a:spcAft>
                <a:spcPts val="0"/>
              </a:spcAft>
              <a:buSzPts val="1400"/>
              <a:buChar char="○"/>
            </a:pPr>
            <a:r>
              <a:rPr lang="en"/>
              <a:t>The script opens a 1 pixel by 1 pixel frame (too small for human users to notice)</a:t>
            </a:r>
            <a:endParaRPr/>
          </a:p>
          <a:p>
            <a:pPr indent="-317500" lvl="1" marL="914400" rtl="0" algn="l">
              <a:spcBef>
                <a:spcPts val="0"/>
              </a:spcBef>
              <a:spcAft>
                <a:spcPts val="0"/>
              </a:spcAft>
              <a:buSzPts val="1400"/>
              <a:buChar char="○"/>
            </a:pPr>
            <a:r>
              <a:rPr lang="en"/>
              <a:t>The frame opens a huge number of internal frames</a:t>
            </a:r>
            <a:endParaRPr/>
          </a:p>
          <a:p>
            <a:pPr indent="-317500" lvl="1" marL="914400" rtl="0" algn="l">
              <a:spcBef>
                <a:spcPts val="0"/>
              </a:spcBef>
              <a:spcAft>
                <a:spcPts val="0"/>
              </a:spcAft>
              <a:buSzPts val="1400"/>
              <a:buChar char="○"/>
            </a:pPr>
            <a:r>
              <a:rPr lang="en"/>
              <a:t>Each frame launches possible CSRF attacks</a:t>
            </a:r>
            <a:endParaRPr/>
          </a:p>
          <a:p>
            <a:pPr indent="-342900" lvl="0" marL="457200" rtl="0" algn="l">
              <a:spcBef>
                <a:spcPts val="0"/>
              </a:spcBef>
              <a:spcAft>
                <a:spcPts val="0"/>
              </a:spcAft>
              <a:buSzPts val="1800"/>
              <a:buChar char="●"/>
            </a:pPr>
            <a:r>
              <a:rPr lang="en"/>
              <a:t>The attacker pays for advertisements to put this JavaScript on legitimate websites</a:t>
            </a:r>
            <a:endParaRPr/>
          </a:p>
          <a:p>
            <a:pPr indent="-342900" lvl="0" marL="457200" rtl="0" algn="l">
              <a:spcBef>
                <a:spcPts val="0"/>
              </a:spcBef>
              <a:spcAft>
                <a:spcPts val="0"/>
              </a:spcAft>
              <a:buSzPts val="1800"/>
              <a:buChar char="●"/>
            </a:pPr>
            <a:r>
              <a:rPr b="1" lang="en"/>
              <a:t>Takeaway</a:t>
            </a:r>
            <a:r>
              <a:rPr lang="en"/>
              <a:t>: Many advertisers will publish malicious scripts for you as long as you pay for it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Example: YouTube</a:t>
            </a:r>
            <a:endParaRPr/>
          </a:p>
        </p:txBody>
      </p:sp>
      <p:sp>
        <p:nvSpPr>
          <p:cNvPr id="486" name="Google Shape;486;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7" name="Google Shape;487;p6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2008: Attackers exploit a CSRF vulnerability on YouTube</a:t>
            </a:r>
            <a:endParaRPr/>
          </a:p>
          <a:p>
            <a:pPr indent="-342900" lvl="0" marL="457200" rtl="0" algn="l">
              <a:spcBef>
                <a:spcPts val="0"/>
              </a:spcBef>
              <a:spcAft>
                <a:spcPts val="0"/>
              </a:spcAft>
              <a:buSzPts val="1800"/>
              <a:buChar char="●"/>
            </a:pPr>
            <a:r>
              <a:rPr lang="en"/>
              <a:t>By forcing the victim to make a request, the attacker could:</a:t>
            </a:r>
            <a:endParaRPr/>
          </a:p>
          <a:p>
            <a:pPr indent="-317500" lvl="1" marL="914400" rtl="0" algn="l">
              <a:spcBef>
                <a:spcPts val="0"/>
              </a:spcBef>
              <a:spcAft>
                <a:spcPts val="0"/>
              </a:spcAft>
              <a:buSzPts val="1400"/>
              <a:buChar char="○"/>
            </a:pPr>
            <a:r>
              <a:rPr lang="en"/>
              <a:t>Add any videos to the victim’s "Favorites"</a:t>
            </a:r>
            <a:endParaRPr/>
          </a:p>
          <a:p>
            <a:pPr indent="-317500" lvl="1" marL="914400" rtl="0" algn="l">
              <a:spcBef>
                <a:spcPts val="0"/>
              </a:spcBef>
              <a:spcAft>
                <a:spcPts val="0"/>
              </a:spcAft>
              <a:buSzPts val="1400"/>
              <a:buChar char="○"/>
            </a:pPr>
            <a:r>
              <a:rPr lang="en"/>
              <a:t>Add any user to the victim’s "Friend" or "Family" list</a:t>
            </a:r>
            <a:endParaRPr/>
          </a:p>
          <a:p>
            <a:pPr indent="-317500" lvl="1" marL="914400" rtl="0" algn="l">
              <a:spcBef>
                <a:spcPts val="0"/>
              </a:spcBef>
              <a:spcAft>
                <a:spcPts val="0"/>
              </a:spcAft>
              <a:buSzPts val="1400"/>
              <a:buChar char="○"/>
            </a:pPr>
            <a:r>
              <a:rPr lang="en"/>
              <a:t>Send arbitrary messages as the victim</a:t>
            </a:r>
            <a:endParaRPr/>
          </a:p>
          <a:p>
            <a:pPr indent="-317500" lvl="1" marL="914400" rtl="0" algn="l">
              <a:spcBef>
                <a:spcPts val="0"/>
              </a:spcBef>
              <a:spcAft>
                <a:spcPts val="0"/>
              </a:spcAft>
              <a:buSzPts val="1400"/>
              <a:buChar char="○"/>
            </a:pPr>
            <a:r>
              <a:rPr lang="en"/>
              <a:t>Make the victim flag any videos as inappropriate</a:t>
            </a:r>
            <a:endParaRPr/>
          </a:p>
          <a:p>
            <a:pPr indent="-317500" lvl="1" marL="914400" rtl="0" algn="l">
              <a:spcBef>
                <a:spcPts val="0"/>
              </a:spcBef>
              <a:spcAft>
                <a:spcPts val="0"/>
              </a:spcAft>
              <a:buSzPts val="1400"/>
              <a:buChar char="○"/>
            </a:pPr>
            <a:r>
              <a:rPr lang="en"/>
              <a:t>Make the victim share a video with their contacts</a:t>
            </a:r>
            <a:endParaRPr/>
          </a:p>
          <a:p>
            <a:pPr indent="-317500" lvl="1" marL="914400" rtl="0" algn="l">
              <a:spcBef>
                <a:spcPts val="0"/>
              </a:spcBef>
              <a:spcAft>
                <a:spcPts val="0"/>
              </a:spcAft>
              <a:buSzPts val="1400"/>
              <a:buChar char="○"/>
            </a:pPr>
            <a:r>
              <a:rPr lang="en"/>
              <a:t>Make the victim subscribe to any channel</a:t>
            </a:r>
            <a:endParaRPr/>
          </a:p>
          <a:p>
            <a:pPr indent="-317500" lvl="1" marL="914400" rtl="0" algn="l">
              <a:spcBef>
                <a:spcPts val="0"/>
              </a:spcBef>
              <a:spcAft>
                <a:spcPts val="0"/>
              </a:spcAft>
              <a:buSzPts val="1400"/>
              <a:buChar char="○"/>
            </a:pPr>
            <a:r>
              <a:rPr lang="en"/>
              <a:t>Add any videos to the user’s watchlist</a:t>
            </a:r>
            <a:endParaRPr/>
          </a:p>
          <a:p>
            <a:pPr indent="-342900" lvl="0" marL="457200" rtl="0" algn="l">
              <a:spcBef>
                <a:spcPts val="0"/>
              </a:spcBef>
              <a:spcAft>
                <a:spcPts val="0"/>
              </a:spcAft>
              <a:buSzPts val="1800"/>
              <a:buChar char="●"/>
            </a:pPr>
            <a:r>
              <a:rPr b="1" lang="en"/>
              <a:t>Takeaway</a:t>
            </a:r>
            <a:r>
              <a:rPr lang="en"/>
              <a:t>: With a CSRF attack, the attacker can force the victim to perform a wide variety of actions!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Example: Facebook</a:t>
            </a:r>
            <a:endParaRPr/>
          </a:p>
        </p:txBody>
      </p:sp>
      <p:sp>
        <p:nvSpPr>
          <p:cNvPr id="493" name="Google Shape;493;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4" name="Google Shape;494;p6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Takeaway</a:t>
            </a:r>
            <a:r>
              <a:rPr lang="en"/>
              <a:t>: The HTML image tag can be used to execute a CSRF attack</a:t>
            </a:r>
            <a:endParaRPr/>
          </a:p>
        </p:txBody>
      </p:sp>
      <p:graphicFrame>
        <p:nvGraphicFramePr>
          <p:cNvPr id="495" name="Google Shape;495;p67"/>
          <p:cNvGraphicFramePr/>
          <p:nvPr/>
        </p:nvGraphicFramePr>
        <p:xfrm>
          <a:off x="288475" y="1279335"/>
          <a:ext cx="3000000" cy="3000000"/>
        </p:xfrm>
        <a:graphic>
          <a:graphicData uri="http://schemas.openxmlformats.org/drawingml/2006/table">
            <a:tbl>
              <a:tblPr>
                <a:noFill/>
                <a:tableStyleId>{7854213F-6F75-46B6-A400-1879BFC111C5}</a:tableStyleId>
              </a:tblPr>
              <a:tblGrid>
                <a:gridCol w="5897150"/>
                <a:gridCol w="2669900"/>
              </a:tblGrid>
              <a:tr h="341650">
                <a:tc>
                  <a:txBody>
                    <a:bodyPr/>
                    <a:lstStyle/>
                    <a:p>
                      <a:pPr indent="0" lvl="0" marL="2457450" rtl="0" algn="l">
                        <a:spcBef>
                          <a:spcPts val="0"/>
                        </a:spcBef>
                        <a:spcAft>
                          <a:spcPts val="0"/>
                        </a:spcAft>
                        <a:buNone/>
                      </a:pPr>
                      <a:r>
                        <a:t/>
                      </a:r>
                      <a:endParaRPr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lang="en" u="sng">
                          <a:solidFill>
                            <a:srgbClr val="0097A7"/>
                          </a:solidFill>
                          <a:hlinkClick r:id="rId3">
                            <a:extLst>
                              <a:ext uri="{A12FA001-AC4F-418D-AE19-62706E023703}">
                                <ahyp:hlinkClr val="tx"/>
                              </a:ext>
                            </a:extLst>
                          </a:hlinkClick>
                        </a:rPr>
                        <a:t>Link</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341650">
                <a:tc gridSpan="2">
                  <a:txBody>
                    <a:bodyPr/>
                    <a:lstStyle/>
                    <a:p>
                      <a:pPr indent="0" lvl="0" marL="0" rtl="0" algn="l">
                        <a:spcBef>
                          <a:spcPts val="0"/>
                        </a:spcBef>
                        <a:spcAft>
                          <a:spcPts val="0"/>
                        </a:spcAft>
                        <a:buNone/>
                      </a:pPr>
                      <a:r>
                        <a:rPr b="1" lang="en" sz="1600">
                          <a:solidFill>
                            <a:srgbClr val="595959"/>
                          </a:solidFill>
                        </a:rPr>
                        <a:t>Facebook Hit by Cross-Site Request Forgery Attack</a:t>
                      </a:r>
                      <a:endParaRPr b="1" sz="1600">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hMerge="1"/>
              </a:tr>
              <a:tr h="313450">
                <a:tc>
                  <a:txBody>
                    <a:bodyPr/>
                    <a:lstStyle/>
                    <a:p>
                      <a:pPr indent="0" lvl="0" marL="0" rtl="0" algn="l">
                        <a:spcBef>
                          <a:spcPts val="0"/>
                        </a:spcBef>
                        <a:spcAft>
                          <a:spcPts val="0"/>
                        </a:spcAft>
                        <a:buNone/>
                      </a:pPr>
                      <a:r>
                        <a:rPr i="1" lang="en">
                          <a:solidFill>
                            <a:srgbClr val="595959"/>
                          </a:solidFill>
                        </a:rPr>
                        <a:t>Sean Michael Kerner</a:t>
                      </a:r>
                      <a:endParaRPr i="1">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c>
                  <a:txBody>
                    <a:bodyPr/>
                    <a:lstStyle/>
                    <a:p>
                      <a:pPr indent="0" lvl="0" marL="0" rtl="0" algn="r">
                        <a:spcBef>
                          <a:spcPts val="0"/>
                        </a:spcBef>
                        <a:spcAft>
                          <a:spcPts val="0"/>
                        </a:spcAft>
                        <a:buNone/>
                      </a:pPr>
                      <a:r>
                        <a:rPr i="1" lang="en">
                          <a:solidFill>
                            <a:srgbClr val="595959"/>
                          </a:solidFill>
                        </a:rPr>
                        <a:t>August 21, 2009</a:t>
                      </a:r>
                      <a:endParaRPr i="1">
                        <a:solidFill>
                          <a:srgbClr val="595959"/>
                        </a:solidFill>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FFAF0"/>
                    </a:solidFill>
                  </a:tcPr>
                </a:tc>
              </a:tr>
              <a:tr h="937325">
                <a:tc gridSpan="2">
                  <a:txBody>
                    <a:bodyPr/>
                    <a:lstStyle/>
                    <a:p>
                      <a:pPr indent="0" lvl="0" marL="0" rtl="0" algn="l">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indent="0" lvl="0" marL="0" rtl="0" algn="l">
                        <a:spcBef>
                          <a:spcPts val="0"/>
                        </a:spcBef>
                        <a:spcAft>
                          <a:spcPts val="0"/>
                        </a:spcAft>
                        <a:buNone/>
                      </a:pPr>
                      <a:r>
                        <a:t/>
                      </a:r>
                      <a:endParaRPr>
                        <a:solidFill>
                          <a:srgbClr val="595959"/>
                        </a:solidFill>
                      </a:endParaRPr>
                    </a:p>
                    <a:p>
                      <a:pPr indent="0" lvl="0" marL="0" rtl="0" algn="l">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indent="0" lvl="0" marL="0" rtl="0" algn="l">
                        <a:spcBef>
                          <a:spcPts val="0"/>
                        </a:spcBef>
                        <a:spcAft>
                          <a:spcPts val="0"/>
                        </a:spcAft>
                        <a:buNone/>
                      </a:pPr>
                      <a:r>
                        <a:t/>
                      </a:r>
                      <a:endParaRPr>
                        <a:solidFill>
                          <a:srgbClr val="595959"/>
                        </a:solidFill>
                      </a:endParaRPr>
                    </a:p>
                    <a:p>
                      <a:pPr indent="0" lvl="0" marL="0" rtl="0" algn="l">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T="91425" marB="91425" marR="91425" marL="91425">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AF0"/>
                    </a:solidFill>
                  </a:tcPr>
                </a:tc>
                <a:tc hMerge="1"/>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CSRF Defenses</a:t>
            </a:r>
            <a:endParaRPr/>
          </a:p>
        </p:txBody>
      </p:sp>
      <p:sp>
        <p:nvSpPr>
          <p:cNvPr id="502" name="Google Shape;502;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03" name="Google Shape;503;p68"/>
          <p:cNvPicPr preferRelativeResize="0"/>
          <p:nvPr/>
        </p:nvPicPr>
        <p:blipFill>
          <a:blip r:embed="rId3">
            <a:alphaModFix/>
          </a:blip>
          <a:stretch>
            <a:fillRect/>
          </a:stretch>
        </p:blipFill>
        <p:spPr>
          <a:xfrm>
            <a:off x="3085688" y="3064125"/>
            <a:ext cx="2972625" cy="20793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Defenses</a:t>
            </a:r>
            <a:endParaRPr/>
          </a:p>
        </p:txBody>
      </p:sp>
      <p:sp>
        <p:nvSpPr>
          <p:cNvPr id="509" name="Google Shape;509;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10" name="Google Shape;510;p6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CSRF defenses are implemented by the server (not the browser)</a:t>
            </a:r>
            <a:endParaRPr/>
          </a:p>
          <a:p>
            <a:pPr indent="-342900" lvl="0" marL="457200" rtl="0" algn="l">
              <a:spcBef>
                <a:spcPts val="0"/>
              </a:spcBef>
              <a:spcAft>
                <a:spcPts val="0"/>
              </a:spcAft>
              <a:buSzPts val="1800"/>
              <a:buChar char="●"/>
            </a:pPr>
            <a:r>
              <a:rPr lang="en"/>
              <a:t>Defense: CSRF tokens</a:t>
            </a:r>
            <a:endParaRPr/>
          </a:p>
          <a:p>
            <a:pPr indent="-342900" lvl="0" marL="457200" rtl="0" algn="l">
              <a:spcBef>
                <a:spcPts val="0"/>
              </a:spcBef>
              <a:spcAft>
                <a:spcPts val="0"/>
              </a:spcAft>
              <a:buSzPts val="1800"/>
              <a:buChar char="●"/>
            </a:pPr>
            <a:r>
              <a:rPr lang="en"/>
              <a:t>Defense: </a:t>
            </a:r>
            <a:r>
              <a:rPr lang="en"/>
              <a:t>Referer validation</a:t>
            </a:r>
            <a:endParaRPr/>
          </a:p>
          <a:p>
            <a:pPr indent="-342900" lvl="0" marL="457200" rtl="0" algn="l">
              <a:spcBef>
                <a:spcPts val="0"/>
              </a:spcBef>
              <a:spcAft>
                <a:spcPts val="0"/>
              </a:spcAft>
              <a:buSzPts val="1800"/>
              <a:buChar char="●"/>
            </a:pPr>
            <a:r>
              <a:rPr lang="en"/>
              <a:t>Defense: SameSite cookie attribute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Tokens</a:t>
            </a:r>
            <a:endParaRPr/>
          </a:p>
        </p:txBody>
      </p:sp>
      <p:sp>
        <p:nvSpPr>
          <p:cNvPr id="516" name="Google Shape;516;p7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Add a secret value in the request that the attacker doesn’t know</a:t>
            </a:r>
            <a:endParaRPr/>
          </a:p>
          <a:p>
            <a:pPr indent="-317500" lvl="1" marL="914400" rtl="0" algn="l">
              <a:spcBef>
                <a:spcPts val="0"/>
              </a:spcBef>
              <a:spcAft>
                <a:spcPts val="0"/>
              </a:spcAft>
              <a:buSzPts val="1400"/>
              <a:buChar char="○"/>
            </a:pPr>
            <a:r>
              <a:rPr lang="en"/>
              <a:t>The server only accepts requests if it has a valid secret</a:t>
            </a:r>
            <a:endParaRPr/>
          </a:p>
          <a:p>
            <a:pPr indent="-317500" lvl="1" marL="914400" rtl="0" algn="l">
              <a:spcBef>
                <a:spcPts val="0"/>
              </a:spcBef>
              <a:spcAft>
                <a:spcPts val="0"/>
              </a:spcAft>
              <a:buSzPts val="1400"/>
              <a:buChar char="○"/>
            </a:pPr>
            <a:r>
              <a:rPr lang="en"/>
              <a:t>Now, the attacker can’t create a malicious request without knowing the secret</a:t>
            </a:r>
            <a:endParaRPr/>
          </a:p>
          <a:p>
            <a:pPr indent="-342900" lvl="0" marL="457200" rtl="0" algn="l">
              <a:spcBef>
                <a:spcPts val="0"/>
              </a:spcBef>
              <a:spcAft>
                <a:spcPts val="0"/>
              </a:spcAft>
              <a:buSzPts val="1800"/>
              <a:buChar char="●"/>
            </a:pPr>
            <a:r>
              <a:rPr b="1" lang="en"/>
              <a:t>CSRF token</a:t>
            </a:r>
            <a:r>
              <a:rPr lang="en"/>
              <a:t>: A secret value provided by the server to the user. The user must attach the same value in the request for the server to accept the request.</a:t>
            </a:r>
            <a:endParaRPr/>
          </a:p>
          <a:p>
            <a:pPr indent="-317500" lvl="1" marL="914400" rtl="0" algn="l">
              <a:spcBef>
                <a:spcPts val="0"/>
              </a:spcBef>
              <a:spcAft>
                <a:spcPts val="0"/>
              </a:spcAft>
              <a:buSzPts val="1400"/>
              <a:buChar char="○"/>
            </a:pPr>
            <a:r>
              <a:rPr lang="en"/>
              <a:t>CSRF tokens cannot </a:t>
            </a:r>
            <a:r>
              <a:rPr lang="en"/>
              <a:t>be sent to the server in a cookie!</a:t>
            </a:r>
            <a:endParaRPr/>
          </a:p>
          <a:p>
            <a:pPr indent="-317500" lvl="2" marL="1371600" rtl="0" algn="l">
              <a:spcBef>
                <a:spcPts val="0"/>
              </a:spcBef>
              <a:spcAft>
                <a:spcPts val="0"/>
              </a:spcAft>
              <a:buSzPts val="1400"/>
              <a:buChar char="■"/>
            </a:pPr>
            <a:r>
              <a:rPr lang="en"/>
              <a:t>The token must be sent somewhere else (e.g. a header, GET parameter, or POST content)</a:t>
            </a:r>
            <a:endParaRPr/>
          </a:p>
          <a:p>
            <a:pPr indent="-317500" lvl="1" marL="914400" rtl="0" algn="l">
              <a:spcBef>
                <a:spcPts val="0"/>
              </a:spcBef>
              <a:spcAft>
                <a:spcPts val="0"/>
              </a:spcAft>
              <a:buSzPts val="1400"/>
              <a:buChar char="○"/>
            </a:pPr>
            <a:r>
              <a:rPr lang="en"/>
              <a:t>CSRF tokens are usually valid for only one or two requests</a:t>
            </a:r>
            <a:endParaRPr/>
          </a:p>
        </p:txBody>
      </p:sp>
      <p:sp>
        <p:nvSpPr>
          <p:cNvPr id="517" name="Google Shape;517;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Tokens: Usage</a:t>
            </a:r>
            <a:endParaRPr/>
          </a:p>
        </p:txBody>
      </p:sp>
      <p:sp>
        <p:nvSpPr>
          <p:cNvPr id="523" name="Google Shape;523;p7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Example: HTML forms</a:t>
            </a:r>
            <a:endParaRPr/>
          </a:p>
          <a:p>
            <a:pPr indent="-317500" lvl="1" marL="914400" rtl="0" algn="l">
              <a:spcBef>
                <a:spcPts val="0"/>
              </a:spcBef>
              <a:spcAft>
                <a:spcPts val="0"/>
              </a:spcAft>
              <a:buSzPts val="1400"/>
              <a:buChar char="○"/>
            </a:pPr>
            <a:r>
              <a:rPr lang="en"/>
              <a:t>Forms are vulnerable to CSRF</a:t>
            </a:r>
            <a:endParaRPr/>
          </a:p>
          <a:p>
            <a:pPr indent="-317500" lvl="2" marL="1371600" rtl="0" algn="l">
              <a:spcBef>
                <a:spcPts val="0"/>
              </a:spcBef>
              <a:spcAft>
                <a:spcPts val="0"/>
              </a:spcAft>
              <a:buSzPts val="1400"/>
              <a:buChar char="■"/>
            </a:pPr>
            <a:r>
              <a:rPr lang="en"/>
              <a:t>If the victim visits the attacker’s page, the attacker’s JavaScript can make a POST request with a filled-out form</a:t>
            </a:r>
            <a:endParaRPr/>
          </a:p>
          <a:p>
            <a:pPr indent="-342900" lvl="0" marL="457200" rtl="0" algn="l">
              <a:spcBef>
                <a:spcPts val="0"/>
              </a:spcBef>
              <a:spcAft>
                <a:spcPts val="0"/>
              </a:spcAft>
              <a:buSzPts val="1800"/>
              <a:buChar char="●"/>
            </a:pPr>
            <a:r>
              <a:rPr lang="en"/>
              <a:t>CSRF tokens are a defense against this attack</a:t>
            </a:r>
            <a:endParaRPr/>
          </a:p>
          <a:p>
            <a:pPr indent="-317500" lvl="1" marL="914400" rtl="0" algn="l">
              <a:spcBef>
                <a:spcPts val="0"/>
              </a:spcBef>
              <a:spcAft>
                <a:spcPts val="0"/>
              </a:spcAft>
              <a:buSzPts val="1400"/>
              <a:buChar char="○"/>
            </a:pPr>
            <a:r>
              <a:rPr lang="en"/>
              <a:t>Every time the user requests a form from the legitimate website, the server attaches a CSRF token as a </a:t>
            </a:r>
            <a:r>
              <a:rPr i="1" lang="en"/>
              <a:t>hidden form field</a:t>
            </a:r>
            <a:r>
              <a:rPr lang="en"/>
              <a:t> (in the HTML, but not visible to the user)</a:t>
            </a:r>
            <a:endParaRPr/>
          </a:p>
          <a:p>
            <a:pPr indent="-317500" lvl="1" marL="914400" rtl="0" algn="l">
              <a:spcBef>
                <a:spcPts val="0"/>
              </a:spcBef>
              <a:spcAft>
                <a:spcPts val="0"/>
              </a:spcAft>
              <a:buSzPts val="1400"/>
              <a:buChar char="○"/>
            </a:pPr>
            <a:r>
              <a:rPr lang="en"/>
              <a:t>When the user submits the form, the form contains the CSRF token</a:t>
            </a:r>
            <a:endParaRPr/>
          </a:p>
          <a:p>
            <a:pPr indent="-317500" lvl="1" marL="914400" rtl="0" algn="l">
              <a:spcBef>
                <a:spcPts val="0"/>
              </a:spcBef>
              <a:spcAft>
                <a:spcPts val="0"/>
              </a:spcAft>
              <a:buSzPts val="1400"/>
              <a:buChar char="○"/>
            </a:pPr>
            <a:r>
              <a:rPr lang="en"/>
              <a:t>The attacker’s JavaScript won’t be able to create a valid form, because they don’t know the CSRF token!</a:t>
            </a:r>
            <a:endParaRPr/>
          </a:p>
          <a:p>
            <a:pPr indent="-317500" lvl="1" marL="914400" rtl="0" algn="l">
              <a:spcBef>
                <a:spcPts val="0"/>
              </a:spcBef>
              <a:spcAft>
                <a:spcPts val="0"/>
              </a:spcAft>
              <a:buSzPts val="1400"/>
              <a:buChar char="○"/>
            </a:pPr>
            <a:r>
              <a:rPr lang="en"/>
              <a:t>The attacker can try to fetch their own CSRF token, but it will only be valid for the attacker, not the victim</a:t>
            </a:r>
            <a:endParaRPr/>
          </a:p>
        </p:txBody>
      </p:sp>
      <p:sp>
        <p:nvSpPr>
          <p:cNvPr id="524" name="Google Shape;524;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Tokens: Usage</a:t>
            </a:r>
            <a:endParaRPr/>
          </a:p>
        </p:txBody>
      </p:sp>
      <p:sp>
        <p:nvSpPr>
          <p:cNvPr id="530" name="Google Shape;530;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1" name="Google Shape;531;p72"/>
          <p:cNvSpPr/>
          <p:nvPr/>
        </p:nvSpPr>
        <p:spPr>
          <a:xfrm>
            <a:off x="4935625" y="1350432"/>
            <a:ext cx="1039200" cy="194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cap="flat" cmpd="sng" w="9525">
              <a:solidFill>
                <a:schemeClr val="dk2"/>
              </a:solidFill>
              <a:prstDash val="solid"/>
              <a:round/>
              <a:headEnd len="med" w="med" type="triangle"/>
              <a:tailEnd len="med" w="med" type="triangle"/>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cap="flat" cmpd="sng" w="9525">
                <a:solidFill>
                  <a:schemeClr val="dk2"/>
                </a:solidFill>
                <a:prstDash val="solid"/>
                <a:round/>
                <a:headEnd len="med" w="med" type="none"/>
                <a:tailEnd len="med" w="med" type="triangle"/>
              </a:ln>
            </p:spPr>
          </p:cxnSp>
          <p:sp>
            <p:nvSpPr>
              <p:cNvPr id="540" name="Google Shape;540;p72"/>
              <p:cNvSpPr txBox="1"/>
              <p:nvPr/>
            </p:nvSpPr>
            <p:spPr>
              <a:xfrm rot="1761">
                <a:off x="805801" y="3449425"/>
                <a:ext cx="11712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t>3</a:t>
                </a:r>
                <a:r>
                  <a:rPr lang="en"/>
                  <a:t>.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cap="flat" cmpd="sng" w="9525">
              <a:solidFill>
                <a:schemeClr val="dk2"/>
              </a:solidFill>
              <a:prstDash val="solid"/>
              <a:round/>
              <a:headEnd len="med" w="med" type="triangle"/>
              <a:tailEnd len="med" w="med" type="triangle"/>
            </a:ln>
          </p:spPr>
        </p:cxnSp>
      </p:grpSp>
      <p:sp>
        <p:nvSpPr>
          <p:cNvPr id="544" name="Google Shape;544;p72"/>
          <p:cNvSpPr/>
          <p:nvPr/>
        </p:nvSpPr>
        <p:spPr>
          <a:xfrm>
            <a:off x="1446675" y="1350424"/>
            <a:ext cx="1039200" cy="194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cap="flat" cmpd="sng" w="9525">
              <a:solidFill>
                <a:schemeClr val="dk2"/>
              </a:solidFill>
              <a:prstDash val="solid"/>
              <a:round/>
              <a:headEnd len="med" w="med" type="none"/>
              <a:tailEnd len="med" w="med" type="triangle"/>
            </a:ln>
          </p:spPr>
        </p:cxnSp>
      </p:grpSp>
      <p:sp>
        <p:nvSpPr>
          <p:cNvPr id="548" name="Google Shape;548;p72"/>
          <p:cNvSpPr txBox="1"/>
          <p:nvPr/>
        </p:nvSpPr>
        <p:spPr>
          <a:xfrm>
            <a:off x="3443700" y="4065325"/>
            <a:ext cx="3926100" cy="6771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Referer Header</a:t>
            </a:r>
            <a:endParaRPr/>
          </a:p>
        </p:txBody>
      </p:sp>
      <p:sp>
        <p:nvSpPr>
          <p:cNvPr id="554" name="Google Shape;554;p7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In a CSRF attack, the victim usually makes the malicious request from a different website</a:t>
            </a:r>
            <a:endParaRPr/>
          </a:p>
          <a:p>
            <a:pPr indent="-342900" lvl="0" marL="457200" rtl="0" algn="l">
              <a:spcBef>
                <a:spcPts val="0"/>
              </a:spcBef>
              <a:spcAft>
                <a:spcPts val="0"/>
              </a:spcAft>
              <a:buSzPts val="1800"/>
              <a:buChar char="●"/>
            </a:pPr>
            <a:r>
              <a:rPr lang="en"/>
              <a:t>Referer header: A header in an HTTP request that indicates which webpage made the request</a:t>
            </a:r>
            <a:endParaRPr/>
          </a:p>
          <a:p>
            <a:pPr indent="-317500" lvl="1" marL="914400" rtl="0" algn="l">
              <a:spcBef>
                <a:spcPts val="0"/>
              </a:spcBef>
              <a:spcAft>
                <a:spcPts val="0"/>
              </a:spcAft>
              <a:buSzPts val="1400"/>
              <a:buChar char="○"/>
            </a:pPr>
            <a:r>
              <a:rPr lang="en"/>
              <a:t>“Referer” is a 30-year typo in the HTTP standard (supposed to be “Referrer”)!</a:t>
            </a:r>
            <a:endParaRPr/>
          </a:p>
          <a:p>
            <a:pPr indent="-317500" lvl="1" marL="914400" rtl="0" algn="l">
              <a:spcBef>
                <a:spcPts val="0"/>
              </a:spcBef>
              <a:spcAft>
                <a:spcPts val="0"/>
              </a:spcAft>
              <a:buSzPts val="1400"/>
              <a:buChar char="○"/>
            </a:pPr>
            <a:r>
              <a:rPr lang="en"/>
              <a:t>Example: If you type your username and password into the Facebook homepage, the Referer header for that request is </a:t>
            </a:r>
            <a:r>
              <a:rPr b="1" lang="en">
                <a:latin typeface="Courier New"/>
                <a:ea typeface="Courier New"/>
                <a:cs typeface="Courier New"/>
                <a:sym typeface="Courier New"/>
              </a:rPr>
              <a:t>https://www.facebook.com</a:t>
            </a:r>
            <a:endParaRPr/>
          </a:p>
          <a:p>
            <a:pPr indent="-317500" lvl="1" marL="914400" rtl="0" algn="l">
              <a:spcBef>
                <a:spcPts val="0"/>
              </a:spcBef>
              <a:spcAft>
                <a:spcPts val="0"/>
              </a:spcAft>
              <a:buSzPts val="1400"/>
              <a:buChar char="○"/>
            </a:pPr>
            <a:r>
              <a:rPr lang="en"/>
              <a:t>Example: If an </a:t>
            </a:r>
            <a:r>
              <a:rPr b="1" lang="en">
                <a:latin typeface="Courier New"/>
                <a:ea typeface="Courier New"/>
                <a:cs typeface="Courier New"/>
                <a:sym typeface="Courier New"/>
              </a:rPr>
              <a:t>img</a:t>
            </a:r>
            <a:r>
              <a:rPr lang="en"/>
              <a:t> HTML tag on a forum forces your browser to make a request, the Referer header for that request is the forum’s URL</a:t>
            </a:r>
            <a:endParaRPr/>
          </a:p>
          <a:p>
            <a:pPr indent="-317500" lvl="1" marL="914400" rtl="0" algn="l">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HTTP</a:t>
            </a:r>
            <a:endParaRPr/>
          </a:p>
        </p:txBody>
      </p:sp>
      <p:sp>
        <p:nvSpPr>
          <p:cNvPr id="100" name="Google Shape;100;p2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HTTP: A protocol used to request and retrieve data from a web server</a:t>
            </a:r>
            <a:endParaRPr/>
          </a:p>
          <a:p>
            <a:pPr indent="-317500" lvl="1" marL="914400" rtl="0" algn="l">
              <a:spcBef>
                <a:spcPts val="0"/>
              </a:spcBef>
              <a:spcAft>
                <a:spcPts val="0"/>
              </a:spcAft>
              <a:buSzPts val="1400"/>
              <a:buChar char="○"/>
            </a:pPr>
            <a:r>
              <a:rPr lang="en"/>
              <a:t>HTTPS: A secure version of HTTP</a:t>
            </a:r>
            <a:endParaRPr/>
          </a:p>
          <a:p>
            <a:pPr indent="-317500" lvl="1" marL="914400" rtl="0" algn="l">
              <a:spcBef>
                <a:spcPts val="0"/>
              </a:spcBef>
              <a:spcAft>
                <a:spcPts val="0"/>
              </a:spcAft>
              <a:buSzPts val="1400"/>
              <a:buChar char="○"/>
            </a:pPr>
            <a:r>
              <a:rPr lang="en"/>
              <a:t>HTTP is a request-response protocol</a:t>
            </a:r>
            <a:endParaRPr/>
          </a:p>
          <a:p>
            <a:pPr indent="-342900" lvl="0" marL="457200" rtl="0" algn="l">
              <a:spcBef>
                <a:spcPts val="0"/>
              </a:spcBef>
              <a:spcAft>
                <a:spcPts val="0"/>
              </a:spcAft>
              <a:buSzPts val="1800"/>
              <a:buChar char="●"/>
            </a:pPr>
            <a:r>
              <a:rPr lang="en"/>
              <a:t>HTTP request</a:t>
            </a:r>
            <a:endParaRPr/>
          </a:p>
          <a:p>
            <a:pPr indent="-317500" lvl="1" marL="914400" rtl="0" algn="l">
              <a:spcBef>
                <a:spcPts val="0"/>
              </a:spcBef>
              <a:spcAft>
                <a:spcPts val="0"/>
              </a:spcAft>
              <a:buSzPts val="1400"/>
              <a:buChar char="○"/>
            </a:pPr>
            <a:r>
              <a:rPr lang="en"/>
              <a:t>Method (GET or POST)</a:t>
            </a:r>
            <a:endParaRPr/>
          </a:p>
          <a:p>
            <a:pPr indent="-317500" lvl="1" marL="914400" rtl="0" algn="l">
              <a:spcBef>
                <a:spcPts val="0"/>
              </a:spcBef>
              <a:spcAft>
                <a:spcPts val="0"/>
              </a:spcAft>
              <a:buSzPts val="1400"/>
              <a:buChar char="○"/>
            </a:pPr>
            <a:r>
              <a:rPr lang="en"/>
              <a:t>URL path and query parameters</a:t>
            </a:r>
            <a:endParaRPr/>
          </a:p>
          <a:p>
            <a:pPr indent="-317500" lvl="1" marL="914400" rtl="0" algn="l">
              <a:spcBef>
                <a:spcPts val="0"/>
              </a:spcBef>
              <a:spcAft>
                <a:spcPts val="0"/>
              </a:spcAft>
              <a:buSzPts val="1400"/>
              <a:buChar char="○"/>
            </a:pPr>
            <a:r>
              <a:rPr lang="en"/>
              <a:t>Protocol</a:t>
            </a:r>
            <a:endParaRPr/>
          </a:p>
          <a:p>
            <a:pPr indent="-317500" lvl="1" marL="914400" rtl="0" algn="l">
              <a:spcBef>
                <a:spcPts val="0"/>
              </a:spcBef>
              <a:spcAft>
                <a:spcPts val="0"/>
              </a:spcAft>
              <a:buSzPts val="1400"/>
              <a:buChar char="○"/>
            </a:pPr>
            <a:r>
              <a:rPr lang="en"/>
              <a:t>Data (only for POST requests)</a:t>
            </a:r>
            <a:endParaRPr/>
          </a:p>
          <a:p>
            <a:pPr indent="-342900" lvl="0" marL="457200" rtl="0" algn="l">
              <a:spcBef>
                <a:spcPts val="0"/>
              </a:spcBef>
              <a:spcAft>
                <a:spcPts val="0"/>
              </a:spcAft>
              <a:buSzPts val="1800"/>
              <a:buChar char="●"/>
            </a:pPr>
            <a:r>
              <a:rPr lang="en"/>
              <a:t>HTTP response</a:t>
            </a:r>
            <a:endParaRPr/>
          </a:p>
          <a:p>
            <a:pPr indent="-317500" lvl="1" marL="914400" rtl="0" algn="l">
              <a:spcBef>
                <a:spcPts val="0"/>
              </a:spcBef>
              <a:spcAft>
                <a:spcPts val="0"/>
              </a:spcAft>
              <a:buSzPts val="1400"/>
              <a:buChar char="○"/>
            </a:pPr>
            <a:r>
              <a:rPr lang="en"/>
              <a:t>Protocol</a:t>
            </a:r>
            <a:endParaRPr/>
          </a:p>
          <a:p>
            <a:pPr indent="-317500" lvl="1" marL="914400" rtl="0" algn="l">
              <a:spcBef>
                <a:spcPts val="0"/>
              </a:spcBef>
              <a:spcAft>
                <a:spcPts val="0"/>
              </a:spcAft>
              <a:buSzPts val="1400"/>
              <a:buChar char="○"/>
            </a:pPr>
            <a:r>
              <a:rPr lang="en"/>
              <a:t>Status code: A number indicating what happened with the request</a:t>
            </a:r>
            <a:endParaRPr/>
          </a:p>
          <a:p>
            <a:pPr indent="-317500" lvl="1" marL="914400" rtl="0" algn="l">
              <a:spcBef>
                <a:spcPts val="0"/>
              </a:spcBef>
              <a:spcAft>
                <a:spcPts val="0"/>
              </a:spcAft>
              <a:buSzPts val="1400"/>
              <a:buChar char="○"/>
            </a:pPr>
            <a:r>
              <a:rPr lang="en"/>
              <a:t>Headers: Metadata about the response</a:t>
            </a:r>
            <a:endParaRPr/>
          </a:p>
          <a:p>
            <a:pPr indent="-317500" lvl="1" marL="914400" rtl="0" algn="l">
              <a:spcBef>
                <a:spcPts val="0"/>
              </a:spcBef>
              <a:spcAft>
                <a:spcPts val="0"/>
              </a:spcAft>
              <a:buSzPts val="1400"/>
              <a:buChar char="○"/>
            </a:pPr>
            <a:r>
              <a:rPr lang="en"/>
              <a:t>Data</a:t>
            </a:r>
            <a:endParaRPr/>
          </a:p>
        </p:txBody>
      </p:sp>
      <p:sp>
        <p:nvSpPr>
          <p:cNvPr id="101" name="Google Shape;10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Referer Header</a:t>
            </a:r>
            <a:endParaRPr/>
          </a:p>
        </p:txBody>
      </p:sp>
      <p:sp>
        <p:nvSpPr>
          <p:cNvPr id="561" name="Google Shape;561;p7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Checking the Referer header</a:t>
            </a:r>
            <a:endParaRPr/>
          </a:p>
          <a:p>
            <a:pPr indent="-317500" lvl="1" marL="914400" rtl="0" algn="l">
              <a:spcBef>
                <a:spcPts val="0"/>
              </a:spcBef>
              <a:spcAft>
                <a:spcPts val="0"/>
              </a:spcAft>
              <a:buSzPts val="1400"/>
              <a:buChar char="○"/>
            </a:pPr>
            <a:r>
              <a:rPr lang="en"/>
              <a:t>Allow </a:t>
            </a:r>
            <a:r>
              <a:rPr b="1" lang="en"/>
              <a:t>same-site requests</a:t>
            </a:r>
            <a:r>
              <a:rPr lang="en"/>
              <a:t>: The Referer header matches an expected URL</a:t>
            </a:r>
            <a:endParaRPr/>
          </a:p>
          <a:p>
            <a:pPr indent="-317500" lvl="2" marL="1371600" rtl="0" algn="l">
              <a:spcBef>
                <a:spcPts val="0"/>
              </a:spcBef>
              <a:spcAft>
                <a:spcPts val="0"/>
              </a:spcAft>
              <a:buSzPts val="1400"/>
              <a:buChar char="■"/>
            </a:pPr>
            <a:r>
              <a:rPr lang="en"/>
              <a:t>Example: For a login request, expect it to come from </a:t>
            </a:r>
            <a:r>
              <a:rPr b="1" lang="en">
                <a:latin typeface="Courier New"/>
                <a:ea typeface="Courier New"/>
                <a:cs typeface="Courier New"/>
                <a:sym typeface="Courier New"/>
              </a:rPr>
              <a:t>https://bank.com/login</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Disallow </a:t>
            </a:r>
            <a:r>
              <a:rPr b="1" lang="en"/>
              <a:t>cross-site requests</a:t>
            </a:r>
            <a:r>
              <a:rPr lang="en"/>
              <a:t>: The Referer header does not match an expected URL</a:t>
            </a:r>
            <a:endParaRPr/>
          </a:p>
          <a:p>
            <a:pPr indent="-342900" lvl="0" marL="457200" rtl="0" algn="l">
              <a:spcBef>
                <a:spcPts val="0"/>
              </a:spcBef>
              <a:spcAft>
                <a:spcPts val="0"/>
              </a:spcAft>
              <a:buSzPts val="1800"/>
              <a:buChar char="●"/>
            </a:pPr>
            <a:r>
              <a:rPr lang="en"/>
              <a:t>If the server sees a cross-site request, reject it</a:t>
            </a:r>
            <a:endParaRPr/>
          </a:p>
        </p:txBody>
      </p:sp>
      <p:sp>
        <p:nvSpPr>
          <p:cNvPr id="562" name="Google Shape;562;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Referer Header: Issues</a:t>
            </a:r>
            <a:endParaRPr/>
          </a:p>
        </p:txBody>
      </p:sp>
      <p:sp>
        <p:nvSpPr>
          <p:cNvPr id="568" name="Google Shape;568;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9" name="Google Shape;569;p75"/>
          <p:cNvSpPr txBox="1"/>
          <p:nvPr>
            <p:ph idx="1" type="body"/>
          </p:nvPr>
        </p:nvSpPr>
        <p:spPr>
          <a:xfrm>
            <a:off x="198500" y="1170625"/>
            <a:ext cx="8520600" cy="376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Referer header may leak private information</a:t>
            </a:r>
            <a:endParaRPr/>
          </a:p>
          <a:p>
            <a:pPr indent="-317500" lvl="1" marL="914400" rtl="0" algn="l">
              <a:spcBef>
                <a:spcPts val="0"/>
              </a:spcBef>
              <a:spcAft>
                <a:spcPts val="0"/>
              </a:spcAft>
              <a:buSzPts val="1400"/>
              <a:buChar char="○"/>
            </a:pPr>
            <a:r>
              <a:rPr lang="en"/>
              <a:t>Example: If you made the request on a top-secret website, the Referer header might show you visited </a:t>
            </a:r>
            <a:r>
              <a:rPr b="1" lang="en">
                <a:latin typeface="Courier New"/>
                <a:ea typeface="Courier New"/>
                <a:cs typeface="Courier New"/>
                <a:sym typeface="Courier New"/>
              </a:rPr>
              <a:t>http://intranet.corp.apple.com/projects/iphone/competitors.html</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Example: If you make a request to an advertiser, the Referer header gives the adverti</a:t>
            </a:r>
            <a:r>
              <a:rPr lang="en"/>
              <a:t>s</a:t>
            </a:r>
            <a:r>
              <a:rPr lang="en"/>
              <a:t>er information about how you saw the ad</a:t>
            </a:r>
            <a:endParaRPr/>
          </a:p>
          <a:p>
            <a:pPr indent="-342900" lvl="0" marL="457200" rtl="0" algn="l">
              <a:spcBef>
                <a:spcPts val="0"/>
              </a:spcBef>
              <a:spcAft>
                <a:spcPts val="0"/>
              </a:spcAft>
              <a:buSzPts val="1800"/>
              <a:buChar char="●"/>
            </a:pPr>
            <a:r>
              <a:rPr lang="en"/>
              <a:t>The Referer header might be removed before the request reaches the server</a:t>
            </a:r>
            <a:endParaRPr/>
          </a:p>
          <a:p>
            <a:pPr indent="-317500" lvl="1" marL="914400" rtl="0" algn="l">
              <a:spcBef>
                <a:spcPts val="0"/>
              </a:spcBef>
              <a:spcAft>
                <a:spcPts val="0"/>
              </a:spcAft>
              <a:buSzPts val="1400"/>
              <a:buChar char="○"/>
            </a:pPr>
            <a:r>
              <a:rPr lang="en"/>
              <a:t>Example: Your company firewall removes the header before sending the request</a:t>
            </a:r>
            <a:endParaRPr/>
          </a:p>
          <a:p>
            <a:pPr indent="-317500" lvl="1" marL="914400" rtl="0" algn="l">
              <a:spcBef>
                <a:spcPts val="0"/>
              </a:spcBef>
              <a:spcAft>
                <a:spcPts val="0"/>
              </a:spcAft>
              <a:buSzPts val="1400"/>
              <a:buChar char="○"/>
            </a:pPr>
            <a:r>
              <a:rPr lang="en"/>
              <a:t>Example: The browser removes the header because of your privacy settings</a:t>
            </a:r>
            <a:endParaRPr/>
          </a:p>
          <a:p>
            <a:pPr indent="-342900" lvl="0" marL="457200" rtl="0" algn="l">
              <a:spcBef>
                <a:spcPts val="0"/>
              </a:spcBef>
              <a:spcAft>
                <a:spcPts val="0"/>
              </a:spcAft>
              <a:buSzPts val="1800"/>
              <a:buChar char="●"/>
            </a:pPr>
            <a:r>
              <a:rPr lang="en"/>
              <a:t>The Referer header is optional. </a:t>
            </a:r>
            <a:r>
              <a:rPr lang="en"/>
              <a:t>What if the request leaves the header blank?</a:t>
            </a:r>
            <a:endParaRPr/>
          </a:p>
          <a:p>
            <a:pPr indent="-317500" lvl="1" marL="914400" rtl="0" algn="l">
              <a:spcBef>
                <a:spcPts val="0"/>
              </a:spcBef>
              <a:spcAft>
                <a:spcPts val="0"/>
              </a:spcAft>
              <a:buSzPts val="1400"/>
              <a:buChar char="○"/>
            </a:pPr>
            <a:r>
              <a:rPr lang="en"/>
              <a:t>Allow requests without a header?</a:t>
            </a:r>
            <a:endParaRPr/>
          </a:p>
          <a:p>
            <a:pPr indent="-317500" lvl="2" marL="1371600" rtl="0" algn="l">
              <a:spcBef>
                <a:spcPts val="0"/>
              </a:spcBef>
              <a:spcAft>
                <a:spcPts val="0"/>
              </a:spcAft>
              <a:buSzPts val="1400"/>
              <a:buChar char="■"/>
            </a:pPr>
            <a:r>
              <a:rPr lang="en"/>
              <a:t>Less secure: CSRF attacks might be possible</a:t>
            </a:r>
            <a:endParaRPr/>
          </a:p>
          <a:p>
            <a:pPr indent="-317500" lvl="1" marL="914400" rtl="0" algn="l">
              <a:spcBef>
                <a:spcPts val="0"/>
              </a:spcBef>
              <a:spcAft>
                <a:spcPts val="0"/>
              </a:spcAft>
              <a:buSzPts val="1400"/>
              <a:buChar char="○"/>
            </a:pPr>
            <a:r>
              <a:rPr lang="en"/>
              <a:t>Deny requests without a header?</a:t>
            </a:r>
            <a:endParaRPr/>
          </a:p>
          <a:p>
            <a:pPr indent="-317500" lvl="2" marL="1371600" rtl="0" algn="l">
              <a:spcBef>
                <a:spcPts val="0"/>
              </a:spcBef>
              <a:spcAft>
                <a:spcPts val="0"/>
              </a:spcAft>
              <a:buSzPts val="1400"/>
              <a:buChar char="■"/>
            </a:pPr>
            <a:r>
              <a:rPr lang="en"/>
              <a:t>Less usable: Legitimate requests might be denied</a:t>
            </a:r>
            <a:endParaRPr/>
          </a:p>
          <a:p>
            <a:pPr indent="-317500" lvl="1" marL="914400" rtl="0" algn="l">
              <a:spcBef>
                <a:spcPts val="0"/>
              </a:spcBef>
              <a:spcAft>
                <a:spcPts val="0"/>
              </a:spcAft>
              <a:buSzPts val="1400"/>
              <a:buChar char="○"/>
            </a:pPr>
            <a:r>
              <a:rPr lang="en"/>
              <a:t>Need to consider fail-safe defaults: No clear answer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SameSite Cookie Attribute</a:t>
            </a:r>
            <a:endParaRPr/>
          </a:p>
        </p:txBody>
      </p:sp>
      <p:sp>
        <p:nvSpPr>
          <p:cNvPr id="575" name="Google Shape;575;p7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Idea: Implement a flag on a cookie that makes it unexploitable by CSRF attacks</a:t>
            </a:r>
            <a:endParaRPr/>
          </a:p>
          <a:p>
            <a:pPr indent="-317500" lvl="1" marL="914400" rtl="0" algn="l">
              <a:spcBef>
                <a:spcPts val="0"/>
              </a:spcBef>
              <a:spcAft>
                <a:spcPts val="0"/>
              </a:spcAft>
              <a:buSzPts val="1400"/>
              <a:buChar char="○"/>
            </a:pPr>
            <a:r>
              <a:rPr lang="en"/>
              <a:t>This flag must specify that </a:t>
            </a:r>
            <a:r>
              <a:rPr b="1" lang="en"/>
              <a:t>cross-site</a:t>
            </a:r>
            <a:r>
              <a:rPr lang="en"/>
              <a:t> requests will not contain the cookie</a:t>
            </a:r>
            <a:endParaRPr/>
          </a:p>
          <a:p>
            <a:pPr indent="-342900" lvl="0" marL="457200" rtl="0" algn="l">
              <a:spcBef>
                <a:spcPts val="0"/>
              </a:spcBef>
              <a:spcAft>
                <a:spcPts val="0"/>
              </a:spcAft>
              <a:buSzPts val="1800"/>
              <a:buChar char="●"/>
            </a:pPr>
            <a:r>
              <a:rPr b="1" lang="en"/>
              <a:t>SameSite flag</a:t>
            </a:r>
            <a:r>
              <a:rPr lang="en"/>
              <a:t>: A flag on a cookie that specifies it should be sent only when the domain of the cookie </a:t>
            </a:r>
            <a:r>
              <a:rPr b="1" lang="en"/>
              <a:t>exactly</a:t>
            </a:r>
            <a:r>
              <a:rPr lang="en"/>
              <a:t> matches the domain of the origin</a:t>
            </a:r>
            <a:endParaRPr/>
          </a:p>
          <a:p>
            <a:pPr indent="-317500" lvl="1" marL="914400" rtl="0" algn="l">
              <a:spcBef>
                <a:spcPts val="0"/>
              </a:spcBef>
              <a:spcAft>
                <a:spcPts val="0"/>
              </a:spcAft>
              <a:buSzPts val="1400"/>
              <a:buChar char="○"/>
            </a:pPr>
            <a:r>
              <a:rPr lang="en"/>
              <a:t>SameSite=None: No effect</a:t>
            </a:r>
            <a:endParaRPr/>
          </a:p>
          <a:p>
            <a:pPr indent="-317500" lvl="1" marL="914400" rtl="0" algn="l">
              <a:spcBef>
                <a:spcPts val="0"/>
              </a:spcBef>
              <a:spcAft>
                <a:spcPts val="0"/>
              </a:spcAft>
              <a:buSzPts val="1400"/>
              <a:buChar char="○"/>
            </a:pPr>
            <a:r>
              <a:rPr lang="en"/>
              <a:t>SameSite=Strict: The cookie will not be sent if the cookie domain does not match the origin domain</a:t>
            </a:r>
            <a:endParaRPr/>
          </a:p>
          <a:p>
            <a:pPr indent="-317500" lvl="1" marL="914400" rtl="0" algn="l">
              <a:spcBef>
                <a:spcPts val="0"/>
              </a:spcBef>
              <a:spcAft>
                <a:spcPts val="0"/>
              </a:spcAft>
              <a:buSzPts val="1400"/>
              <a:buChar char="○"/>
            </a:pPr>
            <a:r>
              <a:rPr lang="en"/>
              <a:t>Example: If </a:t>
            </a:r>
            <a:r>
              <a:rPr b="1" lang="en">
                <a:latin typeface="Courier New"/>
                <a:ea typeface="Courier New"/>
                <a:cs typeface="Courier New"/>
                <a:sym typeface="Courier New"/>
              </a:rPr>
              <a:t>https://evil.com/</a:t>
            </a:r>
            <a:r>
              <a:rPr lang="en"/>
              <a:t> causes your browser to make a request to </a:t>
            </a:r>
            <a:r>
              <a:rPr b="1" lang="en">
                <a:latin typeface="Courier New"/>
                <a:ea typeface="Courier New"/>
                <a:cs typeface="Courier New"/>
                <a:sym typeface="Courier New"/>
              </a:rPr>
              <a:t>https://bank.com/transfer?to=mallory</a:t>
            </a:r>
            <a:r>
              <a:rPr lang="en"/>
              <a:t>, cookies for bank.com will not be sent if SameSite=Strict, because the origin domain (</a:t>
            </a:r>
            <a:r>
              <a:rPr b="1" lang="en">
                <a:latin typeface="Courier New"/>
                <a:ea typeface="Courier New"/>
                <a:cs typeface="Courier New"/>
                <a:sym typeface="Courier New"/>
              </a:rPr>
              <a:t>evil.com</a:t>
            </a:r>
            <a:r>
              <a:rPr lang="en"/>
              <a:t>) and cookie domain (</a:t>
            </a:r>
            <a:r>
              <a:rPr b="1" lang="en">
                <a:latin typeface="Courier New"/>
                <a:ea typeface="Courier New"/>
                <a:cs typeface="Courier New"/>
                <a:sym typeface="Courier New"/>
              </a:rPr>
              <a:t>bank.com</a:t>
            </a:r>
            <a:r>
              <a:rPr lang="en"/>
              <a:t>) are different</a:t>
            </a:r>
            <a:endParaRPr/>
          </a:p>
          <a:p>
            <a:pPr indent="-342900" lvl="0" marL="457200" rtl="0" algn="l">
              <a:spcBef>
                <a:spcPts val="0"/>
              </a:spcBef>
              <a:spcAft>
                <a:spcPts val="0"/>
              </a:spcAft>
              <a:buSzPts val="1800"/>
              <a:buChar char="●"/>
            </a:pPr>
            <a:r>
              <a:rPr lang="en"/>
              <a:t>Issue: Not yet implemented on all browsers</a:t>
            </a:r>
            <a:endParaRPr/>
          </a:p>
        </p:txBody>
      </p:sp>
      <p:sp>
        <p:nvSpPr>
          <p:cNvPr id="576" name="Google Shape;576;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2" name="Google Shape;582;p7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Cookies: Summary</a:t>
            </a:r>
            <a:endParaRPr/>
          </a:p>
        </p:txBody>
      </p:sp>
      <p:sp>
        <p:nvSpPr>
          <p:cNvPr id="583" name="Google Shape;583;p7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Cookie: a piece of data used to maintain state across multiple requests</a:t>
            </a:r>
            <a:endParaRPr/>
          </a:p>
          <a:p>
            <a:pPr indent="-317500" lvl="1" marL="914400" rtl="0" algn="l">
              <a:spcBef>
                <a:spcPts val="0"/>
              </a:spcBef>
              <a:spcAft>
                <a:spcPts val="0"/>
              </a:spcAft>
              <a:buSzPts val="1400"/>
              <a:buChar char="○"/>
            </a:pPr>
            <a:r>
              <a:rPr lang="en"/>
              <a:t>Set by the browser or server</a:t>
            </a:r>
            <a:endParaRPr/>
          </a:p>
          <a:p>
            <a:pPr indent="-317500" lvl="1" marL="914400" rtl="0" algn="l">
              <a:spcBef>
                <a:spcPts val="0"/>
              </a:spcBef>
              <a:spcAft>
                <a:spcPts val="0"/>
              </a:spcAft>
              <a:buSzPts val="1400"/>
              <a:buChar char="○"/>
            </a:pPr>
            <a:r>
              <a:rPr lang="en"/>
              <a:t>Stored by the browser</a:t>
            </a:r>
            <a:endParaRPr/>
          </a:p>
          <a:p>
            <a:pPr indent="-317500" lvl="1" marL="914400" rtl="0" algn="l">
              <a:spcBef>
                <a:spcPts val="0"/>
              </a:spcBef>
              <a:spcAft>
                <a:spcPts val="0"/>
              </a:spcAft>
              <a:buSzPts val="1400"/>
              <a:buChar char="○"/>
            </a:pPr>
            <a:r>
              <a:rPr lang="en"/>
              <a:t>Attributes: Name, value, domain, path, secure, HttpOnly, expires</a:t>
            </a:r>
            <a:endParaRPr/>
          </a:p>
          <a:p>
            <a:pPr indent="-342900" lvl="0" marL="457200" rtl="0" algn="l">
              <a:spcBef>
                <a:spcPts val="0"/>
              </a:spcBef>
              <a:spcAft>
                <a:spcPts val="0"/>
              </a:spcAft>
              <a:buSzPts val="1800"/>
              <a:buChar char="●"/>
            </a:pPr>
            <a:r>
              <a:rPr lang="en"/>
              <a:t>Cookie policy</a:t>
            </a:r>
            <a:endParaRPr/>
          </a:p>
          <a:p>
            <a:pPr indent="-317500" lvl="1" marL="914400" rtl="0" algn="l">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b="1" lang="en"/>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indent="-317500" lvl="1" marL="914400" rtl="0" algn="l">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b="1" lang="en"/>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b="1" lang="en"/>
              <a:t>prefix</a:t>
            </a:r>
            <a:r>
              <a:rPr lang="en"/>
              <a:t> of the </a:t>
            </a:r>
            <a:r>
              <a:rPr lang="en">
                <a:solidFill>
                  <a:srgbClr val="0000FF"/>
                </a:solidFill>
              </a:rPr>
              <a:t>server’s path</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9" name="Google Shape;589;p7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Session Authentication: Summary</a:t>
            </a:r>
            <a:endParaRPr/>
          </a:p>
        </p:txBody>
      </p:sp>
      <p:sp>
        <p:nvSpPr>
          <p:cNvPr id="590" name="Google Shape;590;p7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Session authentication</a:t>
            </a:r>
            <a:endParaRPr/>
          </a:p>
          <a:p>
            <a:pPr indent="-317500" lvl="1" marL="914400" rtl="0" algn="l">
              <a:spcBef>
                <a:spcPts val="0"/>
              </a:spcBef>
              <a:spcAft>
                <a:spcPts val="0"/>
              </a:spcAft>
              <a:buSzPts val="1400"/>
              <a:buChar char="○"/>
            </a:pPr>
            <a:r>
              <a:rPr lang="en"/>
              <a:t>Use cookies to associate requests with an authenticated user</a:t>
            </a:r>
            <a:endParaRPr/>
          </a:p>
          <a:p>
            <a:pPr indent="-317500" lvl="1" marL="914400" rtl="0" algn="l">
              <a:spcBef>
                <a:spcPts val="0"/>
              </a:spcBef>
              <a:spcAft>
                <a:spcPts val="0"/>
              </a:spcAft>
              <a:buSzPts val="1400"/>
              <a:buChar char="○"/>
            </a:pPr>
            <a:r>
              <a:rPr lang="en"/>
              <a:t>First request: Enter username and password, receive session token (as a cookie)</a:t>
            </a:r>
            <a:endParaRPr/>
          </a:p>
          <a:p>
            <a:pPr indent="-317500" lvl="1" marL="914400" rtl="0" algn="l">
              <a:spcBef>
                <a:spcPts val="0"/>
              </a:spcBef>
              <a:spcAft>
                <a:spcPts val="0"/>
              </a:spcAft>
              <a:buSzPts val="1400"/>
              <a:buChar char="○"/>
            </a:pPr>
            <a:r>
              <a:rPr lang="en"/>
              <a:t>Future requests: Browser automatically attaches the session token cookie</a:t>
            </a:r>
            <a:endParaRPr/>
          </a:p>
          <a:p>
            <a:pPr indent="-342900" lvl="0" marL="457200" rtl="0" algn="l">
              <a:spcBef>
                <a:spcPts val="0"/>
              </a:spcBef>
              <a:spcAft>
                <a:spcPts val="0"/>
              </a:spcAft>
              <a:buSzPts val="1800"/>
              <a:buChar char="●"/>
            </a:pPr>
            <a:r>
              <a:rPr lang="en"/>
              <a:t>Session tokens</a:t>
            </a:r>
            <a:endParaRPr/>
          </a:p>
          <a:p>
            <a:pPr indent="-317500" lvl="1" marL="914400" rtl="0" algn="l">
              <a:spcBef>
                <a:spcPts val="0"/>
              </a:spcBef>
              <a:spcAft>
                <a:spcPts val="0"/>
              </a:spcAft>
              <a:buSzPts val="1400"/>
              <a:buChar char="○"/>
            </a:pPr>
            <a:r>
              <a:rPr lang="en"/>
              <a:t>If an attacker steals your session token, they can log in as you</a:t>
            </a:r>
            <a:endParaRPr/>
          </a:p>
          <a:p>
            <a:pPr indent="-317500" lvl="1" marL="914400" rtl="0" algn="l">
              <a:spcBef>
                <a:spcPts val="0"/>
              </a:spcBef>
              <a:spcAft>
                <a:spcPts val="0"/>
              </a:spcAft>
              <a:buSzPts val="1400"/>
              <a:buChar char="○"/>
            </a:pPr>
            <a:r>
              <a:rPr lang="en"/>
              <a:t>Should be randomly and securely generated by the server</a:t>
            </a:r>
            <a:endParaRPr/>
          </a:p>
          <a:p>
            <a:pPr indent="-317500" lvl="1" marL="914400" rtl="0" algn="l">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Summary</a:t>
            </a:r>
            <a:endParaRPr/>
          </a:p>
        </p:txBody>
      </p:sp>
      <p:sp>
        <p:nvSpPr>
          <p:cNvPr id="596" name="Google Shape;596;p7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Cross-site request forgery (CSRF or XSRF): An attack that exploits cookie-based authentication to perform an action as the victim</a:t>
            </a:r>
            <a:endParaRPr/>
          </a:p>
          <a:p>
            <a:pPr indent="-317500" lvl="1" marL="914400" rtl="0" algn="l">
              <a:spcBef>
                <a:spcPts val="0"/>
              </a:spcBef>
              <a:spcAft>
                <a:spcPts val="0"/>
              </a:spcAft>
              <a:buSzPts val="1400"/>
              <a:buChar char="○"/>
            </a:pPr>
            <a:r>
              <a:rPr lang="en"/>
              <a:t>User authenticates to the server</a:t>
            </a:r>
            <a:endParaRPr/>
          </a:p>
          <a:p>
            <a:pPr indent="-317500" lvl="2" marL="1371600" rtl="0" algn="l">
              <a:spcBef>
                <a:spcPts val="0"/>
              </a:spcBef>
              <a:spcAft>
                <a:spcPts val="0"/>
              </a:spcAft>
              <a:buSzPts val="1400"/>
              <a:buChar char="■"/>
            </a:pPr>
            <a:r>
              <a:rPr lang="en"/>
              <a:t>User receives a cookie with a valid session token</a:t>
            </a:r>
            <a:endParaRPr/>
          </a:p>
          <a:p>
            <a:pPr indent="-317500" lvl="1" marL="914400" rtl="0" algn="l">
              <a:spcBef>
                <a:spcPts val="0"/>
              </a:spcBef>
              <a:spcAft>
                <a:spcPts val="0"/>
              </a:spcAft>
              <a:buSzPts val="1400"/>
              <a:buChar char="○"/>
            </a:pPr>
            <a:r>
              <a:rPr lang="en"/>
              <a:t>Attacker tricks the victim into making a malicious request to the server</a:t>
            </a:r>
            <a:endParaRPr/>
          </a:p>
          <a:p>
            <a:pPr indent="-317500" lvl="1" marL="914400" rtl="0" algn="l">
              <a:spcBef>
                <a:spcPts val="0"/>
              </a:spcBef>
              <a:spcAft>
                <a:spcPts val="0"/>
              </a:spcAft>
              <a:buSzPts val="1400"/>
              <a:buChar char="○"/>
            </a:pPr>
            <a:r>
              <a:rPr lang="en"/>
              <a:t>The server accepts the malicious request from the victim</a:t>
            </a:r>
            <a:endParaRPr/>
          </a:p>
          <a:p>
            <a:pPr indent="-317500" lvl="2" marL="1371600" rtl="0" algn="l">
              <a:spcBef>
                <a:spcPts val="0"/>
              </a:spcBef>
              <a:spcAft>
                <a:spcPts val="0"/>
              </a:spcAft>
              <a:buSzPts val="1400"/>
              <a:buChar char="■"/>
            </a:pPr>
            <a:r>
              <a:rPr lang="en"/>
              <a:t>Recall: The cookie is automatically attached in the request</a:t>
            </a:r>
            <a:endParaRPr/>
          </a:p>
          <a:p>
            <a:pPr indent="-342900" lvl="0" marL="457200" rtl="0" algn="l">
              <a:spcBef>
                <a:spcPts val="0"/>
              </a:spcBef>
              <a:spcAft>
                <a:spcPts val="0"/>
              </a:spcAft>
              <a:buSzPts val="1800"/>
              <a:buChar char="●"/>
            </a:pPr>
            <a:r>
              <a:rPr lang="en"/>
              <a:t>Attacker must trick the victim into creating a request</a:t>
            </a:r>
            <a:endParaRPr/>
          </a:p>
          <a:p>
            <a:pPr indent="-317500" lvl="1" marL="914400" rtl="0" algn="l">
              <a:spcBef>
                <a:spcPts val="0"/>
              </a:spcBef>
              <a:spcAft>
                <a:spcPts val="0"/>
              </a:spcAft>
              <a:buSzPts val="1400"/>
              <a:buChar char="○"/>
            </a:pPr>
            <a:r>
              <a:rPr lang="en"/>
              <a:t>GET request: click on a link</a:t>
            </a:r>
            <a:endParaRPr/>
          </a:p>
          <a:p>
            <a:pPr indent="-317500" lvl="1" marL="914400" rtl="0" algn="l">
              <a:spcBef>
                <a:spcPts val="0"/>
              </a:spcBef>
              <a:spcAft>
                <a:spcPts val="0"/>
              </a:spcAft>
              <a:buSzPts val="1400"/>
              <a:buChar char="○"/>
            </a:pPr>
            <a:r>
              <a:rPr lang="en"/>
              <a:t>POST request: use JavaScript</a:t>
            </a:r>
            <a:endParaRPr/>
          </a:p>
        </p:txBody>
      </p:sp>
      <p:sp>
        <p:nvSpPr>
          <p:cNvPr id="597" name="Google Shape;597;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CSRF Defenses: Summary</a:t>
            </a:r>
            <a:endParaRPr/>
          </a:p>
        </p:txBody>
      </p:sp>
      <p:sp>
        <p:nvSpPr>
          <p:cNvPr id="603" name="Google Shape;603;p8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indent="-317500" lvl="1" marL="914400" rtl="0" algn="l">
              <a:spcBef>
                <a:spcPts val="0"/>
              </a:spcBef>
              <a:spcAft>
                <a:spcPts val="0"/>
              </a:spcAft>
              <a:buSzPts val="1400"/>
              <a:buChar char="○"/>
            </a:pPr>
            <a:r>
              <a:rPr lang="en"/>
              <a:t>The attacker does not know the token when tricking the user into making a request</a:t>
            </a:r>
            <a:endParaRPr/>
          </a:p>
          <a:p>
            <a:pPr indent="-342900" lvl="0" marL="457200" rtl="0" algn="l">
              <a:spcBef>
                <a:spcPts val="0"/>
              </a:spcBef>
              <a:spcAft>
                <a:spcPts val="0"/>
              </a:spcAft>
              <a:buSzPts val="1800"/>
              <a:buChar char="●"/>
            </a:pPr>
            <a:r>
              <a:rPr lang="en"/>
              <a:t>Referer Header: Allow same-site requests, but disallow cross-site requests</a:t>
            </a:r>
            <a:endParaRPr/>
          </a:p>
          <a:p>
            <a:pPr indent="-317500" lvl="1" marL="914400" rtl="0" algn="l">
              <a:spcBef>
                <a:spcPts val="0"/>
              </a:spcBef>
              <a:spcAft>
                <a:spcPts val="0"/>
              </a:spcAft>
              <a:buSzPts val="1400"/>
              <a:buChar char="○"/>
            </a:pPr>
            <a:r>
              <a:rPr lang="en"/>
              <a:t>Header may be blank or removed for privacy reasons</a:t>
            </a:r>
            <a:endParaRPr/>
          </a:p>
          <a:p>
            <a:pPr indent="-342900" lvl="0" marL="457200" rtl="0" algn="l">
              <a:spcBef>
                <a:spcPts val="0"/>
              </a:spcBef>
              <a:spcAft>
                <a:spcPts val="0"/>
              </a:spcAft>
              <a:buSzPts val="1800"/>
              <a:buChar char="●"/>
            </a:pPr>
            <a:r>
              <a:rPr lang="en"/>
              <a:t>Same-site cookie attribute: The cookie is sent only when the domain of the cookie exactly matches the domain of the origin</a:t>
            </a:r>
            <a:endParaRPr/>
          </a:p>
          <a:p>
            <a:pPr indent="-317500" lvl="1" marL="914400" rtl="0" algn="l">
              <a:spcBef>
                <a:spcPts val="0"/>
              </a:spcBef>
              <a:spcAft>
                <a:spcPts val="0"/>
              </a:spcAft>
              <a:buSzPts val="1400"/>
              <a:buChar char="○"/>
            </a:pPr>
            <a:r>
              <a:rPr lang="en"/>
              <a:t>Not implemented on all browsers</a:t>
            </a:r>
            <a:endParaRPr/>
          </a:p>
        </p:txBody>
      </p:sp>
      <p:sp>
        <p:nvSpPr>
          <p:cNvPr id="604" name="Google Shape;604;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 Cookies and CSRF</a:t>
            </a:r>
            <a:endParaRPr/>
          </a:p>
        </p:txBody>
      </p:sp>
      <p:sp>
        <p:nvSpPr>
          <p:cNvPr id="107" name="Google Shape;107;p2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Cookies</a:t>
            </a:r>
            <a:endParaRPr/>
          </a:p>
          <a:p>
            <a:pPr indent="-317500" lvl="1" marL="914400" rtl="0" algn="l">
              <a:spcBef>
                <a:spcPts val="0"/>
              </a:spcBef>
              <a:spcAft>
                <a:spcPts val="0"/>
              </a:spcAft>
              <a:buSzPts val="1400"/>
              <a:buChar char="○"/>
            </a:pPr>
            <a:r>
              <a:rPr lang="en"/>
              <a:t>Parts of a cookie</a:t>
            </a:r>
            <a:endParaRPr/>
          </a:p>
          <a:p>
            <a:pPr indent="-342900" lvl="0" marL="457200" rtl="0" algn="l">
              <a:spcBef>
                <a:spcPts val="0"/>
              </a:spcBef>
              <a:spcAft>
                <a:spcPts val="0"/>
              </a:spcAft>
              <a:buSzPts val="1800"/>
              <a:buChar char="●"/>
            </a:pPr>
            <a:r>
              <a:rPr lang="en"/>
              <a:t>Cookie Policy</a:t>
            </a:r>
            <a:endParaRPr/>
          </a:p>
          <a:p>
            <a:pPr indent="-317500" lvl="1" marL="914400" rtl="0" algn="l">
              <a:spcBef>
                <a:spcPts val="0"/>
              </a:spcBef>
              <a:spcAft>
                <a:spcPts val="0"/>
              </a:spcAft>
              <a:buSzPts val="1400"/>
              <a:buChar char="○"/>
            </a:pPr>
            <a:r>
              <a:rPr lang="en"/>
              <a:t>Setting cookies</a:t>
            </a:r>
            <a:endParaRPr/>
          </a:p>
          <a:p>
            <a:pPr indent="-317500" lvl="1" marL="914400" rtl="0" algn="l">
              <a:spcBef>
                <a:spcPts val="0"/>
              </a:spcBef>
              <a:spcAft>
                <a:spcPts val="0"/>
              </a:spcAft>
              <a:buSzPts val="1400"/>
              <a:buChar char="○"/>
            </a:pPr>
            <a:r>
              <a:rPr lang="en"/>
              <a:t>Sending cookies</a:t>
            </a:r>
            <a:endParaRPr/>
          </a:p>
          <a:p>
            <a:pPr indent="-342900" lvl="0" marL="457200" rtl="0" algn="l">
              <a:spcBef>
                <a:spcPts val="0"/>
              </a:spcBef>
              <a:spcAft>
                <a:spcPts val="0"/>
              </a:spcAft>
              <a:buSzPts val="1800"/>
              <a:buChar char="●"/>
            </a:pPr>
            <a:r>
              <a:rPr lang="en"/>
              <a:t>Session Authentication</a:t>
            </a:r>
            <a:endParaRPr/>
          </a:p>
          <a:p>
            <a:pPr indent="-342900" lvl="0" marL="457200" rtl="0" algn="l">
              <a:spcBef>
                <a:spcPts val="0"/>
              </a:spcBef>
              <a:spcAft>
                <a:spcPts val="0"/>
              </a:spcAft>
              <a:buSzPts val="1800"/>
              <a:buChar char="●"/>
            </a:pPr>
            <a:r>
              <a:rPr lang="en"/>
              <a:t>Cross-Site Request Forgery (CSRF)</a:t>
            </a:r>
            <a:endParaRPr/>
          </a:p>
          <a:p>
            <a:pPr indent="-342900" lvl="0" marL="457200" rtl="0" algn="l">
              <a:spcBef>
                <a:spcPts val="0"/>
              </a:spcBef>
              <a:spcAft>
                <a:spcPts val="0"/>
              </a:spcAft>
              <a:buSzPts val="1800"/>
              <a:buChar char="●"/>
            </a:pPr>
            <a:r>
              <a:rPr lang="en"/>
              <a:t>CSRF Defenses</a:t>
            </a:r>
            <a:endParaRPr/>
          </a:p>
        </p:txBody>
      </p:sp>
      <p:sp>
        <p:nvSpPr>
          <p:cNvPr id="108" name="Google Shape;10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Cookies</a:t>
            </a:r>
            <a:endParaRPr/>
          </a:p>
        </p:txBody>
      </p:sp>
      <p:sp>
        <p:nvSpPr>
          <p:cNvPr id="114" name="Google Shape;11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Customizing HTTP Responses</a:t>
            </a:r>
            <a:endParaRPr/>
          </a:p>
        </p:txBody>
      </p:sp>
      <p:sp>
        <p:nvSpPr>
          <p:cNvPr id="120" name="Google Shape;120;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HTTP is a request-response protocol</a:t>
            </a:r>
            <a:endParaRPr/>
          </a:p>
          <a:p>
            <a:pPr indent="-317500" lvl="1" marL="914400" rtl="0" algn="l">
              <a:spcBef>
                <a:spcPts val="0"/>
              </a:spcBef>
              <a:spcAft>
                <a:spcPts val="0"/>
              </a:spcAft>
              <a:buSzPts val="1400"/>
              <a:buChar char="○"/>
            </a:pPr>
            <a:r>
              <a:rPr lang="en"/>
              <a:t>The web server processes each request independently of other requests</a:t>
            </a:r>
            <a:endParaRPr/>
          </a:p>
          <a:p>
            <a:pPr indent="-342900" lvl="0" marL="457200" rtl="0" algn="l">
              <a:spcBef>
                <a:spcPts val="0"/>
              </a:spcBef>
              <a:spcAft>
                <a:spcPts val="0"/>
              </a:spcAft>
              <a:buSzPts val="1800"/>
              <a:buChar char="●"/>
            </a:pPr>
            <a:r>
              <a:rPr lang="en"/>
              <a:t>What if we want our responses to be customized?</a:t>
            </a:r>
            <a:endParaRPr/>
          </a:p>
          <a:p>
            <a:pPr indent="-317500" lvl="1" marL="914400" rtl="0" algn="l">
              <a:spcBef>
                <a:spcPts val="0"/>
              </a:spcBef>
              <a:spcAft>
                <a:spcPts val="0"/>
              </a:spcAft>
              <a:buSzPts val="1400"/>
              <a:buChar char="○"/>
            </a:pPr>
            <a:r>
              <a:rPr lang="en"/>
              <a:t>Example: If I enable dark mode on a website, I want future responses from the website to be in dark mode</a:t>
            </a:r>
            <a:endParaRPr/>
          </a:p>
          <a:p>
            <a:pPr indent="-317500" lvl="1" marL="914400" rtl="0" algn="l">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