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2E67216-324A-4BA9-A612-29C3480C1D07}">
  <a:tblStyle styleId="{12E67216-324A-4BA9-A612-29C3480C1D0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evanbot@berkeley.edu"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1e67e433c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11e67e433c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1e67e433c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11e67e433c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1e67e433c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1e67e433c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TODO This should be E and D, not KeyGen, Enc, and Dec</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1e67e433c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1e67e433c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1e67e433c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1e67e433c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1e67e433c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11e67e433c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1e67e433c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1e67e433c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AES slides, credit Kevin Orr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1e67e433c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11e67e433c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1e67e433c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1e67e433c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1e67e433c_0_1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11e67e433c_0_1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dfac643a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dfac643a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Want to submit an announcements doodle? Email </a:t>
            </a:r>
            <a:r>
              <a:rPr lang="en" u="sng">
                <a:solidFill>
                  <a:schemeClr val="hlink"/>
                </a:solidFill>
                <a:hlinkClick r:id="rId2"/>
              </a:rPr>
              <a:t>evanbot@berkeley.edu</a:t>
            </a:r>
            <a:r>
              <a:rPr lang="en"/>
              <a:t> or post on Piazza!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1e67e433c_0_1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1e67e433c_0_1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11e67e433c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11e67e433c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1e67e433c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11e67e433c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11e67e433c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11e67e433c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for any other issues students can think of after describing deterministic schemes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11e67e433c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11e67e433c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5507519d3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5507519d3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5507519d3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5507519d3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5507519d3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5507519d3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5507519d3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5507519d3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5507519d3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5507519d3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5507519d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5507519d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5507519d3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5507519d3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5507519d3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5507519d3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5507519d3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5507519d3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students propose adding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5507519d36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5507519d3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students propose adding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5507519d36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5507519d36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students propose adding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5507519d36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5507519d3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students propose adding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5507519d36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5507519d36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5507519d36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5507519d36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5507519d36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5507519d36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5507519d36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5507519d36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5507519d3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5507519d3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5507519d36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5507519d36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5507519d36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5507519d3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Ideas for unambiguous padding schemes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5507519d3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5507519d3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5507519d36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5507519d36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5507519d36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5507519d36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5507519d3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5507519d36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5507519d36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5507519d36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5507519d36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5507519d36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5507519d36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5507519d36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5507519d36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5507519d36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1e67e433c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1e67e433c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5507519d36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15507519d36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5507519d36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5507519d36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15507519d36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15507519d36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15507519d36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15507519d36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15507519d36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15507519d36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15507519d36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15507519d36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5507519d36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5507519d36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15507519d36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15507519d36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15507519d36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15507519d36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15507519d36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15507519d36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1e67e433c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1e67e433c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15507519d36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15507519d36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TODO Nick (elaborate on encrypting more than 2</a:t>
            </a:r>
            <a:r>
              <a:rPr baseline="30000" lang="en"/>
              <a:t>n/2</a:t>
            </a:r>
            <a:r>
              <a:rPr lang="en"/>
              <a:t> blocks)</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15507519d36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15507519d36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15507519d36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15507519d36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15507519d36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15507519d36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15507519d36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15507519d36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5507519d36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15507519d36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15507519d36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15507519d36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15507519d36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15507519d36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15507519d36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15507519d36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15507519d36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15507519d36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1e67e433c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1e67e433c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15507519d36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15507519d36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15507519d36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15507519d36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15507519d36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15507519d36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15507519d36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15507519d36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15507519d36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15507519d36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15507519d36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15507519d36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15507519d36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15507519d36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1e67e433c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1e67e433c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1e67e433c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1e67e433c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 name="Google Shape;13;p2"/>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Optional">
  <p:cSld name="TITLE_AND_BODY_1">
    <p:bg>
      <p:bgPr>
        <a:solidFill>
          <a:srgbClr val="A4C2F4"/>
        </a:solidFill>
      </p:bgPr>
    </p:bg>
    <p:spTree>
      <p:nvGrpSpPr>
        <p:cNvPr id="45" name="Shape 45"/>
        <p:cNvGrpSpPr/>
        <p:nvPr/>
      </p:nvGrpSpPr>
      <p:grpSpPr>
        <a:xfrm>
          <a:off x="0" y="0"/>
          <a:ext cx="0" cy="0"/>
          <a:chOff x="0" y="0"/>
          <a:chExt cx="0" cy="0"/>
        </a:xfrm>
      </p:grpSpPr>
      <p:sp>
        <p:nvSpPr>
          <p:cNvPr id="46" name="Google Shape;46;p11"/>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8" name="Google Shape;48;p11"/>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Optional">
  <p:cSld name="TITLE_AND_TWO_COLUMNS_1">
    <p:bg>
      <p:bgPr>
        <a:solidFill>
          <a:srgbClr val="A4C2F4"/>
        </a:solidFill>
      </p:bgPr>
    </p:bg>
    <p:spTree>
      <p:nvGrpSpPr>
        <p:cNvPr id="49" name="Shape 49"/>
        <p:cNvGrpSpPr/>
        <p:nvPr/>
      </p:nvGrpSpPr>
      <p:grpSpPr>
        <a:xfrm>
          <a:off x="0" y="0"/>
          <a:ext cx="0" cy="0"/>
          <a:chOff x="0" y="0"/>
          <a:chExt cx="0" cy="0"/>
        </a:xfrm>
      </p:grpSpPr>
      <p:sp>
        <p:nvSpPr>
          <p:cNvPr id="50" name="Google Shape;50;p12"/>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2" name="Google Shape;52;p12"/>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3" name="Google Shape;53;p12"/>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Optional">
  <p:cSld name="TITLE_ONLY_1">
    <p:bg>
      <p:bgPr>
        <a:solidFill>
          <a:srgbClr val="A4C2F4"/>
        </a:solidFill>
      </p:bgPr>
    </p:bg>
    <p:spTree>
      <p:nvGrpSpPr>
        <p:cNvPr id="54" name="Shape 54"/>
        <p:cNvGrpSpPr/>
        <p:nvPr/>
      </p:nvGrpSpPr>
      <p:grpSpPr>
        <a:xfrm>
          <a:off x="0" y="0"/>
          <a:ext cx="0" cy="0"/>
          <a:chOff x="0" y="0"/>
          <a:chExt cx="0" cy="0"/>
        </a:xfrm>
      </p:grpSpPr>
      <p:sp>
        <p:nvSpPr>
          <p:cNvPr id="55" name="Google Shape;55;p13"/>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Optional">
  <p:cSld name="ONE_COLUMN_TEXT_1">
    <p:bg>
      <p:bgPr>
        <a:solidFill>
          <a:srgbClr val="A4C2F4"/>
        </a:solidFill>
      </p:bgPr>
    </p:bg>
    <p:spTree>
      <p:nvGrpSpPr>
        <p:cNvPr id="57" name="Shape 57"/>
        <p:cNvGrpSpPr/>
        <p:nvPr/>
      </p:nvGrpSpPr>
      <p:grpSpPr>
        <a:xfrm>
          <a:off x="0" y="0"/>
          <a:ext cx="0" cy="0"/>
          <a:chOff x="0" y="0"/>
          <a:chExt cx="0" cy="0"/>
        </a:xfrm>
      </p:grpSpPr>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4"/>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half body - Optional">
  <p:cSld name="ONE_COLUMN_TEXT_1_1">
    <p:bg>
      <p:bgPr>
        <a:solidFill>
          <a:srgbClr val="A4C2F4"/>
        </a:solidFill>
      </p:bgPr>
    </p:bg>
    <p:spTree>
      <p:nvGrpSpPr>
        <p:cNvPr id="61" name="Shape 61"/>
        <p:cNvGrpSpPr/>
        <p:nvPr/>
      </p:nvGrpSpPr>
      <p:grpSpPr>
        <a:xfrm>
          <a:off x="0" y="0"/>
          <a:ext cx="0" cy="0"/>
          <a:chOff x="0" y="0"/>
          <a:chExt cx="0" cy="0"/>
        </a:xfrm>
      </p:grpSpPr>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3" name="Google Shape;63;p15"/>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5"/>
          <p:cNvSpPr txBox="1"/>
          <p:nvPr>
            <p:ph idx="1" type="body"/>
          </p:nvPr>
        </p:nvSpPr>
        <p:spPr>
          <a:xfrm>
            <a:off x="198500" y="1246825"/>
            <a:ext cx="8520600" cy="16773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 Optional">
  <p:cSld name="CUSTOM_1">
    <p:bg>
      <p:bgPr>
        <a:solidFill>
          <a:srgbClr val="A4C2F4"/>
        </a:solidFill>
      </p:bgPr>
    </p:bg>
    <p:spTree>
      <p:nvGrpSpPr>
        <p:cNvPr id="65" name="Shape 65"/>
        <p:cNvGrpSpPr/>
        <p:nvPr/>
      </p:nvGrpSpPr>
      <p:grpSpPr>
        <a:xfrm>
          <a:off x="0" y="0"/>
          <a:ext cx="0" cy="0"/>
          <a:chOff x="0" y="0"/>
          <a:chExt cx="0" cy="0"/>
        </a:xfrm>
      </p:grpSpPr>
      <p:sp>
        <p:nvSpPr>
          <p:cNvPr id="66" name="Google Shape;66;p16"/>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6"/>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5"/>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6" name="Google Shape;26;p5"/>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2" name="Google Shape;32;p7"/>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 name="Google Shape;33;p7"/>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half body">
  <p:cSld name="TITLE_AND_BODY_2">
    <p:spTree>
      <p:nvGrpSpPr>
        <p:cNvPr id="34" name="Shape 34"/>
        <p:cNvGrpSpPr/>
        <p:nvPr/>
      </p:nvGrpSpPr>
      <p:grpSpPr>
        <a:xfrm>
          <a:off x="0" y="0"/>
          <a:ext cx="0" cy="0"/>
          <a:chOff x="0" y="0"/>
          <a:chExt cx="0" cy="0"/>
        </a:xfrm>
      </p:grpSpPr>
      <p:sp>
        <p:nvSpPr>
          <p:cNvPr id="35" name="Google Shape;35;p8"/>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7" name="Google Shape;37;p8"/>
          <p:cNvSpPr txBox="1"/>
          <p:nvPr>
            <p:ph idx="1" type="body"/>
          </p:nvPr>
        </p:nvSpPr>
        <p:spPr>
          <a:xfrm>
            <a:off x="198500" y="1246825"/>
            <a:ext cx="8520600" cy="16773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
    <p:spTree>
      <p:nvGrpSpPr>
        <p:cNvPr id="38" name="Shape 38"/>
        <p:cNvGrpSpPr/>
        <p:nvPr/>
      </p:nvGrpSpPr>
      <p:grpSpPr>
        <a:xfrm>
          <a:off x="0" y="0"/>
          <a:ext cx="0" cy="0"/>
          <a:chOff x="0" y="0"/>
          <a:chExt cx="0" cy="0"/>
        </a:xfrm>
      </p:grpSpPr>
      <p:sp>
        <p:nvSpPr>
          <p:cNvPr id="39" name="Google Shape;39;p9"/>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9"/>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Optional">
  <p:cSld name="SECTION_HEADER_1">
    <p:bg>
      <p:bgPr>
        <a:solidFill>
          <a:srgbClr val="A4C2F4"/>
        </a:solidFill>
      </p:bgPr>
    </p:bg>
    <p:spTree>
      <p:nvGrpSpPr>
        <p:cNvPr id="42" name="Shape 42"/>
        <p:cNvGrpSpPr/>
        <p:nvPr/>
      </p:nvGrpSpPr>
      <p:grpSpPr>
        <a:xfrm>
          <a:off x="0" y="0"/>
          <a:ext cx="0" cy="0"/>
          <a:chOff x="0" y="0"/>
          <a:chExt cx="0" cy="0"/>
        </a:xfrm>
      </p:grpSpPr>
      <p:sp>
        <p:nvSpPr>
          <p:cNvPr id="43" name="Google Shape;43;p1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2700" y="27087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98500" y="124682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Char char="●"/>
              <a:defRPr sz="1800">
                <a:solidFill>
                  <a:schemeClr val="dk1"/>
                </a:solidFill>
              </a:defRPr>
            </a:lvl1pPr>
            <a:lvl2pPr indent="-317500" lvl="1" marL="914400" rtl="0">
              <a:lnSpc>
                <a:spcPct val="115000"/>
              </a:lnSpc>
              <a:spcBef>
                <a:spcPts val="0"/>
              </a:spcBef>
              <a:spcAft>
                <a:spcPts val="0"/>
              </a:spcAft>
              <a:buClr>
                <a:schemeClr val="dk1"/>
              </a:buClr>
              <a:buSzPts val="1400"/>
              <a:buChar char="○"/>
              <a:defRPr>
                <a:solidFill>
                  <a:schemeClr val="dk1"/>
                </a:solidFill>
              </a:defRPr>
            </a:lvl2pPr>
            <a:lvl3pPr indent="-317500" lvl="2" marL="1371600" rtl="0">
              <a:lnSpc>
                <a:spcPct val="115000"/>
              </a:lnSpc>
              <a:spcBef>
                <a:spcPts val="0"/>
              </a:spcBef>
              <a:spcAft>
                <a:spcPts val="0"/>
              </a:spcAft>
              <a:buClr>
                <a:schemeClr val="dk1"/>
              </a:buClr>
              <a:buSzPts val="1400"/>
              <a:buChar char="■"/>
              <a:defRPr>
                <a:solidFill>
                  <a:schemeClr val="dk1"/>
                </a:solidFill>
              </a:defRPr>
            </a:lvl3pPr>
            <a:lvl4pPr indent="-317500" lvl="3" marL="1828800" rtl="0">
              <a:lnSpc>
                <a:spcPct val="115000"/>
              </a:lnSpc>
              <a:spcBef>
                <a:spcPts val="0"/>
              </a:spcBef>
              <a:spcAft>
                <a:spcPts val="0"/>
              </a:spcAft>
              <a:buClr>
                <a:schemeClr val="dk1"/>
              </a:buClr>
              <a:buSzPts val="1400"/>
              <a:buChar char="●"/>
              <a:defRPr>
                <a:solidFill>
                  <a:schemeClr val="dk1"/>
                </a:solidFill>
              </a:defRPr>
            </a:lvl4pPr>
            <a:lvl5pPr indent="-317500" lvl="4" marL="2286000" rtl="0">
              <a:lnSpc>
                <a:spcPct val="115000"/>
              </a:lnSpc>
              <a:spcBef>
                <a:spcPts val="0"/>
              </a:spcBef>
              <a:spcAft>
                <a:spcPts val="0"/>
              </a:spcAft>
              <a:buClr>
                <a:schemeClr val="dk1"/>
              </a:buClr>
              <a:buSzPts val="1400"/>
              <a:buChar char="○"/>
              <a:defRPr>
                <a:solidFill>
                  <a:schemeClr val="dk1"/>
                </a:solidFill>
              </a:defRPr>
            </a:lvl5pPr>
            <a:lvl6pPr indent="-317500" lvl="5" marL="2743200" rtl="0">
              <a:lnSpc>
                <a:spcPct val="115000"/>
              </a:lnSpc>
              <a:spcBef>
                <a:spcPts val="0"/>
              </a:spcBef>
              <a:spcAft>
                <a:spcPts val="0"/>
              </a:spcAft>
              <a:buClr>
                <a:schemeClr val="dk1"/>
              </a:buClr>
              <a:buSzPts val="1400"/>
              <a:buChar char="■"/>
              <a:defRPr>
                <a:solidFill>
                  <a:schemeClr val="dk1"/>
                </a:solidFill>
              </a:defRPr>
            </a:lvl6pPr>
            <a:lvl7pPr indent="-317500" lvl="6" marL="3200400" rtl="0">
              <a:lnSpc>
                <a:spcPct val="115000"/>
              </a:lnSpc>
              <a:spcBef>
                <a:spcPts val="0"/>
              </a:spcBef>
              <a:spcAft>
                <a:spcPts val="0"/>
              </a:spcAft>
              <a:buClr>
                <a:schemeClr val="dk1"/>
              </a:buClr>
              <a:buSzPts val="1400"/>
              <a:buChar char="●"/>
              <a:defRPr>
                <a:solidFill>
                  <a:schemeClr val="dk1"/>
                </a:solidFill>
              </a:defRPr>
            </a:lvl7pPr>
            <a:lvl8pPr indent="-317500" lvl="7" marL="3657600" rtl="0">
              <a:lnSpc>
                <a:spcPct val="115000"/>
              </a:lnSpc>
              <a:spcBef>
                <a:spcPts val="0"/>
              </a:spcBef>
              <a:spcAft>
                <a:spcPts val="0"/>
              </a:spcAft>
              <a:buClr>
                <a:schemeClr val="dk1"/>
              </a:buClr>
              <a:buSzPts val="1400"/>
              <a:buChar char="○"/>
              <a:defRPr>
                <a:solidFill>
                  <a:schemeClr val="dk1"/>
                </a:solidFill>
              </a:defRPr>
            </a:lvl8pPr>
            <a:lvl9pPr indent="-317500" lvl="8" marL="4114800" rtl="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a:off x="0" y="1017725"/>
            <a:ext cx="9144000" cy="111600"/>
          </a:xfrm>
          <a:prstGeom prst="rect">
            <a:avLst/>
          </a:prstGeom>
          <a:gradFill>
            <a:gsLst>
              <a:gs pos="0">
                <a:srgbClr val="000000"/>
              </a:gs>
              <a:gs pos="100000">
                <a:srgbClr val="E85C5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
                <a:solidFill>
                  <a:srgbClr val="FFFFFF"/>
                </a:solidFill>
              </a:rPr>
              <a:t>Computer Science 161</a:t>
            </a:r>
            <a:endParaRPr b="1" sz="600">
              <a:solidFill>
                <a:srgbClr val="FFFFFF"/>
              </a:solidFill>
            </a:endParaRPr>
          </a:p>
        </p:txBody>
      </p:sp>
      <p:sp>
        <p:nvSpPr>
          <p:cNvPr id="10" name="Google Shape;10;p1"/>
          <p:cNvSpPr/>
          <p:nvPr/>
        </p:nvSpPr>
        <p:spPr>
          <a:xfrm>
            <a:off x="7628700" y="1017725"/>
            <a:ext cx="1515300" cy="111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600">
                <a:solidFill>
                  <a:srgbClr val="FFFFFF"/>
                </a:solidFill>
              </a:rPr>
              <a:t>Fall 2022</a:t>
            </a:r>
            <a:endParaRPr b="1" sz="600">
              <a:solidFill>
                <a:srgbClr val="FFFFFF"/>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ww.moserware.com/2009/09/stick-figure-guide-to-advanced.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2.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2.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12.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12.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 Id="rId3"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image" Target="../media/image1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image" Target="../media/image16.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 Id="rId3" Type="http://schemas.openxmlformats.org/officeDocument/2006/relationships/image" Target="../media/image1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 Id="rId3" Type="http://schemas.openxmlformats.org/officeDocument/2006/relationships/image" Target="../media/image1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image" Target="../media/image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 Id="rId3" Type="http://schemas.openxmlformats.org/officeDocument/2006/relationships/image" Target="../media/image1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6.png"/><Relationship Id="rId4" Type="http://schemas.openxmlformats.org/officeDocument/2006/relationships/image" Target="../media/image1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6.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1.xml"/><Relationship Id="rId3" Type="http://schemas.openxmlformats.org/officeDocument/2006/relationships/image" Target="../media/image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2.xml"/><Relationship Id="rId3" Type="http://schemas.openxmlformats.org/officeDocument/2006/relationships/image" Target="../media/image1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22.png"/><Relationship Id="rId4" Type="http://schemas.openxmlformats.org/officeDocument/2006/relationships/image" Target="../media/image2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2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 Id="rId3" Type="http://schemas.openxmlformats.org/officeDocument/2006/relationships/image" Target="../media/image1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7"/>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Block Ciphers and Modes of Operation</a:t>
            </a:r>
            <a:endParaRPr/>
          </a:p>
        </p:txBody>
      </p:sp>
      <p:sp>
        <p:nvSpPr>
          <p:cNvPr id="74" name="Google Shape;74;p17"/>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CS 161 Fall 2022 - Lecture 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ciphers: Brute-force attacks?</a:t>
            </a:r>
            <a:endParaRPr/>
          </a:p>
        </p:txBody>
      </p:sp>
      <p:sp>
        <p:nvSpPr>
          <p:cNvPr id="188" name="Google Shape;188;p2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hard is it to run a brute-force attack on a 128-bit key?</a:t>
            </a:r>
            <a:endParaRPr/>
          </a:p>
          <a:p>
            <a:pPr indent="-317500" lvl="1" marL="914400" rtl="0" algn="l">
              <a:spcBef>
                <a:spcPts val="0"/>
              </a:spcBef>
              <a:spcAft>
                <a:spcPts val="0"/>
              </a:spcAft>
              <a:buSzPts val="1400"/>
              <a:buChar char="○"/>
            </a:pPr>
            <a:r>
              <a:rPr lang="en"/>
              <a:t>We have to try 2</a:t>
            </a:r>
            <a:r>
              <a:rPr baseline="30000" lang="en"/>
              <a:t>128</a:t>
            </a:r>
            <a:r>
              <a:rPr lang="en"/>
              <a:t> possibilities. How big is 2</a:t>
            </a:r>
            <a:r>
              <a:rPr baseline="30000" lang="en"/>
              <a:t>128</a:t>
            </a:r>
            <a:r>
              <a:rPr lang="en"/>
              <a:t>?</a:t>
            </a:r>
            <a:endParaRPr/>
          </a:p>
          <a:p>
            <a:pPr indent="-342900" lvl="0" marL="457200" rtl="0" algn="l">
              <a:spcBef>
                <a:spcPts val="0"/>
              </a:spcBef>
              <a:spcAft>
                <a:spcPts val="0"/>
              </a:spcAft>
              <a:buSzPts val="1800"/>
              <a:buChar char="●"/>
            </a:pPr>
            <a:r>
              <a:rPr lang="en"/>
              <a:t>Handy approximation: 2</a:t>
            </a:r>
            <a:r>
              <a:rPr baseline="30000" lang="en"/>
              <a:t>10</a:t>
            </a:r>
            <a:r>
              <a:rPr lang="en"/>
              <a:t> ≈ 10</a:t>
            </a:r>
            <a:r>
              <a:rPr baseline="30000" lang="en"/>
              <a:t>3</a:t>
            </a:r>
            <a:endParaRPr/>
          </a:p>
          <a:p>
            <a:pPr indent="-317500" lvl="1" marL="914400" rtl="0" algn="l">
              <a:spcBef>
                <a:spcPts val="0"/>
              </a:spcBef>
              <a:spcAft>
                <a:spcPts val="0"/>
              </a:spcAft>
              <a:buSzPts val="1400"/>
              <a:buChar char="○"/>
            </a:pPr>
            <a:r>
              <a:rPr lang="en"/>
              <a:t>2</a:t>
            </a:r>
            <a:r>
              <a:rPr baseline="30000" lang="en"/>
              <a:t>128</a:t>
            </a:r>
            <a:r>
              <a:rPr lang="en"/>
              <a:t> = 2</a:t>
            </a:r>
            <a:r>
              <a:rPr baseline="30000" lang="en"/>
              <a:t>10*12.8</a:t>
            </a:r>
            <a:r>
              <a:rPr lang="en"/>
              <a:t> ≈ (10</a:t>
            </a:r>
            <a:r>
              <a:rPr baseline="30000" lang="en"/>
              <a:t>3</a:t>
            </a:r>
            <a:r>
              <a:rPr lang="en"/>
              <a:t>)</a:t>
            </a:r>
            <a:r>
              <a:rPr baseline="30000" lang="en"/>
              <a:t>12.8</a:t>
            </a:r>
            <a:r>
              <a:rPr lang="en"/>
              <a:t> ≈ (10</a:t>
            </a:r>
            <a:r>
              <a:rPr baseline="30000" lang="en"/>
              <a:t>3</a:t>
            </a:r>
            <a:r>
              <a:rPr lang="en"/>
              <a:t>)</a:t>
            </a:r>
            <a:r>
              <a:rPr baseline="30000" lang="en"/>
              <a:t>13</a:t>
            </a:r>
            <a:r>
              <a:rPr lang="en"/>
              <a:t> = 10</a:t>
            </a:r>
            <a:r>
              <a:rPr baseline="30000" lang="en"/>
              <a:t>39</a:t>
            </a:r>
            <a:endParaRPr/>
          </a:p>
          <a:p>
            <a:pPr indent="-342900" lvl="0" marL="457200" rtl="0" algn="l">
              <a:spcBef>
                <a:spcPts val="0"/>
              </a:spcBef>
              <a:spcAft>
                <a:spcPts val="0"/>
              </a:spcAft>
              <a:buSzPts val="1800"/>
              <a:buChar char="●"/>
            </a:pPr>
            <a:r>
              <a:rPr lang="en"/>
              <a:t>Suppose we have massive hardware that can try 10</a:t>
            </a:r>
            <a:r>
              <a:rPr baseline="30000" lang="en"/>
              <a:t>9</a:t>
            </a:r>
            <a:r>
              <a:rPr lang="en"/>
              <a:t> (1 billion) keys in 1 nanosecond (a billionth of a second). That’s 10</a:t>
            </a:r>
            <a:r>
              <a:rPr baseline="30000" lang="en"/>
              <a:t>18</a:t>
            </a:r>
            <a:r>
              <a:rPr lang="en"/>
              <a:t> keys per second</a:t>
            </a:r>
            <a:endParaRPr/>
          </a:p>
          <a:p>
            <a:pPr indent="-317500" lvl="1" marL="914400" rtl="0" algn="l">
              <a:spcBef>
                <a:spcPts val="0"/>
              </a:spcBef>
              <a:spcAft>
                <a:spcPts val="0"/>
              </a:spcAft>
              <a:buSzPts val="1400"/>
              <a:buChar char="○"/>
            </a:pPr>
            <a:r>
              <a:rPr lang="en"/>
              <a:t>We’ll need 10</a:t>
            </a:r>
            <a:r>
              <a:rPr baseline="30000" lang="en"/>
              <a:t>39</a:t>
            </a:r>
            <a:r>
              <a:rPr lang="en"/>
              <a:t> / 10</a:t>
            </a:r>
            <a:r>
              <a:rPr baseline="30000" lang="en"/>
              <a:t>18</a:t>
            </a:r>
            <a:r>
              <a:rPr lang="en"/>
              <a:t> = 10</a:t>
            </a:r>
            <a:r>
              <a:rPr baseline="30000" lang="en"/>
              <a:t>21</a:t>
            </a:r>
            <a:r>
              <a:rPr lang="en"/>
              <a:t> seconds. How long is that?</a:t>
            </a:r>
            <a:endParaRPr/>
          </a:p>
          <a:p>
            <a:pPr indent="-317500" lvl="1" marL="914400" rtl="0" algn="l">
              <a:spcBef>
                <a:spcPts val="0"/>
              </a:spcBef>
              <a:spcAft>
                <a:spcPts val="0"/>
              </a:spcAft>
              <a:buSzPts val="1400"/>
              <a:buChar char="○"/>
            </a:pPr>
            <a:r>
              <a:rPr lang="en"/>
              <a:t>One year ≈ 3×10</a:t>
            </a:r>
            <a:r>
              <a:rPr baseline="30000" lang="en"/>
              <a:t>7</a:t>
            </a:r>
            <a:r>
              <a:rPr lang="en"/>
              <a:t> seconds</a:t>
            </a:r>
            <a:endParaRPr/>
          </a:p>
          <a:p>
            <a:pPr indent="-317500" lvl="1" marL="914400" rtl="0" algn="l">
              <a:spcBef>
                <a:spcPts val="0"/>
              </a:spcBef>
              <a:spcAft>
                <a:spcPts val="0"/>
              </a:spcAft>
              <a:buSzPts val="1400"/>
              <a:buChar char="○"/>
            </a:pPr>
            <a:r>
              <a:rPr lang="en"/>
              <a:t>10</a:t>
            </a:r>
            <a:r>
              <a:rPr baseline="30000" lang="en"/>
              <a:t>21</a:t>
            </a:r>
            <a:r>
              <a:rPr lang="en"/>
              <a:t> seconds / 3×10</a:t>
            </a:r>
            <a:r>
              <a:rPr baseline="30000" lang="en"/>
              <a:t>7</a:t>
            </a:r>
            <a:r>
              <a:rPr lang="en"/>
              <a:t> ≈ 3×10</a:t>
            </a:r>
            <a:r>
              <a:rPr baseline="30000" lang="en"/>
              <a:t>13</a:t>
            </a:r>
            <a:r>
              <a:rPr lang="en"/>
              <a:t> years ≈ 30 trillion years</a:t>
            </a:r>
            <a:endParaRPr/>
          </a:p>
          <a:p>
            <a:pPr indent="-342900" lvl="0" marL="457200" rtl="0" algn="l">
              <a:spcBef>
                <a:spcPts val="0"/>
              </a:spcBef>
              <a:spcAft>
                <a:spcPts val="0"/>
              </a:spcAft>
              <a:buSzPts val="1800"/>
              <a:buChar char="●"/>
            </a:pPr>
            <a:r>
              <a:rPr b="1" lang="en"/>
              <a:t>Takeaway</a:t>
            </a:r>
            <a:r>
              <a:rPr lang="en"/>
              <a:t>: Brute-forcing a 128-bit key takes astronomically long.</a:t>
            </a:r>
            <a:br>
              <a:rPr lang="en"/>
            </a:br>
            <a:r>
              <a:rPr lang="en"/>
              <a:t>Don’t even try.</a:t>
            </a:r>
            <a:endParaRPr/>
          </a:p>
        </p:txBody>
      </p:sp>
      <p:sp>
        <p:nvSpPr>
          <p:cNvPr id="189" name="Google Shape;18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ciphers: Brute-force attacks?</a:t>
            </a:r>
            <a:endParaRPr/>
          </a:p>
        </p:txBody>
      </p:sp>
      <p:sp>
        <p:nvSpPr>
          <p:cNvPr id="195" name="Google Shape;195;p2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hard is it to run a brute-force attack on a 256-bit key in the same time?</a:t>
            </a:r>
            <a:endParaRPr/>
          </a:p>
          <a:p>
            <a:pPr indent="-317500" lvl="1" marL="914400" rtl="0" algn="l">
              <a:spcBef>
                <a:spcPts val="0"/>
              </a:spcBef>
              <a:spcAft>
                <a:spcPts val="0"/>
              </a:spcAft>
              <a:buSzPts val="1400"/>
              <a:buChar char="○"/>
            </a:pPr>
            <a:r>
              <a:rPr lang="en"/>
              <a:t>We need 10</a:t>
            </a:r>
            <a:r>
              <a:rPr baseline="30000" lang="en"/>
              <a:t>52</a:t>
            </a:r>
            <a:r>
              <a:rPr lang="en"/>
              <a:t> of the brute-force devices from before</a:t>
            </a:r>
            <a:endParaRPr/>
          </a:p>
          <a:p>
            <a:pPr indent="-317500" lvl="1" marL="914400" rtl="0" algn="l">
              <a:spcBef>
                <a:spcPts val="0"/>
              </a:spcBef>
              <a:spcAft>
                <a:spcPts val="0"/>
              </a:spcAft>
              <a:buSzPts val="1400"/>
              <a:buChar char="○"/>
            </a:pPr>
            <a:r>
              <a:rPr lang="en"/>
              <a:t>If each brute-force device from before is 1 cubic millimeter, this would take 10</a:t>
            </a:r>
            <a:r>
              <a:rPr baseline="30000" lang="en"/>
              <a:t>43</a:t>
            </a:r>
            <a:r>
              <a:rPr lang="en"/>
              <a:t> cubic meters of space</a:t>
            </a:r>
            <a:endParaRPr/>
          </a:p>
          <a:p>
            <a:pPr indent="-317500" lvl="1" marL="914400" rtl="0" algn="l">
              <a:spcBef>
                <a:spcPts val="0"/>
              </a:spcBef>
              <a:spcAft>
                <a:spcPts val="0"/>
              </a:spcAft>
              <a:buSzPts val="1400"/>
              <a:buChar char="○"/>
            </a:pPr>
            <a:r>
              <a:rPr lang="en"/>
              <a:t>That’s the volume of 7×10</a:t>
            </a:r>
            <a:r>
              <a:rPr baseline="30000" lang="en"/>
              <a:t>15</a:t>
            </a:r>
            <a:r>
              <a:rPr lang="en"/>
              <a:t> suns!</a:t>
            </a:r>
            <a:endParaRPr/>
          </a:p>
          <a:p>
            <a:pPr indent="-317500" lvl="1" marL="914400" rtl="0" algn="l">
              <a:spcBef>
                <a:spcPts val="0"/>
              </a:spcBef>
              <a:spcAft>
                <a:spcPts val="0"/>
              </a:spcAft>
              <a:buSzPts val="1400"/>
              <a:buChar char="○"/>
            </a:pPr>
            <a:r>
              <a:rPr lang="en"/>
              <a:t>For reference, the Milky Way galaxy has just 10</a:t>
            </a:r>
            <a:r>
              <a:rPr baseline="30000" lang="en"/>
              <a:t>11</a:t>
            </a:r>
            <a:r>
              <a:rPr lang="en"/>
              <a:t> stars</a:t>
            </a:r>
            <a:endParaRPr/>
          </a:p>
          <a:p>
            <a:pPr indent="-342900" lvl="0" marL="457200" rtl="0" algn="l">
              <a:spcBef>
                <a:spcPts val="0"/>
              </a:spcBef>
              <a:spcAft>
                <a:spcPts val="0"/>
              </a:spcAft>
              <a:buSzPts val="1800"/>
              <a:buChar char="●"/>
            </a:pPr>
            <a:r>
              <a:rPr b="1" lang="en"/>
              <a:t>Takeaway</a:t>
            </a:r>
            <a:r>
              <a:rPr lang="en"/>
              <a:t>: </a:t>
            </a:r>
            <a:r>
              <a:rPr lang="en"/>
              <a:t>Brute-force attacks on modern block ciphers are not possible, assuming the key is random and secret</a:t>
            </a:r>
            <a:endParaRPr/>
          </a:p>
          <a:p>
            <a:pPr indent="-317500" lvl="1" marL="914400" rtl="0" algn="l">
              <a:spcBef>
                <a:spcPts val="0"/>
              </a:spcBef>
              <a:spcAft>
                <a:spcPts val="0"/>
              </a:spcAft>
              <a:buSzPts val="1400"/>
              <a:buChar char="○"/>
            </a:pPr>
            <a:r>
              <a:rPr lang="en"/>
              <a:t>128-bit key? Definitely not happening.</a:t>
            </a:r>
            <a:endParaRPr/>
          </a:p>
          <a:p>
            <a:pPr indent="-317500" lvl="1" marL="914400" rtl="0" algn="l">
              <a:spcBef>
                <a:spcPts val="0"/>
              </a:spcBef>
              <a:spcAft>
                <a:spcPts val="0"/>
              </a:spcAft>
              <a:buSzPts val="1400"/>
              <a:buChar char="○"/>
            </a:pPr>
            <a:r>
              <a:rPr lang="en"/>
              <a:t>256-bit key? Lol no.</a:t>
            </a:r>
            <a:endParaRPr/>
          </a:p>
        </p:txBody>
      </p:sp>
      <p:sp>
        <p:nvSpPr>
          <p:cNvPr id="196" name="Google Shape;19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Ciphers: Efficiency</a:t>
            </a:r>
            <a:endParaRPr/>
          </a:p>
        </p:txBody>
      </p:sp>
      <p:sp>
        <p:nvSpPr>
          <p:cNvPr id="202" name="Google Shape;202;p2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Encryption and decryption should be computable in microseconds</a:t>
            </a:r>
            <a:endParaRPr/>
          </a:p>
          <a:p>
            <a:pPr indent="-317500" lvl="1" marL="914400" rtl="0" algn="l">
              <a:spcBef>
                <a:spcPts val="0"/>
              </a:spcBef>
              <a:spcAft>
                <a:spcPts val="0"/>
              </a:spcAft>
              <a:buSzPts val="1400"/>
              <a:buChar char="○"/>
            </a:pPr>
            <a:r>
              <a:rPr lang="en"/>
              <a:t>Formally: KeyGen(), Enc(), and Dec(), should not take exponential time</a:t>
            </a:r>
            <a:endParaRPr/>
          </a:p>
          <a:p>
            <a:pPr indent="-342900" lvl="0" marL="457200" rtl="0" algn="l">
              <a:spcBef>
                <a:spcPts val="0"/>
              </a:spcBef>
              <a:spcAft>
                <a:spcPts val="0"/>
              </a:spcAft>
              <a:buSzPts val="1800"/>
              <a:buChar char="●"/>
            </a:pPr>
            <a:r>
              <a:rPr lang="en"/>
              <a:t>Block cipher algorithms typically use operations like XOR, bit-shifting, and small table lookups</a:t>
            </a:r>
            <a:endParaRPr/>
          </a:p>
          <a:p>
            <a:pPr indent="-317500" lvl="1" marL="914400" rtl="0" algn="l">
              <a:spcBef>
                <a:spcPts val="0"/>
              </a:spcBef>
              <a:spcAft>
                <a:spcPts val="0"/>
              </a:spcAft>
              <a:buSzPts val="1400"/>
              <a:buChar char="○"/>
            </a:pPr>
            <a:r>
              <a:rPr lang="en"/>
              <a:t>Very fast on modern processors</a:t>
            </a:r>
            <a:endParaRPr/>
          </a:p>
          <a:p>
            <a:pPr indent="-342900" lvl="0" marL="457200" rtl="0" algn="l">
              <a:spcBef>
                <a:spcPts val="0"/>
              </a:spcBef>
              <a:spcAft>
                <a:spcPts val="0"/>
              </a:spcAft>
              <a:buSzPts val="1800"/>
              <a:buChar char="●"/>
            </a:pPr>
            <a:r>
              <a:rPr lang="en"/>
              <a:t>Modern CPUs provide dedicated hardware support for block ciphers</a:t>
            </a:r>
            <a:endParaRPr/>
          </a:p>
        </p:txBody>
      </p:sp>
      <p:sp>
        <p:nvSpPr>
          <p:cNvPr id="203" name="Google Shape;20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 (Data Encryption Standard)</a:t>
            </a:r>
            <a:endParaRPr/>
          </a:p>
        </p:txBody>
      </p:sp>
      <p:sp>
        <p:nvSpPr>
          <p:cNvPr id="209" name="Google Shape;209;p2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Designed in late 1970s</a:t>
            </a:r>
            <a:endParaRPr/>
          </a:p>
          <a:p>
            <a:pPr indent="-342900" lvl="0" marL="457200" rtl="0" algn="l">
              <a:spcBef>
                <a:spcPts val="0"/>
              </a:spcBef>
              <a:spcAft>
                <a:spcPts val="0"/>
              </a:spcAft>
              <a:buSzPts val="1800"/>
              <a:buChar char="●"/>
            </a:pPr>
            <a:r>
              <a:rPr lang="en"/>
              <a:t>Block size 64 bits (</a:t>
            </a:r>
            <a:r>
              <a:rPr i="1" lang="en"/>
              <a:t>n</a:t>
            </a:r>
            <a:r>
              <a:rPr lang="en"/>
              <a:t> = 64)</a:t>
            </a:r>
            <a:endParaRPr/>
          </a:p>
          <a:p>
            <a:pPr indent="-342900" lvl="0" marL="457200" rtl="0" algn="l">
              <a:spcBef>
                <a:spcPts val="0"/>
              </a:spcBef>
              <a:spcAft>
                <a:spcPts val="0"/>
              </a:spcAft>
              <a:buSzPts val="1800"/>
              <a:buChar char="●"/>
            </a:pPr>
            <a:r>
              <a:rPr lang="en"/>
              <a:t>Key size 56 bits (</a:t>
            </a:r>
            <a:r>
              <a:rPr i="1" lang="en"/>
              <a:t>k</a:t>
            </a:r>
            <a:r>
              <a:rPr lang="en"/>
              <a:t> = 56)</a:t>
            </a:r>
            <a:endParaRPr/>
          </a:p>
          <a:p>
            <a:pPr indent="-342900" lvl="0" marL="457200" rtl="0" algn="l">
              <a:spcBef>
                <a:spcPts val="0"/>
              </a:spcBef>
              <a:spcAft>
                <a:spcPts val="0"/>
              </a:spcAft>
              <a:buSzPts val="1800"/>
              <a:buChar char="●"/>
            </a:pPr>
            <a:r>
              <a:rPr lang="en"/>
              <a:t>NSA influenced two facets of its design</a:t>
            </a:r>
            <a:endParaRPr/>
          </a:p>
          <a:p>
            <a:pPr indent="-317500" lvl="1" marL="914400" rtl="0" algn="l">
              <a:spcBef>
                <a:spcPts val="0"/>
              </a:spcBef>
              <a:spcAft>
                <a:spcPts val="0"/>
              </a:spcAft>
              <a:buSzPts val="1400"/>
              <a:buChar char="○"/>
            </a:pPr>
            <a:r>
              <a:rPr lang="en"/>
              <a:t>Altered some subtle internal workings in a mysterious way</a:t>
            </a:r>
            <a:endParaRPr/>
          </a:p>
          <a:p>
            <a:pPr indent="-317500" lvl="1" marL="914400" rtl="0" algn="l">
              <a:spcBef>
                <a:spcPts val="0"/>
              </a:spcBef>
              <a:spcAft>
                <a:spcPts val="0"/>
              </a:spcAft>
              <a:buSzPts val="1400"/>
              <a:buChar char="○"/>
            </a:pPr>
            <a:r>
              <a:rPr lang="en"/>
              <a:t>Reduced key size from 64 bits to 56 bits</a:t>
            </a:r>
            <a:endParaRPr/>
          </a:p>
          <a:p>
            <a:pPr indent="-317500" lvl="1" marL="914400" rtl="0" algn="l">
              <a:spcBef>
                <a:spcPts val="0"/>
              </a:spcBef>
              <a:spcAft>
                <a:spcPts val="0"/>
              </a:spcAft>
              <a:buSzPts val="1400"/>
              <a:buChar char="○"/>
            </a:pPr>
            <a:r>
              <a:rPr lang="en"/>
              <a:t>Made brute force attacks feasible for an attacker with massive computational resources (by 1970s standards)</a:t>
            </a:r>
            <a:endParaRPr/>
          </a:p>
          <a:p>
            <a:pPr indent="-342900" lvl="0" marL="457200" rtl="0" algn="l">
              <a:spcBef>
                <a:spcPts val="0"/>
              </a:spcBef>
              <a:spcAft>
                <a:spcPts val="0"/>
              </a:spcAft>
              <a:buSzPts val="1800"/>
              <a:buChar char="●"/>
            </a:pPr>
            <a:r>
              <a:rPr lang="en"/>
              <a:t>The algorithm remains essentially unbroken 40 years later</a:t>
            </a:r>
            <a:endParaRPr/>
          </a:p>
          <a:p>
            <a:pPr indent="-317500" lvl="1" marL="914400" rtl="0" algn="l">
              <a:spcBef>
                <a:spcPts val="0"/>
              </a:spcBef>
              <a:spcAft>
                <a:spcPts val="0"/>
              </a:spcAft>
              <a:buSzPts val="1400"/>
              <a:buChar char="○"/>
            </a:pPr>
            <a:r>
              <a:rPr lang="en"/>
              <a:t>The NSA’s tweaking hardened it against an attack publicly revealed a decade later</a:t>
            </a:r>
            <a:endParaRPr/>
          </a:p>
          <a:p>
            <a:pPr indent="-342900" lvl="0" marL="457200" rtl="0" algn="l">
              <a:spcBef>
                <a:spcPts val="0"/>
              </a:spcBef>
              <a:spcAft>
                <a:spcPts val="0"/>
              </a:spcAft>
              <a:buSzPts val="1800"/>
              <a:buChar char="●"/>
            </a:pPr>
            <a:r>
              <a:rPr lang="en"/>
              <a:t>However, modern computer speeds make it completely unsafe due to small key size</a:t>
            </a:r>
            <a:endParaRPr/>
          </a:p>
          <a:p>
            <a:pPr indent="-317500" lvl="1" marL="914400" rtl="0" algn="l">
              <a:spcBef>
                <a:spcPts val="0"/>
              </a:spcBef>
              <a:spcAft>
                <a:spcPts val="0"/>
              </a:spcAft>
              <a:buSzPts val="1400"/>
              <a:buChar char="○"/>
            </a:pPr>
            <a:r>
              <a:rPr lang="en"/>
              <a:t>~6.4 × 10</a:t>
            </a:r>
            <a:r>
              <a:rPr baseline="30000" lang="en"/>
              <a:t>16</a:t>
            </a:r>
            <a:r>
              <a:rPr lang="en"/>
              <a:t>, say 10</a:t>
            </a:r>
            <a:r>
              <a:rPr baseline="30000" lang="en"/>
              <a:t>10</a:t>
            </a:r>
            <a:r>
              <a:rPr lang="en"/>
              <a:t> tries per second on my single desktop computer's Nvidia graphics card: Takes ~6.4 × 10</a:t>
            </a:r>
            <a:r>
              <a:rPr baseline="30000" lang="en"/>
              <a:t>6</a:t>
            </a:r>
            <a:r>
              <a:rPr lang="en"/>
              <a:t> seconds or ~70 days</a:t>
            </a:r>
            <a:endParaRPr/>
          </a:p>
        </p:txBody>
      </p:sp>
      <p:sp>
        <p:nvSpPr>
          <p:cNvPr id="210" name="Google Shape;210;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AES (Advanced Encryption Standard)</a:t>
            </a:r>
            <a:endParaRPr/>
          </a:p>
        </p:txBody>
      </p:sp>
      <p:sp>
        <p:nvSpPr>
          <p:cNvPr id="216" name="Google Shape;216;p3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1997–2000: NIST (National Institute of Standards and Technology) in the US held a competition to pick a new block cipher standard</a:t>
            </a:r>
            <a:endParaRPr/>
          </a:p>
          <a:p>
            <a:pPr indent="-317500" lvl="1" marL="914400" rtl="0" algn="l">
              <a:spcBef>
                <a:spcPts val="0"/>
              </a:spcBef>
              <a:spcAft>
                <a:spcPts val="0"/>
              </a:spcAft>
              <a:buSzPts val="1400"/>
              <a:buChar char="○"/>
            </a:pPr>
            <a:r>
              <a:rPr lang="en"/>
              <a:t>One of the finalists, Twofish, was designed by Berkeley professor and occasional CS 161 instructor David Wagner!</a:t>
            </a:r>
            <a:endParaRPr/>
          </a:p>
          <a:p>
            <a:pPr indent="-342900" lvl="0" marL="457200" rtl="0" algn="l">
              <a:spcBef>
                <a:spcPts val="0"/>
              </a:spcBef>
              <a:spcAft>
                <a:spcPts val="0"/>
              </a:spcAft>
              <a:buSzPts val="1800"/>
              <a:buChar char="●"/>
            </a:pPr>
            <a:r>
              <a:rPr lang="en"/>
              <a:t>Out of the 5 finalists:</a:t>
            </a:r>
            <a:endParaRPr/>
          </a:p>
          <a:p>
            <a:pPr indent="-317500" lvl="1" marL="914400" rtl="0" algn="l">
              <a:spcBef>
                <a:spcPts val="0"/>
              </a:spcBef>
              <a:spcAft>
                <a:spcPts val="0"/>
              </a:spcAft>
              <a:buSzPts val="1400"/>
              <a:buChar char="○"/>
            </a:pPr>
            <a:r>
              <a:rPr lang="en"/>
              <a:t>Rijndael, Twofish, and Serpent had really good performance</a:t>
            </a:r>
            <a:endParaRPr/>
          </a:p>
          <a:p>
            <a:pPr indent="-317500" lvl="1" marL="914400" rtl="0" algn="l">
              <a:spcBef>
                <a:spcPts val="0"/>
              </a:spcBef>
              <a:spcAft>
                <a:spcPts val="0"/>
              </a:spcAft>
              <a:buSzPts val="1400"/>
              <a:buChar char="○"/>
            </a:pPr>
            <a:r>
              <a:rPr lang="en"/>
              <a:t>RC6 had okay performance</a:t>
            </a:r>
            <a:endParaRPr/>
          </a:p>
          <a:p>
            <a:pPr indent="-317500" lvl="1" marL="914400" rtl="0" algn="l">
              <a:spcBef>
                <a:spcPts val="0"/>
              </a:spcBef>
              <a:spcAft>
                <a:spcPts val="0"/>
              </a:spcAft>
              <a:buSzPts val="1400"/>
              <a:buChar char="○"/>
            </a:pPr>
            <a:r>
              <a:rPr lang="en"/>
              <a:t>Mars had ugly performance</a:t>
            </a:r>
            <a:endParaRPr/>
          </a:p>
          <a:p>
            <a:pPr indent="-342900" lvl="0" marL="457200" rtl="0" algn="l">
              <a:spcBef>
                <a:spcPts val="0"/>
              </a:spcBef>
              <a:spcAft>
                <a:spcPts val="0"/>
              </a:spcAft>
              <a:buSzPts val="1800"/>
              <a:buChar char="●"/>
            </a:pPr>
            <a:r>
              <a:rPr lang="en"/>
              <a:t>On any given computing platform, Rijndael was </a:t>
            </a:r>
            <a:r>
              <a:rPr i="1" lang="en"/>
              <a:t>never</a:t>
            </a:r>
            <a:r>
              <a:rPr lang="en"/>
              <a:t> the fastest</a:t>
            </a:r>
            <a:endParaRPr/>
          </a:p>
          <a:p>
            <a:pPr indent="-342900" lvl="0" marL="457200" rtl="0" algn="l">
              <a:spcBef>
                <a:spcPts val="0"/>
              </a:spcBef>
              <a:spcAft>
                <a:spcPts val="0"/>
              </a:spcAft>
              <a:buSzPts val="1800"/>
              <a:buChar char="●"/>
            </a:pPr>
            <a:r>
              <a:rPr lang="en"/>
              <a:t>But on every computing platform, Rijndael was </a:t>
            </a:r>
            <a:r>
              <a:rPr i="1" lang="en"/>
              <a:t>always</a:t>
            </a:r>
            <a:r>
              <a:rPr lang="en"/>
              <a:t> the second-fastest</a:t>
            </a:r>
            <a:endParaRPr/>
          </a:p>
          <a:p>
            <a:pPr indent="-317500" lvl="1" marL="914400" rtl="0" algn="l">
              <a:spcBef>
                <a:spcPts val="0"/>
              </a:spcBef>
              <a:spcAft>
                <a:spcPts val="0"/>
              </a:spcAft>
              <a:buSzPts val="1400"/>
              <a:buChar char="○"/>
            </a:pPr>
            <a:r>
              <a:rPr lang="en"/>
              <a:t>Twofish and Serpent each had at least one compute platform they were bad at</a:t>
            </a:r>
            <a:endParaRPr/>
          </a:p>
          <a:p>
            <a:pPr indent="-342900" lvl="0" marL="457200" rtl="0" algn="l">
              <a:spcBef>
                <a:spcPts val="0"/>
              </a:spcBef>
              <a:spcAft>
                <a:spcPts val="0"/>
              </a:spcAft>
              <a:buSzPts val="1800"/>
              <a:buChar char="●"/>
            </a:pPr>
            <a:r>
              <a:rPr lang="en"/>
              <a:t>Rijndael was selected as the new block cipher standard</a:t>
            </a:r>
            <a:endParaRPr/>
          </a:p>
        </p:txBody>
      </p:sp>
      <p:sp>
        <p:nvSpPr>
          <p:cNvPr id="217" name="Google Shape;21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AES (Advanced Encryption Standard)</a:t>
            </a:r>
            <a:endParaRPr/>
          </a:p>
        </p:txBody>
      </p:sp>
      <p:sp>
        <p:nvSpPr>
          <p:cNvPr id="223" name="Google Shape;223;p31"/>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Key size 128, 192, or 256 bits (</a:t>
            </a:r>
            <a:r>
              <a:rPr i="1" lang="en"/>
              <a:t>k</a:t>
            </a:r>
            <a:r>
              <a:rPr lang="en"/>
              <a:t> = 128, 192, or 256)</a:t>
            </a:r>
            <a:endParaRPr/>
          </a:p>
          <a:p>
            <a:pPr indent="-317500" lvl="1" marL="914400" rtl="0" algn="l">
              <a:spcBef>
                <a:spcPts val="0"/>
              </a:spcBef>
              <a:spcAft>
                <a:spcPts val="0"/>
              </a:spcAft>
              <a:buSzPts val="1400"/>
              <a:buChar char="○"/>
            </a:pPr>
            <a:r>
              <a:rPr lang="en"/>
              <a:t>Actual cipher names are AES-128, AES-192, and AES-256</a:t>
            </a:r>
            <a:endParaRPr/>
          </a:p>
          <a:p>
            <a:pPr indent="-317500" lvl="1" marL="914400" rtl="0" algn="l">
              <a:spcBef>
                <a:spcPts val="0"/>
              </a:spcBef>
              <a:spcAft>
                <a:spcPts val="0"/>
              </a:spcAft>
              <a:buSzPts val="1400"/>
              <a:buChar char="○"/>
            </a:pPr>
            <a:r>
              <a:rPr lang="en"/>
              <a:t>Paranoid people like the NSA use AES-256 keys, but AES-128 is just fine in practice</a:t>
            </a:r>
            <a:endParaRPr/>
          </a:p>
          <a:p>
            <a:pPr indent="-342900" lvl="0" marL="457200" rtl="0" algn="l">
              <a:spcBef>
                <a:spcPts val="0"/>
              </a:spcBef>
              <a:spcAft>
                <a:spcPts val="0"/>
              </a:spcAft>
              <a:buSzPts val="1800"/>
              <a:buChar char="●"/>
            </a:pPr>
            <a:r>
              <a:rPr lang="en"/>
              <a:t>Block size 128 bits (</a:t>
            </a:r>
            <a:r>
              <a:rPr i="1" lang="en"/>
              <a:t>n</a:t>
            </a:r>
            <a:r>
              <a:rPr lang="en"/>
              <a:t> = 128)</a:t>
            </a:r>
            <a:endParaRPr/>
          </a:p>
          <a:p>
            <a:pPr indent="-317500" lvl="1" marL="914400" rtl="0" algn="l">
              <a:spcBef>
                <a:spcPts val="0"/>
              </a:spcBef>
              <a:spcAft>
                <a:spcPts val="0"/>
              </a:spcAft>
              <a:buSzPts val="1400"/>
              <a:buChar char="○"/>
            </a:pPr>
            <a:r>
              <a:rPr lang="en"/>
              <a:t>Note: The block size is still always 128 bits, regardless of key size</a:t>
            </a:r>
            <a:endParaRPr/>
          </a:p>
          <a:p>
            <a:pPr indent="-342900" lvl="0" marL="457200" rtl="0" algn="l">
              <a:spcBef>
                <a:spcPts val="0"/>
              </a:spcBef>
              <a:spcAft>
                <a:spcPts val="0"/>
              </a:spcAft>
              <a:buSzPts val="1800"/>
              <a:buChar char="●"/>
            </a:pPr>
            <a:r>
              <a:rPr lang="en"/>
              <a:t>You don’t need to know how AES works, but you do need to know its parameters</a:t>
            </a:r>
            <a:endParaRPr/>
          </a:p>
          <a:p>
            <a:pPr indent="-317500" lvl="1" marL="914400" rtl="0" algn="l">
              <a:spcBef>
                <a:spcPts val="0"/>
              </a:spcBef>
              <a:spcAft>
                <a:spcPts val="0"/>
              </a:spcAft>
              <a:buSzPts val="1400"/>
              <a:buChar char="○"/>
            </a:pPr>
            <a:r>
              <a:rPr lang="en" u="sng">
                <a:solidFill>
                  <a:schemeClr val="hlink"/>
                </a:solidFill>
                <a:hlinkClick r:id="rId3"/>
              </a:rPr>
              <a:t>here’s a comic</a:t>
            </a:r>
            <a:endParaRPr/>
          </a:p>
        </p:txBody>
      </p:sp>
      <p:sp>
        <p:nvSpPr>
          <p:cNvPr id="224" name="Google Shape;22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ph idx="1" type="body"/>
          </p:nvPr>
        </p:nvSpPr>
        <p:spPr>
          <a:xfrm>
            <a:off x="198500" y="1246825"/>
            <a:ext cx="47187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Different key sizes use different numbers of rounds</a:t>
            </a:r>
            <a:endParaRPr/>
          </a:p>
          <a:p>
            <a:pPr indent="-317500" lvl="1" marL="914400" rtl="0" algn="l">
              <a:spcBef>
                <a:spcPts val="0"/>
              </a:spcBef>
              <a:spcAft>
                <a:spcPts val="0"/>
              </a:spcAft>
              <a:buSzPts val="1400"/>
              <a:buChar char="○"/>
            </a:pPr>
            <a:r>
              <a:rPr lang="en"/>
              <a:t>10 rounds for 128-bit keys</a:t>
            </a:r>
            <a:endParaRPr/>
          </a:p>
          <a:p>
            <a:pPr indent="-317500" lvl="1" marL="914400" rtl="0" algn="l">
              <a:spcBef>
                <a:spcPts val="0"/>
              </a:spcBef>
              <a:spcAft>
                <a:spcPts val="0"/>
              </a:spcAft>
              <a:buSzPts val="1400"/>
              <a:buChar char="○"/>
            </a:pPr>
            <a:r>
              <a:rPr lang="en"/>
              <a:t>12 rounds for 192-bit keys</a:t>
            </a:r>
            <a:endParaRPr/>
          </a:p>
          <a:p>
            <a:pPr indent="-317500" lvl="1" marL="914400" rtl="0" algn="l">
              <a:spcBef>
                <a:spcPts val="0"/>
              </a:spcBef>
              <a:spcAft>
                <a:spcPts val="0"/>
              </a:spcAft>
              <a:buSzPts val="1400"/>
              <a:buChar char="○"/>
            </a:pPr>
            <a:r>
              <a:rPr lang="en"/>
              <a:t>14 rounds for 256-bit keys</a:t>
            </a:r>
            <a:endParaRPr/>
          </a:p>
          <a:p>
            <a:pPr indent="-342900" lvl="0" marL="457200" rtl="0" algn="l">
              <a:spcBef>
                <a:spcPts val="0"/>
              </a:spcBef>
              <a:spcAft>
                <a:spcPts val="0"/>
              </a:spcAft>
              <a:buSzPts val="1800"/>
              <a:buChar char="●"/>
            </a:pPr>
            <a:r>
              <a:rPr lang="en"/>
              <a:t>Each round uses its own “round key” derived from the cipher key</a:t>
            </a:r>
            <a:endParaRPr/>
          </a:p>
          <a:p>
            <a:pPr indent="-342900" lvl="0" marL="457200" rtl="0" algn="l">
              <a:spcBef>
                <a:spcPts val="0"/>
              </a:spcBef>
              <a:spcAft>
                <a:spcPts val="0"/>
              </a:spcAft>
              <a:buSzPts val="1800"/>
              <a:buChar char="●"/>
            </a:pPr>
            <a:r>
              <a:rPr lang="en"/>
              <a:t>Each round:</a:t>
            </a:r>
            <a:endParaRPr/>
          </a:p>
          <a:p>
            <a:pPr indent="-317500" lvl="1" marL="914400" rtl="0" algn="l">
              <a:spcBef>
                <a:spcPts val="0"/>
              </a:spcBef>
              <a:spcAft>
                <a:spcPts val="0"/>
              </a:spcAft>
              <a:buSzPts val="1400"/>
              <a:buChar char="○"/>
            </a:pPr>
            <a:r>
              <a:rPr lang="en"/>
              <a:t>SubBytes()</a:t>
            </a:r>
            <a:endParaRPr/>
          </a:p>
          <a:p>
            <a:pPr indent="-317500" lvl="1" marL="914400" rtl="0" algn="l">
              <a:spcBef>
                <a:spcPts val="0"/>
              </a:spcBef>
              <a:spcAft>
                <a:spcPts val="0"/>
              </a:spcAft>
              <a:buSzPts val="1400"/>
              <a:buChar char="○"/>
            </a:pPr>
            <a:r>
              <a:rPr lang="en"/>
              <a:t>ShiftRows()</a:t>
            </a:r>
            <a:endParaRPr/>
          </a:p>
          <a:p>
            <a:pPr indent="-317500" lvl="1" marL="914400" rtl="0" algn="l">
              <a:spcBef>
                <a:spcPts val="0"/>
              </a:spcBef>
              <a:spcAft>
                <a:spcPts val="0"/>
              </a:spcAft>
              <a:buSzPts val="1400"/>
              <a:buChar char="○"/>
            </a:pPr>
            <a:r>
              <a:rPr lang="en"/>
              <a:t>MixColumns() (if not last round)</a:t>
            </a:r>
            <a:endParaRPr/>
          </a:p>
          <a:p>
            <a:pPr indent="-317500" lvl="1" marL="914400" rtl="0" algn="l">
              <a:spcBef>
                <a:spcPts val="0"/>
              </a:spcBef>
              <a:spcAft>
                <a:spcPts val="0"/>
              </a:spcAft>
              <a:buSzPts val="1400"/>
              <a:buChar char="○"/>
            </a:pPr>
            <a:r>
              <a:rPr lang="en"/>
              <a:t>AddRoundKey()</a:t>
            </a:r>
            <a:endParaRPr/>
          </a:p>
        </p:txBody>
      </p:sp>
      <p:sp>
        <p:nvSpPr>
          <p:cNvPr id="230" name="Google Shape;230;p3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AES Algorithm</a:t>
            </a:r>
            <a:endParaRPr/>
          </a:p>
        </p:txBody>
      </p:sp>
      <p:sp>
        <p:nvSpPr>
          <p:cNvPr id="231" name="Google Shape;23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32" name="Google Shape;232;p32" title="Diagram of one round of AES encryption"/>
          <p:cNvPicPr preferRelativeResize="0"/>
          <p:nvPr/>
        </p:nvPicPr>
        <p:blipFill rotWithShape="1">
          <a:blip r:embed="rId3">
            <a:alphaModFix/>
          </a:blip>
          <a:srcRect b="9730" l="0" r="36240" t="0"/>
          <a:stretch/>
        </p:blipFill>
        <p:spPr>
          <a:xfrm>
            <a:off x="5031574" y="1246825"/>
            <a:ext cx="3742527" cy="3416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idx="1" type="body"/>
          </p:nvPr>
        </p:nvSpPr>
        <p:spPr>
          <a:xfrm>
            <a:off x="198500" y="1246825"/>
            <a:ext cx="8520600" cy="167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Replace each byte in the block with another byte using an 8-bit substitution box</a:t>
            </a:r>
            <a:endParaRPr/>
          </a:p>
        </p:txBody>
      </p:sp>
      <p:sp>
        <p:nvSpPr>
          <p:cNvPr id="238" name="Google Shape;238;p3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AES Algorithm: SubBytes()</a:t>
            </a:r>
            <a:endParaRPr/>
          </a:p>
        </p:txBody>
      </p:sp>
      <p:sp>
        <p:nvSpPr>
          <p:cNvPr id="239" name="Google Shape;239;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40" name="Google Shape;240;p33" title="Diagram of SubBytes procedure in AES algorithm"/>
          <p:cNvPicPr preferRelativeResize="0"/>
          <p:nvPr/>
        </p:nvPicPr>
        <p:blipFill rotWithShape="1">
          <a:blip r:embed="rId3">
            <a:alphaModFix/>
          </a:blip>
          <a:srcRect b="2004" l="16454" r="17439" t="33341"/>
          <a:stretch/>
        </p:blipFill>
        <p:spPr>
          <a:xfrm>
            <a:off x="1553075" y="1970975"/>
            <a:ext cx="5843849" cy="2975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Cyclically shifts the bytes in each row by a certain offset</a:t>
            </a:r>
            <a:endParaRPr/>
          </a:p>
          <a:p>
            <a:pPr indent="-342900" lvl="0" marL="457200" rtl="0" algn="l">
              <a:spcBef>
                <a:spcPts val="0"/>
              </a:spcBef>
              <a:spcAft>
                <a:spcPts val="0"/>
              </a:spcAft>
              <a:buSzPts val="1800"/>
              <a:buChar char="●"/>
            </a:pPr>
            <a:r>
              <a:rPr lang="en"/>
              <a:t>The number of places each byte is shifted differs for each row</a:t>
            </a:r>
            <a:endParaRPr/>
          </a:p>
        </p:txBody>
      </p:sp>
      <p:sp>
        <p:nvSpPr>
          <p:cNvPr id="246" name="Google Shape;246;p3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AES Algorithm: ShiftRows()</a:t>
            </a:r>
            <a:endParaRPr/>
          </a:p>
        </p:txBody>
      </p:sp>
      <p:sp>
        <p:nvSpPr>
          <p:cNvPr id="247" name="Google Shape;24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48" name="Google Shape;248;p34" title="Diagram of ShiftRows procedure in AES algorithm"/>
          <p:cNvPicPr preferRelativeResize="0"/>
          <p:nvPr/>
        </p:nvPicPr>
        <p:blipFill rotWithShape="1">
          <a:blip r:embed="rId3">
            <a:alphaModFix/>
          </a:blip>
          <a:srcRect b="0" l="9286" r="7505" t="41971"/>
          <a:stretch/>
        </p:blipFill>
        <p:spPr>
          <a:xfrm>
            <a:off x="1478687" y="2447676"/>
            <a:ext cx="6186625" cy="2283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5"/>
          <p:cNvSpPr txBox="1"/>
          <p:nvPr>
            <p:ph idx="1" type="body"/>
          </p:nvPr>
        </p:nvSpPr>
        <p:spPr>
          <a:xfrm>
            <a:off x="198500" y="1246825"/>
            <a:ext cx="8520600" cy="167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Treats the 16-byte block as a 4 × 4 matrix and multiply it by by another matrix</a:t>
            </a:r>
            <a:endParaRPr/>
          </a:p>
        </p:txBody>
      </p:sp>
      <p:sp>
        <p:nvSpPr>
          <p:cNvPr id="254" name="Google Shape;254;p3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AES Algorithm: MixColumns()</a:t>
            </a:r>
            <a:endParaRPr/>
          </a:p>
        </p:txBody>
      </p:sp>
      <p:sp>
        <p:nvSpPr>
          <p:cNvPr id="255" name="Google Shape;25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56" name="Google Shape;256;p35" title="Diagram of MixColumns procedure in AES algorithm"/>
          <p:cNvPicPr preferRelativeResize="0"/>
          <p:nvPr/>
        </p:nvPicPr>
        <p:blipFill>
          <a:blip r:embed="rId3">
            <a:alphaModFix/>
          </a:blip>
          <a:stretch>
            <a:fillRect/>
          </a:stretch>
        </p:blipFill>
        <p:spPr>
          <a:xfrm>
            <a:off x="1696028" y="1930250"/>
            <a:ext cx="5751951" cy="3054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Announcements</a:t>
            </a:r>
            <a:endParaRPr/>
          </a:p>
        </p:txBody>
      </p:sp>
      <p:sp>
        <p:nvSpPr>
          <p:cNvPr id="80" name="Google Shape;80;p18"/>
          <p:cNvSpPr txBox="1"/>
          <p:nvPr>
            <p:ph idx="1" type="body"/>
          </p:nvPr>
        </p:nvSpPr>
        <p:spPr>
          <a:xfrm>
            <a:off x="198500" y="1246825"/>
            <a:ext cx="4428000" cy="37656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Project 1 has been released.</a:t>
            </a:r>
            <a:endParaRPr/>
          </a:p>
          <a:p>
            <a:pPr indent="-310832" lvl="1" marL="914400" rtl="0" algn="l">
              <a:spcBef>
                <a:spcPts val="0"/>
              </a:spcBef>
              <a:spcAft>
                <a:spcPts val="0"/>
              </a:spcAft>
              <a:buSzPct val="100000"/>
              <a:buChar char="○"/>
            </a:pPr>
            <a:r>
              <a:rPr lang="en"/>
              <a:t>The c</a:t>
            </a:r>
            <a:r>
              <a:rPr lang="en"/>
              <a:t>heckpoint (Q1–Q4) is due Friday, September 16th at 11:59 PM PT.</a:t>
            </a:r>
            <a:endParaRPr/>
          </a:p>
          <a:p>
            <a:pPr indent="-310832" lvl="1" marL="914400" rtl="0" algn="l">
              <a:spcBef>
                <a:spcPts val="0"/>
              </a:spcBef>
              <a:spcAft>
                <a:spcPts val="0"/>
              </a:spcAft>
              <a:buSzPct val="100000"/>
              <a:buChar char="○"/>
            </a:pPr>
            <a:r>
              <a:rPr lang="en"/>
              <a:t>The full project (Q1–Q7 plus write-up) is due Friday, September 30th at 11:59 PM PT.</a:t>
            </a:r>
            <a:endParaRPr/>
          </a:p>
          <a:p>
            <a:pPr indent="-334327" lvl="0" marL="457200" rtl="0" algn="l">
              <a:spcBef>
                <a:spcPts val="0"/>
              </a:spcBef>
              <a:spcAft>
                <a:spcPts val="0"/>
              </a:spcAft>
              <a:buSzPct val="100000"/>
              <a:buChar char="●"/>
            </a:pPr>
            <a:r>
              <a:rPr lang="en"/>
              <a:t>Homework 2 is due Friday, September 23rd at 11:59 PM PT.</a:t>
            </a:r>
            <a:endParaRPr/>
          </a:p>
          <a:p>
            <a:pPr indent="-334327" lvl="0" marL="457200" rtl="0" algn="l">
              <a:spcBef>
                <a:spcPts val="0"/>
              </a:spcBef>
              <a:spcAft>
                <a:spcPts val="0"/>
              </a:spcAft>
              <a:buSzPct val="100000"/>
              <a:buChar char="●"/>
            </a:pPr>
            <a:r>
              <a:rPr lang="en"/>
              <a:t>Project 1 Party on Thursday, September 15th, 3:00 to 5:00 PM PT in the Wozniak Lounge (Soda 430).</a:t>
            </a:r>
            <a:endParaRPr/>
          </a:p>
          <a:p>
            <a:pPr indent="-334327" lvl="0" marL="457200" rtl="0" algn="l">
              <a:spcBef>
                <a:spcPts val="0"/>
              </a:spcBef>
              <a:spcAft>
                <a:spcPts val="0"/>
              </a:spcAft>
              <a:buSzPct val="100000"/>
              <a:buChar char="●"/>
            </a:pPr>
            <a:r>
              <a:rPr lang="en"/>
              <a:t>The extended time discussion with Abhi and Akshit has been finalized for Monday from 3:00 to 4:30 PM PT in Soda 380.</a:t>
            </a:r>
            <a:endParaRPr/>
          </a:p>
        </p:txBody>
      </p:sp>
      <p:sp>
        <p:nvSpPr>
          <p:cNvPr id="81" name="Google Shape;8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2" name="Google Shape;82;p18"/>
          <p:cNvPicPr preferRelativeResize="0"/>
          <p:nvPr/>
        </p:nvPicPr>
        <p:blipFill>
          <a:blip r:embed="rId3">
            <a:alphaModFix/>
          </a:blip>
          <a:stretch>
            <a:fillRect/>
          </a:stretch>
        </p:blipFill>
        <p:spPr>
          <a:xfrm>
            <a:off x="4688150" y="1315025"/>
            <a:ext cx="4332999" cy="33482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6"/>
          <p:cNvSpPr txBox="1"/>
          <p:nvPr>
            <p:ph idx="1" type="body"/>
          </p:nvPr>
        </p:nvSpPr>
        <p:spPr>
          <a:xfrm>
            <a:off x="198500" y="1246825"/>
            <a:ext cx="8520600" cy="167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XOR the 16-byte block with the 16-byte round key</a:t>
            </a:r>
            <a:endParaRPr/>
          </a:p>
        </p:txBody>
      </p:sp>
      <p:sp>
        <p:nvSpPr>
          <p:cNvPr id="262" name="Google Shape;262;p3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AES Algorithm: AddRoundKey()</a:t>
            </a:r>
            <a:endParaRPr/>
          </a:p>
        </p:txBody>
      </p:sp>
      <p:sp>
        <p:nvSpPr>
          <p:cNvPr id="263" name="Google Shape;263;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64" name="Google Shape;264;p36" title="Diagram of AddRoundKey procedure in AES algorithm"/>
          <p:cNvPicPr preferRelativeResize="0"/>
          <p:nvPr/>
        </p:nvPicPr>
        <p:blipFill>
          <a:blip r:embed="rId3">
            <a:alphaModFix/>
          </a:blip>
          <a:stretch>
            <a:fillRect/>
          </a:stretch>
        </p:blipFill>
        <p:spPr>
          <a:xfrm>
            <a:off x="2408958" y="1789350"/>
            <a:ext cx="4099676" cy="3189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AES (Advanced Encryption Standard)</a:t>
            </a:r>
            <a:endParaRPr/>
          </a:p>
        </p:txBody>
      </p:sp>
      <p:sp>
        <p:nvSpPr>
          <p:cNvPr id="270" name="Google Shape;270;p3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There is no formal proof that AES is secure (indistinguishable from a random permutation)</a:t>
            </a:r>
            <a:endParaRPr/>
          </a:p>
          <a:p>
            <a:pPr indent="-342900" lvl="0" marL="457200" rtl="0" algn="l">
              <a:spcBef>
                <a:spcPts val="0"/>
              </a:spcBef>
              <a:spcAft>
                <a:spcPts val="0"/>
              </a:spcAft>
              <a:buSzPts val="1800"/>
              <a:buChar char="●"/>
            </a:pPr>
            <a:r>
              <a:rPr lang="en"/>
              <a:t>However, in 20 years, nobody has been able to break it, so it is </a:t>
            </a:r>
            <a:r>
              <a:rPr i="1" lang="en"/>
              <a:t>assumed</a:t>
            </a:r>
            <a:r>
              <a:rPr lang="en"/>
              <a:t> to be secure</a:t>
            </a:r>
            <a:endParaRPr/>
          </a:p>
          <a:p>
            <a:pPr indent="-317500" lvl="1" marL="914400" rtl="0" algn="l">
              <a:spcBef>
                <a:spcPts val="0"/>
              </a:spcBef>
              <a:spcAft>
                <a:spcPts val="0"/>
              </a:spcAft>
              <a:buSzPts val="1400"/>
              <a:buChar char="○"/>
            </a:pPr>
            <a:r>
              <a:rPr lang="en"/>
              <a:t>The NSA uses AES-256 for secrets they want to keep secure for the 40 years (even in the face of unknown breakthroughs in research)</a:t>
            </a:r>
            <a:endParaRPr/>
          </a:p>
          <a:p>
            <a:pPr indent="-342900" lvl="0" marL="457200" rtl="0" algn="l">
              <a:spcBef>
                <a:spcPts val="0"/>
              </a:spcBef>
              <a:spcAft>
                <a:spcPts val="0"/>
              </a:spcAft>
              <a:buSzPts val="1800"/>
              <a:buChar char="●"/>
            </a:pPr>
            <a:r>
              <a:rPr b="1" lang="en"/>
              <a:t>Takeaway</a:t>
            </a:r>
            <a:r>
              <a:rPr lang="en"/>
              <a:t>: AES is the modern standard block cipher algorithm</a:t>
            </a:r>
            <a:endParaRPr/>
          </a:p>
          <a:p>
            <a:pPr indent="-317500" lvl="1" marL="914400" rtl="0" algn="l">
              <a:spcBef>
                <a:spcPts val="0"/>
              </a:spcBef>
              <a:spcAft>
                <a:spcPts val="0"/>
              </a:spcAft>
              <a:buSzPts val="1400"/>
              <a:buChar char="○"/>
            </a:pPr>
            <a:r>
              <a:rPr lang="en"/>
              <a:t>The standard key size (128 bits) is large enough to prevent brute-force attacks</a:t>
            </a:r>
            <a:endParaRPr/>
          </a:p>
        </p:txBody>
      </p:sp>
      <p:sp>
        <p:nvSpPr>
          <p:cNvPr id="271" name="Google Shape;271;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Are Block Ciphers IND-CPA Secure?</a:t>
            </a:r>
            <a:endParaRPr/>
          </a:p>
        </p:txBody>
      </p:sp>
      <p:sp>
        <p:nvSpPr>
          <p:cNvPr id="277" name="Google Shape;277;p38"/>
          <p:cNvSpPr txBox="1"/>
          <p:nvPr>
            <p:ph idx="1" type="body"/>
          </p:nvPr>
        </p:nvSpPr>
        <p:spPr>
          <a:xfrm>
            <a:off x="198500" y="1246825"/>
            <a:ext cx="50670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following adversary:</a:t>
            </a:r>
            <a:endParaRPr/>
          </a:p>
          <a:p>
            <a:pPr indent="-317500" lvl="1" marL="914400" rtl="0" algn="l">
              <a:spcBef>
                <a:spcPts val="0"/>
              </a:spcBef>
              <a:spcAft>
                <a:spcPts val="0"/>
              </a:spcAft>
              <a:buSzPts val="1400"/>
              <a:buChar char="○"/>
            </a:pPr>
            <a:r>
              <a:rPr lang="en"/>
              <a:t>Eve sends two different messages </a:t>
            </a:r>
            <a:r>
              <a:rPr i="1" lang="en"/>
              <a:t>M</a:t>
            </a:r>
            <a:r>
              <a:rPr lang="en" sz="900"/>
              <a:t>0</a:t>
            </a:r>
            <a:r>
              <a:rPr lang="en"/>
              <a:t> and </a:t>
            </a:r>
            <a:r>
              <a:rPr i="1" lang="en"/>
              <a:t>M</a:t>
            </a:r>
            <a:r>
              <a:rPr lang="en" sz="900"/>
              <a:t>1</a:t>
            </a:r>
            <a:endParaRPr/>
          </a:p>
          <a:p>
            <a:pPr indent="-317500" lvl="1" marL="914400" rtl="0" algn="l">
              <a:spcBef>
                <a:spcPts val="0"/>
              </a:spcBef>
              <a:spcAft>
                <a:spcPts val="0"/>
              </a:spcAft>
              <a:buSzPts val="1400"/>
              <a:buChar char="○"/>
            </a:pPr>
            <a:r>
              <a:rPr lang="en"/>
              <a:t>Eve receives either </a:t>
            </a:r>
            <a:r>
              <a:rPr i="1" lang="en"/>
              <a:t>E</a:t>
            </a:r>
            <a:r>
              <a:rPr i="1" lang="en" sz="900"/>
              <a:t>K</a:t>
            </a:r>
            <a:r>
              <a:rPr lang="en"/>
              <a:t>(</a:t>
            </a:r>
            <a:r>
              <a:rPr i="1" lang="en"/>
              <a:t>M</a:t>
            </a:r>
            <a:r>
              <a:rPr lang="en" sz="900"/>
              <a:t>0</a:t>
            </a:r>
            <a:r>
              <a:rPr lang="en"/>
              <a:t>) or </a:t>
            </a:r>
            <a:r>
              <a:rPr i="1" lang="en"/>
              <a:t>E</a:t>
            </a:r>
            <a:r>
              <a:rPr i="1" lang="en" sz="900"/>
              <a:t>K</a:t>
            </a:r>
            <a:r>
              <a:rPr lang="en"/>
              <a:t>(</a:t>
            </a:r>
            <a:r>
              <a:rPr i="1" lang="en"/>
              <a:t>M</a:t>
            </a:r>
            <a:r>
              <a:rPr lang="en" sz="900"/>
              <a:t>1</a:t>
            </a:r>
            <a:r>
              <a:rPr lang="en"/>
              <a:t>)</a:t>
            </a:r>
            <a:endParaRPr/>
          </a:p>
          <a:p>
            <a:pPr indent="-317500" lvl="1" marL="914400" rtl="0" algn="l">
              <a:spcBef>
                <a:spcPts val="0"/>
              </a:spcBef>
              <a:spcAft>
                <a:spcPts val="0"/>
              </a:spcAft>
              <a:buSzPts val="1400"/>
              <a:buChar char="○"/>
            </a:pPr>
            <a:r>
              <a:rPr lang="en"/>
              <a:t>Eve requests the encryption of </a:t>
            </a:r>
            <a:r>
              <a:rPr i="1" lang="en"/>
              <a:t>M</a:t>
            </a:r>
            <a:r>
              <a:rPr lang="en" sz="900"/>
              <a:t>0</a:t>
            </a:r>
            <a:r>
              <a:rPr lang="en"/>
              <a:t> again</a:t>
            </a:r>
            <a:endParaRPr/>
          </a:p>
          <a:p>
            <a:pPr indent="-317500" lvl="1" marL="914400" rtl="0" algn="l">
              <a:spcBef>
                <a:spcPts val="0"/>
              </a:spcBef>
              <a:spcAft>
                <a:spcPts val="0"/>
              </a:spcAft>
              <a:buSzPts val="1400"/>
              <a:buChar char="○"/>
            </a:pPr>
            <a:r>
              <a:rPr lang="en"/>
              <a:t>Strategy: If the encryption of </a:t>
            </a:r>
            <a:r>
              <a:rPr i="1" lang="en"/>
              <a:t>M</a:t>
            </a:r>
            <a:r>
              <a:rPr lang="en" sz="900"/>
              <a:t>0</a:t>
            </a:r>
            <a:r>
              <a:rPr lang="en"/>
              <a:t> matches what she received, guess b = 0. Else, guess b = 1.</a:t>
            </a:r>
            <a:endParaRPr/>
          </a:p>
          <a:p>
            <a:pPr indent="-342900" lvl="0" marL="457200" rtl="0" algn="l">
              <a:spcBef>
                <a:spcPts val="0"/>
              </a:spcBef>
              <a:spcAft>
                <a:spcPts val="0"/>
              </a:spcAft>
              <a:buSzPts val="1800"/>
              <a:buChar char="●"/>
            </a:pPr>
            <a:r>
              <a:rPr lang="en"/>
              <a:t>Eve can win the IND-CPA game with probability 1!</a:t>
            </a:r>
            <a:endParaRPr/>
          </a:p>
          <a:p>
            <a:pPr indent="-317500" lvl="1" marL="914400" rtl="0" algn="l">
              <a:spcBef>
                <a:spcPts val="0"/>
              </a:spcBef>
              <a:spcAft>
                <a:spcPts val="0"/>
              </a:spcAft>
              <a:buSzPts val="1400"/>
              <a:buChar char="○"/>
            </a:pPr>
            <a:r>
              <a:rPr lang="en"/>
              <a:t>Block ciphers are not IND-CPA secure</a:t>
            </a:r>
            <a:endParaRPr/>
          </a:p>
        </p:txBody>
      </p:sp>
      <p:sp>
        <p:nvSpPr>
          <p:cNvPr id="278" name="Google Shape;278;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9" name="Google Shape;279;p38"/>
          <p:cNvSpPr/>
          <p:nvPr/>
        </p:nvSpPr>
        <p:spPr>
          <a:xfrm>
            <a:off x="5723802" y="1619402"/>
            <a:ext cx="3211500" cy="8559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0" name="Google Shape;280;p38"/>
          <p:cNvCxnSpPr/>
          <p:nvPr/>
        </p:nvCxnSpPr>
        <p:spPr>
          <a:xfrm>
            <a:off x="5776622" y="1900774"/>
            <a:ext cx="2322300" cy="0"/>
          </a:xfrm>
          <a:prstGeom prst="straightConnector1">
            <a:avLst/>
          </a:prstGeom>
          <a:noFill/>
          <a:ln cap="flat" cmpd="sng" w="28575">
            <a:solidFill>
              <a:srgbClr val="000000"/>
            </a:solidFill>
            <a:prstDash val="solid"/>
            <a:round/>
            <a:headEnd len="med" w="med" type="none"/>
            <a:tailEnd len="med" w="med" type="triangle"/>
          </a:ln>
        </p:spPr>
      </p:cxnSp>
      <p:sp>
        <p:nvSpPr>
          <p:cNvPr id="281" name="Google Shape;281;p38"/>
          <p:cNvSpPr txBox="1"/>
          <p:nvPr/>
        </p:nvSpPr>
        <p:spPr>
          <a:xfrm>
            <a:off x="5776627" y="1607258"/>
            <a:ext cx="23223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i="1" lang="en">
                <a:solidFill>
                  <a:srgbClr val="000000"/>
                </a:solidFill>
              </a:rPr>
              <a:t>M</a:t>
            </a:r>
            <a:endParaRPr i="1" sz="1000"/>
          </a:p>
        </p:txBody>
      </p:sp>
      <p:cxnSp>
        <p:nvCxnSpPr>
          <p:cNvPr id="282" name="Google Shape;282;p38"/>
          <p:cNvCxnSpPr/>
          <p:nvPr/>
        </p:nvCxnSpPr>
        <p:spPr>
          <a:xfrm>
            <a:off x="5776614" y="2356182"/>
            <a:ext cx="2322300" cy="0"/>
          </a:xfrm>
          <a:prstGeom prst="straightConnector1">
            <a:avLst/>
          </a:prstGeom>
          <a:noFill/>
          <a:ln cap="flat" cmpd="sng" w="28575">
            <a:solidFill>
              <a:srgbClr val="000000"/>
            </a:solidFill>
            <a:prstDash val="solid"/>
            <a:round/>
            <a:headEnd len="med" w="med" type="triangle"/>
            <a:tailEnd len="med" w="med" type="none"/>
          </a:ln>
        </p:spPr>
      </p:cxnSp>
      <p:sp>
        <p:nvSpPr>
          <p:cNvPr id="283" name="Google Shape;283;p38"/>
          <p:cNvSpPr txBox="1"/>
          <p:nvPr/>
        </p:nvSpPr>
        <p:spPr>
          <a:xfrm>
            <a:off x="5776619" y="2004647"/>
            <a:ext cx="23223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a:solidFill>
                  <a:srgbClr val="000000"/>
                </a:solidFill>
              </a:rPr>
              <a:t>Enc(</a:t>
            </a:r>
            <a:r>
              <a:rPr i="1" lang="en">
                <a:solidFill>
                  <a:srgbClr val="000000"/>
                </a:solidFill>
              </a:rPr>
              <a:t>K</a:t>
            </a:r>
            <a:r>
              <a:rPr lang="en">
                <a:solidFill>
                  <a:srgbClr val="000000"/>
                </a:solidFill>
              </a:rPr>
              <a:t>, </a:t>
            </a:r>
            <a:r>
              <a:rPr i="1" lang="en">
                <a:solidFill>
                  <a:srgbClr val="000000"/>
                </a:solidFill>
              </a:rPr>
              <a:t>M</a:t>
            </a:r>
            <a:r>
              <a:rPr lang="en">
                <a:solidFill>
                  <a:srgbClr val="000000"/>
                </a:solidFill>
              </a:rPr>
              <a:t>)</a:t>
            </a:r>
            <a:endParaRPr sz="1000"/>
          </a:p>
        </p:txBody>
      </p:sp>
      <p:sp>
        <p:nvSpPr>
          <p:cNvPr id="284" name="Google Shape;284;p38"/>
          <p:cNvSpPr txBox="1"/>
          <p:nvPr/>
        </p:nvSpPr>
        <p:spPr>
          <a:xfrm>
            <a:off x="8154540" y="1871575"/>
            <a:ext cx="7908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200">
                <a:solidFill>
                  <a:srgbClr val="000000"/>
                </a:solidFill>
              </a:rPr>
              <a:t>(repeat)</a:t>
            </a:r>
            <a:endParaRPr sz="1200"/>
          </a:p>
        </p:txBody>
      </p:sp>
      <p:sp>
        <p:nvSpPr>
          <p:cNvPr id="285" name="Google Shape;285;p38"/>
          <p:cNvSpPr/>
          <p:nvPr/>
        </p:nvSpPr>
        <p:spPr>
          <a:xfrm>
            <a:off x="5723802" y="3448202"/>
            <a:ext cx="3211500" cy="8559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8"/>
          <p:cNvSpPr txBox="1"/>
          <p:nvPr/>
        </p:nvSpPr>
        <p:spPr>
          <a:xfrm>
            <a:off x="7026179" y="1094425"/>
            <a:ext cx="136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Alice (challenger)</a:t>
            </a:r>
            <a:endParaRPr sz="1200"/>
          </a:p>
        </p:txBody>
      </p:sp>
      <p:sp>
        <p:nvSpPr>
          <p:cNvPr id="287" name="Google Shape;287;p38"/>
          <p:cNvSpPr txBox="1"/>
          <p:nvPr/>
        </p:nvSpPr>
        <p:spPr>
          <a:xfrm>
            <a:off x="5524451" y="1094425"/>
            <a:ext cx="136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Eve (adversary)</a:t>
            </a:r>
            <a:endParaRPr sz="1200"/>
          </a:p>
        </p:txBody>
      </p:sp>
      <p:cxnSp>
        <p:nvCxnSpPr>
          <p:cNvPr id="288" name="Google Shape;288;p38"/>
          <p:cNvCxnSpPr/>
          <p:nvPr/>
        </p:nvCxnSpPr>
        <p:spPr>
          <a:xfrm>
            <a:off x="5776613" y="2847578"/>
            <a:ext cx="2322300" cy="0"/>
          </a:xfrm>
          <a:prstGeom prst="straightConnector1">
            <a:avLst/>
          </a:prstGeom>
          <a:noFill/>
          <a:ln cap="flat" cmpd="sng" w="28575">
            <a:solidFill>
              <a:srgbClr val="000000"/>
            </a:solidFill>
            <a:prstDash val="solid"/>
            <a:round/>
            <a:headEnd len="med" w="med" type="none"/>
            <a:tailEnd len="med" w="med" type="triangle"/>
          </a:ln>
        </p:spPr>
      </p:cxnSp>
      <p:sp>
        <p:nvSpPr>
          <p:cNvPr id="289" name="Google Shape;289;p38"/>
          <p:cNvSpPr txBox="1"/>
          <p:nvPr/>
        </p:nvSpPr>
        <p:spPr>
          <a:xfrm>
            <a:off x="5776618" y="2496043"/>
            <a:ext cx="23223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i="1" lang="en">
                <a:solidFill>
                  <a:srgbClr val="000000"/>
                </a:solidFill>
              </a:rPr>
              <a:t>M</a:t>
            </a:r>
            <a:r>
              <a:rPr lang="en" sz="800">
                <a:solidFill>
                  <a:srgbClr val="000000"/>
                </a:solidFill>
              </a:rPr>
              <a:t>0</a:t>
            </a:r>
            <a:r>
              <a:rPr lang="en">
                <a:solidFill>
                  <a:srgbClr val="000000"/>
                </a:solidFill>
              </a:rPr>
              <a:t> and </a:t>
            </a:r>
            <a:r>
              <a:rPr i="1" lang="en">
                <a:solidFill>
                  <a:srgbClr val="000000"/>
                </a:solidFill>
              </a:rPr>
              <a:t>M</a:t>
            </a:r>
            <a:r>
              <a:rPr lang="en" sz="800">
                <a:solidFill>
                  <a:srgbClr val="000000"/>
                </a:solidFill>
              </a:rPr>
              <a:t>1</a:t>
            </a:r>
            <a:endParaRPr sz="1000"/>
          </a:p>
        </p:txBody>
      </p:sp>
      <p:cxnSp>
        <p:nvCxnSpPr>
          <p:cNvPr id="290" name="Google Shape;290;p38"/>
          <p:cNvCxnSpPr/>
          <p:nvPr/>
        </p:nvCxnSpPr>
        <p:spPr>
          <a:xfrm>
            <a:off x="5776604" y="3302986"/>
            <a:ext cx="2322300" cy="0"/>
          </a:xfrm>
          <a:prstGeom prst="straightConnector1">
            <a:avLst/>
          </a:prstGeom>
          <a:noFill/>
          <a:ln cap="flat" cmpd="sng" w="28575">
            <a:solidFill>
              <a:srgbClr val="000000"/>
            </a:solidFill>
            <a:prstDash val="solid"/>
            <a:round/>
            <a:headEnd len="med" w="med" type="triangle"/>
            <a:tailEnd len="med" w="med" type="none"/>
          </a:ln>
        </p:spPr>
      </p:cxnSp>
      <p:sp>
        <p:nvSpPr>
          <p:cNvPr id="291" name="Google Shape;291;p38"/>
          <p:cNvSpPr txBox="1"/>
          <p:nvPr/>
        </p:nvSpPr>
        <p:spPr>
          <a:xfrm>
            <a:off x="5776609" y="2951451"/>
            <a:ext cx="23223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a:solidFill>
                  <a:srgbClr val="000000"/>
                </a:solidFill>
              </a:rPr>
              <a:t>Enc(</a:t>
            </a:r>
            <a:r>
              <a:rPr i="1" lang="en">
                <a:solidFill>
                  <a:srgbClr val="000000"/>
                </a:solidFill>
              </a:rPr>
              <a:t>K</a:t>
            </a:r>
            <a:r>
              <a:rPr lang="en">
                <a:solidFill>
                  <a:srgbClr val="000000"/>
                </a:solidFill>
              </a:rPr>
              <a:t>, </a:t>
            </a:r>
            <a:r>
              <a:rPr i="1" lang="en">
                <a:solidFill>
                  <a:srgbClr val="000000"/>
                </a:solidFill>
              </a:rPr>
              <a:t>M</a:t>
            </a:r>
            <a:r>
              <a:rPr i="1" lang="en" sz="800">
                <a:solidFill>
                  <a:srgbClr val="000000"/>
                </a:solidFill>
              </a:rPr>
              <a:t>b</a:t>
            </a:r>
            <a:r>
              <a:rPr lang="en">
                <a:solidFill>
                  <a:srgbClr val="000000"/>
                </a:solidFill>
              </a:rPr>
              <a:t>)</a:t>
            </a:r>
            <a:endParaRPr sz="1000"/>
          </a:p>
        </p:txBody>
      </p:sp>
      <p:cxnSp>
        <p:nvCxnSpPr>
          <p:cNvPr id="292" name="Google Shape;292;p38"/>
          <p:cNvCxnSpPr/>
          <p:nvPr/>
        </p:nvCxnSpPr>
        <p:spPr>
          <a:xfrm>
            <a:off x="5776622" y="3729574"/>
            <a:ext cx="2322300" cy="0"/>
          </a:xfrm>
          <a:prstGeom prst="straightConnector1">
            <a:avLst/>
          </a:prstGeom>
          <a:noFill/>
          <a:ln cap="flat" cmpd="sng" w="28575">
            <a:solidFill>
              <a:srgbClr val="000000"/>
            </a:solidFill>
            <a:prstDash val="solid"/>
            <a:round/>
            <a:headEnd len="med" w="med" type="none"/>
            <a:tailEnd len="med" w="med" type="triangle"/>
          </a:ln>
        </p:spPr>
      </p:cxnSp>
      <p:sp>
        <p:nvSpPr>
          <p:cNvPr id="293" name="Google Shape;293;p38"/>
          <p:cNvSpPr txBox="1"/>
          <p:nvPr/>
        </p:nvSpPr>
        <p:spPr>
          <a:xfrm>
            <a:off x="5776627" y="3436058"/>
            <a:ext cx="23223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i="1" lang="en">
                <a:solidFill>
                  <a:srgbClr val="000000"/>
                </a:solidFill>
              </a:rPr>
              <a:t>M</a:t>
            </a:r>
            <a:endParaRPr i="1" sz="1000"/>
          </a:p>
        </p:txBody>
      </p:sp>
      <p:cxnSp>
        <p:nvCxnSpPr>
          <p:cNvPr id="294" name="Google Shape;294;p38"/>
          <p:cNvCxnSpPr/>
          <p:nvPr/>
        </p:nvCxnSpPr>
        <p:spPr>
          <a:xfrm>
            <a:off x="5776614" y="4184982"/>
            <a:ext cx="2322300" cy="0"/>
          </a:xfrm>
          <a:prstGeom prst="straightConnector1">
            <a:avLst/>
          </a:prstGeom>
          <a:noFill/>
          <a:ln cap="flat" cmpd="sng" w="28575">
            <a:solidFill>
              <a:srgbClr val="000000"/>
            </a:solidFill>
            <a:prstDash val="solid"/>
            <a:round/>
            <a:headEnd len="med" w="med" type="triangle"/>
            <a:tailEnd len="med" w="med" type="none"/>
          </a:ln>
        </p:spPr>
      </p:cxnSp>
      <p:sp>
        <p:nvSpPr>
          <p:cNvPr id="295" name="Google Shape;295;p38"/>
          <p:cNvSpPr txBox="1"/>
          <p:nvPr/>
        </p:nvSpPr>
        <p:spPr>
          <a:xfrm>
            <a:off x="5776619" y="3833447"/>
            <a:ext cx="23223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a:solidFill>
                  <a:srgbClr val="000000"/>
                </a:solidFill>
              </a:rPr>
              <a:t>Enc(</a:t>
            </a:r>
            <a:r>
              <a:rPr i="1" lang="en">
                <a:solidFill>
                  <a:srgbClr val="000000"/>
                </a:solidFill>
              </a:rPr>
              <a:t>K</a:t>
            </a:r>
            <a:r>
              <a:rPr lang="en">
                <a:solidFill>
                  <a:srgbClr val="000000"/>
                </a:solidFill>
              </a:rPr>
              <a:t>, </a:t>
            </a:r>
            <a:r>
              <a:rPr i="1" lang="en">
                <a:solidFill>
                  <a:srgbClr val="000000"/>
                </a:solidFill>
              </a:rPr>
              <a:t>M</a:t>
            </a:r>
            <a:r>
              <a:rPr lang="en">
                <a:solidFill>
                  <a:srgbClr val="000000"/>
                </a:solidFill>
              </a:rPr>
              <a:t>)</a:t>
            </a:r>
            <a:endParaRPr sz="1000"/>
          </a:p>
        </p:txBody>
      </p:sp>
      <p:cxnSp>
        <p:nvCxnSpPr>
          <p:cNvPr id="296" name="Google Shape;296;p38"/>
          <p:cNvCxnSpPr/>
          <p:nvPr/>
        </p:nvCxnSpPr>
        <p:spPr>
          <a:xfrm>
            <a:off x="5808581" y="4697018"/>
            <a:ext cx="0" cy="412200"/>
          </a:xfrm>
          <a:prstGeom prst="straightConnector1">
            <a:avLst/>
          </a:prstGeom>
          <a:noFill/>
          <a:ln cap="flat" cmpd="sng" w="28575">
            <a:solidFill>
              <a:srgbClr val="000000"/>
            </a:solidFill>
            <a:prstDash val="solid"/>
            <a:round/>
            <a:headEnd len="med" w="med" type="none"/>
            <a:tailEnd len="med" w="med" type="triangle"/>
          </a:ln>
        </p:spPr>
      </p:cxnSp>
      <p:sp>
        <p:nvSpPr>
          <p:cNvPr id="297" name="Google Shape;297;p38"/>
          <p:cNvSpPr txBox="1"/>
          <p:nvPr/>
        </p:nvSpPr>
        <p:spPr>
          <a:xfrm>
            <a:off x="5808577" y="4659925"/>
            <a:ext cx="1881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rgbClr val="000000"/>
                </a:solidFill>
              </a:rPr>
              <a:t>Guess </a:t>
            </a:r>
            <a:r>
              <a:rPr i="1" lang="en">
                <a:solidFill>
                  <a:srgbClr val="000000"/>
                </a:solidFill>
              </a:rPr>
              <a:t>b</a:t>
            </a:r>
            <a:r>
              <a:rPr lang="en">
                <a:solidFill>
                  <a:srgbClr val="000000"/>
                </a:solidFill>
              </a:rPr>
              <a:t> = 0 or </a:t>
            </a:r>
            <a:r>
              <a:rPr i="1" lang="en">
                <a:solidFill>
                  <a:srgbClr val="000000"/>
                </a:solidFill>
              </a:rPr>
              <a:t>b</a:t>
            </a:r>
            <a:r>
              <a:rPr lang="en">
                <a:solidFill>
                  <a:srgbClr val="000000"/>
                </a:solidFill>
              </a:rPr>
              <a:t> = 1</a:t>
            </a:r>
            <a:endParaRPr sz="1000"/>
          </a:p>
        </p:txBody>
      </p:sp>
      <p:cxnSp>
        <p:nvCxnSpPr>
          <p:cNvPr id="298" name="Google Shape;298;p38"/>
          <p:cNvCxnSpPr/>
          <p:nvPr/>
        </p:nvCxnSpPr>
        <p:spPr>
          <a:xfrm>
            <a:off x="5681075" y="1463725"/>
            <a:ext cx="0" cy="3452400"/>
          </a:xfrm>
          <a:prstGeom prst="straightConnector1">
            <a:avLst/>
          </a:prstGeom>
          <a:noFill/>
          <a:ln cap="flat" cmpd="sng" w="28575">
            <a:solidFill>
              <a:srgbClr val="000000"/>
            </a:solidFill>
            <a:prstDash val="solid"/>
            <a:round/>
            <a:headEnd len="med" w="med" type="none"/>
            <a:tailEnd len="med" w="med" type="none"/>
          </a:ln>
        </p:spPr>
      </p:cxnSp>
      <p:cxnSp>
        <p:nvCxnSpPr>
          <p:cNvPr id="299" name="Google Shape;299;p38"/>
          <p:cNvCxnSpPr/>
          <p:nvPr/>
        </p:nvCxnSpPr>
        <p:spPr>
          <a:xfrm>
            <a:off x="8171825" y="1463725"/>
            <a:ext cx="0" cy="3452400"/>
          </a:xfrm>
          <a:prstGeom prst="straightConnector1">
            <a:avLst/>
          </a:prstGeom>
          <a:noFill/>
          <a:ln cap="flat" cmpd="sng" w="28575">
            <a:solidFill>
              <a:srgbClr val="000000"/>
            </a:solidFill>
            <a:prstDash val="solid"/>
            <a:round/>
            <a:headEnd len="med" w="med" type="none"/>
            <a:tailEnd len="med" w="med" type="none"/>
          </a:ln>
        </p:spPr>
      </p:cxnSp>
      <p:sp>
        <p:nvSpPr>
          <p:cNvPr id="300" name="Google Shape;300;p38"/>
          <p:cNvSpPr txBox="1"/>
          <p:nvPr/>
        </p:nvSpPr>
        <p:spPr>
          <a:xfrm>
            <a:off x="8154540" y="3700375"/>
            <a:ext cx="7908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200">
                <a:solidFill>
                  <a:srgbClr val="000000"/>
                </a:solidFill>
              </a:rPr>
              <a:t>(repeat)</a:t>
            </a:r>
            <a:endParaRPr sz="1200"/>
          </a:p>
        </p:txBody>
      </p:sp>
      <p:sp>
        <p:nvSpPr>
          <p:cNvPr id="301" name="Google Shape;301;p38"/>
          <p:cNvSpPr txBox="1"/>
          <p:nvPr/>
        </p:nvSpPr>
        <p:spPr>
          <a:xfrm>
            <a:off x="8194722" y="2800296"/>
            <a:ext cx="7908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00">
                <a:solidFill>
                  <a:srgbClr val="000000"/>
                </a:solidFill>
              </a:rPr>
              <a:t>pick </a:t>
            </a:r>
            <a:r>
              <a:rPr i="1" lang="en" sz="1200">
                <a:solidFill>
                  <a:srgbClr val="000000"/>
                </a:solidFill>
              </a:rPr>
              <a:t>b</a:t>
            </a:r>
            <a:endParaRPr i="1"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with Block Ciphers</a:t>
            </a:r>
            <a:endParaRPr/>
          </a:p>
        </p:txBody>
      </p:sp>
      <p:sp>
        <p:nvSpPr>
          <p:cNvPr id="307" name="Google Shape;307;p3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Block ciphers are not IND-CPA secure, because they’re deterministic</a:t>
            </a:r>
            <a:endParaRPr/>
          </a:p>
          <a:p>
            <a:pPr indent="-317500" lvl="1" marL="914400" rtl="0" algn="l">
              <a:spcBef>
                <a:spcPts val="0"/>
              </a:spcBef>
              <a:spcAft>
                <a:spcPts val="0"/>
              </a:spcAft>
              <a:buSzPts val="1400"/>
              <a:buChar char="○"/>
            </a:pPr>
            <a:r>
              <a:rPr lang="en"/>
              <a:t>A scheme is </a:t>
            </a:r>
            <a:r>
              <a:rPr b="1" lang="en"/>
              <a:t>deterministic</a:t>
            </a:r>
            <a:r>
              <a:rPr lang="en"/>
              <a:t> if the same input always produces the same output</a:t>
            </a:r>
            <a:endParaRPr/>
          </a:p>
          <a:p>
            <a:pPr indent="-317500" lvl="1" marL="914400" rtl="0" algn="l">
              <a:spcBef>
                <a:spcPts val="0"/>
              </a:spcBef>
              <a:spcAft>
                <a:spcPts val="0"/>
              </a:spcAft>
              <a:buSzPts val="1400"/>
              <a:buChar char="○"/>
            </a:pPr>
            <a:r>
              <a:rPr lang="en"/>
              <a:t>No deterministic scheme can be IND-CPA secure because the adversary can always tell if the same message was encrypted twice</a:t>
            </a:r>
            <a:endParaRPr/>
          </a:p>
          <a:p>
            <a:pPr indent="-342900" lvl="0" marL="457200" rtl="0" algn="l">
              <a:spcBef>
                <a:spcPts val="0"/>
              </a:spcBef>
              <a:spcAft>
                <a:spcPts val="0"/>
              </a:spcAft>
              <a:buSzPts val="1800"/>
              <a:buChar char="●"/>
            </a:pPr>
            <a:r>
              <a:rPr lang="en"/>
              <a:t>Block ciphers can only encrypt messages of a fixed size</a:t>
            </a:r>
            <a:endParaRPr/>
          </a:p>
          <a:p>
            <a:pPr indent="-317500" lvl="1" marL="914400" rtl="0" algn="l">
              <a:spcBef>
                <a:spcPts val="0"/>
              </a:spcBef>
              <a:spcAft>
                <a:spcPts val="0"/>
              </a:spcAft>
              <a:buSzPts val="1400"/>
              <a:buChar char="○"/>
            </a:pPr>
            <a:r>
              <a:rPr lang="en"/>
              <a:t>For example, AES can only encrypt-decrypt 128-bit messages</a:t>
            </a:r>
            <a:endParaRPr/>
          </a:p>
          <a:p>
            <a:pPr indent="-317500" lvl="1" marL="914400" rtl="0" algn="l">
              <a:spcBef>
                <a:spcPts val="0"/>
              </a:spcBef>
              <a:spcAft>
                <a:spcPts val="0"/>
              </a:spcAft>
              <a:buSzPts val="1400"/>
              <a:buChar char="○"/>
            </a:pPr>
            <a:r>
              <a:rPr lang="en"/>
              <a:t>What if we want to encrypt something longer than 128 bits?</a:t>
            </a:r>
            <a:endParaRPr/>
          </a:p>
          <a:p>
            <a:pPr indent="-342900" lvl="0" marL="457200" rtl="0" algn="l">
              <a:spcBef>
                <a:spcPts val="0"/>
              </a:spcBef>
              <a:spcAft>
                <a:spcPts val="0"/>
              </a:spcAft>
              <a:buSzPts val="1800"/>
              <a:buChar char="●"/>
            </a:pPr>
            <a:r>
              <a:rPr lang="en"/>
              <a:t>To address these problems, we’ll add </a:t>
            </a:r>
            <a:r>
              <a:rPr b="1" lang="en"/>
              <a:t>modes of operation</a:t>
            </a:r>
            <a:r>
              <a:rPr lang="en"/>
              <a:t> that use block ciphers as a building block!</a:t>
            </a:r>
            <a:endParaRPr/>
          </a:p>
        </p:txBody>
      </p:sp>
      <p:sp>
        <p:nvSpPr>
          <p:cNvPr id="308" name="Google Shape;308;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Block Ciphers</a:t>
            </a:r>
            <a:endParaRPr/>
          </a:p>
        </p:txBody>
      </p:sp>
      <p:sp>
        <p:nvSpPr>
          <p:cNvPr id="314" name="Google Shape;314;p4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Encryption: input a </a:t>
            </a:r>
            <a:r>
              <a:rPr i="1" lang="en"/>
              <a:t>k</a:t>
            </a:r>
            <a:r>
              <a:rPr lang="en"/>
              <a:t>-bit key and </a:t>
            </a:r>
            <a:r>
              <a:rPr i="1" lang="en"/>
              <a:t>n</a:t>
            </a:r>
            <a:r>
              <a:rPr lang="en"/>
              <a:t>-bit plaintext, receive </a:t>
            </a:r>
            <a:r>
              <a:rPr i="1" lang="en"/>
              <a:t>n</a:t>
            </a:r>
            <a:r>
              <a:rPr lang="en"/>
              <a:t>-bit ciphertext</a:t>
            </a:r>
            <a:endParaRPr/>
          </a:p>
          <a:p>
            <a:pPr indent="-342900" lvl="0" marL="457200" rtl="0" algn="l">
              <a:spcBef>
                <a:spcPts val="0"/>
              </a:spcBef>
              <a:spcAft>
                <a:spcPts val="0"/>
              </a:spcAft>
              <a:buSzPts val="1800"/>
              <a:buChar char="●"/>
            </a:pPr>
            <a:r>
              <a:rPr lang="en"/>
              <a:t>Decryption: input a </a:t>
            </a:r>
            <a:r>
              <a:rPr i="1" lang="en"/>
              <a:t>k</a:t>
            </a:r>
            <a:r>
              <a:rPr lang="en"/>
              <a:t>-bit key and </a:t>
            </a:r>
            <a:r>
              <a:rPr i="1" lang="en"/>
              <a:t>n</a:t>
            </a:r>
            <a:r>
              <a:rPr lang="en"/>
              <a:t>-bit ciphertext, receive </a:t>
            </a:r>
            <a:r>
              <a:rPr i="1" lang="en"/>
              <a:t>n</a:t>
            </a:r>
            <a:r>
              <a:rPr lang="en"/>
              <a:t>-bit plaintext</a:t>
            </a:r>
            <a:endParaRPr/>
          </a:p>
          <a:p>
            <a:pPr indent="-342900" lvl="0" marL="457200" rtl="0" algn="l">
              <a:spcBef>
                <a:spcPts val="0"/>
              </a:spcBef>
              <a:spcAft>
                <a:spcPts val="0"/>
              </a:spcAft>
              <a:buSzPts val="1800"/>
              <a:buChar char="●"/>
            </a:pPr>
            <a:r>
              <a:rPr lang="en"/>
              <a:t>Correctness: when the key is fixed, </a:t>
            </a:r>
            <a:r>
              <a:rPr i="1" lang="en"/>
              <a:t>E</a:t>
            </a:r>
            <a:r>
              <a:rPr i="1" lang="en" sz="1300"/>
              <a:t>K</a:t>
            </a:r>
            <a:r>
              <a:rPr lang="en"/>
              <a:t>(</a:t>
            </a:r>
            <a:r>
              <a:rPr i="1" lang="en"/>
              <a:t>M</a:t>
            </a:r>
            <a:r>
              <a:rPr lang="en"/>
              <a:t>) should be bijective</a:t>
            </a:r>
            <a:endParaRPr/>
          </a:p>
          <a:p>
            <a:pPr indent="-342900" lvl="0" marL="457200" rtl="0" algn="l">
              <a:spcBef>
                <a:spcPts val="0"/>
              </a:spcBef>
              <a:spcAft>
                <a:spcPts val="0"/>
              </a:spcAft>
              <a:buSzPts val="1800"/>
              <a:buChar char="●"/>
            </a:pPr>
            <a:r>
              <a:rPr lang="en"/>
              <a:t>Security</a:t>
            </a:r>
            <a:endParaRPr/>
          </a:p>
          <a:p>
            <a:pPr indent="-317500" lvl="1" marL="914400" rtl="0" algn="l">
              <a:spcBef>
                <a:spcPts val="0"/>
              </a:spcBef>
              <a:spcAft>
                <a:spcPts val="0"/>
              </a:spcAft>
              <a:buSzPts val="1400"/>
              <a:buChar char="○"/>
            </a:pPr>
            <a:r>
              <a:rPr lang="en"/>
              <a:t>Without the key, </a:t>
            </a:r>
            <a:r>
              <a:rPr i="1" lang="en"/>
              <a:t>E</a:t>
            </a:r>
            <a:r>
              <a:rPr i="1" lang="en" sz="900"/>
              <a:t>K</a:t>
            </a:r>
            <a:r>
              <a:rPr lang="en"/>
              <a:t>(m) is computationally indistinguishable from a random permutation</a:t>
            </a:r>
            <a:endParaRPr/>
          </a:p>
          <a:p>
            <a:pPr indent="-317500" lvl="1" marL="914400" rtl="0" algn="l">
              <a:spcBef>
                <a:spcPts val="0"/>
              </a:spcBef>
              <a:spcAft>
                <a:spcPts val="0"/>
              </a:spcAft>
              <a:buSzPts val="1400"/>
              <a:buChar char="○"/>
            </a:pPr>
            <a:r>
              <a:rPr lang="en"/>
              <a:t>Brute-force attacks take astronomically long and are not possible</a:t>
            </a:r>
            <a:endParaRPr/>
          </a:p>
          <a:p>
            <a:pPr indent="-342900" lvl="0" marL="457200" rtl="0" algn="l">
              <a:spcBef>
                <a:spcPts val="0"/>
              </a:spcBef>
              <a:spcAft>
                <a:spcPts val="0"/>
              </a:spcAft>
              <a:buSzPts val="1800"/>
              <a:buChar char="●"/>
            </a:pPr>
            <a:r>
              <a:rPr lang="en"/>
              <a:t>Efficiency: algorithms use XORs and bit-shifting (very fast)</a:t>
            </a:r>
            <a:endParaRPr/>
          </a:p>
          <a:p>
            <a:pPr indent="-342900" lvl="0" marL="457200" rtl="0" algn="l">
              <a:spcBef>
                <a:spcPts val="0"/>
              </a:spcBef>
              <a:spcAft>
                <a:spcPts val="0"/>
              </a:spcAft>
              <a:buSzPts val="1800"/>
              <a:buChar char="●"/>
            </a:pPr>
            <a:r>
              <a:rPr lang="en"/>
              <a:t>Implementation: AES is the modern standard</a:t>
            </a:r>
            <a:endParaRPr/>
          </a:p>
          <a:p>
            <a:pPr indent="-342900" lvl="0" marL="457200" rtl="0" algn="l">
              <a:spcBef>
                <a:spcPts val="0"/>
              </a:spcBef>
              <a:spcAft>
                <a:spcPts val="0"/>
              </a:spcAft>
              <a:buSzPts val="1800"/>
              <a:buChar char="●"/>
            </a:pPr>
            <a:r>
              <a:rPr lang="en"/>
              <a:t>Issues</a:t>
            </a:r>
            <a:endParaRPr/>
          </a:p>
          <a:p>
            <a:pPr indent="-317500" lvl="1" marL="914400" rtl="0" algn="l">
              <a:spcBef>
                <a:spcPts val="0"/>
              </a:spcBef>
              <a:spcAft>
                <a:spcPts val="0"/>
              </a:spcAft>
              <a:buSzPts val="1400"/>
              <a:buChar char="○"/>
            </a:pPr>
            <a:r>
              <a:rPr lang="en"/>
              <a:t>Not IND-CPA secure because they’re deterministic</a:t>
            </a:r>
            <a:endParaRPr/>
          </a:p>
          <a:p>
            <a:pPr indent="-317500" lvl="1" marL="914400" rtl="0" algn="l">
              <a:spcBef>
                <a:spcPts val="0"/>
              </a:spcBef>
              <a:spcAft>
                <a:spcPts val="0"/>
              </a:spcAft>
              <a:buSzPts val="1400"/>
              <a:buChar char="○"/>
            </a:pPr>
            <a:r>
              <a:rPr lang="en"/>
              <a:t>Can only encrypt </a:t>
            </a:r>
            <a:r>
              <a:rPr i="1" lang="en"/>
              <a:t>n</a:t>
            </a:r>
            <a:r>
              <a:rPr lang="en"/>
              <a:t>-bit messages</a:t>
            </a:r>
            <a:endParaRPr/>
          </a:p>
        </p:txBody>
      </p:sp>
      <p:sp>
        <p:nvSpPr>
          <p:cNvPr id="315" name="Google Shape;315;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Block Cipher Modes of Operation</a:t>
            </a:r>
            <a:endParaRPr/>
          </a:p>
        </p:txBody>
      </p:sp>
      <p:sp>
        <p:nvSpPr>
          <p:cNvPr id="321" name="Google Shape;321;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22" name="Google Shape;322;p41"/>
          <p:cNvPicPr preferRelativeResize="0"/>
          <p:nvPr/>
        </p:nvPicPr>
        <p:blipFill>
          <a:blip r:embed="rId3">
            <a:alphaModFix/>
          </a:blip>
          <a:stretch>
            <a:fillRect/>
          </a:stretch>
        </p:blipFill>
        <p:spPr>
          <a:xfrm>
            <a:off x="3394373" y="2862900"/>
            <a:ext cx="2355259" cy="1800326"/>
          </a:xfrm>
          <a:prstGeom prst="rect">
            <a:avLst/>
          </a:prstGeom>
          <a:noFill/>
          <a:ln>
            <a:noFill/>
          </a:ln>
        </p:spPr>
      </p:pic>
      <p:sp>
        <p:nvSpPr>
          <p:cNvPr id="323" name="Google Shape;323;p41"/>
          <p:cNvSpPr txBox="1"/>
          <p:nvPr/>
        </p:nvSpPr>
        <p:spPr>
          <a:xfrm>
            <a:off x="512100" y="4520775"/>
            <a:ext cx="8119800" cy="5727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n">
                <a:solidFill>
                  <a:srgbClr val="000000"/>
                </a:solidFill>
              </a:rPr>
              <a:t>Textbook Chapter </a:t>
            </a:r>
            <a:r>
              <a:rPr lang="en"/>
              <a:t>6.6–6.9</a:t>
            </a:r>
            <a:endParaRPr>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Scratchpad: Let’s design it together</a:t>
            </a:r>
            <a:endParaRPr/>
          </a:p>
        </p:txBody>
      </p:sp>
      <p:sp>
        <p:nvSpPr>
          <p:cNvPr id="329" name="Google Shape;329;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0" name="Google Shape;330;p42"/>
          <p:cNvSpPr txBox="1"/>
          <p:nvPr/>
        </p:nvSpPr>
        <p:spPr>
          <a:xfrm>
            <a:off x="854025" y="1253750"/>
            <a:ext cx="36465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Here’s an AES block. Remember that it can only encrypt 128-bit messages.</a:t>
            </a:r>
            <a:endParaRPr/>
          </a:p>
        </p:txBody>
      </p:sp>
      <p:sp>
        <p:nvSpPr>
          <p:cNvPr id="331" name="Google Shape;331;p42"/>
          <p:cNvSpPr txBox="1"/>
          <p:nvPr/>
        </p:nvSpPr>
        <p:spPr>
          <a:xfrm>
            <a:off x="1429800" y="1838075"/>
            <a:ext cx="36465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How can we use AES to encrypt a longer message (say, 256 bits?)</a:t>
            </a:r>
            <a:endParaRPr/>
          </a:p>
        </p:txBody>
      </p:sp>
      <p:pic>
        <p:nvPicPr>
          <p:cNvPr descr="ECB encryption.svg" id="332" name="Google Shape;332;p42"/>
          <p:cNvPicPr preferRelativeResize="0"/>
          <p:nvPr/>
        </p:nvPicPr>
        <p:blipFill rotWithShape="1">
          <a:blip r:embed="rId3">
            <a:alphaModFix/>
          </a:blip>
          <a:srcRect b="17090" l="3980" r="65377" t="9654"/>
          <a:stretch/>
        </p:blipFill>
        <p:spPr>
          <a:xfrm>
            <a:off x="2045100" y="2811150"/>
            <a:ext cx="2188699" cy="2108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Scratchpad: Let’s design it together</a:t>
            </a:r>
            <a:endParaRPr/>
          </a:p>
        </p:txBody>
      </p:sp>
      <p:sp>
        <p:nvSpPr>
          <p:cNvPr id="338" name="Google Shape;338;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9" name="Google Shape;339;p43"/>
          <p:cNvSpPr txBox="1"/>
          <p:nvPr/>
        </p:nvSpPr>
        <p:spPr>
          <a:xfrm>
            <a:off x="854025" y="1253750"/>
            <a:ext cx="2285400" cy="4002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Idea: Let’s use AES twice!</a:t>
            </a:r>
            <a:endParaRPr/>
          </a:p>
        </p:txBody>
      </p:sp>
      <p:pic>
        <p:nvPicPr>
          <p:cNvPr descr="ECB encryption.svg" id="340" name="Google Shape;340;p43"/>
          <p:cNvPicPr preferRelativeResize="0"/>
          <p:nvPr/>
        </p:nvPicPr>
        <p:blipFill rotWithShape="1">
          <a:blip r:embed="rId3">
            <a:alphaModFix/>
          </a:blip>
          <a:srcRect b="17090" l="3977" r="34736" t="9654"/>
          <a:stretch/>
        </p:blipFill>
        <p:spPr>
          <a:xfrm>
            <a:off x="2045100" y="2811150"/>
            <a:ext cx="4377425" cy="2108650"/>
          </a:xfrm>
          <a:prstGeom prst="rect">
            <a:avLst/>
          </a:prstGeom>
          <a:noFill/>
          <a:ln>
            <a:noFill/>
          </a:ln>
        </p:spPr>
      </p:pic>
      <p:grpSp>
        <p:nvGrpSpPr>
          <p:cNvPr id="341" name="Google Shape;341;p43"/>
          <p:cNvGrpSpPr/>
          <p:nvPr/>
        </p:nvGrpSpPr>
        <p:grpSpPr>
          <a:xfrm>
            <a:off x="2238725" y="2029950"/>
            <a:ext cx="2285400" cy="811800"/>
            <a:chOff x="2238725" y="2029950"/>
            <a:chExt cx="2285400" cy="811800"/>
          </a:xfrm>
        </p:grpSpPr>
        <p:cxnSp>
          <p:nvCxnSpPr>
            <p:cNvPr id="342" name="Google Shape;342;p43"/>
            <p:cNvCxnSpPr/>
            <p:nvPr/>
          </p:nvCxnSpPr>
          <p:spPr>
            <a:xfrm>
              <a:off x="3413050" y="2430150"/>
              <a:ext cx="0" cy="411600"/>
            </a:xfrm>
            <a:prstGeom prst="straightConnector1">
              <a:avLst/>
            </a:prstGeom>
            <a:noFill/>
            <a:ln cap="flat" cmpd="sng" w="19050">
              <a:solidFill>
                <a:srgbClr val="E69138"/>
              </a:solidFill>
              <a:prstDash val="solid"/>
              <a:round/>
              <a:headEnd len="med" w="med" type="none"/>
              <a:tailEnd len="med" w="med" type="triangle"/>
            </a:ln>
          </p:spPr>
        </p:cxnSp>
        <p:sp>
          <p:nvSpPr>
            <p:cNvPr id="343" name="Google Shape;343;p43"/>
            <p:cNvSpPr txBox="1"/>
            <p:nvPr/>
          </p:nvSpPr>
          <p:spPr>
            <a:xfrm>
              <a:off x="2238725" y="2029950"/>
              <a:ext cx="2285400" cy="4002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First 128 bits of message</a:t>
              </a:r>
              <a:endParaRPr/>
            </a:p>
          </p:txBody>
        </p:sp>
      </p:grpSp>
      <p:grpSp>
        <p:nvGrpSpPr>
          <p:cNvPr id="344" name="Google Shape;344;p43"/>
          <p:cNvGrpSpPr/>
          <p:nvPr/>
        </p:nvGrpSpPr>
        <p:grpSpPr>
          <a:xfrm>
            <a:off x="4614025" y="2029950"/>
            <a:ext cx="2595000" cy="811800"/>
            <a:chOff x="4614025" y="2029950"/>
            <a:chExt cx="2595000" cy="811800"/>
          </a:xfrm>
        </p:grpSpPr>
        <p:cxnSp>
          <p:nvCxnSpPr>
            <p:cNvPr id="345" name="Google Shape;345;p43"/>
            <p:cNvCxnSpPr/>
            <p:nvPr/>
          </p:nvCxnSpPr>
          <p:spPr>
            <a:xfrm>
              <a:off x="5631075" y="2430150"/>
              <a:ext cx="0" cy="411600"/>
            </a:xfrm>
            <a:prstGeom prst="straightConnector1">
              <a:avLst/>
            </a:prstGeom>
            <a:noFill/>
            <a:ln cap="flat" cmpd="sng" w="19050">
              <a:solidFill>
                <a:srgbClr val="E69138"/>
              </a:solidFill>
              <a:prstDash val="solid"/>
              <a:round/>
              <a:headEnd len="med" w="med" type="none"/>
              <a:tailEnd len="med" w="med" type="triangle"/>
            </a:ln>
          </p:spPr>
        </p:cxnSp>
        <p:sp>
          <p:nvSpPr>
            <p:cNvPr id="346" name="Google Shape;346;p43"/>
            <p:cNvSpPr txBox="1"/>
            <p:nvPr/>
          </p:nvSpPr>
          <p:spPr>
            <a:xfrm>
              <a:off x="4614025" y="2029950"/>
              <a:ext cx="2595000" cy="4002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Second 128 bits of message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Scratchpad: Let’s design it together</a:t>
            </a:r>
            <a:endParaRPr/>
          </a:p>
        </p:txBody>
      </p:sp>
      <p:sp>
        <p:nvSpPr>
          <p:cNvPr id="352" name="Google Shape;352;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descr="ECB encryption.svg" id="353" name="Google Shape;353;p44"/>
          <p:cNvPicPr preferRelativeResize="0"/>
          <p:nvPr/>
        </p:nvPicPr>
        <p:blipFill rotWithShape="1">
          <a:blip r:embed="rId3">
            <a:alphaModFix/>
          </a:blip>
          <a:srcRect b="17090" l="3977" r="34736" t="9654"/>
          <a:stretch/>
        </p:blipFill>
        <p:spPr>
          <a:xfrm>
            <a:off x="2045100" y="2811150"/>
            <a:ext cx="4377425" cy="2108650"/>
          </a:xfrm>
          <a:prstGeom prst="rect">
            <a:avLst/>
          </a:prstGeom>
          <a:noFill/>
          <a:ln>
            <a:noFill/>
          </a:ln>
        </p:spPr>
      </p:pic>
      <p:cxnSp>
        <p:nvCxnSpPr>
          <p:cNvPr id="354" name="Google Shape;354;p44"/>
          <p:cNvCxnSpPr/>
          <p:nvPr/>
        </p:nvCxnSpPr>
        <p:spPr>
          <a:xfrm>
            <a:off x="2236625" y="2086125"/>
            <a:ext cx="0" cy="1467000"/>
          </a:xfrm>
          <a:prstGeom prst="straightConnector1">
            <a:avLst/>
          </a:prstGeom>
          <a:noFill/>
          <a:ln cap="flat" cmpd="sng" w="19050">
            <a:solidFill>
              <a:srgbClr val="E69138"/>
            </a:solidFill>
            <a:prstDash val="solid"/>
            <a:round/>
            <a:headEnd len="med" w="med" type="none"/>
            <a:tailEnd len="med" w="med" type="triangle"/>
          </a:ln>
        </p:spPr>
      </p:cxnSp>
      <p:cxnSp>
        <p:nvCxnSpPr>
          <p:cNvPr id="355" name="Google Shape;355;p44"/>
          <p:cNvCxnSpPr/>
          <p:nvPr/>
        </p:nvCxnSpPr>
        <p:spPr>
          <a:xfrm>
            <a:off x="4475150" y="2051925"/>
            <a:ext cx="0" cy="1501200"/>
          </a:xfrm>
          <a:prstGeom prst="straightConnector1">
            <a:avLst/>
          </a:prstGeom>
          <a:noFill/>
          <a:ln cap="flat" cmpd="sng" w="19050">
            <a:solidFill>
              <a:srgbClr val="E69138"/>
            </a:solidFill>
            <a:prstDash val="solid"/>
            <a:round/>
            <a:headEnd len="med" w="med" type="none"/>
            <a:tailEnd len="med" w="med" type="triangle"/>
          </a:ln>
        </p:spPr>
      </p:cxnSp>
      <p:sp>
        <p:nvSpPr>
          <p:cNvPr id="356" name="Google Shape;356;p44"/>
          <p:cNvSpPr txBox="1"/>
          <p:nvPr/>
        </p:nvSpPr>
        <p:spPr>
          <a:xfrm>
            <a:off x="1633750" y="1254825"/>
            <a:ext cx="3940500" cy="8313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Note that we are using the same key twice. We want to avoid a situation like one-time pads where we need very long keys.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ECB Mode</a:t>
            </a:r>
            <a:endParaRPr/>
          </a:p>
        </p:txBody>
      </p:sp>
      <p:sp>
        <p:nvSpPr>
          <p:cNvPr id="362" name="Google Shape;362;p45"/>
          <p:cNvSpPr txBox="1"/>
          <p:nvPr>
            <p:ph idx="1" type="body"/>
          </p:nvPr>
        </p:nvSpPr>
        <p:spPr>
          <a:xfrm>
            <a:off x="198500" y="1246825"/>
            <a:ext cx="8520600" cy="167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We’ve just designed </a:t>
            </a:r>
            <a:r>
              <a:rPr b="1" lang="en"/>
              <a:t>electronic code book (ECB) mode</a:t>
            </a:r>
            <a:endParaRPr/>
          </a:p>
          <a:p>
            <a:pPr indent="-317500" lvl="1" marL="914400" rtl="0" algn="l">
              <a:spcBef>
                <a:spcPts val="0"/>
              </a:spcBef>
              <a:spcAft>
                <a:spcPts val="0"/>
              </a:spcAft>
              <a:buSzPts val="1400"/>
              <a:buChar char="○"/>
            </a:pPr>
            <a:r>
              <a:rPr lang="en"/>
              <a:t>Enc(</a:t>
            </a:r>
            <a:r>
              <a:rPr i="1" lang="en"/>
              <a:t>K</a:t>
            </a:r>
            <a:r>
              <a:rPr lang="en"/>
              <a:t>, </a:t>
            </a:r>
            <a:r>
              <a:rPr i="1" lang="en"/>
              <a:t>M</a:t>
            </a:r>
            <a:r>
              <a:rPr lang="en"/>
              <a:t>) = </a:t>
            </a:r>
            <a:r>
              <a:rPr i="1" lang="en"/>
              <a:t>C</a:t>
            </a:r>
            <a:r>
              <a:rPr lang="en" sz="900"/>
              <a:t>1</a:t>
            </a:r>
            <a:r>
              <a:rPr lang="en"/>
              <a:t> || </a:t>
            </a:r>
            <a:r>
              <a:rPr i="1" lang="en"/>
              <a:t>C</a:t>
            </a:r>
            <a:r>
              <a:rPr lang="en" sz="900"/>
              <a:t>2</a:t>
            </a:r>
            <a:r>
              <a:rPr lang="en"/>
              <a:t> || … || C</a:t>
            </a:r>
            <a:r>
              <a:rPr i="1" lang="en" sz="900"/>
              <a:t>m</a:t>
            </a:r>
            <a:endParaRPr i="1" sz="900"/>
          </a:p>
          <a:p>
            <a:pPr indent="-317500" lvl="1" marL="914400" rtl="0" algn="l">
              <a:spcBef>
                <a:spcPts val="0"/>
              </a:spcBef>
              <a:spcAft>
                <a:spcPts val="0"/>
              </a:spcAft>
              <a:buSzPts val="1400"/>
              <a:buChar char="○"/>
            </a:pPr>
            <a:r>
              <a:rPr lang="en"/>
              <a:t>Assume m is the number of blocks of plaintext in </a:t>
            </a:r>
            <a:r>
              <a:rPr i="1" lang="en"/>
              <a:t>M</a:t>
            </a:r>
            <a:r>
              <a:rPr lang="en"/>
              <a:t>, each of size </a:t>
            </a:r>
            <a:r>
              <a:rPr i="1" lang="en"/>
              <a:t>n</a:t>
            </a:r>
            <a:endParaRPr i="1"/>
          </a:p>
          <a:p>
            <a:pPr indent="-342900" lvl="0" marL="457200" rtl="0" algn="l">
              <a:spcBef>
                <a:spcPts val="0"/>
              </a:spcBef>
              <a:spcAft>
                <a:spcPts val="0"/>
              </a:spcAft>
              <a:buSzPts val="1800"/>
              <a:buChar char="●"/>
            </a:pPr>
            <a:r>
              <a:rPr lang="en"/>
              <a:t>AES-ECB is not IND-CPA secure. Why?</a:t>
            </a:r>
            <a:endParaRPr/>
          </a:p>
          <a:p>
            <a:pPr indent="-317500" lvl="1" marL="914400" rtl="0" algn="l">
              <a:spcBef>
                <a:spcPts val="0"/>
              </a:spcBef>
              <a:spcAft>
                <a:spcPts val="0"/>
              </a:spcAft>
              <a:buSzPts val="1400"/>
              <a:buChar char="○"/>
            </a:pPr>
            <a:r>
              <a:rPr lang="en"/>
              <a:t>Because ECB is deterministic</a:t>
            </a:r>
            <a:endParaRPr/>
          </a:p>
        </p:txBody>
      </p:sp>
      <p:sp>
        <p:nvSpPr>
          <p:cNvPr id="363" name="Google Shape;363;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descr="ECB encryption.svg" id="364" name="Google Shape;364;p45"/>
          <p:cNvPicPr preferRelativeResize="0"/>
          <p:nvPr/>
        </p:nvPicPr>
        <p:blipFill>
          <a:blip r:embed="rId3">
            <a:alphaModFix/>
          </a:blip>
          <a:stretch>
            <a:fillRect/>
          </a:stretch>
        </p:blipFill>
        <p:spPr>
          <a:xfrm>
            <a:off x="1826463" y="2638501"/>
            <a:ext cx="5491075" cy="2212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88" name="Google Shape;88;p1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What’s cryptography?</a:t>
            </a:r>
            <a:endParaRPr/>
          </a:p>
          <a:p>
            <a:pPr indent="-317500" lvl="1" marL="914400" rtl="0" algn="l">
              <a:spcBef>
                <a:spcPts val="0"/>
              </a:spcBef>
              <a:spcAft>
                <a:spcPts val="0"/>
              </a:spcAft>
              <a:buSzPts val="1400"/>
              <a:buChar char="○"/>
            </a:pPr>
            <a:r>
              <a:rPr lang="en"/>
              <a:t>Communicating securely over insecure channels</a:t>
            </a:r>
            <a:endParaRPr/>
          </a:p>
          <a:p>
            <a:pPr indent="-317500" lvl="1" marL="914400" rtl="0" algn="l">
              <a:spcBef>
                <a:spcPts val="0"/>
              </a:spcBef>
              <a:spcAft>
                <a:spcPts val="0"/>
              </a:spcAft>
              <a:buSzPts val="1400"/>
              <a:buChar char="○"/>
            </a:pPr>
            <a:r>
              <a:rPr lang="en"/>
              <a:t>You should never write your own crypto! Use existing libraries instead.</a:t>
            </a:r>
            <a:endParaRPr/>
          </a:p>
          <a:p>
            <a:pPr indent="-342900" lvl="0" marL="457200" rtl="0" algn="l">
              <a:spcBef>
                <a:spcPts val="0"/>
              </a:spcBef>
              <a:spcAft>
                <a:spcPts val="0"/>
              </a:spcAft>
              <a:buSzPts val="1800"/>
              <a:buChar char="●"/>
            </a:pPr>
            <a:r>
              <a:rPr lang="en"/>
              <a:t>Definitions</a:t>
            </a:r>
            <a:endParaRPr/>
          </a:p>
          <a:p>
            <a:pPr indent="-317500" lvl="1" marL="914400" rtl="0" algn="l">
              <a:spcBef>
                <a:spcPts val="0"/>
              </a:spcBef>
              <a:spcAft>
                <a:spcPts val="0"/>
              </a:spcAft>
              <a:buSzPts val="1400"/>
              <a:buChar char="○"/>
            </a:pPr>
            <a:r>
              <a:rPr lang="en"/>
              <a:t>Alice and Bob want to send messages over an insecure channel. Eve can read anything sent over the insecure channel. Mallory can read or modify anything sent over the insecure channel.</a:t>
            </a:r>
            <a:endParaRPr/>
          </a:p>
          <a:p>
            <a:pPr indent="-317500" lvl="1" marL="914400" rtl="0" algn="l">
              <a:spcBef>
                <a:spcPts val="0"/>
              </a:spcBef>
              <a:spcAft>
                <a:spcPts val="0"/>
              </a:spcAft>
              <a:buSzPts val="1400"/>
              <a:buChar char="○"/>
            </a:pPr>
            <a:r>
              <a:rPr lang="en"/>
              <a:t>We want to ensure confidentiality (adversary can’t read message), integrity (adversary can’t modify message), and authenticity (prove message came from sender)</a:t>
            </a:r>
            <a:endParaRPr/>
          </a:p>
          <a:p>
            <a:pPr indent="-317500" lvl="1" marL="914400" rtl="0" algn="l">
              <a:spcBef>
                <a:spcPts val="0"/>
              </a:spcBef>
              <a:spcAft>
                <a:spcPts val="0"/>
              </a:spcAft>
              <a:buSzPts val="1400"/>
              <a:buChar char="○"/>
            </a:pPr>
            <a:r>
              <a:rPr lang="en"/>
              <a:t>Crypto uses secret keys. Kerckhoff’s principle says to assume the attacker knows the entire system, except the secret keys.</a:t>
            </a:r>
            <a:endParaRPr/>
          </a:p>
          <a:p>
            <a:pPr indent="-317500" lvl="1" marL="914400" rtl="0" algn="l">
              <a:spcBef>
                <a:spcPts val="0"/>
              </a:spcBef>
              <a:spcAft>
                <a:spcPts val="0"/>
              </a:spcAft>
              <a:buSzPts val="1400"/>
              <a:buChar char="○"/>
            </a:pPr>
            <a:r>
              <a:rPr lang="en"/>
              <a:t>There are several different threat models. We’ll focus on the chosen plaintext attack, where Eve tricks Alice into encrypting some messages.</a:t>
            </a:r>
            <a:endParaRPr/>
          </a:p>
        </p:txBody>
      </p:sp>
      <p:sp>
        <p:nvSpPr>
          <p:cNvPr id="89" name="Google Shape;8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ECB Mode: Penguin</a:t>
            </a:r>
            <a:endParaRPr/>
          </a:p>
        </p:txBody>
      </p:sp>
      <p:sp>
        <p:nvSpPr>
          <p:cNvPr id="370" name="Google Shape;370;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71" name="Google Shape;371;p46"/>
          <p:cNvPicPr preferRelativeResize="0"/>
          <p:nvPr/>
        </p:nvPicPr>
        <p:blipFill>
          <a:blip r:embed="rId3">
            <a:alphaModFix/>
          </a:blip>
          <a:stretch>
            <a:fillRect/>
          </a:stretch>
        </p:blipFill>
        <p:spPr>
          <a:xfrm>
            <a:off x="3241250" y="1307700"/>
            <a:ext cx="2661500" cy="2933075"/>
          </a:xfrm>
          <a:prstGeom prst="rect">
            <a:avLst/>
          </a:prstGeom>
          <a:noFill/>
          <a:ln>
            <a:noFill/>
          </a:ln>
        </p:spPr>
      </p:pic>
      <p:sp>
        <p:nvSpPr>
          <p:cNvPr id="372" name="Google Shape;372;p46"/>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Original image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ECB Mode: Penguin</a:t>
            </a:r>
            <a:endParaRPr/>
          </a:p>
        </p:txBody>
      </p:sp>
      <p:sp>
        <p:nvSpPr>
          <p:cNvPr id="378" name="Google Shape;378;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9" name="Google Shape;379;p47"/>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Encrypted with ECB</a:t>
            </a:r>
            <a:endParaRPr/>
          </a:p>
        </p:txBody>
      </p:sp>
      <p:pic>
        <p:nvPicPr>
          <p:cNvPr id="380" name="Google Shape;380;p47"/>
          <p:cNvPicPr preferRelativeResize="0"/>
          <p:nvPr/>
        </p:nvPicPr>
        <p:blipFill>
          <a:blip r:embed="rId3">
            <a:alphaModFix/>
          </a:blip>
          <a:stretch>
            <a:fillRect/>
          </a:stretch>
        </p:blipFill>
        <p:spPr>
          <a:xfrm>
            <a:off x="3241250" y="1307700"/>
            <a:ext cx="2661500" cy="293308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Scratchpad: Let’s design it together</a:t>
            </a:r>
            <a:endParaRPr/>
          </a:p>
        </p:txBody>
      </p:sp>
      <p:sp>
        <p:nvSpPr>
          <p:cNvPr id="386" name="Google Shape;386;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387" name="Google Shape;387;p48"/>
          <p:cNvGrpSpPr/>
          <p:nvPr/>
        </p:nvGrpSpPr>
        <p:grpSpPr>
          <a:xfrm>
            <a:off x="854025" y="2571750"/>
            <a:ext cx="7017950" cy="2367200"/>
            <a:chOff x="854025" y="2571750"/>
            <a:chExt cx="7017950" cy="2367200"/>
          </a:xfrm>
        </p:grpSpPr>
        <p:pic>
          <p:nvPicPr>
            <p:cNvPr id="388" name="Google Shape;388;p48"/>
            <p:cNvPicPr preferRelativeResize="0"/>
            <p:nvPr/>
          </p:nvPicPr>
          <p:blipFill rotWithShape="1">
            <a:blip r:embed="rId3">
              <a:alphaModFix/>
            </a:blip>
            <a:srcRect b="16219" l="0" r="0" t="0"/>
            <a:stretch/>
          </p:blipFill>
          <p:spPr>
            <a:xfrm>
              <a:off x="854025" y="2571750"/>
              <a:ext cx="7017950" cy="2367200"/>
            </a:xfrm>
            <a:prstGeom prst="rect">
              <a:avLst/>
            </a:prstGeom>
            <a:noFill/>
            <a:ln>
              <a:noFill/>
            </a:ln>
          </p:spPr>
        </p:pic>
        <p:sp>
          <p:nvSpPr>
            <p:cNvPr id="389" name="Google Shape;389;p48"/>
            <p:cNvSpPr/>
            <p:nvPr/>
          </p:nvSpPr>
          <p:spPr>
            <a:xfrm>
              <a:off x="2664075" y="4294500"/>
              <a:ext cx="811500" cy="33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8"/>
            <p:cNvSpPr/>
            <p:nvPr/>
          </p:nvSpPr>
          <p:spPr>
            <a:xfrm>
              <a:off x="3418175" y="3510300"/>
              <a:ext cx="57300" cy="817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8"/>
            <p:cNvSpPr/>
            <p:nvPr/>
          </p:nvSpPr>
          <p:spPr>
            <a:xfrm>
              <a:off x="5597950" y="3458600"/>
              <a:ext cx="1299900" cy="10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8"/>
            <p:cNvSpPr/>
            <p:nvPr/>
          </p:nvSpPr>
          <p:spPr>
            <a:xfrm>
              <a:off x="3418175" y="3450050"/>
              <a:ext cx="1339200" cy="10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8"/>
            <p:cNvSpPr/>
            <p:nvPr/>
          </p:nvSpPr>
          <p:spPr>
            <a:xfrm>
              <a:off x="5547300" y="3448300"/>
              <a:ext cx="104400" cy="87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8"/>
            <p:cNvSpPr/>
            <p:nvPr/>
          </p:nvSpPr>
          <p:spPr>
            <a:xfrm>
              <a:off x="6897850" y="3136050"/>
              <a:ext cx="202500" cy="591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8"/>
            <p:cNvSpPr/>
            <p:nvPr/>
          </p:nvSpPr>
          <p:spPr>
            <a:xfrm>
              <a:off x="4811975" y="4294500"/>
              <a:ext cx="811500" cy="33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8"/>
            <p:cNvSpPr/>
            <p:nvPr/>
          </p:nvSpPr>
          <p:spPr>
            <a:xfrm>
              <a:off x="4757375" y="4204975"/>
              <a:ext cx="202500" cy="26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7" name="Google Shape;397;p48"/>
            <p:cNvPicPr preferRelativeResize="0"/>
            <p:nvPr/>
          </p:nvPicPr>
          <p:blipFill rotWithShape="1">
            <a:blip r:embed="rId3">
              <a:alphaModFix/>
            </a:blip>
            <a:srcRect b="32354" l="86425" r="10688" t="56994"/>
            <a:stretch/>
          </p:blipFill>
          <p:spPr>
            <a:xfrm>
              <a:off x="4774475" y="4179353"/>
              <a:ext cx="202502" cy="300950"/>
            </a:xfrm>
            <a:prstGeom prst="rect">
              <a:avLst/>
            </a:prstGeom>
            <a:noFill/>
            <a:ln>
              <a:noFill/>
            </a:ln>
          </p:spPr>
        </p:pic>
        <p:sp>
          <p:nvSpPr>
            <p:cNvPr id="398" name="Google Shape;398;p48"/>
            <p:cNvSpPr/>
            <p:nvPr/>
          </p:nvSpPr>
          <p:spPr>
            <a:xfrm>
              <a:off x="2601350" y="4204975"/>
              <a:ext cx="202500" cy="26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9" name="Google Shape;399;p48"/>
            <p:cNvPicPr preferRelativeResize="0"/>
            <p:nvPr/>
          </p:nvPicPr>
          <p:blipFill rotWithShape="1">
            <a:blip r:embed="rId3">
              <a:alphaModFix/>
            </a:blip>
            <a:srcRect b="32354" l="86425" r="10688" t="56994"/>
            <a:stretch/>
          </p:blipFill>
          <p:spPr>
            <a:xfrm>
              <a:off x="2625300" y="4187853"/>
              <a:ext cx="202502" cy="300950"/>
            </a:xfrm>
            <a:prstGeom prst="rect">
              <a:avLst/>
            </a:prstGeom>
            <a:noFill/>
            <a:ln>
              <a:noFill/>
            </a:ln>
          </p:spPr>
        </p:pic>
        <p:pic>
          <p:nvPicPr>
            <p:cNvPr descr="ECB encryption.svg" id="400" name="Google Shape;400;p48"/>
            <p:cNvPicPr preferRelativeResize="0"/>
            <p:nvPr/>
          </p:nvPicPr>
          <p:blipFill rotWithShape="1">
            <a:blip r:embed="rId4">
              <a:alphaModFix/>
            </a:blip>
            <a:srcRect b="33897" l="82095" r="14045" t="49060"/>
            <a:stretch/>
          </p:blipFill>
          <p:spPr>
            <a:xfrm>
              <a:off x="6858575" y="3182988"/>
              <a:ext cx="253649" cy="451425"/>
            </a:xfrm>
            <a:prstGeom prst="rect">
              <a:avLst/>
            </a:prstGeom>
            <a:noFill/>
            <a:ln>
              <a:noFill/>
            </a:ln>
          </p:spPr>
        </p:pic>
        <p:sp>
          <p:nvSpPr>
            <p:cNvPr id="401" name="Google Shape;401;p48"/>
            <p:cNvSpPr/>
            <p:nvPr/>
          </p:nvSpPr>
          <p:spPr>
            <a:xfrm>
              <a:off x="4757375" y="3136050"/>
              <a:ext cx="202500" cy="591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ECB encryption.svg" id="402" name="Google Shape;402;p48"/>
            <p:cNvPicPr preferRelativeResize="0"/>
            <p:nvPr/>
          </p:nvPicPr>
          <p:blipFill rotWithShape="1">
            <a:blip r:embed="rId4">
              <a:alphaModFix/>
            </a:blip>
            <a:srcRect b="33897" l="82095" r="14045" t="49060"/>
            <a:stretch/>
          </p:blipFill>
          <p:spPr>
            <a:xfrm>
              <a:off x="4706225" y="3232788"/>
              <a:ext cx="253649" cy="451425"/>
            </a:xfrm>
            <a:prstGeom prst="rect">
              <a:avLst/>
            </a:prstGeom>
            <a:noFill/>
            <a:ln>
              <a:noFill/>
            </a:ln>
          </p:spPr>
        </p:pic>
        <p:sp>
          <p:nvSpPr>
            <p:cNvPr id="403" name="Google Shape;403;p48"/>
            <p:cNvSpPr/>
            <p:nvPr/>
          </p:nvSpPr>
          <p:spPr>
            <a:xfrm>
              <a:off x="2605025" y="3136050"/>
              <a:ext cx="202500" cy="591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ECB encryption.svg" id="404" name="Google Shape;404;p48"/>
            <p:cNvPicPr preferRelativeResize="0"/>
            <p:nvPr/>
          </p:nvPicPr>
          <p:blipFill rotWithShape="1">
            <a:blip r:embed="rId4">
              <a:alphaModFix/>
            </a:blip>
            <a:srcRect b="33897" l="82095" r="14045" t="49060"/>
            <a:stretch/>
          </p:blipFill>
          <p:spPr>
            <a:xfrm>
              <a:off x="2553875" y="3249888"/>
              <a:ext cx="253649" cy="451425"/>
            </a:xfrm>
            <a:prstGeom prst="rect">
              <a:avLst/>
            </a:prstGeom>
            <a:noFill/>
            <a:ln>
              <a:noFill/>
            </a:ln>
          </p:spPr>
        </p:pic>
        <p:sp>
          <p:nvSpPr>
            <p:cNvPr id="405" name="Google Shape;405;p48"/>
            <p:cNvSpPr/>
            <p:nvPr/>
          </p:nvSpPr>
          <p:spPr>
            <a:xfrm>
              <a:off x="886750" y="3136050"/>
              <a:ext cx="1738500" cy="49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 name="Google Shape;406;p48"/>
          <p:cNvSpPr txBox="1"/>
          <p:nvPr/>
        </p:nvSpPr>
        <p:spPr>
          <a:xfrm>
            <a:off x="854025" y="1253750"/>
            <a:ext cx="36465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Here’s ECB mode. It’s not IND-CPA secure because it’s deterministic.</a:t>
            </a:r>
            <a:endParaRPr/>
          </a:p>
        </p:txBody>
      </p:sp>
      <p:sp>
        <p:nvSpPr>
          <p:cNvPr id="407" name="Google Shape;407;p48"/>
          <p:cNvSpPr txBox="1"/>
          <p:nvPr/>
        </p:nvSpPr>
        <p:spPr>
          <a:xfrm>
            <a:off x="1429800" y="1838075"/>
            <a:ext cx="3646500" cy="4002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Let’s fix that by adding some randomness.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Scratchpad: Let’s design it together</a:t>
            </a:r>
            <a:endParaRPr/>
          </a:p>
        </p:txBody>
      </p:sp>
      <p:sp>
        <p:nvSpPr>
          <p:cNvPr id="413" name="Google Shape;413;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414" name="Google Shape;414;p49"/>
          <p:cNvGrpSpPr/>
          <p:nvPr/>
        </p:nvGrpSpPr>
        <p:grpSpPr>
          <a:xfrm>
            <a:off x="854025" y="2571750"/>
            <a:ext cx="7017950" cy="2367200"/>
            <a:chOff x="854025" y="2571750"/>
            <a:chExt cx="7017950" cy="2367200"/>
          </a:xfrm>
        </p:grpSpPr>
        <p:pic>
          <p:nvPicPr>
            <p:cNvPr id="415" name="Google Shape;415;p49"/>
            <p:cNvPicPr preferRelativeResize="0"/>
            <p:nvPr/>
          </p:nvPicPr>
          <p:blipFill rotWithShape="1">
            <a:blip r:embed="rId3">
              <a:alphaModFix/>
            </a:blip>
            <a:srcRect b="16219" l="0" r="0" t="0"/>
            <a:stretch/>
          </p:blipFill>
          <p:spPr>
            <a:xfrm>
              <a:off x="854025" y="2571750"/>
              <a:ext cx="7017950" cy="2367200"/>
            </a:xfrm>
            <a:prstGeom prst="rect">
              <a:avLst/>
            </a:prstGeom>
            <a:noFill/>
            <a:ln>
              <a:noFill/>
            </a:ln>
          </p:spPr>
        </p:pic>
        <p:sp>
          <p:nvSpPr>
            <p:cNvPr id="416" name="Google Shape;416;p49"/>
            <p:cNvSpPr/>
            <p:nvPr/>
          </p:nvSpPr>
          <p:spPr>
            <a:xfrm>
              <a:off x="2664075" y="4294500"/>
              <a:ext cx="811500" cy="33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9"/>
            <p:cNvSpPr/>
            <p:nvPr/>
          </p:nvSpPr>
          <p:spPr>
            <a:xfrm>
              <a:off x="3418175" y="3510300"/>
              <a:ext cx="57300" cy="817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9"/>
            <p:cNvSpPr/>
            <p:nvPr/>
          </p:nvSpPr>
          <p:spPr>
            <a:xfrm>
              <a:off x="5597950" y="3458600"/>
              <a:ext cx="1299900" cy="10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9"/>
            <p:cNvSpPr/>
            <p:nvPr/>
          </p:nvSpPr>
          <p:spPr>
            <a:xfrm>
              <a:off x="3418175" y="3450050"/>
              <a:ext cx="1339200" cy="10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9"/>
            <p:cNvSpPr/>
            <p:nvPr/>
          </p:nvSpPr>
          <p:spPr>
            <a:xfrm>
              <a:off x="5547300" y="3448300"/>
              <a:ext cx="104400" cy="87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9"/>
            <p:cNvSpPr/>
            <p:nvPr/>
          </p:nvSpPr>
          <p:spPr>
            <a:xfrm>
              <a:off x="6897850" y="3136050"/>
              <a:ext cx="202500" cy="591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9"/>
            <p:cNvSpPr/>
            <p:nvPr/>
          </p:nvSpPr>
          <p:spPr>
            <a:xfrm>
              <a:off x="4811975" y="4294500"/>
              <a:ext cx="811500" cy="33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9"/>
            <p:cNvSpPr/>
            <p:nvPr/>
          </p:nvSpPr>
          <p:spPr>
            <a:xfrm>
              <a:off x="4757375" y="4204975"/>
              <a:ext cx="202500" cy="26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4" name="Google Shape;424;p49"/>
            <p:cNvPicPr preferRelativeResize="0"/>
            <p:nvPr/>
          </p:nvPicPr>
          <p:blipFill rotWithShape="1">
            <a:blip r:embed="rId3">
              <a:alphaModFix/>
            </a:blip>
            <a:srcRect b="32354" l="86425" r="10688" t="56994"/>
            <a:stretch/>
          </p:blipFill>
          <p:spPr>
            <a:xfrm>
              <a:off x="4774475" y="4179353"/>
              <a:ext cx="202502" cy="300950"/>
            </a:xfrm>
            <a:prstGeom prst="rect">
              <a:avLst/>
            </a:prstGeom>
            <a:noFill/>
            <a:ln>
              <a:noFill/>
            </a:ln>
          </p:spPr>
        </p:pic>
        <p:sp>
          <p:nvSpPr>
            <p:cNvPr id="425" name="Google Shape;425;p49"/>
            <p:cNvSpPr/>
            <p:nvPr/>
          </p:nvSpPr>
          <p:spPr>
            <a:xfrm>
              <a:off x="2601350" y="4204975"/>
              <a:ext cx="202500" cy="26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6" name="Google Shape;426;p49"/>
            <p:cNvPicPr preferRelativeResize="0"/>
            <p:nvPr/>
          </p:nvPicPr>
          <p:blipFill rotWithShape="1">
            <a:blip r:embed="rId3">
              <a:alphaModFix/>
            </a:blip>
            <a:srcRect b="32354" l="86425" r="10688" t="56994"/>
            <a:stretch/>
          </p:blipFill>
          <p:spPr>
            <a:xfrm>
              <a:off x="2625300" y="4187853"/>
              <a:ext cx="202502" cy="300950"/>
            </a:xfrm>
            <a:prstGeom prst="rect">
              <a:avLst/>
            </a:prstGeom>
            <a:noFill/>
            <a:ln>
              <a:noFill/>
            </a:ln>
          </p:spPr>
        </p:pic>
        <p:pic>
          <p:nvPicPr>
            <p:cNvPr descr="ECB encryption.svg" id="427" name="Google Shape;427;p49"/>
            <p:cNvPicPr preferRelativeResize="0"/>
            <p:nvPr/>
          </p:nvPicPr>
          <p:blipFill rotWithShape="1">
            <a:blip r:embed="rId4">
              <a:alphaModFix/>
            </a:blip>
            <a:srcRect b="33897" l="82095" r="14045" t="49060"/>
            <a:stretch/>
          </p:blipFill>
          <p:spPr>
            <a:xfrm>
              <a:off x="6858575" y="3182988"/>
              <a:ext cx="253649" cy="451425"/>
            </a:xfrm>
            <a:prstGeom prst="rect">
              <a:avLst/>
            </a:prstGeom>
            <a:noFill/>
            <a:ln>
              <a:noFill/>
            </a:ln>
          </p:spPr>
        </p:pic>
        <p:sp>
          <p:nvSpPr>
            <p:cNvPr id="428" name="Google Shape;428;p49"/>
            <p:cNvSpPr/>
            <p:nvPr/>
          </p:nvSpPr>
          <p:spPr>
            <a:xfrm>
              <a:off x="4757375" y="3136050"/>
              <a:ext cx="202500" cy="591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ECB encryption.svg" id="429" name="Google Shape;429;p49"/>
            <p:cNvPicPr preferRelativeResize="0"/>
            <p:nvPr/>
          </p:nvPicPr>
          <p:blipFill rotWithShape="1">
            <a:blip r:embed="rId4">
              <a:alphaModFix/>
            </a:blip>
            <a:srcRect b="33897" l="82095" r="14045" t="49060"/>
            <a:stretch/>
          </p:blipFill>
          <p:spPr>
            <a:xfrm>
              <a:off x="4706225" y="3232788"/>
              <a:ext cx="253649" cy="451425"/>
            </a:xfrm>
            <a:prstGeom prst="rect">
              <a:avLst/>
            </a:prstGeom>
            <a:noFill/>
            <a:ln>
              <a:noFill/>
            </a:ln>
          </p:spPr>
        </p:pic>
      </p:grpSp>
      <p:cxnSp>
        <p:nvCxnSpPr>
          <p:cNvPr id="430" name="Google Shape;430;p49"/>
          <p:cNvCxnSpPr/>
          <p:nvPr/>
        </p:nvCxnSpPr>
        <p:spPr>
          <a:xfrm>
            <a:off x="1443200" y="2086125"/>
            <a:ext cx="0" cy="1005600"/>
          </a:xfrm>
          <a:prstGeom prst="straightConnector1">
            <a:avLst/>
          </a:prstGeom>
          <a:noFill/>
          <a:ln cap="flat" cmpd="sng" w="19050">
            <a:solidFill>
              <a:srgbClr val="E69138"/>
            </a:solidFill>
            <a:prstDash val="solid"/>
            <a:round/>
            <a:headEnd len="med" w="med" type="none"/>
            <a:tailEnd len="med" w="med" type="triangle"/>
          </a:ln>
        </p:spPr>
      </p:cxnSp>
      <p:sp>
        <p:nvSpPr>
          <p:cNvPr id="431" name="Google Shape;431;p49"/>
          <p:cNvSpPr txBox="1"/>
          <p:nvPr/>
        </p:nvSpPr>
        <p:spPr>
          <a:xfrm>
            <a:off x="854025" y="1253750"/>
            <a:ext cx="3646500" cy="8313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The </a:t>
            </a:r>
            <a:r>
              <a:rPr b="1" lang="en"/>
              <a:t>Initialization Vector </a:t>
            </a:r>
            <a:r>
              <a:rPr lang="en"/>
              <a:t>(</a:t>
            </a:r>
            <a:r>
              <a:rPr b="1" lang="en"/>
              <a:t>IV</a:t>
            </a:r>
            <a:r>
              <a:rPr lang="en"/>
              <a:t>) is different for every encryption. Now the first ciphertext block will be different for every encryption!</a:t>
            </a:r>
            <a:endParaRPr/>
          </a:p>
        </p:txBody>
      </p:sp>
      <p:sp>
        <p:nvSpPr>
          <p:cNvPr id="432" name="Google Shape;432;p49"/>
          <p:cNvSpPr txBox="1"/>
          <p:nvPr/>
        </p:nvSpPr>
        <p:spPr>
          <a:xfrm>
            <a:off x="1717075" y="2043275"/>
            <a:ext cx="4172100" cy="4002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Okay, but the other blocks are still deterministic...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Scratchpad: Let’s design it together</a:t>
            </a:r>
            <a:endParaRPr/>
          </a:p>
        </p:txBody>
      </p:sp>
      <p:sp>
        <p:nvSpPr>
          <p:cNvPr id="438" name="Google Shape;438;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439" name="Google Shape;439;p50"/>
          <p:cNvGrpSpPr/>
          <p:nvPr/>
        </p:nvGrpSpPr>
        <p:grpSpPr>
          <a:xfrm>
            <a:off x="854025" y="2571750"/>
            <a:ext cx="7017950" cy="2367200"/>
            <a:chOff x="854025" y="2571750"/>
            <a:chExt cx="7017950" cy="2367200"/>
          </a:xfrm>
        </p:grpSpPr>
        <p:pic>
          <p:nvPicPr>
            <p:cNvPr id="440" name="Google Shape;440;p50"/>
            <p:cNvPicPr preferRelativeResize="0"/>
            <p:nvPr/>
          </p:nvPicPr>
          <p:blipFill rotWithShape="1">
            <a:blip r:embed="rId3">
              <a:alphaModFix/>
            </a:blip>
            <a:srcRect b="16219" l="0" r="0" t="0"/>
            <a:stretch/>
          </p:blipFill>
          <p:spPr>
            <a:xfrm>
              <a:off x="854025" y="2571750"/>
              <a:ext cx="7017950" cy="2367200"/>
            </a:xfrm>
            <a:prstGeom prst="rect">
              <a:avLst/>
            </a:prstGeom>
            <a:noFill/>
            <a:ln>
              <a:noFill/>
            </a:ln>
          </p:spPr>
        </p:pic>
        <p:sp>
          <p:nvSpPr>
            <p:cNvPr id="441" name="Google Shape;441;p50"/>
            <p:cNvSpPr/>
            <p:nvPr/>
          </p:nvSpPr>
          <p:spPr>
            <a:xfrm>
              <a:off x="5597950" y="3458600"/>
              <a:ext cx="1299900" cy="10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0"/>
            <p:cNvSpPr/>
            <p:nvPr/>
          </p:nvSpPr>
          <p:spPr>
            <a:xfrm>
              <a:off x="5547300" y="3448300"/>
              <a:ext cx="104400" cy="87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0"/>
            <p:cNvSpPr/>
            <p:nvPr/>
          </p:nvSpPr>
          <p:spPr>
            <a:xfrm>
              <a:off x="6897850" y="3136050"/>
              <a:ext cx="202500" cy="591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0"/>
            <p:cNvSpPr/>
            <p:nvPr/>
          </p:nvSpPr>
          <p:spPr>
            <a:xfrm>
              <a:off x="4811975" y="4294500"/>
              <a:ext cx="811500" cy="33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0"/>
            <p:cNvSpPr/>
            <p:nvPr/>
          </p:nvSpPr>
          <p:spPr>
            <a:xfrm>
              <a:off x="4757375" y="4204975"/>
              <a:ext cx="202500" cy="26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6" name="Google Shape;446;p50"/>
            <p:cNvPicPr preferRelativeResize="0"/>
            <p:nvPr/>
          </p:nvPicPr>
          <p:blipFill rotWithShape="1">
            <a:blip r:embed="rId3">
              <a:alphaModFix/>
            </a:blip>
            <a:srcRect b="32354" l="86425" r="10688" t="56994"/>
            <a:stretch/>
          </p:blipFill>
          <p:spPr>
            <a:xfrm>
              <a:off x="4774475" y="4179353"/>
              <a:ext cx="202502" cy="300950"/>
            </a:xfrm>
            <a:prstGeom prst="rect">
              <a:avLst/>
            </a:prstGeom>
            <a:noFill/>
            <a:ln>
              <a:noFill/>
            </a:ln>
          </p:spPr>
        </p:pic>
        <p:pic>
          <p:nvPicPr>
            <p:cNvPr descr="ECB encryption.svg" id="447" name="Google Shape;447;p50"/>
            <p:cNvPicPr preferRelativeResize="0"/>
            <p:nvPr/>
          </p:nvPicPr>
          <p:blipFill rotWithShape="1">
            <a:blip r:embed="rId4">
              <a:alphaModFix/>
            </a:blip>
            <a:srcRect b="33897" l="82095" r="14045" t="49060"/>
            <a:stretch/>
          </p:blipFill>
          <p:spPr>
            <a:xfrm>
              <a:off x="6858575" y="3182988"/>
              <a:ext cx="253649" cy="451425"/>
            </a:xfrm>
            <a:prstGeom prst="rect">
              <a:avLst/>
            </a:prstGeom>
            <a:noFill/>
            <a:ln>
              <a:noFill/>
            </a:ln>
          </p:spPr>
        </p:pic>
      </p:grpSp>
      <p:cxnSp>
        <p:nvCxnSpPr>
          <p:cNvPr id="448" name="Google Shape;448;p50"/>
          <p:cNvCxnSpPr/>
          <p:nvPr/>
        </p:nvCxnSpPr>
        <p:spPr>
          <a:xfrm>
            <a:off x="3816600" y="2085050"/>
            <a:ext cx="0" cy="1321200"/>
          </a:xfrm>
          <a:prstGeom prst="straightConnector1">
            <a:avLst/>
          </a:prstGeom>
          <a:noFill/>
          <a:ln cap="flat" cmpd="sng" w="19050">
            <a:solidFill>
              <a:srgbClr val="E69138"/>
            </a:solidFill>
            <a:prstDash val="solid"/>
            <a:round/>
            <a:headEnd len="med" w="med" type="none"/>
            <a:tailEnd len="med" w="med" type="triangle"/>
          </a:ln>
        </p:spPr>
      </p:cxnSp>
      <p:sp>
        <p:nvSpPr>
          <p:cNvPr id="449" name="Google Shape;449;p50"/>
          <p:cNvSpPr txBox="1"/>
          <p:nvPr/>
        </p:nvSpPr>
        <p:spPr>
          <a:xfrm>
            <a:off x="854025" y="1253750"/>
            <a:ext cx="3806100" cy="8313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Idea: The first ciphertext block was computed with some randomness. Let’s use it to add randomness to the second block.</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Scratchpad: Let’s design it together</a:t>
            </a:r>
            <a:endParaRPr/>
          </a:p>
        </p:txBody>
      </p:sp>
      <p:sp>
        <p:nvSpPr>
          <p:cNvPr id="455" name="Google Shape;455;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56" name="Google Shape;456;p51"/>
          <p:cNvPicPr preferRelativeResize="0"/>
          <p:nvPr/>
        </p:nvPicPr>
        <p:blipFill rotWithShape="1">
          <a:blip r:embed="rId3">
            <a:alphaModFix/>
          </a:blip>
          <a:srcRect b="16219" l="0" r="0" t="0"/>
          <a:stretch/>
        </p:blipFill>
        <p:spPr>
          <a:xfrm>
            <a:off x="854025" y="2571750"/>
            <a:ext cx="7017950" cy="2367200"/>
          </a:xfrm>
          <a:prstGeom prst="rect">
            <a:avLst/>
          </a:prstGeom>
          <a:noFill/>
          <a:ln>
            <a:noFill/>
          </a:ln>
        </p:spPr>
      </p:pic>
      <p:cxnSp>
        <p:nvCxnSpPr>
          <p:cNvPr id="457" name="Google Shape;457;p51"/>
          <p:cNvCxnSpPr/>
          <p:nvPr/>
        </p:nvCxnSpPr>
        <p:spPr>
          <a:xfrm>
            <a:off x="6265225" y="2085050"/>
            <a:ext cx="0" cy="1321200"/>
          </a:xfrm>
          <a:prstGeom prst="straightConnector1">
            <a:avLst/>
          </a:prstGeom>
          <a:noFill/>
          <a:ln cap="flat" cmpd="sng" w="19050">
            <a:solidFill>
              <a:srgbClr val="E69138"/>
            </a:solidFill>
            <a:prstDash val="solid"/>
            <a:round/>
            <a:headEnd len="med" w="med" type="none"/>
            <a:tailEnd len="med" w="med" type="triangle"/>
          </a:ln>
        </p:spPr>
      </p:cxnSp>
      <p:sp>
        <p:nvSpPr>
          <p:cNvPr id="458" name="Google Shape;458;p51"/>
          <p:cNvSpPr txBox="1"/>
          <p:nvPr/>
        </p:nvSpPr>
        <p:spPr>
          <a:xfrm>
            <a:off x="4048175" y="1253750"/>
            <a:ext cx="3646500" cy="8313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Now the second ciphertext block has some randomness in it. Let’s use it to add randomness to the third block.</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CBC Mode</a:t>
            </a:r>
            <a:endParaRPr/>
          </a:p>
        </p:txBody>
      </p:sp>
      <p:sp>
        <p:nvSpPr>
          <p:cNvPr id="464" name="Google Shape;464;p52"/>
          <p:cNvSpPr txBox="1"/>
          <p:nvPr>
            <p:ph idx="1" type="body"/>
          </p:nvPr>
        </p:nvSpPr>
        <p:spPr>
          <a:xfrm>
            <a:off x="198500" y="1246825"/>
            <a:ext cx="8520600" cy="16773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We’ve just designed </a:t>
            </a:r>
            <a:r>
              <a:rPr b="1" lang="en"/>
              <a:t>cipher block chaining (CBC) mode</a:t>
            </a:r>
            <a:endParaRPr b="1"/>
          </a:p>
          <a:p>
            <a:pPr indent="-325755" lvl="0" marL="457200" rtl="0" algn="l">
              <a:spcBef>
                <a:spcPts val="0"/>
              </a:spcBef>
              <a:spcAft>
                <a:spcPts val="0"/>
              </a:spcAft>
              <a:buSzPct val="100000"/>
              <a:buChar char="●"/>
            </a:pPr>
            <a:r>
              <a:rPr i="1" lang="en"/>
              <a:t>C</a:t>
            </a:r>
            <a:r>
              <a:rPr i="1" lang="en" sz="1300"/>
              <a:t>i</a:t>
            </a:r>
            <a:r>
              <a:rPr lang="en"/>
              <a:t> = </a:t>
            </a:r>
            <a:r>
              <a:rPr i="1" lang="en"/>
              <a:t>E</a:t>
            </a:r>
            <a:r>
              <a:rPr i="1" lang="en" sz="1300"/>
              <a:t>K</a:t>
            </a:r>
            <a:r>
              <a:rPr lang="en"/>
              <a:t>(</a:t>
            </a:r>
            <a:r>
              <a:rPr i="1" lang="en"/>
              <a:t>M</a:t>
            </a:r>
            <a:r>
              <a:rPr i="1" lang="en" sz="1300"/>
              <a:t>i</a:t>
            </a:r>
            <a:r>
              <a:rPr lang="en"/>
              <a:t> ⊕ </a:t>
            </a:r>
            <a:r>
              <a:rPr i="1" lang="en"/>
              <a:t>C</a:t>
            </a:r>
            <a:r>
              <a:rPr i="1" lang="en" sz="1300"/>
              <a:t>i</a:t>
            </a:r>
            <a:r>
              <a:rPr lang="en" sz="1300"/>
              <a:t>-1</a:t>
            </a:r>
            <a:r>
              <a:rPr lang="en"/>
              <a:t>); C</a:t>
            </a:r>
            <a:r>
              <a:rPr lang="en" sz="1300"/>
              <a:t>0</a:t>
            </a:r>
            <a:r>
              <a:rPr lang="en"/>
              <a:t> = IV</a:t>
            </a:r>
            <a:endParaRPr/>
          </a:p>
          <a:p>
            <a:pPr indent="-325755" lvl="0" marL="457200" rtl="0" algn="l">
              <a:spcBef>
                <a:spcPts val="0"/>
              </a:spcBef>
              <a:spcAft>
                <a:spcPts val="0"/>
              </a:spcAft>
              <a:buSzPct val="100000"/>
              <a:buChar char="●"/>
            </a:pPr>
            <a:r>
              <a:rPr lang="en"/>
              <a:t>Enc(K, M): </a:t>
            </a:r>
            <a:endParaRPr/>
          </a:p>
          <a:p>
            <a:pPr indent="-304165" lvl="1" marL="914400" rtl="0" algn="l">
              <a:spcBef>
                <a:spcPts val="0"/>
              </a:spcBef>
              <a:spcAft>
                <a:spcPts val="0"/>
              </a:spcAft>
              <a:buSzPct val="100000"/>
              <a:buChar char="○"/>
            </a:pPr>
            <a:r>
              <a:rPr lang="en"/>
              <a:t>Split M in m plaintext blocks P</a:t>
            </a:r>
            <a:r>
              <a:rPr baseline="-25000" lang="en"/>
              <a:t>1 </a:t>
            </a:r>
            <a:r>
              <a:rPr lang="en"/>
              <a:t>… P</a:t>
            </a:r>
            <a:r>
              <a:rPr baseline="-25000" lang="en"/>
              <a:t>m</a:t>
            </a:r>
            <a:r>
              <a:rPr lang="en"/>
              <a:t> each of size n </a:t>
            </a:r>
            <a:endParaRPr/>
          </a:p>
          <a:p>
            <a:pPr indent="-304165" lvl="1" marL="914400" rtl="0" algn="l">
              <a:spcBef>
                <a:spcPts val="0"/>
              </a:spcBef>
              <a:spcAft>
                <a:spcPts val="0"/>
              </a:spcAft>
              <a:buSzPct val="100000"/>
              <a:buChar char="○"/>
            </a:pPr>
            <a:r>
              <a:rPr lang="en"/>
              <a:t>Choose a random IV</a:t>
            </a:r>
            <a:endParaRPr/>
          </a:p>
          <a:p>
            <a:pPr indent="-304165" lvl="1" marL="914400" rtl="0" algn="l">
              <a:spcBef>
                <a:spcPts val="0"/>
              </a:spcBef>
              <a:spcAft>
                <a:spcPts val="0"/>
              </a:spcAft>
              <a:buSzPct val="100000"/>
              <a:buChar char="○"/>
            </a:pPr>
            <a:r>
              <a:rPr lang="en"/>
              <a:t>Compute and output (IV, C</a:t>
            </a:r>
            <a:r>
              <a:rPr baseline="-25000" lang="en"/>
              <a:t>1</a:t>
            </a:r>
            <a:r>
              <a:rPr lang="en"/>
              <a:t>, …, C</a:t>
            </a:r>
            <a:r>
              <a:rPr baseline="-25000" lang="en"/>
              <a:t>m</a:t>
            </a:r>
            <a:r>
              <a:rPr lang="en"/>
              <a:t>) as the overall ciphertext</a:t>
            </a:r>
            <a:endParaRPr/>
          </a:p>
          <a:p>
            <a:pPr indent="-325755" lvl="0" marL="457200" rtl="0" algn="l">
              <a:spcBef>
                <a:spcPts val="0"/>
              </a:spcBef>
              <a:spcAft>
                <a:spcPts val="0"/>
              </a:spcAft>
              <a:buSzPct val="100000"/>
              <a:buChar char="●"/>
            </a:pPr>
            <a:r>
              <a:rPr lang="en"/>
              <a:t>How do we decrypt?</a:t>
            </a:r>
            <a:endParaRPr/>
          </a:p>
        </p:txBody>
      </p:sp>
      <p:sp>
        <p:nvSpPr>
          <p:cNvPr id="465" name="Google Shape;465;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66" name="Google Shape;466;p52"/>
          <p:cNvPicPr preferRelativeResize="0"/>
          <p:nvPr/>
        </p:nvPicPr>
        <p:blipFill>
          <a:blip r:embed="rId3">
            <a:alphaModFix/>
          </a:blip>
          <a:stretch>
            <a:fillRect/>
          </a:stretch>
        </p:blipFill>
        <p:spPr>
          <a:xfrm>
            <a:off x="1826475" y="3020530"/>
            <a:ext cx="5491075" cy="2210722"/>
          </a:xfrm>
          <a:prstGeom prst="rect">
            <a:avLst/>
          </a:prstGeom>
          <a:noFill/>
          <a:ln>
            <a:noFill/>
          </a:ln>
        </p:spPr>
      </p:pic>
      <p:sp>
        <p:nvSpPr>
          <p:cNvPr id="467" name="Google Shape;467;p52"/>
          <p:cNvSpPr txBox="1"/>
          <p:nvPr/>
        </p:nvSpPr>
        <p:spPr>
          <a:xfrm>
            <a:off x="3132325" y="2839275"/>
            <a:ext cx="37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r>
              <a:rPr baseline="-25000" lang="en"/>
              <a:t>1</a:t>
            </a:r>
            <a:endParaRPr baseline="-25000"/>
          </a:p>
        </p:txBody>
      </p:sp>
      <p:sp>
        <p:nvSpPr>
          <p:cNvPr id="468" name="Google Shape;468;p52"/>
          <p:cNvSpPr txBox="1"/>
          <p:nvPr/>
        </p:nvSpPr>
        <p:spPr>
          <a:xfrm>
            <a:off x="4658150" y="2839275"/>
            <a:ext cx="37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r>
              <a:rPr baseline="-25000" lang="en"/>
              <a:t>2</a:t>
            </a:r>
            <a:endParaRPr baseline="-25000"/>
          </a:p>
        </p:txBody>
      </p:sp>
      <p:sp>
        <p:nvSpPr>
          <p:cNvPr id="469" name="Google Shape;469;p52"/>
          <p:cNvSpPr txBox="1"/>
          <p:nvPr/>
        </p:nvSpPr>
        <p:spPr>
          <a:xfrm>
            <a:off x="6400800" y="2838975"/>
            <a:ext cx="69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r>
              <a:rPr baseline="-25000" lang="en"/>
              <a:t>m</a:t>
            </a:r>
            <a:endParaRPr baseline="-25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CBC Mode: Decryption</a:t>
            </a:r>
            <a:endParaRPr/>
          </a:p>
        </p:txBody>
      </p:sp>
      <p:sp>
        <p:nvSpPr>
          <p:cNvPr id="475" name="Google Shape;475;p53"/>
          <p:cNvSpPr txBox="1"/>
          <p:nvPr>
            <p:ph idx="1" type="body"/>
          </p:nvPr>
        </p:nvSpPr>
        <p:spPr>
          <a:xfrm>
            <a:off x="198500" y="1246825"/>
            <a:ext cx="8520600" cy="167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do we decrypt CBC mode?</a:t>
            </a:r>
            <a:endParaRPr/>
          </a:p>
          <a:p>
            <a:pPr indent="-342900" lvl="1" marL="914400" rtl="0" algn="l">
              <a:spcBef>
                <a:spcPts val="0"/>
              </a:spcBef>
              <a:spcAft>
                <a:spcPts val="0"/>
              </a:spcAft>
              <a:buSzPts val="1800"/>
              <a:buChar char="○"/>
            </a:pPr>
            <a:r>
              <a:rPr lang="en" sz="1800"/>
              <a:t>Parse ciphertext as (IV, C</a:t>
            </a:r>
            <a:r>
              <a:rPr baseline="-25000" lang="en" sz="1800"/>
              <a:t>1</a:t>
            </a:r>
            <a:r>
              <a:rPr lang="en" sz="1800"/>
              <a:t>, …, C</a:t>
            </a:r>
            <a:r>
              <a:rPr baseline="-25000" lang="en" sz="1800"/>
              <a:t>m</a:t>
            </a:r>
            <a:r>
              <a:rPr lang="en" sz="1800"/>
              <a:t>) </a:t>
            </a:r>
            <a:endParaRPr sz="1800"/>
          </a:p>
          <a:p>
            <a:pPr indent="-342900" lvl="1" marL="914400" rtl="0" algn="l">
              <a:spcBef>
                <a:spcPts val="0"/>
              </a:spcBef>
              <a:spcAft>
                <a:spcPts val="0"/>
              </a:spcAft>
              <a:buSzPts val="1800"/>
              <a:buChar char="○"/>
            </a:pPr>
            <a:r>
              <a:rPr lang="en" sz="1800"/>
              <a:t>Decrypt each ciphertext and then XOR with IV or previous ciphertext</a:t>
            </a:r>
            <a:endParaRPr sz="1800"/>
          </a:p>
        </p:txBody>
      </p:sp>
      <p:sp>
        <p:nvSpPr>
          <p:cNvPr id="476" name="Google Shape;476;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77" name="Google Shape;477;p53"/>
          <p:cNvPicPr preferRelativeResize="0"/>
          <p:nvPr/>
        </p:nvPicPr>
        <p:blipFill>
          <a:blip r:embed="rId3">
            <a:alphaModFix/>
          </a:blip>
          <a:stretch>
            <a:fillRect/>
          </a:stretch>
        </p:blipFill>
        <p:spPr>
          <a:xfrm>
            <a:off x="198500" y="3009700"/>
            <a:ext cx="4107101" cy="1653524"/>
          </a:xfrm>
          <a:prstGeom prst="rect">
            <a:avLst/>
          </a:prstGeom>
          <a:noFill/>
          <a:ln>
            <a:noFill/>
          </a:ln>
        </p:spPr>
      </p:pic>
      <p:pic>
        <p:nvPicPr>
          <p:cNvPr id="478" name="Google Shape;478;p53"/>
          <p:cNvPicPr preferRelativeResize="0"/>
          <p:nvPr/>
        </p:nvPicPr>
        <p:blipFill>
          <a:blip r:embed="rId4">
            <a:alphaModFix/>
          </a:blip>
          <a:stretch>
            <a:fillRect/>
          </a:stretch>
        </p:blipFill>
        <p:spPr>
          <a:xfrm>
            <a:off x="4516199" y="3009700"/>
            <a:ext cx="4107101" cy="16535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CBC Mode: Decryption</a:t>
            </a:r>
            <a:endParaRPr/>
          </a:p>
        </p:txBody>
      </p:sp>
      <p:sp>
        <p:nvSpPr>
          <p:cNvPr id="484" name="Google Shape;484;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485" name="Google Shape;485;p54"/>
          <p:cNvGraphicFramePr/>
          <p:nvPr/>
        </p:nvGraphicFramePr>
        <p:xfrm>
          <a:off x="444388" y="1539500"/>
          <a:ext cx="3000000" cy="3000000"/>
        </p:xfrm>
        <a:graphic>
          <a:graphicData uri="http://schemas.openxmlformats.org/drawingml/2006/table">
            <a:tbl>
              <a:tblPr>
                <a:noFill/>
                <a:tableStyleId>{12E67216-324A-4BA9-A612-29C3480C1D07}</a:tableStyleId>
              </a:tblPr>
              <a:tblGrid>
                <a:gridCol w="2084550"/>
                <a:gridCol w="200000"/>
                <a:gridCol w="2334750"/>
                <a:gridCol w="3676175"/>
              </a:tblGrid>
              <a:tr h="381000">
                <a:tc>
                  <a:txBody>
                    <a:bodyPr/>
                    <a:lstStyle/>
                    <a:p>
                      <a:pPr indent="0" lvl="0" marL="0" rtl="0" algn="r">
                        <a:lnSpc>
                          <a:spcPct val="115000"/>
                        </a:lnSpc>
                        <a:spcBef>
                          <a:spcPts val="0"/>
                        </a:spcBef>
                        <a:spcAft>
                          <a:spcPts val="1200"/>
                        </a:spcAft>
                        <a:buNone/>
                      </a:pPr>
                      <a:r>
                        <a:rPr i="1" lang="en" sz="1800"/>
                        <a:t>C</a:t>
                      </a:r>
                      <a:r>
                        <a:rPr i="1" lang="en" sz="1300"/>
                        <a:t>i</a:t>
                      </a:r>
                      <a:endParaRPr i="1" sz="13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800"/>
                        <a:t>=</a:t>
                      </a:r>
                      <a:endParaRPr sz="1800"/>
                    </a:p>
                  </a:txBody>
                  <a:tcPr marT="91425" marB="91425"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i="1" lang="en" sz="1800"/>
                        <a:t>E</a:t>
                      </a:r>
                      <a:r>
                        <a:rPr i="1" lang="en" sz="1300"/>
                        <a:t>K</a:t>
                      </a:r>
                      <a:r>
                        <a:rPr lang="en" sz="1800"/>
                        <a:t>(</a:t>
                      </a:r>
                      <a:r>
                        <a:rPr i="1" lang="en" sz="1800"/>
                        <a:t>M</a:t>
                      </a:r>
                      <a:r>
                        <a:rPr i="1" lang="en" sz="1300"/>
                        <a:t>i</a:t>
                      </a:r>
                      <a:r>
                        <a:rPr lang="en" sz="1800"/>
                        <a:t> </a:t>
                      </a:r>
                      <a:r>
                        <a:rPr lang="en" sz="1800">
                          <a:solidFill>
                            <a:schemeClr val="dk1"/>
                          </a:solidFill>
                        </a:rPr>
                        <a:t>⊕</a:t>
                      </a:r>
                      <a:r>
                        <a:rPr lang="en" sz="1800"/>
                        <a:t> </a:t>
                      </a:r>
                      <a:r>
                        <a:rPr i="1" lang="en" sz="1800"/>
                        <a:t>C</a:t>
                      </a:r>
                      <a:r>
                        <a:rPr i="1" lang="en" sz="1300"/>
                        <a:t>i</a:t>
                      </a:r>
                      <a:r>
                        <a:rPr lang="en" sz="1300"/>
                        <a:t>-1</a:t>
                      </a:r>
                      <a:r>
                        <a:rPr lang="en" sz="1800"/>
                        <a:t>)</a:t>
                      </a:r>
                      <a:endParaRPr sz="1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sz="1800">
                          <a:solidFill>
                            <a:srgbClr val="000000"/>
                          </a:solidFill>
                        </a:rPr>
                        <a:t>Definition of encryption</a:t>
                      </a:r>
                      <a:endParaRPr sz="1800">
                        <a:solidFill>
                          <a:srgbClr val="000000"/>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r">
                        <a:spcBef>
                          <a:spcPts val="0"/>
                        </a:spcBef>
                        <a:spcAft>
                          <a:spcPts val="0"/>
                        </a:spcAft>
                        <a:buNone/>
                      </a:pPr>
                      <a:r>
                        <a:rPr i="1" lang="en" sz="1800"/>
                        <a:t>D</a:t>
                      </a:r>
                      <a:r>
                        <a:rPr i="1" lang="en" sz="1300">
                          <a:solidFill>
                            <a:schemeClr val="dk1"/>
                          </a:solidFill>
                        </a:rPr>
                        <a:t>K</a:t>
                      </a:r>
                      <a:r>
                        <a:rPr lang="en" sz="1800"/>
                        <a:t>(</a:t>
                      </a:r>
                      <a:r>
                        <a:rPr i="1" lang="en" sz="1800">
                          <a:solidFill>
                            <a:schemeClr val="dk1"/>
                          </a:solidFill>
                        </a:rPr>
                        <a:t>C</a:t>
                      </a:r>
                      <a:r>
                        <a:rPr i="1" lang="en" sz="1300">
                          <a:solidFill>
                            <a:schemeClr val="dk1"/>
                          </a:solidFill>
                        </a:rPr>
                        <a:t>i</a:t>
                      </a:r>
                      <a:r>
                        <a:rPr lang="en" sz="1800"/>
                        <a:t>)</a:t>
                      </a:r>
                      <a:endParaRPr sz="1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800"/>
                        <a:t>=</a:t>
                      </a:r>
                      <a:endParaRPr sz="1800"/>
                    </a:p>
                  </a:txBody>
                  <a:tcPr marT="91425" marB="91425"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i="1" lang="en" sz="1800"/>
                        <a:t>D</a:t>
                      </a:r>
                      <a:r>
                        <a:rPr i="1" lang="en" sz="1300"/>
                        <a:t>K</a:t>
                      </a:r>
                      <a:r>
                        <a:rPr lang="en" sz="1800"/>
                        <a:t>(</a:t>
                      </a:r>
                      <a:r>
                        <a:rPr i="1" lang="en" sz="1800">
                          <a:solidFill>
                            <a:schemeClr val="dk1"/>
                          </a:solidFill>
                        </a:rPr>
                        <a:t>E</a:t>
                      </a:r>
                      <a:r>
                        <a:rPr i="1" lang="en" sz="1300">
                          <a:solidFill>
                            <a:schemeClr val="dk1"/>
                          </a:solidFill>
                        </a:rPr>
                        <a:t>K</a:t>
                      </a:r>
                      <a:r>
                        <a:rPr lang="en" sz="1800">
                          <a:solidFill>
                            <a:schemeClr val="dk1"/>
                          </a:solidFill>
                        </a:rPr>
                        <a:t>(</a:t>
                      </a:r>
                      <a:r>
                        <a:rPr i="1" lang="en" sz="1800">
                          <a:solidFill>
                            <a:schemeClr val="dk1"/>
                          </a:solidFill>
                        </a:rPr>
                        <a:t>M</a:t>
                      </a:r>
                      <a:r>
                        <a:rPr i="1" lang="en" sz="1300">
                          <a:solidFill>
                            <a:schemeClr val="dk1"/>
                          </a:solidFill>
                        </a:rPr>
                        <a:t>i</a:t>
                      </a:r>
                      <a:r>
                        <a:rPr lang="en" sz="1800">
                          <a:solidFill>
                            <a:schemeClr val="dk1"/>
                          </a:solidFill>
                        </a:rPr>
                        <a:t> ⊕ </a:t>
                      </a:r>
                      <a:r>
                        <a:rPr i="1" lang="en" sz="1800">
                          <a:solidFill>
                            <a:schemeClr val="dk1"/>
                          </a:solidFill>
                        </a:rPr>
                        <a:t>C</a:t>
                      </a:r>
                      <a:r>
                        <a:rPr i="1" lang="en" sz="1300">
                          <a:solidFill>
                            <a:schemeClr val="dk1"/>
                          </a:solidFill>
                        </a:rPr>
                        <a:t>i</a:t>
                      </a:r>
                      <a:r>
                        <a:rPr lang="en" sz="1300">
                          <a:solidFill>
                            <a:schemeClr val="dk1"/>
                          </a:solidFill>
                        </a:rPr>
                        <a:t>-1</a:t>
                      </a:r>
                      <a:r>
                        <a:rPr lang="en" sz="1800">
                          <a:solidFill>
                            <a:schemeClr val="dk1"/>
                          </a:solidFill>
                        </a:rPr>
                        <a:t>)</a:t>
                      </a:r>
                      <a:r>
                        <a:rPr lang="en" sz="1800"/>
                        <a:t>)</a:t>
                      </a:r>
                      <a:endParaRPr sz="1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800"/>
                        <a:t>Decrypting both sides</a:t>
                      </a:r>
                      <a:endParaRPr sz="1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r">
                        <a:spcBef>
                          <a:spcPts val="0"/>
                        </a:spcBef>
                        <a:spcAft>
                          <a:spcPts val="0"/>
                        </a:spcAft>
                        <a:buClr>
                          <a:schemeClr val="dk1"/>
                        </a:buClr>
                        <a:buSzPts val="1100"/>
                        <a:buFont typeface="Arial"/>
                        <a:buNone/>
                      </a:pPr>
                      <a:r>
                        <a:rPr i="1" lang="en" sz="1800">
                          <a:solidFill>
                            <a:schemeClr val="dk1"/>
                          </a:solidFill>
                        </a:rPr>
                        <a:t>D</a:t>
                      </a:r>
                      <a:r>
                        <a:rPr i="1" lang="en" sz="1300">
                          <a:solidFill>
                            <a:schemeClr val="dk1"/>
                          </a:solidFill>
                        </a:rPr>
                        <a:t>K</a:t>
                      </a:r>
                      <a:r>
                        <a:rPr lang="en" sz="1800">
                          <a:solidFill>
                            <a:schemeClr val="dk1"/>
                          </a:solidFill>
                        </a:rPr>
                        <a:t>(</a:t>
                      </a:r>
                      <a:r>
                        <a:rPr i="1" lang="en" sz="1800">
                          <a:solidFill>
                            <a:schemeClr val="dk1"/>
                          </a:solidFill>
                        </a:rPr>
                        <a:t>C</a:t>
                      </a:r>
                      <a:r>
                        <a:rPr i="1" lang="en" sz="1300">
                          <a:solidFill>
                            <a:schemeClr val="dk1"/>
                          </a:solidFill>
                        </a:rPr>
                        <a:t>i</a:t>
                      </a:r>
                      <a:r>
                        <a:rPr lang="en" sz="1800">
                          <a:solidFill>
                            <a:schemeClr val="dk1"/>
                          </a:solidFill>
                        </a:rPr>
                        <a:t>)</a:t>
                      </a:r>
                      <a:endParaRPr sz="1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800"/>
                        <a:t>=</a:t>
                      </a:r>
                      <a:endParaRPr sz="1800"/>
                    </a:p>
                  </a:txBody>
                  <a:tcPr marT="91425" marB="91425"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i="1" lang="en" sz="1800">
                          <a:solidFill>
                            <a:schemeClr val="dk1"/>
                          </a:solidFill>
                        </a:rPr>
                        <a:t>M</a:t>
                      </a:r>
                      <a:r>
                        <a:rPr i="1" lang="en" sz="1300">
                          <a:solidFill>
                            <a:schemeClr val="dk1"/>
                          </a:solidFill>
                        </a:rPr>
                        <a:t>i</a:t>
                      </a:r>
                      <a:r>
                        <a:rPr lang="en" sz="1800">
                          <a:solidFill>
                            <a:schemeClr val="dk1"/>
                          </a:solidFill>
                        </a:rPr>
                        <a:t> ⊕ </a:t>
                      </a:r>
                      <a:r>
                        <a:rPr i="1" lang="en" sz="1800">
                          <a:solidFill>
                            <a:schemeClr val="dk1"/>
                          </a:solidFill>
                        </a:rPr>
                        <a:t>C</a:t>
                      </a:r>
                      <a:r>
                        <a:rPr i="1" lang="en" sz="1300">
                          <a:solidFill>
                            <a:schemeClr val="dk1"/>
                          </a:solidFill>
                        </a:rPr>
                        <a:t>i</a:t>
                      </a:r>
                      <a:r>
                        <a:rPr lang="en" sz="1300">
                          <a:solidFill>
                            <a:schemeClr val="dk1"/>
                          </a:solidFill>
                        </a:rPr>
                        <a:t>-1</a:t>
                      </a:r>
                      <a:endParaRPr sz="1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800"/>
                        <a:t>Decryption and encryption cancel</a:t>
                      </a:r>
                      <a:endParaRPr sz="1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r">
                        <a:spcBef>
                          <a:spcPts val="0"/>
                        </a:spcBef>
                        <a:spcAft>
                          <a:spcPts val="0"/>
                        </a:spcAft>
                        <a:buNone/>
                      </a:pPr>
                      <a:r>
                        <a:rPr i="1" lang="en" sz="1800">
                          <a:solidFill>
                            <a:schemeClr val="dk1"/>
                          </a:solidFill>
                        </a:rPr>
                        <a:t>D</a:t>
                      </a:r>
                      <a:r>
                        <a:rPr i="1" lang="en" sz="1300">
                          <a:solidFill>
                            <a:schemeClr val="dk1"/>
                          </a:solidFill>
                        </a:rPr>
                        <a:t>K</a:t>
                      </a:r>
                      <a:r>
                        <a:rPr lang="en" sz="1800">
                          <a:solidFill>
                            <a:schemeClr val="dk1"/>
                          </a:solidFill>
                        </a:rPr>
                        <a:t>(</a:t>
                      </a:r>
                      <a:r>
                        <a:rPr i="1" lang="en" sz="1800">
                          <a:solidFill>
                            <a:schemeClr val="dk1"/>
                          </a:solidFill>
                        </a:rPr>
                        <a:t>C</a:t>
                      </a:r>
                      <a:r>
                        <a:rPr i="1" lang="en" sz="1300">
                          <a:solidFill>
                            <a:schemeClr val="dk1"/>
                          </a:solidFill>
                        </a:rPr>
                        <a:t>i</a:t>
                      </a:r>
                      <a:r>
                        <a:rPr lang="en" sz="1800">
                          <a:solidFill>
                            <a:schemeClr val="dk1"/>
                          </a:solidFill>
                        </a:rPr>
                        <a:t>) ⊕ </a:t>
                      </a:r>
                      <a:r>
                        <a:rPr i="1" lang="en" sz="1800">
                          <a:solidFill>
                            <a:schemeClr val="dk1"/>
                          </a:solidFill>
                        </a:rPr>
                        <a:t>C</a:t>
                      </a:r>
                      <a:r>
                        <a:rPr i="1" lang="en" sz="1300">
                          <a:solidFill>
                            <a:schemeClr val="dk1"/>
                          </a:solidFill>
                        </a:rPr>
                        <a:t>i</a:t>
                      </a:r>
                      <a:r>
                        <a:rPr lang="en" sz="1300">
                          <a:solidFill>
                            <a:schemeClr val="dk1"/>
                          </a:solidFill>
                        </a:rPr>
                        <a:t>-1</a:t>
                      </a:r>
                      <a:endParaRPr sz="1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800"/>
                        <a:t>=</a:t>
                      </a:r>
                      <a:endParaRPr sz="1800"/>
                    </a:p>
                  </a:txBody>
                  <a:tcPr marT="91425" marB="91425"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i="1" lang="en" sz="1800">
                          <a:solidFill>
                            <a:schemeClr val="dk1"/>
                          </a:solidFill>
                        </a:rPr>
                        <a:t>M</a:t>
                      </a:r>
                      <a:r>
                        <a:rPr i="1" lang="en" sz="1300">
                          <a:solidFill>
                            <a:schemeClr val="dk1"/>
                          </a:solidFill>
                        </a:rPr>
                        <a:t>i</a:t>
                      </a:r>
                      <a:r>
                        <a:rPr lang="en" sz="1800">
                          <a:solidFill>
                            <a:schemeClr val="dk1"/>
                          </a:solidFill>
                        </a:rPr>
                        <a:t> ⊕ </a:t>
                      </a:r>
                      <a:r>
                        <a:rPr i="1" lang="en" sz="1800">
                          <a:solidFill>
                            <a:schemeClr val="dk1"/>
                          </a:solidFill>
                        </a:rPr>
                        <a:t>C</a:t>
                      </a:r>
                      <a:r>
                        <a:rPr i="1" lang="en" sz="1300">
                          <a:solidFill>
                            <a:schemeClr val="dk1"/>
                          </a:solidFill>
                        </a:rPr>
                        <a:t>i</a:t>
                      </a:r>
                      <a:r>
                        <a:rPr lang="en" sz="1300">
                          <a:solidFill>
                            <a:schemeClr val="dk1"/>
                          </a:solidFill>
                        </a:rPr>
                        <a:t>-1</a:t>
                      </a:r>
                      <a:r>
                        <a:rPr i="1" lang="en" sz="1800">
                          <a:solidFill>
                            <a:schemeClr val="dk1"/>
                          </a:solidFill>
                        </a:rPr>
                        <a:t> </a:t>
                      </a:r>
                      <a:r>
                        <a:rPr lang="en" sz="1800">
                          <a:solidFill>
                            <a:schemeClr val="dk1"/>
                          </a:solidFill>
                        </a:rPr>
                        <a:t>⊕ </a:t>
                      </a:r>
                      <a:r>
                        <a:rPr i="1" lang="en" sz="1800">
                          <a:solidFill>
                            <a:schemeClr val="dk1"/>
                          </a:solidFill>
                        </a:rPr>
                        <a:t>C</a:t>
                      </a:r>
                      <a:r>
                        <a:rPr i="1" lang="en" sz="1300">
                          <a:solidFill>
                            <a:schemeClr val="dk1"/>
                          </a:solidFill>
                        </a:rPr>
                        <a:t>i</a:t>
                      </a:r>
                      <a:r>
                        <a:rPr lang="en" sz="1300">
                          <a:solidFill>
                            <a:schemeClr val="dk1"/>
                          </a:solidFill>
                        </a:rPr>
                        <a:t>-1</a:t>
                      </a:r>
                      <a:endParaRPr sz="1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800"/>
                        <a:t>XOR both sides with </a:t>
                      </a:r>
                      <a:r>
                        <a:rPr i="1" lang="en" sz="1800">
                          <a:solidFill>
                            <a:schemeClr val="dk1"/>
                          </a:solidFill>
                        </a:rPr>
                        <a:t>C</a:t>
                      </a:r>
                      <a:r>
                        <a:rPr i="1" lang="en" sz="1300">
                          <a:solidFill>
                            <a:schemeClr val="dk1"/>
                          </a:solidFill>
                        </a:rPr>
                        <a:t>i-1</a:t>
                      </a:r>
                      <a:endParaRPr sz="1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r">
                        <a:spcBef>
                          <a:spcPts val="0"/>
                        </a:spcBef>
                        <a:spcAft>
                          <a:spcPts val="0"/>
                        </a:spcAft>
                        <a:buNone/>
                      </a:pPr>
                      <a:r>
                        <a:rPr i="1" lang="en" sz="1800">
                          <a:solidFill>
                            <a:schemeClr val="dk1"/>
                          </a:solidFill>
                        </a:rPr>
                        <a:t>D</a:t>
                      </a:r>
                      <a:r>
                        <a:rPr i="1" lang="en" sz="1300">
                          <a:solidFill>
                            <a:schemeClr val="dk1"/>
                          </a:solidFill>
                        </a:rPr>
                        <a:t>K</a:t>
                      </a:r>
                      <a:r>
                        <a:rPr lang="en" sz="1800">
                          <a:solidFill>
                            <a:schemeClr val="dk1"/>
                          </a:solidFill>
                        </a:rPr>
                        <a:t>(</a:t>
                      </a:r>
                      <a:r>
                        <a:rPr i="1" lang="en" sz="1800">
                          <a:solidFill>
                            <a:schemeClr val="dk1"/>
                          </a:solidFill>
                        </a:rPr>
                        <a:t>C</a:t>
                      </a:r>
                      <a:r>
                        <a:rPr i="1" lang="en" sz="1300">
                          <a:solidFill>
                            <a:schemeClr val="dk1"/>
                          </a:solidFill>
                        </a:rPr>
                        <a:t>i</a:t>
                      </a:r>
                      <a:r>
                        <a:rPr lang="en" sz="1800">
                          <a:solidFill>
                            <a:schemeClr val="dk1"/>
                          </a:solidFill>
                        </a:rPr>
                        <a:t>) ⊕ </a:t>
                      </a:r>
                      <a:r>
                        <a:rPr i="1" lang="en" sz="1800">
                          <a:solidFill>
                            <a:schemeClr val="dk1"/>
                          </a:solidFill>
                        </a:rPr>
                        <a:t>C</a:t>
                      </a:r>
                      <a:r>
                        <a:rPr i="1" lang="en" sz="1300">
                          <a:solidFill>
                            <a:schemeClr val="dk1"/>
                          </a:solidFill>
                        </a:rPr>
                        <a:t>i</a:t>
                      </a:r>
                      <a:r>
                        <a:rPr lang="en" sz="1300">
                          <a:solidFill>
                            <a:schemeClr val="dk1"/>
                          </a:solidFill>
                        </a:rPr>
                        <a:t>-1</a:t>
                      </a:r>
                      <a:endParaRPr sz="1800">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800"/>
                        <a:t>=</a:t>
                      </a:r>
                      <a:endParaRPr sz="1800"/>
                    </a:p>
                  </a:txBody>
                  <a:tcPr marT="91425" marB="91425"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i="1" lang="en" sz="1800">
                          <a:solidFill>
                            <a:schemeClr val="dk1"/>
                          </a:solidFill>
                        </a:rPr>
                        <a:t>M</a:t>
                      </a:r>
                      <a:r>
                        <a:rPr i="1" lang="en" sz="1300">
                          <a:solidFill>
                            <a:schemeClr val="dk1"/>
                          </a:solidFill>
                        </a:rPr>
                        <a:t>i</a:t>
                      </a:r>
                      <a:endParaRPr i="1" sz="1800">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800"/>
                        <a:t>XOR property</a:t>
                      </a:r>
                      <a:endParaRPr sz="1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CBC Mode: Efficiency &amp; Parallelism</a:t>
            </a:r>
            <a:endParaRPr/>
          </a:p>
        </p:txBody>
      </p:sp>
      <p:sp>
        <p:nvSpPr>
          <p:cNvPr id="491" name="Google Shape;491;p55"/>
          <p:cNvSpPr txBox="1"/>
          <p:nvPr>
            <p:ph idx="1" type="body"/>
          </p:nvPr>
        </p:nvSpPr>
        <p:spPr>
          <a:xfrm>
            <a:off x="198500" y="1246825"/>
            <a:ext cx="8520600" cy="167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Can encryption be parallelized?</a:t>
            </a:r>
            <a:endParaRPr/>
          </a:p>
          <a:p>
            <a:pPr indent="-317500" lvl="1" marL="914400" rtl="0" algn="l">
              <a:spcBef>
                <a:spcPts val="0"/>
              </a:spcBef>
              <a:spcAft>
                <a:spcPts val="0"/>
              </a:spcAft>
              <a:buSzPts val="1400"/>
              <a:buChar char="○"/>
            </a:pPr>
            <a:r>
              <a:rPr lang="en"/>
              <a:t>No, we have to wait for block i to finish before encrypting block i+1</a:t>
            </a:r>
            <a:endParaRPr/>
          </a:p>
          <a:p>
            <a:pPr indent="-342900" lvl="0" marL="457200" rtl="0" algn="l">
              <a:spcBef>
                <a:spcPts val="0"/>
              </a:spcBef>
              <a:spcAft>
                <a:spcPts val="0"/>
              </a:spcAft>
              <a:buSzPts val="1800"/>
              <a:buChar char="●"/>
            </a:pPr>
            <a:r>
              <a:rPr lang="en"/>
              <a:t>Can decryption be parallelized?</a:t>
            </a:r>
            <a:endParaRPr/>
          </a:p>
          <a:p>
            <a:pPr indent="-317500" lvl="1" marL="914400" rtl="0" algn="l">
              <a:spcBef>
                <a:spcPts val="0"/>
              </a:spcBef>
              <a:spcAft>
                <a:spcPts val="0"/>
              </a:spcAft>
              <a:buSzPts val="1400"/>
              <a:buChar char="○"/>
            </a:pPr>
            <a:r>
              <a:rPr lang="en"/>
              <a:t>Yes, decryption only requires ciphertext as input</a:t>
            </a:r>
            <a:endParaRPr/>
          </a:p>
        </p:txBody>
      </p:sp>
      <p:sp>
        <p:nvSpPr>
          <p:cNvPr id="492" name="Google Shape;492;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93" name="Google Shape;493;p55"/>
          <p:cNvPicPr preferRelativeResize="0"/>
          <p:nvPr/>
        </p:nvPicPr>
        <p:blipFill>
          <a:blip r:embed="rId3">
            <a:alphaModFix/>
          </a:blip>
          <a:stretch>
            <a:fillRect/>
          </a:stretch>
        </p:blipFill>
        <p:spPr>
          <a:xfrm>
            <a:off x="198500" y="3009700"/>
            <a:ext cx="4107101" cy="1653524"/>
          </a:xfrm>
          <a:prstGeom prst="rect">
            <a:avLst/>
          </a:prstGeom>
          <a:noFill/>
          <a:ln>
            <a:noFill/>
          </a:ln>
        </p:spPr>
      </p:pic>
      <p:pic>
        <p:nvPicPr>
          <p:cNvPr id="494" name="Google Shape;494;p55"/>
          <p:cNvPicPr preferRelativeResize="0"/>
          <p:nvPr/>
        </p:nvPicPr>
        <p:blipFill>
          <a:blip r:embed="rId4">
            <a:alphaModFix/>
          </a:blip>
          <a:stretch>
            <a:fillRect/>
          </a:stretch>
        </p:blipFill>
        <p:spPr>
          <a:xfrm>
            <a:off x="4516199" y="3009700"/>
            <a:ext cx="4107101" cy="16535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95" name="Google Shape;95;p2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IND-CPA security</a:t>
            </a:r>
            <a:endParaRPr/>
          </a:p>
          <a:p>
            <a:pPr indent="-317500" lvl="1" marL="914400" rtl="0" algn="l">
              <a:spcBef>
                <a:spcPts val="0"/>
              </a:spcBef>
              <a:spcAft>
                <a:spcPts val="0"/>
              </a:spcAft>
              <a:buSzPts val="1400"/>
              <a:buChar char="○"/>
            </a:pPr>
            <a:r>
              <a:rPr lang="en"/>
              <a:t>Even if Eve can trick Alice into encrypting some messages of Eve’s choosing, given the encryption of either </a:t>
            </a:r>
            <a:r>
              <a:rPr i="1" lang="en"/>
              <a:t>M</a:t>
            </a:r>
            <a:r>
              <a:rPr lang="en" sz="900"/>
              <a:t>0</a:t>
            </a:r>
            <a:r>
              <a:rPr lang="en"/>
              <a:t> or </a:t>
            </a:r>
            <a:r>
              <a:rPr i="1" lang="en"/>
              <a:t>M</a:t>
            </a:r>
            <a:r>
              <a:rPr lang="en" sz="900"/>
              <a:t>1</a:t>
            </a:r>
            <a:r>
              <a:rPr lang="en"/>
              <a:t>, Eve cannot distinguish which message was sent with probability greater than 1/2.</a:t>
            </a:r>
            <a:endParaRPr/>
          </a:p>
          <a:p>
            <a:pPr indent="-317500" lvl="1" marL="914400" rtl="0" algn="l">
              <a:spcBef>
                <a:spcPts val="0"/>
              </a:spcBef>
              <a:spcAft>
                <a:spcPts val="0"/>
              </a:spcAft>
              <a:buSzPts val="1400"/>
              <a:buChar char="○"/>
            </a:pPr>
            <a:r>
              <a:rPr lang="en"/>
              <a:t>We can use the IND-CPA game to test for IND-CPA security</a:t>
            </a:r>
            <a:endParaRPr/>
          </a:p>
          <a:p>
            <a:pPr indent="-317500" lvl="1" marL="914400" rtl="0" algn="l">
              <a:spcBef>
                <a:spcPts val="0"/>
              </a:spcBef>
              <a:spcAft>
                <a:spcPts val="0"/>
              </a:spcAft>
              <a:buSzPts val="1400"/>
              <a:buChar char="○"/>
            </a:pPr>
            <a:r>
              <a:rPr lang="en"/>
              <a:t>Edge cases: IND-CPA secure schemes can leak length. Eve is limited to polynomial-time algorithms, and must have a non-negligible advantage to win.</a:t>
            </a:r>
            <a:endParaRPr/>
          </a:p>
          <a:p>
            <a:pPr indent="-342900" lvl="0" marL="457200" rtl="0" algn="l">
              <a:spcBef>
                <a:spcPts val="0"/>
              </a:spcBef>
              <a:spcAft>
                <a:spcPts val="0"/>
              </a:spcAft>
              <a:buSzPts val="1800"/>
              <a:buChar char="●"/>
            </a:pPr>
            <a:r>
              <a:rPr lang="en"/>
              <a:t>One-time pads</a:t>
            </a:r>
            <a:endParaRPr/>
          </a:p>
          <a:p>
            <a:pPr indent="-317500" lvl="1" marL="914400" rtl="0" algn="l">
              <a:spcBef>
                <a:spcPts val="0"/>
              </a:spcBef>
              <a:spcAft>
                <a:spcPts val="0"/>
              </a:spcAft>
              <a:buSzPts val="1400"/>
              <a:buChar char="○"/>
            </a:pPr>
            <a:r>
              <a:rPr lang="en"/>
              <a:t>Symmetric encryption scheme: Alice and Bob share a secret key.</a:t>
            </a:r>
            <a:endParaRPr/>
          </a:p>
          <a:p>
            <a:pPr indent="-317500" lvl="1" marL="914400" rtl="0" algn="l">
              <a:spcBef>
                <a:spcPts val="0"/>
              </a:spcBef>
              <a:spcAft>
                <a:spcPts val="0"/>
              </a:spcAft>
              <a:buSzPts val="1400"/>
              <a:buChar char="○"/>
            </a:pPr>
            <a:r>
              <a:rPr lang="en"/>
              <a:t>Encryption and decryption: Bitwise XOR with the key.</a:t>
            </a:r>
            <a:endParaRPr/>
          </a:p>
          <a:p>
            <a:pPr indent="-317500" lvl="1" marL="914400" rtl="0" algn="l">
              <a:spcBef>
                <a:spcPts val="0"/>
              </a:spcBef>
              <a:spcAft>
                <a:spcPts val="0"/>
              </a:spcAft>
              <a:buSzPts val="1400"/>
              <a:buChar char="○"/>
            </a:pPr>
            <a:r>
              <a:rPr lang="en"/>
              <a:t>No information leakage if the key is never reused.</a:t>
            </a:r>
            <a:endParaRPr/>
          </a:p>
          <a:p>
            <a:pPr indent="-317500" lvl="1" marL="914400" rtl="0" algn="l">
              <a:spcBef>
                <a:spcPts val="0"/>
              </a:spcBef>
              <a:spcAft>
                <a:spcPts val="0"/>
              </a:spcAft>
              <a:buSzPts val="1400"/>
              <a:buChar char="○"/>
            </a:pPr>
            <a:r>
              <a:rPr lang="en"/>
              <a:t>Information leaks if the key is reused.</a:t>
            </a:r>
            <a:endParaRPr/>
          </a:p>
          <a:p>
            <a:pPr indent="-317500" lvl="1" marL="914400" rtl="0" algn="l">
              <a:spcBef>
                <a:spcPts val="0"/>
              </a:spcBef>
              <a:spcAft>
                <a:spcPts val="0"/>
              </a:spcAft>
              <a:buSzPts val="1400"/>
              <a:buChar char="○"/>
            </a:pPr>
            <a:r>
              <a:rPr lang="en"/>
              <a:t>Impractical for real-world usage, unless you’re a spy.</a:t>
            </a:r>
            <a:endParaRPr/>
          </a:p>
        </p:txBody>
      </p:sp>
      <p:sp>
        <p:nvSpPr>
          <p:cNvPr id="96" name="Google Shape;9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CBC Mode: Padding</a:t>
            </a:r>
            <a:endParaRPr/>
          </a:p>
        </p:txBody>
      </p:sp>
      <p:sp>
        <p:nvSpPr>
          <p:cNvPr id="500" name="Google Shape;500;p56"/>
          <p:cNvSpPr txBox="1"/>
          <p:nvPr>
            <p:ph idx="1" type="body"/>
          </p:nvPr>
        </p:nvSpPr>
        <p:spPr>
          <a:xfrm>
            <a:off x="198500" y="1246825"/>
            <a:ext cx="8520600" cy="167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if you want to encrypt a message that isn’t a multiple of the block size?</a:t>
            </a:r>
            <a:endParaRPr/>
          </a:p>
          <a:p>
            <a:pPr indent="-317500" lvl="1" marL="914400" rtl="0" algn="l">
              <a:spcBef>
                <a:spcPts val="0"/>
              </a:spcBef>
              <a:spcAft>
                <a:spcPts val="0"/>
              </a:spcAft>
              <a:buSzPts val="1400"/>
              <a:buChar char="○"/>
            </a:pPr>
            <a:r>
              <a:rPr lang="en"/>
              <a:t>AES-CBC is only defined if the plaintext length is a multiple of the block size</a:t>
            </a:r>
            <a:endParaRPr/>
          </a:p>
          <a:p>
            <a:pPr indent="-342900" lvl="0" marL="457200" rtl="0" algn="l">
              <a:spcBef>
                <a:spcPts val="0"/>
              </a:spcBef>
              <a:spcAft>
                <a:spcPts val="0"/>
              </a:spcAft>
              <a:buSzPts val="1800"/>
              <a:buChar char="●"/>
            </a:pPr>
            <a:r>
              <a:rPr lang="en"/>
              <a:t>Solution: Pad the message until it’s a multiple of the block size</a:t>
            </a:r>
            <a:endParaRPr/>
          </a:p>
          <a:p>
            <a:pPr indent="-317500" lvl="1" marL="914400" rtl="0" algn="l">
              <a:spcBef>
                <a:spcPts val="0"/>
              </a:spcBef>
              <a:spcAft>
                <a:spcPts val="0"/>
              </a:spcAft>
              <a:buSzPts val="1400"/>
              <a:buChar char="○"/>
            </a:pPr>
            <a:r>
              <a:rPr b="1" lang="en"/>
              <a:t>Padding</a:t>
            </a:r>
            <a:r>
              <a:rPr lang="en"/>
              <a:t>: Adding dummy bytes at the end of the message until it’s the proper length</a:t>
            </a:r>
            <a:endParaRPr/>
          </a:p>
        </p:txBody>
      </p:sp>
      <p:sp>
        <p:nvSpPr>
          <p:cNvPr id="501" name="Google Shape;501;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02" name="Google Shape;502;p56"/>
          <p:cNvPicPr preferRelativeResize="0"/>
          <p:nvPr/>
        </p:nvPicPr>
        <p:blipFill>
          <a:blip r:embed="rId3">
            <a:alphaModFix/>
          </a:blip>
          <a:stretch>
            <a:fillRect/>
          </a:stretch>
        </p:blipFill>
        <p:spPr>
          <a:xfrm>
            <a:off x="1826475" y="2639530"/>
            <a:ext cx="5491075" cy="221072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CBC Mode: Padding</a:t>
            </a:r>
            <a:endParaRPr/>
          </a:p>
        </p:txBody>
      </p:sp>
      <p:sp>
        <p:nvSpPr>
          <p:cNvPr id="508" name="Google Shape;508;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09" name="Google Shape;509;p5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padding scheme should we use?</a:t>
            </a:r>
            <a:endParaRPr/>
          </a:p>
          <a:p>
            <a:pPr indent="-317500" lvl="1" marL="914400" rtl="0" algn="l">
              <a:spcBef>
                <a:spcPts val="0"/>
              </a:spcBef>
              <a:spcAft>
                <a:spcPts val="0"/>
              </a:spcAft>
              <a:buSzPts val="1400"/>
              <a:buChar char="○"/>
            </a:pPr>
            <a:r>
              <a:rPr lang="en"/>
              <a:t>Padding with 0’s?</a:t>
            </a:r>
            <a:endParaRPr/>
          </a:p>
          <a:p>
            <a:pPr indent="-317500" lvl="2" marL="1371600" rtl="0" algn="l">
              <a:spcBef>
                <a:spcPts val="0"/>
              </a:spcBef>
              <a:spcAft>
                <a:spcPts val="0"/>
              </a:spcAft>
              <a:buSzPts val="1400"/>
              <a:buChar char="■"/>
            </a:pPr>
            <a:r>
              <a:rPr lang="en"/>
              <a:t>Doesn’t work: What if our message already ends with 0’s?</a:t>
            </a:r>
            <a:endParaRPr/>
          </a:p>
          <a:p>
            <a:pPr indent="-317500" lvl="1" marL="914400" rtl="0" algn="l">
              <a:spcBef>
                <a:spcPts val="0"/>
              </a:spcBef>
              <a:spcAft>
                <a:spcPts val="0"/>
              </a:spcAft>
              <a:buSzPts val="1400"/>
              <a:buChar char="○"/>
            </a:pPr>
            <a:r>
              <a:rPr lang="en"/>
              <a:t>Padding with 1’s?</a:t>
            </a:r>
            <a:endParaRPr/>
          </a:p>
          <a:p>
            <a:pPr indent="-317500" lvl="2" marL="1371600" rtl="0" algn="l">
              <a:spcBef>
                <a:spcPts val="0"/>
              </a:spcBef>
              <a:spcAft>
                <a:spcPts val="0"/>
              </a:spcAft>
              <a:buSzPts val="1400"/>
              <a:buChar char="■"/>
            </a:pPr>
            <a:r>
              <a:rPr lang="en"/>
              <a:t>Same problem</a:t>
            </a:r>
            <a:endParaRPr/>
          </a:p>
          <a:p>
            <a:pPr indent="-342900" lvl="0" marL="457200" rtl="0" algn="l">
              <a:spcBef>
                <a:spcPts val="0"/>
              </a:spcBef>
              <a:spcAft>
                <a:spcPts val="0"/>
              </a:spcAft>
              <a:buSzPts val="1800"/>
              <a:buChar char="●"/>
            </a:pPr>
            <a:r>
              <a:rPr lang="en"/>
              <a:t>We need a scheme that can be unpadded without ambiguity</a:t>
            </a:r>
            <a:endParaRPr/>
          </a:p>
          <a:p>
            <a:pPr indent="-317500" lvl="1" marL="914400" rtl="0" algn="l">
              <a:spcBef>
                <a:spcPts val="0"/>
              </a:spcBef>
              <a:spcAft>
                <a:spcPts val="0"/>
              </a:spcAft>
              <a:buSzPts val="1400"/>
              <a:buChar char="○"/>
            </a:pPr>
            <a:r>
              <a:rPr lang="en"/>
              <a:t>One scheme that works: Append a 1, then pad with 0’s</a:t>
            </a:r>
            <a:endParaRPr/>
          </a:p>
          <a:p>
            <a:pPr indent="-317500" lvl="2" marL="1371600" rtl="0" algn="l">
              <a:spcBef>
                <a:spcPts val="0"/>
              </a:spcBef>
              <a:spcAft>
                <a:spcPts val="0"/>
              </a:spcAft>
              <a:buSzPts val="1400"/>
              <a:buChar char="■"/>
            </a:pPr>
            <a:r>
              <a:rPr lang="en"/>
              <a:t>If plaintext is multiple of n, you still need to pad with an entire block</a:t>
            </a:r>
            <a:endParaRPr/>
          </a:p>
          <a:p>
            <a:pPr indent="-317500" lvl="1" marL="914400" rtl="0" algn="l">
              <a:spcBef>
                <a:spcPts val="0"/>
              </a:spcBef>
              <a:spcAft>
                <a:spcPts val="0"/>
              </a:spcAft>
              <a:buSzPts val="1400"/>
              <a:buChar char="○"/>
            </a:pPr>
            <a:r>
              <a:rPr lang="en"/>
              <a:t>Another scheme: Pad with the number of padding bytes</a:t>
            </a:r>
            <a:endParaRPr/>
          </a:p>
          <a:p>
            <a:pPr indent="-317500" lvl="2" marL="1371600" rtl="0" algn="l">
              <a:spcBef>
                <a:spcPts val="0"/>
              </a:spcBef>
              <a:spcAft>
                <a:spcPts val="0"/>
              </a:spcAft>
              <a:buSzPts val="1400"/>
              <a:buChar char="■"/>
            </a:pPr>
            <a:r>
              <a:rPr lang="en"/>
              <a:t>So if you need 1 byte, pad with </a:t>
            </a:r>
            <a:r>
              <a:rPr b="1" lang="en"/>
              <a:t>01</a:t>
            </a:r>
            <a:r>
              <a:rPr lang="en"/>
              <a:t>; if you need 3 bytes, pad with </a:t>
            </a:r>
            <a:r>
              <a:rPr b="1" lang="en"/>
              <a:t>03 03 03</a:t>
            </a:r>
            <a:endParaRPr/>
          </a:p>
          <a:p>
            <a:pPr indent="-317500" lvl="2" marL="1371600" rtl="0" algn="l">
              <a:spcBef>
                <a:spcPts val="0"/>
              </a:spcBef>
              <a:spcAft>
                <a:spcPts val="0"/>
              </a:spcAft>
              <a:buSzPts val="1400"/>
              <a:buChar char="■"/>
            </a:pPr>
            <a:r>
              <a:rPr lang="en"/>
              <a:t>If you need 0 padding bytes, pad an entire dummy block</a:t>
            </a:r>
            <a:endParaRPr/>
          </a:p>
          <a:p>
            <a:pPr indent="-317500" lvl="2" marL="1371600" rtl="0" algn="l">
              <a:spcBef>
                <a:spcPts val="0"/>
              </a:spcBef>
              <a:spcAft>
                <a:spcPts val="0"/>
              </a:spcAft>
              <a:buSzPts val="1400"/>
              <a:buChar char="■"/>
            </a:pPr>
            <a:r>
              <a:rPr lang="en"/>
              <a:t>This is called PKCS #7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CBC Mode: Security</a:t>
            </a:r>
            <a:endParaRPr/>
          </a:p>
        </p:txBody>
      </p:sp>
      <p:sp>
        <p:nvSpPr>
          <p:cNvPr id="515" name="Google Shape;515;p5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AES-CBC is IND-CPA secure. With what assumption?</a:t>
            </a:r>
            <a:endParaRPr/>
          </a:p>
          <a:p>
            <a:pPr indent="-317500" lvl="1" marL="914400" rtl="0" algn="l">
              <a:spcBef>
                <a:spcPts val="0"/>
              </a:spcBef>
              <a:spcAft>
                <a:spcPts val="0"/>
              </a:spcAft>
              <a:buSzPts val="1400"/>
              <a:buChar char="○"/>
            </a:pPr>
            <a:r>
              <a:rPr lang="en"/>
              <a:t>The IV must be randomly generated and never reused</a:t>
            </a:r>
            <a:endParaRPr/>
          </a:p>
          <a:p>
            <a:pPr indent="-342900" lvl="0" marL="457200" rtl="0" algn="l">
              <a:spcBef>
                <a:spcPts val="0"/>
              </a:spcBef>
              <a:spcAft>
                <a:spcPts val="0"/>
              </a:spcAft>
              <a:buSzPts val="1800"/>
              <a:buChar char="●"/>
            </a:pPr>
            <a:r>
              <a:rPr lang="en"/>
              <a:t>What happens if you reuse the IV?</a:t>
            </a:r>
            <a:endParaRPr/>
          </a:p>
          <a:p>
            <a:pPr indent="-317500" lvl="1" marL="914400" rtl="0" algn="l">
              <a:spcBef>
                <a:spcPts val="0"/>
              </a:spcBef>
              <a:spcAft>
                <a:spcPts val="0"/>
              </a:spcAft>
              <a:buSzPts val="1400"/>
              <a:buChar char="○"/>
            </a:pPr>
            <a:r>
              <a:rPr lang="en"/>
              <a:t>The scheme becomes deterministic: No more IND-CPA security</a:t>
            </a:r>
            <a:endParaRPr/>
          </a:p>
        </p:txBody>
      </p:sp>
      <p:sp>
        <p:nvSpPr>
          <p:cNvPr id="516" name="Google Shape;516;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9"/>
          <p:cNvSpPr/>
          <p:nvPr/>
        </p:nvSpPr>
        <p:spPr>
          <a:xfrm>
            <a:off x="7824325" y="3414725"/>
            <a:ext cx="773100" cy="2310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9"/>
          <p:cNvSpPr/>
          <p:nvPr/>
        </p:nvSpPr>
        <p:spPr>
          <a:xfrm>
            <a:off x="6564625" y="3414725"/>
            <a:ext cx="773100" cy="2310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9"/>
          <p:cNvSpPr/>
          <p:nvPr/>
        </p:nvSpPr>
        <p:spPr>
          <a:xfrm>
            <a:off x="5316850" y="3414725"/>
            <a:ext cx="773100" cy="2310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9"/>
          <p:cNvSpPr/>
          <p:nvPr/>
        </p:nvSpPr>
        <p:spPr>
          <a:xfrm>
            <a:off x="4612000" y="3658350"/>
            <a:ext cx="1039500" cy="2784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9"/>
          <p:cNvSpPr/>
          <p:nvPr/>
        </p:nvSpPr>
        <p:spPr>
          <a:xfrm>
            <a:off x="3410825" y="3414725"/>
            <a:ext cx="773100" cy="231000"/>
          </a:xfrm>
          <a:prstGeom prst="rect">
            <a:avLst/>
          </a:pr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9"/>
          <p:cNvSpPr/>
          <p:nvPr/>
        </p:nvSpPr>
        <p:spPr>
          <a:xfrm>
            <a:off x="2151125" y="3414725"/>
            <a:ext cx="773100" cy="2310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9"/>
          <p:cNvSpPr/>
          <p:nvPr/>
        </p:nvSpPr>
        <p:spPr>
          <a:xfrm>
            <a:off x="903350" y="3414725"/>
            <a:ext cx="773100" cy="2310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CBC Mode: IV Reuse</a:t>
            </a:r>
            <a:endParaRPr/>
          </a:p>
        </p:txBody>
      </p:sp>
      <p:sp>
        <p:nvSpPr>
          <p:cNvPr id="529" name="Google Shape;529;p59"/>
          <p:cNvSpPr txBox="1"/>
          <p:nvPr>
            <p:ph idx="1" type="body"/>
          </p:nvPr>
        </p:nvSpPr>
        <p:spPr>
          <a:xfrm>
            <a:off x="198500" y="1246825"/>
            <a:ext cx="8741100" cy="1913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two three-block messages: </a:t>
            </a:r>
            <a:r>
              <a:rPr i="1" lang="en">
                <a:highlight>
                  <a:srgbClr val="F9CB9C"/>
                </a:highlight>
              </a:rPr>
              <a:t>P</a:t>
            </a:r>
            <a:r>
              <a:rPr lang="en" sz="1300">
                <a:highlight>
                  <a:srgbClr val="F9CB9C"/>
                </a:highlight>
              </a:rPr>
              <a:t>1</a:t>
            </a:r>
            <a:r>
              <a:rPr i="1" lang="en">
                <a:highlight>
                  <a:srgbClr val="6FA8DC"/>
                </a:highlight>
              </a:rPr>
              <a:t>P</a:t>
            </a:r>
            <a:r>
              <a:rPr lang="en" sz="1300">
                <a:highlight>
                  <a:srgbClr val="6FA8DC"/>
                </a:highlight>
              </a:rPr>
              <a:t>2</a:t>
            </a:r>
            <a:r>
              <a:rPr i="1" lang="en">
                <a:highlight>
                  <a:srgbClr val="B4A7D6"/>
                </a:highlight>
              </a:rPr>
              <a:t>P</a:t>
            </a:r>
            <a:r>
              <a:rPr lang="en" sz="1300">
                <a:highlight>
                  <a:srgbClr val="B4A7D6"/>
                </a:highlight>
              </a:rPr>
              <a:t>3</a:t>
            </a:r>
            <a:r>
              <a:rPr lang="en"/>
              <a:t> and </a:t>
            </a:r>
            <a:r>
              <a:rPr i="1" lang="en">
                <a:highlight>
                  <a:srgbClr val="F9CB9C"/>
                </a:highlight>
              </a:rPr>
              <a:t>P</a:t>
            </a:r>
            <a:r>
              <a:rPr lang="en" sz="1300">
                <a:highlight>
                  <a:srgbClr val="F9CB9C"/>
                </a:highlight>
              </a:rPr>
              <a:t>1</a:t>
            </a:r>
            <a:r>
              <a:rPr i="1" lang="en">
                <a:highlight>
                  <a:srgbClr val="6FA8DC"/>
                </a:highlight>
              </a:rPr>
              <a:t>P</a:t>
            </a:r>
            <a:r>
              <a:rPr lang="en" sz="1300">
                <a:highlight>
                  <a:srgbClr val="6FA8DC"/>
                </a:highlight>
              </a:rPr>
              <a:t>2</a:t>
            </a:r>
            <a:r>
              <a:rPr i="1" lang="en">
                <a:highlight>
                  <a:srgbClr val="B6D7A8"/>
                </a:highlight>
              </a:rPr>
              <a:t>P</a:t>
            </a:r>
            <a:r>
              <a:rPr lang="en" sz="1300">
                <a:highlight>
                  <a:srgbClr val="B6D7A8"/>
                </a:highlight>
              </a:rPr>
              <a:t>4</a:t>
            </a:r>
            <a:endParaRPr sz="2200"/>
          </a:p>
          <a:p>
            <a:pPr indent="-317500" lvl="1" marL="914400" rtl="0" algn="l">
              <a:spcBef>
                <a:spcPts val="0"/>
              </a:spcBef>
              <a:spcAft>
                <a:spcPts val="0"/>
              </a:spcAft>
              <a:buSzPts val="1400"/>
              <a:buChar char="○"/>
            </a:pPr>
            <a:r>
              <a:rPr lang="en"/>
              <a:t>The first two blocks are the same for both messages, but the last block is different</a:t>
            </a:r>
            <a:endParaRPr>
              <a:highlight>
                <a:srgbClr val="B6D7A8"/>
              </a:highlight>
            </a:endParaRPr>
          </a:p>
          <a:p>
            <a:pPr indent="-317500" lvl="1" marL="914400" rtl="0" algn="l">
              <a:spcBef>
                <a:spcPts val="0"/>
              </a:spcBef>
              <a:spcAft>
                <a:spcPts val="0"/>
              </a:spcAft>
              <a:buSzPts val="1400"/>
              <a:buChar char="○"/>
            </a:pPr>
            <a:r>
              <a:rPr lang="en"/>
              <a:t>What if we encrypt them with the same IV?</a:t>
            </a:r>
            <a:endParaRPr/>
          </a:p>
          <a:p>
            <a:pPr indent="-342900" lvl="0" marL="457200" rtl="0" algn="l">
              <a:spcBef>
                <a:spcPts val="0"/>
              </a:spcBef>
              <a:spcAft>
                <a:spcPts val="0"/>
              </a:spcAft>
              <a:buSzPts val="1800"/>
              <a:buChar char="●"/>
            </a:pPr>
            <a:r>
              <a:rPr lang="en"/>
              <a:t>When the IV is reused, CBC mode reveals when two messages start with the same plaintext blocks, up to the first different plaintext block</a:t>
            </a:r>
            <a:endParaRPr i="1"/>
          </a:p>
        </p:txBody>
      </p:sp>
      <p:sp>
        <p:nvSpPr>
          <p:cNvPr id="530" name="Google Shape;530;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31" name="Google Shape;531;p59"/>
          <p:cNvSpPr/>
          <p:nvPr/>
        </p:nvSpPr>
        <p:spPr>
          <a:xfrm>
            <a:off x="198500" y="3658350"/>
            <a:ext cx="1039500" cy="2784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2" name="Google Shape;532;p59"/>
          <p:cNvPicPr preferRelativeResize="0"/>
          <p:nvPr/>
        </p:nvPicPr>
        <p:blipFill>
          <a:blip r:embed="rId3">
            <a:alphaModFix/>
          </a:blip>
          <a:stretch>
            <a:fillRect/>
          </a:stretch>
        </p:blipFill>
        <p:spPr>
          <a:xfrm>
            <a:off x="198500" y="3314500"/>
            <a:ext cx="4107101" cy="1653524"/>
          </a:xfrm>
          <a:prstGeom prst="rect">
            <a:avLst/>
          </a:prstGeom>
          <a:noFill/>
          <a:ln>
            <a:noFill/>
          </a:ln>
        </p:spPr>
      </p:pic>
      <p:pic>
        <p:nvPicPr>
          <p:cNvPr id="533" name="Google Shape;533;p59"/>
          <p:cNvPicPr preferRelativeResize="0"/>
          <p:nvPr/>
        </p:nvPicPr>
        <p:blipFill>
          <a:blip r:embed="rId3">
            <a:alphaModFix/>
          </a:blip>
          <a:stretch>
            <a:fillRect/>
          </a:stretch>
        </p:blipFill>
        <p:spPr>
          <a:xfrm>
            <a:off x="4612000" y="3314500"/>
            <a:ext cx="4107101" cy="165352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6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CBC Mode is IND-CPA (when used correctly)</a:t>
            </a:r>
            <a:endParaRPr/>
          </a:p>
        </p:txBody>
      </p:sp>
      <p:sp>
        <p:nvSpPr>
          <p:cNvPr id="539" name="Google Shape;539;p6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Enc(</a:t>
            </a:r>
            <a:r>
              <a:rPr i="1" lang="en"/>
              <a:t>K</a:t>
            </a:r>
            <a:r>
              <a:rPr lang="en"/>
              <a:t>, </a:t>
            </a:r>
            <a:r>
              <a:rPr i="1" lang="en"/>
              <a:t>M</a:t>
            </a:r>
            <a:r>
              <a:rPr lang="en"/>
              <a:t>): </a:t>
            </a:r>
            <a:endParaRPr/>
          </a:p>
          <a:p>
            <a:pPr indent="-317500" lvl="1" marL="914400" rtl="0" algn="l">
              <a:spcBef>
                <a:spcPts val="0"/>
              </a:spcBef>
              <a:spcAft>
                <a:spcPts val="0"/>
              </a:spcAft>
              <a:buSzPts val="1400"/>
              <a:buChar char="○"/>
            </a:pPr>
            <a:r>
              <a:rPr lang="en"/>
              <a:t>Split M in m plaintext blocks </a:t>
            </a:r>
            <a:r>
              <a:rPr i="1" lang="en"/>
              <a:t>P</a:t>
            </a:r>
            <a:r>
              <a:rPr lang="en" sz="900"/>
              <a:t>1</a:t>
            </a:r>
            <a:r>
              <a:rPr baseline="-25000" lang="en"/>
              <a:t> </a:t>
            </a:r>
            <a:r>
              <a:rPr lang="en"/>
              <a:t>… </a:t>
            </a:r>
            <a:r>
              <a:rPr i="1" lang="en"/>
              <a:t>P</a:t>
            </a:r>
            <a:r>
              <a:rPr i="1" lang="en" sz="900"/>
              <a:t>m</a:t>
            </a:r>
            <a:r>
              <a:rPr lang="en"/>
              <a:t> each of size </a:t>
            </a:r>
            <a:r>
              <a:rPr i="1" lang="en"/>
              <a:t>n</a:t>
            </a:r>
            <a:r>
              <a:rPr lang="en"/>
              <a:t> </a:t>
            </a:r>
            <a:endParaRPr/>
          </a:p>
          <a:p>
            <a:pPr indent="-317500" lvl="1" marL="914400" rtl="0" algn="l">
              <a:spcBef>
                <a:spcPts val="0"/>
              </a:spcBef>
              <a:spcAft>
                <a:spcPts val="0"/>
              </a:spcAft>
              <a:buSzPts val="1400"/>
              <a:buChar char="○"/>
            </a:pPr>
            <a:r>
              <a:rPr lang="en"/>
              <a:t>Choose random IV, compute and output (</a:t>
            </a:r>
            <a:r>
              <a:rPr i="1" lang="en"/>
              <a:t>IV</a:t>
            </a:r>
            <a:r>
              <a:rPr lang="en"/>
              <a:t>, </a:t>
            </a:r>
            <a:r>
              <a:rPr i="1" lang="en"/>
              <a:t>C</a:t>
            </a:r>
            <a:r>
              <a:rPr lang="en" sz="900"/>
              <a:t>1</a:t>
            </a:r>
            <a:r>
              <a:rPr lang="en"/>
              <a:t>, …, </a:t>
            </a:r>
            <a:r>
              <a:rPr i="1" lang="en"/>
              <a:t>C</a:t>
            </a:r>
            <a:r>
              <a:rPr i="1" lang="en" sz="900"/>
              <a:t>m</a:t>
            </a:r>
            <a:r>
              <a:rPr lang="en"/>
              <a:t>) as the overall ciphertext</a:t>
            </a:r>
            <a:endParaRPr/>
          </a:p>
          <a:p>
            <a:pPr indent="-342900" lvl="0" marL="457200" rtl="0" algn="l">
              <a:spcBef>
                <a:spcPts val="0"/>
              </a:spcBef>
              <a:spcAft>
                <a:spcPts val="0"/>
              </a:spcAft>
              <a:buSzPts val="1800"/>
              <a:buChar char="●"/>
            </a:pPr>
            <a:r>
              <a:rPr lang="en"/>
              <a:t>Why IND-CPA?</a:t>
            </a:r>
            <a:endParaRPr/>
          </a:p>
          <a:p>
            <a:pPr indent="-317500" lvl="1" marL="914400" rtl="0" algn="l">
              <a:spcBef>
                <a:spcPts val="0"/>
              </a:spcBef>
              <a:spcAft>
                <a:spcPts val="0"/>
              </a:spcAft>
              <a:buSzPts val="1400"/>
              <a:buChar char="○"/>
            </a:pPr>
            <a:r>
              <a:rPr lang="en"/>
              <a:t>If there exists an attacker that wins in the IND-CPA game, then there exists an attacker that breaks the block cipher security. Proof is out of scope.</a:t>
            </a:r>
            <a:endParaRPr/>
          </a:p>
        </p:txBody>
      </p:sp>
      <p:sp>
        <p:nvSpPr>
          <p:cNvPr id="540" name="Google Shape;540;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41" name="Google Shape;541;p60"/>
          <p:cNvPicPr preferRelativeResize="0"/>
          <p:nvPr/>
        </p:nvPicPr>
        <p:blipFill>
          <a:blip r:embed="rId3">
            <a:alphaModFix/>
          </a:blip>
          <a:stretch>
            <a:fillRect/>
          </a:stretch>
        </p:blipFill>
        <p:spPr>
          <a:xfrm>
            <a:off x="1826475" y="3020530"/>
            <a:ext cx="5491075" cy="2210722"/>
          </a:xfrm>
          <a:prstGeom prst="rect">
            <a:avLst/>
          </a:prstGeom>
          <a:noFill/>
          <a:ln>
            <a:noFill/>
          </a:ln>
        </p:spPr>
      </p:pic>
      <p:sp>
        <p:nvSpPr>
          <p:cNvPr id="542" name="Google Shape;542;p60"/>
          <p:cNvSpPr txBox="1"/>
          <p:nvPr/>
        </p:nvSpPr>
        <p:spPr>
          <a:xfrm>
            <a:off x="3132325" y="2839275"/>
            <a:ext cx="37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r>
              <a:rPr baseline="-25000" lang="en"/>
              <a:t>1</a:t>
            </a:r>
            <a:endParaRPr baseline="-25000"/>
          </a:p>
        </p:txBody>
      </p:sp>
      <p:sp>
        <p:nvSpPr>
          <p:cNvPr id="543" name="Google Shape;543;p60"/>
          <p:cNvSpPr txBox="1"/>
          <p:nvPr/>
        </p:nvSpPr>
        <p:spPr>
          <a:xfrm>
            <a:off x="4658150" y="2839275"/>
            <a:ext cx="37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r>
              <a:rPr baseline="-25000" lang="en"/>
              <a:t>2</a:t>
            </a:r>
            <a:endParaRPr baseline="-25000"/>
          </a:p>
        </p:txBody>
      </p:sp>
      <p:sp>
        <p:nvSpPr>
          <p:cNvPr id="544" name="Google Shape;544;p60"/>
          <p:cNvSpPr txBox="1"/>
          <p:nvPr/>
        </p:nvSpPr>
        <p:spPr>
          <a:xfrm>
            <a:off x="6400800" y="2838975"/>
            <a:ext cx="69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r>
              <a:rPr baseline="-25000" lang="en"/>
              <a:t>m</a:t>
            </a:r>
            <a:endParaRPr baseline="-250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6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CBC Mode: Penguin</a:t>
            </a:r>
            <a:endParaRPr/>
          </a:p>
        </p:txBody>
      </p:sp>
      <p:sp>
        <p:nvSpPr>
          <p:cNvPr id="550" name="Google Shape;550;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51" name="Google Shape;551;p61"/>
          <p:cNvPicPr preferRelativeResize="0"/>
          <p:nvPr/>
        </p:nvPicPr>
        <p:blipFill>
          <a:blip r:embed="rId3">
            <a:alphaModFix/>
          </a:blip>
          <a:stretch>
            <a:fillRect/>
          </a:stretch>
        </p:blipFill>
        <p:spPr>
          <a:xfrm>
            <a:off x="3241250" y="1307700"/>
            <a:ext cx="2661500" cy="2933075"/>
          </a:xfrm>
          <a:prstGeom prst="rect">
            <a:avLst/>
          </a:prstGeom>
          <a:noFill/>
          <a:ln>
            <a:noFill/>
          </a:ln>
        </p:spPr>
      </p:pic>
      <p:sp>
        <p:nvSpPr>
          <p:cNvPr id="552" name="Google Shape;552;p61"/>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Original image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6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CBC Mode: Penguin</a:t>
            </a:r>
            <a:endParaRPr/>
          </a:p>
        </p:txBody>
      </p:sp>
      <p:sp>
        <p:nvSpPr>
          <p:cNvPr id="558" name="Google Shape;558;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59" name="Google Shape;559;p62"/>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Encrypted with CBC, with random IVs</a:t>
            </a:r>
            <a:endParaRPr/>
          </a:p>
        </p:txBody>
      </p:sp>
      <p:pic>
        <p:nvPicPr>
          <p:cNvPr id="560" name="Google Shape;560;p62"/>
          <p:cNvPicPr preferRelativeResize="0"/>
          <p:nvPr/>
        </p:nvPicPr>
        <p:blipFill>
          <a:blip r:embed="rId3">
            <a:alphaModFix/>
          </a:blip>
          <a:stretch>
            <a:fillRect/>
          </a:stretch>
        </p:blipFill>
        <p:spPr>
          <a:xfrm>
            <a:off x="3241250" y="1307700"/>
            <a:ext cx="2661500" cy="293308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CTR Mode Scratchpad: Let’s design it together</a:t>
            </a:r>
            <a:endParaRPr/>
          </a:p>
        </p:txBody>
      </p:sp>
      <p:sp>
        <p:nvSpPr>
          <p:cNvPr id="566" name="Google Shape;566;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67" name="Google Shape;567;p63"/>
          <p:cNvSpPr txBox="1"/>
          <p:nvPr/>
        </p:nvSpPr>
        <p:spPr>
          <a:xfrm>
            <a:off x="854025" y="1253750"/>
            <a:ext cx="28530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One-time pads are secure if we never reuse the key.</a:t>
            </a:r>
            <a:endParaRPr/>
          </a:p>
        </p:txBody>
      </p:sp>
      <p:grpSp>
        <p:nvGrpSpPr>
          <p:cNvPr id="568" name="Google Shape;568;p63"/>
          <p:cNvGrpSpPr/>
          <p:nvPr/>
        </p:nvGrpSpPr>
        <p:grpSpPr>
          <a:xfrm>
            <a:off x="1911700" y="2279525"/>
            <a:ext cx="3033451" cy="1704551"/>
            <a:chOff x="1911700" y="2279525"/>
            <a:chExt cx="3033451" cy="1704551"/>
          </a:xfrm>
        </p:grpSpPr>
        <p:pic>
          <p:nvPicPr>
            <p:cNvPr id="569" name="Google Shape;569;p63"/>
            <p:cNvPicPr preferRelativeResize="0"/>
            <p:nvPr/>
          </p:nvPicPr>
          <p:blipFill rotWithShape="1">
            <a:blip r:embed="rId3">
              <a:alphaModFix/>
            </a:blip>
            <a:srcRect b="17678" l="0" r="67230" t="49461"/>
            <a:stretch/>
          </p:blipFill>
          <p:spPr>
            <a:xfrm>
              <a:off x="1911700" y="2810497"/>
              <a:ext cx="3033451" cy="1173578"/>
            </a:xfrm>
            <a:prstGeom prst="rect">
              <a:avLst/>
            </a:prstGeom>
            <a:noFill/>
            <a:ln>
              <a:noFill/>
            </a:ln>
          </p:spPr>
        </p:pic>
        <p:pic>
          <p:nvPicPr>
            <p:cNvPr id="570" name="Google Shape;570;p63"/>
            <p:cNvPicPr preferRelativeResize="0"/>
            <p:nvPr/>
          </p:nvPicPr>
          <p:blipFill rotWithShape="1">
            <a:blip r:embed="rId3">
              <a:alphaModFix/>
            </a:blip>
            <a:srcRect b="75041" l="12735" r="66886" t="17516"/>
            <a:stretch/>
          </p:blipFill>
          <p:spPr>
            <a:xfrm>
              <a:off x="3058900" y="2544702"/>
              <a:ext cx="1886251" cy="265800"/>
            </a:xfrm>
            <a:prstGeom prst="rect">
              <a:avLst/>
            </a:prstGeom>
            <a:noFill/>
            <a:ln>
              <a:noFill/>
            </a:ln>
          </p:spPr>
        </p:pic>
        <p:sp>
          <p:nvSpPr>
            <p:cNvPr id="571" name="Google Shape;571;p63"/>
            <p:cNvSpPr txBox="1"/>
            <p:nvPr/>
          </p:nvSpPr>
          <p:spPr>
            <a:xfrm>
              <a:off x="3201775" y="2279525"/>
              <a:ext cx="160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Key</a:t>
              </a:r>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CTR Mode Scratchpad: Let’s design it together</a:t>
            </a:r>
            <a:endParaRPr/>
          </a:p>
        </p:txBody>
      </p:sp>
      <p:sp>
        <p:nvSpPr>
          <p:cNvPr id="577" name="Google Shape;577;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descr="ECB encryption.svg" id="578" name="Google Shape;578;p64"/>
          <p:cNvPicPr preferRelativeResize="0"/>
          <p:nvPr/>
        </p:nvPicPr>
        <p:blipFill rotWithShape="1">
          <a:blip r:embed="rId3">
            <a:alphaModFix/>
          </a:blip>
          <a:srcRect b="27284" l="4106" r="66995" t="17694"/>
          <a:stretch/>
        </p:blipFill>
        <p:spPr>
          <a:xfrm>
            <a:off x="3823275" y="1343025"/>
            <a:ext cx="2558100" cy="1962675"/>
          </a:xfrm>
          <a:prstGeom prst="rect">
            <a:avLst/>
          </a:prstGeom>
          <a:noFill/>
          <a:ln>
            <a:noFill/>
          </a:ln>
        </p:spPr>
      </p:pic>
      <p:cxnSp>
        <p:nvCxnSpPr>
          <p:cNvPr id="579" name="Google Shape;579;p64"/>
          <p:cNvCxnSpPr/>
          <p:nvPr/>
        </p:nvCxnSpPr>
        <p:spPr>
          <a:xfrm>
            <a:off x="3956500" y="3172600"/>
            <a:ext cx="636000" cy="0"/>
          </a:xfrm>
          <a:prstGeom prst="straightConnector1">
            <a:avLst/>
          </a:prstGeom>
          <a:noFill/>
          <a:ln cap="flat" cmpd="sng" w="19050">
            <a:solidFill>
              <a:srgbClr val="E69138"/>
            </a:solidFill>
            <a:prstDash val="solid"/>
            <a:round/>
            <a:headEnd len="med" w="med" type="none"/>
            <a:tailEnd len="med" w="med" type="triangle"/>
          </a:ln>
        </p:spPr>
      </p:cxnSp>
      <p:sp>
        <p:nvSpPr>
          <p:cNvPr id="580" name="Google Shape;580;p64"/>
          <p:cNvSpPr txBox="1"/>
          <p:nvPr/>
        </p:nvSpPr>
        <p:spPr>
          <a:xfrm>
            <a:off x="631300" y="2974375"/>
            <a:ext cx="33252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If the attacker doesn’t know the key, the block cipher output looks random.</a:t>
            </a:r>
            <a:endParaRPr/>
          </a:p>
        </p:txBody>
      </p:sp>
      <p:sp>
        <p:nvSpPr>
          <p:cNvPr id="581" name="Google Shape;581;p64"/>
          <p:cNvSpPr txBox="1"/>
          <p:nvPr/>
        </p:nvSpPr>
        <p:spPr>
          <a:xfrm>
            <a:off x="967675" y="3558725"/>
            <a:ext cx="36465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New idea: Can we use block ciphers to simulate a one-time pad?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6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CTR Mode Scratchpad: Let’s design it together</a:t>
            </a:r>
            <a:endParaRPr/>
          </a:p>
        </p:txBody>
      </p:sp>
      <p:sp>
        <p:nvSpPr>
          <p:cNvPr id="587" name="Google Shape;587;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588" name="Google Shape;588;p65"/>
          <p:cNvGrpSpPr/>
          <p:nvPr/>
        </p:nvGrpSpPr>
        <p:grpSpPr>
          <a:xfrm>
            <a:off x="2000625" y="1799925"/>
            <a:ext cx="7024700" cy="1821625"/>
            <a:chOff x="2000625" y="1799925"/>
            <a:chExt cx="7024700" cy="1821625"/>
          </a:xfrm>
        </p:grpSpPr>
        <p:pic>
          <p:nvPicPr>
            <p:cNvPr id="589" name="Google Shape;589;p65"/>
            <p:cNvPicPr preferRelativeResize="0"/>
            <p:nvPr/>
          </p:nvPicPr>
          <p:blipFill rotWithShape="1">
            <a:blip r:embed="rId3">
              <a:alphaModFix/>
            </a:blip>
            <a:srcRect b="17678" l="0" r="0" t="17516"/>
            <a:stretch/>
          </p:blipFill>
          <p:spPr>
            <a:xfrm>
              <a:off x="2000625" y="1799925"/>
              <a:ext cx="6981725" cy="1821625"/>
            </a:xfrm>
            <a:prstGeom prst="rect">
              <a:avLst/>
            </a:prstGeom>
            <a:noFill/>
            <a:ln>
              <a:noFill/>
            </a:ln>
          </p:spPr>
        </p:pic>
        <p:sp>
          <p:nvSpPr>
            <p:cNvPr id="590" name="Google Shape;590;p65"/>
            <p:cNvSpPr/>
            <p:nvPr/>
          </p:nvSpPr>
          <p:spPr>
            <a:xfrm>
              <a:off x="2083025" y="2682250"/>
              <a:ext cx="6942300" cy="882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ECB encryption.svg" id="591" name="Google Shape;591;p65"/>
            <p:cNvPicPr preferRelativeResize="0"/>
            <p:nvPr/>
          </p:nvPicPr>
          <p:blipFill rotWithShape="1">
            <a:blip r:embed="rId4">
              <a:alphaModFix/>
            </a:blip>
            <a:srcRect b="27990" l="13677" r="67481" t="48631"/>
            <a:stretch/>
          </p:blipFill>
          <p:spPr>
            <a:xfrm>
              <a:off x="2944850" y="2682250"/>
              <a:ext cx="1313225" cy="656625"/>
            </a:xfrm>
            <a:prstGeom prst="rect">
              <a:avLst/>
            </a:prstGeom>
            <a:noFill/>
            <a:ln>
              <a:noFill/>
            </a:ln>
          </p:spPr>
        </p:pic>
        <p:pic>
          <p:nvPicPr>
            <p:cNvPr descr="ECB encryption.svg" id="592" name="Google Shape;592;p65"/>
            <p:cNvPicPr preferRelativeResize="0"/>
            <p:nvPr/>
          </p:nvPicPr>
          <p:blipFill rotWithShape="1">
            <a:blip r:embed="rId4">
              <a:alphaModFix/>
            </a:blip>
            <a:srcRect b="27990" l="13677" r="67481" t="48631"/>
            <a:stretch/>
          </p:blipFill>
          <p:spPr>
            <a:xfrm>
              <a:off x="5094475" y="2682250"/>
              <a:ext cx="1313225" cy="656625"/>
            </a:xfrm>
            <a:prstGeom prst="rect">
              <a:avLst/>
            </a:prstGeom>
            <a:noFill/>
            <a:ln>
              <a:noFill/>
            </a:ln>
          </p:spPr>
        </p:pic>
        <p:pic>
          <p:nvPicPr>
            <p:cNvPr descr="ECB encryption.svg" id="593" name="Google Shape;593;p65"/>
            <p:cNvPicPr preferRelativeResize="0"/>
            <p:nvPr/>
          </p:nvPicPr>
          <p:blipFill rotWithShape="1">
            <a:blip r:embed="rId4">
              <a:alphaModFix/>
            </a:blip>
            <a:srcRect b="27990" l="13677" r="67481" t="48631"/>
            <a:stretch/>
          </p:blipFill>
          <p:spPr>
            <a:xfrm>
              <a:off x="7244100" y="2682250"/>
              <a:ext cx="1313225" cy="656625"/>
            </a:xfrm>
            <a:prstGeom prst="rect">
              <a:avLst/>
            </a:prstGeom>
            <a:noFill/>
            <a:ln>
              <a:noFill/>
            </a:ln>
          </p:spPr>
        </p:pic>
      </p:grpSp>
      <p:cxnSp>
        <p:nvCxnSpPr>
          <p:cNvPr id="594" name="Google Shape;594;p65"/>
          <p:cNvCxnSpPr/>
          <p:nvPr/>
        </p:nvCxnSpPr>
        <p:spPr>
          <a:xfrm>
            <a:off x="2503450" y="3267850"/>
            <a:ext cx="396600" cy="0"/>
          </a:xfrm>
          <a:prstGeom prst="straightConnector1">
            <a:avLst/>
          </a:prstGeom>
          <a:noFill/>
          <a:ln cap="flat" cmpd="sng" w="19050">
            <a:solidFill>
              <a:srgbClr val="E69138"/>
            </a:solidFill>
            <a:prstDash val="solid"/>
            <a:round/>
            <a:headEnd len="med" w="med" type="none"/>
            <a:tailEnd len="med" w="med" type="triangle"/>
          </a:ln>
        </p:spPr>
      </p:cxnSp>
      <p:sp>
        <p:nvSpPr>
          <p:cNvPr id="595" name="Google Shape;595;p65"/>
          <p:cNvSpPr txBox="1"/>
          <p:nvPr/>
        </p:nvSpPr>
        <p:spPr>
          <a:xfrm>
            <a:off x="191650" y="2852200"/>
            <a:ext cx="2311800" cy="8313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If the attacker doesn’t know the key, all of these outputs look random.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Block Ciphers</a:t>
            </a:r>
            <a:endParaRPr/>
          </a:p>
        </p:txBody>
      </p:sp>
      <p:sp>
        <p:nvSpPr>
          <p:cNvPr id="102" name="Google Shape;10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3" name="Google Shape;103;p21"/>
          <p:cNvPicPr preferRelativeResize="0"/>
          <p:nvPr/>
        </p:nvPicPr>
        <p:blipFill>
          <a:blip r:embed="rId3">
            <a:alphaModFix/>
          </a:blip>
          <a:stretch>
            <a:fillRect/>
          </a:stretch>
        </p:blipFill>
        <p:spPr>
          <a:xfrm>
            <a:off x="6469525" y="2790100"/>
            <a:ext cx="2304501" cy="2353401"/>
          </a:xfrm>
          <a:prstGeom prst="rect">
            <a:avLst/>
          </a:prstGeom>
          <a:noFill/>
          <a:ln>
            <a:noFill/>
          </a:ln>
        </p:spPr>
      </p:pic>
      <p:sp>
        <p:nvSpPr>
          <p:cNvPr id="104" name="Google Shape;104;p21"/>
          <p:cNvSpPr txBox="1"/>
          <p:nvPr/>
        </p:nvSpPr>
        <p:spPr>
          <a:xfrm>
            <a:off x="512100" y="4520775"/>
            <a:ext cx="8119800" cy="5727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n">
                <a:solidFill>
                  <a:srgbClr val="000000"/>
                </a:solidFill>
              </a:rPr>
              <a:t>Textbook Chapter 6</a:t>
            </a:r>
            <a:r>
              <a:rPr lang="en"/>
              <a:t>.4</a:t>
            </a:r>
            <a:r>
              <a:rPr lang="en">
                <a:solidFill>
                  <a:srgbClr val="000000"/>
                </a:solidFill>
              </a:rPr>
              <a:t> &amp; </a:t>
            </a:r>
            <a:r>
              <a:rPr lang="en"/>
              <a:t>6.5</a:t>
            </a:r>
            <a:endParaRPr>
              <a:solidFill>
                <a:srgbClr val="0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pic>
        <p:nvPicPr>
          <p:cNvPr id="600" name="Google Shape;600;p66"/>
          <p:cNvPicPr preferRelativeResize="0"/>
          <p:nvPr/>
        </p:nvPicPr>
        <p:blipFill rotWithShape="1">
          <a:blip r:embed="rId3">
            <a:alphaModFix/>
          </a:blip>
          <a:srcRect b="17678" l="0" r="0" t="17516"/>
          <a:stretch/>
        </p:blipFill>
        <p:spPr>
          <a:xfrm>
            <a:off x="2000625" y="1799925"/>
            <a:ext cx="6981725" cy="1821625"/>
          </a:xfrm>
          <a:prstGeom prst="rect">
            <a:avLst/>
          </a:prstGeom>
          <a:noFill/>
          <a:ln>
            <a:noFill/>
          </a:ln>
        </p:spPr>
      </p:pic>
      <p:sp>
        <p:nvSpPr>
          <p:cNvPr id="601" name="Google Shape;601;p6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CTR Mode Scratchpad: Let’s design it together</a:t>
            </a:r>
            <a:endParaRPr/>
          </a:p>
        </p:txBody>
      </p:sp>
      <p:sp>
        <p:nvSpPr>
          <p:cNvPr id="602" name="Google Shape;602;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03" name="Google Shape;603;p66"/>
          <p:cNvSpPr txBox="1"/>
          <p:nvPr/>
        </p:nvSpPr>
        <p:spPr>
          <a:xfrm>
            <a:off x="143775" y="2653825"/>
            <a:ext cx="1962900" cy="8313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Idea: Use this random-looking output as a one-time pad!</a:t>
            </a:r>
            <a:endParaRPr/>
          </a:p>
        </p:txBody>
      </p:sp>
      <p:sp>
        <p:nvSpPr>
          <p:cNvPr id="604" name="Google Shape;604;p66"/>
          <p:cNvSpPr txBox="1"/>
          <p:nvPr/>
        </p:nvSpPr>
        <p:spPr>
          <a:xfrm>
            <a:off x="378275" y="3449150"/>
            <a:ext cx="2371200" cy="8313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Remember one-time pads: XOR the pad with plaintext to get ciphertext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pic>
        <p:nvPicPr>
          <p:cNvPr id="609" name="Google Shape;609;p67"/>
          <p:cNvPicPr preferRelativeResize="0"/>
          <p:nvPr/>
        </p:nvPicPr>
        <p:blipFill rotWithShape="1">
          <a:blip r:embed="rId3">
            <a:alphaModFix/>
          </a:blip>
          <a:srcRect b="17678" l="0" r="0" t="17516"/>
          <a:stretch/>
        </p:blipFill>
        <p:spPr>
          <a:xfrm>
            <a:off x="2000625" y="1799925"/>
            <a:ext cx="6981725" cy="1821625"/>
          </a:xfrm>
          <a:prstGeom prst="rect">
            <a:avLst/>
          </a:prstGeom>
          <a:noFill/>
          <a:ln>
            <a:noFill/>
          </a:ln>
        </p:spPr>
      </p:pic>
      <p:sp>
        <p:nvSpPr>
          <p:cNvPr id="610" name="Google Shape;610;p6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CTR Mode Scratchpad: Let’s design it together</a:t>
            </a:r>
            <a:endParaRPr/>
          </a:p>
        </p:txBody>
      </p:sp>
      <p:sp>
        <p:nvSpPr>
          <p:cNvPr id="611" name="Google Shape;611;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612" name="Google Shape;612;p67"/>
          <p:cNvCxnSpPr/>
          <p:nvPr/>
        </p:nvCxnSpPr>
        <p:spPr>
          <a:xfrm>
            <a:off x="2455575" y="1940925"/>
            <a:ext cx="396600" cy="0"/>
          </a:xfrm>
          <a:prstGeom prst="straightConnector1">
            <a:avLst/>
          </a:prstGeom>
          <a:noFill/>
          <a:ln cap="flat" cmpd="sng" w="19050">
            <a:solidFill>
              <a:srgbClr val="E69138"/>
            </a:solidFill>
            <a:prstDash val="solid"/>
            <a:round/>
            <a:headEnd len="med" w="med" type="none"/>
            <a:tailEnd len="med" w="med" type="triangle"/>
          </a:ln>
        </p:spPr>
      </p:cxnSp>
      <p:sp>
        <p:nvSpPr>
          <p:cNvPr id="613" name="Google Shape;613;p67"/>
          <p:cNvSpPr txBox="1"/>
          <p:nvPr/>
        </p:nvSpPr>
        <p:spPr>
          <a:xfrm>
            <a:off x="143775" y="1525275"/>
            <a:ext cx="23118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What do we use as input to the block cipher?</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pic>
        <p:nvPicPr>
          <p:cNvPr id="618" name="Google Shape;618;p68"/>
          <p:cNvPicPr preferRelativeResize="0"/>
          <p:nvPr/>
        </p:nvPicPr>
        <p:blipFill rotWithShape="1">
          <a:blip r:embed="rId3">
            <a:alphaModFix/>
          </a:blip>
          <a:srcRect b="17681" l="0" r="0" t="0"/>
          <a:stretch/>
        </p:blipFill>
        <p:spPr>
          <a:xfrm>
            <a:off x="2000625" y="1307550"/>
            <a:ext cx="6981725" cy="2314001"/>
          </a:xfrm>
          <a:prstGeom prst="rect">
            <a:avLst/>
          </a:prstGeom>
          <a:noFill/>
          <a:ln>
            <a:noFill/>
          </a:ln>
        </p:spPr>
      </p:pic>
      <p:sp>
        <p:nvSpPr>
          <p:cNvPr id="619" name="Google Shape;619;p6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CTR Mode Scratchpad: Let’s design it together</a:t>
            </a:r>
            <a:endParaRPr/>
          </a:p>
        </p:txBody>
      </p:sp>
      <p:sp>
        <p:nvSpPr>
          <p:cNvPr id="620" name="Google Shape;620;p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621" name="Google Shape;621;p68"/>
          <p:cNvCxnSpPr/>
          <p:nvPr/>
        </p:nvCxnSpPr>
        <p:spPr>
          <a:xfrm>
            <a:off x="2004050" y="1681000"/>
            <a:ext cx="670500" cy="0"/>
          </a:xfrm>
          <a:prstGeom prst="straightConnector1">
            <a:avLst/>
          </a:prstGeom>
          <a:noFill/>
          <a:ln cap="flat" cmpd="sng" w="19050">
            <a:solidFill>
              <a:srgbClr val="E69138"/>
            </a:solidFill>
            <a:prstDash val="solid"/>
            <a:round/>
            <a:headEnd len="med" w="med" type="none"/>
            <a:tailEnd len="med" w="med" type="triangle"/>
          </a:ln>
        </p:spPr>
      </p:cxnSp>
      <p:sp>
        <p:nvSpPr>
          <p:cNvPr id="622" name="Google Shape;622;p68"/>
          <p:cNvSpPr txBox="1"/>
          <p:nvPr/>
        </p:nvSpPr>
        <p:spPr>
          <a:xfrm>
            <a:off x="143775" y="1525275"/>
            <a:ext cx="1857000" cy="10467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IND-CPA schemes need randomness, so let’s put a random </a:t>
            </a:r>
            <a:r>
              <a:rPr b="1" lang="en">
                <a:solidFill>
                  <a:schemeClr val="dk1"/>
                </a:solidFill>
              </a:rPr>
              <a:t>nonce</a:t>
            </a:r>
            <a:r>
              <a:rPr lang="en">
                <a:solidFill>
                  <a:schemeClr val="dk1"/>
                </a:solidFill>
              </a:rPr>
              <a:t> here!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pic>
        <p:nvPicPr>
          <p:cNvPr id="627" name="Google Shape;627;p69"/>
          <p:cNvPicPr preferRelativeResize="0"/>
          <p:nvPr/>
        </p:nvPicPr>
        <p:blipFill rotWithShape="1">
          <a:blip r:embed="rId3">
            <a:alphaModFix/>
          </a:blip>
          <a:srcRect b="17681" l="0" r="0" t="0"/>
          <a:stretch/>
        </p:blipFill>
        <p:spPr>
          <a:xfrm>
            <a:off x="2000625" y="1307550"/>
            <a:ext cx="6981725" cy="2314001"/>
          </a:xfrm>
          <a:prstGeom prst="rect">
            <a:avLst/>
          </a:prstGeom>
          <a:noFill/>
          <a:ln>
            <a:noFill/>
          </a:ln>
        </p:spPr>
      </p:pic>
      <p:sp>
        <p:nvSpPr>
          <p:cNvPr id="628" name="Google Shape;628;p6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CTR Mode Scratchpad: Let’s design it together</a:t>
            </a:r>
            <a:endParaRPr/>
          </a:p>
        </p:txBody>
      </p:sp>
      <p:sp>
        <p:nvSpPr>
          <p:cNvPr id="629" name="Google Shape;629;p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630" name="Google Shape;630;p69"/>
          <p:cNvCxnSpPr/>
          <p:nvPr/>
        </p:nvCxnSpPr>
        <p:spPr>
          <a:xfrm>
            <a:off x="2004050" y="1681000"/>
            <a:ext cx="1682700" cy="0"/>
          </a:xfrm>
          <a:prstGeom prst="straightConnector1">
            <a:avLst/>
          </a:prstGeom>
          <a:noFill/>
          <a:ln cap="flat" cmpd="sng" w="19050">
            <a:solidFill>
              <a:srgbClr val="E69138"/>
            </a:solidFill>
            <a:prstDash val="solid"/>
            <a:round/>
            <a:headEnd len="med" w="med" type="none"/>
            <a:tailEnd len="med" w="med" type="triangle"/>
          </a:ln>
        </p:spPr>
      </p:cxnSp>
      <p:sp>
        <p:nvSpPr>
          <p:cNvPr id="631" name="Google Shape;631;p69"/>
          <p:cNvSpPr txBox="1"/>
          <p:nvPr/>
        </p:nvSpPr>
        <p:spPr>
          <a:xfrm>
            <a:off x="143775" y="1525275"/>
            <a:ext cx="1857000" cy="12621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The </a:t>
            </a:r>
            <a:r>
              <a:rPr b="1" lang="en">
                <a:solidFill>
                  <a:schemeClr val="dk1"/>
                </a:solidFill>
              </a:rPr>
              <a:t>counter</a:t>
            </a:r>
            <a:r>
              <a:rPr lang="en">
                <a:solidFill>
                  <a:schemeClr val="dk1"/>
                </a:solidFill>
              </a:rPr>
              <a:t> increments per block to ensure each block cipher output is different.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7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CTR (Counter) Mode</a:t>
            </a:r>
            <a:endParaRPr/>
          </a:p>
        </p:txBody>
      </p:sp>
      <p:sp>
        <p:nvSpPr>
          <p:cNvPr id="637" name="Google Shape;637;p7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Note: the random value is named the nonce here, but the idea is the same as the IV in CBC mode</a:t>
            </a:r>
            <a:endParaRPr/>
          </a:p>
          <a:p>
            <a:pPr indent="-342900" lvl="0" marL="457200" rtl="0" algn="l">
              <a:spcBef>
                <a:spcPts val="0"/>
              </a:spcBef>
              <a:spcAft>
                <a:spcPts val="0"/>
              </a:spcAft>
              <a:buSzPts val="1800"/>
              <a:buChar char="●"/>
            </a:pPr>
            <a:r>
              <a:rPr lang="en"/>
              <a:t>Overall ciphertext is (Nonce, C</a:t>
            </a:r>
            <a:r>
              <a:rPr baseline="-25000" lang="en"/>
              <a:t>1</a:t>
            </a:r>
            <a:r>
              <a:rPr lang="en"/>
              <a:t>, …, C</a:t>
            </a:r>
            <a:r>
              <a:rPr baseline="-25000" lang="en"/>
              <a:t>m</a:t>
            </a:r>
            <a:r>
              <a:rPr lang="en"/>
              <a:t>)</a:t>
            </a:r>
            <a:endParaRPr/>
          </a:p>
        </p:txBody>
      </p:sp>
      <p:sp>
        <p:nvSpPr>
          <p:cNvPr id="638" name="Google Shape;638;p7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39" name="Google Shape;639;p70"/>
          <p:cNvPicPr preferRelativeResize="0"/>
          <p:nvPr/>
        </p:nvPicPr>
        <p:blipFill>
          <a:blip r:embed="rId3">
            <a:alphaModFix/>
          </a:blip>
          <a:stretch>
            <a:fillRect/>
          </a:stretch>
        </p:blipFill>
        <p:spPr>
          <a:xfrm>
            <a:off x="1826475" y="2639524"/>
            <a:ext cx="5491075" cy="2210726"/>
          </a:xfrm>
          <a:prstGeom prst="rect">
            <a:avLst/>
          </a:prstGeom>
          <a:noFill/>
          <a:ln>
            <a:noFill/>
          </a:ln>
        </p:spPr>
      </p:pic>
      <p:sp>
        <p:nvSpPr>
          <p:cNvPr id="640" name="Google Shape;640;p70"/>
          <p:cNvSpPr txBox="1"/>
          <p:nvPr/>
        </p:nvSpPr>
        <p:spPr>
          <a:xfrm>
            <a:off x="2537800" y="4312350"/>
            <a:ext cx="1064400" cy="461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en" sz="1800">
                <a:solidFill>
                  <a:schemeClr val="dk1"/>
                </a:solidFill>
              </a:rPr>
              <a:t>C</a:t>
            </a:r>
            <a:r>
              <a:rPr baseline="-25000" lang="en" sz="1800">
                <a:solidFill>
                  <a:schemeClr val="dk1"/>
                </a:solidFill>
              </a:rPr>
              <a:t>1</a:t>
            </a:r>
            <a:endParaRPr/>
          </a:p>
        </p:txBody>
      </p:sp>
      <p:sp>
        <p:nvSpPr>
          <p:cNvPr id="641" name="Google Shape;641;p70"/>
          <p:cNvSpPr txBox="1"/>
          <p:nvPr/>
        </p:nvSpPr>
        <p:spPr>
          <a:xfrm>
            <a:off x="5782775" y="4388550"/>
            <a:ext cx="1064400" cy="461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en" sz="1800">
                <a:solidFill>
                  <a:schemeClr val="dk1"/>
                </a:solidFill>
              </a:rPr>
              <a:t>C</a:t>
            </a:r>
            <a:r>
              <a:rPr baseline="-25000" lang="en" sz="1800">
                <a:solidFill>
                  <a:schemeClr val="dk1"/>
                </a:solidFill>
              </a:rPr>
              <a:t>m</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7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CTR Mode</a:t>
            </a:r>
            <a:endParaRPr/>
          </a:p>
        </p:txBody>
      </p:sp>
      <p:sp>
        <p:nvSpPr>
          <p:cNvPr id="647" name="Google Shape;647;p71"/>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Enc(K, M):</a:t>
            </a:r>
            <a:endParaRPr/>
          </a:p>
          <a:p>
            <a:pPr indent="-317500" lvl="1" marL="914400" rtl="0" algn="l">
              <a:spcBef>
                <a:spcPts val="0"/>
              </a:spcBef>
              <a:spcAft>
                <a:spcPts val="0"/>
              </a:spcAft>
              <a:buSzPts val="1400"/>
              <a:buChar char="○"/>
            </a:pPr>
            <a:r>
              <a:rPr lang="en"/>
              <a:t>Split M in plaintext blocks P</a:t>
            </a:r>
            <a:r>
              <a:rPr baseline="-25000" lang="en"/>
              <a:t>1</a:t>
            </a:r>
            <a:r>
              <a:rPr lang="en"/>
              <a:t>...P</a:t>
            </a:r>
            <a:r>
              <a:rPr baseline="-25000" lang="en"/>
              <a:t>m  </a:t>
            </a:r>
            <a:r>
              <a:rPr lang="en"/>
              <a:t>(each of block size n)</a:t>
            </a:r>
            <a:endParaRPr baseline="-25000"/>
          </a:p>
          <a:p>
            <a:pPr indent="-317500" lvl="1" marL="914400" rtl="0" algn="l">
              <a:spcBef>
                <a:spcPts val="0"/>
              </a:spcBef>
              <a:spcAft>
                <a:spcPts val="0"/>
              </a:spcAft>
              <a:buSzPts val="1400"/>
              <a:buChar char="○"/>
            </a:pPr>
            <a:r>
              <a:rPr lang="en"/>
              <a:t>Choose random nonce</a:t>
            </a:r>
            <a:endParaRPr/>
          </a:p>
          <a:p>
            <a:pPr indent="-317500" lvl="1" marL="914400" rtl="0" algn="l">
              <a:spcBef>
                <a:spcPts val="0"/>
              </a:spcBef>
              <a:spcAft>
                <a:spcPts val="0"/>
              </a:spcAft>
              <a:buSzPts val="1400"/>
              <a:buChar char="○"/>
            </a:pPr>
            <a:r>
              <a:rPr lang="en"/>
              <a:t>Compute and output (Nonce, C</a:t>
            </a:r>
            <a:r>
              <a:rPr baseline="-25000" lang="en"/>
              <a:t>1</a:t>
            </a:r>
            <a:r>
              <a:rPr lang="en"/>
              <a:t>, …, C</a:t>
            </a:r>
            <a:r>
              <a:rPr baseline="-25000" lang="en"/>
              <a:t>m</a:t>
            </a:r>
            <a:r>
              <a:rPr lang="en"/>
              <a:t>)</a:t>
            </a:r>
            <a:endParaRPr/>
          </a:p>
          <a:p>
            <a:pPr indent="-342900" lvl="0" marL="457200" rtl="0" algn="l">
              <a:spcBef>
                <a:spcPts val="0"/>
              </a:spcBef>
              <a:spcAft>
                <a:spcPts val="0"/>
              </a:spcAft>
              <a:buSzPts val="1800"/>
              <a:buChar char="●"/>
            </a:pPr>
            <a:r>
              <a:rPr lang="en"/>
              <a:t>How do you decrypt?</a:t>
            </a:r>
            <a:endParaRPr/>
          </a:p>
        </p:txBody>
      </p:sp>
      <p:sp>
        <p:nvSpPr>
          <p:cNvPr id="648" name="Google Shape;648;p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49" name="Google Shape;649;p71"/>
          <p:cNvPicPr preferRelativeResize="0"/>
          <p:nvPr/>
        </p:nvPicPr>
        <p:blipFill>
          <a:blip r:embed="rId3">
            <a:alphaModFix/>
          </a:blip>
          <a:stretch>
            <a:fillRect/>
          </a:stretch>
        </p:blipFill>
        <p:spPr>
          <a:xfrm>
            <a:off x="1826475" y="2639524"/>
            <a:ext cx="5491075" cy="2210726"/>
          </a:xfrm>
          <a:prstGeom prst="rect">
            <a:avLst/>
          </a:prstGeom>
          <a:noFill/>
          <a:ln>
            <a:noFill/>
          </a:ln>
        </p:spPr>
      </p:pic>
      <p:sp>
        <p:nvSpPr>
          <p:cNvPr id="650" name="Google Shape;650;p71"/>
          <p:cNvSpPr txBox="1"/>
          <p:nvPr/>
        </p:nvSpPr>
        <p:spPr>
          <a:xfrm>
            <a:off x="2537800" y="4312350"/>
            <a:ext cx="1064400" cy="461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en" sz="1800">
                <a:solidFill>
                  <a:schemeClr val="dk1"/>
                </a:solidFill>
              </a:rPr>
              <a:t>C</a:t>
            </a:r>
            <a:r>
              <a:rPr baseline="-25000" lang="en" sz="1800">
                <a:solidFill>
                  <a:schemeClr val="dk1"/>
                </a:solidFill>
              </a:rPr>
              <a:t>1</a:t>
            </a:r>
            <a:endParaRPr/>
          </a:p>
        </p:txBody>
      </p:sp>
      <p:sp>
        <p:nvSpPr>
          <p:cNvPr id="651" name="Google Shape;651;p71"/>
          <p:cNvSpPr txBox="1"/>
          <p:nvPr/>
        </p:nvSpPr>
        <p:spPr>
          <a:xfrm>
            <a:off x="5782775" y="4388550"/>
            <a:ext cx="1064400" cy="461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en" sz="1800">
                <a:solidFill>
                  <a:schemeClr val="dk1"/>
                </a:solidFill>
              </a:rPr>
              <a:t>C</a:t>
            </a:r>
            <a:r>
              <a:rPr baseline="-25000" lang="en" sz="1800">
                <a:solidFill>
                  <a:schemeClr val="dk1"/>
                </a:solidFill>
              </a:rPr>
              <a:t>m</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7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CTR Mode: Decryption</a:t>
            </a:r>
            <a:endParaRPr/>
          </a:p>
        </p:txBody>
      </p:sp>
      <p:sp>
        <p:nvSpPr>
          <p:cNvPr id="657" name="Google Shape;657;p7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one-time pad: XOR with ciphertext to get plaintext</a:t>
            </a:r>
            <a:endParaRPr/>
          </a:p>
          <a:p>
            <a:pPr indent="-342900" lvl="0" marL="457200" rtl="0" algn="l">
              <a:spcBef>
                <a:spcPts val="0"/>
              </a:spcBef>
              <a:spcAft>
                <a:spcPts val="0"/>
              </a:spcAft>
              <a:buSzPts val="1800"/>
              <a:buChar char="●"/>
            </a:pPr>
            <a:r>
              <a:rPr lang="en"/>
              <a:t>Note: we are only using block cipher encryption, not decryption</a:t>
            </a:r>
            <a:endParaRPr/>
          </a:p>
        </p:txBody>
      </p:sp>
      <p:sp>
        <p:nvSpPr>
          <p:cNvPr id="658" name="Google Shape;658;p7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59" name="Google Shape;659;p72"/>
          <p:cNvPicPr preferRelativeResize="0"/>
          <p:nvPr/>
        </p:nvPicPr>
        <p:blipFill>
          <a:blip r:embed="rId3">
            <a:alphaModFix/>
          </a:blip>
          <a:stretch>
            <a:fillRect/>
          </a:stretch>
        </p:blipFill>
        <p:spPr>
          <a:xfrm>
            <a:off x="1826463" y="2639530"/>
            <a:ext cx="5491075" cy="221072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7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CTR Mode: Decryption</a:t>
            </a:r>
            <a:endParaRPr/>
          </a:p>
        </p:txBody>
      </p:sp>
      <p:sp>
        <p:nvSpPr>
          <p:cNvPr id="665" name="Google Shape;665;p7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Dec(K, C):</a:t>
            </a:r>
            <a:endParaRPr/>
          </a:p>
          <a:p>
            <a:pPr indent="-317500" lvl="1" marL="914400" rtl="0" algn="l">
              <a:spcBef>
                <a:spcPts val="0"/>
              </a:spcBef>
              <a:spcAft>
                <a:spcPts val="0"/>
              </a:spcAft>
              <a:buSzPts val="1400"/>
              <a:buChar char="○"/>
            </a:pPr>
            <a:r>
              <a:rPr lang="en"/>
              <a:t>Parse C into (nonce, C</a:t>
            </a:r>
            <a:r>
              <a:rPr baseline="-25000" lang="en"/>
              <a:t>1</a:t>
            </a:r>
            <a:r>
              <a:rPr lang="en"/>
              <a:t>, …, C</a:t>
            </a:r>
            <a:r>
              <a:rPr baseline="-25000" lang="en"/>
              <a:t>m</a:t>
            </a:r>
            <a:r>
              <a:rPr lang="en"/>
              <a:t>)</a:t>
            </a:r>
            <a:endParaRPr/>
          </a:p>
          <a:p>
            <a:pPr indent="-317500" lvl="1" marL="914400" rtl="0" algn="l">
              <a:spcBef>
                <a:spcPts val="0"/>
              </a:spcBef>
              <a:spcAft>
                <a:spcPts val="0"/>
              </a:spcAft>
              <a:buSzPts val="1400"/>
              <a:buChar char="○"/>
            </a:pPr>
            <a:r>
              <a:rPr lang="en"/>
              <a:t>Compute P</a:t>
            </a:r>
            <a:r>
              <a:rPr baseline="-25000" lang="en"/>
              <a:t>i</a:t>
            </a:r>
            <a:r>
              <a:rPr lang="en"/>
              <a:t> by XORing Ci with output of E</a:t>
            </a:r>
            <a:r>
              <a:rPr baseline="-25000" lang="en"/>
              <a:t>k</a:t>
            </a:r>
            <a:r>
              <a:rPr lang="en"/>
              <a:t> on nonce and counter</a:t>
            </a:r>
            <a:endParaRPr/>
          </a:p>
          <a:p>
            <a:pPr indent="-317500" lvl="1" marL="914400" rtl="0" algn="l">
              <a:spcBef>
                <a:spcPts val="0"/>
              </a:spcBef>
              <a:spcAft>
                <a:spcPts val="0"/>
              </a:spcAft>
              <a:buSzPts val="1400"/>
              <a:buChar char="○"/>
            </a:pPr>
            <a:r>
              <a:rPr lang="en"/>
              <a:t>Concatenate resulting plaintexts and output M = P</a:t>
            </a:r>
            <a:r>
              <a:rPr baseline="-25000" lang="en"/>
              <a:t>1</a:t>
            </a:r>
            <a:r>
              <a:rPr lang="en"/>
              <a:t> … P</a:t>
            </a:r>
            <a:r>
              <a:rPr baseline="-25000" lang="en"/>
              <a:t>m</a:t>
            </a:r>
            <a:endParaRPr baseline="-25000"/>
          </a:p>
        </p:txBody>
      </p:sp>
      <p:sp>
        <p:nvSpPr>
          <p:cNvPr id="666" name="Google Shape;666;p7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67" name="Google Shape;667;p73"/>
          <p:cNvPicPr preferRelativeResize="0"/>
          <p:nvPr/>
        </p:nvPicPr>
        <p:blipFill>
          <a:blip r:embed="rId3">
            <a:alphaModFix/>
          </a:blip>
          <a:stretch>
            <a:fillRect/>
          </a:stretch>
        </p:blipFill>
        <p:spPr>
          <a:xfrm>
            <a:off x="1826463" y="2639530"/>
            <a:ext cx="5491075" cy="2210722"/>
          </a:xfrm>
          <a:prstGeom prst="rect">
            <a:avLst/>
          </a:prstGeom>
          <a:noFill/>
          <a:ln>
            <a:noFill/>
          </a:ln>
        </p:spPr>
      </p:pic>
      <p:sp>
        <p:nvSpPr>
          <p:cNvPr id="668" name="Google Shape;668;p73"/>
          <p:cNvSpPr txBox="1"/>
          <p:nvPr/>
        </p:nvSpPr>
        <p:spPr>
          <a:xfrm>
            <a:off x="1721550" y="3647825"/>
            <a:ext cx="45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r>
              <a:rPr baseline="-25000" lang="en"/>
              <a:t>1</a:t>
            </a:r>
            <a:endParaRPr baseline="-25000"/>
          </a:p>
        </p:txBody>
      </p:sp>
      <p:sp>
        <p:nvSpPr>
          <p:cNvPr id="669" name="Google Shape;669;p73"/>
          <p:cNvSpPr txBox="1"/>
          <p:nvPr/>
        </p:nvSpPr>
        <p:spPr>
          <a:xfrm>
            <a:off x="3349950" y="3735300"/>
            <a:ext cx="45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r>
              <a:rPr baseline="-25000" lang="en"/>
              <a:t>2</a:t>
            </a:r>
            <a:endParaRPr baseline="-25000"/>
          </a:p>
        </p:txBody>
      </p:sp>
      <p:sp>
        <p:nvSpPr>
          <p:cNvPr id="670" name="Google Shape;670;p73"/>
          <p:cNvSpPr txBox="1"/>
          <p:nvPr/>
        </p:nvSpPr>
        <p:spPr>
          <a:xfrm>
            <a:off x="5054550" y="3647825"/>
            <a:ext cx="45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r>
              <a:rPr baseline="-25000" lang="en"/>
              <a:t>m</a:t>
            </a:r>
            <a:endParaRPr baseline="-250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7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CTR Mode: Efficiency</a:t>
            </a:r>
            <a:endParaRPr/>
          </a:p>
        </p:txBody>
      </p:sp>
      <p:sp>
        <p:nvSpPr>
          <p:cNvPr id="676" name="Google Shape;676;p7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Can encryption be parallelized?</a:t>
            </a:r>
            <a:endParaRPr/>
          </a:p>
          <a:p>
            <a:pPr indent="-317500" lvl="1" marL="914400" rtl="0" algn="l">
              <a:spcBef>
                <a:spcPts val="0"/>
              </a:spcBef>
              <a:spcAft>
                <a:spcPts val="0"/>
              </a:spcAft>
              <a:buSzPts val="1400"/>
              <a:buChar char="○"/>
            </a:pPr>
            <a:r>
              <a:rPr lang="en"/>
              <a:t>Yes</a:t>
            </a:r>
            <a:endParaRPr/>
          </a:p>
          <a:p>
            <a:pPr indent="-342900" lvl="0" marL="457200" rtl="0" algn="l">
              <a:spcBef>
                <a:spcPts val="0"/>
              </a:spcBef>
              <a:spcAft>
                <a:spcPts val="0"/>
              </a:spcAft>
              <a:buSzPts val="1800"/>
              <a:buChar char="●"/>
            </a:pPr>
            <a:r>
              <a:rPr lang="en"/>
              <a:t>Can decryption be parallelized?</a:t>
            </a:r>
            <a:endParaRPr/>
          </a:p>
          <a:p>
            <a:pPr indent="-317500" lvl="1" marL="914400" rtl="0" algn="l">
              <a:spcBef>
                <a:spcPts val="0"/>
              </a:spcBef>
              <a:spcAft>
                <a:spcPts val="0"/>
              </a:spcAft>
              <a:buSzPts val="1400"/>
              <a:buChar char="○"/>
            </a:pPr>
            <a:r>
              <a:rPr lang="en"/>
              <a:t>Yes</a:t>
            </a:r>
            <a:endParaRPr/>
          </a:p>
        </p:txBody>
      </p:sp>
      <p:sp>
        <p:nvSpPr>
          <p:cNvPr id="677" name="Google Shape;677;p7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78" name="Google Shape;678;p74"/>
          <p:cNvPicPr preferRelativeResize="0"/>
          <p:nvPr/>
        </p:nvPicPr>
        <p:blipFill>
          <a:blip r:embed="rId3">
            <a:alphaModFix/>
          </a:blip>
          <a:stretch>
            <a:fillRect/>
          </a:stretch>
        </p:blipFill>
        <p:spPr>
          <a:xfrm>
            <a:off x="198500" y="3009700"/>
            <a:ext cx="4107101" cy="1653532"/>
          </a:xfrm>
          <a:prstGeom prst="rect">
            <a:avLst/>
          </a:prstGeom>
          <a:noFill/>
          <a:ln>
            <a:noFill/>
          </a:ln>
        </p:spPr>
      </p:pic>
      <p:pic>
        <p:nvPicPr>
          <p:cNvPr id="679" name="Google Shape;679;p74"/>
          <p:cNvPicPr preferRelativeResize="0"/>
          <p:nvPr/>
        </p:nvPicPr>
        <p:blipFill>
          <a:blip r:embed="rId4">
            <a:alphaModFix/>
          </a:blip>
          <a:stretch>
            <a:fillRect/>
          </a:stretch>
        </p:blipFill>
        <p:spPr>
          <a:xfrm>
            <a:off x="4516197" y="3009694"/>
            <a:ext cx="4107101" cy="16535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7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CTR Mode: Padding</a:t>
            </a:r>
            <a:endParaRPr/>
          </a:p>
        </p:txBody>
      </p:sp>
      <p:sp>
        <p:nvSpPr>
          <p:cNvPr id="685" name="Google Shape;685;p7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 we need to pad messages?</a:t>
            </a:r>
            <a:endParaRPr/>
          </a:p>
          <a:p>
            <a:pPr indent="-317500" lvl="1" marL="914400" rtl="0" algn="l">
              <a:spcBef>
                <a:spcPts val="0"/>
              </a:spcBef>
              <a:spcAft>
                <a:spcPts val="0"/>
              </a:spcAft>
              <a:buSzPts val="1400"/>
              <a:buChar char="○"/>
            </a:pPr>
            <a:r>
              <a:rPr lang="en"/>
              <a:t>No! We can just cut off the parts of the XOR that are longer than the message.</a:t>
            </a:r>
            <a:endParaRPr/>
          </a:p>
        </p:txBody>
      </p:sp>
      <p:sp>
        <p:nvSpPr>
          <p:cNvPr id="686" name="Google Shape;686;p7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87" name="Google Shape;687;p75"/>
          <p:cNvPicPr preferRelativeResize="0"/>
          <p:nvPr/>
        </p:nvPicPr>
        <p:blipFill>
          <a:blip r:embed="rId3">
            <a:alphaModFix/>
          </a:blip>
          <a:stretch>
            <a:fillRect/>
          </a:stretch>
        </p:blipFill>
        <p:spPr>
          <a:xfrm>
            <a:off x="198500" y="3009700"/>
            <a:ext cx="4107101" cy="1653532"/>
          </a:xfrm>
          <a:prstGeom prst="rect">
            <a:avLst/>
          </a:prstGeom>
          <a:noFill/>
          <a:ln>
            <a:noFill/>
          </a:ln>
        </p:spPr>
      </p:pic>
      <p:pic>
        <p:nvPicPr>
          <p:cNvPr id="688" name="Google Shape;688;p75"/>
          <p:cNvPicPr preferRelativeResize="0"/>
          <p:nvPr/>
        </p:nvPicPr>
        <p:blipFill>
          <a:blip r:embed="rId4">
            <a:alphaModFix/>
          </a:blip>
          <a:stretch>
            <a:fillRect/>
          </a:stretch>
        </p:blipFill>
        <p:spPr>
          <a:xfrm>
            <a:off x="4516197" y="3009694"/>
            <a:ext cx="4107101" cy="16535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5">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Cryptography Roadmap</a:t>
            </a:r>
            <a:endParaRPr/>
          </a:p>
        </p:txBody>
      </p:sp>
      <p:graphicFrame>
        <p:nvGraphicFramePr>
          <p:cNvPr id="110" name="Google Shape;110;p22"/>
          <p:cNvGraphicFramePr/>
          <p:nvPr/>
        </p:nvGraphicFramePr>
        <p:xfrm>
          <a:off x="311700" y="1310650"/>
          <a:ext cx="3000000" cy="3000000"/>
        </p:xfrm>
        <a:graphic>
          <a:graphicData uri="http://schemas.openxmlformats.org/drawingml/2006/table">
            <a:tbl>
              <a:tblPr>
                <a:noFill/>
                <a:tableStyleId>{12E67216-324A-4BA9-A612-29C3480C1D07}</a:tableStyleId>
              </a:tblPr>
              <a:tblGrid>
                <a:gridCol w="1739450"/>
                <a:gridCol w="3241925"/>
                <a:gridCol w="3539225"/>
              </a:tblGrid>
              <a:tr h="374550">
                <a:tc>
                  <a:txBody>
                    <a:bodyPr/>
                    <a:lstStyle/>
                    <a:p>
                      <a:pPr indent="0" lvl="0" marL="0" rtl="0" algn="l">
                        <a:spcBef>
                          <a:spcPts val="0"/>
                        </a:spcBef>
                        <a:spcAft>
                          <a:spcPts val="0"/>
                        </a:spcAft>
                        <a:buNone/>
                      </a:pPr>
                      <a:r>
                        <a:t/>
                      </a:r>
                      <a:endParaRPr sz="1600"/>
                    </a:p>
                  </a:txBody>
                  <a:tcPr marT="91425" marB="91425" marR="91425" marL="91425"/>
                </a:tc>
                <a:tc>
                  <a:txBody>
                    <a:bodyPr/>
                    <a:lstStyle/>
                    <a:p>
                      <a:pPr indent="0" lvl="0" marL="0" rtl="0" algn="l">
                        <a:spcBef>
                          <a:spcPts val="0"/>
                        </a:spcBef>
                        <a:spcAft>
                          <a:spcPts val="0"/>
                        </a:spcAft>
                        <a:buNone/>
                      </a:pPr>
                      <a:r>
                        <a:rPr lang="en" sz="1600"/>
                        <a:t>Symmetric-key</a:t>
                      </a:r>
                      <a:endParaRPr sz="1600"/>
                    </a:p>
                  </a:txBody>
                  <a:tcPr marT="91425" marB="91425" marR="91425" marL="91425"/>
                </a:tc>
                <a:tc>
                  <a:txBody>
                    <a:bodyPr/>
                    <a:lstStyle/>
                    <a:p>
                      <a:pPr indent="0" lvl="0" marL="0" rtl="0" algn="l">
                        <a:spcBef>
                          <a:spcPts val="0"/>
                        </a:spcBef>
                        <a:spcAft>
                          <a:spcPts val="0"/>
                        </a:spcAft>
                        <a:buNone/>
                      </a:pPr>
                      <a:r>
                        <a:rPr lang="en" sz="1600"/>
                        <a:t>Asymmetric-key</a:t>
                      </a:r>
                      <a:endParaRPr sz="1600"/>
                    </a:p>
                  </a:txBody>
                  <a:tcPr marT="91425" marB="91425" marR="91425" marL="91425"/>
                </a:tc>
              </a:tr>
              <a:tr h="802625">
                <a:tc>
                  <a:txBody>
                    <a:bodyPr/>
                    <a:lstStyle/>
                    <a:p>
                      <a:pPr indent="0" lvl="0" marL="0" rtl="0" algn="l">
                        <a:spcBef>
                          <a:spcPts val="0"/>
                        </a:spcBef>
                        <a:spcAft>
                          <a:spcPts val="0"/>
                        </a:spcAft>
                        <a:buNone/>
                      </a:pPr>
                      <a:r>
                        <a:rPr lang="en" sz="1600"/>
                        <a:t>Confidentiality</a:t>
                      </a:r>
                      <a:endParaRPr sz="1600"/>
                    </a:p>
                  </a:txBody>
                  <a:tcPr marT="91425" marB="91425" marR="91425" marL="91425"/>
                </a:tc>
                <a:tc>
                  <a:txBody>
                    <a:bodyPr/>
                    <a:lstStyle/>
                    <a:p>
                      <a:pPr indent="-330200" lvl="0" marL="457200" rtl="0" algn="l">
                        <a:spcBef>
                          <a:spcPts val="0"/>
                        </a:spcBef>
                        <a:spcAft>
                          <a:spcPts val="0"/>
                        </a:spcAft>
                        <a:buClr>
                          <a:srgbClr val="B7B7B7"/>
                        </a:buClr>
                        <a:buSzPts val="1600"/>
                        <a:buChar char="●"/>
                      </a:pPr>
                      <a:r>
                        <a:rPr lang="en" sz="1600">
                          <a:solidFill>
                            <a:srgbClr val="B7B7B7"/>
                          </a:solidFill>
                        </a:rPr>
                        <a:t>One-time pads</a:t>
                      </a:r>
                      <a:endParaRPr sz="1600">
                        <a:solidFill>
                          <a:srgbClr val="B7B7B7"/>
                        </a:solidFill>
                      </a:endParaRPr>
                    </a:p>
                    <a:p>
                      <a:pPr indent="-330200" lvl="0" marL="457200" rtl="0" algn="l">
                        <a:spcBef>
                          <a:spcPts val="0"/>
                        </a:spcBef>
                        <a:spcAft>
                          <a:spcPts val="0"/>
                        </a:spcAft>
                        <a:buClr>
                          <a:srgbClr val="FF0000"/>
                        </a:buClr>
                        <a:buSzPts val="1600"/>
                        <a:buChar char="●"/>
                      </a:pPr>
                      <a:r>
                        <a:rPr lang="en" sz="1600">
                          <a:solidFill>
                            <a:srgbClr val="FF0000"/>
                          </a:solidFill>
                        </a:rPr>
                        <a:t>Block ciphers with chaining modes (e.g. AES-CBC)</a:t>
                      </a:r>
                      <a:endParaRPr sz="1600">
                        <a:solidFill>
                          <a:srgbClr val="FF0000"/>
                        </a:solidFill>
                      </a:endParaRPr>
                    </a:p>
                    <a:p>
                      <a:pPr indent="-330200" lvl="0" marL="457200" rtl="0" algn="l">
                        <a:spcBef>
                          <a:spcPts val="0"/>
                        </a:spcBef>
                        <a:spcAft>
                          <a:spcPts val="0"/>
                        </a:spcAft>
                        <a:buClr>
                          <a:srgbClr val="000000"/>
                        </a:buClr>
                        <a:buSzPts val="1600"/>
                        <a:buChar char="●"/>
                      </a:pPr>
                      <a:r>
                        <a:rPr lang="en" sz="1600">
                          <a:solidFill>
                            <a:schemeClr val="dk1"/>
                          </a:solidFill>
                        </a:rPr>
                        <a:t>Stream ciphers</a:t>
                      </a:r>
                      <a:endParaRPr sz="1600"/>
                    </a:p>
                  </a:txBody>
                  <a:tcPr marT="91425" marB="91425" marR="91425" marL="91425"/>
                </a:tc>
                <a:tc>
                  <a:txBody>
                    <a:bodyPr/>
                    <a:lstStyle/>
                    <a:p>
                      <a:pPr indent="-330200" lvl="0" marL="457200" rtl="0" algn="l">
                        <a:spcBef>
                          <a:spcPts val="0"/>
                        </a:spcBef>
                        <a:spcAft>
                          <a:spcPts val="0"/>
                        </a:spcAft>
                        <a:buSzPts val="1600"/>
                        <a:buChar char="●"/>
                      </a:pPr>
                      <a:r>
                        <a:rPr lang="en" sz="1600"/>
                        <a:t>RSA encryption</a:t>
                      </a:r>
                      <a:endParaRPr sz="1600"/>
                    </a:p>
                    <a:p>
                      <a:pPr indent="-330200" lvl="0" marL="457200" rtl="0" algn="l">
                        <a:spcBef>
                          <a:spcPts val="0"/>
                        </a:spcBef>
                        <a:spcAft>
                          <a:spcPts val="0"/>
                        </a:spcAft>
                        <a:buSzPts val="1600"/>
                        <a:buChar char="●"/>
                      </a:pPr>
                      <a:r>
                        <a:rPr lang="en" sz="1600"/>
                        <a:t>ElGamal encryption</a:t>
                      </a:r>
                      <a:endParaRPr sz="1600"/>
                    </a:p>
                  </a:txBody>
                  <a:tcPr marT="91425" marB="91425" marR="91425" marL="91425"/>
                </a:tc>
              </a:tr>
              <a:tr h="802625">
                <a:tc>
                  <a:txBody>
                    <a:bodyPr/>
                    <a:lstStyle/>
                    <a:p>
                      <a:pPr indent="0" lvl="0" marL="0" rtl="0" algn="l">
                        <a:spcBef>
                          <a:spcPts val="0"/>
                        </a:spcBef>
                        <a:spcAft>
                          <a:spcPts val="0"/>
                        </a:spcAft>
                        <a:buNone/>
                      </a:pPr>
                      <a:r>
                        <a:rPr lang="en" sz="1600"/>
                        <a:t>Integrity,</a:t>
                      </a:r>
                      <a:br>
                        <a:rPr lang="en" sz="1600"/>
                      </a:br>
                      <a:r>
                        <a:rPr lang="en" sz="1600"/>
                        <a:t>Authentication</a:t>
                      </a:r>
                      <a:endParaRPr sz="1600"/>
                    </a:p>
                  </a:txBody>
                  <a:tcPr marT="91425" marB="91425" marR="91425" marL="91425"/>
                </a:tc>
                <a:tc>
                  <a:txBody>
                    <a:bodyPr/>
                    <a:lstStyle/>
                    <a:p>
                      <a:pPr indent="-330200" lvl="0" marL="457200" rtl="0" algn="l">
                        <a:spcBef>
                          <a:spcPts val="0"/>
                        </a:spcBef>
                        <a:spcAft>
                          <a:spcPts val="0"/>
                        </a:spcAft>
                        <a:buSzPts val="1600"/>
                        <a:buChar char="●"/>
                      </a:pPr>
                      <a:r>
                        <a:rPr lang="en" sz="1600"/>
                        <a:t>MACs (e.g. HMAC)</a:t>
                      </a:r>
                      <a:endParaRPr sz="1600"/>
                    </a:p>
                  </a:txBody>
                  <a:tcPr marT="91425" marB="91425" marR="91425" marL="91425"/>
                </a:tc>
                <a:tc>
                  <a:txBody>
                    <a:bodyPr/>
                    <a:lstStyle/>
                    <a:p>
                      <a:pPr indent="-330200" lvl="0" marL="457200" rtl="0" algn="l">
                        <a:spcBef>
                          <a:spcPts val="0"/>
                        </a:spcBef>
                        <a:spcAft>
                          <a:spcPts val="0"/>
                        </a:spcAft>
                        <a:buSzPts val="1600"/>
                        <a:buChar char="●"/>
                      </a:pPr>
                      <a:r>
                        <a:rPr lang="en" sz="1600"/>
                        <a:t>Digital signatures (e.g. RSA signatures)</a:t>
                      </a:r>
                      <a:endParaRPr sz="1600"/>
                    </a:p>
                  </a:txBody>
                  <a:tcPr marT="91425" marB="91425" marR="91425" marL="91425"/>
                </a:tc>
              </a:tr>
            </a:tbl>
          </a:graphicData>
        </a:graphic>
      </p:graphicFrame>
      <p:sp>
        <p:nvSpPr>
          <p:cNvPr id="111" name="Google Shape;111;p22"/>
          <p:cNvSpPr txBox="1"/>
          <p:nvPr>
            <p:ph idx="4294967295" type="body"/>
          </p:nvPr>
        </p:nvSpPr>
        <p:spPr>
          <a:xfrm>
            <a:off x="198500" y="3844625"/>
            <a:ext cx="4373400" cy="1167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Hash functions</a:t>
            </a:r>
            <a:endParaRPr sz="1600"/>
          </a:p>
          <a:p>
            <a:pPr indent="-330200" lvl="0" marL="457200" rtl="0" algn="l">
              <a:spcBef>
                <a:spcPts val="0"/>
              </a:spcBef>
              <a:spcAft>
                <a:spcPts val="0"/>
              </a:spcAft>
              <a:buSzPts val="1600"/>
              <a:buChar char="●"/>
            </a:pPr>
            <a:r>
              <a:rPr lang="en" sz="1600"/>
              <a:t>Pseudorandom number generators</a:t>
            </a:r>
            <a:endParaRPr sz="1600"/>
          </a:p>
          <a:p>
            <a:pPr indent="-330200" lvl="0" marL="457200" rtl="0" algn="l">
              <a:spcBef>
                <a:spcPts val="0"/>
              </a:spcBef>
              <a:spcAft>
                <a:spcPts val="0"/>
              </a:spcAft>
              <a:buSzPts val="1600"/>
              <a:buChar char="●"/>
            </a:pPr>
            <a:r>
              <a:rPr lang="en" sz="1600"/>
              <a:t>Public key exchange (e.g. Diffie-Hellman)</a:t>
            </a:r>
            <a:endParaRPr sz="1600"/>
          </a:p>
        </p:txBody>
      </p:sp>
      <p:sp>
        <p:nvSpPr>
          <p:cNvPr id="112" name="Google Shape;112;p22"/>
          <p:cNvSpPr txBox="1"/>
          <p:nvPr/>
        </p:nvSpPr>
        <p:spPr>
          <a:xfrm>
            <a:off x="5175400" y="3844625"/>
            <a:ext cx="34479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7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CTR Mode: Security</a:t>
            </a:r>
            <a:endParaRPr/>
          </a:p>
        </p:txBody>
      </p:sp>
      <p:sp>
        <p:nvSpPr>
          <p:cNvPr id="694" name="Google Shape;694;p7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AES-CTR is IND-CPA secure. With what assumption?</a:t>
            </a:r>
            <a:endParaRPr/>
          </a:p>
          <a:p>
            <a:pPr indent="-342900" lvl="0" marL="457200" rtl="0" algn="l">
              <a:spcBef>
                <a:spcPts val="0"/>
              </a:spcBef>
              <a:spcAft>
                <a:spcPts val="0"/>
              </a:spcAft>
              <a:buSzPts val="1800"/>
              <a:buChar char="●"/>
            </a:pPr>
            <a:r>
              <a:rPr lang="en"/>
              <a:t>The nonce must be randomly generated and never reused</a:t>
            </a:r>
            <a:endParaRPr/>
          </a:p>
          <a:p>
            <a:pPr indent="-317500" lvl="1" marL="914400" rtl="0" algn="l">
              <a:spcBef>
                <a:spcPts val="0"/>
              </a:spcBef>
              <a:spcAft>
                <a:spcPts val="0"/>
              </a:spcAft>
              <a:buSzPts val="1400"/>
              <a:buChar char="○"/>
            </a:pPr>
            <a:r>
              <a:rPr lang="en"/>
              <a:t>And in general less than 2</a:t>
            </a:r>
            <a:r>
              <a:rPr baseline="30000" i="1" lang="en"/>
              <a:t>n</a:t>
            </a:r>
            <a:r>
              <a:rPr baseline="30000" lang="en"/>
              <a:t>/2</a:t>
            </a:r>
            <a:r>
              <a:rPr lang="en"/>
              <a:t> blocks are encrypted</a:t>
            </a:r>
            <a:endParaRPr/>
          </a:p>
          <a:p>
            <a:pPr indent="-342900" lvl="0" marL="457200" rtl="0" algn="l">
              <a:spcBef>
                <a:spcPts val="0"/>
              </a:spcBef>
              <a:spcAft>
                <a:spcPts val="0"/>
              </a:spcAft>
              <a:buSzPts val="1800"/>
              <a:buChar char="●"/>
            </a:pPr>
            <a:r>
              <a:rPr lang="en"/>
              <a:t>What happens if you reuse the nonce?</a:t>
            </a:r>
            <a:endParaRPr/>
          </a:p>
          <a:p>
            <a:pPr indent="-342900" lvl="0" marL="457200" rtl="0" algn="l">
              <a:spcBef>
                <a:spcPts val="0"/>
              </a:spcBef>
              <a:spcAft>
                <a:spcPts val="0"/>
              </a:spcAft>
              <a:buSzPts val="1800"/>
              <a:buChar char="●"/>
            </a:pPr>
            <a:r>
              <a:rPr lang="en"/>
              <a:t>Equivalent to reusing a key in a one-time pad</a:t>
            </a:r>
            <a:endParaRPr/>
          </a:p>
          <a:p>
            <a:pPr indent="-317500" lvl="1" marL="914400" rtl="0" algn="l">
              <a:spcBef>
                <a:spcPts val="0"/>
              </a:spcBef>
              <a:spcAft>
                <a:spcPts val="0"/>
              </a:spcAft>
              <a:buSzPts val="1400"/>
              <a:buChar char="○"/>
            </a:pPr>
            <a:r>
              <a:rPr lang="en"/>
              <a:t>Recall: Key reuse in a one-time pad is catastrophic: usually leaks enough information for an attacker to deduce the entire plaintext</a:t>
            </a:r>
            <a:endParaRPr/>
          </a:p>
        </p:txBody>
      </p:sp>
      <p:sp>
        <p:nvSpPr>
          <p:cNvPr id="695" name="Google Shape;695;p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7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CTR Mode: Penguin</a:t>
            </a:r>
            <a:endParaRPr/>
          </a:p>
        </p:txBody>
      </p:sp>
      <p:sp>
        <p:nvSpPr>
          <p:cNvPr id="701" name="Google Shape;701;p7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02" name="Google Shape;702;p77"/>
          <p:cNvPicPr preferRelativeResize="0"/>
          <p:nvPr/>
        </p:nvPicPr>
        <p:blipFill>
          <a:blip r:embed="rId3">
            <a:alphaModFix/>
          </a:blip>
          <a:stretch>
            <a:fillRect/>
          </a:stretch>
        </p:blipFill>
        <p:spPr>
          <a:xfrm>
            <a:off x="3241250" y="1307700"/>
            <a:ext cx="2661500" cy="2933075"/>
          </a:xfrm>
          <a:prstGeom prst="rect">
            <a:avLst/>
          </a:prstGeom>
          <a:noFill/>
          <a:ln>
            <a:noFill/>
          </a:ln>
        </p:spPr>
      </p:pic>
      <p:sp>
        <p:nvSpPr>
          <p:cNvPr id="703" name="Google Shape;703;p77"/>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Original image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7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CTR Mode: Penguin</a:t>
            </a:r>
            <a:endParaRPr/>
          </a:p>
        </p:txBody>
      </p:sp>
      <p:sp>
        <p:nvSpPr>
          <p:cNvPr id="709" name="Google Shape;709;p7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10" name="Google Shape;710;p78"/>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Encrypted with CTR, with random nonces</a:t>
            </a:r>
            <a:endParaRPr/>
          </a:p>
        </p:txBody>
      </p:sp>
      <p:pic>
        <p:nvPicPr>
          <p:cNvPr id="711" name="Google Shape;711;p78"/>
          <p:cNvPicPr preferRelativeResize="0"/>
          <p:nvPr/>
        </p:nvPicPr>
        <p:blipFill>
          <a:blip r:embed="rId3">
            <a:alphaModFix/>
          </a:blip>
          <a:stretch>
            <a:fillRect/>
          </a:stretch>
        </p:blipFill>
        <p:spPr>
          <a:xfrm>
            <a:off x="3241250" y="1307700"/>
            <a:ext cx="2661500" cy="2933082"/>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7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summer 2020 CS 61A exam mistake</a:t>
            </a:r>
            <a:endParaRPr/>
          </a:p>
        </p:txBody>
      </p:sp>
      <p:sp>
        <p:nvSpPr>
          <p:cNvPr id="717" name="Google Shape;717;p7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TAs used a Python library for AES</a:t>
            </a:r>
            <a:endParaRPr/>
          </a:p>
          <a:p>
            <a:pPr indent="-317500" lvl="1" marL="914400" rtl="0" algn="l">
              <a:spcBef>
                <a:spcPts val="0"/>
              </a:spcBef>
              <a:spcAft>
                <a:spcPts val="0"/>
              </a:spcAft>
              <a:buSzPts val="1400"/>
              <a:buChar char="○"/>
            </a:pPr>
            <a:r>
              <a:rPr lang="en"/>
              <a:t>A bad library for other reasons besides this example</a:t>
            </a:r>
            <a:endParaRPr/>
          </a:p>
          <a:p>
            <a:pPr indent="-342900" lvl="0" marL="457200" rtl="0" algn="l">
              <a:spcBef>
                <a:spcPts val="0"/>
              </a:spcBef>
              <a:spcAft>
                <a:spcPts val="0"/>
              </a:spcAft>
              <a:buSzPts val="1800"/>
              <a:buChar char="●"/>
            </a:pPr>
            <a:r>
              <a:rPr lang="en"/>
              <a:t>When they invoked CTR mode encryption, they didn’t specify an IV</a:t>
            </a:r>
            <a:endParaRPr/>
          </a:p>
          <a:p>
            <a:pPr indent="-317500" lvl="1" marL="914400" rtl="0" algn="l">
              <a:spcBef>
                <a:spcPts val="0"/>
              </a:spcBef>
              <a:spcAft>
                <a:spcPts val="0"/>
              </a:spcAft>
              <a:buSzPts val="1400"/>
              <a:buChar char="○"/>
            </a:pPr>
            <a:r>
              <a:rPr lang="en"/>
              <a:t>Assumption: the crypto library would add a random IV for them</a:t>
            </a:r>
            <a:endParaRPr/>
          </a:p>
          <a:p>
            <a:pPr indent="-317500" lvl="1" marL="914400" rtl="0" algn="l">
              <a:spcBef>
                <a:spcPts val="0"/>
              </a:spcBef>
              <a:spcAft>
                <a:spcPts val="0"/>
              </a:spcAft>
              <a:buSzPts val="1400"/>
              <a:buChar char="○"/>
            </a:pPr>
            <a:r>
              <a:rPr lang="en"/>
              <a:t>Reality: the crypto library defaulted to IV = 0 every time</a:t>
            </a:r>
            <a:endParaRPr/>
          </a:p>
          <a:p>
            <a:pPr indent="-342900" lvl="0" marL="457200" rtl="0" algn="l">
              <a:spcBef>
                <a:spcPts val="0"/>
              </a:spcBef>
              <a:spcAft>
                <a:spcPts val="0"/>
              </a:spcAft>
              <a:buSzPts val="1800"/>
              <a:buChar char="●"/>
            </a:pPr>
            <a:r>
              <a:rPr lang="en"/>
              <a:t>The same IV was used to encrypt multiple exam questions</a:t>
            </a:r>
            <a:endParaRPr/>
          </a:p>
          <a:p>
            <a:pPr indent="-342900" lvl="0" marL="457200" rtl="0" algn="l">
              <a:spcBef>
                <a:spcPts val="0"/>
              </a:spcBef>
              <a:spcAft>
                <a:spcPts val="0"/>
              </a:spcAft>
              <a:buSzPts val="1800"/>
              <a:buChar char="●"/>
            </a:pPr>
            <a:r>
              <a:rPr lang="en"/>
              <a:t>All security was lost!</a:t>
            </a:r>
            <a:endParaRPr/>
          </a:p>
          <a:p>
            <a:pPr indent="-317500" lvl="1" marL="914400" rtl="0" algn="l">
              <a:spcBef>
                <a:spcPts val="0"/>
              </a:spcBef>
              <a:spcAft>
                <a:spcPts val="0"/>
              </a:spcAft>
              <a:buSzPts val="1400"/>
              <a:buChar char="○"/>
            </a:pPr>
            <a:r>
              <a:rPr lang="en"/>
              <a:t>Any CS 161 student could have seen the exam beforehand</a:t>
            </a:r>
            <a:endParaRPr/>
          </a:p>
          <a:p>
            <a:pPr indent="-342900" lvl="0" marL="457200" rtl="0" algn="l">
              <a:spcBef>
                <a:spcPts val="0"/>
              </a:spcBef>
              <a:spcAft>
                <a:spcPts val="0"/>
              </a:spcAft>
              <a:buSzPts val="1800"/>
              <a:buChar char="●"/>
            </a:pPr>
            <a:r>
              <a:rPr b="1" lang="en"/>
              <a:t>Takeaway</a:t>
            </a:r>
            <a:r>
              <a:rPr lang="en"/>
              <a:t>: Do not reuse IVs</a:t>
            </a:r>
            <a:endParaRPr/>
          </a:p>
          <a:p>
            <a:pPr indent="-342900" lvl="0" marL="457200" rtl="0" algn="l">
              <a:spcBef>
                <a:spcPts val="0"/>
              </a:spcBef>
              <a:spcAft>
                <a:spcPts val="0"/>
              </a:spcAft>
              <a:buSzPts val="1800"/>
              <a:buChar char="●"/>
            </a:pPr>
            <a:r>
              <a:rPr b="1" lang="en"/>
              <a:t>Takeaway</a:t>
            </a:r>
            <a:r>
              <a:rPr lang="en"/>
              <a:t>: Real world cryptosystems are hard. You do </a:t>
            </a:r>
            <a:r>
              <a:rPr i="1" lang="en"/>
              <a:t>not</a:t>
            </a:r>
            <a:r>
              <a:rPr lang="en"/>
              <a:t> have the skills necessary to build real world cryptosystems. I don’t either.</a:t>
            </a:r>
            <a:endParaRPr/>
          </a:p>
        </p:txBody>
      </p:sp>
      <p:sp>
        <p:nvSpPr>
          <p:cNvPr id="718" name="Google Shape;718;p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7">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8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IVs and Nonces</a:t>
            </a:r>
            <a:endParaRPr/>
          </a:p>
        </p:txBody>
      </p:sp>
      <p:sp>
        <p:nvSpPr>
          <p:cNvPr id="724" name="Google Shape;724;p8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Initialization vector</a:t>
            </a:r>
            <a:r>
              <a:rPr lang="en"/>
              <a:t> (</a:t>
            </a:r>
            <a:r>
              <a:rPr b="1" lang="en"/>
              <a:t>IV</a:t>
            </a:r>
            <a:r>
              <a:rPr lang="en"/>
              <a:t>): A random, but public, one-use value to introduce randomness into the algorithm</a:t>
            </a:r>
            <a:endParaRPr/>
          </a:p>
          <a:p>
            <a:pPr indent="-317500" lvl="1" marL="914400" rtl="0" algn="l">
              <a:spcBef>
                <a:spcPts val="0"/>
              </a:spcBef>
              <a:spcAft>
                <a:spcPts val="0"/>
              </a:spcAft>
              <a:buSzPts val="1400"/>
              <a:buChar char="○"/>
            </a:pPr>
            <a:r>
              <a:rPr lang="en"/>
              <a:t>For CTR mode, we say that you use a </a:t>
            </a:r>
            <a:r>
              <a:rPr b="1" lang="en"/>
              <a:t>nonce</a:t>
            </a:r>
            <a:r>
              <a:rPr lang="en"/>
              <a:t> (number used once), since the value has to be unique, not necessarily random.</a:t>
            </a:r>
            <a:endParaRPr/>
          </a:p>
          <a:p>
            <a:pPr indent="-317500" lvl="1" marL="914400" rtl="0" algn="l">
              <a:spcBef>
                <a:spcPts val="0"/>
              </a:spcBef>
              <a:spcAft>
                <a:spcPts val="0"/>
              </a:spcAft>
              <a:buSzPts val="1400"/>
              <a:buChar char="○"/>
            </a:pPr>
            <a:r>
              <a:rPr lang="en"/>
              <a:t>In this class, we use IV and nonce interchangeably</a:t>
            </a:r>
            <a:endParaRPr/>
          </a:p>
          <a:p>
            <a:pPr indent="-342900" lvl="0" marL="457200" rtl="0" algn="l">
              <a:spcBef>
                <a:spcPts val="0"/>
              </a:spcBef>
              <a:spcAft>
                <a:spcPts val="0"/>
              </a:spcAft>
              <a:buSzPts val="1800"/>
              <a:buChar char="●"/>
            </a:pPr>
            <a:r>
              <a:rPr b="1" lang="en"/>
              <a:t>Never reuse IVs</a:t>
            </a:r>
            <a:endParaRPr/>
          </a:p>
          <a:p>
            <a:pPr indent="-317500" lvl="1" marL="914400" rtl="0" algn="l">
              <a:spcBef>
                <a:spcPts val="0"/>
              </a:spcBef>
              <a:spcAft>
                <a:spcPts val="0"/>
              </a:spcAft>
              <a:buSzPts val="1400"/>
              <a:buChar char="○"/>
            </a:pPr>
            <a:r>
              <a:rPr lang="en"/>
              <a:t>In some algorithms, IV/nonce reuse leaks limited information (e.g. CBC)</a:t>
            </a:r>
            <a:endParaRPr/>
          </a:p>
          <a:p>
            <a:pPr indent="-317500" lvl="1" marL="914400" rtl="0" algn="l">
              <a:spcBef>
                <a:spcPts val="0"/>
              </a:spcBef>
              <a:spcAft>
                <a:spcPts val="0"/>
              </a:spcAft>
              <a:buSzPts val="1400"/>
              <a:buChar char="○"/>
            </a:pPr>
            <a:r>
              <a:rPr lang="en"/>
              <a:t>In some algorithms, IV/nonce reuse leads to catastrophic failure (e.g. CTR)</a:t>
            </a:r>
            <a:endParaRPr/>
          </a:p>
        </p:txBody>
      </p:sp>
      <p:sp>
        <p:nvSpPr>
          <p:cNvPr id="725" name="Google Shape;725;p8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8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IVs and Nonces</a:t>
            </a:r>
            <a:endParaRPr/>
          </a:p>
        </p:txBody>
      </p:sp>
      <p:sp>
        <p:nvSpPr>
          <p:cNvPr id="731" name="Google Shape;731;p81"/>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Thinking about the consequences of IV/nonce reuse is hard</a:t>
            </a:r>
            <a:endParaRPr/>
          </a:p>
          <a:p>
            <a:pPr indent="-342900" lvl="0" marL="457200" rtl="0" algn="l">
              <a:spcBef>
                <a:spcPts val="0"/>
              </a:spcBef>
              <a:spcAft>
                <a:spcPts val="0"/>
              </a:spcAft>
              <a:buSzPts val="1800"/>
              <a:buChar char="●"/>
            </a:pPr>
            <a:r>
              <a:rPr lang="en"/>
              <a:t>What if the IV/nonce is not reused, but the attacker can predict future values?</a:t>
            </a:r>
            <a:endParaRPr/>
          </a:p>
          <a:p>
            <a:pPr indent="-317500" lvl="1" marL="914400" rtl="0" algn="l">
              <a:spcBef>
                <a:spcPts val="0"/>
              </a:spcBef>
              <a:spcAft>
                <a:spcPts val="0"/>
              </a:spcAft>
              <a:buSzPts val="1400"/>
              <a:buChar char="○"/>
            </a:pPr>
            <a:r>
              <a:rPr lang="en"/>
              <a:t>Now you have to think about more attacks</a:t>
            </a:r>
            <a:endParaRPr/>
          </a:p>
          <a:p>
            <a:pPr indent="-317500" lvl="1" marL="914400" rtl="0" algn="l">
              <a:spcBef>
                <a:spcPts val="0"/>
              </a:spcBef>
              <a:spcAft>
                <a:spcPts val="0"/>
              </a:spcAft>
              <a:buSzPts val="1400"/>
              <a:buChar char="○"/>
            </a:pPr>
            <a:r>
              <a:rPr lang="en"/>
              <a:t>We’ll analyze this more in discussion: it really depends on the encryption function</a:t>
            </a:r>
            <a:endParaRPr/>
          </a:p>
          <a:p>
            <a:pPr indent="-342900" lvl="0" marL="457200" rtl="0" algn="l">
              <a:spcBef>
                <a:spcPts val="0"/>
              </a:spcBef>
              <a:spcAft>
                <a:spcPts val="0"/>
              </a:spcAft>
              <a:buSzPts val="1800"/>
              <a:buChar char="●"/>
            </a:pPr>
            <a:r>
              <a:rPr lang="en"/>
              <a:t>Solution: Randomly generate a new IV/nonce for every encryption</a:t>
            </a:r>
            <a:endParaRPr/>
          </a:p>
          <a:p>
            <a:pPr indent="-317500" lvl="1" marL="914400" rtl="0" algn="l">
              <a:spcBef>
                <a:spcPts val="0"/>
              </a:spcBef>
              <a:spcAft>
                <a:spcPts val="0"/>
              </a:spcAft>
              <a:buSzPts val="1400"/>
              <a:buChar char="○"/>
            </a:pPr>
            <a:r>
              <a:rPr lang="en"/>
              <a:t>If the nonce is 128 bits or longer, the probability of generating the same IV/nonce twice is astronomically small (basically 0)</a:t>
            </a:r>
            <a:endParaRPr/>
          </a:p>
          <a:p>
            <a:pPr indent="-317500" lvl="1" marL="914400" rtl="0" algn="l">
              <a:spcBef>
                <a:spcPts val="0"/>
              </a:spcBef>
              <a:spcAft>
                <a:spcPts val="0"/>
              </a:spcAft>
              <a:buSzPts val="1400"/>
              <a:buChar char="○"/>
            </a:pPr>
            <a:r>
              <a:rPr lang="en"/>
              <a:t>Now you don’t ever have to think about IV/nonce reuse attacks!</a:t>
            </a:r>
            <a:endParaRPr/>
          </a:p>
        </p:txBody>
      </p:sp>
      <p:sp>
        <p:nvSpPr>
          <p:cNvPr id="732" name="Google Shape;732;p8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8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Comparing Modes of Operation</a:t>
            </a:r>
            <a:endParaRPr/>
          </a:p>
        </p:txBody>
      </p:sp>
      <p:sp>
        <p:nvSpPr>
          <p:cNvPr id="738" name="Google Shape;738;p8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you need high performance, which mode is better?</a:t>
            </a:r>
            <a:endParaRPr/>
          </a:p>
          <a:p>
            <a:pPr indent="-317500" lvl="1" marL="914400" rtl="0" algn="l">
              <a:spcBef>
                <a:spcPts val="0"/>
              </a:spcBef>
              <a:spcAft>
                <a:spcPts val="0"/>
              </a:spcAft>
              <a:buSzPts val="1400"/>
              <a:buChar char="○"/>
            </a:pPr>
            <a:r>
              <a:rPr lang="en"/>
              <a:t>CTR mode, because you can parallelize both encryption and decryption</a:t>
            </a:r>
            <a:endParaRPr/>
          </a:p>
          <a:p>
            <a:pPr indent="-342900" lvl="0" marL="457200" rtl="0" algn="l">
              <a:spcBef>
                <a:spcPts val="0"/>
              </a:spcBef>
              <a:spcAft>
                <a:spcPts val="0"/>
              </a:spcAft>
              <a:buSzPts val="1800"/>
              <a:buChar char="●"/>
            </a:pPr>
            <a:r>
              <a:rPr lang="en"/>
              <a:t>If you’re paranoid about security, which mode is better?</a:t>
            </a:r>
            <a:endParaRPr/>
          </a:p>
          <a:p>
            <a:pPr indent="-317500" lvl="1" marL="914400" rtl="0" algn="l">
              <a:spcBef>
                <a:spcPts val="0"/>
              </a:spcBef>
              <a:spcAft>
                <a:spcPts val="0"/>
              </a:spcAft>
              <a:buSzPts val="1400"/>
              <a:buChar char="○"/>
            </a:pPr>
            <a:r>
              <a:rPr lang="en"/>
              <a:t>CBC mode is better</a:t>
            </a:r>
            <a:endParaRPr/>
          </a:p>
          <a:p>
            <a:pPr indent="-342900" lvl="0" marL="457200" rtl="0" algn="l">
              <a:spcBef>
                <a:spcPts val="0"/>
              </a:spcBef>
              <a:spcAft>
                <a:spcPts val="0"/>
              </a:spcAft>
              <a:buSzPts val="1800"/>
              <a:buChar char="●"/>
            </a:pPr>
            <a:r>
              <a:rPr lang="en"/>
              <a:t>Theoretically, CBC and CTR mode are equally secure if used properly</a:t>
            </a:r>
            <a:endParaRPr/>
          </a:p>
          <a:p>
            <a:pPr indent="-317500" lvl="1" marL="914400" rtl="0" algn="l">
              <a:spcBef>
                <a:spcPts val="0"/>
              </a:spcBef>
              <a:spcAft>
                <a:spcPts val="0"/>
              </a:spcAft>
              <a:buSzPts val="1400"/>
              <a:buChar char="○"/>
            </a:pPr>
            <a:r>
              <a:rPr lang="en"/>
              <a:t>However, if used improperly (IV/nonce reuse), CBC only leaks partial information, and CTR fails catastrophically</a:t>
            </a:r>
            <a:endParaRPr/>
          </a:p>
          <a:p>
            <a:pPr indent="-317500" lvl="2" marL="1371600" rtl="0" algn="l">
              <a:spcBef>
                <a:spcPts val="0"/>
              </a:spcBef>
              <a:spcAft>
                <a:spcPts val="0"/>
              </a:spcAft>
              <a:buSzPts val="1400"/>
              <a:buChar char="■"/>
            </a:pPr>
            <a:r>
              <a:rPr lang="en"/>
              <a:t>Consider human factors: Systems should be as secure as possible even when implemented </a:t>
            </a:r>
            <a:r>
              <a:rPr i="1" lang="en"/>
              <a:t>incorrectly</a:t>
            </a:r>
            <a:endParaRPr i="1"/>
          </a:p>
          <a:p>
            <a:pPr indent="-317500" lvl="1" marL="914400" rtl="0" algn="l">
              <a:spcBef>
                <a:spcPts val="0"/>
              </a:spcBef>
              <a:spcAft>
                <a:spcPts val="0"/>
              </a:spcAft>
              <a:buSzPts val="1400"/>
              <a:buChar char="○"/>
            </a:pPr>
            <a:r>
              <a:rPr lang="en"/>
              <a:t>IV failures on CTR mode have resulted in multiple real-world security incidents!</a:t>
            </a:r>
            <a:endParaRPr/>
          </a:p>
        </p:txBody>
      </p:sp>
      <p:sp>
        <p:nvSpPr>
          <p:cNvPr id="739" name="Google Shape;739;p8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8">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8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Modes of Operation</a:t>
            </a:r>
            <a:endParaRPr/>
          </a:p>
        </p:txBody>
      </p:sp>
      <p:sp>
        <p:nvSpPr>
          <p:cNvPr id="745" name="Google Shape;745;p8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Other modes exist besides CBC and CTR</a:t>
            </a:r>
            <a:endParaRPr/>
          </a:p>
          <a:p>
            <a:pPr indent="-342900" lvl="0" marL="457200" rtl="0" algn="l">
              <a:spcBef>
                <a:spcPts val="0"/>
              </a:spcBef>
              <a:spcAft>
                <a:spcPts val="0"/>
              </a:spcAft>
              <a:buSzPts val="1800"/>
              <a:buChar char="●"/>
            </a:pPr>
            <a:r>
              <a:rPr lang="en"/>
              <a:t>Trade-offs:</a:t>
            </a:r>
            <a:endParaRPr/>
          </a:p>
          <a:p>
            <a:pPr indent="-317500" lvl="1" marL="914400" rtl="0" algn="l">
              <a:spcBef>
                <a:spcPts val="0"/>
              </a:spcBef>
              <a:spcAft>
                <a:spcPts val="0"/>
              </a:spcAft>
              <a:buSzPts val="1400"/>
              <a:buChar char="○"/>
            </a:pPr>
            <a:r>
              <a:rPr lang="en"/>
              <a:t>Do we need to pad messages?</a:t>
            </a:r>
            <a:endParaRPr/>
          </a:p>
          <a:p>
            <a:pPr indent="-317500" lvl="1" marL="914400" rtl="0" algn="l">
              <a:spcBef>
                <a:spcPts val="0"/>
              </a:spcBef>
              <a:spcAft>
                <a:spcPts val="0"/>
              </a:spcAft>
              <a:buSzPts val="1400"/>
              <a:buChar char="○"/>
            </a:pPr>
            <a:r>
              <a:rPr lang="en"/>
              <a:t>How robust is the scheme if we use it incorrectly?</a:t>
            </a:r>
            <a:endParaRPr/>
          </a:p>
          <a:p>
            <a:pPr indent="-317500" lvl="1" marL="914400" rtl="0" algn="l">
              <a:spcBef>
                <a:spcPts val="0"/>
              </a:spcBef>
              <a:spcAft>
                <a:spcPts val="0"/>
              </a:spcAft>
              <a:buSzPts val="1400"/>
              <a:buChar char="○"/>
            </a:pPr>
            <a:r>
              <a:rPr lang="en"/>
              <a:t>Can we parallelize encryption/decryption?</a:t>
            </a:r>
            <a:endParaRPr/>
          </a:p>
        </p:txBody>
      </p:sp>
      <p:sp>
        <p:nvSpPr>
          <p:cNvPr id="746" name="Google Shape;746;p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5">
                                            <p:txEl>
                                              <p:pRg end="0" st="0"/>
                                            </p:txEl>
                                          </p:spTgt>
                                        </p:tgtEl>
                                        <p:attrNameLst>
                                          <p:attrName>style.visibility</p:attrName>
                                        </p:attrNameLst>
                                      </p:cBhvr>
                                      <p:to>
                                        <p:strVal val="visible"/>
                                      </p:to>
                                    </p:set>
                                    <p:animEffect filter="fade" transition="in">
                                      <p:cBhvr>
                                        <p:cTn dur="1"/>
                                        <p:tgtEl>
                                          <p:spTgt spid="7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5">
                                            <p:txEl>
                                              <p:pRg end="1" st="1"/>
                                            </p:txEl>
                                          </p:spTgt>
                                        </p:tgtEl>
                                        <p:attrNameLst>
                                          <p:attrName>style.visibility</p:attrName>
                                        </p:attrNameLst>
                                      </p:cBhvr>
                                      <p:to>
                                        <p:strVal val="visible"/>
                                      </p:to>
                                    </p:set>
                                    <p:animEffect filter="fade" transition="in">
                                      <p:cBhvr>
                                        <p:cTn dur="1"/>
                                        <p:tgtEl>
                                          <p:spTgt spid="7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5">
                                            <p:txEl>
                                              <p:pRg end="2" st="2"/>
                                            </p:txEl>
                                          </p:spTgt>
                                        </p:tgtEl>
                                        <p:attrNameLst>
                                          <p:attrName>style.visibility</p:attrName>
                                        </p:attrNameLst>
                                      </p:cBhvr>
                                      <p:to>
                                        <p:strVal val="visible"/>
                                      </p:to>
                                    </p:set>
                                    <p:animEffect filter="fade" transition="in">
                                      <p:cBhvr>
                                        <p:cTn dur="1"/>
                                        <p:tgtEl>
                                          <p:spTgt spid="7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5">
                                            <p:txEl>
                                              <p:pRg end="3" st="3"/>
                                            </p:txEl>
                                          </p:spTgt>
                                        </p:tgtEl>
                                        <p:attrNameLst>
                                          <p:attrName>style.visibility</p:attrName>
                                        </p:attrNameLst>
                                      </p:cBhvr>
                                      <p:to>
                                        <p:strVal val="visible"/>
                                      </p:to>
                                    </p:set>
                                    <p:animEffect filter="fade" transition="in">
                                      <p:cBhvr>
                                        <p:cTn dur="1"/>
                                        <p:tgtEl>
                                          <p:spTgt spid="7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5">
                                            <p:txEl>
                                              <p:pRg end="4" st="4"/>
                                            </p:txEl>
                                          </p:spTgt>
                                        </p:tgtEl>
                                        <p:attrNameLst>
                                          <p:attrName>style.visibility</p:attrName>
                                        </p:attrNameLst>
                                      </p:cBhvr>
                                      <p:to>
                                        <p:strVal val="visible"/>
                                      </p:to>
                                    </p:set>
                                    <p:animEffect filter="fade" transition="in">
                                      <p:cBhvr>
                                        <p:cTn dur="1"/>
                                        <p:tgtEl>
                                          <p:spTgt spid="74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8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CFB Mode</a:t>
            </a:r>
            <a:endParaRPr/>
          </a:p>
        </p:txBody>
      </p:sp>
      <p:sp>
        <p:nvSpPr>
          <p:cNvPr id="752" name="Google Shape;752;p84"/>
          <p:cNvSpPr txBox="1"/>
          <p:nvPr>
            <p:ph idx="1" type="body"/>
          </p:nvPr>
        </p:nvSpPr>
        <p:spPr>
          <a:xfrm>
            <a:off x="198500" y="1246825"/>
            <a:ext cx="8520600" cy="1704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Also IND-CPA</a:t>
            </a:r>
            <a:endParaRPr/>
          </a:p>
          <a:p>
            <a:pPr indent="-342900" lvl="0" marL="457200" rtl="0" algn="l">
              <a:spcBef>
                <a:spcPts val="0"/>
              </a:spcBef>
              <a:spcAft>
                <a:spcPts val="0"/>
              </a:spcAft>
              <a:buSzPts val="1800"/>
              <a:buChar char="●"/>
            </a:pPr>
            <a:r>
              <a:rPr lang="en"/>
              <a:t>Try to analyze the trade-offs yourself:</a:t>
            </a:r>
            <a:endParaRPr/>
          </a:p>
          <a:p>
            <a:pPr indent="-317500" lvl="1" marL="914400" rtl="0" algn="l">
              <a:spcBef>
                <a:spcPts val="0"/>
              </a:spcBef>
              <a:spcAft>
                <a:spcPts val="0"/>
              </a:spcAft>
              <a:buSzPts val="1400"/>
              <a:buChar char="○"/>
            </a:pPr>
            <a:r>
              <a:rPr lang="en"/>
              <a:t>Do we need to pad messages?</a:t>
            </a:r>
            <a:endParaRPr/>
          </a:p>
          <a:p>
            <a:pPr indent="-317500" lvl="1" marL="914400" rtl="0" algn="l">
              <a:spcBef>
                <a:spcPts val="0"/>
              </a:spcBef>
              <a:spcAft>
                <a:spcPts val="0"/>
              </a:spcAft>
              <a:buSzPts val="1400"/>
              <a:buChar char="○"/>
            </a:pPr>
            <a:r>
              <a:rPr lang="en"/>
              <a:t>How robust is the scheme if we use it incorrectly?</a:t>
            </a:r>
            <a:endParaRPr/>
          </a:p>
          <a:p>
            <a:pPr indent="-317500" lvl="1" marL="914400" rtl="0" algn="l">
              <a:spcBef>
                <a:spcPts val="0"/>
              </a:spcBef>
              <a:spcAft>
                <a:spcPts val="0"/>
              </a:spcAft>
              <a:buSzPts val="1400"/>
              <a:buChar char="○"/>
            </a:pPr>
            <a:r>
              <a:rPr lang="en"/>
              <a:t>Can we parallelize encryption/decryption?</a:t>
            </a:r>
            <a:endParaRPr/>
          </a:p>
        </p:txBody>
      </p:sp>
      <p:sp>
        <p:nvSpPr>
          <p:cNvPr id="753" name="Google Shape;753;p8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54" name="Google Shape;754;p84"/>
          <p:cNvPicPr preferRelativeResize="0"/>
          <p:nvPr/>
        </p:nvPicPr>
        <p:blipFill>
          <a:blip r:embed="rId3">
            <a:alphaModFix/>
          </a:blip>
          <a:stretch>
            <a:fillRect/>
          </a:stretch>
        </p:blipFill>
        <p:spPr>
          <a:xfrm>
            <a:off x="70325" y="2959013"/>
            <a:ext cx="4501680" cy="1704203"/>
          </a:xfrm>
          <a:prstGeom prst="rect">
            <a:avLst/>
          </a:prstGeom>
          <a:noFill/>
          <a:ln>
            <a:noFill/>
          </a:ln>
        </p:spPr>
      </p:pic>
      <p:pic>
        <p:nvPicPr>
          <p:cNvPr id="755" name="Google Shape;755;p84"/>
          <p:cNvPicPr preferRelativeResize="0"/>
          <p:nvPr/>
        </p:nvPicPr>
        <p:blipFill>
          <a:blip r:embed="rId4">
            <a:alphaModFix/>
          </a:blip>
          <a:stretch>
            <a:fillRect/>
          </a:stretch>
        </p:blipFill>
        <p:spPr>
          <a:xfrm>
            <a:off x="4519471" y="2959006"/>
            <a:ext cx="4501680" cy="17042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2">
                                            <p:txEl>
                                              <p:pRg end="0" st="0"/>
                                            </p:txEl>
                                          </p:spTgt>
                                        </p:tgtEl>
                                        <p:attrNameLst>
                                          <p:attrName>style.visibility</p:attrName>
                                        </p:attrNameLst>
                                      </p:cBhvr>
                                      <p:to>
                                        <p:strVal val="visible"/>
                                      </p:to>
                                    </p:set>
                                    <p:animEffect filter="fade" transition="in">
                                      <p:cBhvr>
                                        <p:cTn dur="1"/>
                                        <p:tgtEl>
                                          <p:spTgt spid="7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2">
                                            <p:txEl>
                                              <p:pRg end="1" st="1"/>
                                            </p:txEl>
                                          </p:spTgt>
                                        </p:tgtEl>
                                        <p:attrNameLst>
                                          <p:attrName>style.visibility</p:attrName>
                                        </p:attrNameLst>
                                      </p:cBhvr>
                                      <p:to>
                                        <p:strVal val="visible"/>
                                      </p:to>
                                    </p:set>
                                    <p:animEffect filter="fade" transition="in">
                                      <p:cBhvr>
                                        <p:cTn dur="1"/>
                                        <p:tgtEl>
                                          <p:spTgt spid="7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2">
                                            <p:txEl>
                                              <p:pRg end="2" st="2"/>
                                            </p:txEl>
                                          </p:spTgt>
                                        </p:tgtEl>
                                        <p:attrNameLst>
                                          <p:attrName>style.visibility</p:attrName>
                                        </p:attrNameLst>
                                      </p:cBhvr>
                                      <p:to>
                                        <p:strVal val="visible"/>
                                      </p:to>
                                    </p:set>
                                    <p:animEffect filter="fade" transition="in">
                                      <p:cBhvr>
                                        <p:cTn dur="1"/>
                                        <p:tgtEl>
                                          <p:spTgt spid="7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2">
                                            <p:txEl>
                                              <p:pRg end="3" st="3"/>
                                            </p:txEl>
                                          </p:spTgt>
                                        </p:tgtEl>
                                        <p:attrNameLst>
                                          <p:attrName>style.visibility</p:attrName>
                                        </p:attrNameLst>
                                      </p:cBhvr>
                                      <p:to>
                                        <p:strVal val="visible"/>
                                      </p:to>
                                    </p:set>
                                    <p:animEffect filter="fade" transition="in">
                                      <p:cBhvr>
                                        <p:cTn dur="1"/>
                                        <p:tgtEl>
                                          <p:spTgt spid="7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2">
                                            <p:txEl>
                                              <p:pRg end="4" st="4"/>
                                            </p:txEl>
                                          </p:spTgt>
                                        </p:tgtEl>
                                        <p:attrNameLst>
                                          <p:attrName>style.visibility</p:attrName>
                                        </p:attrNameLst>
                                      </p:cBhvr>
                                      <p:to>
                                        <p:strVal val="visible"/>
                                      </p:to>
                                    </p:set>
                                    <p:animEffect filter="fade" transition="in">
                                      <p:cBhvr>
                                        <p:cTn dur="1"/>
                                        <p:tgtEl>
                                          <p:spTgt spid="75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8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CFB Mode</a:t>
            </a:r>
            <a:endParaRPr/>
          </a:p>
        </p:txBody>
      </p:sp>
      <p:sp>
        <p:nvSpPr>
          <p:cNvPr id="761" name="Google Shape;761;p8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Try to analyze the trade-offs yourself:</a:t>
            </a:r>
            <a:endParaRPr/>
          </a:p>
          <a:p>
            <a:pPr indent="-317500" lvl="1" marL="914400" rtl="0" algn="l">
              <a:spcBef>
                <a:spcPts val="0"/>
              </a:spcBef>
              <a:spcAft>
                <a:spcPts val="0"/>
              </a:spcAft>
              <a:buSzPts val="1400"/>
              <a:buChar char="○"/>
            </a:pPr>
            <a:r>
              <a:rPr lang="en"/>
              <a:t>Do we need to pad messages?</a:t>
            </a:r>
            <a:endParaRPr/>
          </a:p>
          <a:p>
            <a:pPr indent="-317500" lvl="2" marL="1371600" rtl="0" algn="l">
              <a:spcBef>
                <a:spcPts val="0"/>
              </a:spcBef>
              <a:spcAft>
                <a:spcPts val="0"/>
              </a:spcAft>
              <a:buSzPts val="1400"/>
              <a:buChar char="■"/>
            </a:pPr>
            <a:r>
              <a:rPr lang="en"/>
              <a:t>No</a:t>
            </a:r>
            <a:endParaRPr/>
          </a:p>
          <a:p>
            <a:pPr indent="-317500" lvl="1" marL="914400" rtl="0" algn="l">
              <a:spcBef>
                <a:spcPts val="0"/>
              </a:spcBef>
              <a:spcAft>
                <a:spcPts val="0"/>
              </a:spcAft>
              <a:buSzPts val="1400"/>
              <a:buChar char="○"/>
            </a:pPr>
            <a:r>
              <a:rPr lang="en"/>
              <a:t>How robust is the scheme if we use it incorrectly?</a:t>
            </a:r>
            <a:endParaRPr/>
          </a:p>
          <a:p>
            <a:pPr indent="-317500" lvl="2" marL="1371600" rtl="0" algn="l">
              <a:spcBef>
                <a:spcPts val="0"/>
              </a:spcBef>
              <a:spcAft>
                <a:spcPts val="0"/>
              </a:spcAft>
              <a:buSzPts val="1400"/>
              <a:buChar char="■"/>
            </a:pPr>
            <a:r>
              <a:rPr lang="en"/>
              <a:t>Similar effects as CBC mode, but a bit worse if you reuse the IV</a:t>
            </a:r>
            <a:endParaRPr/>
          </a:p>
          <a:p>
            <a:pPr indent="-317500" lvl="1" marL="914400" rtl="0" algn="l">
              <a:spcBef>
                <a:spcPts val="0"/>
              </a:spcBef>
              <a:spcAft>
                <a:spcPts val="0"/>
              </a:spcAft>
              <a:buSzPts val="1400"/>
              <a:buChar char="○"/>
            </a:pPr>
            <a:r>
              <a:rPr lang="en"/>
              <a:t>Can we parallelize encryption/decryption?</a:t>
            </a:r>
            <a:endParaRPr/>
          </a:p>
          <a:p>
            <a:pPr indent="-317500" lvl="2" marL="1371600" rtl="0" algn="l">
              <a:spcBef>
                <a:spcPts val="0"/>
              </a:spcBef>
              <a:spcAft>
                <a:spcPts val="0"/>
              </a:spcAft>
              <a:buSzPts val="1400"/>
              <a:buChar char="■"/>
            </a:pPr>
            <a:r>
              <a:rPr lang="en"/>
              <a:t>Only decryption is parallelizable</a:t>
            </a:r>
            <a:endParaRPr/>
          </a:p>
        </p:txBody>
      </p:sp>
      <p:sp>
        <p:nvSpPr>
          <p:cNvPr id="762" name="Google Shape;762;p8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p:nvPr/>
        </p:nvSpPr>
        <p:spPr>
          <a:xfrm>
            <a:off x="6081100" y="3097975"/>
            <a:ext cx="2310300" cy="1841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3"/>
          <p:cNvSpPr/>
          <p:nvPr/>
        </p:nvSpPr>
        <p:spPr>
          <a:xfrm>
            <a:off x="6081100" y="1207275"/>
            <a:ext cx="2310300" cy="1841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Ciphers: Definition</a:t>
            </a:r>
            <a:endParaRPr/>
          </a:p>
        </p:txBody>
      </p:sp>
      <p:sp>
        <p:nvSpPr>
          <p:cNvPr id="120" name="Google Shape;120;p23"/>
          <p:cNvSpPr txBox="1"/>
          <p:nvPr>
            <p:ph idx="1" type="body"/>
          </p:nvPr>
        </p:nvSpPr>
        <p:spPr>
          <a:xfrm>
            <a:off x="198500" y="1246825"/>
            <a:ext cx="5690400" cy="3896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en"/>
              <a:t>Block cipher</a:t>
            </a:r>
            <a:r>
              <a:rPr lang="en"/>
              <a:t>: An encryption/decryption algorithm that encrypts a fixed-sized block of bits</a:t>
            </a:r>
            <a:endParaRPr/>
          </a:p>
          <a:p>
            <a:pPr indent="-342900" lvl="0" marL="457200" rtl="0" algn="l">
              <a:spcBef>
                <a:spcPts val="0"/>
              </a:spcBef>
              <a:spcAft>
                <a:spcPts val="0"/>
              </a:spcAft>
              <a:buSzPts val="1800"/>
              <a:buChar char="●"/>
            </a:pPr>
            <a:r>
              <a:rPr i="1" lang="en"/>
              <a:t>E</a:t>
            </a:r>
            <a:r>
              <a:rPr i="1" lang="en" sz="1200"/>
              <a:t>K</a:t>
            </a:r>
            <a:r>
              <a:rPr lang="en"/>
              <a:t>(</a:t>
            </a:r>
            <a:r>
              <a:rPr i="1" lang="en"/>
              <a:t>M</a:t>
            </a:r>
            <a:r>
              <a:rPr lang="en"/>
              <a:t>) → </a:t>
            </a:r>
            <a:r>
              <a:rPr i="1" lang="en"/>
              <a:t>C</a:t>
            </a:r>
            <a:r>
              <a:rPr lang="en"/>
              <a:t>: Encryption</a:t>
            </a:r>
            <a:endParaRPr/>
          </a:p>
          <a:p>
            <a:pPr indent="-317500" lvl="1" marL="914400" rtl="0" algn="l">
              <a:spcBef>
                <a:spcPts val="0"/>
              </a:spcBef>
              <a:spcAft>
                <a:spcPts val="0"/>
              </a:spcAft>
              <a:buSzPts val="1400"/>
              <a:buChar char="○"/>
            </a:pPr>
            <a:r>
              <a:rPr lang="en"/>
              <a:t>Inputs: </a:t>
            </a:r>
            <a:r>
              <a:rPr i="1" lang="en"/>
              <a:t>k</a:t>
            </a:r>
            <a:r>
              <a:rPr lang="en"/>
              <a:t>-bit key </a:t>
            </a:r>
            <a:r>
              <a:rPr i="1" lang="en"/>
              <a:t>K</a:t>
            </a:r>
            <a:r>
              <a:rPr lang="en"/>
              <a:t> and an </a:t>
            </a:r>
            <a:r>
              <a:rPr i="1" lang="en"/>
              <a:t>n</a:t>
            </a:r>
            <a:r>
              <a:rPr lang="en"/>
              <a:t>-bit plaintext </a:t>
            </a:r>
            <a:r>
              <a:rPr i="1" lang="en"/>
              <a:t>M</a:t>
            </a:r>
            <a:endParaRPr/>
          </a:p>
          <a:p>
            <a:pPr indent="-317500" lvl="1" marL="914400" rtl="0" algn="l">
              <a:spcBef>
                <a:spcPts val="0"/>
              </a:spcBef>
              <a:spcAft>
                <a:spcPts val="0"/>
              </a:spcAft>
              <a:buSzPts val="1400"/>
              <a:buChar char="○"/>
            </a:pPr>
            <a:r>
              <a:rPr lang="en"/>
              <a:t>Output: An </a:t>
            </a:r>
            <a:r>
              <a:rPr i="1" lang="en"/>
              <a:t>n</a:t>
            </a:r>
            <a:r>
              <a:rPr lang="en"/>
              <a:t>-bit ciphertext </a:t>
            </a:r>
            <a:r>
              <a:rPr i="1" lang="en"/>
              <a:t>C</a:t>
            </a:r>
            <a:endParaRPr/>
          </a:p>
          <a:p>
            <a:pPr indent="-317500" lvl="1" marL="914400" rtl="0" algn="l">
              <a:spcBef>
                <a:spcPts val="0"/>
              </a:spcBef>
              <a:spcAft>
                <a:spcPts val="0"/>
              </a:spcAft>
              <a:buSzPts val="1400"/>
              <a:buChar char="○"/>
            </a:pPr>
            <a:r>
              <a:rPr lang="en"/>
              <a:t>Sometimes written as: {0, 1}</a:t>
            </a:r>
            <a:r>
              <a:rPr baseline="30000" i="1" lang="en"/>
              <a:t>k</a:t>
            </a:r>
            <a:r>
              <a:rPr lang="en"/>
              <a:t> × {0, 1}</a:t>
            </a:r>
            <a:r>
              <a:rPr baseline="30000" i="1" lang="en"/>
              <a:t>n</a:t>
            </a:r>
            <a:r>
              <a:rPr lang="en"/>
              <a:t> → {0, 1}</a:t>
            </a:r>
            <a:r>
              <a:rPr baseline="30000" i="1" lang="en"/>
              <a:t>n</a:t>
            </a:r>
            <a:endParaRPr/>
          </a:p>
          <a:p>
            <a:pPr indent="-342900" lvl="0" marL="457200" rtl="0" algn="l">
              <a:spcBef>
                <a:spcPts val="0"/>
              </a:spcBef>
              <a:spcAft>
                <a:spcPts val="0"/>
              </a:spcAft>
              <a:buSzPts val="1800"/>
              <a:buChar char="●"/>
            </a:pPr>
            <a:r>
              <a:rPr i="1" lang="en"/>
              <a:t>D</a:t>
            </a:r>
            <a:r>
              <a:rPr i="1" lang="en" sz="1200"/>
              <a:t>K</a:t>
            </a:r>
            <a:r>
              <a:rPr lang="en"/>
              <a:t>(</a:t>
            </a:r>
            <a:r>
              <a:rPr i="1" lang="en"/>
              <a:t>C</a:t>
            </a:r>
            <a:r>
              <a:rPr lang="en"/>
              <a:t>) → </a:t>
            </a:r>
            <a:r>
              <a:rPr i="1" lang="en"/>
              <a:t>M</a:t>
            </a:r>
            <a:r>
              <a:rPr lang="en"/>
              <a:t>: Decryption</a:t>
            </a:r>
            <a:endParaRPr/>
          </a:p>
          <a:p>
            <a:pPr indent="-317500" lvl="1" marL="914400" rtl="0" algn="l">
              <a:spcBef>
                <a:spcPts val="0"/>
              </a:spcBef>
              <a:spcAft>
                <a:spcPts val="0"/>
              </a:spcAft>
              <a:buSzPts val="1400"/>
              <a:buChar char="○"/>
            </a:pPr>
            <a:r>
              <a:rPr lang="en"/>
              <a:t>Inputs: a </a:t>
            </a:r>
            <a:r>
              <a:rPr i="1" lang="en"/>
              <a:t>k</a:t>
            </a:r>
            <a:r>
              <a:rPr lang="en"/>
              <a:t>-bit key, and an </a:t>
            </a:r>
            <a:r>
              <a:rPr i="1" lang="en"/>
              <a:t>n</a:t>
            </a:r>
            <a:r>
              <a:rPr lang="en"/>
              <a:t>-bit ciphertext </a:t>
            </a:r>
            <a:r>
              <a:rPr i="1" lang="en"/>
              <a:t>C</a:t>
            </a:r>
            <a:endParaRPr/>
          </a:p>
          <a:p>
            <a:pPr indent="-317500" lvl="1" marL="914400" rtl="0" algn="l">
              <a:spcBef>
                <a:spcPts val="0"/>
              </a:spcBef>
              <a:spcAft>
                <a:spcPts val="0"/>
              </a:spcAft>
              <a:buSzPts val="1400"/>
              <a:buChar char="○"/>
            </a:pPr>
            <a:r>
              <a:rPr lang="en"/>
              <a:t>Output: An </a:t>
            </a:r>
            <a:r>
              <a:rPr i="1" lang="en"/>
              <a:t>n</a:t>
            </a:r>
            <a:r>
              <a:rPr lang="en"/>
              <a:t>-bit plaintext</a:t>
            </a:r>
            <a:endParaRPr/>
          </a:p>
          <a:p>
            <a:pPr indent="-317500" lvl="1" marL="914400" rtl="0" algn="l">
              <a:spcBef>
                <a:spcPts val="0"/>
              </a:spcBef>
              <a:spcAft>
                <a:spcPts val="0"/>
              </a:spcAft>
              <a:buSzPts val="1400"/>
              <a:buChar char="○"/>
            </a:pPr>
            <a:r>
              <a:rPr lang="en"/>
              <a:t>Sometimes written as: {0, 1}</a:t>
            </a:r>
            <a:r>
              <a:rPr baseline="30000" i="1" lang="en"/>
              <a:t>k</a:t>
            </a:r>
            <a:r>
              <a:rPr lang="en"/>
              <a:t> × {0, 1}</a:t>
            </a:r>
            <a:r>
              <a:rPr baseline="30000" i="1" lang="en"/>
              <a:t>n</a:t>
            </a:r>
            <a:r>
              <a:rPr lang="en"/>
              <a:t> → {0, 1}</a:t>
            </a:r>
            <a:r>
              <a:rPr baseline="30000" i="1" lang="en"/>
              <a:t>n</a:t>
            </a:r>
            <a:endParaRPr i="1"/>
          </a:p>
          <a:p>
            <a:pPr indent="-317500" lvl="1" marL="914400" rtl="0" algn="l">
              <a:spcBef>
                <a:spcPts val="0"/>
              </a:spcBef>
              <a:spcAft>
                <a:spcPts val="0"/>
              </a:spcAft>
              <a:buSzPts val="1400"/>
              <a:buChar char="○"/>
            </a:pPr>
            <a:r>
              <a:rPr lang="en"/>
              <a:t>The inverse of the encryption function</a:t>
            </a:r>
            <a:endParaRPr/>
          </a:p>
          <a:p>
            <a:pPr indent="-342900" lvl="0" marL="457200" rtl="0" algn="l">
              <a:spcBef>
                <a:spcPts val="0"/>
              </a:spcBef>
              <a:spcAft>
                <a:spcPts val="0"/>
              </a:spcAft>
              <a:buSzPts val="1800"/>
              <a:buChar char="●"/>
            </a:pPr>
            <a:r>
              <a:rPr lang="en"/>
              <a:t>Properties</a:t>
            </a:r>
            <a:endParaRPr/>
          </a:p>
          <a:p>
            <a:pPr indent="-317500" lvl="1" marL="914400" rtl="0" algn="l">
              <a:spcBef>
                <a:spcPts val="0"/>
              </a:spcBef>
              <a:spcAft>
                <a:spcPts val="0"/>
              </a:spcAft>
              <a:buSzPts val="1400"/>
              <a:buChar char="○"/>
            </a:pPr>
            <a:r>
              <a:rPr b="1" lang="en"/>
              <a:t>Correctness</a:t>
            </a:r>
            <a:r>
              <a:rPr lang="en"/>
              <a:t>: </a:t>
            </a:r>
            <a:r>
              <a:rPr i="1" lang="en"/>
              <a:t>E</a:t>
            </a:r>
            <a:r>
              <a:rPr i="1" lang="en" sz="900"/>
              <a:t>K</a:t>
            </a:r>
            <a:r>
              <a:rPr lang="en"/>
              <a:t> is a permutation, </a:t>
            </a:r>
            <a:r>
              <a:rPr i="1" lang="en"/>
              <a:t>D</a:t>
            </a:r>
            <a:r>
              <a:rPr i="1" lang="en" sz="900"/>
              <a:t>K  </a:t>
            </a:r>
            <a:r>
              <a:rPr lang="en"/>
              <a:t>is its inverse </a:t>
            </a:r>
            <a:endParaRPr/>
          </a:p>
          <a:p>
            <a:pPr indent="-317500" lvl="1" marL="914400" rtl="0" algn="l">
              <a:spcBef>
                <a:spcPts val="0"/>
              </a:spcBef>
              <a:spcAft>
                <a:spcPts val="0"/>
              </a:spcAft>
              <a:buSzPts val="1400"/>
              <a:buChar char="○"/>
            </a:pPr>
            <a:r>
              <a:rPr b="1" lang="en"/>
              <a:t>Efficiency</a:t>
            </a:r>
            <a:r>
              <a:rPr lang="en"/>
              <a:t>: Encryption/decryption should be fast</a:t>
            </a:r>
            <a:endParaRPr/>
          </a:p>
          <a:p>
            <a:pPr indent="-317500" lvl="1" marL="914400" rtl="0" algn="l">
              <a:spcBef>
                <a:spcPts val="0"/>
              </a:spcBef>
              <a:spcAft>
                <a:spcPts val="0"/>
              </a:spcAft>
              <a:buSzPts val="1400"/>
              <a:buChar char="○"/>
            </a:pPr>
            <a:r>
              <a:rPr b="1" lang="en"/>
              <a:t>Security</a:t>
            </a:r>
            <a:r>
              <a:rPr lang="en"/>
              <a:t>: </a:t>
            </a:r>
            <a:r>
              <a:rPr i="1" lang="en"/>
              <a:t>E</a:t>
            </a:r>
            <a:r>
              <a:rPr lang="en"/>
              <a:t> behaves like a random permutation</a:t>
            </a:r>
            <a:endParaRPr/>
          </a:p>
        </p:txBody>
      </p:sp>
      <p:sp>
        <p:nvSpPr>
          <p:cNvPr id="121" name="Google Shape;121;p23"/>
          <p:cNvSpPr/>
          <p:nvPr/>
        </p:nvSpPr>
        <p:spPr>
          <a:xfrm>
            <a:off x="7277100" y="1843525"/>
            <a:ext cx="780000" cy="540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t>E</a:t>
            </a:r>
            <a:endParaRPr i="1" sz="1800"/>
          </a:p>
        </p:txBody>
      </p:sp>
      <p:cxnSp>
        <p:nvCxnSpPr>
          <p:cNvPr id="122" name="Google Shape;122;p23"/>
          <p:cNvCxnSpPr>
            <a:stCxn id="121" idx="1"/>
          </p:cNvCxnSpPr>
          <p:nvPr/>
        </p:nvCxnSpPr>
        <p:spPr>
          <a:xfrm rot="10800000">
            <a:off x="6315000" y="2113525"/>
            <a:ext cx="962100" cy="0"/>
          </a:xfrm>
          <a:prstGeom prst="straightConnector1">
            <a:avLst/>
          </a:prstGeom>
          <a:noFill/>
          <a:ln cap="flat" cmpd="sng" w="19050">
            <a:solidFill>
              <a:schemeClr val="dk1"/>
            </a:solidFill>
            <a:prstDash val="solid"/>
            <a:round/>
            <a:headEnd len="med" w="med" type="triangle"/>
            <a:tailEnd len="med" w="med" type="none"/>
          </a:ln>
        </p:spPr>
      </p:cxnSp>
      <p:sp>
        <p:nvSpPr>
          <p:cNvPr id="123" name="Google Shape;123;p23"/>
          <p:cNvSpPr txBox="1"/>
          <p:nvPr/>
        </p:nvSpPr>
        <p:spPr>
          <a:xfrm>
            <a:off x="6065300" y="1913425"/>
            <a:ext cx="3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t>K</a:t>
            </a:r>
            <a:endParaRPr i="1"/>
          </a:p>
        </p:txBody>
      </p:sp>
      <p:sp>
        <p:nvSpPr>
          <p:cNvPr id="124" name="Google Shape;124;p23"/>
          <p:cNvSpPr txBox="1"/>
          <p:nvPr/>
        </p:nvSpPr>
        <p:spPr>
          <a:xfrm>
            <a:off x="6466500" y="1843525"/>
            <a:ext cx="65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t>k</a:t>
            </a:r>
            <a:r>
              <a:rPr lang="en" sz="1200"/>
              <a:t> bits</a:t>
            </a:r>
            <a:endParaRPr sz="1200"/>
          </a:p>
        </p:txBody>
      </p:sp>
      <p:cxnSp>
        <p:nvCxnSpPr>
          <p:cNvPr id="125" name="Google Shape;125;p23"/>
          <p:cNvCxnSpPr>
            <a:stCxn id="121" idx="0"/>
          </p:cNvCxnSpPr>
          <p:nvPr/>
        </p:nvCxnSpPr>
        <p:spPr>
          <a:xfrm rot="10800000">
            <a:off x="7667100" y="1466725"/>
            <a:ext cx="0" cy="376800"/>
          </a:xfrm>
          <a:prstGeom prst="straightConnector1">
            <a:avLst/>
          </a:prstGeom>
          <a:noFill/>
          <a:ln cap="flat" cmpd="sng" w="19050">
            <a:solidFill>
              <a:schemeClr val="dk1"/>
            </a:solidFill>
            <a:prstDash val="solid"/>
            <a:round/>
            <a:headEnd len="med" w="med" type="triangle"/>
            <a:tailEnd len="med" w="med" type="none"/>
          </a:ln>
        </p:spPr>
      </p:cxnSp>
      <p:sp>
        <p:nvSpPr>
          <p:cNvPr id="126" name="Google Shape;126;p23"/>
          <p:cNvSpPr txBox="1"/>
          <p:nvPr/>
        </p:nvSpPr>
        <p:spPr>
          <a:xfrm>
            <a:off x="7667100" y="1394263"/>
            <a:ext cx="65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t>n</a:t>
            </a:r>
            <a:r>
              <a:rPr lang="en" sz="1200"/>
              <a:t> bits</a:t>
            </a:r>
            <a:endParaRPr sz="1200"/>
          </a:p>
        </p:txBody>
      </p:sp>
      <p:sp>
        <p:nvSpPr>
          <p:cNvPr id="127" name="Google Shape;127;p23"/>
          <p:cNvSpPr txBox="1"/>
          <p:nvPr/>
        </p:nvSpPr>
        <p:spPr>
          <a:xfrm>
            <a:off x="7296750" y="1143438"/>
            <a:ext cx="89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plaintext</a:t>
            </a:r>
            <a:endParaRPr/>
          </a:p>
        </p:txBody>
      </p:sp>
      <p:cxnSp>
        <p:nvCxnSpPr>
          <p:cNvPr id="128" name="Google Shape;128;p23"/>
          <p:cNvCxnSpPr>
            <a:endCxn id="121" idx="2"/>
          </p:cNvCxnSpPr>
          <p:nvPr/>
        </p:nvCxnSpPr>
        <p:spPr>
          <a:xfrm rot="10800000">
            <a:off x="7667100" y="2383525"/>
            <a:ext cx="0" cy="407400"/>
          </a:xfrm>
          <a:prstGeom prst="straightConnector1">
            <a:avLst/>
          </a:prstGeom>
          <a:noFill/>
          <a:ln cap="flat" cmpd="sng" w="19050">
            <a:solidFill>
              <a:schemeClr val="dk1"/>
            </a:solidFill>
            <a:prstDash val="solid"/>
            <a:round/>
            <a:headEnd len="med" w="med" type="triangle"/>
            <a:tailEnd len="med" w="med" type="none"/>
          </a:ln>
        </p:spPr>
      </p:cxnSp>
      <p:sp>
        <p:nvSpPr>
          <p:cNvPr id="129" name="Google Shape;129;p23"/>
          <p:cNvSpPr txBox="1"/>
          <p:nvPr/>
        </p:nvSpPr>
        <p:spPr>
          <a:xfrm>
            <a:off x="7618675" y="2366775"/>
            <a:ext cx="65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t>n</a:t>
            </a:r>
            <a:r>
              <a:rPr lang="en" sz="1200"/>
              <a:t> bits</a:t>
            </a:r>
            <a:endParaRPr sz="1200"/>
          </a:p>
        </p:txBody>
      </p:sp>
      <p:sp>
        <p:nvSpPr>
          <p:cNvPr id="130" name="Google Shape;130;p23"/>
          <p:cNvSpPr txBox="1"/>
          <p:nvPr/>
        </p:nvSpPr>
        <p:spPr>
          <a:xfrm>
            <a:off x="7194450" y="2702350"/>
            <a:ext cx="99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ciphertext</a:t>
            </a:r>
            <a:endParaRPr/>
          </a:p>
        </p:txBody>
      </p:sp>
      <p:sp>
        <p:nvSpPr>
          <p:cNvPr id="131" name="Google Shape;131;p23"/>
          <p:cNvSpPr/>
          <p:nvPr/>
        </p:nvSpPr>
        <p:spPr>
          <a:xfrm>
            <a:off x="7277100" y="3748525"/>
            <a:ext cx="780000" cy="540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t>D</a:t>
            </a:r>
            <a:endParaRPr i="1" sz="1800"/>
          </a:p>
        </p:txBody>
      </p:sp>
      <p:cxnSp>
        <p:nvCxnSpPr>
          <p:cNvPr id="132" name="Google Shape;132;p23"/>
          <p:cNvCxnSpPr>
            <a:stCxn id="131" idx="1"/>
          </p:cNvCxnSpPr>
          <p:nvPr/>
        </p:nvCxnSpPr>
        <p:spPr>
          <a:xfrm rot="10800000">
            <a:off x="6315000" y="4018525"/>
            <a:ext cx="962100" cy="0"/>
          </a:xfrm>
          <a:prstGeom prst="straightConnector1">
            <a:avLst/>
          </a:prstGeom>
          <a:noFill/>
          <a:ln cap="flat" cmpd="sng" w="19050">
            <a:solidFill>
              <a:schemeClr val="dk1"/>
            </a:solidFill>
            <a:prstDash val="solid"/>
            <a:round/>
            <a:headEnd len="med" w="med" type="triangle"/>
            <a:tailEnd len="med" w="med" type="none"/>
          </a:ln>
        </p:spPr>
      </p:cxnSp>
      <p:sp>
        <p:nvSpPr>
          <p:cNvPr id="133" name="Google Shape;133;p23"/>
          <p:cNvSpPr txBox="1"/>
          <p:nvPr/>
        </p:nvSpPr>
        <p:spPr>
          <a:xfrm>
            <a:off x="6065300" y="3818425"/>
            <a:ext cx="3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t>K</a:t>
            </a:r>
            <a:endParaRPr i="1"/>
          </a:p>
        </p:txBody>
      </p:sp>
      <p:sp>
        <p:nvSpPr>
          <p:cNvPr id="134" name="Google Shape;134;p23"/>
          <p:cNvSpPr txBox="1"/>
          <p:nvPr/>
        </p:nvSpPr>
        <p:spPr>
          <a:xfrm>
            <a:off x="6466500" y="3748525"/>
            <a:ext cx="65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t>k</a:t>
            </a:r>
            <a:r>
              <a:rPr lang="en" sz="1200"/>
              <a:t> bits</a:t>
            </a:r>
            <a:endParaRPr sz="1200"/>
          </a:p>
        </p:txBody>
      </p:sp>
      <p:cxnSp>
        <p:nvCxnSpPr>
          <p:cNvPr id="135" name="Google Shape;135;p23"/>
          <p:cNvCxnSpPr>
            <a:stCxn id="131" idx="0"/>
          </p:cNvCxnSpPr>
          <p:nvPr/>
        </p:nvCxnSpPr>
        <p:spPr>
          <a:xfrm rot="10800000">
            <a:off x="7667100" y="3371725"/>
            <a:ext cx="0" cy="376800"/>
          </a:xfrm>
          <a:prstGeom prst="straightConnector1">
            <a:avLst/>
          </a:prstGeom>
          <a:noFill/>
          <a:ln cap="flat" cmpd="sng" w="19050">
            <a:solidFill>
              <a:schemeClr val="dk1"/>
            </a:solidFill>
            <a:prstDash val="solid"/>
            <a:round/>
            <a:headEnd len="med" w="med" type="triangle"/>
            <a:tailEnd len="med" w="med" type="none"/>
          </a:ln>
        </p:spPr>
      </p:cxnSp>
      <p:sp>
        <p:nvSpPr>
          <p:cNvPr id="136" name="Google Shape;136;p23"/>
          <p:cNvSpPr txBox="1"/>
          <p:nvPr/>
        </p:nvSpPr>
        <p:spPr>
          <a:xfrm>
            <a:off x="7667100" y="3299263"/>
            <a:ext cx="65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t>n</a:t>
            </a:r>
            <a:r>
              <a:rPr lang="en" sz="1200"/>
              <a:t> bits</a:t>
            </a:r>
            <a:endParaRPr sz="1200"/>
          </a:p>
        </p:txBody>
      </p:sp>
      <p:sp>
        <p:nvSpPr>
          <p:cNvPr id="137" name="Google Shape;137;p23"/>
          <p:cNvSpPr txBox="1"/>
          <p:nvPr/>
        </p:nvSpPr>
        <p:spPr>
          <a:xfrm>
            <a:off x="7194450" y="3048450"/>
            <a:ext cx="99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ciphertext</a:t>
            </a:r>
            <a:endParaRPr/>
          </a:p>
        </p:txBody>
      </p:sp>
      <p:cxnSp>
        <p:nvCxnSpPr>
          <p:cNvPr id="138" name="Google Shape;138;p23"/>
          <p:cNvCxnSpPr>
            <a:endCxn id="131" idx="2"/>
          </p:cNvCxnSpPr>
          <p:nvPr/>
        </p:nvCxnSpPr>
        <p:spPr>
          <a:xfrm rot="10800000">
            <a:off x="7667100" y="4288525"/>
            <a:ext cx="0" cy="407400"/>
          </a:xfrm>
          <a:prstGeom prst="straightConnector1">
            <a:avLst/>
          </a:prstGeom>
          <a:noFill/>
          <a:ln cap="flat" cmpd="sng" w="19050">
            <a:solidFill>
              <a:schemeClr val="dk1"/>
            </a:solidFill>
            <a:prstDash val="solid"/>
            <a:round/>
            <a:headEnd len="med" w="med" type="triangle"/>
            <a:tailEnd len="med" w="med" type="none"/>
          </a:ln>
        </p:spPr>
      </p:cxnSp>
      <p:sp>
        <p:nvSpPr>
          <p:cNvPr id="139" name="Google Shape;139;p23"/>
          <p:cNvSpPr txBox="1"/>
          <p:nvPr/>
        </p:nvSpPr>
        <p:spPr>
          <a:xfrm>
            <a:off x="7618675" y="4271775"/>
            <a:ext cx="65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t>n</a:t>
            </a:r>
            <a:r>
              <a:rPr lang="en" sz="1200"/>
              <a:t> bits</a:t>
            </a:r>
            <a:endParaRPr sz="1200"/>
          </a:p>
        </p:txBody>
      </p:sp>
      <p:sp>
        <p:nvSpPr>
          <p:cNvPr id="140" name="Google Shape;140;p23"/>
          <p:cNvSpPr txBox="1"/>
          <p:nvPr/>
        </p:nvSpPr>
        <p:spPr>
          <a:xfrm>
            <a:off x="7245600" y="4588400"/>
            <a:ext cx="99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plaintext</a:t>
            </a:r>
            <a:endParaRPr/>
          </a:p>
        </p:txBody>
      </p:sp>
      <p:sp>
        <p:nvSpPr>
          <p:cNvPr id="141" name="Google Shape;14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8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Lack of Integrity and Authenticity</a:t>
            </a:r>
            <a:endParaRPr/>
          </a:p>
        </p:txBody>
      </p:sp>
      <p:sp>
        <p:nvSpPr>
          <p:cNvPr id="768" name="Google Shape;768;p8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Block ciphers are designed for </a:t>
            </a:r>
            <a:r>
              <a:rPr i="1" lang="en"/>
              <a:t>confidentiality</a:t>
            </a:r>
            <a:r>
              <a:rPr lang="en"/>
              <a:t> (IND-CPA)</a:t>
            </a:r>
            <a:endParaRPr/>
          </a:p>
          <a:p>
            <a:pPr indent="-342900" lvl="0" marL="457200" rtl="0" algn="l">
              <a:spcBef>
                <a:spcPts val="0"/>
              </a:spcBef>
              <a:spcAft>
                <a:spcPts val="0"/>
              </a:spcAft>
              <a:buSzPts val="1800"/>
              <a:buChar char="●"/>
            </a:pPr>
            <a:r>
              <a:rPr lang="en"/>
              <a:t>If an attacker tampers with the ciphertext, we are not guaranteed to detect it</a:t>
            </a:r>
            <a:endParaRPr/>
          </a:p>
          <a:p>
            <a:pPr indent="-342900" lvl="0" marL="457200" rtl="0" algn="l">
              <a:spcBef>
                <a:spcPts val="0"/>
              </a:spcBef>
              <a:spcAft>
                <a:spcPts val="0"/>
              </a:spcAft>
              <a:buSzPts val="1800"/>
              <a:buChar char="●"/>
            </a:pPr>
            <a:r>
              <a:rPr lang="en"/>
              <a:t>Remember Mallory: An </a:t>
            </a:r>
            <a:r>
              <a:rPr i="1" lang="en"/>
              <a:t>active</a:t>
            </a:r>
            <a:r>
              <a:rPr lang="en"/>
              <a:t> manipulator who wants to tamper with the message</a:t>
            </a:r>
            <a:endParaRPr/>
          </a:p>
        </p:txBody>
      </p:sp>
      <p:sp>
        <p:nvSpPr>
          <p:cNvPr id="769" name="Google Shape;769;p8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70" name="Google Shape;770;p86"/>
          <p:cNvPicPr preferRelativeResize="0"/>
          <p:nvPr/>
        </p:nvPicPr>
        <p:blipFill>
          <a:blip r:embed="rId3">
            <a:alphaModFix/>
          </a:blip>
          <a:stretch>
            <a:fillRect/>
          </a:stretch>
        </p:blipFill>
        <p:spPr>
          <a:xfrm>
            <a:off x="2937700" y="2571750"/>
            <a:ext cx="2850599" cy="2403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8">
                                            <p:txEl>
                                              <p:pRg end="0" st="0"/>
                                            </p:txEl>
                                          </p:spTgt>
                                        </p:tgtEl>
                                        <p:attrNameLst>
                                          <p:attrName>style.visibility</p:attrName>
                                        </p:attrNameLst>
                                      </p:cBhvr>
                                      <p:to>
                                        <p:strVal val="visible"/>
                                      </p:to>
                                    </p:set>
                                    <p:animEffect filter="fade" transition="in">
                                      <p:cBhvr>
                                        <p:cTn dur="1"/>
                                        <p:tgtEl>
                                          <p:spTgt spid="7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8">
                                            <p:txEl>
                                              <p:pRg end="1" st="1"/>
                                            </p:txEl>
                                          </p:spTgt>
                                        </p:tgtEl>
                                        <p:attrNameLst>
                                          <p:attrName>style.visibility</p:attrName>
                                        </p:attrNameLst>
                                      </p:cBhvr>
                                      <p:to>
                                        <p:strVal val="visible"/>
                                      </p:to>
                                    </p:set>
                                    <p:animEffect filter="fade" transition="in">
                                      <p:cBhvr>
                                        <p:cTn dur="1"/>
                                        <p:tgtEl>
                                          <p:spTgt spid="7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8">
                                            <p:txEl>
                                              <p:pRg end="2" st="2"/>
                                            </p:txEl>
                                          </p:spTgt>
                                        </p:tgtEl>
                                        <p:attrNameLst>
                                          <p:attrName>style.visibility</p:attrName>
                                        </p:attrNameLst>
                                      </p:cBhvr>
                                      <p:to>
                                        <p:strVal val="visible"/>
                                      </p:to>
                                    </p:set>
                                    <p:animEffect filter="fade" transition="in">
                                      <p:cBhvr>
                                        <p:cTn dur="1"/>
                                        <p:tgtEl>
                                          <p:spTgt spid="76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8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Lack of Integrity and Authenticity</a:t>
            </a:r>
            <a:endParaRPr/>
          </a:p>
        </p:txBody>
      </p:sp>
      <p:sp>
        <p:nvSpPr>
          <p:cNvPr id="776" name="Google Shape;776;p87"/>
          <p:cNvSpPr txBox="1"/>
          <p:nvPr>
            <p:ph idx="1" type="body"/>
          </p:nvPr>
        </p:nvSpPr>
        <p:spPr>
          <a:xfrm>
            <a:off x="198500" y="1246825"/>
            <a:ext cx="8520600" cy="167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CTR mode</a:t>
            </a:r>
            <a:endParaRPr/>
          </a:p>
          <a:p>
            <a:pPr indent="-342900" lvl="0" marL="457200" rtl="0" algn="l">
              <a:spcBef>
                <a:spcPts val="0"/>
              </a:spcBef>
              <a:spcAft>
                <a:spcPts val="0"/>
              </a:spcAft>
              <a:buSzPts val="1800"/>
              <a:buChar char="●"/>
            </a:pPr>
            <a:r>
              <a:rPr lang="en"/>
              <a:t>What if Mallory tampers with the ciphertext using XOR?</a:t>
            </a:r>
            <a:endParaRPr/>
          </a:p>
        </p:txBody>
      </p:sp>
      <p:sp>
        <p:nvSpPr>
          <p:cNvPr id="777" name="Google Shape;777;p8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778" name="Google Shape;778;p87"/>
          <p:cNvGraphicFramePr/>
          <p:nvPr/>
        </p:nvGraphicFramePr>
        <p:xfrm>
          <a:off x="669300" y="2437100"/>
          <a:ext cx="3000000" cy="3000000"/>
        </p:xfrm>
        <a:graphic>
          <a:graphicData uri="http://schemas.openxmlformats.org/drawingml/2006/table">
            <a:tbl>
              <a:tblPr>
                <a:noFill/>
                <a:tableStyleId>{12E67216-324A-4BA9-A612-29C3480C1D07}</a:tableStyleId>
              </a:tblPr>
              <a:tblGrid>
                <a:gridCol w="650450"/>
                <a:gridCol w="650450"/>
                <a:gridCol w="650450"/>
                <a:gridCol w="650450"/>
                <a:gridCol w="650450"/>
                <a:gridCol w="650450"/>
                <a:gridCol w="650450"/>
                <a:gridCol w="650450"/>
                <a:gridCol w="650450"/>
                <a:gridCol w="650450"/>
                <a:gridCol w="650450"/>
                <a:gridCol w="650450"/>
              </a:tblGrid>
              <a:tr h="396200">
                <a:tc>
                  <a:txBody>
                    <a:bodyPr/>
                    <a:lstStyle/>
                    <a:p>
                      <a:pPr indent="0" lvl="0" marL="0" rtl="0" algn="ctr">
                        <a:spcBef>
                          <a:spcPts val="0"/>
                        </a:spcBef>
                        <a:spcAft>
                          <a:spcPts val="0"/>
                        </a:spcAft>
                        <a:buNone/>
                      </a:pPr>
                      <a:r>
                        <a:rPr b="1" lang="en">
                          <a:latin typeface="Courier New"/>
                          <a:ea typeface="Courier New"/>
                          <a:cs typeface="Courier New"/>
                          <a:sym typeface="Courier New"/>
                        </a:rPr>
                        <a:t>P</a:t>
                      </a:r>
                      <a:endParaRPr b="1">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a</a:t>
                      </a:r>
                      <a:endParaRPr b="1">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y</a:t>
                      </a:r>
                      <a:endParaRPr b="1">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M</a:t>
                      </a:r>
                      <a:endParaRPr b="1">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a</a:t>
                      </a:r>
                      <a:endParaRPr b="1">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l</a:t>
                      </a:r>
                      <a:endParaRPr b="1">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a:t>
                      </a:r>
                      <a:endParaRPr b="1">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a:latin typeface="Courier New"/>
                          <a:ea typeface="Courier New"/>
                          <a:cs typeface="Courier New"/>
                          <a:sym typeface="Courier New"/>
                        </a:rPr>
                        <a:t>0x50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0x61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0x79</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0x20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0x4d</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0x61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0x6c</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0x20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0x24</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0x31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0x30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0x30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779" name="Google Shape;779;p87"/>
          <p:cNvGraphicFramePr/>
          <p:nvPr/>
        </p:nvGraphicFramePr>
        <p:xfrm>
          <a:off x="669300" y="3635075"/>
          <a:ext cx="3000000" cy="3000000"/>
        </p:xfrm>
        <a:graphic>
          <a:graphicData uri="http://schemas.openxmlformats.org/drawingml/2006/table">
            <a:tbl>
              <a:tblPr>
                <a:noFill/>
                <a:tableStyleId>{12E67216-324A-4BA9-A612-29C3480C1D07}</a:tableStyleId>
              </a:tblPr>
              <a:tblGrid>
                <a:gridCol w="650450"/>
                <a:gridCol w="650450"/>
                <a:gridCol w="650450"/>
                <a:gridCol w="650450"/>
                <a:gridCol w="650450"/>
                <a:gridCol w="650450"/>
                <a:gridCol w="650450"/>
                <a:gridCol w="650450"/>
                <a:gridCol w="650450"/>
                <a:gridCol w="650450"/>
                <a:gridCol w="650450"/>
                <a:gridCol w="650450"/>
              </a:tblGrid>
              <a:tr h="396200">
                <a:tc>
                  <a:txBody>
                    <a:bodyPr/>
                    <a:lstStyle/>
                    <a:p>
                      <a:pPr indent="0" lvl="0" marL="0" rtl="0" algn="ctr">
                        <a:spcBef>
                          <a:spcPts val="0"/>
                        </a:spcBef>
                        <a:spcAft>
                          <a:spcPts val="0"/>
                        </a:spcAft>
                        <a:buNone/>
                      </a:pPr>
                      <a:r>
                        <a:rPr b="1" lang="en">
                          <a:latin typeface="Courier New"/>
                          <a:ea typeface="Courier New"/>
                          <a:cs typeface="Courier New"/>
                          <a:sym typeface="Courier New"/>
                        </a:rPr>
                        <a:t>0x8a</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0xe3</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0x5e</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0xcf</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0x3b</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0x40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0x46</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0x57</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0xb8</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0x69</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0xd2</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0x96</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780" name="Google Shape;780;p87"/>
          <p:cNvSpPr txBox="1"/>
          <p:nvPr/>
        </p:nvSpPr>
        <p:spPr>
          <a:xfrm>
            <a:off x="4297650" y="3229525"/>
            <a:ext cx="54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t>
            </a:r>
            <a:endParaRPr/>
          </a:p>
        </p:txBody>
      </p:sp>
      <p:sp>
        <p:nvSpPr>
          <p:cNvPr id="781" name="Google Shape;781;p87"/>
          <p:cNvSpPr txBox="1"/>
          <p:nvPr/>
        </p:nvSpPr>
        <p:spPr>
          <a:xfrm>
            <a:off x="4297650" y="4036625"/>
            <a:ext cx="54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t>
            </a:r>
            <a:endParaRPr/>
          </a:p>
        </p:txBody>
      </p:sp>
      <p:graphicFrame>
        <p:nvGraphicFramePr>
          <p:cNvPr id="782" name="Google Shape;782;p87"/>
          <p:cNvGraphicFramePr/>
          <p:nvPr/>
        </p:nvGraphicFramePr>
        <p:xfrm>
          <a:off x="669300" y="4442175"/>
          <a:ext cx="3000000" cy="3000000"/>
        </p:xfrm>
        <a:graphic>
          <a:graphicData uri="http://schemas.openxmlformats.org/drawingml/2006/table">
            <a:tbl>
              <a:tblPr>
                <a:noFill/>
                <a:tableStyleId>{12E67216-324A-4BA9-A612-29C3480C1D07}</a:tableStyleId>
              </a:tblPr>
              <a:tblGrid>
                <a:gridCol w="650450"/>
                <a:gridCol w="650450"/>
                <a:gridCol w="650450"/>
                <a:gridCol w="650450"/>
                <a:gridCol w="650450"/>
                <a:gridCol w="650450"/>
                <a:gridCol w="650450"/>
                <a:gridCol w="650450"/>
                <a:gridCol w="650450"/>
                <a:gridCol w="650450"/>
                <a:gridCol w="650450"/>
                <a:gridCol w="650450"/>
              </a:tblGrid>
              <a:tr h="396200">
                <a:tc>
                  <a:txBody>
                    <a:bodyPr/>
                    <a:lstStyle/>
                    <a:p>
                      <a:pPr indent="0" lvl="0" marL="0" rtl="0" algn="ctr">
                        <a:spcBef>
                          <a:spcPts val="0"/>
                        </a:spcBef>
                        <a:spcAft>
                          <a:spcPts val="0"/>
                        </a:spcAft>
                        <a:buNone/>
                      </a:pPr>
                      <a:r>
                        <a:rPr b="1" lang="en">
                          <a:latin typeface="Courier New"/>
                          <a:ea typeface="Courier New"/>
                          <a:cs typeface="Courier New"/>
                          <a:sym typeface="Courier New"/>
                        </a:rPr>
                        <a:t>0xda</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0x82</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0x27</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0xef</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0x76</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0x21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0x2a</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0x77</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0x9c</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0x58</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0xe2</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0xa6</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783" name="Google Shape;783;p87"/>
          <p:cNvSpPr txBox="1"/>
          <p:nvPr/>
        </p:nvSpPr>
        <p:spPr>
          <a:xfrm>
            <a:off x="102700" y="2828850"/>
            <a:ext cx="54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t>M</a:t>
            </a:r>
            <a:endParaRPr i="1"/>
          </a:p>
        </p:txBody>
      </p:sp>
      <p:sp>
        <p:nvSpPr>
          <p:cNvPr id="784" name="Google Shape;784;p87"/>
          <p:cNvSpPr txBox="1"/>
          <p:nvPr/>
        </p:nvSpPr>
        <p:spPr>
          <a:xfrm>
            <a:off x="102700" y="3633075"/>
            <a:ext cx="54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solidFill>
                  <a:schemeClr val="dk1"/>
                </a:solidFill>
              </a:rPr>
              <a:t>E</a:t>
            </a:r>
            <a:r>
              <a:rPr i="1" lang="en" sz="900">
                <a:solidFill>
                  <a:schemeClr val="dk1"/>
                </a:solidFill>
              </a:rPr>
              <a:t>K</a:t>
            </a:r>
            <a:r>
              <a:rPr lang="en"/>
              <a:t>(</a:t>
            </a:r>
            <a:r>
              <a:rPr i="1" lang="en"/>
              <a:t>i</a:t>
            </a:r>
            <a:r>
              <a:rPr lang="en"/>
              <a:t>)</a:t>
            </a:r>
            <a:endParaRPr/>
          </a:p>
        </p:txBody>
      </p:sp>
      <p:sp>
        <p:nvSpPr>
          <p:cNvPr id="785" name="Google Shape;785;p87"/>
          <p:cNvSpPr txBox="1"/>
          <p:nvPr/>
        </p:nvSpPr>
        <p:spPr>
          <a:xfrm>
            <a:off x="102700" y="4437300"/>
            <a:ext cx="54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t>C</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8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Lack of Integrity and Authenticity</a:t>
            </a:r>
            <a:endParaRPr/>
          </a:p>
        </p:txBody>
      </p:sp>
      <p:sp>
        <p:nvSpPr>
          <p:cNvPr id="791" name="Google Shape;791;p88"/>
          <p:cNvSpPr txBox="1"/>
          <p:nvPr>
            <p:ph idx="1" type="body"/>
          </p:nvPr>
        </p:nvSpPr>
        <p:spPr>
          <a:xfrm>
            <a:off x="198500" y="1246825"/>
            <a:ext cx="8520600" cy="167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Mallory knows the message </a:t>
            </a:r>
            <a:r>
              <a:rPr i="1" lang="en"/>
              <a:t>M</a:t>
            </a:r>
            <a:endParaRPr/>
          </a:p>
          <a:p>
            <a:pPr indent="-342900" lvl="0" marL="457200" rtl="0" algn="l">
              <a:spcBef>
                <a:spcPts val="0"/>
              </a:spcBef>
              <a:spcAft>
                <a:spcPts val="0"/>
              </a:spcAft>
              <a:buSzPts val="1800"/>
              <a:buChar char="●"/>
            </a:pPr>
            <a:r>
              <a:rPr lang="en"/>
              <a:t>How can Mallory change the </a:t>
            </a:r>
            <a:r>
              <a:rPr i="1" lang="en"/>
              <a:t>M</a:t>
            </a:r>
            <a:r>
              <a:rPr lang="en"/>
              <a:t> to say </a:t>
            </a:r>
            <a:r>
              <a:rPr b="1" lang="en">
                <a:latin typeface="Courier New"/>
                <a:ea typeface="Courier New"/>
                <a:cs typeface="Courier New"/>
                <a:sym typeface="Courier New"/>
              </a:rPr>
              <a:t>Pay Mal $</a:t>
            </a:r>
            <a:r>
              <a:rPr b="1" lang="en">
                <a:solidFill>
                  <a:srgbClr val="FF0000"/>
                </a:solidFill>
                <a:latin typeface="Courier New"/>
                <a:ea typeface="Courier New"/>
                <a:cs typeface="Courier New"/>
                <a:sym typeface="Courier New"/>
              </a:rPr>
              <a:t>9</a:t>
            </a:r>
            <a:r>
              <a:rPr b="1" lang="en">
                <a:latin typeface="Courier New"/>
                <a:ea typeface="Courier New"/>
                <a:cs typeface="Courier New"/>
                <a:sym typeface="Courier New"/>
              </a:rPr>
              <a:t>00</a:t>
            </a:r>
            <a:r>
              <a:rPr lang="en"/>
              <a:t>?</a:t>
            </a:r>
            <a:endParaRPr/>
          </a:p>
        </p:txBody>
      </p:sp>
      <p:sp>
        <p:nvSpPr>
          <p:cNvPr id="792" name="Google Shape;792;p8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793" name="Google Shape;793;p88"/>
          <p:cNvGraphicFramePr/>
          <p:nvPr/>
        </p:nvGraphicFramePr>
        <p:xfrm>
          <a:off x="669300" y="2437100"/>
          <a:ext cx="3000000" cy="3000000"/>
        </p:xfrm>
        <a:graphic>
          <a:graphicData uri="http://schemas.openxmlformats.org/drawingml/2006/table">
            <a:tbl>
              <a:tblPr>
                <a:noFill/>
                <a:tableStyleId>{12E67216-324A-4BA9-A612-29C3480C1D07}</a:tableStyleId>
              </a:tblPr>
              <a:tblGrid>
                <a:gridCol w="650450"/>
                <a:gridCol w="650450"/>
                <a:gridCol w="650450"/>
                <a:gridCol w="650450"/>
                <a:gridCol w="650450"/>
                <a:gridCol w="650450"/>
                <a:gridCol w="650450"/>
                <a:gridCol w="650450"/>
                <a:gridCol w="650450"/>
                <a:gridCol w="650450"/>
                <a:gridCol w="650450"/>
                <a:gridCol w="650450"/>
              </a:tblGrid>
              <a:tr h="396200">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a:solidFill>
                          <a:srgbClr val="B7B7B7"/>
                        </a:solidFill>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a:solidFill>
                          <a:srgbClr val="B7B7B7"/>
                        </a:solidFill>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solidFill>
                      <a:srgbClr val="E6B8AF"/>
                    </a:solidFill>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0x31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6B8AF"/>
                    </a:solidFill>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794" name="Google Shape;794;p88"/>
          <p:cNvGraphicFramePr/>
          <p:nvPr/>
        </p:nvGraphicFramePr>
        <p:xfrm>
          <a:off x="669300" y="3635075"/>
          <a:ext cx="3000000" cy="3000000"/>
        </p:xfrm>
        <a:graphic>
          <a:graphicData uri="http://schemas.openxmlformats.org/drawingml/2006/table">
            <a:tbl>
              <a:tblPr>
                <a:noFill/>
                <a:tableStyleId>{12E67216-324A-4BA9-A612-29C3480C1D07}</a:tableStyleId>
              </a:tblPr>
              <a:tblGrid>
                <a:gridCol w="650450"/>
                <a:gridCol w="650450"/>
                <a:gridCol w="650450"/>
                <a:gridCol w="650450"/>
                <a:gridCol w="650450"/>
                <a:gridCol w="650450"/>
                <a:gridCol w="650450"/>
                <a:gridCol w="650450"/>
                <a:gridCol w="650450"/>
                <a:gridCol w="650450"/>
                <a:gridCol w="650450"/>
                <a:gridCol w="650450"/>
              </a:tblGrid>
              <a:tr h="396200">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0x69</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6B8AF"/>
                    </a:solidFill>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795" name="Google Shape;795;p88"/>
          <p:cNvSpPr txBox="1"/>
          <p:nvPr/>
        </p:nvSpPr>
        <p:spPr>
          <a:xfrm>
            <a:off x="4297650" y="3229525"/>
            <a:ext cx="54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t>
            </a:r>
            <a:endParaRPr/>
          </a:p>
        </p:txBody>
      </p:sp>
      <p:sp>
        <p:nvSpPr>
          <p:cNvPr id="796" name="Google Shape;796;p88"/>
          <p:cNvSpPr txBox="1"/>
          <p:nvPr/>
        </p:nvSpPr>
        <p:spPr>
          <a:xfrm>
            <a:off x="4297650" y="4036625"/>
            <a:ext cx="54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t>
            </a:r>
            <a:endParaRPr/>
          </a:p>
        </p:txBody>
      </p:sp>
      <p:graphicFrame>
        <p:nvGraphicFramePr>
          <p:cNvPr id="797" name="Google Shape;797;p88"/>
          <p:cNvGraphicFramePr/>
          <p:nvPr/>
        </p:nvGraphicFramePr>
        <p:xfrm>
          <a:off x="669300" y="4442175"/>
          <a:ext cx="3000000" cy="3000000"/>
        </p:xfrm>
        <a:graphic>
          <a:graphicData uri="http://schemas.openxmlformats.org/drawingml/2006/table">
            <a:tbl>
              <a:tblPr>
                <a:noFill/>
                <a:tableStyleId>{12E67216-324A-4BA9-A612-29C3480C1D07}</a:tableStyleId>
              </a:tblPr>
              <a:tblGrid>
                <a:gridCol w="650450"/>
                <a:gridCol w="650450"/>
                <a:gridCol w="650450"/>
                <a:gridCol w="650450"/>
                <a:gridCol w="650450"/>
                <a:gridCol w="650450"/>
                <a:gridCol w="650450"/>
                <a:gridCol w="650450"/>
                <a:gridCol w="650450"/>
                <a:gridCol w="650450"/>
                <a:gridCol w="650450"/>
                <a:gridCol w="650450"/>
              </a:tblGrid>
              <a:tr h="396200">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0x58</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6B8AF"/>
                    </a:solidFill>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798" name="Google Shape;798;p88"/>
          <p:cNvSpPr txBox="1"/>
          <p:nvPr/>
        </p:nvSpPr>
        <p:spPr>
          <a:xfrm>
            <a:off x="102700" y="2828850"/>
            <a:ext cx="54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t>M</a:t>
            </a:r>
            <a:endParaRPr i="1"/>
          </a:p>
        </p:txBody>
      </p:sp>
      <p:sp>
        <p:nvSpPr>
          <p:cNvPr id="799" name="Google Shape;799;p88"/>
          <p:cNvSpPr txBox="1"/>
          <p:nvPr/>
        </p:nvSpPr>
        <p:spPr>
          <a:xfrm>
            <a:off x="102700" y="3633075"/>
            <a:ext cx="54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solidFill>
                  <a:schemeClr val="dk1"/>
                </a:solidFill>
              </a:rPr>
              <a:t>E</a:t>
            </a:r>
            <a:r>
              <a:rPr i="1" lang="en" sz="900">
                <a:solidFill>
                  <a:schemeClr val="dk1"/>
                </a:solidFill>
              </a:rPr>
              <a:t>K</a:t>
            </a:r>
            <a:r>
              <a:rPr lang="en"/>
              <a:t>(</a:t>
            </a:r>
            <a:r>
              <a:rPr i="1" lang="en"/>
              <a:t>i</a:t>
            </a:r>
            <a:r>
              <a:rPr lang="en"/>
              <a:t>)</a:t>
            </a:r>
            <a:endParaRPr/>
          </a:p>
        </p:txBody>
      </p:sp>
      <p:sp>
        <p:nvSpPr>
          <p:cNvPr id="800" name="Google Shape;800;p88"/>
          <p:cNvSpPr txBox="1"/>
          <p:nvPr/>
        </p:nvSpPr>
        <p:spPr>
          <a:xfrm>
            <a:off x="102700" y="4437300"/>
            <a:ext cx="54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t>C</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1">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8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Lack of Integrity and Authenticity</a:t>
            </a:r>
            <a:endParaRPr/>
          </a:p>
        </p:txBody>
      </p:sp>
      <p:sp>
        <p:nvSpPr>
          <p:cNvPr id="806" name="Google Shape;806;p8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807" name="Google Shape;807;p89"/>
          <p:cNvGraphicFramePr/>
          <p:nvPr/>
        </p:nvGraphicFramePr>
        <p:xfrm>
          <a:off x="387113" y="1263725"/>
          <a:ext cx="3000000" cy="3000000"/>
        </p:xfrm>
        <a:graphic>
          <a:graphicData uri="http://schemas.openxmlformats.org/drawingml/2006/table">
            <a:tbl>
              <a:tblPr>
                <a:noFill/>
                <a:tableStyleId>{12E67216-324A-4BA9-A612-29C3480C1D07}</a:tableStyleId>
              </a:tblPr>
              <a:tblGrid>
                <a:gridCol w="649925"/>
                <a:gridCol w="200000"/>
                <a:gridCol w="1227575"/>
                <a:gridCol w="809550"/>
                <a:gridCol w="265000"/>
                <a:gridCol w="1753025"/>
                <a:gridCol w="3464675"/>
              </a:tblGrid>
              <a:tr h="381000">
                <a:tc>
                  <a:txBody>
                    <a:bodyPr/>
                    <a:lstStyle/>
                    <a:p>
                      <a:pPr indent="0" lvl="0" marL="0" rtl="0" algn="r">
                        <a:lnSpc>
                          <a:spcPct val="115000"/>
                        </a:lnSpc>
                        <a:spcBef>
                          <a:spcPts val="0"/>
                        </a:spcBef>
                        <a:spcAft>
                          <a:spcPts val="1200"/>
                        </a:spcAft>
                        <a:buNone/>
                      </a:pPr>
                      <a:r>
                        <a:rPr i="1" lang="en" sz="1800"/>
                        <a:t>C</a:t>
                      </a:r>
                      <a:r>
                        <a:rPr i="1" lang="en" sz="1300"/>
                        <a:t>i</a:t>
                      </a:r>
                      <a:endParaRPr i="1" sz="13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t>=</a:t>
                      </a:r>
                      <a:endParaRPr sz="1800"/>
                    </a:p>
                  </a:txBody>
                  <a:tcPr marT="91425" marB="91425"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i="1" lang="en" sz="1800">
                          <a:solidFill>
                            <a:schemeClr val="dk1"/>
                          </a:solidFill>
                        </a:rPr>
                        <a:t>M</a:t>
                      </a:r>
                      <a:r>
                        <a:rPr i="1" lang="en" sz="1300">
                          <a:solidFill>
                            <a:schemeClr val="dk1"/>
                          </a:solidFill>
                        </a:rPr>
                        <a:t>i</a:t>
                      </a:r>
                      <a:r>
                        <a:rPr lang="en" sz="1800">
                          <a:solidFill>
                            <a:schemeClr val="dk1"/>
                          </a:solidFill>
                        </a:rPr>
                        <a:t> ⊕ Pad</a:t>
                      </a:r>
                      <a:r>
                        <a:rPr i="1" lang="en" sz="1300">
                          <a:solidFill>
                            <a:schemeClr val="dk1"/>
                          </a:solidFill>
                        </a:rPr>
                        <a:t>i</a:t>
                      </a:r>
                      <a:r>
                        <a:rPr lang="en" sz="1800">
                          <a:solidFill>
                            <a:schemeClr val="dk1"/>
                          </a:solidFill>
                        </a:rPr>
                        <a:t>  </a:t>
                      </a:r>
                      <a:endParaRPr i="1" sz="1300"/>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1200"/>
                        </a:spcAft>
                        <a:buNone/>
                      </a:pPr>
                      <a:r>
                        <a:rPr b="1" lang="en" sz="1800">
                          <a:solidFill>
                            <a:schemeClr val="dk1"/>
                          </a:solidFill>
                          <a:latin typeface="Courier New"/>
                          <a:ea typeface="Courier New"/>
                          <a:cs typeface="Courier New"/>
                          <a:sym typeface="Courier New"/>
                        </a:rPr>
                        <a:t>0x58</a:t>
                      </a:r>
                      <a:endParaRPr i="1" sz="18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t>=</a:t>
                      </a:r>
                      <a:endParaRPr i="1" sz="1800">
                        <a:solidFill>
                          <a:schemeClr val="dk1"/>
                        </a:solidFill>
                      </a:endParaRPr>
                    </a:p>
                  </a:txBody>
                  <a:tcPr marT="91425" marB="91425"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1200"/>
                        </a:spcAft>
                        <a:buClr>
                          <a:schemeClr val="dk1"/>
                        </a:buClr>
                        <a:buSzPts val="1100"/>
                        <a:buFont typeface="Arial"/>
                        <a:buNone/>
                      </a:pPr>
                      <a:r>
                        <a:rPr b="1" lang="en" sz="1800">
                          <a:solidFill>
                            <a:schemeClr val="dk1"/>
                          </a:solidFill>
                          <a:latin typeface="Courier New"/>
                          <a:ea typeface="Courier New"/>
                          <a:cs typeface="Courier New"/>
                          <a:sym typeface="Courier New"/>
                        </a:rPr>
                        <a:t>0x31</a:t>
                      </a:r>
                      <a:r>
                        <a:rPr lang="en" sz="1800">
                          <a:solidFill>
                            <a:schemeClr val="dk1"/>
                          </a:solidFill>
                        </a:rPr>
                        <a:t> ⊕ Pad</a:t>
                      </a:r>
                      <a:r>
                        <a:rPr i="1" lang="en" sz="1300">
                          <a:solidFill>
                            <a:schemeClr val="dk1"/>
                          </a:solidFill>
                        </a:rPr>
                        <a:t>i</a:t>
                      </a:r>
                      <a:endParaRPr sz="1800">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sz="1800">
                          <a:solidFill>
                            <a:srgbClr val="000000"/>
                          </a:solidFill>
                        </a:rPr>
                        <a:t>Definition of C</a:t>
                      </a:r>
                      <a:r>
                        <a:rPr lang="en" sz="1800"/>
                        <a:t>TR</a:t>
                      </a:r>
                      <a:endParaRPr sz="1800">
                        <a:solidFill>
                          <a:srgbClr val="000000"/>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r">
                        <a:lnSpc>
                          <a:spcPct val="115000"/>
                        </a:lnSpc>
                        <a:spcBef>
                          <a:spcPts val="0"/>
                        </a:spcBef>
                        <a:spcAft>
                          <a:spcPts val="1200"/>
                        </a:spcAft>
                        <a:buNone/>
                      </a:pPr>
                      <a:r>
                        <a:rPr lang="en" sz="1800"/>
                        <a:t>Pad</a:t>
                      </a:r>
                      <a:r>
                        <a:rPr i="1" lang="en" sz="1300"/>
                        <a:t>i</a:t>
                      </a:r>
                      <a:endParaRPr i="1" sz="13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800"/>
                        <a:t>=</a:t>
                      </a:r>
                      <a:endParaRPr sz="1800"/>
                    </a:p>
                  </a:txBody>
                  <a:tcPr marT="91425" marB="91425"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i="1" lang="en" sz="1800">
                          <a:solidFill>
                            <a:schemeClr val="dk1"/>
                          </a:solidFill>
                        </a:rPr>
                        <a:t>M</a:t>
                      </a:r>
                      <a:r>
                        <a:rPr i="1" lang="en" sz="1300">
                          <a:solidFill>
                            <a:schemeClr val="dk1"/>
                          </a:solidFill>
                        </a:rPr>
                        <a:t>i</a:t>
                      </a:r>
                      <a:r>
                        <a:rPr lang="en" sz="1800">
                          <a:solidFill>
                            <a:schemeClr val="dk1"/>
                          </a:solidFill>
                        </a:rPr>
                        <a:t> ⊕ </a:t>
                      </a:r>
                      <a:r>
                        <a:rPr i="1" lang="en" sz="1800">
                          <a:solidFill>
                            <a:schemeClr val="dk1"/>
                          </a:solidFill>
                        </a:rPr>
                        <a:t>C</a:t>
                      </a:r>
                      <a:r>
                        <a:rPr i="1" lang="en" sz="1300">
                          <a:solidFill>
                            <a:schemeClr val="dk1"/>
                          </a:solidFill>
                        </a:rPr>
                        <a:t>i</a:t>
                      </a:r>
                      <a:r>
                        <a:rPr lang="en" sz="1800">
                          <a:solidFill>
                            <a:schemeClr val="dk1"/>
                          </a:solidFill>
                        </a:rPr>
                        <a:t>  </a:t>
                      </a:r>
                      <a:endParaRPr i="1" sz="1300"/>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r">
                        <a:lnSpc>
                          <a:spcPct val="115000"/>
                        </a:lnSpc>
                        <a:spcBef>
                          <a:spcPts val="0"/>
                        </a:spcBef>
                        <a:spcAft>
                          <a:spcPts val="1200"/>
                        </a:spcAft>
                        <a:buClr>
                          <a:schemeClr val="dk1"/>
                        </a:buClr>
                        <a:buSzPts val="1100"/>
                        <a:buFont typeface="Arial"/>
                        <a:buNone/>
                      </a:pPr>
                      <a:r>
                        <a:rPr lang="en" sz="1800">
                          <a:solidFill>
                            <a:schemeClr val="dk1"/>
                          </a:solidFill>
                        </a:rPr>
                        <a:t>Pad</a:t>
                      </a:r>
                      <a:r>
                        <a:rPr i="1" lang="en" sz="1300">
                          <a:solidFill>
                            <a:schemeClr val="dk1"/>
                          </a:solidFill>
                        </a:rPr>
                        <a:t>i</a:t>
                      </a:r>
                      <a:endParaRPr sz="18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800"/>
                        <a:t>=</a:t>
                      </a:r>
                      <a:endParaRPr i="1" sz="1800">
                        <a:solidFill>
                          <a:schemeClr val="dk1"/>
                        </a:solidFill>
                      </a:endParaRPr>
                    </a:p>
                  </a:txBody>
                  <a:tcPr marT="91425" marB="91425"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Clr>
                          <a:schemeClr val="dk1"/>
                        </a:buClr>
                        <a:buSzPts val="1100"/>
                        <a:buFont typeface="Arial"/>
                        <a:buNone/>
                      </a:pPr>
                      <a:r>
                        <a:rPr b="1" lang="en" sz="1800">
                          <a:solidFill>
                            <a:schemeClr val="dk1"/>
                          </a:solidFill>
                          <a:latin typeface="Courier New"/>
                          <a:ea typeface="Courier New"/>
                          <a:cs typeface="Courier New"/>
                          <a:sym typeface="Courier New"/>
                        </a:rPr>
                        <a:t>0x58</a:t>
                      </a:r>
                      <a:r>
                        <a:rPr lang="en" sz="1800">
                          <a:solidFill>
                            <a:schemeClr val="dk1"/>
                          </a:solidFill>
                        </a:rPr>
                        <a:t> ⊕ </a:t>
                      </a:r>
                      <a:r>
                        <a:rPr b="1" lang="en" sz="1800">
                          <a:solidFill>
                            <a:schemeClr val="dk1"/>
                          </a:solidFill>
                          <a:latin typeface="Courier New"/>
                          <a:ea typeface="Courier New"/>
                          <a:cs typeface="Courier New"/>
                          <a:sym typeface="Courier New"/>
                        </a:rPr>
                        <a:t>0x31</a:t>
                      </a:r>
                      <a:endParaRPr i="1" sz="1800">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800"/>
                        <a:t>Solve for the </a:t>
                      </a:r>
                      <a:r>
                        <a:rPr i="1" lang="en" sz="1800"/>
                        <a:t>i</a:t>
                      </a:r>
                      <a:r>
                        <a:rPr lang="en" sz="1800"/>
                        <a:t>th byte of the pad</a:t>
                      </a:r>
                      <a:endParaRPr sz="1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r">
                        <a:lnSpc>
                          <a:spcPct val="115000"/>
                        </a:lnSpc>
                        <a:spcBef>
                          <a:spcPts val="0"/>
                        </a:spcBef>
                        <a:spcAft>
                          <a:spcPts val="1200"/>
                        </a:spcAft>
                        <a:buNone/>
                      </a:pPr>
                      <a:r>
                        <a:t/>
                      </a:r>
                      <a:endParaRPr sz="1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91425" marB="91425"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t/>
                      </a:r>
                      <a:endParaRPr i="1" sz="1800">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1200"/>
                        </a:spcAft>
                        <a:buNone/>
                      </a:pPr>
                      <a:r>
                        <a:t/>
                      </a:r>
                      <a:endParaRPr sz="18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t>=</a:t>
                      </a:r>
                      <a:endParaRPr sz="1800"/>
                    </a:p>
                  </a:txBody>
                  <a:tcPr marT="91425" marB="91425"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1200"/>
                        </a:spcAft>
                        <a:buClr>
                          <a:schemeClr val="dk1"/>
                        </a:buClr>
                        <a:buSzPts val="1100"/>
                        <a:buFont typeface="Arial"/>
                        <a:buNone/>
                      </a:pPr>
                      <a:r>
                        <a:rPr b="1" lang="en" sz="1800">
                          <a:solidFill>
                            <a:schemeClr val="dk1"/>
                          </a:solidFill>
                          <a:latin typeface="Courier New"/>
                          <a:ea typeface="Courier New"/>
                          <a:cs typeface="Courier New"/>
                          <a:sym typeface="Courier New"/>
                        </a:rPr>
                        <a:t>0x69</a:t>
                      </a:r>
                      <a:endParaRPr b="1" sz="1800">
                        <a:solidFill>
                          <a:schemeClr val="dk1"/>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r">
                        <a:lnSpc>
                          <a:spcPct val="115000"/>
                        </a:lnSpc>
                        <a:spcBef>
                          <a:spcPts val="0"/>
                        </a:spcBef>
                        <a:spcAft>
                          <a:spcPts val="1200"/>
                        </a:spcAft>
                        <a:buNone/>
                      </a:pPr>
                      <a:r>
                        <a:rPr i="1" lang="en" sz="1800"/>
                        <a:t>C'</a:t>
                      </a:r>
                      <a:r>
                        <a:rPr i="1" lang="en" sz="1300"/>
                        <a:t>i</a:t>
                      </a:r>
                      <a:endParaRPr i="1" sz="13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800"/>
                        <a:t>=</a:t>
                      </a:r>
                      <a:endParaRPr sz="1800"/>
                    </a:p>
                  </a:txBody>
                  <a:tcPr marT="91425" marB="91425"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i="1" lang="en" sz="1800">
                          <a:solidFill>
                            <a:schemeClr val="dk1"/>
                          </a:solidFill>
                        </a:rPr>
                        <a:t>M'</a:t>
                      </a:r>
                      <a:r>
                        <a:rPr i="1" lang="en" sz="1300">
                          <a:solidFill>
                            <a:schemeClr val="dk1"/>
                          </a:solidFill>
                        </a:rPr>
                        <a:t>i</a:t>
                      </a:r>
                      <a:r>
                        <a:rPr lang="en" sz="1800">
                          <a:solidFill>
                            <a:schemeClr val="dk1"/>
                          </a:solidFill>
                        </a:rPr>
                        <a:t> ⊕ Pad</a:t>
                      </a:r>
                      <a:r>
                        <a:rPr i="1" lang="en" sz="1300">
                          <a:solidFill>
                            <a:schemeClr val="dk1"/>
                          </a:solidFill>
                        </a:rPr>
                        <a:t>i</a:t>
                      </a:r>
                      <a:r>
                        <a:rPr lang="en" sz="1800">
                          <a:solidFill>
                            <a:schemeClr val="dk1"/>
                          </a:solidFill>
                        </a:rPr>
                        <a:t>  </a:t>
                      </a:r>
                      <a:endParaRPr i="1" sz="1300">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r">
                        <a:lnSpc>
                          <a:spcPct val="115000"/>
                        </a:lnSpc>
                        <a:spcBef>
                          <a:spcPts val="0"/>
                        </a:spcBef>
                        <a:spcAft>
                          <a:spcPts val="1200"/>
                        </a:spcAft>
                        <a:buClr>
                          <a:schemeClr val="dk1"/>
                        </a:buClr>
                        <a:buSzPts val="1100"/>
                        <a:buFont typeface="Arial"/>
                        <a:buNone/>
                      </a:pPr>
                      <a:r>
                        <a:rPr i="1" lang="en" sz="1800">
                          <a:solidFill>
                            <a:schemeClr val="dk1"/>
                          </a:solidFill>
                        </a:rPr>
                        <a:t>C'</a:t>
                      </a:r>
                      <a:r>
                        <a:rPr i="1" lang="en" sz="1300">
                          <a:solidFill>
                            <a:schemeClr val="dk1"/>
                          </a:solidFill>
                        </a:rPr>
                        <a:t>i</a:t>
                      </a:r>
                      <a:endParaRPr i="1" sz="18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800"/>
                        <a:t>=</a:t>
                      </a:r>
                      <a:endParaRPr i="1" sz="1800">
                        <a:solidFill>
                          <a:schemeClr val="dk1"/>
                        </a:solidFill>
                      </a:endParaRPr>
                    </a:p>
                  </a:txBody>
                  <a:tcPr marT="91425" marB="91425"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Clr>
                          <a:schemeClr val="dk1"/>
                        </a:buClr>
                        <a:buSzPts val="1100"/>
                        <a:buFont typeface="Arial"/>
                        <a:buNone/>
                      </a:pPr>
                      <a:r>
                        <a:rPr b="1" lang="en" sz="1800">
                          <a:solidFill>
                            <a:schemeClr val="dk1"/>
                          </a:solidFill>
                          <a:latin typeface="Courier New"/>
                          <a:ea typeface="Courier New"/>
                          <a:cs typeface="Courier New"/>
                          <a:sym typeface="Courier New"/>
                        </a:rPr>
                        <a:t>0x39</a:t>
                      </a:r>
                      <a:r>
                        <a:rPr lang="en" sz="1800">
                          <a:solidFill>
                            <a:schemeClr val="dk1"/>
                          </a:solidFill>
                        </a:rPr>
                        <a:t> ⊕ </a:t>
                      </a:r>
                      <a:r>
                        <a:rPr b="1" lang="en" sz="1800">
                          <a:solidFill>
                            <a:schemeClr val="dk1"/>
                          </a:solidFill>
                          <a:latin typeface="Courier New"/>
                          <a:ea typeface="Courier New"/>
                          <a:cs typeface="Courier New"/>
                          <a:sym typeface="Courier New"/>
                        </a:rPr>
                        <a:t>0x69</a:t>
                      </a:r>
                      <a:endParaRPr i="1" sz="1800">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800"/>
                        <a:t>Compute the changed </a:t>
                      </a:r>
                      <a:r>
                        <a:rPr i="1" lang="en" sz="1800"/>
                        <a:t>i</a:t>
                      </a:r>
                      <a:r>
                        <a:rPr lang="en" sz="1800"/>
                        <a:t>th byte</a:t>
                      </a:r>
                      <a:endParaRPr sz="1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r">
                        <a:lnSpc>
                          <a:spcPct val="115000"/>
                        </a:lnSpc>
                        <a:spcBef>
                          <a:spcPts val="0"/>
                        </a:spcBef>
                        <a:spcAft>
                          <a:spcPts val="1200"/>
                        </a:spcAft>
                        <a:buNone/>
                      </a:pPr>
                      <a:r>
                        <a:t/>
                      </a:r>
                      <a:endParaRPr b="1" sz="1800">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800"/>
                    </a:p>
                  </a:txBody>
                  <a:tcPr marT="91425" marB="91425"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t/>
                      </a:r>
                      <a:endParaRPr i="1" sz="1800">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r">
                        <a:lnSpc>
                          <a:spcPct val="115000"/>
                        </a:lnSpc>
                        <a:spcBef>
                          <a:spcPts val="0"/>
                        </a:spcBef>
                        <a:spcAft>
                          <a:spcPts val="1200"/>
                        </a:spcAft>
                        <a:buNone/>
                      </a:pPr>
                      <a:r>
                        <a:t/>
                      </a:r>
                      <a:endParaRPr b="1" sz="1800">
                        <a:solidFill>
                          <a:schemeClr val="dk1"/>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800"/>
                        <a:t>=</a:t>
                      </a:r>
                      <a:endParaRPr b="1" sz="1800">
                        <a:solidFill>
                          <a:schemeClr val="dk1"/>
                        </a:solidFill>
                        <a:latin typeface="Courier New"/>
                        <a:ea typeface="Courier New"/>
                        <a:cs typeface="Courier New"/>
                        <a:sym typeface="Courier New"/>
                      </a:endParaRPr>
                    </a:p>
                  </a:txBody>
                  <a:tcPr marT="91425" marB="91425"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Clr>
                          <a:schemeClr val="dk1"/>
                        </a:buClr>
                        <a:buSzPts val="1100"/>
                        <a:buFont typeface="Arial"/>
                        <a:buNone/>
                      </a:pPr>
                      <a:r>
                        <a:rPr b="1" lang="en" sz="1800">
                          <a:solidFill>
                            <a:schemeClr val="dk1"/>
                          </a:solidFill>
                          <a:latin typeface="Courier New"/>
                          <a:ea typeface="Courier New"/>
                          <a:cs typeface="Courier New"/>
                          <a:sym typeface="Courier New"/>
                        </a:rPr>
                        <a:t>0x50</a:t>
                      </a:r>
                      <a:endParaRPr b="1" sz="1800">
                        <a:solidFill>
                          <a:schemeClr val="dk1"/>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808" name="Google Shape;808;p89"/>
          <p:cNvGraphicFramePr/>
          <p:nvPr/>
        </p:nvGraphicFramePr>
        <p:xfrm>
          <a:off x="821700" y="3808700"/>
          <a:ext cx="3000000" cy="3000000"/>
        </p:xfrm>
        <a:graphic>
          <a:graphicData uri="http://schemas.openxmlformats.org/drawingml/2006/table">
            <a:tbl>
              <a:tblPr>
                <a:noFill/>
                <a:tableStyleId>{12E67216-324A-4BA9-A612-29C3480C1D07}</a:tableStyleId>
              </a:tblPr>
              <a:tblGrid>
                <a:gridCol w="650450"/>
                <a:gridCol w="650450"/>
                <a:gridCol w="650450"/>
                <a:gridCol w="650450"/>
                <a:gridCol w="650450"/>
                <a:gridCol w="650450"/>
                <a:gridCol w="650450"/>
                <a:gridCol w="650450"/>
                <a:gridCol w="650450"/>
                <a:gridCol w="650450"/>
                <a:gridCol w="650450"/>
                <a:gridCol w="650450"/>
              </a:tblGrid>
              <a:tr h="396200">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0x58</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6B8AF"/>
                    </a:solidFill>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809" name="Google Shape;809;p89"/>
          <p:cNvGraphicFramePr/>
          <p:nvPr/>
        </p:nvGraphicFramePr>
        <p:xfrm>
          <a:off x="821700" y="4356100"/>
          <a:ext cx="3000000" cy="3000000"/>
        </p:xfrm>
        <a:graphic>
          <a:graphicData uri="http://schemas.openxmlformats.org/drawingml/2006/table">
            <a:tbl>
              <a:tblPr>
                <a:noFill/>
                <a:tableStyleId>{12E67216-324A-4BA9-A612-29C3480C1D07}</a:tableStyleId>
              </a:tblPr>
              <a:tblGrid>
                <a:gridCol w="650450"/>
                <a:gridCol w="650450"/>
                <a:gridCol w="650450"/>
                <a:gridCol w="650450"/>
                <a:gridCol w="650450"/>
                <a:gridCol w="650450"/>
                <a:gridCol w="650450"/>
                <a:gridCol w="650450"/>
                <a:gridCol w="650450"/>
                <a:gridCol w="650450"/>
                <a:gridCol w="650450"/>
                <a:gridCol w="650450"/>
              </a:tblGrid>
              <a:tr h="396200">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0x50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6B8AF"/>
                    </a:solidFill>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810" name="Google Shape;810;p89"/>
          <p:cNvSpPr txBox="1"/>
          <p:nvPr/>
        </p:nvSpPr>
        <p:spPr>
          <a:xfrm>
            <a:off x="255100" y="3809575"/>
            <a:ext cx="54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t>C</a:t>
            </a:r>
            <a:endParaRPr i="1"/>
          </a:p>
        </p:txBody>
      </p:sp>
      <p:sp>
        <p:nvSpPr>
          <p:cNvPr id="811" name="Google Shape;811;p89"/>
          <p:cNvSpPr txBox="1"/>
          <p:nvPr/>
        </p:nvSpPr>
        <p:spPr>
          <a:xfrm>
            <a:off x="255100" y="4351225"/>
            <a:ext cx="54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t>C’</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90"/>
          <p:cNvSpPr txBox="1"/>
          <p:nvPr>
            <p:ph idx="1" type="body"/>
          </p:nvPr>
        </p:nvSpPr>
        <p:spPr>
          <a:xfrm>
            <a:off x="198500" y="1246825"/>
            <a:ext cx="8520600" cy="167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happens when we decrypt </a:t>
            </a:r>
            <a:r>
              <a:rPr i="1" lang="en"/>
              <a:t>C</a:t>
            </a:r>
            <a:r>
              <a:rPr lang="en"/>
              <a:t>'?</a:t>
            </a:r>
            <a:endParaRPr/>
          </a:p>
          <a:p>
            <a:pPr indent="-317500" lvl="1" marL="914400" rtl="0" algn="l">
              <a:spcBef>
                <a:spcPts val="0"/>
              </a:spcBef>
              <a:spcAft>
                <a:spcPts val="0"/>
              </a:spcAft>
              <a:buSzPts val="1400"/>
              <a:buChar char="○"/>
            </a:pPr>
            <a:r>
              <a:rPr lang="en"/>
              <a:t>The message looks like “Pay Mal $900” now!</a:t>
            </a:r>
            <a:endParaRPr/>
          </a:p>
          <a:p>
            <a:pPr indent="-317500" lvl="1" marL="914400" rtl="0" algn="l">
              <a:spcBef>
                <a:spcPts val="0"/>
              </a:spcBef>
              <a:spcAft>
                <a:spcPts val="0"/>
              </a:spcAft>
              <a:buSzPts val="1400"/>
              <a:buChar char="○"/>
            </a:pPr>
            <a:r>
              <a:rPr lang="en"/>
              <a:t>Note: Mallory didn’t have to know the key; no integrity or authenticity for CTR mode!</a:t>
            </a:r>
            <a:endParaRPr/>
          </a:p>
        </p:txBody>
      </p:sp>
      <p:sp>
        <p:nvSpPr>
          <p:cNvPr id="817" name="Google Shape;817;p9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Lack of Integrity and Authenticity</a:t>
            </a:r>
            <a:endParaRPr/>
          </a:p>
        </p:txBody>
      </p:sp>
      <p:sp>
        <p:nvSpPr>
          <p:cNvPr id="818" name="Google Shape;818;p9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819" name="Google Shape;819;p90"/>
          <p:cNvGraphicFramePr/>
          <p:nvPr/>
        </p:nvGraphicFramePr>
        <p:xfrm>
          <a:off x="669300" y="2437100"/>
          <a:ext cx="3000000" cy="3000000"/>
        </p:xfrm>
        <a:graphic>
          <a:graphicData uri="http://schemas.openxmlformats.org/drawingml/2006/table">
            <a:tbl>
              <a:tblPr>
                <a:noFill/>
                <a:tableStyleId>{12E67216-324A-4BA9-A612-29C3480C1D07}</a:tableStyleId>
              </a:tblPr>
              <a:tblGrid>
                <a:gridCol w="650450"/>
                <a:gridCol w="650450"/>
                <a:gridCol w="650450"/>
                <a:gridCol w="650450"/>
                <a:gridCol w="650450"/>
                <a:gridCol w="650450"/>
                <a:gridCol w="650450"/>
                <a:gridCol w="650450"/>
                <a:gridCol w="650450"/>
                <a:gridCol w="650450"/>
                <a:gridCol w="650450"/>
                <a:gridCol w="650450"/>
              </a:tblGrid>
              <a:tr h="396200">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0x50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6B8AF"/>
                    </a:solidFill>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820" name="Google Shape;820;p90"/>
          <p:cNvGraphicFramePr/>
          <p:nvPr/>
        </p:nvGraphicFramePr>
        <p:xfrm>
          <a:off x="669300" y="3244200"/>
          <a:ext cx="3000000" cy="3000000"/>
        </p:xfrm>
        <a:graphic>
          <a:graphicData uri="http://schemas.openxmlformats.org/drawingml/2006/table">
            <a:tbl>
              <a:tblPr>
                <a:noFill/>
                <a:tableStyleId>{12E67216-324A-4BA9-A612-29C3480C1D07}</a:tableStyleId>
              </a:tblPr>
              <a:tblGrid>
                <a:gridCol w="650450"/>
                <a:gridCol w="650450"/>
                <a:gridCol w="650450"/>
                <a:gridCol w="650450"/>
                <a:gridCol w="650450"/>
                <a:gridCol w="650450"/>
                <a:gridCol w="650450"/>
                <a:gridCol w="650450"/>
                <a:gridCol w="650450"/>
                <a:gridCol w="650450"/>
                <a:gridCol w="650450"/>
                <a:gridCol w="650450"/>
              </a:tblGrid>
              <a:tr h="396200">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0x69</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6B8AF"/>
                    </a:solidFill>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821" name="Google Shape;821;p90"/>
          <p:cNvSpPr txBox="1"/>
          <p:nvPr/>
        </p:nvSpPr>
        <p:spPr>
          <a:xfrm>
            <a:off x="4297650" y="2838650"/>
            <a:ext cx="54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t>
            </a:r>
            <a:endParaRPr/>
          </a:p>
        </p:txBody>
      </p:sp>
      <p:sp>
        <p:nvSpPr>
          <p:cNvPr id="822" name="Google Shape;822;p90"/>
          <p:cNvSpPr txBox="1"/>
          <p:nvPr/>
        </p:nvSpPr>
        <p:spPr>
          <a:xfrm>
            <a:off x="4297650" y="3645750"/>
            <a:ext cx="54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t>
            </a:r>
            <a:endParaRPr/>
          </a:p>
        </p:txBody>
      </p:sp>
      <p:sp>
        <p:nvSpPr>
          <p:cNvPr id="823" name="Google Shape;823;p90"/>
          <p:cNvSpPr txBox="1"/>
          <p:nvPr/>
        </p:nvSpPr>
        <p:spPr>
          <a:xfrm>
            <a:off x="102700" y="2437975"/>
            <a:ext cx="54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t>C'</a:t>
            </a:r>
            <a:endParaRPr/>
          </a:p>
        </p:txBody>
      </p:sp>
      <p:sp>
        <p:nvSpPr>
          <p:cNvPr id="824" name="Google Shape;824;p90"/>
          <p:cNvSpPr txBox="1"/>
          <p:nvPr/>
        </p:nvSpPr>
        <p:spPr>
          <a:xfrm>
            <a:off x="102700" y="4046425"/>
            <a:ext cx="54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t>P</a:t>
            </a:r>
            <a:r>
              <a:rPr lang="en"/>
              <a:t>'</a:t>
            </a:r>
            <a:endParaRPr/>
          </a:p>
        </p:txBody>
      </p:sp>
      <p:graphicFrame>
        <p:nvGraphicFramePr>
          <p:cNvPr id="825" name="Google Shape;825;p90"/>
          <p:cNvGraphicFramePr/>
          <p:nvPr/>
        </p:nvGraphicFramePr>
        <p:xfrm>
          <a:off x="669300" y="4051300"/>
          <a:ext cx="3000000" cy="3000000"/>
        </p:xfrm>
        <a:graphic>
          <a:graphicData uri="http://schemas.openxmlformats.org/drawingml/2006/table">
            <a:tbl>
              <a:tblPr>
                <a:noFill/>
                <a:tableStyleId>{12E67216-324A-4BA9-A612-29C3480C1D07}</a:tableStyleId>
              </a:tblPr>
              <a:tblGrid>
                <a:gridCol w="650450"/>
                <a:gridCol w="650450"/>
                <a:gridCol w="650450"/>
                <a:gridCol w="650450"/>
                <a:gridCol w="650450"/>
                <a:gridCol w="650450"/>
                <a:gridCol w="650450"/>
                <a:gridCol w="650450"/>
                <a:gridCol w="650450"/>
                <a:gridCol w="650450"/>
                <a:gridCol w="650450"/>
                <a:gridCol w="650450"/>
              </a:tblGrid>
              <a:tr h="396200">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0x39</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6B8AF"/>
                    </a:solidFill>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a:solidFill>
                          <a:srgbClr val="B7B7B7"/>
                        </a:solidFill>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a:solidFill>
                          <a:srgbClr val="B7B7B7"/>
                        </a:solidFill>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9</a:t>
                      </a:r>
                      <a:endParaRPr b="1">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6B8AF"/>
                    </a:solidFill>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826" name="Google Shape;826;p90"/>
          <p:cNvSpPr txBox="1"/>
          <p:nvPr/>
        </p:nvSpPr>
        <p:spPr>
          <a:xfrm>
            <a:off x="102700" y="3242200"/>
            <a:ext cx="54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solidFill>
                  <a:schemeClr val="dk1"/>
                </a:solidFill>
              </a:rPr>
              <a:t>E</a:t>
            </a:r>
            <a:r>
              <a:rPr i="1" lang="en" sz="900">
                <a:solidFill>
                  <a:schemeClr val="dk1"/>
                </a:solidFill>
              </a:rPr>
              <a:t>K</a:t>
            </a:r>
            <a:r>
              <a:rPr lang="en"/>
              <a:t>(</a:t>
            </a:r>
            <a:r>
              <a:rPr i="1" lang="en"/>
              <a:t>i</a:t>
            </a: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6">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91"/>
          <p:cNvSpPr txBox="1"/>
          <p:nvPr>
            <p:ph idx="1" type="body"/>
          </p:nvPr>
        </p:nvSpPr>
        <p:spPr>
          <a:xfrm>
            <a:off x="198500" y="1246825"/>
            <a:ext cx="8520600" cy="167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about CBC?</a:t>
            </a:r>
            <a:endParaRPr/>
          </a:p>
          <a:p>
            <a:pPr indent="-317500" lvl="1" marL="914400" rtl="0" algn="l">
              <a:spcBef>
                <a:spcPts val="0"/>
              </a:spcBef>
              <a:spcAft>
                <a:spcPts val="0"/>
              </a:spcAft>
              <a:buSzPts val="1400"/>
              <a:buChar char="○"/>
            </a:pPr>
            <a:r>
              <a:rPr lang="en"/>
              <a:t>Altering a bit of the ciphertext causes some blocks to become random gibberish</a:t>
            </a:r>
            <a:endParaRPr/>
          </a:p>
          <a:p>
            <a:pPr indent="-317500" lvl="1" marL="914400" rtl="0" algn="l">
              <a:spcBef>
                <a:spcPts val="0"/>
              </a:spcBef>
              <a:spcAft>
                <a:spcPts val="0"/>
              </a:spcAft>
              <a:buSzPts val="1400"/>
              <a:buChar char="○"/>
            </a:pPr>
            <a:r>
              <a:rPr lang="en"/>
              <a:t>However, Bob cannot prove that Alice did not send random gibberish, so it still does </a:t>
            </a:r>
            <a:r>
              <a:rPr i="1" lang="en"/>
              <a:t>not</a:t>
            </a:r>
            <a:r>
              <a:rPr lang="en"/>
              <a:t> provide integrity or authenticity</a:t>
            </a:r>
            <a:endParaRPr/>
          </a:p>
        </p:txBody>
      </p:sp>
      <p:sp>
        <p:nvSpPr>
          <p:cNvPr id="832" name="Google Shape;832;p9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Lack of Integrity and Authenticity</a:t>
            </a:r>
            <a:endParaRPr/>
          </a:p>
        </p:txBody>
      </p:sp>
      <p:sp>
        <p:nvSpPr>
          <p:cNvPr id="833" name="Google Shape;833;p9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34" name="Google Shape;834;p91"/>
          <p:cNvPicPr preferRelativeResize="0"/>
          <p:nvPr/>
        </p:nvPicPr>
        <p:blipFill>
          <a:blip r:embed="rId3">
            <a:alphaModFix/>
          </a:blip>
          <a:stretch>
            <a:fillRect/>
          </a:stretch>
        </p:blipFill>
        <p:spPr>
          <a:xfrm>
            <a:off x="1611251" y="2571750"/>
            <a:ext cx="5921486" cy="2384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1">
                                            <p:txEl>
                                              <p:pRg end="0" st="0"/>
                                            </p:txEl>
                                          </p:spTgt>
                                        </p:tgtEl>
                                        <p:attrNameLst>
                                          <p:attrName>style.visibility</p:attrName>
                                        </p:attrNameLst>
                                      </p:cBhvr>
                                      <p:to>
                                        <p:strVal val="visible"/>
                                      </p:to>
                                    </p:set>
                                    <p:animEffect filter="fade" transition="in">
                                      <p:cBhvr>
                                        <p:cTn dur="1"/>
                                        <p:tgtEl>
                                          <p:spTgt spid="8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1">
                                            <p:txEl>
                                              <p:pRg end="1" st="1"/>
                                            </p:txEl>
                                          </p:spTgt>
                                        </p:tgtEl>
                                        <p:attrNameLst>
                                          <p:attrName>style.visibility</p:attrName>
                                        </p:attrNameLst>
                                      </p:cBhvr>
                                      <p:to>
                                        <p:strVal val="visible"/>
                                      </p:to>
                                    </p:set>
                                    <p:animEffect filter="fade" transition="in">
                                      <p:cBhvr>
                                        <p:cTn dur="1"/>
                                        <p:tgtEl>
                                          <p:spTgt spid="8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1">
                                            <p:txEl>
                                              <p:pRg end="2" st="2"/>
                                            </p:txEl>
                                          </p:spTgt>
                                        </p:tgtEl>
                                        <p:attrNameLst>
                                          <p:attrName>style.visibility</p:attrName>
                                        </p:attrNameLst>
                                      </p:cBhvr>
                                      <p:to>
                                        <p:strVal val="visible"/>
                                      </p:to>
                                    </p:set>
                                    <p:animEffect filter="fade" transition="in">
                                      <p:cBhvr>
                                        <p:cTn dur="1"/>
                                        <p:tgtEl>
                                          <p:spTgt spid="83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9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Cipher Modes of Operation: Summary</a:t>
            </a:r>
            <a:endParaRPr/>
          </a:p>
        </p:txBody>
      </p:sp>
      <p:sp>
        <p:nvSpPr>
          <p:cNvPr id="840" name="Google Shape;840;p9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ECB mode: Deterministic, so not IND-CPA secure</a:t>
            </a:r>
            <a:endParaRPr/>
          </a:p>
          <a:p>
            <a:pPr indent="-342900" lvl="0" marL="457200" rtl="0" algn="l">
              <a:spcBef>
                <a:spcPts val="0"/>
              </a:spcBef>
              <a:spcAft>
                <a:spcPts val="0"/>
              </a:spcAft>
              <a:buSzPts val="1800"/>
              <a:buChar char="●"/>
            </a:pPr>
            <a:r>
              <a:rPr lang="en"/>
              <a:t>CBC mode</a:t>
            </a:r>
            <a:endParaRPr/>
          </a:p>
          <a:p>
            <a:pPr indent="-317500" lvl="1" marL="914400" rtl="0" algn="l">
              <a:spcBef>
                <a:spcPts val="0"/>
              </a:spcBef>
              <a:spcAft>
                <a:spcPts val="0"/>
              </a:spcAft>
              <a:buSzPts val="1400"/>
              <a:buChar char="○"/>
            </a:pPr>
            <a:r>
              <a:rPr lang="en"/>
              <a:t>IND-CPA secure, assuming no IV reuse</a:t>
            </a:r>
            <a:endParaRPr/>
          </a:p>
          <a:p>
            <a:pPr indent="-317500" lvl="1" marL="914400" rtl="0" algn="l">
              <a:spcBef>
                <a:spcPts val="0"/>
              </a:spcBef>
              <a:spcAft>
                <a:spcPts val="0"/>
              </a:spcAft>
              <a:buSzPts val="1400"/>
              <a:buChar char="○"/>
            </a:pPr>
            <a:r>
              <a:rPr lang="en"/>
              <a:t>Encryption is not parallelizable</a:t>
            </a:r>
            <a:endParaRPr/>
          </a:p>
          <a:p>
            <a:pPr indent="-317500" lvl="1" marL="914400" rtl="0" algn="l">
              <a:spcBef>
                <a:spcPts val="0"/>
              </a:spcBef>
              <a:spcAft>
                <a:spcPts val="0"/>
              </a:spcAft>
              <a:buSzPts val="1400"/>
              <a:buChar char="○"/>
            </a:pPr>
            <a:r>
              <a:rPr lang="en"/>
              <a:t>Decryption is parallelizable</a:t>
            </a:r>
            <a:endParaRPr/>
          </a:p>
          <a:p>
            <a:pPr indent="-317500" lvl="1" marL="914400" rtl="0" algn="l">
              <a:spcBef>
                <a:spcPts val="0"/>
              </a:spcBef>
              <a:spcAft>
                <a:spcPts val="0"/>
              </a:spcAft>
              <a:buSzPts val="1400"/>
              <a:buChar char="○"/>
            </a:pPr>
            <a:r>
              <a:rPr lang="en"/>
              <a:t>Must pad plaintext to a multiple of the block size</a:t>
            </a:r>
            <a:endParaRPr/>
          </a:p>
          <a:p>
            <a:pPr indent="-317500" lvl="1" marL="914400" rtl="0" algn="l">
              <a:spcBef>
                <a:spcPts val="0"/>
              </a:spcBef>
              <a:spcAft>
                <a:spcPts val="0"/>
              </a:spcAft>
              <a:buSzPts val="1400"/>
              <a:buChar char="○"/>
            </a:pPr>
            <a:r>
              <a:rPr lang="en"/>
              <a:t>IV reuse leads to leaking the existence of identical blocks at the start of the message</a:t>
            </a:r>
            <a:endParaRPr/>
          </a:p>
          <a:p>
            <a:pPr indent="-342900" lvl="0" marL="457200" rtl="0" algn="l">
              <a:spcBef>
                <a:spcPts val="0"/>
              </a:spcBef>
              <a:spcAft>
                <a:spcPts val="0"/>
              </a:spcAft>
              <a:buSzPts val="1800"/>
              <a:buChar char="●"/>
            </a:pPr>
            <a:r>
              <a:rPr lang="en"/>
              <a:t>CTR mode</a:t>
            </a:r>
            <a:endParaRPr/>
          </a:p>
          <a:p>
            <a:pPr indent="-317500" lvl="1" marL="914400" rtl="0" algn="l">
              <a:spcBef>
                <a:spcPts val="0"/>
              </a:spcBef>
              <a:spcAft>
                <a:spcPts val="0"/>
              </a:spcAft>
              <a:buSzPts val="1400"/>
              <a:buChar char="○"/>
            </a:pPr>
            <a:r>
              <a:rPr lang="en"/>
              <a:t>IND-CPA secure, assuming no IV reuse</a:t>
            </a:r>
            <a:endParaRPr/>
          </a:p>
          <a:p>
            <a:pPr indent="-317500" lvl="1" marL="914400" rtl="0" algn="l">
              <a:spcBef>
                <a:spcPts val="0"/>
              </a:spcBef>
              <a:spcAft>
                <a:spcPts val="0"/>
              </a:spcAft>
              <a:buSzPts val="1400"/>
              <a:buChar char="○"/>
            </a:pPr>
            <a:r>
              <a:rPr lang="en"/>
              <a:t>Encryption and decryption are parallelizable</a:t>
            </a:r>
            <a:endParaRPr/>
          </a:p>
          <a:p>
            <a:pPr indent="-317500" lvl="1" marL="914400" rtl="0" algn="l">
              <a:spcBef>
                <a:spcPts val="0"/>
              </a:spcBef>
              <a:spcAft>
                <a:spcPts val="0"/>
              </a:spcAft>
              <a:buSzPts val="1400"/>
              <a:buChar char="○"/>
            </a:pPr>
            <a:r>
              <a:rPr lang="en"/>
              <a:t>Plaintext does not need to be padded</a:t>
            </a:r>
            <a:endParaRPr/>
          </a:p>
          <a:p>
            <a:pPr indent="-317500" lvl="1" marL="914400" rtl="0" algn="l">
              <a:spcBef>
                <a:spcPts val="0"/>
              </a:spcBef>
              <a:spcAft>
                <a:spcPts val="0"/>
              </a:spcAft>
              <a:buSzPts val="1400"/>
              <a:buChar char="○"/>
            </a:pPr>
            <a:r>
              <a:rPr lang="en"/>
              <a:t>Nonce reuse leads to losing all security</a:t>
            </a:r>
            <a:endParaRPr/>
          </a:p>
          <a:p>
            <a:pPr indent="-342900" lvl="0" marL="457200" rtl="0" algn="l">
              <a:spcBef>
                <a:spcPts val="0"/>
              </a:spcBef>
              <a:spcAft>
                <a:spcPts val="0"/>
              </a:spcAft>
              <a:buSzPts val="1800"/>
              <a:buChar char="●"/>
            </a:pPr>
            <a:r>
              <a:rPr lang="en"/>
              <a:t>Lack of integrity and authenticity</a:t>
            </a:r>
            <a:endParaRPr/>
          </a:p>
        </p:txBody>
      </p:sp>
      <p:sp>
        <p:nvSpPr>
          <p:cNvPr id="841" name="Google Shape;841;p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Ciphers: Correctness</a:t>
            </a:r>
            <a:endParaRPr/>
          </a:p>
        </p:txBody>
      </p:sp>
      <p:sp>
        <p:nvSpPr>
          <p:cNvPr id="147" name="Google Shape;147;p24"/>
          <p:cNvSpPr txBox="1"/>
          <p:nvPr>
            <p:ph idx="1" type="body"/>
          </p:nvPr>
        </p:nvSpPr>
        <p:spPr>
          <a:xfrm>
            <a:off x="198500" y="1246825"/>
            <a:ext cx="8520600" cy="1677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i="1" lang="en"/>
              <a:t>E</a:t>
            </a:r>
            <a:r>
              <a:rPr i="1" lang="en" sz="1200"/>
              <a:t>K</a:t>
            </a:r>
            <a:r>
              <a:rPr lang="en"/>
              <a:t>(</a:t>
            </a:r>
            <a:r>
              <a:rPr i="1" lang="en"/>
              <a:t>M</a:t>
            </a:r>
            <a:r>
              <a:rPr lang="en"/>
              <a:t>) must be a </a:t>
            </a:r>
            <a:r>
              <a:rPr b="1" lang="en"/>
              <a:t>permutation</a:t>
            </a:r>
            <a:r>
              <a:rPr lang="en"/>
              <a:t> (</a:t>
            </a:r>
            <a:r>
              <a:rPr b="1" lang="en"/>
              <a:t>bijective function</a:t>
            </a:r>
            <a:r>
              <a:rPr lang="en"/>
              <a:t>) on </a:t>
            </a:r>
            <a:r>
              <a:rPr i="1" lang="en"/>
              <a:t>n</a:t>
            </a:r>
            <a:r>
              <a:rPr lang="en"/>
              <a:t>-bit strings</a:t>
            </a:r>
            <a:endParaRPr/>
          </a:p>
          <a:p>
            <a:pPr indent="-317500" lvl="1" marL="914400" rtl="0" algn="l">
              <a:spcBef>
                <a:spcPts val="0"/>
              </a:spcBef>
              <a:spcAft>
                <a:spcPts val="0"/>
              </a:spcAft>
              <a:buSzPts val="1400"/>
              <a:buChar char="○"/>
            </a:pPr>
            <a:r>
              <a:rPr lang="en"/>
              <a:t>Each input must correspond to exactly one unique output</a:t>
            </a:r>
            <a:endParaRPr/>
          </a:p>
          <a:p>
            <a:pPr indent="-342900" lvl="0" marL="457200" rtl="0" algn="l">
              <a:spcBef>
                <a:spcPts val="0"/>
              </a:spcBef>
              <a:spcAft>
                <a:spcPts val="0"/>
              </a:spcAft>
              <a:buSzPts val="1800"/>
              <a:buChar char="●"/>
            </a:pPr>
            <a:r>
              <a:rPr lang="en"/>
              <a:t>Intuition</a:t>
            </a:r>
            <a:endParaRPr/>
          </a:p>
          <a:p>
            <a:pPr indent="-317500" lvl="1" marL="914400" rtl="0" algn="l">
              <a:spcBef>
                <a:spcPts val="0"/>
              </a:spcBef>
              <a:spcAft>
                <a:spcPts val="0"/>
              </a:spcAft>
              <a:buSzPts val="1400"/>
              <a:buChar char="○"/>
            </a:pPr>
            <a:r>
              <a:rPr lang="en"/>
              <a:t>Suppose </a:t>
            </a:r>
            <a:r>
              <a:rPr i="1" lang="en"/>
              <a:t>E</a:t>
            </a:r>
            <a:r>
              <a:rPr i="1" lang="en" sz="900"/>
              <a:t>K</a:t>
            </a:r>
            <a:r>
              <a:rPr lang="en"/>
              <a:t>(</a:t>
            </a:r>
            <a:r>
              <a:rPr i="1" lang="en"/>
              <a:t>M</a:t>
            </a:r>
            <a:r>
              <a:rPr lang="en"/>
              <a:t>) is not bijective</a:t>
            </a:r>
            <a:endParaRPr/>
          </a:p>
          <a:p>
            <a:pPr indent="-317500" lvl="1" marL="914400" rtl="0" algn="l">
              <a:spcBef>
                <a:spcPts val="0"/>
              </a:spcBef>
              <a:spcAft>
                <a:spcPts val="0"/>
              </a:spcAft>
              <a:buSzPts val="1400"/>
              <a:buChar char="○"/>
            </a:pPr>
            <a:r>
              <a:rPr lang="en"/>
              <a:t>Then two inputs might correspond to the same output: </a:t>
            </a:r>
            <a:r>
              <a:rPr i="1" lang="en"/>
              <a:t>E</a:t>
            </a:r>
            <a:r>
              <a:rPr lang="en"/>
              <a:t>(</a:t>
            </a:r>
            <a:r>
              <a:rPr i="1" lang="en"/>
              <a:t>K</a:t>
            </a:r>
            <a:r>
              <a:rPr lang="en"/>
              <a:t>, </a:t>
            </a:r>
            <a:r>
              <a:rPr i="1" lang="en"/>
              <a:t>x</a:t>
            </a:r>
            <a:r>
              <a:rPr lang="en" sz="900"/>
              <a:t>1</a:t>
            </a:r>
            <a:r>
              <a:rPr lang="en"/>
              <a:t>) = </a:t>
            </a:r>
            <a:r>
              <a:rPr i="1" lang="en"/>
              <a:t>E</a:t>
            </a:r>
            <a:r>
              <a:rPr lang="en"/>
              <a:t>(</a:t>
            </a:r>
            <a:r>
              <a:rPr i="1" lang="en"/>
              <a:t>K</a:t>
            </a:r>
            <a:r>
              <a:rPr lang="en"/>
              <a:t>, </a:t>
            </a:r>
            <a:r>
              <a:rPr i="1" lang="en"/>
              <a:t>x</a:t>
            </a:r>
            <a:r>
              <a:rPr lang="en" sz="900"/>
              <a:t>2</a:t>
            </a:r>
            <a:r>
              <a:rPr lang="en"/>
              <a:t>) = </a:t>
            </a:r>
            <a:r>
              <a:rPr i="1" lang="en"/>
              <a:t>y</a:t>
            </a:r>
            <a:endParaRPr i="1"/>
          </a:p>
          <a:p>
            <a:pPr indent="-317500" lvl="1" marL="914400" rtl="0" algn="l">
              <a:spcBef>
                <a:spcPts val="0"/>
              </a:spcBef>
              <a:spcAft>
                <a:spcPts val="0"/>
              </a:spcAft>
              <a:buSzPts val="1400"/>
              <a:buChar char="○"/>
            </a:pPr>
            <a:r>
              <a:rPr lang="en"/>
              <a:t>Given ciphertext </a:t>
            </a:r>
            <a:r>
              <a:rPr i="1" lang="en"/>
              <a:t>y</a:t>
            </a:r>
            <a:r>
              <a:rPr lang="en"/>
              <a:t>, you can’t uniquely decrypt. </a:t>
            </a:r>
            <a:r>
              <a:rPr i="1" lang="en"/>
              <a:t>D</a:t>
            </a:r>
            <a:r>
              <a:rPr lang="en"/>
              <a:t>(</a:t>
            </a:r>
            <a:r>
              <a:rPr i="1" lang="en"/>
              <a:t>K</a:t>
            </a:r>
            <a:r>
              <a:rPr lang="en"/>
              <a:t>, </a:t>
            </a:r>
            <a:r>
              <a:rPr i="1" lang="en"/>
              <a:t>y</a:t>
            </a:r>
            <a:r>
              <a:rPr lang="en"/>
              <a:t>) = </a:t>
            </a:r>
            <a:r>
              <a:rPr i="1" lang="en"/>
              <a:t>x</a:t>
            </a:r>
            <a:r>
              <a:rPr lang="en" sz="900"/>
              <a:t>1</a:t>
            </a:r>
            <a:r>
              <a:rPr lang="en"/>
              <a:t>? </a:t>
            </a:r>
            <a:r>
              <a:rPr i="1" lang="en"/>
              <a:t>D</a:t>
            </a:r>
            <a:r>
              <a:rPr lang="en"/>
              <a:t>(</a:t>
            </a:r>
            <a:r>
              <a:rPr i="1" lang="en"/>
              <a:t>K</a:t>
            </a:r>
            <a:r>
              <a:rPr lang="en"/>
              <a:t>, </a:t>
            </a:r>
            <a:r>
              <a:rPr i="1" lang="en"/>
              <a:t>y</a:t>
            </a:r>
            <a:r>
              <a:rPr lang="en"/>
              <a:t>) = </a:t>
            </a:r>
            <a:r>
              <a:rPr i="1" lang="en"/>
              <a:t>x</a:t>
            </a:r>
            <a:r>
              <a:rPr lang="en" sz="900"/>
              <a:t>2</a:t>
            </a:r>
            <a:r>
              <a:rPr lang="en"/>
              <a:t>?</a:t>
            </a:r>
            <a:endParaRPr/>
          </a:p>
        </p:txBody>
      </p:sp>
      <p:sp>
        <p:nvSpPr>
          <p:cNvPr id="148" name="Google Shape;148;p24"/>
          <p:cNvSpPr txBox="1"/>
          <p:nvPr/>
        </p:nvSpPr>
        <p:spPr>
          <a:xfrm>
            <a:off x="1697225" y="3063250"/>
            <a:ext cx="499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49" name="Google Shape;149;p24"/>
          <p:cNvSpPr txBox="1"/>
          <p:nvPr/>
        </p:nvSpPr>
        <p:spPr>
          <a:xfrm>
            <a:off x="2985025" y="3063250"/>
            <a:ext cx="499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50" name="Google Shape;150;p24"/>
          <p:cNvSpPr txBox="1"/>
          <p:nvPr/>
        </p:nvSpPr>
        <p:spPr>
          <a:xfrm>
            <a:off x="4572000" y="3063250"/>
            <a:ext cx="499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51" name="Google Shape;151;p24"/>
          <p:cNvSpPr txBox="1"/>
          <p:nvPr/>
        </p:nvSpPr>
        <p:spPr>
          <a:xfrm>
            <a:off x="5859800" y="3063250"/>
            <a:ext cx="499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cxnSp>
        <p:nvCxnSpPr>
          <p:cNvPr id="152" name="Google Shape;152;p24"/>
          <p:cNvCxnSpPr/>
          <p:nvPr/>
        </p:nvCxnSpPr>
        <p:spPr>
          <a:xfrm>
            <a:off x="2092975" y="3282125"/>
            <a:ext cx="937200" cy="225600"/>
          </a:xfrm>
          <a:prstGeom prst="straightConnector1">
            <a:avLst/>
          </a:prstGeom>
          <a:noFill/>
          <a:ln cap="flat" cmpd="sng" w="19050">
            <a:solidFill>
              <a:schemeClr val="dk1"/>
            </a:solidFill>
            <a:prstDash val="solid"/>
            <a:round/>
            <a:headEnd len="med" w="med" type="none"/>
            <a:tailEnd len="med" w="med" type="triangle"/>
          </a:ln>
        </p:spPr>
      </p:cxnSp>
      <p:cxnSp>
        <p:nvCxnSpPr>
          <p:cNvPr id="153" name="Google Shape;153;p24"/>
          <p:cNvCxnSpPr/>
          <p:nvPr/>
        </p:nvCxnSpPr>
        <p:spPr>
          <a:xfrm flipH="1" rot="10800000">
            <a:off x="2092975" y="3282225"/>
            <a:ext cx="937200" cy="259800"/>
          </a:xfrm>
          <a:prstGeom prst="straightConnector1">
            <a:avLst/>
          </a:prstGeom>
          <a:noFill/>
          <a:ln cap="flat" cmpd="sng" w="19050">
            <a:solidFill>
              <a:schemeClr val="dk1"/>
            </a:solidFill>
            <a:prstDash val="solid"/>
            <a:round/>
            <a:headEnd len="med" w="med" type="none"/>
            <a:tailEnd len="med" w="med" type="triangle"/>
          </a:ln>
        </p:spPr>
      </p:cxnSp>
      <p:cxnSp>
        <p:nvCxnSpPr>
          <p:cNvPr id="154" name="Google Shape;154;p24"/>
          <p:cNvCxnSpPr/>
          <p:nvPr/>
        </p:nvCxnSpPr>
        <p:spPr>
          <a:xfrm>
            <a:off x="2079275" y="3795100"/>
            <a:ext cx="998700" cy="179400"/>
          </a:xfrm>
          <a:prstGeom prst="straightConnector1">
            <a:avLst/>
          </a:prstGeom>
          <a:noFill/>
          <a:ln cap="flat" cmpd="sng" w="19050">
            <a:solidFill>
              <a:schemeClr val="dk1"/>
            </a:solidFill>
            <a:prstDash val="solid"/>
            <a:round/>
            <a:headEnd len="med" w="med" type="none"/>
            <a:tailEnd len="med" w="med" type="triangle"/>
          </a:ln>
        </p:spPr>
      </p:cxnSp>
      <p:cxnSp>
        <p:nvCxnSpPr>
          <p:cNvPr id="155" name="Google Shape;155;p24"/>
          <p:cNvCxnSpPr/>
          <p:nvPr/>
        </p:nvCxnSpPr>
        <p:spPr>
          <a:xfrm>
            <a:off x="2106775" y="4027650"/>
            <a:ext cx="909600" cy="0"/>
          </a:xfrm>
          <a:prstGeom prst="straightConnector1">
            <a:avLst/>
          </a:prstGeom>
          <a:noFill/>
          <a:ln cap="flat" cmpd="sng" w="19050">
            <a:solidFill>
              <a:schemeClr val="dk1"/>
            </a:solidFill>
            <a:prstDash val="solid"/>
            <a:round/>
            <a:headEnd len="med" w="med" type="none"/>
            <a:tailEnd len="med" w="med" type="triangle"/>
          </a:ln>
        </p:spPr>
      </p:cxnSp>
      <p:cxnSp>
        <p:nvCxnSpPr>
          <p:cNvPr id="156" name="Google Shape;156;p24"/>
          <p:cNvCxnSpPr/>
          <p:nvPr/>
        </p:nvCxnSpPr>
        <p:spPr>
          <a:xfrm>
            <a:off x="4994950" y="3275338"/>
            <a:ext cx="937200" cy="225600"/>
          </a:xfrm>
          <a:prstGeom prst="straightConnector1">
            <a:avLst/>
          </a:prstGeom>
          <a:noFill/>
          <a:ln cap="flat" cmpd="sng" w="19050">
            <a:solidFill>
              <a:schemeClr val="dk1"/>
            </a:solidFill>
            <a:prstDash val="solid"/>
            <a:round/>
            <a:headEnd len="med" w="med" type="none"/>
            <a:tailEnd len="med" w="med" type="triangle"/>
          </a:ln>
        </p:spPr>
      </p:cxnSp>
      <p:cxnSp>
        <p:nvCxnSpPr>
          <p:cNvPr id="157" name="Google Shape;157;p24"/>
          <p:cNvCxnSpPr/>
          <p:nvPr/>
        </p:nvCxnSpPr>
        <p:spPr>
          <a:xfrm flipH="1" rot="10800000">
            <a:off x="4994950" y="3275438"/>
            <a:ext cx="937200" cy="259800"/>
          </a:xfrm>
          <a:prstGeom prst="straightConnector1">
            <a:avLst/>
          </a:prstGeom>
          <a:noFill/>
          <a:ln cap="flat" cmpd="sng" w="19050">
            <a:solidFill>
              <a:schemeClr val="dk1"/>
            </a:solidFill>
            <a:prstDash val="solid"/>
            <a:round/>
            <a:headEnd len="med" w="med" type="none"/>
            <a:tailEnd len="med" w="med" type="triangle"/>
          </a:ln>
        </p:spPr>
      </p:cxnSp>
      <p:cxnSp>
        <p:nvCxnSpPr>
          <p:cNvPr id="158" name="Google Shape;158;p24"/>
          <p:cNvCxnSpPr/>
          <p:nvPr/>
        </p:nvCxnSpPr>
        <p:spPr>
          <a:xfrm>
            <a:off x="4994950" y="3732538"/>
            <a:ext cx="937200" cy="225600"/>
          </a:xfrm>
          <a:prstGeom prst="straightConnector1">
            <a:avLst/>
          </a:prstGeom>
          <a:noFill/>
          <a:ln cap="flat" cmpd="sng" w="19050">
            <a:solidFill>
              <a:schemeClr val="dk1"/>
            </a:solidFill>
            <a:prstDash val="solid"/>
            <a:round/>
            <a:headEnd len="med" w="med" type="none"/>
            <a:tailEnd len="med" w="med" type="triangle"/>
          </a:ln>
        </p:spPr>
      </p:cxnSp>
      <p:cxnSp>
        <p:nvCxnSpPr>
          <p:cNvPr id="159" name="Google Shape;159;p24"/>
          <p:cNvCxnSpPr/>
          <p:nvPr/>
        </p:nvCxnSpPr>
        <p:spPr>
          <a:xfrm flipH="1" rot="10800000">
            <a:off x="4994950" y="3732638"/>
            <a:ext cx="937200" cy="259800"/>
          </a:xfrm>
          <a:prstGeom prst="straightConnector1">
            <a:avLst/>
          </a:prstGeom>
          <a:noFill/>
          <a:ln cap="flat" cmpd="sng" w="19050">
            <a:solidFill>
              <a:schemeClr val="dk1"/>
            </a:solidFill>
            <a:prstDash val="solid"/>
            <a:round/>
            <a:headEnd len="med" w="med" type="none"/>
            <a:tailEnd len="med" w="med" type="triangle"/>
          </a:ln>
        </p:spPr>
      </p:cxnSp>
      <p:sp>
        <p:nvSpPr>
          <p:cNvPr id="160" name="Google Shape;160;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1" name="Google Shape;161;p24"/>
          <p:cNvSpPr txBox="1"/>
          <p:nvPr/>
        </p:nvSpPr>
        <p:spPr>
          <a:xfrm>
            <a:off x="1568825" y="4188200"/>
            <a:ext cx="20196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Not bijective: Two inputs encrypt to the same output</a:t>
            </a:r>
            <a:endParaRPr/>
          </a:p>
        </p:txBody>
      </p:sp>
      <p:sp>
        <p:nvSpPr>
          <p:cNvPr id="162" name="Google Shape;162;p24"/>
          <p:cNvSpPr txBox="1"/>
          <p:nvPr/>
        </p:nvSpPr>
        <p:spPr>
          <a:xfrm>
            <a:off x="4453750" y="4189850"/>
            <a:ext cx="20196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Bijective: Each input maps to exactly one unique output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Ciphers: Security</a:t>
            </a:r>
            <a:endParaRPr/>
          </a:p>
        </p:txBody>
      </p:sp>
      <p:sp>
        <p:nvSpPr>
          <p:cNvPr id="168" name="Google Shape;168;p25"/>
          <p:cNvSpPr txBox="1"/>
          <p:nvPr>
            <p:ph idx="1" type="body"/>
          </p:nvPr>
        </p:nvSpPr>
        <p:spPr>
          <a:xfrm>
            <a:off x="198500" y="1246825"/>
            <a:ext cx="8520600" cy="16773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A secure block cipher behaves like a randomly chosen permutation permutation from the set of all permutations on </a:t>
            </a:r>
            <a:r>
              <a:rPr i="1" lang="en"/>
              <a:t>n</a:t>
            </a:r>
            <a:r>
              <a:rPr lang="en"/>
              <a:t>-bit strings</a:t>
            </a:r>
            <a:endParaRPr/>
          </a:p>
          <a:p>
            <a:pPr indent="-310832" lvl="1" marL="914400" rtl="0" algn="l">
              <a:spcBef>
                <a:spcPts val="0"/>
              </a:spcBef>
              <a:spcAft>
                <a:spcPts val="0"/>
              </a:spcAft>
              <a:buSzPct val="100000"/>
              <a:buChar char="○"/>
            </a:pPr>
            <a:r>
              <a:rPr lang="en"/>
              <a:t>A random permutation: Each </a:t>
            </a:r>
            <a:r>
              <a:rPr i="1" lang="en"/>
              <a:t>n</a:t>
            </a:r>
            <a:r>
              <a:rPr lang="en"/>
              <a:t>-bit input is mapped to one randomly-chosen </a:t>
            </a:r>
            <a:r>
              <a:rPr i="1" lang="en"/>
              <a:t>n</a:t>
            </a:r>
            <a:r>
              <a:rPr lang="en"/>
              <a:t>-bit output</a:t>
            </a:r>
            <a:endParaRPr/>
          </a:p>
          <a:p>
            <a:pPr indent="-334327" lvl="0" marL="457200" rtl="0" algn="l">
              <a:spcBef>
                <a:spcPts val="0"/>
              </a:spcBef>
              <a:spcAft>
                <a:spcPts val="0"/>
              </a:spcAft>
              <a:buSzPct val="100000"/>
              <a:buChar char="●"/>
            </a:pPr>
            <a:r>
              <a:rPr lang="en"/>
              <a:t>Defined by a distinguishing game</a:t>
            </a:r>
            <a:endParaRPr/>
          </a:p>
          <a:p>
            <a:pPr indent="-310832" lvl="1" marL="914400" rtl="0" algn="l">
              <a:spcBef>
                <a:spcPts val="0"/>
              </a:spcBef>
              <a:spcAft>
                <a:spcPts val="0"/>
              </a:spcAft>
              <a:buSzPct val="100000"/>
              <a:buChar char="○"/>
            </a:pPr>
            <a:r>
              <a:rPr lang="en"/>
              <a:t>Eve gets two boxes: One is a randomly chosen permutation, and one is </a:t>
            </a:r>
            <a:r>
              <a:rPr i="1" lang="en"/>
              <a:t>E</a:t>
            </a:r>
            <a:r>
              <a:rPr i="1" lang="en" sz="900"/>
              <a:t>K</a:t>
            </a:r>
            <a:r>
              <a:rPr lang="en"/>
              <a:t> with a randomly chosen key </a:t>
            </a:r>
            <a:r>
              <a:rPr i="1" lang="en"/>
              <a:t>K</a:t>
            </a:r>
            <a:endParaRPr/>
          </a:p>
          <a:p>
            <a:pPr indent="-310832" lvl="1" marL="914400" rtl="0" algn="l">
              <a:spcBef>
                <a:spcPts val="0"/>
              </a:spcBef>
              <a:spcAft>
                <a:spcPts val="0"/>
              </a:spcAft>
              <a:buSzPct val="100000"/>
              <a:buChar char="○"/>
            </a:pPr>
            <a:r>
              <a:rPr lang="en"/>
              <a:t>Eve should not be able to tell which is which with probability &gt; 1/2</a:t>
            </a:r>
            <a:endParaRPr/>
          </a:p>
        </p:txBody>
      </p:sp>
      <p:sp>
        <p:nvSpPr>
          <p:cNvPr id="169" name="Google Shape;16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0" name="Google Shape;170;p25"/>
          <p:cNvSpPr txBox="1"/>
          <p:nvPr/>
        </p:nvSpPr>
        <p:spPr>
          <a:xfrm>
            <a:off x="1697225" y="3063250"/>
            <a:ext cx="499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1" name="Google Shape;171;p25"/>
          <p:cNvSpPr txBox="1"/>
          <p:nvPr/>
        </p:nvSpPr>
        <p:spPr>
          <a:xfrm>
            <a:off x="2985025" y="3063250"/>
            <a:ext cx="499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2" name="Google Shape;172;p25"/>
          <p:cNvSpPr txBox="1"/>
          <p:nvPr/>
        </p:nvSpPr>
        <p:spPr>
          <a:xfrm>
            <a:off x="4572000" y="3063250"/>
            <a:ext cx="499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3" name="Google Shape;173;p25"/>
          <p:cNvSpPr txBox="1"/>
          <p:nvPr/>
        </p:nvSpPr>
        <p:spPr>
          <a:xfrm>
            <a:off x="5859800" y="3063250"/>
            <a:ext cx="499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cxnSp>
        <p:nvCxnSpPr>
          <p:cNvPr id="174" name="Google Shape;174;p25"/>
          <p:cNvCxnSpPr/>
          <p:nvPr/>
        </p:nvCxnSpPr>
        <p:spPr>
          <a:xfrm>
            <a:off x="2092825" y="3282100"/>
            <a:ext cx="978900" cy="485100"/>
          </a:xfrm>
          <a:prstGeom prst="straightConnector1">
            <a:avLst/>
          </a:prstGeom>
          <a:noFill/>
          <a:ln cap="flat" cmpd="sng" w="19050">
            <a:solidFill>
              <a:schemeClr val="dk1"/>
            </a:solidFill>
            <a:prstDash val="solid"/>
            <a:round/>
            <a:headEnd len="med" w="med" type="none"/>
            <a:tailEnd len="med" w="med" type="triangle"/>
          </a:ln>
        </p:spPr>
      </p:cxnSp>
      <p:cxnSp>
        <p:nvCxnSpPr>
          <p:cNvPr id="175" name="Google Shape;175;p25"/>
          <p:cNvCxnSpPr/>
          <p:nvPr/>
        </p:nvCxnSpPr>
        <p:spPr>
          <a:xfrm flipH="1" rot="10800000">
            <a:off x="2092975" y="3282225"/>
            <a:ext cx="937200" cy="259800"/>
          </a:xfrm>
          <a:prstGeom prst="straightConnector1">
            <a:avLst/>
          </a:prstGeom>
          <a:noFill/>
          <a:ln cap="flat" cmpd="sng" w="19050">
            <a:solidFill>
              <a:schemeClr val="dk1"/>
            </a:solidFill>
            <a:prstDash val="solid"/>
            <a:round/>
            <a:headEnd len="med" w="med" type="none"/>
            <a:tailEnd len="med" w="med" type="triangle"/>
          </a:ln>
        </p:spPr>
      </p:cxnSp>
      <p:cxnSp>
        <p:nvCxnSpPr>
          <p:cNvPr id="176" name="Google Shape;176;p25"/>
          <p:cNvCxnSpPr/>
          <p:nvPr/>
        </p:nvCxnSpPr>
        <p:spPr>
          <a:xfrm flipH="1" rot="10800000">
            <a:off x="2079275" y="3533800"/>
            <a:ext cx="968700" cy="261300"/>
          </a:xfrm>
          <a:prstGeom prst="straightConnector1">
            <a:avLst/>
          </a:prstGeom>
          <a:noFill/>
          <a:ln cap="flat" cmpd="sng" w="19050">
            <a:solidFill>
              <a:schemeClr val="dk1"/>
            </a:solidFill>
            <a:prstDash val="solid"/>
            <a:round/>
            <a:headEnd len="med" w="med" type="none"/>
            <a:tailEnd len="med" w="med" type="triangle"/>
          </a:ln>
        </p:spPr>
      </p:cxnSp>
      <p:cxnSp>
        <p:nvCxnSpPr>
          <p:cNvPr id="177" name="Google Shape;177;p25"/>
          <p:cNvCxnSpPr/>
          <p:nvPr/>
        </p:nvCxnSpPr>
        <p:spPr>
          <a:xfrm>
            <a:off x="2106775" y="4027650"/>
            <a:ext cx="909600" cy="0"/>
          </a:xfrm>
          <a:prstGeom prst="straightConnector1">
            <a:avLst/>
          </a:prstGeom>
          <a:noFill/>
          <a:ln cap="flat" cmpd="sng" w="19050">
            <a:solidFill>
              <a:schemeClr val="dk1"/>
            </a:solidFill>
            <a:prstDash val="solid"/>
            <a:round/>
            <a:headEnd len="med" w="med" type="none"/>
            <a:tailEnd len="med" w="med" type="triangle"/>
          </a:ln>
        </p:spPr>
      </p:cxnSp>
      <p:cxnSp>
        <p:nvCxnSpPr>
          <p:cNvPr id="178" name="Google Shape;178;p25"/>
          <p:cNvCxnSpPr/>
          <p:nvPr/>
        </p:nvCxnSpPr>
        <p:spPr>
          <a:xfrm>
            <a:off x="4994950" y="3275338"/>
            <a:ext cx="937200" cy="225600"/>
          </a:xfrm>
          <a:prstGeom prst="straightConnector1">
            <a:avLst/>
          </a:prstGeom>
          <a:noFill/>
          <a:ln cap="flat" cmpd="sng" w="19050">
            <a:solidFill>
              <a:schemeClr val="dk1"/>
            </a:solidFill>
            <a:prstDash val="solid"/>
            <a:round/>
            <a:headEnd len="med" w="med" type="none"/>
            <a:tailEnd len="med" w="med" type="triangle"/>
          </a:ln>
        </p:spPr>
      </p:cxnSp>
      <p:cxnSp>
        <p:nvCxnSpPr>
          <p:cNvPr id="179" name="Google Shape;179;p25"/>
          <p:cNvCxnSpPr/>
          <p:nvPr/>
        </p:nvCxnSpPr>
        <p:spPr>
          <a:xfrm flipH="1" rot="10800000">
            <a:off x="4994950" y="3275438"/>
            <a:ext cx="937200" cy="259800"/>
          </a:xfrm>
          <a:prstGeom prst="straightConnector1">
            <a:avLst/>
          </a:prstGeom>
          <a:noFill/>
          <a:ln cap="flat" cmpd="sng" w="19050">
            <a:solidFill>
              <a:schemeClr val="dk1"/>
            </a:solidFill>
            <a:prstDash val="solid"/>
            <a:round/>
            <a:headEnd len="med" w="med" type="none"/>
            <a:tailEnd len="med" w="med" type="triangle"/>
          </a:ln>
        </p:spPr>
      </p:cxnSp>
      <p:cxnSp>
        <p:nvCxnSpPr>
          <p:cNvPr id="180" name="Google Shape;180;p25"/>
          <p:cNvCxnSpPr/>
          <p:nvPr/>
        </p:nvCxnSpPr>
        <p:spPr>
          <a:xfrm>
            <a:off x="4994950" y="3732538"/>
            <a:ext cx="937200" cy="225600"/>
          </a:xfrm>
          <a:prstGeom prst="straightConnector1">
            <a:avLst/>
          </a:prstGeom>
          <a:noFill/>
          <a:ln cap="flat" cmpd="sng" w="19050">
            <a:solidFill>
              <a:schemeClr val="dk1"/>
            </a:solidFill>
            <a:prstDash val="solid"/>
            <a:round/>
            <a:headEnd len="med" w="med" type="none"/>
            <a:tailEnd len="med" w="med" type="triangle"/>
          </a:ln>
        </p:spPr>
      </p:cxnSp>
      <p:cxnSp>
        <p:nvCxnSpPr>
          <p:cNvPr id="181" name="Google Shape;181;p25"/>
          <p:cNvCxnSpPr/>
          <p:nvPr/>
        </p:nvCxnSpPr>
        <p:spPr>
          <a:xfrm flipH="1" rot="10800000">
            <a:off x="4994950" y="3732638"/>
            <a:ext cx="937200" cy="259800"/>
          </a:xfrm>
          <a:prstGeom prst="straightConnector1">
            <a:avLst/>
          </a:prstGeom>
          <a:noFill/>
          <a:ln cap="flat" cmpd="sng" w="19050">
            <a:solidFill>
              <a:schemeClr val="dk1"/>
            </a:solidFill>
            <a:prstDash val="solid"/>
            <a:round/>
            <a:headEnd len="med" w="med" type="none"/>
            <a:tailEnd len="med" w="med" type="triangle"/>
          </a:ln>
        </p:spPr>
      </p:cxnSp>
      <p:sp>
        <p:nvSpPr>
          <p:cNvPr id="182" name="Google Shape;182;p25"/>
          <p:cNvSpPr txBox="1"/>
          <p:nvPr/>
        </p:nvSpPr>
        <p:spPr>
          <a:xfrm>
            <a:off x="574200" y="4189850"/>
            <a:ext cx="7518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One of these is </a:t>
            </a:r>
            <a:r>
              <a:rPr i="1" lang="en"/>
              <a:t>E</a:t>
            </a:r>
            <a:r>
              <a:rPr i="1" lang="en" sz="900"/>
              <a:t>K</a:t>
            </a:r>
            <a:r>
              <a:rPr lang="en"/>
              <a:t> with a randomly chosen </a:t>
            </a:r>
            <a:r>
              <a:rPr i="1" lang="en"/>
              <a:t>K</a:t>
            </a:r>
            <a:r>
              <a:rPr lang="en"/>
              <a:t>, and the other one is a randomly chosen permutation. Eve can’t distinguish them.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