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5" r:id="rId3"/>
    <p:sldId id="266" r:id="rId4"/>
    <p:sldId id="267" r:id="rId5"/>
    <p:sldId id="268" r:id="rId6"/>
    <p:sldId id="277" r:id="rId7"/>
    <p:sldId id="278" r:id="rId8"/>
    <p:sldId id="279" r:id="rId9"/>
    <p:sldId id="269" r:id="rId10"/>
    <p:sldId id="270" r:id="rId11"/>
    <p:sldId id="271" r:id="rId12"/>
    <p:sldId id="272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96B69F7-1898-48E8-A361-6C2529154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DE0301-B181-4C08-91DD-BFB4577FACE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BE63FD-33BE-4669-B11D-60FDB84802C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8CE55B-8EA5-465D-9E68-2EC8CFCA3F82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35F3-2230-4F96-8A82-FC92BD3C7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5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CF7D-14B3-406C-B0FD-6AF7EBDEB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0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DBE2-FA16-48C5-B842-EC70C2BD9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59EA5-E72D-45EB-85CB-28A463252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5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F35AA-6BCE-4CCF-A246-2487CC8C7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7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5A8AE-1987-4AA1-B27B-FB5975268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5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BDC9-0B08-4D09-8541-A5A8E102A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61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6EBAB-4E45-4D8F-A5BF-BE33C0512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2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622E1-6269-41FA-809F-233B34AF8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64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011AB-E0A5-4DF0-82FC-69C2FDC4E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D9A1D-94F5-4C04-8BE3-7A3C40D8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6A09ED4-9E14-4682-A24B-C939BA624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Chap 3: Key exchange protocols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In most systems, we distinguish the short term keys from the long term ones:</a:t>
            </a:r>
          </a:p>
          <a:p>
            <a:pPr marL="990600" lvl="1" indent="-533400" eaLnBrk="1" hangingPunct="1"/>
            <a:r>
              <a:rPr lang="en-US" altLang="en-US" smtClean="0"/>
              <a:t>A short term key (session key) is used to protect one conversation</a:t>
            </a:r>
          </a:p>
          <a:p>
            <a:pPr marL="990600" lvl="1" indent="-533400" eaLnBrk="1" hangingPunct="1"/>
            <a:r>
              <a:rPr lang="en-US" altLang="en-US" smtClean="0"/>
              <a:t>Long term key is used to distribute the session keys</a:t>
            </a:r>
          </a:p>
          <a:p>
            <a:pPr marL="990600" lvl="1" indent="-533400" eaLnBrk="1" hangingPunct="1"/>
            <a:r>
              <a:rPr lang="en-US" altLang="en-US" smtClean="0"/>
              <a:t>Reduce the amount of traffic encrypted by each secret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Authentication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Authentication: prove that you are who you claim to be</a:t>
            </a:r>
          </a:p>
          <a:p>
            <a:pPr eaLnBrk="1" hangingPunct="1"/>
            <a:r>
              <a:rPr lang="en-US" altLang="en-US" smtClean="0"/>
              <a:t>Method 1:</a:t>
            </a:r>
          </a:p>
          <a:p>
            <a:pPr lvl="1" eaLnBrk="1" hangingPunct="1"/>
            <a:r>
              <a:rPr lang="en-US" altLang="en-US" smtClean="0"/>
              <a:t>The system stores your password, and compares it with the characters you type in every time you login</a:t>
            </a:r>
          </a:p>
          <a:p>
            <a:pPr lvl="1" eaLnBrk="1" hangingPunct="1"/>
            <a:r>
              <a:rPr lang="en-US" altLang="en-US" smtClean="0"/>
              <a:t>Problem: if the attacker gets access to the file, you are cooked.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Method 2: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system stores the hash result of the password, now if the attacker sees the hash value, it cannot recover the plaintext.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Problem: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It is still not safe under dictionary attacks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system can add a random number after the password, which is called salt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Public salt and private salt.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Salt protects the overall system, but not specific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same key combined with different salt will look differently in the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Method 3: Using public-private key</a:t>
            </a:r>
          </a:p>
          <a:p>
            <a:pPr lvl="1" eaLnBrk="1" hangingPunct="1"/>
            <a:r>
              <a:rPr lang="en-US" altLang="en-US" sz="2400" smtClean="0"/>
              <a:t>The system knows the public key and the user keeps the private key</a:t>
            </a:r>
          </a:p>
          <a:p>
            <a:pPr lvl="1" eaLnBrk="1" hangingPunct="1"/>
            <a:r>
              <a:rPr lang="en-US" altLang="en-US" sz="2400" smtClean="0"/>
              <a:t>During login, the system sends a random number to user and user encrypts it with the private key</a:t>
            </a:r>
          </a:p>
          <a:p>
            <a:pPr lvl="1" eaLnBrk="1" hangingPunct="1"/>
            <a:r>
              <a:rPr lang="en-US" altLang="en-US" sz="2400" smtClean="0"/>
              <a:t>System decrypts with public key and verifies the user</a:t>
            </a:r>
          </a:p>
          <a:p>
            <a:pPr lvl="1" eaLnBrk="1" hangingPunct="1"/>
            <a:r>
              <a:rPr lang="en-US" altLang="en-US" sz="2400" smtClean="0"/>
              <a:t>Problems:</a:t>
            </a:r>
          </a:p>
          <a:p>
            <a:pPr lvl="2" eaLnBrk="1" hangingPunct="1"/>
            <a:r>
              <a:rPr lang="en-US" altLang="en-US" sz="2000" smtClean="0"/>
              <a:t>Blind signature</a:t>
            </a:r>
          </a:p>
          <a:p>
            <a:pPr lvl="2" eaLnBrk="1" hangingPunct="1"/>
            <a:r>
              <a:rPr lang="en-US" altLang="en-US" sz="2000" smtClean="0"/>
              <a:t>Chosen plaintext attack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Authentication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4: one key a time protocol</a:t>
            </a:r>
          </a:p>
          <a:p>
            <a:pPr lvl="1" eaLnBrk="1" hangingPunct="1"/>
            <a:r>
              <a:rPr lang="en-US" altLang="en-US" smtClean="0"/>
              <a:t>Hash chain</a:t>
            </a:r>
          </a:p>
          <a:p>
            <a:pPr lvl="1" eaLnBrk="1" hangingPunct="1"/>
            <a:r>
              <a:rPr lang="en-US" altLang="en-US" smtClean="0"/>
              <a:t>Unlimited one key a time system (2 possible solutions)</a:t>
            </a:r>
          </a:p>
          <a:p>
            <a:pPr lvl="2" eaLnBrk="1" hangingPunct="1"/>
            <a:r>
              <a:rPr lang="en-US" altLang="en-US" smtClean="0"/>
              <a:t>Both sides know a secret </a:t>
            </a:r>
            <a:r>
              <a:rPr lang="en-US" altLang="en-US" i="1" smtClean="0"/>
              <a:t>k</a:t>
            </a:r>
          </a:p>
          <a:p>
            <a:pPr lvl="2" eaLnBrk="1" hangingPunct="1"/>
            <a:r>
              <a:rPr lang="en-US" altLang="en-US" smtClean="0"/>
              <a:t>A knows </a:t>
            </a:r>
            <a:r>
              <a:rPr lang="en-US" altLang="en-US" i="1" smtClean="0"/>
              <a:t>R1</a:t>
            </a:r>
            <a:r>
              <a:rPr lang="en-US" altLang="en-US" smtClean="0"/>
              <a:t>, and B knows </a:t>
            </a:r>
            <a:r>
              <a:rPr lang="en-US" altLang="en-US" i="1" smtClean="0"/>
              <a:t>hash(k, R1)</a:t>
            </a:r>
          </a:p>
          <a:p>
            <a:pPr lvl="2" eaLnBrk="1" hangingPunct="1"/>
            <a:r>
              <a:rPr lang="en-US" altLang="en-US" smtClean="0"/>
              <a:t>During first login, A sends </a:t>
            </a:r>
            <a:r>
              <a:rPr lang="en-US" altLang="en-US" i="1" smtClean="0"/>
              <a:t>R1</a:t>
            </a:r>
            <a:r>
              <a:rPr lang="en-US" altLang="en-US" smtClean="0"/>
              <a:t> and </a:t>
            </a:r>
            <a:r>
              <a:rPr lang="en-US" altLang="en-US" i="1" smtClean="0"/>
              <a:t>hash(k, R2)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exchange protocols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Protocols 1: using symmetric cryptography </a:t>
            </a:r>
          </a:p>
          <a:p>
            <a:pPr marL="990600" lvl="1" indent="-533400" eaLnBrk="1" hangingPunct="1"/>
            <a:r>
              <a:rPr lang="en-US" altLang="en-US" smtClean="0"/>
              <a:t>We assume that every node shares a key with KDC (key distribution center)</a:t>
            </a:r>
          </a:p>
          <a:p>
            <a:pPr marL="990600" lvl="1" indent="-533400" eaLnBrk="1" hangingPunct="1"/>
            <a:r>
              <a:rPr lang="en-US" altLang="en-US" smtClean="0"/>
              <a:t>Steps</a:t>
            </a:r>
          </a:p>
          <a:p>
            <a:pPr marL="1371600" lvl="2" indent="-457200" eaLnBrk="1" hangingPunct="1">
              <a:buFontTx/>
              <a:buAutoNum type="arabicParenBoth"/>
            </a:pPr>
            <a:r>
              <a:rPr lang="en-US" altLang="en-US" smtClean="0"/>
              <a:t>Alice requests a key from KDC</a:t>
            </a:r>
          </a:p>
          <a:p>
            <a:pPr marL="1371600" lvl="2" indent="-457200" eaLnBrk="1" hangingPunct="1">
              <a:buFontTx/>
              <a:buAutoNum type="arabicParenBoth"/>
            </a:pPr>
            <a:r>
              <a:rPr lang="en-US" altLang="en-US" smtClean="0"/>
              <a:t>KDC encrypts the key with Alice and Bob’s keys respectively and sends both messages to Alice</a:t>
            </a:r>
          </a:p>
          <a:p>
            <a:pPr marL="1371600" lvl="2" indent="-457200" eaLnBrk="1" hangingPunct="1">
              <a:buFontTx/>
              <a:buAutoNum type="arabicParenBoth"/>
            </a:pPr>
            <a:r>
              <a:rPr lang="en-US" altLang="en-US" smtClean="0"/>
              <a:t>Alice forward Bob’s copy to Bob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of protocol 1</a:t>
            </a:r>
          </a:p>
          <a:p>
            <a:pPr lvl="1" eaLnBrk="1" hangingPunct="1"/>
            <a:r>
              <a:rPr lang="en-US" altLang="en-US" smtClean="0"/>
              <a:t>Alice knows both the plaintext and cipher text for Bob. It becomes a known-plaintext attack for Bob</a:t>
            </a:r>
          </a:p>
          <a:p>
            <a:pPr lvl="1" eaLnBrk="1" hangingPunct="1"/>
            <a:r>
              <a:rPr lang="en-US" altLang="en-US" smtClean="0"/>
              <a:t>When Alice sends a copy to Bob, how can Bob makes sure this is a fresh key or the other party is actually Alice?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Protocol 2: Using public key</a:t>
            </a:r>
          </a:p>
          <a:p>
            <a:pPr marL="990600" lvl="1" indent="-533400" eaLnBrk="1" hangingPunct="1"/>
            <a:r>
              <a:rPr lang="en-US" altLang="en-US" smtClean="0"/>
              <a:t>We assume that everyone has a public private key pair</a:t>
            </a:r>
          </a:p>
          <a:p>
            <a:pPr marL="990600" lvl="1" indent="-533400" eaLnBrk="1" hangingPunct="1"/>
            <a:r>
              <a:rPr lang="en-US" altLang="en-US" smtClean="0"/>
              <a:t>Steps</a:t>
            </a:r>
          </a:p>
          <a:p>
            <a:pPr marL="1371600" lvl="2" indent="-457200" eaLnBrk="1" hangingPunct="1">
              <a:buFontTx/>
              <a:buAutoNum type="arabicParenBoth"/>
            </a:pPr>
            <a:r>
              <a:rPr lang="en-US" altLang="en-US" smtClean="0"/>
              <a:t>Alice generates a session key and encrypts it with Bob’s public key</a:t>
            </a:r>
          </a:p>
          <a:p>
            <a:pPr marL="1371600" lvl="2" indent="-457200" eaLnBrk="1" hangingPunct="1">
              <a:buFontTx/>
              <a:buAutoNum type="arabicParenBoth"/>
            </a:pPr>
            <a:r>
              <a:rPr lang="en-US" altLang="en-US" smtClean="0"/>
              <a:t>Bob decrypts the message and gets the session key</a:t>
            </a:r>
          </a:p>
          <a:p>
            <a:pPr marL="1371600" lvl="2" indent="-457200" eaLnBrk="1" hangingPunct="1">
              <a:buFontTx/>
              <a:buAutoNum type="arabicParenBoth"/>
            </a:pPr>
            <a:r>
              <a:rPr lang="en-US" altLang="en-US" smtClean="0"/>
              <a:t>Now they can talk safely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the public keys of the nodes do not have certificate with them, they can be fake keys. And a min-in-the-middle attack can be conducted.</a:t>
            </a:r>
          </a:p>
          <a:p>
            <a:pPr eaLnBrk="1" hangingPunct="1"/>
            <a:r>
              <a:rPr lang="en-US" altLang="en-US" sz="2800" smtClean="0"/>
              <a:t>How the min-in-the-middle attacks are conducted.</a:t>
            </a:r>
          </a:p>
          <a:p>
            <a:pPr eaLnBrk="1" hangingPunct="1"/>
            <a:r>
              <a:rPr lang="en-US" altLang="en-US" sz="2800" smtClean="0"/>
              <a:t>How can the Interlock protocol mitigate the attack</a:t>
            </a:r>
          </a:p>
          <a:p>
            <a:pPr lvl="1" eaLnBrk="1" hangingPunct="1"/>
            <a:r>
              <a:rPr lang="en-US" altLang="en-US" sz="2400" smtClean="0"/>
              <a:t>What will be a good interlock: hash of the message, hash of the encryption result?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Man-in-the-Middle Attack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21542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543800" y="21542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33513" y="1992313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 need Bob’s public key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900488" y="2770188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541838" y="2973388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556500" y="274478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29125" y="2555875"/>
            <a:ext cx="309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 need Bob’s public key</a:t>
            </a:r>
            <a:endParaRPr lang="en-US" altLang="en-US" sz="2400" i="1" baseline="-25000">
              <a:latin typeface="Times" panose="02020603050405020304" pitchFamily="18" charset="0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1619250" y="2384425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884613" y="336391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513263" y="3567113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578725" y="3338513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643438" y="3059113"/>
            <a:ext cx="275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Bob’s pub key e</a:t>
            </a:r>
            <a:r>
              <a:rPr lang="en-US" altLang="en-US" sz="2400" i="1" baseline="-2500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92150" y="39306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528763" y="4146550"/>
            <a:ext cx="236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560513" y="3651250"/>
            <a:ext cx="23606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Bob’s pub key e</a:t>
            </a:r>
            <a:r>
              <a:rPr lang="en-US" altLang="en-US" sz="2400" i="1" baseline="-2500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879850" y="3890963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17538" y="474186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542213" y="472916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Bob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2074863" y="446246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{ </a:t>
            </a:r>
            <a:r>
              <a:rPr lang="en-US" altLang="en-US" sz="2400" i="1">
                <a:latin typeface="Times" panose="02020603050405020304" pitchFamily="18" charset="0"/>
              </a:rPr>
              <a:t>k</a:t>
            </a:r>
            <a:r>
              <a:rPr lang="en-US" altLang="en-US" sz="2400" i="1" baseline="-25000">
                <a:latin typeface="Times" panose="02020603050405020304" pitchFamily="18" charset="0"/>
              </a:rPr>
              <a:t>s</a:t>
            </a:r>
            <a:r>
              <a:rPr lang="en-US" altLang="en-US" sz="2400">
                <a:latin typeface="Times" panose="02020603050405020304" pitchFamily="18" charset="0"/>
              </a:rPr>
              <a:t> } </a:t>
            </a:r>
            <a:r>
              <a:rPr lang="en-US" altLang="en-US" sz="2400" i="1">
                <a:latin typeface="Times" panose="02020603050405020304" pitchFamily="18" charset="0"/>
              </a:rPr>
              <a:t>e</a:t>
            </a:r>
            <a:r>
              <a:rPr lang="en-US" altLang="en-US" sz="2400" i="1" baseline="-2500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1550988" y="4972050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792538" y="561816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433888" y="5821363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7448550" y="559276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Bob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5407025" y="5300663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{ </a:t>
            </a:r>
            <a:r>
              <a:rPr lang="en-US" altLang="en-US" sz="2400" i="1">
                <a:latin typeface="Times" panose="02020603050405020304" pitchFamily="18" charset="0"/>
              </a:rPr>
              <a:t>k</a:t>
            </a:r>
            <a:r>
              <a:rPr lang="en-US" altLang="en-US" sz="2400" i="1" baseline="-25000">
                <a:latin typeface="Times" panose="02020603050405020304" pitchFamily="18" charset="0"/>
              </a:rPr>
              <a:t>s</a:t>
            </a:r>
            <a:r>
              <a:rPr lang="en-US" altLang="en-US" sz="2400">
                <a:latin typeface="Times" panose="02020603050405020304" pitchFamily="18" charset="0"/>
              </a:rPr>
              <a:t> } </a:t>
            </a:r>
            <a:r>
              <a:rPr lang="en-US" altLang="en-US" sz="2400" i="1">
                <a:latin typeface="Times" panose="02020603050405020304" pitchFamily="18" charset="0"/>
              </a:rPr>
              <a:t>e</a:t>
            </a:r>
            <a:r>
              <a:rPr lang="en-US" altLang="en-US" sz="2400" i="1" baseline="-2500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483100" y="202088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4405313" y="460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4594225" y="20066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Eve intercepts request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4498975" y="4556125"/>
            <a:ext cx="304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Eve intercepts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Interlock protocol (right way)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21542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543800" y="21542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33513" y="1992313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 need Bob’s public key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00488" y="2770188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4541838" y="2973388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556500" y="274478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429125" y="2555875"/>
            <a:ext cx="309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 need Bob’s public key</a:t>
            </a:r>
            <a:endParaRPr lang="en-US" altLang="en-US" sz="2400" i="1" baseline="-25000">
              <a:latin typeface="Times" panose="02020603050405020304" pitchFamily="18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1619250" y="2384425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884613" y="336391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513263" y="3567113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578725" y="3338513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643438" y="3059113"/>
            <a:ext cx="275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Bob’s pub key e</a:t>
            </a:r>
            <a:r>
              <a:rPr lang="en-US" altLang="en-US" sz="2400" i="1" baseline="-2500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92150" y="39306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528763" y="4146550"/>
            <a:ext cx="236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560513" y="3651250"/>
            <a:ext cx="23606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Bob’s pub key e</a:t>
            </a:r>
            <a:r>
              <a:rPr lang="en-US" altLang="en-US" sz="2400" i="1" baseline="-2500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879850" y="3890963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17538" y="474186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542213" y="472916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Bob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752600" y="446246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Hash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>
                <a:latin typeface="Times" panose="02020603050405020304" pitchFamily="18" charset="0"/>
              </a:rPr>
              <a:t>{ </a:t>
            </a:r>
            <a:r>
              <a:rPr lang="en-US" altLang="en-US" sz="2400" i="1">
                <a:latin typeface="Times" panose="02020603050405020304" pitchFamily="18" charset="0"/>
              </a:rPr>
              <a:t>msg</a:t>
            </a:r>
            <a:r>
              <a:rPr lang="en-US" altLang="en-US" sz="2400">
                <a:latin typeface="Times" panose="02020603050405020304" pitchFamily="18" charset="0"/>
              </a:rPr>
              <a:t>} </a:t>
            </a:r>
            <a:r>
              <a:rPr lang="en-US" altLang="en-US" sz="2400" i="1">
                <a:latin typeface="Times" panose="02020603050405020304" pitchFamily="18" charset="0"/>
              </a:rPr>
              <a:t>e</a:t>
            </a:r>
            <a:r>
              <a:rPr lang="en-US" altLang="en-US" sz="2400" i="1" baseline="-25000">
                <a:latin typeface="Times" panose="02020603050405020304" pitchFamily="18" charset="0"/>
              </a:rPr>
              <a:t>E </a:t>
            </a:r>
            <a:r>
              <a:rPr lang="en-US" altLang="en-US" sz="2400"/>
              <a:t>) 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1550988" y="4972050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792538" y="561816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433888" y="5821363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7448550" y="559276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Bob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572000" y="5300663"/>
            <a:ext cx="267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What should I send?</a:t>
            </a:r>
            <a:endParaRPr lang="en-US" altLang="en-US" sz="2400" i="1" baseline="-25000">
              <a:latin typeface="Times" panose="02020603050405020304" pitchFamily="18" charset="0"/>
            </a:endParaRP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4483100" y="202088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405313" y="460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594225" y="20066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Eve intercepts request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498975" y="4556125"/>
            <a:ext cx="304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Eve intercepts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Interlock protocol (wrong way)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21542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543800" y="21542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33513" y="1992313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 need Bob’s public key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900488" y="2770188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541838" y="2973388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556500" y="274478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429125" y="2555875"/>
            <a:ext cx="309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 need Bob’s public key</a:t>
            </a:r>
            <a:endParaRPr lang="en-US" altLang="en-US" sz="2400" i="1" baseline="-25000">
              <a:latin typeface="Times" panose="02020603050405020304" pitchFamily="18" charset="0"/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1619250" y="2384425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884613" y="336391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4513263" y="3567113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578725" y="3338513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Cathy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643438" y="3059113"/>
            <a:ext cx="275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Bob’s pub key e</a:t>
            </a:r>
            <a:r>
              <a:rPr lang="en-US" altLang="en-US" sz="2400" i="1" baseline="-2500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2150" y="39306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528763" y="4146550"/>
            <a:ext cx="236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560513" y="3651250"/>
            <a:ext cx="23606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Bob’s pub key e</a:t>
            </a:r>
            <a:r>
              <a:rPr lang="en-US" altLang="en-US" sz="2400" i="1" baseline="-2500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879850" y="3890963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17538" y="474186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Alice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542213" y="472916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Bob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133600" y="44624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Hash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>
                <a:latin typeface="Times" panose="02020603050405020304" pitchFamily="18" charset="0"/>
              </a:rPr>
              <a:t> </a:t>
            </a:r>
            <a:r>
              <a:rPr lang="en-US" altLang="en-US" sz="2400" i="1">
                <a:latin typeface="Times" panose="02020603050405020304" pitchFamily="18" charset="0"/>
              </a:rPr>
              <a:t>msg </a:t>
            </a:r>
            <a:r>
              <a:rPr lang="en-US" altLang="en-US" sz="2400"/>
              <a:t>) 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1550988" y="4972050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792538" y="561816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Eve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4433888" y="5821363"/>
            <a:ext cx="293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448550" y="559276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Bob</a:t>
            </a:r>
          </a:p>
        </p:txBody>
      </p:sp>
      <p:sp>
        <p:nvSpPr>
          <p:cNvPr id="12314" name="Line 27"/>
          <p:cNvSpPr>
            <a:spLocks noChangeShapeType="1"/>
          </p:cNvSpPr>
          <p:nvPr/>
        </p:nvSpPr>
        <p:spPr bwMode="auto">
          <a:xfrm>
            <a:off x="4483100" y="202088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8"/>
          <p:cNvSpPr>
            <a:spLocks noChangeShapeType="1"/>
          </p:cNvSpPr>
          <p:nvPr/>
        </p:nvSpPr>
        <p:spPr bwMode="auto">
          <a:xfrm>
            <a:off x="4405313" y="460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4594225" y="20066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Eve intercepts request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4498975" y="4556125"/>
            <a:ext cx="304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Eve intercepts message</a:t>
            </a:r>
          </a:p>
        </p:txBody>
      </p:sp>
      <p:sp>
        <p:nvSpPr>
          <p:cNvPr id="12318" name="Text Box 31"/>
          <p:cNvSpPr txBox="1">
            <a:spLocks noChangeArrowheads="1"/>
          </p:cNvSpPr>
          <p:nvPr/>
        </p:nvSpPr>
        <p:spPr bwMode="auto">
          <a:xfrm>
            <a:off x="4953000" y="533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Hash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>
                <a:latin typeface="Times" panose="02020603050405020304" pitchFamily="18" charset="0"/>
              </a:rPr>
              <a:t> </a:t>
            </a:r>
            <a:r>
              <a:rPr lang="en-US" altLang="en-US" sz="2400" i="1">
                <a:latin typeface="Times" panose="02020603050405020304" pitchFamily="18" charset="0"/>
              </a:rPr>
              <a:t>msg</a:t>
            </a:r>
            <a:r>
              <a:rPr lang="en-US" altLang="en-US" sz="2400">
                <a:latin typeface="Times" panose="02020603050405020304" pitchFamily="18" charset="0"/>
              </a:rPr>
              <a:t> </a:t>
            </a:r>
            <a:r>
              <a:rPr lang="en-US" altLang="en-US" sz="24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Improvement to protocol 2:</a:t>
            </a:r>
          </a:p>
          <a:p>
            <a:pPr lvl="1" eaLnBrk="1" hangingPunct="1"/>
            <a:r>
              <a:rPr lang="en-US" altLang="en-US" smtClean="0"/>
              <a:t>Public keys for Alice and Bob should be protected by the certificate from a 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668</Words>
  <Application>Microsoft Office PowerPoint</Application>
  <PresentationFormat>On-screen Show (4:3)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</vt:lpstr>
      <vt:lpstr>Arial Unicode MS</vt:lpstr>
      <vt:lpstr>Default Design</vt:lpstr>
      <vt:lpstr>Chap 3: Key exchange protocols</vt:lpstr>
      <vt:lpstr>Key exchange protocols</vt:lpstr>
      <vt:lpstr>PowerPoint Presentation</vt:lpstr>
      <vt:lpstr>PowerPoint Presentation</vt:lpstr>
      <vt:lpstr>PowerPoint Presentation</vt:lpstr>
      <vt:lpstr>Man-in-the-Middle Attack</vt:lpstr>
      <vt:lpstr>Interlock protocol (right way)</vt:lpstr>
      <vt:lpstr>Interlock protocol (wrong way)</vt:lpstr>
      <vt:lpstr>PowerPoint Presentation</vt:lpstr>
      <vt:lpstr>Authentication</vt:lpstr>
      <vt:lpstr>PowerPoint Presentation</vt:lpstr>
      <vt:lpstr>PowerPoint Presentation</vt:lpstr>
      <vt:lpstr>Authentication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encryption</dc:title>
  <dc:creator>EECS Department</dc:creator>
  <cp:lastModifiedBy>Wang, Chao</cp:lastModifiedBy>
  <cp:revision>28</cp:revision>
  <dcterms:created xsi:type="dcterms:W3CDTF">2005-09-06T03:04:42Z</dcterms:created>
  <dcterms:modified xsi:type="dcterms:W3CDTF">2018-10-03T02:14:23Z</dcterms:modified>
</cp:coreProperties>
</file>