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22"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279" r:id="rId60"/>
    <p:sldId id="280" r:id="rId61"/>
    <p:sldId id="281" r:id="rId62"/>
    <p:sldId id="282" r:id="rId63"/>
    <p:sldId id="283" r:id="rId64"/>
    <p:sldId id="284" r:id="rId65"/>
    <p:sldId id="285" r:id="rId66"/>
    <p:sldId id="286"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82470"/>
  </p:normalViewPr>
  <p:slideViewPr>
    <p:cSldViewPr snapToGrid="0">
      <p:cViewPr varScale="1">
        <p:scale>
          <a:sx n="316" d="100"/>
          <a:sy n="316" d="100"/>
        </p:scale>
        <p:origin x="4000"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pPr algn="l" fontAlgn="base"/>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p>
          <a:p>
            <a:pPr algn="l" fontAlgn="base"/>
            <a:r>
              <a:rPr lang="en-US" b="0" i="0" dirty="0">
                <a:solidFill>
                  <a:srgbClr val="232629"/>
                </a:solidFill>
                <a:effectLst/>
                <a:latin typeface="-apple-system"/>
              </a:rPr>
              <a:t>In short SOP only prevents reading data which was served from a different origin. It does not cover cross-domain form submissions which are used to carry out a CSRF attack.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8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about same-origin policies?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developer.mozilla.org</a:t>
            </a:r>
            <a:r>
              <a:rPr lang="en-US" dirty="0"/>
              <a:t>/</a:t>
            </a:r>
            <a:r>
              <a:rPr lang="en-US" dirty="0" err="1"/>
              <a:t>en</a:t>
            </a:r>
            <a:r>
              <a:rPr lang="en-US" dirty="0"/>
              <a:t>-US/docs/Web/Security/Same-</a:t>
            </a:r>
            <a:r>
              <a:rPr lang="en-US" dirty="0" err="1"/>
              <a:t>origin_policy</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https://</a:t>
            </a:r>
            <a:r>
              <a:rPr lang="en-US" b="0" i="0" dirty="0" err="1">
                <a:solidFill>
                  <a:srgbClr val="232629"/>
                </a:solidFill>
                <a:effectLst/>
                <a:latin typeface="-apple-system"/>
              </a:rPr>
              <a:t>security.stackexchange.com</a:t>
            </a:r>
            <a:r>
              <a:rPr lang="en-US" b="0" i="0" dirty="0">
                <a:solidFill>
                  <a:srgbClr val="232629"/>
                </a:solidFill>
                <a:effectLst/>
                <a:latin typeface="-apple-system"/>
              </a:rPr>
              <a:t>/questions/157061/how-does-</a:t>
            </a:r>
            <a:r>
              <a:rPr lang="en-US" b="0" i="0" dirty="0" err="1">
                <a:solidFill>
                  <a:srgbClr val="232629"/>
                </a:solidFill>
                <a:effectLst/>
                <a:latin typeface="-apple-system"/>
              </a:rPr>
              <a:t>csrf</a:t>
            </a:r>
            <a:r>
              <a:rPr lang="en-US" b="0" i="0" dirty="0">
                <a:solidFill>
                  <a:srgbClr val="232629"/>
                </a:solidFill>
                <a:effectLst/>
                <a:latin typeface="-apple-system"/>
              </a:rPr>
              <a:t>-correlate-with-same-origin-policy</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endParaRPr lang="en-US" dirty="0"/>
          </a:p>
          <a:p>
            <a:endParaRPr lang="en-US" dirty="0"/>
          </a:p>
          <a:p>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br>
              <a:rPr lang="en-US" dirty="0"/>
            </a:br>
            <a:br>
              <a:rPr lang="en-US" dirty="0"/>
            </a:b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Ask: Why not in a cookie?</a:t>
            </a:r>
          </a:p>
          <a:p>
            <a:pPr marL="0" lvl="0" indent="0" algn="l" rtl="0">
              <a:spcBef>
                <a:spcPts val="0"/>
              </a:spcBef>
              <a:spcAft>
                <a:spcPts val="0"/>
              </a:spcAft>
              <a:buNone/>
            </a:pPr>
            <a:endParaRPr lang="en-US" dirty="0"/>
          </a:p>
          <a:p>
            <a:pPr algn="l"/>
            <a:r>
              <a:rPr lang="en-US" b="0" i="0" dirty="0">
                <a:solidFill>
                  <a:srgbClr val="111C24"/>
                </a:solidFill>
                <a:effectLst/>
                <a:latin typeface="Roboto" panose="02000000000000000000" pitchFamily="2" charset="0"/>
              </a:rPr>
              <a:t>A CSRF secure application assigns a unique CSRF token for every user session. These tokens are inserted within hidden parameters of HTML forms related to critical server-side operations. They are then sent to client browsers.</a:t>
            </a:r>
          </a:p>
          <a:p>
            <a:pPr algn="l"/>
            <a:r>
              <a:rPr lang="en-US" b="0" i="0" dirty="0">
                <a:solidFill>
                  <a:srgbClr val="111C24"/>
                </a:solidFill>
                <a:effectLst/>
                <a:latin typeface="Roboto" panose="02000000000000000000" pitchFamily="2" charset="0"/>
              </a:rPr>
              <a:t>It is the application team’s responsibility to identify which server-side operations are sensitive in nature. The CSRF tokens must be a part of the HTML form—not stored in session cookies. The easiest way to add a non-predictable parameter is to use a secure hash function (e.g., SHA-2) to hash the user’s session ID. To ensure randomness, the tokens must be generated by a cryptographically secure random number generator.</a:t>
            </a:r>
          </a:p>
          <a:p>
            <a:pPr algn="l"/>
            <a:r>
              <a:rPr lang="en-US" b="0" i="0" dirty="0">
                <a:solidFill>
                  <a:srgbClr val="111C24"/>
                </a:solidFill>
                <a:effectLst/>
                <a:latin typeface="Roboto" panose="02000000000000000000" pitchFamily="2" charset="0"/>
              </a:rPr>
              <a:t>Whenever a user invokes these critical operations, a request generated by the browser must include the associated CSRF token. This will be used by the application server to verify the legitimacy of the end-user request. The application server rejects the request if the CSRF token fails to match the test.</a:t>
            </a:r>
          </a:p>
          <a:p>
            <a:pPr marL="0" lvl="0" indent="0" algn="l" rtl="0">
              <a:spcBef>
                <a:spcPts val="0"/>
              </a:spcBef>
              <a:spcAft>
                <a:spcPts val="0"/>
              </a:spcAft>
              <a:buNone/>
            </a:pP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1.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domain attribute</a:t>
            </a:r>
            <a:r>
              <a:rPr lang="en" dirty="0"/>
              <a:t> and </a:t>
            </a:r>
            <a:r>
              <a:rPr lang="en" b="1" dirty="0"/>
              <a:t>path attribute</a:t>
            </a:r>
            <a:r>
              <a:rPr lang="en" dirty="0"/>
              <a:t> define which requests the browser should attach this cookie for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domain attribute usually looks like the domain in a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path attribute usually looks like a path in a URL</a:t>
            </a:r>
            <a:endParaRPr dirty="0"/>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Secure attribute and </a:t>
            </a:r>
            <a:r>
              <a:rPr lang="en" dirty="0" err="1"/>
              <a:t>HttpOnly</a:t>
            </a:r>
            <a:r>
              <a:rPr lang="en" dirty="0"/>
              <a:t> attribute restrict the cookie for security purposes</a:t>
            </a:r>
            <a:endParaRPr dirty="0"/>
          </a:p>
          <a:p>
            <a:pPr marL="457200" lvl="0" indent="-342900" algn="l" rtl="0">
              <a:spcBef>
                <a:spcPts val="0"/>
              </a:spcBef>
              <a:spcAft>
                <a:spcPts val="0"/>
              </a:spcAft>
              <a:buSzPts val="1800"/>
              <a:buChar char="●"/>
            </a:pPr>
            <a:r>
              <a:rPr lang="en" dirty="0"/>
              <a:t>Each attribute is either True or False</a:t>
            </a:r>
            <a:endParaRPr dirty="0"/>
          </a:p>
          <a:p>
            <a:pPr marL="457200" lvl="0" indent="-342900" algn="l" rtl="0">
              <a:spcBef>
                <a:spcPts val="0"/>
              </a:spcBef>
              <a:spcAft>
                <a:spcPts val="0"/>
              </a:spcAft>
              <a:buSzPts val="1800"/>
              <a:buChar char="●"/>
            </a:pPr>
            <a:r>
              <a:rPr lang="en" dirty="0"/>
              <a:t>If the </a:t>
            </a:r>
            <a:r>
              <a:rPr lang="en" b="1" dirty="0"/>
              <a:t>Secure attribute</a:t>
            </a:r>
            <a:r>
              <a:rPr lang="en" dirty="0"/>
              <a:t> is True, then the browser only sends the cookie if the request is made over HTTPS (not HTTP)</a:t>
            </a:r>
            <a:endParaRPr dirty="0"/>
          </a:p>
          <a:p>
            <a:pPr marL="457200" lvl="0" indent="-342900" algn="l" rtl="0">
              <a:spcBef>
                <a:spcPts val="0"/>
              </a:spcBef>
              <a:spcAft>
                <a:spcPts val="0"/>
              </a:spcAft>
              <a:buSzPts val="1800"/>
              <a:buChar char="●"/>
            </a:pPr>
            <a:r>
              <a:rPr lang="en" dirty="0"/>
              <a:t>If the </a:t>
            </a:r>
            <a:r>
              <a:rPr lang="en" b="1" dirty="0" err="1"/>
              <a:t>HttpOnly</a:t>
            </a:r>
            <a:r>
              <a:rPr lang="en" b="1" dirty="0"/>
              <a:t> attribute</a:t>
            </a:r>
            <a:r>
              <a:rPr lang="en" dirty="0"/>
              <a:t> is True, then JavaScript in the browser is not allowed to access the cookie</a:t>
            </a:r>
            <a:endParaRPr u="sng" dirty="0"/>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Expires attribute</a:t>
            </a:r>
            <a:r>
              <a:rPr lang="en" dirty="0"/>
              <a:t> defines when the cookie is no longer valid</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expires attribute is usually a timestamp</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timestamp is in the past, then the cookie has expired, and the browser deletes it</a:t>
            </a:r>
            <a:endParaRPr dirty="0"/>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a:t>
            </a:r>
            <a:r>
              <a:rPr lang="en" dirty="0">
                <a:solidFill>
                  <a:srgbClr val="FF0000"/>
                </a:solidFill>
              </a:rPr>
              <a:t>receives</a:t>
            </a:r>
            <a:r>
              <a:rPr lang="en" dirty="0"/>
              <a:t>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
            </a:r>
            <a:r>
              <a:rPr lang="en" dirty="0">
                <a:solidFill>
                  <a:srgbClr val="FF0000"/>
                </a:solidFill>
              </a:rPr>
              <a:t>attached</a:t>
            </a:r>
            <a:r>
              <a:rPr lang="en" dirty="0"/>
              <a:t>?</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0148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Domains can be sorted into a hierarchy</a:t>
            </a:r>
            <a:endParaRPr dirty="0"/>
          </a:p>
          <a:p>
            <a:pPr marL="914400" lvl="1" indent="-317500" algn="l" rtl="0">
              <a:spcBef>
                <a:spcPts val="0"/>
              </a:spcBef>
              <a:spcAft>
                <a:spcPts val="0"/>
              </a:spcAft>
              <a:buSzPts val="1400"/>
              <a:buChar char="○"/>
            </a:pPr>
            <a:r>
              <a:rPr lang="en" dirty="0"/>
              <a:t>The hierarchy is separated by dots</a:t>
            </a:r>
            <a:endParaRPr dirty="0"/>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521067"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Session</a:t>
            </a:r>
            <a:r>
              <a:rPr lang="en" dirty="0"/>
              <a:t>: A sequence of requests and responses associated with the same authenticated user</a:t>
            </a:r>
            <a:endParaRPr dirty="0"/>
          </a:p>
          <a:p>
            <a:pPr marL="914400" lvl="1" indent="-317500" algn="l" rtl="0">
              <a:spcBef>
                <a:spcPts val="0"/>
              </a:spcBef>
              <a:spcAft>
                <a:spcPts val="0"/>
              </a:spcAft>
              <a:buSzPts val="1400"/>
              <a:buChar char="○"/>
            </a:pPr>
            <a:r>
              <a:rPr lang="en" dirty="0"/>
              <a:t>Example: When you check all your unread emails, you make many requests to Gmail. The Gmail server needs a way to know all these requests are from you</a:t>
            </a:r>
            <a:endParaRPr dirty="0"/>
          </a:p>
          <a:p>
            <a:pPr marL="914400" lvl="1" indent="-317500" algn="l" rtl="0">
              <a:spcBef>
                <a:spcPts val="0"/>
              </a:spcBef>
              <a:spcAft>
                <a:spcPts val="0"/>
              </a:spcAft>
              <a:buSzPts val="1400"/>
              <a:buChar char="○"/>
            </a:pPr>
            <a:r>
              <a:rPr lang="en" dirty="0"/>
              <a:t>When the session is over (you log out, or the session expires), future requests are not associated with you</a:t>
            </a:r>
            <a:endParaRPr dirty="0"/>
          </a:p>
          <a:p>
            <a:pPr marL="457200" lvl="0" indent="-342900" algn="l" rtl="0">
              <a:spcBef>
                <a:spcPts val="0"/>
              </a:spcBef>
              <a:spcAft>
                <a:spcPts val="0"/>
              </a:spcAft>
              <a:buSzPts val="1800"/>
              <a:buChar char="●"/>
            </a:pPr>
            <a:r>
              <a:rPr lang="en" dirty="0"/>
              <a:t>Naïve solution: Type your username and password before each request</a:t>
            </a:r>
            <a:endParaRPr dirty="0"/>
          </a:p>
          <a:p>
            <a:pPr marL="914400" lvl="1" indent="-317500" algn="l" rtl="0">
              <a:spcBef>
                <a:spcPts val="0"/>
              </a:spcBef>
              <a:spcAft>
                <a:spcPts val="0"/>
              </a:spcAft>
              <a:buSzPts val="1400"/>
              <a:buChar char="○"/>
            </a:pPr>
            <a:r>
              <a:rPr lang="en" dirty="0"/>
              <a:t>Problem: Very inconvenient for the user!</a:t>
            </a:r>
            <a:endParaRPr dirty="0"/>
          </a:p>
          <a:p>
            <a:pPr marL="457200" lvl="0" indent="-342900" algn="l" rtl="0">
              <a:spcBef>
                <a:spcPts val="0"/>
              </a:spcBef>
              <a:spcAft>
                <a:spcPts val="0"/>
              </a:spcAft>
              <a:buSzPts val="1800"/>
              <a:buChar char="●"/>
            </a:pPr>
            <a:r>
              <a:rPr lang="en" dirty="0"/>
              <a:t>Better solution: Is there a way the browser can automatically send some information in a request for 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Imagine you’re attending a concert</a:t>
            </a:r>
            <a:endParaRPr dirty="0"/>
          </a:p>
          <a:p>
            <a:pPr marL="457200" lvl="0" indent="-342900" algn="l" rtl="0">
              <a:spcBef>
                <a:spcPts val="0"/>
              </a:spcBef>
              <a:spcAft>
                <a:spcPts val="0"/>
              </a:spcAft>
              <a:buSzPts val="1800"/>
              <a:buChar char="●"/>
            </a:pPr>
            <a:r>
              <a:rPr lang="en" dirty="0"/>
              <a:t>The first time you enter the venue:</a:t>
            </a:r>
            <a:endParaRPr dirty="0"/>
          </a:p>
          <a:p>
            <a:pPr marL="914400" lvl="1" indent="-317500" algn="l" rtl="0">
              <a:spcBef>
                <a:spcPts val="0"/>
              </a:spcBef>
              <a:spcAft>
                <a:spcPts val="0"/>
              </a:spcAft>
              <a:buSzPts val="1400"/>
              <a:buChar char="○"/>
            </a:pPr>
            <a:r>
              <a:rPr lang="en" dirty="0"/>
              <a:t>Present your ticket and ID</a:t>
            </a:r>
            <a:endParaRPr dirty="0"/>
          </a:p>
          <a:p>
            <a:pPr marL="914400" lvl="1" indent="-317500" algn="l" rtl="0">
              <a:spcBef>
                <a:spcPts val="0"/>
              </a:spcBef>
              <a:spcAft>
                <a:spcPts val="0"/>
              </a:spcAft>
              <a:buSzPts val="1400"/>
              <a:buChar char="○"/>
            </a:pPr>
            <a:r>
              <a:rPr lang="en" dirty="0"/>
              <a:t>The doorperson checks your ticket and ID</a:t>
            </a:r>
            <a:endParaRPr dirty="0"/>
          </a:p>
          <a:p>
            <a:pPr marL="914400" lvl="1" indent="-317500" algn="l" rtl="0">
              <a:spcBef>
                <a:spcPts val="0"/>
              </a:spcBef>
              <a:spcAft>
                <a:spcPts val="0"/>
              </a:spcAft>
              <a:buSzPts val="1400"/>
              <a:buChar char="○"/>
            </a:pPr>
            <a:r>
              <a:rPr lang="en" dirty="0"/>
              <a:t>If they’re valid, you receive a wristband</a:t>
            </a:r>
            <a:endParaRPr dirty="0"/>
          </a:p>
          <a:p>
            <a:pPr marL="457200" lvl="0" indent="-342900" algn="l" rtl="0">
              <a:spcBef>
                <a:spcPts val="0"/>
              </a:spcBef>
              <a:spcAft>
                <a:spcPts val="0"/>
              </a:spcAft>
              <a:buSzPts val="1800"/>
              <a:buChar char="●"/>
            </a:pPr>
            <a:r>
              <a:rPr lang="en" dirty="0"/>
              <a:t>If you leave and want to re-enter later</a:t>
            </a:r>
            <a:endParaRPr dirty="0"/>
          </a:p>
          <a:p>
            <a:pPr marL="914400" lvl="1" indent="-317500" algn="l" rtl="0">
              <a:spcBef>
                <a:spcPts val="0"/>
              </a:spcBef>
              <a:spcAft>
                <a:spcPts val="0"/>
              </a:spcAft>
              <a:buSzPts val="1400"/>
              <a:buChar char="○"/>
            </a:pPr>
            <a:r>
              <a:rPr lang="en" dirty="0"/>
              <a:t>Just show your wristband!</a:t>
            </a:r>
            <a:endParaRPr dirty="0"/>
          </a:p>
          <a:p>
            <a:pPr marL="914400" lvl="1" indent="-317500" algn="l" rtl="0">
              <a:spcBef>
                <a:spcPts val="0"/>
              </a:spcBef>
              <a:spcAft>
                <a:spcPts val="0"/>
              </a:spcAft>
              <a:buSzPts val="1400"/>
              <a:buChar char="○"/>
            </a:pPr>
            <a:r>
              <a:rPr lang="en" dirty="0"/>
              <a:t>No need to present your ticket and ID again</a:t>
            </a:r>
            <a:endParaRPr dirty="0"/>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attributes should the server set for the session token?</a:t>
            </a:r>
            <a:endParaRPr dirty="0"/>
          </a:p>
          <a:p>
            <a:pPr marL="914400" lvl="1" indent="-317500" algn="l" rtl="0">
              <a:spcBef>
                <a:spcPts val="0"/>
              </a:spcBef>
              <a:spcAft>
                <a:spcPts val="0"/>
              </a:spcAft>
              <a:buSzPts val="1400"/>
              <a:buChar char="○"/>
            </a:pPr>
            <a:r>
              <a:rPr lang="en" dirty="0"/>
              <a:t>Domain and Path: </a:t>
            </a:r>
          </a:p>
          <a:p>
            <a:pPr lvl="2">
              <a:buChar char="○"/>
            </a:pPr>
            <a:r>
              <a:rPr lang="en" dirty="0"/>
              <a:t>Set so that the cookie is only sent on requests that require authentication</a:t>
            </a:r>
            <a:endParaRPr dirty="0"/>
          </a:p>
          <a:p>
            <a:pPr marL="914400" lvl="1" indent="-317500" algn="l" rtl="0">
              <a:spcBef>
                <a:spcPts val="0"/>
              </a:spcBef>
              <a:spcAft>
                <a:spcPts val="0"/>
              </a:spcAft>
              <a:buSzPts val="1400"/>
              <a:buChar char="○"/>
            </a:pPr>
            <a:r>
              <a:rPr lang="en" dirty="0"/>
              <a:t>Secure:</a:t>
            </a:r>
          </a:p>
          <a:p>
            <a:pPr lvl="2">
              <a:buChar char="○"/>
            </a:pPr>
            <a:r>
              <a:rPr lang="en" dirty="0"/>
              <a:t>Can set to True to so the cookie is only sent over secure HTTPS connections</a:t>
            </a:r>
            <a:endParaRPr dirty="0"/>
          </a:p>
          <a:p>
            <a:pPr marL="914400" lvl="1" indent="-317500" algn="l" rtl="0">
              <a:spcBef>
                <a:spcPts val="0"/>
              </a:spcBef>
              <a:spcAft>
                <a:spcPts val="0"/>
              </a:spcAft>
              <a:buSzPts val="1400"/>
              <a:buChar char="○"/>
            </a:pPr>
            <a:r>
              <a:rPr lang="en" dirty="0" err="1"/>
              <a:t>HttpOnly</a:t>
            </a:r>
            <a:r>
              <a:rPr lang="en" dirty="0"/>
              <a:t>: </a:t>
            </a:r>
          </a:p>
          <a:p>
            <a:pPr lvl="2">
              <a:buChar char="○"/>
            </a:pPr>
            <a:r>
              <a:rPr lang="en" dirty="0"/>
              <a:t>Can set to True so JavaScript can’t access session tokens</a:t>
            </a:r>
            <a:endParaRPr dirty="0"/>
          </a:p>
          <a:p>
            <a:pPr marL="914400" lvl="1" indent="-317500" algn="l" rtl="0">
              <a:spcBef>
                <a:spcPts val="0"/>
              </a:spcBef>
              <a:spcAft>
                <a:spcPts val="0"/>
              </a:spcAft>
              <a:buSzPts val="1400"/>
              <a:buChar char="○"/>
            </a:pPr>
            <a:r>
              <a:rPr lang="en" dirty="0"/>
              <a:t>Expires: </a:t>
            </a:r>
          </a:p>
          <a:p>
            <a:pPr lvl="2">
              <a:buChar char="○"/>
            </a:pPr>
            <a:r>
              <a:rPr lang="en" dirty="0"/>
              <a:t>Set so that the cookie expires when the session times out</a:t>
            </a:r>
            <a:endParaRPr dirty="0"/>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Cross-Site Request Forgery (CSRF)</a:t>
            </a:r>
            <a:endParaRPr dirty="0"/>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Session token cookies are used to associate a request with a user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browser automatically attaches relevant cookies in every request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Executing a CSRF Attack</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a:p>
            <a:pPr marL="914400" lvl="1" indent="-317500" algn="l" rtl="0">
              <a:spcBef>
                <a:spcPts val="0"/>
              </a:spcBef>
              <a:spcAft>
                <a:spcPts val="0"/>
              </a:spcAft>
              <a:buSzPts val="1400"/>
              <a:buChar char="○"/>
            </a:pPr>
            <a:r>
              <a:rPr lang="en" dirty="0"/>
              <a:t>Recall: JavaScript can make a POST request</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Rule enforced by the browser: Two websites with different origins cannot interact with each other</a:t>
            </a:r>
            <a:endParaRPr dirty="0"/>
          </a:p>
          <a:p>
            <a:pPr marL="457200" lvl="0" indent="-342900" algn="l" rtl="0">
              <a:spcBef>
                <a:spcPts val="0"/>
              </a:spcBef>
              <a:spcAft>
                <a:spcPts val="0"/>
              </a:spcAft>
              <a:buSzPts val="1800"/>
              <a:buChar char="●"/>
            </a:pPr>
            <a:r>
              <a:rPr lang="en" dirty="0"/>
              <a:t>Two webpages have the same origin </a:t>
            </a:r>
            <a:r>
              <a:rPr lang="en" i="1" dirty="0"/>
              <a:t>if and only if</a:t>
            </a:r>
            <a:r>
              <a:rPr lang="en" dirty="0"/>
              <a:t> the protocol, domain, and port of the URL all match exactly (string matching)</a:t>
            </a:r>
            <a:endParaRPr dirty="0"/>
          </a:p>
          <a:p>
            <a:pPr marL="457200" lvl="0" indent="-342900" algn="l" rtl="0">
              <a:spcBef>
                <a:spcPts val="0"/>
              </a:spcBef>
              <a:spcAft>
                <a:spcPts val="0"/>
              </a:spcAft>
              <a:buSzPts val="1800"/>
              <a:buChar char="●"/>
            </a:pPr>
            <a:r>
              <a:rPr lang="en" dirty="0"/>
              <a:t>Exceptions</a:t>
            </a:r>
            <a:endParaRPr dirty="0"/>
          </a:p>
          <a:p>
            <a:pPr marL="914400" lvl="1" indent="-317500" algn="l" rtl="0">
              <a:spcBef>
                <a:spcPts val="0"/>
              </a:spcBef>
              <a:spcAft>
                <a:spcPts val="0"/>
              </a:spcAft>
              <a:buSzPts val="1400"/>
              <a:buChar char="○"/>
            </a:pPr>
            <a:r>
              <a:rPr lang="en" dirty="0"/>
              <a:t>JavaScript runs with the origin of the page that loads it</a:t>
            </a:r>
            <a:endParaRPr dirty="0"/>
          </a:p>
          <a:p>
            <a:pPr marL="914400" lvl="1" indent="-317500" algn="l" rtl="0">
              <a:spcBef>
                <a:spcPts val="0"/>
              </a:spcBef>
              <a:spcAft>
                <a:spcPts val="0"/>
              </a:spcAft>
              <a:buSzPts val="1400"/>
              <a:buChar char="○"/>
            </a:pPr>
            <a:r>
              <a:rPr lang="en" dirty="0"/>
              <a:t>Websites can fetch and display images from other origins</a:t>
            </a:r>
            <a:endParaRPr dirty="0"/>
          </a:p>
          <a:p>
            <a:pPr marL="914400" lvl="1" indent="-317500" algn="l" rtl="0">
              <a:spcBef>
                <a:spcPts val="0"/>
              </a:spcBef>
              <a:spcAft>
                <a:spcPts val="0"/>
              </a:spcAft>
              <a:buSzPts val="1400"/>
              <a:buChar char="○"/>
            </a:pPr>
            <a:r>
              <a:rPr lang="en" dirty="0"/>
              <a:t>Websites can agree to allow some limited sharing</a:t>
            </a:r>
          </a:p>
          <a:p>
            <a:pPr indent="-317500">
              <a:buSzPts val="1400"/>
              <a:buChar char="○"/>
            </a:pPr>
            <a:r>
              <a:rPr lang="en" dirty="0"/>
              <a:t>Q: Why do we need Same-Origin Policy? </a:t>
            </a:r>
            <a:endParaRPr dirty="0"/>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Can Same-Origin Policy help?</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 dirty="0"/>
              <a:t>Cross-Site Request Forgery (CSRF)</a:t>
            </a:r>
          </a:p>
          <a:p>
            <a:pPr lvl="1" indent="-342900">
              <a:buSzPts val="1800"/>
              <a:buFont typeface="Arial"/>
              <a:buChar char="●"/>
            </a:pPr>
            <a:r>
              <a:rPr lang="en-US" sz="1600" dirty="0"/>
              <a:t>Strategy #2: Put some JavaScript on a website the victim will visit</a:t>
            </a:r>
          </a:p>
          <a:p>
            <a:pPr lvl="1" indent="-342900">
              <a:buSzPts val="1800"/>
              <a:buFont typeface="Arial"/>
              <a:buChar char="●"/>
            </a:pPr>
            <a:r>
              <a:rPr lang="en-US" sz="1600" dirty="0"/>
              <a:t>Example: Pay for an advertisement on the website, and put JavaScript in the ad</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Same-Origin Policy (SOP)</a:t>
            </a:r>
          </a:p>
          <a:p>
            <a:pPr lvl="1" indent="-342900">
              <a:buSzPts val="1800"/>
              <a:buChar char="●"/>
            </a:pPr>
            <a:r>
              <a:rPr lang="en-US" sz="1600" dirty="0"/>
              <a:t>Brower-level security control</a:t>
            </a:r>
          </a:p>
          <a:p>
            <a:pPr lvl="1" indent="-342900">
              <a:buSzPts val="1800"/>
              <a:buChar char="●"/>
            </a:pPr>
            <a:r>
              <a:rPr lang="en-US" sz="1600" dirty="0"/>
              <a:t>Prevents scripts from one origin from </a:t>
            </a:r>
            <a:r>
              <a:rPr lang="en-US" sz="1600" b="1" dirty="0"/>
              <a:t>reading </a:t>
            </a:r>
            <a:r>
              <a:rPr lang="en-US" sz="1600" dirty="0"/>
              <a:t>data from another origin </a:t>
            </a:r>
            <a:endParaRPr sz="1600" dirty="0"/>
          </a:p>
          <a:p>
            <a:pPr marL="914400" lvl="1" indent="-317500" algn="l" rtl="0">
              <a:spcBef>
                <a:spcPts val="0"/>
              </a:spcBef>
              <a:spcAft>
                <a:spcPts val="0"/>
              </a:spcAft>
              <a:buSzPts val="1400"/>
              <a:buChar char="○"/>
            </a:pPr>
            <a:endParaRPr lang="en-US" dirty="0"/>
          </a:p>
          <a:p>
            <a:r>
              <a:rPr lang="en" dirty="0"/>
              <a:t>C</a:t>
            </a:r>
            <a:r>
              <a:rPr lang="en-US" dirty="0"/>
              <a:t>a</a:t>
            </a:r>
            <a:r>
              <a:rPr lang="en" dirty="0"/>
              <a:t>n SOP help with defending against CSRF?</a:t>
            </a:r>
          </a:p>
          <a:p>
            <a:pPr lvl="1" indent="-342900">
              <a:buSzPts val="1800"/>
              <a:buFont typeface="Arial"/>
              <a:buChar char="●"/>
            </a:pPr>
            <a:r>
              <a:rPr lang="en-US" sz="1600" dirty="0"/>
              <a:t>With SOP, reading data from another origin is not permitted, but</a:t>
            </a:r>
          </a:p>
          <a:p>
            <a:pPr lvl="1" indent="-342900">
              <a:buSzPts val="1800"/>
              <a:buFont typeface="Arial"/>
              <a:buChar char="●"/>
            </a:pPr>
            <a:r>
              <a:rPr lang="en-US" sz="1600" dirty="0"/>
              <a:t>form submissions are still permitted, which results in some server side state change</a:t>
            </a:r>
          </a:p>
          <a:p>
            <a:pPr lvl="1" indent="-342900">
              <a:buSzPts val="1800"/>
              <a:buFont typeface="Arial"/>
              <a:buChar char="●"/>
            </a:pP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1042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In a CSRF attack, the victim usually makes the malicious request from a different website</a:t>
            </a:r>
            <a:endParaRPr dirty="0"/>
          </a:p>
          <a:p>
            <a:pPr marL="457200" lvl="0" indent="-342900" algn="l" rtl="0">
              <a:spcBef>
                <a:spcPts val="0"/>
              </a:spcBef>
              <a:spcAft>
                <a:spcPts val="0"/>
              </a:spcAft>
              <a:buSzPts val="1800"/>
              <a:buChar char="●"/>
            </a:pPr>
            <a:r>
              <a:rPr lang="en" dirty="0" err="1"/>
              <a:t>Referer</a:t>
            </a:r>
            <a:r>
              <a:rPr lang="en" dirty="0"/>
              <a:t> header: A header in an HTTP request that indicates which webpage made the request</a:t>
            </a:r>
            <a:endParaRPr dirty="0"/>
          </a:p>
          <a:p>
            <a:pPr marL="914400" lvl="1" indent="-317500" algn="l" rtl="0">
              <a:spcBef>
                <a:spcPts val="0"/>
              </a:spcBef>
              <a:spcAft>
                <a:spcPts val="0"/>
              </a:spcAft>
              <a:buSzPts val="1400"/>
              <a:buChar char="○"/>
            </a:pPr>
            <a:r>
              <a:rPr lang="en" dirty="0"/>
              <a:t>“</a:t>
            </a:r>
            <a:r>
              <a:rPr lang="en" dirty="0" err="1"/>
              <a:t>Referer</a:t>
            </a:r>
            <a:r>
              <a:rPr lang="en" dirty="0"/>
              <a:t>” is a 30-year typo in the HTTP standard (supposed to be “Referrer”)!</a:t>
            </a:r>
            <a:endParaRPr dirty="0"/>
          </a:p>
          <a:p>
            <a:pPr marL="914400" lvl="1" indent="-317500" algn="l" rtl="0">
              <a:spcBef>
                <a:spcPts val="0"/>
              </a:spcBef>
              <a:spcAft>
                <a:spcPts val="0"/>
              </a:spcAft>
              <a:buSzPts val="1400"/>
              <a:buChar char="○"/>
            </a:pPr>
            <a:r>
              <a:rPr lang="en" dirty="0"/>
              <a:t>Example: If you type your username and password into the Facebook homepage, the </a:t>
            </a:r>
            <a:r>
              <a:rPr lang="en" dirty="0" err="1"/>
              <a:t>Referer</a:t>
            </a:r>
            <a:r>
              <a:rPr lang="en" dirty="0"/>
              <a:t> header for that request is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www.facebook.com</a:t>
            </a:r>
            <a:endParaRPr dirty="0"/>
          </a:p>
          <a:p>
            <a:pPr marL="914400" lvl="1" indent="-317500" algn="l" rtl="0">
              <a:spcBef>
                <a:spcPts val="0"/>
              </a:spcBef>
              <a:spcAft>
                <a:spcPts val="0"/>
              </a:spcAft>
              <a:buSzPts val="1400"/>
              <a:buChar char="○"/>
            </a:pPr>
            <a:r>
              <a:rPr lang="en" dirty="0"/>
              <a:t>Example: If an </a:t>
            </a:r>
            <a:r>
              <a:rPr lang="en" b="1" dirty="0" err="1">
                <a:latin typeface="Courier New"/>
                <a:ea typeface="Courier New"/>
                <a:cs typeface="Courier New"/>
                <a:sym typeface="Courier New"/>
              </a:rPr>
              <a:t>img</a:t>
            </a:r>
            <a:r>
              <a:rPr lang="en" dirty="0"/>
              <a:t> HTML tag on a forum forces your browser to make a request, the </a:t>
            </a:r>
            <a:r>
              <a:rPr lang="en" dirty="0" err="1"/>
              <a:t>Referer</a:t>
            </a:r>
            <a:r>
              <a:rPr lang="en" dirty="0"/>
              <a:t> header for that request is the forum’s URL</a:t>
            </a:r>
            <a:endParaRPr dirty="0"/>
          </a:p>
          <a:p>
            <a:pPr marL="914400" lvl="1" indent="-317500" algn="l" rtl="0">
              <a:spcBef>
                <a:spcPts val="0"/>
              </a:spcBef>
              <a:spcAft>
                <a:spcPts val="0"/>
              </a:spcAft>
              <a:buSzPts val="1400"/>
              <a:buChar char="○"/>
            </a:pPr>
            <a:r>
              <a:rPr lang="en" dirty="0"/>
              <a:t>Example: If JavaScript on an attacker’s website forces your browser to make a request, the </a:t>
            </a:r>
            <a:r>
              <a:rPr lang="en" dirty="0" err="1"/>
              <a:t>Referer</a:t>
            </a:r>
            <a:r>
              <a:rPr lang="en" dirty="0"/>
              <a:t> header for that request is the attacker’s URL</a:t>
            </a:r>
            <a:endParaRPr dirty="0"/>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Checking the </a:t>
            </a:r>
            <a:r>
              <a:rPr lang="en" dirty="0" err="1"/>
              <a:t>Referer</a:t>
            </a:r>
            <a:r>
              <a:rPr lang="en" dirty="0"/>
              <a:t> header</a:t>
            </a:r>
            <a:endParaRPr dirty="0"/>
          </a:p>
          <a:p>
            <a:pPr marL="914400" lvl="1" indent="-317500" algn="l" rtl="0">
              <a:spcBef>
                <a:spcPts val="0"/>
              </a:spcBef>
              <a:spcAft>
                <a:spcPts val="0"/>
              </a:spcAft>
              <a:buSzPts val="1400"/>
              <a:buChar char="○"/>
            </a:pPr>
            <a:r>
              <a:rPr lang="en" dirty="0"/>
              <a:t>Allow </a:t>
            </a:r>
            <a:r>
              <a:rPr lang="en" b="1" dirty="0"/>
              <a:t>same-site requests</a:t>
            </a:r>
            <a:r>
              <a:rPr lang="en" dirty="0"/>
              <a:t>: The </a:t>
            </a:r>
            <a:r>
              <a:rPr lang="en" dirty="0" err="1"/>
              <a:t>Referer</a:t>
            </a:r>
            <a:r>
              <a:rPr lang="en" dirty="0"/>
              <a:t> header matches an expected URL</a:t>
            </a:r>
            <a:endParaRPr dirty="0"/>
          </a:p>
          <a:p>
            <a:pPr marL="1371600" lvl="2" indent="-317500" algn="l" rtl="0">
              <a:spcBef>
                <a:spcPts val="0"/>
              </a:spcBef>
              <a:spcAft>
                <a:spcPts val="0"/>
              </a:spcAft>
              <a:buSzPts val="1400"/>
              <a:buChar char="■"/>
            </a:pPr>
            <a:r>
              <a:rPr lang="en" dirty="0"/>
              <a:t>Example: For a login request, expect it to come from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/login</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Disallow </a:t>
            </a:r>
            <a:r>
              <a:rPr lang="en" b="1" dirty="0"/>
              <a:t>cross-site requests</a:t>
            </a:r>
            <a:r>
              <a:rPr lang="en" dirty="0"/>
              <a:t>: The </a:t>
            </a:r>
            <a:r>
              <a:rPr lang="en" dirty="0" err="1"/>
              <a:t>Referer</a:t>
            </a:r>
            <a:r>
              <a:rPr lang="en" dirty="0"/>
              <a:t> header does not match an expected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server sees a cross-site request, reject it</a:t>
            </a:r>
            <a:endParaRPr dirty="0"/>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a:t>
            </a:r>
            <a:r>
              <a:rPr lang="en" b="1" dirty="0"/>
              <a:t>each tab </a:t>
            </a:r>
            <a:r>
              <a:rPr lang="en" dirty="0"/>
              <a:t>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Spectre</a:t>
            </a:r>
            <a:r>
              <a:rPr lang="en" dirty="0"/>
              <a:t>: An attack exploiting this browser design</a:t>
            </a:r>
            <a:endParaRPr dirty="0"/>
          </a:p>
          <a:p>
            <a:pPr marL="914400" lvl="1" indent="-317500" algn="l" rtl="0">
              <a:spcBef>
                <a:spcPts val="0"/>
              </a:spcBef>
              <a:spcAft>
                <a:spcPts val="0"/>
              </a:spcAft>
              <a:buSzPts val="1400"/>
              <a:buChar char="○"/>
            </a:pPr>
            <a:r>
              <a:rPr lang="en" dirty="0"/>
              <a:t>The victim visits </a:t>
            </a:r>
            <a:r>
              <a:rPr lang="en" b="1" dirty="0" err="1">
                <a:latin typeface="Courier New"/>
                <a:ea typeface="Courier New"/>
                <a:cs typeface="Courier New"/>
                <a:sym typeface="Courier New"/>
              </a:rPr>
              <a:t>evil.com</a:t>
            </a:r>
            <a:r>
              <a:rPr lang="en" dirty="0"/>
              <a:t> in a browser tab</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opens an </a:t>
            </a:r>
            <a:r>
              <a:rPr lang="en" dirty="0" err="1"/>
              <a:t>iframe</a:t>
            </a:r>
            <a:r>
              <a:rPr lang="en" dirty="0"/>
              <a:t> with </a:t>
            </a:r>
            <a:r>
              <a:rPr lang="en" b="1" dirty="0" err="1">
                <a:latin typeface="Courier New"/>
                <a:ea typeface="Courier New"/>
                <a:cs typeface="Courier New"/>
                <a:sym typeface="Courier New"/>
              </a:rPr>
              <a:t>victim.com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Recall: JavaScript in </a:t>
            </a:r>
            <a:r>
              <a:rPr lang="en" b="1" dirty="0" err="1">
                <a:latin typeface="Courier New"/>
                <a:ea typeface="Courier New"/>
                <a:cs typeface="Courier New"/>
                <a:sym typeface="Courier New"/>
              </a:rPr>
              <a:t>evil.com</a:t>
            </a:r>
            <a:r>
              <a:rPr lang="en" dirty="0"/>
              <a:t> should not be able to read any cookies from </a:t>
            </a:r>
            <a:r>
              <a:rPr lang="en" b="1" dirty="0" err="1">
                <a:latin typeface="Courier New"/>
                <a:ea typeface="Courier New"/>
                <a:cs typeface="Courier New"/>
                <a:sym typeface="Courier New"/>
              </a:rPr>
              <a:t>victim.com</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and </a:t>
            </a:r>
            <a:r>
              <a:rPr lang="en" b="1" dirty="0" err="1">
                <a:latin typeface="Courier New"/>
                <a:ea typeface="Courier New"/>
                <a:cs typeface="Courier New"/>
                <a:sym typeface="Courier New"/>
              </a:rPr>
              <a:t>victim.com</a:t>
            </a:r>
            <a:r>
              <a:rPr lang="en" b="1" dirty="0"/>
              <a:t> </a:t>
            </a:r>
            <a:r>
              <a:rPr lang="en" dirty="0"/>
              <a:t>are now running in the same operating system process</a:t>
            </a:r>
            <a:endParaRPr dirty="0"/>
          </a:p>
          <a:p>
            <a:pPr marL="914400" lvl="1" indent="-317500" algn="l" rtl="0">
              <a:spcBef>
                <a:spcPts val="0"/>
              </a:spcBef>
              <a:spcAft>
                <a:spcPts val="0"/>
              </a:spcAft>
              <a:buSzPts val="1400"/>
              <a:buChar char="○"/>
            </a:pPr>
            <a:r>
              <a:rPr lang="en" dirty="0"/>
              <a:t>No operating system sandboxing is active! The only memory protection is enforced by the JavaScript compiler</a:t>
            </a:r>
            <a:endParaRPr dirty="0"/>
          </a:p>
          <a:p>
            <a:pPr marL="914400" lvl="1" indent="-317500" algn="l" rtl="0">
              <a:spcBef>
                <a:spcPts val="0"/>
              </a:spcBef>
              <a:spcAft>
                <a:spcPts val="0"/>
              </a:spcAft>
              <a:buSzPts val="1400"/>
              <a:buChar char="○"/>
            </a:pPr>
            <a:r>
              <a:rPr lang="en" dirty="0"/>
              <a:t>If we can break the JavaScript compiler, we can read memory from </a:t>
            </a:r>
            <a:r>
              <a:rPr lang="en" b="1" dirty="0" err="1">
                <a:latin typeface="Courier New"/>
                <a:ea typeface="Courier New"/>
                <a:cs typeface="Courier New"/>
                <a:sym typeface="Courier New"/>
              </a:rPr>
              <a:t>victim.com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Quick review: Modern processors</a:t>
            </a:r>
            <a:endParaRPr dirty="0"/>
          </a:p>
          <a:p>
            <a:pPr marL="914400" lvl="1" indent="-317500" algn="l" rtl="0">
              <a:spcBef>
                <a:spcPts val="0"/>
              </a:spcBef>
              <a:spcAft>
                <a:spcPts val="0"/>
              </a:spcAft>
              <a:buSzPts val="1400"/>
              <a:buChar char="○"/>
            </a:pPr>
            <a:r>
              <a:rPr lang="en" dirty="0"/>
              <a:t>Designed to be very fast: High instructions per cycle (IPC)</a:t>
            </a:r>
            <a:endParaRPr dirty="0"/>
          </a:p>
          <a:p>
            <a:pPr marL="914400" lvl="1" indent="-317500" algn="l" rtl="0">
              <a:spcBef>
                <a:spcPts val="0"/>
              </a:spcBef>
              <a:spcAft>
                <a:spcPts val="0"/>
              </a:spcAft>
              <a:buSzPts val="1400"/>
              <a:buChar char="○"/>
            </a:pPr>
            <a:r>
              <a:rPr lang="en" dirty="0"/>
              <a:t>Uses aggressive behavior to achieve high IPC</a:t>
            </a:r>
            <a:endParaRPr dirty="0"/>
          </a:p>
          <a:p>
            <a:pPr marL="1371600" lvl="2" indent="-317500" algn="l" rtl="0">
              <a:spcBef>
                <a:spcPts val="0"/>
              </a:spcBef>
              <a:spcAft>
                <a:spcPts val="0"/>
              </a:spcAft>
              <a:buSzPts val="1400"/>
              <a:buChar char="■"/>
            </a:pPr>
            <a:r>
              <a:rPr lang="en" dirty="0"/>
              <a:t>Aggressive caching</a:t>
            </a:r>
            <a:endParaRPr dirty="0"/>
          </a:p>
          <a:p>
            <a:pPr marL="1371600" lvl="2" indent="-317500" algn="l" rtl="0">
              <a:spcBef>
                <a:spcPts val="0"/>
              </a:spcBef>
              <a:spcAft>
                <a:spcPts val="0"/>
              </a:spcAft>
              <a:buSzPts val="1400"/>
              <a:buChar char="■"/>
            </a:pPr>
            <a:r>
              <a:rPr lang="en" dirty="0"/>
              <a:t>Branch prediction: Guess the outcome of a branch and start executing that branch before the outcome is known</a:t>
            </a:r>
            <a:endParaRPr dirty="0"/>
          </a:p>
          <a:p>
            <a:pPr marL="1371600" lvl="2" indent="-317500" algn="l" rtl="0">
              <a:spcBef>
                <a:spcPts val="0"/>
              </a:spcBef>
              <a:spcAft>
                <a:spcPts val="0"/>
              </a:spcAft>
              <a:buSzPts val="1400"/>
              <a:buChar char="■"/>
            </a:pPr>
            <a:r>
              <a:rPr lang="en" dirty="0"/>
              <a:t>Speculative execution: Execute some code if the processor thinks it’ll be executed later</a:t>
            </a:r>
            <a:endParaRPr dirty="0"/>
          </a:p>
          <a:p>
            <a:pPr marL="914400" lvl="1" indent="-317500" algn="l" rtl="0">
              <a:spcBef>
                <a:spcPts val="0"/>
              </a:spcBef>
              <a:spcAft>
                <a:spcPts val="0"/>
              </a:spcAft>
              <a:buSzPts val="1400"/>
              <a:buChar char="○"/>
            </a:pPr>
            <a:r>
              <a:rPr lang="en" dirty="0"/>
              <a:t>Note: Predictions are not always correct</a:t>
            </a:r>
            <a:endParaRPr dirty="0"/>
          </a:p>
          <a:p>
            <a:pPr marL="457200" lvl="0" indent="-342900" algn="l" rtl="0">
              <a:spcBef>
                <a:spcPts val="0"/>
              </a:spcBef>
              <a:spcAft>
                <a:spcPts val="0"/>
              </a:spcAft>
              <a:buSzPts val="1800"/>
              <a:buChar char="●"/>
            </a:pPr>
            <a:r>
              <a:rPr lang="en" dirty="0" err="1"/>
              <a:t>Spectre</a:t>
            </a:r>
            <a:r>
              <a:rPr lang="en" dirty="0"/>
              <a:t>: Exploits a hardware side-channel attack</a:t>
            </a:r>
            <a:endParaRPr dirty="0"/>
          </a:p>
          <a:p>
            <a:pPr marL="914400" lvl="1" indent="-317500" algn="l" rtl="0">
              <a:spcBef>
                <a:spcPts val="0"/>
              </a:spcBef>
              <a:spcAft>
                <a:spcPts val="0"/>
              </a:spcAft>
              <a:buSzPts val="1400"/>
              <a:buChar char="○"/>
            </a:pPr>
            <a:r>
              <a:rPr lang="en" dirty="0"/>
              <a:t>Use a side channel (e.g. timing, cache state) to detect the results of failed speculative execution</a:t>
            </a:r>
            <a:endParaRPr dirty="0"/>
          </a:p>
          <a:p>
            <a:pPr marL="914400" lvl="1" indent="-317500" algn="l" rtl="0">
              <a:spcBef>
                <a:spcPts val="0"/>
              </a:spcBef>
              <a:spcAft>
                <a:spcPts val="0"/>
              </a:spcAft>
              <a:buSzPts val="1400"/>
              <a:buChar char="○"/>
            </a:pPr>
            <a:r>
              <a:rPr lang="en" dirty="0"/>
              <a:t>Use a side channel to see what the input to the speculative execution was</a:t>
            </a:r>
            <a:endParaRPr dirty="0"/>
          </a:p>
          <a:p>
            <a:pPr marL="914400" lvl="1" indent="-317500" algn="l" rtl="0">
              <a:spcBef>
                <a:spcPts val="0"/>
              </a:spcBef>
              <a:spcAft>
                <a:spcPts val="0"/>
              </a:spcAft>
              <a:buSzPts val="1400"/>
              <a:buChar char="○"/>
            </a:pPr>
            <a:r>
              <a:rPr lang="en" dirty="0"/>
              <a:t>Idea: Force speculative execution by forcing the processor to make wrong predictions</a:t>
            </a:r>
            <a:endParaRPr dirty="0"/>
          </a:p>
          <a:p>
            <a:pPr marL="914400" lvl="1" indent="-317500" algn="l" rtl="0">
              <a:spcBef>
                <a:spcPts val="0"/>
              </a:spcBef>
              <a:spcAft>
                <a:spcPts val="0"/>
              </a:spcAft>
              <a:buSzPts val="1400"/>
              <a:buChar char="○"/>
            </a:pPr>
            <a:r>
              <a:rPr lang="en" dirty="0"/>
              <a:t>Idea: Read the side channel to see the results of the speculative execution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Chrome and Firefox now run each </a:t>
            </a:r>
            <a:r>
              <a:rPr lang="en" i="1" dirty="0"/>
              <a:t>origin</a:t>
            </a:r>
            <a:r>
              <a:rPr lang="en" dirty="0"/>
              <a:t>, not tab, in its own process</a:t>
            </a:r>
            <a:endParaRPr dirty="0"/>
          </a:p>
          <a:p>
            <a:pPr marL="914400" lvl="1" indent="-317500" algn="l" rtl="0">
              <a:spcBef>
                <a:spcPts val="0"/>
              </a:spcBef>
              <a:spcAft>
                <a:spcPts val="0"/>
              </a:spcAft>
              <a:buSzPts val="1400"/>
              <a:buChar char="○"/>
            </a:pPr>
            <a:r>
              <a:rPr lang="en" dirty="0"/>
              <a:t>Known as "Site Isolation"</a:t>
            </a:r>
            <a:endParaRPr dirty="0"/>
          </a:p>
          <a:p>
            <a:pPr marL="914400" lvl="1" indent="-317500" algn="l" rtl="0">
              <a:spcBef>
                <a:spcPts val="0"/>
              </a:spcBef>
              <a:spcAft>
                <a:spcPts val="0"/>
              </a:spcAft>
              <a:buSzPts val="1400"/>
              <a:buChar char="○"/>
            </a:pPr>
            <a:r>
              <a:rPr lang="en" dirty="0"/>
              <a:t>Recall: The operating system (OS) makes sure that one process cannot access other processes</a:t>
            </a:r>
            <a:endParaRPr dirty="0"/>
          </a:p>
          <a:p>
            <a:pPr marL="457200" lvl="0" indent="-342900" algn="l" rtl="0">
              <a:spcBef>
                <a:spcPts val="0"/>
              </a:spcBef>
              <a:spcAft>
                <a:spcPts val="0"/>
              </a:spcAft>
              <a:buSzPts val="1800"/>
              <a:buChar char="●"/>
            </a:pPr>
            <a:r>
              <a:rPr lang="en" dirty="0"/>
              <a:t>Security: </a:t>
            </a:r>
            <a:r>
              <a:rPr lang="en" dirty="0" err="1"/>
              <a:t>Spectre</a:t>
            </a:r>
            <a:r>
              <a:rPr lang="en" dirty="0"/>
              <a:t> attack is defeated</a:t>
            </a:r>
            <a:endParaRPr dirty="0"/>
          </a:p>
          <a:p>
            <a:pPr marL="914400" lvl="1" indent="-317500" algn="l" rtl="0">
              <a:spcBef>
                <a:spcPts val="0"/>
              </a:spcBef>
              <a:spcAft>
                <a:spcPts val="0"/>
              </a:spcAft>
              <a:buSzPts val="1400"/>
              <a:buChar char="○"/>
            </a:pPr>
            <a:r>
              <a:rPr lang="en" dirty="0"/>
              <a:t>When </a:t>
            </a:r>
            <a:r>
              <a:rPr lang="en" b="1" dirty="0" err="1">
                <a:latin typeface="Courier New"/>
                <a:ea typeface="Courier New"/>
                <a:cs typeface="Courier New"/>
                <a:sym typeface="Courier New"/>
              </a:rPr>
              <a:t>evil.com</a:t>
            </a:r>
            <a:r>
              <a:rPr lang="en" dirty="0"/>
              <a:t> loads an </a:t>
            </a:r>
            <a:r>
              <a:rPr lang="en" dirty="0" err="1"/>
              <a:t>iframe</a:t>
            </a:r>
            <a:r>
              <a:rPr lang="en" dirty="0"/>
              <a:t> with </a:t>
            </a:r>
            <a:r>
              <a:rPr lang="en" b="1" dirty="0" err="1">
                <a:latin typeface="Courier New"/>
                <a:ea typeface="Courier New"/>
                <a:cs typeface="Courier New"/>
                <a:sym typeface="Courier New"/>
              </a:rPr>
              <a:t>victim.com</a:t>
            </a:r>
            <a:r>
              <a:rPr lang="en" dirty="0"/>
              <a:t>, the two frames are run in different processes</a:t>
            </a:r>
            <a:endParaRPr dirty="0"/>
          </a:p>
          <a:p>
            <a:pPr marL="914400" lvl="1" indent="-317500" algn="l" rtl="0">
              <a:spcBef>
                <a:spcPts val="0"/>
              </a:spcBef>
              <a:spcAft>
                <a:spcPts val="0"/>
              </a:spcAft>
              <a:buSzPts val="1400"/>
              <a:buChar char="○"/>
            </a:pPr>
            <a:r>
              <a:rPr lang="en" dirty="0"/>
              <a:t>Speculative execution no longer works: the OS prevents the </a:t>
            </a:r>
            <a:r>
              <a:rPr lang="en" b="1" dirty="0" err="1">
                <a:latin typeface="Courier New"/>
                <a:ea typeface="Courier New"/>
                <a:cs typeface="Courier New"/>
                <a:sym typeface="Courier New"/>
              </a:rPr>
              <a:t>evil.com</a:t>
            </a:r>
            <a:r>
              <a:rPr lang="en" dirty="0"/>
              <a:t> process from accessing memory of the </a:t>
            </a:r>
            <a:r>
              <a:rPr lang="en" b="1" dirty="0" err="1">
                <a:latin typeface="Courier New"/>
                <a:ea typeface="Courier New"/>
                <a:cs typeface="Courier New"/>
                <a:sym typeface="Courier New"/>
              </a:rPr>
              <a:t>victim.com</a:t>
            </a:r>
            <a:r>
              <a:rPr lang="en" dirty="0"/>
              <a:t> process</a:t>
            </a:r>
            <a:endParaRPr dirty="0"/>
          </a:p>
          <a:p>
            <a:pPr marL="914400" lvl="1" indent="-317500" algn="l" rtl="0">
              <a:spcBef>
                <a:spcPts val="0"/>
              </a:spcBef>
              <a:spcAft>
                <a:spcPts val="0"/>
              </a:spcAft>
              <a:buSzPts val="1400"/>
              <a:buChar char="○"/>
            </a:pPr>
            <a:r>
              <a:rPr lang="en" dirty="0"/>
              <a:t>The attack now requires breaking the OS isolation (much harder)</a:t>
            </a:r>
          </a:p>
          <a:p>
            <a:pPr marL="457200" lvl="0" indent="-342900" algn="l" rtl="0">
              <a:spcBef>
                <a:spcPts val="0"/>
              </a:spcBef>
              <a:spcAft>
                <a:spcPts val="0"/>
              </a:spcAft>
              <a:buSzPts val="1800"/>
              <a:buChar char="●"/>
            </a:pPr>
            <a:r>
              <a:rPr lang="en" dirty="0"/>
              <a:t>Cost: Processes are expensive</a:t>
            </a:r>
            <a:endParaRPr dirty="0"/>
          </a:p>
          <a:p>
            <a:pPr marL="914400" lvl="1" indent="-317500" algn="l" rtl="0">
              <a:spcBef>
                <a:spcPts val="0"/>
              </a:spcBef>
              <a:spcAft>
                <a:spcPts val="0"/>
              </a:spcAft>
              <a:buSzPts val="1400"/>
              <a:buChar char="○"/>
            </a:pPr>
            <a:r>
              <a:rPr lang="en" dirty="0"/>
              <a:t>Lots of memory overhead</a:t>
            </a:r>
            <a:endParaRPr dirty="0"/>
          </a:p>
          <a:p>
            <a:pPr marL="914400" lvl="1" indent="-317500" algn="l" rtl="0">
              <a:spcBef>
                <a:spcPts val="0"/>
              </a:spcBef>
              <a:spcAft>
                <a:spcPts val="0"/>
              </a:spcAft>
              <a:buSzPts val="1400"/>
              <a:buChar char="○"/>
            </a:pPr>
            <a:r>
              <a:rPr lang="en" dirty="0"/>
              <a:t>Switching between processes is expensive: optimizations (e.g. caches) must be wiped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6147</Words>
  <Application>Microsoft Macintosh PowerPoint</Application>
  <PresentationFormat>On-screen Show (16:9)</PresentationFormat>
  <Paragraphs>755</Paragraphs>
  <Slides>66</Slides>
  <Notes>66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-apple-system</vt:lpstr>
      <vt:lpstr>Google Sans</vt:lpstr>
      <vt:lpstr>inherit</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Can Same-Origin Policy help?</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32</cp:revision>
  <dcterms:modified xsi:type="dcterms:W3CDTF">2023-10-15T02:59:57Z</dcterms:modified>
</cp:coreProperties>
</file>