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7"/>
  </p:notesMasterIdLst>
  <p:sldIdLst>
    <p:sldId id="257" r:id="rId2"/>
    <p:sldId id="259" r:id="rId3"/>
    <p:sldId id="258" r:id="rId4"/>
    <p:sldId id="261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/>
    <p:restoredTop sz="87483"/>
  </p:normalViewPr>
  <p:slideViewPr>
    <p:cSldViewPr snapToGrid="0">
      <p:cViewPr varScale="1">
        <p:scale>
          <a:sx n="148" d="100"/>
          <a:sy n="148" d="100"/>
        </p:scale>
        <p:origin x="1520" y="184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buSzPts val="1800"/>
              <a:buChar char="●"/>
            </a:pPr>
            <a:r>
              <a:rPr lang="en-US" sz="1100" dirty="0"/>
              <a:t>Course materials are allowed. No generative AI allowed, e.g., </a:t>
            </a:r>
            <a:r>
              <a:rPr lang="en-US" sz="1100" dirty="0" err="1"/>
              <a:t>ChatGPT</a:t>
            </a:r>
            <a:endParaRPr lang="en-US" sz="1100" dirty="0"/>
          </a:p>
          <a:p>
            <a:pPr lvl="1" indent="-342900">
              <a:buSzPts val="1800"/>
              <a:buChar char="●"/>
            </a:pPr>
            <a:r>
              <a:rPr lang="en-US" sz="1100" dirty="0"/>
              <a:t>For whatever resources you have used, citations are important. They need to be clear and relevant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8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4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3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40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Grading structure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Assignments (4): 35%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Projects (2): 15%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Quiz (4-5): 10%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Midterm: 20%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Final: 20%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Extra credit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Class participation: 5%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UNCC security symposium: 1% </a:t>
            </a:r>
            <a:endParaRPr lang="en-US" sz="24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945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/>
              <a:t>Midterm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Open book (instead of closed book)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Midterm</a:t>
            </a:r>
          </a:p>
          <a:p>
            <a:pPr lvl="2" indent="-342900">
              <a:buSzPts val="1800"/>
              <a:buChar char="●"/>
            </a:pPr>
            <a:r>
              <a:rPr lang="en-US" sz="2400" dirty="0"/>
              <a:t>Oct. 3</a:t>
            </a:r>
            <a:r>
              <a:rPr lang="en-US" sz="2400" baseline="30000" dirty="0"/>
              <a:t>rd</a:t>
            </a:r>
            <a:r>
              <a:rPr lang="en-US" sz="2400" dirty="0"/>
              <a:t>, 9:30-11:30am, no lecture that day </a:t>
            </a:r>
          </a:p>
          <a:p>
            <a:pPr lvl="2" indent="-342900">
              <a:buSzPts val="1800"/>
              <a:buChar char="●"/>
            </a:pPr>
            <a:r>
              <a:rPr lang="en-US" sz="2400" dirty="0"/>
              <a:t>Download and submit in Canvas (like assignments)</a:t>
            </a:r>
          </a:p>
          <a:p>
            <a:pPr lvl="2" indent="-342900">
              <a:buSzPts val="1800"/>
              <a:buChar char="●"/>
            </a:pPr>
            <a:r>
              <a:rPr lang="en-US" sz="2400" dirty="0"/>
              <a:t>Open book exam (No google and Chat GPT allowed)</a:t>
            </a:r>
          </a:p>
          <a:p>
            <a:pPr lvl="2" indent="-342900">
              <a:buSzPts val="1800"/>
              <a:buChar char="●"/>
            </a:pPr>
            <a:r>
              <a:rPr lang="en-US" sz="2400" dirty="0"/>
              <a:t>6-7 questions (like the assignments)</a:t>
            </a:r>
          </a:p>
          <a:p>
            <a:pPr lvl="2" indent="-342900">
              <a:buSzPts val="1800"/>
              <a:buChar char="●"/>
            </a:pPr>
            <a:r>
              <a:rPr lang="en-US" sz="2400" dirty="0"/>
              <a:t>Covers all cryptography lectures</a:t>
            </a:r>
          </a:p>
          <a:p>
            <a:pPr lvl="2" indent="-342900">
              <a:buSzPts val="1800"/>
              <a:buChar char="●"/>
            </a:pPr>
            <a:endParaRPr lang="en-US" sz="2400" dirty="0"/>
          </a:p>
          <a:p>
            <a:pPr lvl="1" indent="-342900">
              <a:buSzPts val="1800"/>
              <a:buChar char="●"/>
            </a:pPr>
            <a:endParaRPr lang="en-US" sz="2400" dirty="0"/>
          </a:p>
          <a:p>
            <a:pPr lvl="1" indent="-342900">
              <a:buSzPts val="1800"/>
              <a:buChar char="●"/>
            </a:pPr>
            <a:endParaRPr sz="24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16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Late submission policies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Maximum time of delay: 3 days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Penalty: 20% (1 day), 30% (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 days), or 40% (3 days) of the initial score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Example: Alice was late for assignment #1 by 2 days, and her submission got 80 points for all the questions in the assignment. Then, her final score would be 80*(1-30%) = 56. 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8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Teaching feedback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More examples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Going slower on slides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95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More about the course objectives: </a:t>
            </a:r>
            <a:r>
              <a:rPr lang="en" b="1" dirty="0">
                <a:solidFill>
                  <a:schemeClr val="tx1"/>
                </a:solidFill>
              </a:rPr>
              <a:t>Introduction</a:t>
            </a:r>
            <a:br>
              <a:rPr lang="en" sz="2800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21;p23">
            <a:extLst>
              <a:ext uri="{FF2B5EF4-FFF2-40B4-BE49-F238E27FC236}">
                <a16:creationId xmlns:a16="http://schemas.microsoft.com/office/drawing/2014/main" id="{377FD806-E52B-6459-057E-04974BB8A7CB}"/>
              </a:ext>
            </a:extLst>
          </p:cNvPr>
          <p:cNvSpPr/>
          <p:nvPr/>
        </p:nvSpPr>
        <p:spPr>
          <a:xfrm>
            <a:off x="0" y="1164566"/>
            <a:ext cx="9086526" cy="9519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68CA0-6345-2A98-6BDA-491CAC0802E8}"/>
              </a:ext>
            </a:extLst>
          </p:cNvPr>
          <p:cNvSpPr txBox="1"/>
          <p:nvPr/>
        </p:nvSpPr>
        <p:spPr>
          <a:xfrm>
            <a:off x="6224728" y="3434872"/>
            <a:ext cx="109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+mn-lt"/>
              </a:rPr>
              <a:t>ITIS 5250 Computer Forensics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71D78B-8F2D-79CB-E016-3A3026FE057B}"/>
              </a:ext>
            </a:extLst>
          </p:cNvPr>
          <p:cNvSpPr txBox="1"/>
          <p:nvPr/>
        </p:nvSpPr>
        <p:spPr>
          <a:xfrm>
            <a:off x="4230791" y="2167544"/>
            <a:ext cx="153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6167 Network 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81E7A-4445-02A1-6097-EC331CF007AB}"/>
              </a:ext>
            </a:extLst>
          </p:cNvPr>
          <p:cNvSpPr txBox="1"/>
          <p:nvPr/>
        </p:nvSpPr>
        <p:spPr>
          <a:xfrm>
            <a:off x="0" y="2299088"/>
            <a:ext cx="1439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6240 </a:t>
            </a:r>
          </a:p>
          <a:p>
            <a:pPr algn="ctr"/>
            <a:r>
              <a:rPr lang="en-US" dirty="0">
                <a:latin typeface="+mn-lt"/>
              </a:rPr>
              <a:t>Applied Cryptography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E705-8B99-4C78-63EE-796F7B7A5942}"/>
              </a:ext>
            </a:extLst>
          </p:cNvPr>
          <p:cNvSpPr txBox="1"/>
          <p:nvPr/>
        </p:nvSpPr>
        <p:spPr>
          <a:xfrm>
            <a:off x="4266622" y="3571241"/>
            <a:ext cx="1511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6166 Computer Communication and 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4CA34-A8CD-D49F-E754-60FF4886BA52}"/>
              </a:ext>
            </a:extLst>
          </p:cNvPr>
          <p:cNvSpPr txBox="1"/>
          <p:nvPr/>
        </p:nvSpPr>
        <p:spPr>
          <a:xfrm>
            <a:off x="6140912" y="2190925"/>
            <a:ext cx="1297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6230 Enterprise and Infrastructure Protection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F8D85-E95B-9094-80D5-8A10BBA8957D}"/>
              </a:ext>
            </a:extLst>
          </p:cNvPr>
          <p:cNvSpPr txBox="1"/>
          <p:nvPr/>
        </p:nvSpPr>
        <p:spPr>
          <a:xfrm>
            <a:off x="163082" y="1640547"/>
            <a:ext cx="1105001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Crypto</a:t>
            </a:r>
            <a:endParaRPr lang="en-US" sz="2000" dirty="0">
              <a:effectLst/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281E58-4EAA-EAA3-278F-B553FA5E50B6}"/>
              </a:ext>
            </a:extLst>
          </p:cNvPr>
          <p:cNvSpPr txBox="1"/>
          <p:nvPr/>
        </p:nvSpPr>
        <p:spPr>
          <a:xfrm>
            <a:off x="1635890" y="1350068"/>
            <a:ext cx="1023252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Access 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A5AACA-BB8E-1CC6-84A4-D9F2458F20AB}"/>
              </a:ext>
            </a:extLst>
          </p:cNvPr>
          <p:cNvSpPr txBox="1"/>
          <p:nvPr/>
        </p:nvSpPr>
        <p:spPr>
          <a:xfrm>
            <a:off x="2945740" y="1350068"/>
            <a:ext cx="1091870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Web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5AE475-AF02-FADF-B450-6BBAD86BB1F7}"/>
              </a:ext>
            </a:extLst>
          </p:cNvPr>
          <p:cNvSpPr txBox="1"/>
          <p:nvPr/>
        </p:nvSpPr>
        <p:spPr>
          <a:xfrm>
            <a:off x="4481438" y="1341294"/>
            <a:ext cx="1134985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Network security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EC3733-A0B8-9424-D2A3-0E95CDC9E488}"/>
              </a:ext>
            </a:extLst>
          </p:cNvPr>
          <p:cNvSpPr txBox="1"/>
          <p:nvPr/>
        </p:nvSpPr>
        <p:spPr>
          <a:xfrm>
            <a:off x="6211616" y="1350460"/>
            <a:ext cx="1107868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System security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A0E03-4158-6638-FF58-46CCD90887BD}"/>
              </a:ext>
            </a:extLst>
          </p:cNvPr>
          <p:cNvSpPr txBox="1"/>
          <p:nvPr/>
        </p:nvSpPr>
        <p:spPr>
          <a:xfrm>
            <a:off x="10479" y="1114785"/>
            <a:ext cx="185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/>
              <a:t>ITIS 6200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40578-37E4-0D54-79E8-47D3AEACB874}"/>
              </a:ext>
            </a:extLst>
          </p:cNvPr>
          <p:cNvSpPr txBox="1"/>
          <p:nvPr/>
        </p:nvSpPr>
        <p:spPr>
          <a:xfrm>
            <a:off x="4249917" y="2788225"/>
            <a:ext cx="1539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6268 Wireless Network Security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BF7471-64C8-75A2-F9DA-644F2F604773}"/>
              </a:ext>
            </a:extLst>
          </p:cNvPr>
          <p:cNvSpPr txBox="1"/>
          <p:nvPr/>
        </p:nvSpPr>
        <p:spPr>
          <a:xfrm>
            <a:off x="7549712" y="3028101"/>
            <a:ext cx="1471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5221 Secure Programming and Penetration Testing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E2E0F-53A1-14D2-E3F5-5B4FC1D01E68}"/>
              </a:ext>
            </a:extLst>
          </p:cNvPr>
          <p:cNvSpPr txBox="1"/>
          <p:nvPr/>
        </p:nvSpPr>
        <p:spPr>
          <a:xfrm>
            <a:off x="7670826" y="2202418"/>
            <a:ext cx="1271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6150 Software Assurance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89FA4-8E23-73A3-01BB-4A836922A243}"/>
              </a:ext>
            </a:extLst>
          </p:cNvPr>
          <p:cNvSpPr txBox="1"/>
          <p:nvPr/>
        </p:nvSpPr>
        <p:spPr>
          <a:xfrm>
            <a:off x="122842" y="4368479"/>
            <a:ext cx="1541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5260 Introduction to Secure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FA2B-890F-23DD-7180-85D69000F893}"/>
              </a:ext>
            </a:extLst>
          </p:cNvPr>
          <p:cNvSpPr txBox="1"/>
          <p:nvPr/>
        </p:nvSpPr>
        <p:spPr>
          <a:xfrm>
            <a:off x="7612161" y="1350068"/>
            <a:ext cx="1368757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assurance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8C63-DE3D-463E-7526-F71C8FBF2D66}"/>
              </a:ext>
            </a:extLst>
          </p:cNvPr>
          <p:cNvSpPr txBox="1"/>
          <p:nvPr/>
        </p:nvSpPr>
        <p:spPr>
          <a:xfrm>
            <a:off x="6032761" y="4272048"/>
            <a:ext cx="162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5331 Web-based Mobile and IoT Firmware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AE74F-163D-A2B4-FABB-3AB5E80A7A1C}"/>
              </a:ext>
            </a:extLst>
          </p:cNvPr>
          <p:cNvSpPr txBox="1"/>
          <p:nvPr/>
        </p:nvSpPr>
        <p:spPr>
          <a:xfrm>
            <a:off x="1526952" y="2237552"/>
            <a:ext cx="1192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6210 Access Control and Security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EBD12-B902-E2BF-EBCA-C325AC4B09A1}"/>
              </a:ext>
            </a:extLst>
          </p:cNvPr>
          <p:cNvSpPr txBox="1"/>
          <p:nvPr/>
        </p:nvSpPr>
        <p:spPr>
          <a:xfrm>
            <a:off x="2912901" y="2262546"/>
            <a:ext cx="115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6220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07AC2-299A-A94C-88F1-004722BA15D7}"/>
              </a:ext>
            </a:extLst>
          </p:cNvPr>
          <p:cNvSpPr txBox="1"/>
          <p:nvPr/>
        </p:nvSpPr>
        <p:spPr>
          <a:xfrm>
            <a:off x="4249917" y="4593791"/>
            <a:ext cx="157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6330 Malware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E27C5-0D13-5220-6E79-9A6540FE32CD}"/>
              </a:ext>
            </a:extLst>
          </p:cNvPr>
          <p:cNvSpPr txBox="1"/>
          <p:nvPr/>
        </p:nvSpPr>
        <p:spPr>
          <a:xfrm>
            <a:off x="1675036" y="4381691"/>
            <a:ext cx="1460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6429 Usable Security and Privacy</a:t>
            </a:r>
          </a:p>
        </p:txBody>
      </p:sp>
      <p:sp>
        <p:nvSpPr>
          <p:cNvPr id="21" name="Google Shape;121;p23">
            <a:extLst>
              <a:ext uri="{FF2B5EF4-FFF2-40B4-BE49-F238E27FC236}">
                <a16:creationId xmlns:a16="http://schemas.microsoft.com/office/drawing/2014/main" id="{1CA36982-3D09-649C-7CC3-645E9D08C3A6}"/>
              </a:ext>
            </a:extLst>
          </p:cNvPr>
          <p:cNvSpPr/>
          <p:nvPr/>
        </p:nvSpPr>
        <p:spPr>
          <a:xfrm>
            <a:off x="57474" y="1500997"/>
            <a:ext cx="1340005" cy="19581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2" name="Google Shape;121;p23">
            <a:extLst>
              <a:ext uri="{FF2B5EF4-FFF2-40B4-BE49-F238E27FC236}">
                <a16:creationId xmlns:a16="http://schemas.microsoft.com/office/drawing/2014/main" id="{81EE77C4-805D-95ED-2D2A-811AB5AAA8BF}"/>
              </a:ext>
            </a:extLst>
          </p:cNvPr>
          <p:cNvSpPr/>
          <p:nvPr/>
        </p:nvSpPr>
        <p:spPr>
          <a:xfrm>
            <a:off x="1590821" y="1260461"/>
            <a:ext cx="1149625" cy="21987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3" name="Google Shape;121;p23">
            <a:extLst>
              <a:ext uri="{FF2B5EF4-FFF2-40B4-BE49-F238E27FC236}">
                <a16:creationId xmlns:a16="http://schemas.microsoft.com/office/drawing/2014/main" id="{C50EABB8-85F4-C86A-5C32-09401655F535}"/>
              </a:ext>
            </a:extLst>
          </p:cNvPr>
          <p:cNvSpPr/>
          <p:nvPr/>
        </p:nvSpPr>
        <p:spPr>
          <a:xfrm>
            <a:off x="2888248" y="1249977"/>
            <a:ext cx="1218372" cy="22092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4" name="Google Shape;121;p23">
            <a:extLst>
              <a:ext uri="{FF2B5EF4-FFF2-40B4-BE49-F238E27FC236}">
                <a16:creationId xmlns:a16="http://schemas.microsoft.com/office/drawing/2014/main" id="{534D6610-5AE1-7195-45BA-374F275775D5}"/>
              </a:ext>
            </a:extLst>
          </p:cNvPr>
          <p:cNvSpPr/>
          <p:nvPr/>
        </p:nvSpPr>
        <p:spPr>
          <a:xfrm>
            <a:off x="4249917" y="1226683"/>
            <a:ext cx="1623442" cy="39168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5" name="Google Shape;121;p23">
            <a:extLst>
              <a:ext uri="{FF2B5EF4-FFF2-40B4-BE49-F238E27FC236}">
                <a16:creationId xmlns:a16="http://schemas.microsoft.com/office/drawing/2014/main" id="{4431A4E3-DBFD-2B59-305B-E8EE8D813587}"/>
              </a:ext>
            </a:extLst>
          </p:cNvPr>
          <p:cNvSpPr/>
          <p:nvPr/>
        </p:nvSpPr>
        <p:spPr>
          <a:xfrm>
            <a:off x="6084148" y="1217667"/>
            <a:ext cx="1335019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6" name="Google Shape;121;p23">
            <a:extLst>
              <a:ext uri="{FF2B5EF4-FFF2-40B4-BE49-F238E27FC236}">
                <a16:creationId xmlns:a16="http://schemas.microsoft.com/office/drawing/2014/main" id="{24B03F95-22E8-F939-CD81-03A0AADCE562}"/>
              </a:ext>
            </a:extLst>
          </p:cNvPr>
          <p:cNvSpPr/>
          <p:nvPr/>
        </p:nvSpPr>
        <p:spPr>
          <a:xfrm>
            <a:off x="7557941" y="1226684"/>
            <a:ext cx="1479741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</p:spTree>
    <p:extLst>
      <p:ext uri="{BB962C8B-B14F-4D97-AF65-F5344CB8AC3E}">
        <p14:creationId xmlns:p14="http://schemas.microsoft.com/office/powerpoint/2010/main" val="3633999802"/>
      </p:ext>
    </p:extLst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330</Words>
  <Application>Microsoft Macintosh PowerPoint</Application>
  <PresentationFormat>On-screen Show (16:9)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Helvetica Neue</vt:lpstr>
      <vt:lpstr>CS 161</vt:lpstr>
      <vt:lpstr>Announcement &amp; Update to Syllabus</vt:lpstr>
      <vt:lpstr>Announcement &amp; Update to Syllabus</vt:lpstr>
      <vt:lpstr>Announcement &amp; Update to Syllabus</vt:lpstr>
      <vt:lpstr>Announcement &amp; Update to Syllabus</vt:lpstr>
      <vt:lpstr>More about the course objectives: 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55</cp:revision>
  <dcterms:modified xsi:type="dcterms:W3CDTF">2023-09-17T12:03:07Z</dcterms:modified>
</cp:coreProperties>
</file>