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1" r:id="rId1"/>
  </p:sldMasterIdLst>
  <p:notesMasterIdLst>
    <p:notesMasterId r:id="rId23"/>
  </p:notesMasterIdLst>
  <p:sldIdLst>
    <p:sldId id="270" r:id="rId2"/>
    <p:sldId id="260" r:id="rId3"/>
    <p:sldId id="262" r:id="rId4"/>
    <p:sldId id="263" r:id="rId5"/>
    <p:sldId id="264" r:id="rId6"/>
    <p:sldId id="266" r:id="rId7"/>
    <p:sldId id="267" r:id="rId8"/>
    <p:sldId id="268" r:id="rId9"/>
    <p:sldId id="269" r:id="rId10"/>
    <p:sldId id="296" r:id="rId11"/>
    <p:sldId id="297" r:id="rId12"/>
    <p:sldId id="298" r:id="rId13"/>
    <p:sldId id="299" r:id="rId14"/>
    <p:sldId id="300" r:id="rId15"/>
    <p:sldId id="301" r:id="rId16"/>
    <p:sldId id="302" r:id="rId17"/>
    <p:sldId id="303" r:id="rId18"/>
    <p:sldId id="305" r:id="rId19"/>
    <p:sldId id="304" r:id="rId20"/>
    <p:sldId id="306" r:id="rId21"/>
    <p:sldId id="285" r:id="rId22"/>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348CFEC-60BF-4662-BA17-07C2758C695D}">
  <a:tblStyle styleId="{A348CFEC-60BF-4662-BA17-07C2758C695D}"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3533"/>
    <p:restoredTop sz="94679"/>
  </p:normalViewPr>
  <p:slideViewPr>
    <p:cSldViewPr snapToGrid="0">
      <p:cViewPr varScale="1">
        <p:scale>
          <a:sx n="361" d="100"/>
          <a:sy n="361" d="100"/>
        </p:scale>
        <p:origin x="1376" y="184"/>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db0b7df50a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db0b7df50a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999821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3"/>
        <p:cNvGrpSpPr/>
        <p:nvPr/>
      </p:nvGrpSpPr>
      <p:grpSpPr>
        <a:xfrm>
          <a:off x="0" y="0"/>
          <a:ext cx="0" cy="0"/>
          <a:chOff x="0" y="0"/>
          <a:chExt cx="0" cy="0"/>
        </a:xfrm>
      </p:grpSpPr>
      <p:sp>
        <p:nvSpPr>
          <p:cNvPr id="184" name="Google Shape;184;ge0b73e9ba0_0_6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5" name="Google Shape;185;ge0b73e9ba0_0_6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gdb0b7df50a_0_4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2" name="Google Shape;192;gdb0b7df50a_0_4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dirty="0"/>
              <a:t>TODO</a:t>
            </a:r>
            <a:endParaRPr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2"/>
        <p:cNvGrpSpPr/>
        <p:nvPr/>
      </p:nvGrpSpPr>
      <p:grpSpPr>
        <a:xfrm>
          <a:off x="0" y="0"/>
          <a:ext cx="0" cy="0"/>
          <a:chOff x="0" y="0"/>
          <a:chExt cx="0" cy="0"/>
        </a:xfrm>
      </p:grpSpPr>
      <p:sp>
        <p:nvSpPr>
          <p:cNvPr id="213" name="Google Shape;213;ge0b73e9ba0_0_5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 name="Google Shape;214;ge0b73e9ba0_0_5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db0b7df50a_0_38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db0b7df50a_0_3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6"/>
        <p:cNvGrpSpPr/>
        <p:nvPr/>
      </p:nvGrpSpPr>
      <p:grpSpPr>
        <a:xfrm>
          <a:off x="0" y="0"/>
          <a:ext cx="0" cy="0"/>
          <a:chOff x="0" y="0"/>
          <a:chExt cx="0" cy="0"/>
        </a:xfrm>
      </p:grpSpPr>
      <p:sp>
        <p:nvSpPr>
          <p:cNvPr id="227" name="Google Shape;227;gdb0b7df50a_0_3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8" name="Google Shape;228;gdb0b7df50a_0_3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3"/>
        <p:cNvGrpSpPr/>
        <p:nvPr/>
      </p:nvGrpSpPr>
      <p:grpSpPr>
        <a:xfrm>
          <a:off x="0" y="0"/>
          <a:ext cx="0" cy="0"/>
          <a:chOff x="0" y="0"/>
          <a:chExt cx="0" cy="0"/>
        </a:xfrm>
      </p:grpSpPr>
      <p:sp>
        <p:nvSpPr>
          <p:cNvPr id="234" name="Google Shape;234;ge52928307f_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5" name="Google Shape;235;ge52928307f_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Notice: Ports, sequence number, ACK number, flags, checksum, and data</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e0b73e9ba0_0_6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e0b73e9ba0_0_6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e0b73e9ba0_0_66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e0b73e9ba0_0_6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7"/>
        <p:cNvGrpSpPr/>
        <p:nvPr/>
      </p:nvGrpSpPr>
      <p:grpSpPr>
        <a:xfrm>
          <a:off x="0" y="0"/>
          <a:ext cx="0" cy="0"/>
          <a:chOff x="0" y="0"/>
          <a:chExt cx="0" cy="0"/>
        </a:xfrm>
      </p:grpSpPr>
      <p:sp>
        <p:nvSpPr>
          <p:cNvPr id="278" name="Google Shape;278;ge0b73e9ba0_0_69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9" name="Google Shape;279;ge0b73e9ba0_0_6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TODO</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0"/>
        <p:cNvGrpSpPr/>
        <p:nvPr/>
      </p:nvGrpSpPr>
      <p:grpSpPr>
        <a:xfrm>
          <a:off x="0" y="0"/>
          <a:ext cx="0" cy="0"/>
          <a:chOff x="0" y="0"/>
          <a:chExt cx="0" cy="0"/>
        </a:xfrm>
      </p:grpSpPr>
      <p:sp>
        <p:nvSpPr>
          <p:cNvPr id="271" name="Google Shape;271;ge0b73e9ba0_0_6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2" name="Google Shape;272;ge0b73e9ba0_0_6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7"/>
        <p:cNvGrpSpPr/>
        <p:nvPr/>
      </p:nvGrpSpPr>
      <p:grpSpPr>
        <a:xfrm>
          <a:off x="0" y="0"/>
          <a:ext cx="0" cy="0"/>
          <a:chOff x="0" y="0"/>
          <a:chExt cx="0" cy="0"/>
        </a:xfrm>
      </p:grpSpPr>
      <p:sp>
        <p:nvSpPr>
          <p:cNvPr id="88" name="Google Shape;88;gdc20993df0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9" name="Google Shape;89;gdc20993df0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e0b73e9ba0_0_63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e0b73e9ba0_0_63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9"/>
        <p:cNvGrpSpPr/>
        <p:nvPr/>
      </p:nvGrpSpPr>
      <p:grpSpPr>
        <a:xfrm>
          <a:off x="0" y="0"/>
          <a:ext cx="0" cy="0"/>
          <a:chOff x="0" y="0"/>
          <a:chExt cx="0" cy="0"/>
        </a:xfrm>
      </p:grpSpPr>
      <p:sp>
        <p:nvSpPr>
          <p:cNvPr id="340" name="Google Shape;340;gdb0b7df50a_0_4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1" name="Google Shape;341;gdb0b7df50a_0_42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ge63206f3db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3" name="Google Shape;103;ge63206f3db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e6569269f0_1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e6569269f0_1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e0b73e9ba0_0_44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e0b73e9ba0_0_44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In fact, the initial packets, ACK packets, and SYN-ACK packets, They are all TCP segments. </a:t>
            </a:r>
            <a:endParaRPr dirty="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ge52928307f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1" name="Google Shape;131;ge52928307f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Hammer in the concept that we build messages from high to low so headers of higher layers are put first into the message packets so therefore end up “below” the headers of the lower layers</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e6569269f0_1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e6569269f0_1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db0b7df50a_0_3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db0b7df50a_0_3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gdb0b7df50a_0_37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8" name="Google Shape;178;gdb0b7df50a_0_37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Caption - Optional">
  <p:cSld name="Caption - Optional">
    <p:bg>
      <p:bgPr>
        <a:solidFill>
          <a:srgbClr val="A4C2F4"/>
        </a:solidFill>
        <a:effectLst/>
      </p:bgPr>
    </p:bg>
    <p:spTree>
      <p:nvGrpSpPr>
        <p:cNvPr id="1" name="Shape 56"/>
        <p:cNvGrpSpPr/>
        <p:nvPr/>
      </p:nvGrpSpPr>
      <p:grpSpPr>
        <a:xfrm>
          <a:off x="0" y="0"/>
          <a:ext cx="0" cy="0"/>
          <a:chOff x="0" y="0"/>
          <a:chExt cx="0" cy="0"/>
        </a:xfrm>
      </p:grpSpPr>
      <p:sp>
        <p:nvSpPr>
          <p:cNvPr id="57" name="Google Shape;57;p1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8" name="Google Shape;58;p1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59" name="Google Shape;59;p1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extLst>
      <p:ext uri="{BB962C8B-B14F-4D97-AF65-F5344CB8AC3E}">
        <p14:creationId xmlns:p14="http://schemas.microsoft.com/office/powerpoint/2010/main" val="39423990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9" name="Google Shape;19;p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3" name="Google Shape;23;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24" name="Google Shape;24;p5"/>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25" name="Google Shape;25;p5"/>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31" name="Google Shape;31;p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2" name="Google Shape;32;p7"/>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aption">
  <p:cSld name="CUSTOM">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35" name="Google Shape;35;p8"/>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a:bodyPr>
          <a:lstStyle>
            <a:lvl1pPr marL="457200" lvl="0" indent="-317500" algn="ctr" rtl="0">
              <a:spcBef>
                <a:spcPts val="0"/>
              </a:spcBef>
              <a:spcAft>
                <a:spcPts val="0"/>
              </a:spcAft>
              <a:buSzPts val="1400"/>
              <a:buChar char="●"/>
              <a:defRPr sz="1400"/>
            </a:lvl1pPr>
            <a:lvl2pPr marL="914400" lvl="1" indent="-317500" algn="ctr" rtl="0">
              <a:spcBef>
                <a:spcPts val="0"/>
              </a:spcBef>
              <a:spcAft>
                <a:spcPts val="0"/>
              </a:spcAft>
              <a:buSzPts val="1400"/>
              <a:buChar char="○"/>
              <a:defRPr/>
            </a:lvl2pPr>
            <a:lvl3pPr marL="1371600" lvl="2" indent="-317500" algn="ctr" rtl="0">
              <a:spcBef>
                <a:spcPts val="0"/>
              </a:spcBef>
              <a:spcAft>
                <a:spcPts val="0"/>
              </a:spcAft>
              <a:buSzPts val="1400"/>
              <a:buChar char="■"/>
              <a:defRPr/>
            </a:lvl3pPr>
            <a:lvl4pPr marL="1828800" lvl="3" indent="-317500" algn="ctr" rtl="0">
              <a:spcBef>
                <a:spcPts val="0"/>
              </a:spcBef>
              <a:spcAft>
                <a:spcPts val="0"/>
              </a:spcAft>
              <a:buSzPts val="1400"/>
              <a:buChar char="●"/>
              <a:defRPr/>
            </a:lvl4pPr>
            <a:lvl5pPr marL="2286000" lvl="4" indent="-317500" algn="ctr" rtl="0">
              <a:spcBef>
                <a:spcPts val="0"/>
              </a:spcBef>
              <a:spcAft>
                <a:spcPts val="0"/>
              </a:spcAft>
              <a:buSzPts val="1400"/>
              <a:buChar char="○"/>
              <a:defRPr/>
            </a:lvl5pPr>
            <a:lvl6pPr marL="2743200" lvl="5" indent="-317500" algn="ctr" rtl="0">
              <a:spcBef>
                <a:spcPts val="0"/>
              </a:spcBef>
              <a:spcAft>
                <a:spcPts val="0"/>
              </a:spcAft>
              <a:buSzPts val="1400"/>
              <a:buChar char="■"/>
              <a:defRPr/>
            </a:lvl6pPr>
            <a:lvl7pPr marL="3200400" lvl="6" indent="-317500" algn="ctr" rtl="0">
              <a:spcBef>
                <a:spcPts val="0"/>
              </a:spcBef>
              <a:spcAft>
                <a:spcPts val="0"/>
              </a:spcAft>
              <a:buSzPts val="1400"/>
              <a:buChar char="●"/>
              <a:defRPr/>
            </a:lvl7pPr>
            <a:lvl8pPr marL="3657600" lvl="7" indent="-317500" algn="ctr" rtl="0">
              <a:spcBef>
                <a:spcPts val="0"/>
              </a:spcBef>
              <a:spcAft>
                <a:spcPts val="0"/>
              </a:spcAft>
              <a:buSzPts val="1400"/>
              <a:buChar char="○"/>
              <a:defRPr/>
            </a:lvl8pPr>
            <a:lvl9pPr marL="4114800" lvl="8" indent="-317500" algn="ctr" rtl="0">
              <a:spcBef>
                <a:spcPts val="0"/>
              </a:spcBef>
              <a:spcAft>
                <a:spcPts val="0"/>
              </a:spcAft>
              <a:buSzPts val="1400"/>
              <a:buChar char="■"/>
              <a:defRPr/>
            </a:lvl9pPr>
          </a:lstStyle>
          <a:p>
            <a:endParaRPr/>
          </a:p>
        </p:txBody>
      </p:sp>
      <p:sp>
        <p:nvSpPr>
          <p:cNvPr id="36" name="Google Shape;36;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header - Optional">
  <p:cSld name="SECTION_HEADER_1">
    <p:bg>
      <p:bgPr>
        <a:solidFill>
          <a:srgbClr val="A4C2F4"/>
        </a:solidFill>
        <a:effectLst/>
      </p:bgPr>
    </p:bg>
    <p:spTree>
      <p:nvGrpSpPr>
        <p:cNvPr id="1" name="Shape 37"/>
        <p:cNvGrpSpPr/>
        <p:nvPr/>
      </p:nvGrpSpPr>
      <p:grpSpPr>
        <a:xfrm>
          <a:off x="0" y="0"/>
          <a:ext cx="0" cy="0"/>
          <a:chOff x="0" y="0"/>
          <a:chExt cx="0" cy="0"/>
        </a:xfrm>
      </p:grpSpPr>
      <p:sp>
        <p:nvSpPr>
          <p:cNvPr id="38" name="Google Shape;38;p9"/>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rtl="0">
              <a:spcBef>
                <a:spcPts val="0"/>
              </a:spcBef>
              <a:spcAft>
                <a:spcPts val="0"/>
              </a:spcAft>
              <a:buSzPts val="3600"/>
              <a:buNone/>
              <a:defRPr sz="3600"/>
            </a:lvl1pPr>
            <a:lvl2pPr lvl="1" algn="ctr" rtl="0">
              <a:spcBef>
                <a:spcPts val="0"/>
              </a:spcBef>
              <a:spcAft>
                <a:spcPts val="0"/>
              </a:spcAft>
              <a:buSzPts val="3600"/>
              <a:buNone/>
              <a:defRPr sz="3600"/>
            </a:lvl2pPr>
            <a:lvl3pPr lvl="2" algn="ctr" rtl="0">
              <a:spcBef>
                <a:spcPts val="0"/>
              </a:spcBef>
              <a:spcAft>
                <a:spcPts val="0"/>
              </a:spcAft>
              <a:buSzPts val="3600"/>
              <a:buNone/>
              <a:defRPr sz="3600"/>
            </a:lvl3pPr>
            <a:lvl4pPr lvl="3" algn="ctr" rtl="0">
              <a:spcBef>
                <a:spcPts val="0"/>
              </a:spcBef>
              <a:spcAft>
                <a:spcPts val="0"/>
              </a:spcAft>
              <a:buSzPts val="3600"/>
              <a:buNone/>
              <a:defRPr sz="3600"/>
            </a:lvl4pPr>
            <a:lvl5pPr lvl="4" algn="ctr" rtl="0">
              <a:spcBef>
                <a:spcPts val="0"/>
              </a:spcBef>
              <a:spcAft>
                <a:spcPts val="0"/>
              </a:spcAft>
              <a:buSzPts val="3600"/>
              <a:buNone/>
              <a:defRPr sz="3600"/>
            </a:lvl5pPr>
            <a:lvl6pPr lvl="5" algn="ctr" rtl="0">
              <a:spcBef>
                <a:spcPts val="0"/>
              </a:spcBef>
              <a:spcAft>
                <a:spcPts val="0"/>
              </a:spcAft>
              <a:buSzPts val="3600"/>
              <a:buNone/>
              <a:defRPr sz="3600"/>
            </a:lvl6pPr>
            <a:lvl7pPr lvl="6" algn="ctr" rtl="0">
              <a:spcBef>
                <a:spcPts val="0"/>
              </a:spcBef>
              <a:spcAft>
                <a:spcPts val="0"/>
              </a:spcAft>
              <a:buSzPts val="3600"/>
              <a:buNone/>
              <a:defRPr sz="3600"/>
            </a:lvl7pPr>
            <a:lvl8pPr lvl="7" algn="ctr" rtl="0">
              <a:spcBef>
                <a:spcPts val="0"/>
              </a:spcBef>
              <a:spcAft>
                <a:spcPts val="0"/>
              </a:spcAft>
              <a:buSzPts val="3600"/>
              <a:buNone/>
              <a:defRPr sz="3600"/>
            </a:lvl8pPr>
            <a:lvl9pPr lvl="8" algn="ctr" rtl="0">
              <a:spcBef>
                <a:spcPts val="0"/>
              </a:spcBef>
              <a:spcAft>
                <a:spcPts val="0"/>
              </a:spcAft>
              <a:buSzPts val="3600"/>
              <a:buNone/>
              <a:defRPr sz="3600"/>
            </a:lvl9pPr>
          </a:lstStyle>
          <a:p>
            <a:endParaRPr/>
          </a:p>
        </p:txBody>
      </p:sp>
      <p:sp>
        <p:nvSpPr>
          <p:cNvPr id="39" name="Google Shape;39;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wo columns - Optional">
  <p:cSld name="TITLE_AND_TWO_COLUMNS_1">
    <p:bg>
      <p:bgPr>
        <a:solidFill>
          <a:srgbClr val="A4C2F4"/>
        </a:solidFill>
        <a:effectLst/>
      </p:bgPr>
    </p:bg>
    <p:spTree>
      <p:nvGrpSpPr>
        <p:cNvPr id="1" name="Shape 44"/>
        <p:cNvGrpSpPr/>
        <p:nvPr/>
      </p:nvGrpSpPr>
      <p:grpSpPr>
        <a:xfrm>
          <a:off x="0" y="0"/>
          <a:ext cx="0" cy="0"/>
          <a:chOff x="0" y="0"/>
          <a:chExt cx="0" cy="0"/>
        </a:xfrm>
      </p:grpSpPr>
      <p:sp>
        <p:nvSpPr>
          <p:cNvPr id="45" name="Google Shape;45;p1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46" name="Google Shape;46;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47" name="Google Shape;47;p11"/>
          <p:cNvSpPr txBox="1">
            <a:spLocks noGrp="1"/>
          </p:cNvSpPr>
          <p:nvPr>
            <p:ph type="body" idx="1"/>
          </p:nvPr>
        </p:nvSpPr>
        <p:spPr>
          <a:xfrm>
            <a:off x="198500"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
        <p:nvSpPr>
          <p:cNvPr id="48" name="Google Shape;48;p11"/>
          <p:cNvSpPr txBox="1">
            <a:spLocks noGrp="1"/>
          </p:cNvSpPr>
          <p:nvPr>
            <p:ph type="body" idx="2"/>
          </p:nvPr>
        </p:nvSpPr>
        <p:spPr>
          <a:xfrm>
            <a:off x="4588175" y="1246825"/>
            <a:ext cx="41310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One column text - Optional">
  <p:cSld name="ONE_COLUMN_TEXT_1">
    <p:bg>
      <p:bgPr>
        <a:solidFill>
          <a:srgbClr val="A4C2F4"/>
        </a:solidFill>
        <a:effectLst/>
      </p:bgPr>
    </p:bg>
    <p:spTree>
      <p:nvGrpSpPr>
        <p:cNvPr id="1" name="Shape 52"/>
        <p:cNvGrpSpPr/>
        <p:nvPr/>
      </p:nvGrpSpPr>
      <p:grpSpPr>
        <a:xfrm>
          <a:off x="0" y="0"/>
          <a:ext cx="0" cy="0"/>
          <a:chOff x="0" y="0"/>
          <a:chExt cx="0" cy="0"/>
        </a:xfrm>
      </p:grpSpPr>
      <p:sp>
        <p:nvSpPr>
          <p:cNvPr id="53" name="Google Shape;53;p1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54" name="Google Shape;54;p1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a:bodyPr>
          <a:lstStyle>
            <a:lvl1pPr lvl="0" rtl="0">
              <a:spcBef>
                <a:spcPts val="0"/>
              </a:spcBef>
              <a:spcAft>
                <a:spcPts val="0"/>
              </a:spcAft>
              <a:buSzPts val="28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55" name="Google Shape;55;p13"/>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lvl1pPr marL="457200" lvl="0" indent="-342900" rtl="0">
              <a:spcBef>
                <a:spcPts val="0"/>
              </a:spcBef>
              <a:spcAft>
                <a:spcPts val="0"/>
              </a:spcAft>
              <a:buSzPts val="1800"/>
              <a:buChar char="●"/>
              <a:defRPr/>
            </a:lvl1pPr>
            <a:lvl2pPr marL="914400" lvl="1" indent="-317500" rtl="0">
              <a:spcBef>
                <a:spcPts val="0"/>
              </a:spcBef>
              <a:spcAft>
                <a:spcPts val="0"/>
              </a:spcAft>
              <a:buSzPts val="1400"/>
              <a:buChar char="○"/>
              <a:defRPr/>
            </a:lvl2pPr>
            <a:lvl3pPr marL="1371600" lvl="2" indent="-317500" rtl="0">
              <a:spcBef>
                <a:spcPts val="0"/>
              </a:spcBef>
              <a:spcAft>
                <a:spcPts val="0"/>
              </a:spcAft>
              <a:buSzPts val="1400"/>
              <a:buChar char="■"/>
              <a:defRPr/>
            </a:lvl3pPr>
            <a:lvl4pPr marL="1828800" lvl="3" indent="-317500" rtl="0">
              <a:spcBef>
                <a:spcPts val="0"/>
              </a:spcBef>
              <a:spcAft>
                <a:spcPts val="0"/>
              </a:spcAft>
              <a:buSzPts val="1400"/>
              <a:buChar char="●"/>
              <a:defRPr/>
            </a:lvl4pPr>
            <a:lvl5pPr marL="2286000" lvl="4" indent="-317500" rtl="0">
              <a:spcBef>
                <a:spcPts val="0"/>
              </a:spcBef>
              <a:spcAft>
                <a:spcPts val="0"/>
              </a:spcAft>
              <a:buSzPts val="1400"/>
              <a:buChar char="○"/>
              <a:defRPr/>
            </a:lvl5pPr>
            <a:lvl6pPr marL="2743200" lvl="5" indent="-317500" rtl="0">
              <a:spcBef>
                <a:spcPts val="0"/>
              </a:spcBef>
              <a:spcAft>
                <a:spcPts val="0"/>
              </a:spcAft>
              <a:buSzPts val="1400"/>
              <a:buChar char="■"/>
              <a:defRPr/>
            </a:lvl6pPr>
            <a:lvl7pPr marL="3200400" lvl="6" indent="-317500" rtl="0">
              <a:spcBef>
                <a:spcPts val="0"/>
              </a:spcBef>
              <a:spcAft>
                <a:spcPts val="0"/>
              </a:spcAft>
              <a:buSzPts val="1400"/>
              <a:buChar char="●"/>
              <a:defRPr/>
            </a:lvl7pPr>
            <a:lvl8pPr marL="3657600" lvl="7" indent="-317500" rtl="0">
              <a:spcBef>
                <a:spcPts val="0"/>
              </a:spcBef>
              <a:spcAft>
                <a:spcPts val="0"/>
              </a:spcAft>
              <a:buSzPts val="1400"/>
              <a:buChar char="○"/>
              <a:defRPr/>
            </a:lvl8pPr>
            <a:lvl9pPr marL="4114800" lvl="8" indent="-317500" rtl="0">
              <a:spcBef>
                <a:spcPts val="0"/>
              </a:spcBef>
              <a:spcAft>
                <a:spcPts val="0"/>
              </a:spcAft>
              <a:buSzPts val="1400"/>
              <a:buChar char="■"/>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102700" y="270875"/>
            <a:ext cx="8520600" cy="572700"/>
          </a:xfrm>
          <a:prstGeom prst="rect">
            <a:avLst/>
          </a:prstGeom>
          <a:noFill/>
          <a:ln>
            <a:noFill/>
          </a:ln>
        </p:spPr>
        <p:txBody>
          <a:bodyPr spcFirstLastPara="1" wrap="square" lIns="91425" tIns="91425" rIns="91425" bIns="91425" anchor="t" anchorCtr="0">
            <a:normAutofit/>
          </a:bodyPr>
          <a:lstStyle>
            <a:lvl1pPr lvl="0" rtl="0">
              <a:spcBef>
                <a:spcPts val="0"/>
              </a:spcBef>
              <a:spcAft>
                <a:spcPts val="0"/>
              </a:spcAft>
              <a:buClr>
                <a:schemeClr val="dk1"/>
              </a:buClr>
              <a:buSzPts val="2800"/>
              <a:buNone/>
              <a:defRPr sz="2800">
                <a:solidFill>
                  <a:schemeClr val="dk1"/>
                </a:solidFill>
              </a:defRPr>
            </a:lvl1pPr>
            <a:lvl2pPr lvl="1" rtl="0">
              <a:spcBef>
                <a:spcPts val="0"/>
              </a:spcBef>
              <a:spcAft>
                <a:spcPts val="0"/>
              </a:spcAft>
              <a:buClr>
                <a:schemeClr val="dk1"/>
              </a:buClr>
              <a:buSzPts val="2800"/>
              <a:buNone/>
              <a:defRPr sz="2800">
                <a:solidFill>
                  <a:schemeClr val="dk1"/>
                </a:solidFill>
              </a:defRPr>
            </a:lvl2pPr>
            <a:lvl3pPr lvl="2" rtl="0">
              <a:spcBef>
                <a:spcPts val="0"/>
              </a:spcBef>
              <a:spcAft>
                <a:spcPts val="0"/>
              </a:spcAft>
              <a:buClr>
                <a:schemeClr val="dk1"/>
              </a:buClr>
              <a:buSzPts val="2800"/>
              <a:buNone/>
              <a:defRPr sz="2800">
                <a:solidFill>
                  <a:schemeClr val="dk1"/>
                </a:solidFill>
              </a:defRPr>
            </a:lvl3pPr>
            <a:lvl4pPr lvl="3" rtl="0">
              <a:spcBef>
                <a:spcPts val="0"/>
              </a:spcBef>
              <a:spcAft>
                <a:spcPts val="0"/>
              </a:spcAft>
              <a:buClr>
                <a:schemeClr val="dk1"/>
              </a:buClr>
              <a:buSzPts val="2800"/>
              <a:buNone/>
              <a:defRPr sz="2800">
                <a:solidFill>
                  <a:schemeClr val="dk1"/>
                </a:solidFill>
              </a:defRPr>
            </a:lvl4pPr>
            <a:lvl5pPr lvl="4" rtl="0">
              <a:spcBef>
                <a:spcPts val="0"/>
              </a:spcBef>
              <a:spcAft>
                <a:spcPts val="0"/>
              </a:spcAft>
              <a:buClr>
                <a:schemeClr val="dk1"/>
              </a:buClr>
              <a:buSzPts val="2800"/>
              <a:buNone/>
              <a:defRPr sz="2800">
                <a:solidFill>
                  <a:schemeClr val="dk1"/>
                </a:solidFill>
              </a:defRPr>
            </a:lvl5pPr>
            <a:lvl6pPr lvl="5" rtl="0">
              <a:spcBef>
                <a:spcPts val="0"/>
              </a:spcBef>
              <a:spcAft>
                <a:spcPts val="0"/>
              </a:spcAft>
              <a:buClr>
                <a:schemeClr val="dk1"/>
              </a:buClr>
              <a:buSzPts val="2800"/>
              <a:buNone/>
              <a:defRPr sz="2800">
                <a:solidFill>
                  <a:schemeClr val="dk1"/>
                </a:solidFill>
              </a:defRPr>
            </a:lvl6pPr>
            <a:lvl7pPr lvl="6" rtl="0">
              <a:spcBef>
                <a:spcPts val="0"/>
              </a:spcBef>
              <a:spcAft>
                <a:spcPts val="0"/>
              </a:spcAft>
              <a:buClr>
                <a:schemeClr val="dk1"/>
              </a:buClr>
              <a:buSzPts val="2800"/>
              <a:buNone/>
              <a:defRPr sz="2800">
                <a:solidFill>
                  <a:schemeClr val="dk1"/>
                </a:solidFill>
              </a:defRPr>
            </a:lvl7pPr>
            <a:lvl8pPr lvl="7" rtl="0">
              <a:spcBef>
                <a:spcPts val="0"/>
              </a:spcBef>
              <a:spcAft>
                <a:spcPts val="0"/>
              </a:spcAft>
              <a:buClr>
                <a:schemeClr val="dk1"/>
              </a:buClr>
              <a:buSzPts val="2800"/>
              <a:buNone/>
              <a:defRPr sz="2800">
                <a:solidFill>
                  <a:schemeClr val="dk1"/>
                </a:solidFill>
              </a:defRPr>
            </a:lvl8pPr>
            <a:lvl9pPr lvl="8" rtl="0">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198500" y="1246825"/>
            <a:ext cx="8520600" cy="3416400"/>
          </a:xfrm>
          <a:prstGeom prst="rect">
            <a:avLst/>
          </a:prstGeom>
          <a:noFill/>
          <a:ln>
            <a:noFill/>
          </a:ln>
        </p:spPr>
        <p:txBody>
          <a:bodyPr spcFirstLastPara="1" wrap="square" lIns="91425" tIns="91425" rIns="91425" bIns="91425" anchor="t" anchorCtr="0">
            <a:normAutofit/>
          </a:bodyPr>
          <a:lstStyle>
            <a:lvl1pPr marL="457200" lvl="0" indent="-342900" rtl="0">
              <a:lnSpc>
                <a:spcPct val="115000"/>
              </a:lnSpc>
              <a:spcBef>
                <a:spcPts val="0"/>
              </a:spcBef>
              <a:spcAft>
                <a:spcPts val="0"/>
              </a:spcAft>
              <a:buClr>
                <a:schemeClr val="dk1"/>
              </a:buClr>
              <a:buSzPts val="1800"/>
              <a:buChar char="●"/>
              <a:defRPr sz="1800">
                <a:solidFill>
                  <a:schemeClr val="dk1"/>
                </a:solidFill>
              </a:defRPr>
            </a:lvl1pPr>
            <a:lvl2pPr marL="914400" lvl="1" indent="-317500" rtl="0">
              <a:lnSpc>
                <a:spcPct val="115000"/>
              </a:lnSpc>
              <a:spcBef>
                <a:spcPts val="0"/>
              </a:spcBef>
              <a:spcAft>
                <a:spcPts val="0"/>
              </a:spcAft>
              <a:buClr>
                <a:schemeClr val="dk1"/>
              </a:buClr>
              <a:buSzPts val="1400"/>
              <a:buChar char="○"/>
              <a:defRPr>
                <a:solidFill>
                  <a:schemeClr val="dk1"/>
                </a:solidFill>
              </a:defRPr>
            </a:lvl2pPr>
            <a:lvl3pPr marL="1371600" lvl="2" indent="-317500" rtl="0">
              <a:lnSpc>
                <a:spcPct val="115000"/>
              </a:lnSpc>
              <a:spcBef>
                <a:spcPts val="0"/>
              </a:spcBef>
              <a:spcAft>
                <a:spcPts val="0"/>
              </a:spcAft>
              <a:buClr>
                <a:schemeClr val="dk1"/>
              </a:buClr>
              <a:buSzPts val="1400"/>
              <a:buChar char="■"/>
              <a:defRPr>
                <a:solidFill>
                  <a:schemeClr val="dk1"/>
                </a:solidFill>
              </a:defRPr>
            </a:lvl3pPr>
            <a:lvl4pPr marL="1828800" lvl="3" indent="-317500" rtl="0">
              <a:lnSpc>
                <a:spcPct val="115000"/>
              </a:lnSpc>
              <a:spcBef>
                <a:spcPts val="0"/>
              </a:spcBef>
              <a:spcAft>
                <a:spcPts val="0"/>
              </a:spcAft>
              <a:buClr>
                <a:schemeClr val="dk1"/>
              </a:buClr>
              <a:buSzPts val="1400"/>
              <a:buChar char="●"/>
              <a:defRPr>
                <a:solidFill>
                  <a:schemeClr val="dk1"/>
                </a:solidFill>
              </a:defRPr>
            </a:lvl4pPr>
            <a:lvl5pPr marL="2286000" lvl="4" indent="-317500" rtl="0">
              <a:lnSpc>
                <a:spcPct val="115000"/>
              </a:lnSpc>
              <a:spcBef>
                <a:spcPts val="0"/>
              </a:spcBef>
              <a:spcAft>
                <a:spcPts val="0"/>
              </a:spcAft>
              <a:buClr>
                <a:schemeClr val="dk1"/>
              </a:buClr>
              <a:buSzPts val="1400"/>
              <a:buChar char="○"/>
              <a:defRPr>
                <a:solidFill>
                  <a:schemeClr val="dk1"/>
                </a:solidFill>
              </a:defRPr>
            </a:lvl5pPr>
            <a:lvl6pPr marL="2743200" lvl="5" indent="-317500" rtl="0">
              <a:lnSpc>
                <a:spcPct val="115000"/>
              </a:lnSpc>
              <a:spcBef>
                <a:spcPts val="0"/>
              </a:spcBef>
              <a:spcAft>
                <a:spcPts val="0"/>
              </a:spcAft>
              <a:buClr>
                <a:schemeClr val="dk1"/>
              </a:buClr>
              <a:buSzPts val="1400"/>
              <a:buChar char="■"/>
              <a:defRPr>
                <a:solidFill>
                  <a:schemeClr val="dk1"/>
                </a:solidFill>
              </a:defRPr>
            </a:lvl6pPr>
            <a:lvl7pPr marL="3200400" lvl="6" indent="-317500" rtl="0">
              <a:lnSpc>
                <a:spcPct val="115000"/>
              </a:lnSpc>
              <a:spcBef>
                <a:spcPts val="0"/>
              </a:spcBef>
              <a:spcAft>
                <a:spcPts val="0"/>
              </a:spcAft>
              <a:buClr>
                <a:schemeClr val="dk1"/>
              </a:buClr>
              <a:buSzPts val="1400"/>
              <a:buChar char="●"/>
              <a:defRPr>
                <a:solidFill>
                  <a:schemeClr val="dk1"/>
                </a:solidFill>
              </a:defRPr>
            </a:lvl7pPr>
            <a:lvl8pPr marL="3657600" lvl="7" indent="-317500" rtl="0">
              <a:lnSpc>
                <a:spcPct val="115000"/>
              </a:lnSpc>
              <a:spcBef>
                <a:spcPts val="0"/>
              </a:spcBef>
              <a:spcAft>
                <a:spcPts val="0"/>
              </a:spcAft>
              <a:buClr>
                <a:schemeClr val="dk1"/>
              </a:buClr>
              <a:buSzPts val="1400"/>
              <a:buChar char="○"/>
              <a:defRPr>
                <a:solidFill>
                  <a:schemeClr val="dk1"/>
                </a:solidFill>
              </a:defRPr>
            </a:lvl8pPr>
            <a:lvl9pPr marL="4114800" lvl="8" indent="-317500" rtl="0">
              <a:lnSpc>
                <a:spcPct val="115000"/>
              </a:lnSpc>
              <a:spcBef>
                <a:spcPts val="0"/>
              </a:spcBef>
              <a:spcAft>
                <a:spcPts val="0"/>
              </a:spcAft>
              <a:buClr>
                <a:schemeClr val="dk1"/>
              </a:buClr>
              <a:buSzPts val="1400"/>
              <a:buChar char="■"/>
              <a:defRPr>
                <a:solidFill>
                  <a:schemeClr val="dk1"/>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endParaRPr/>
          </a:p>
        </p:txBody>
      </p:sp>
      <p:sp>
        <p:nvSpPr>
          <p:cNvPr id="2" name="Google Shape;9;p1">
            <a:extLst>
              <a:ext uri="{FF2B5EF4-FFF2-40B4-BE49-F238E27FC236}">
                <a16:creationId xmlns:a16="http://schemas.microsoft.com/office/drawing/2014/main" id="{02AF471A-BDAD-8AF0-6C99-18BAC5448DEB}"/>
              </a:ext>
            </a:extLst>
          </p:cNvPr>
          <p:cNvSpPr/>
          <p:nvPr userDrawn="1"/>
        </p:nvSpPr>
        <p:spPr>
          <a:xfrm>
            <a:off x="0" y="879679"/>
            <a:ext cx="9144000" cy="276092"/>
          </a:xfrm>
          <a:prstGeom prst="rect">
            <a:avLst/>
          </a:prstGeom>
          <a:solidFill>
            <a:srgbClr val="00B05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 sz="1200" b="1" dirty="0">
                <a:solidFill>
                  <a:schemeClr val="lt1"/>
                </a:solidFill>
              </a:rPr>
              <a:t>ITIS 6200 / 8200</a:t>
            </a:r>
            <a:endParaRPr sz="1200" b="1" dirty="0">
              <a:solidFill>
                <a:schemeClr val="lt1"/>
              </a:solidFil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7" r:id="rId8"/>
    <p:sldLayoutId id="2147483659"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0.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sp>
        <p:nvSpPr>
          <p:cNvPr id="98" name="Google Shape;98;p20"/>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Transmission Control Protocol (TCP)</a:t>
            </a:r>
            <a:endParaRPr/>
          </a:p>
        </p:txBody>
      </p:sp>
      <p:sp>
        <p:nvSpPr>
          <p:cNvPr id="99" name="Google Shape;99;p2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a:t>
            </a:fld>
            <a:endParaRPr/>
          </a:p>
        </p:txBody>
      </p:sp>
    </p:spTree>
    <p:extLst>
      <p:ext uri="{BB962C8B-B14F-4D97-AF65-F5344CB8AC3E}">
        <p14:creationId xmlns:p14="http://schemas.microsoft.com/office/powerpoint/2010/main" val="15683326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86"/>
        <p:cNvGrpSpPr/>
        <p:nvPr/>
      </p:nvGrpSpPr>
      <p:grpSpPr>
        <a:xfrm>
          <a:off x="0" y="0"/>
          <a:ext cx="0" cy="0"/>
          <a:chOff x="0" y="0"/>
          <a:chExt cx="0" cy="0"/>
        </a:xfrm>
      </p:grpSpPr>
      <p:sp>
        <p:nvSpPr>
          <p:cNvPr id="187" name="Google Shape;187;p2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88" name="Google Shape;188;p2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Byte </a:t>
            </a:r>
            <a:r>
              <a:rPr lang="en" i="1"/>
              <a:t>i</a:t>
            </a:r>
            <a:r>
              <a:rPr lang="en"/>
              <a:t> of the bytestream is represented by sequence number </a:t>
            </a:r>
            <a:r>
              <a:rPr lang="en" i="1"/>
              <a:t>x</a:t>
            </a:r>
            <a:r>
              <a:rPr lang="en"/>
              <a:t> + </a:t>
            </a:r>
            <a:r>
              <a:rPr lang="en" i="1"/>
              <a:t>i</a:t>
            </a:r>
            <a:endParaRPr/>
          </a:p>
          <a:p>
            <a:pPr marL="914400" lvl="1" indent="-317500" algn="l" rtl="0">
              <a:spcBef>
                <a:spcPts val="0"/>
              </a:spcBef>
              <a:spcAft>
                <a:spcPts val="0"/>
              </a:spcAft>
              <a:buSzPts val="1400"/>
              <a:buChar char="○"/>
            </a:pPr>
            <a:r>
              <a:rPr lang="en"/>
              <a:t>The first byte is byte </a:t>
            </a:r>
            <a:r>
              <a:rPr lang="en" i="1"/>
              <a:t>i</a:t>
            </a:r>
            <a:r>
              <a:rPr lang="en"/>
              <a:t> = 1, since sequence number </a:t>
            </a:r>
            <a:r>
              <a:rPr lang="en" i="1"/>
              <a:t>x</a:t>
            </a:r>
            <a:r>
              <a:rPr lang="en"/>
              <a:t> was used for the SYN packet and </a:t>
            </a:r>
            <a:r>
              <a:rPr lang="en" i="1"/>
              <a:t>y</a:t>
            </a:r>
            <a:r>
              <a:rPr lang="en"/>
              <a:t> for the SYN-ACK packet</a:t>
            </a:r>
            <a:endParaRPr/>
          </a:p>
          <a:p>
            <a:pPr marL="457200" lvl="0" indent="-342900" algn="l" rtl="0">
              <a:spcBef>
                <a:spcPts val="0"/>
              </a:spcBef>
              <a:spcAft>
                <a:spcPts val="0"/>
              </a:spcAft>
              <a:buSzPts val="1800"/>
              <a:buChar char="●"/>
            </a:pPr>
            <a:r>
              <a:rPr lang="en"/>
              <a:t>A packet’s sequence number is the number of the first byte of its data</a:t>
            </a:r>
            <a:endParaRPr/>
          </a:p>
          <a:p>
            <a:pPr marL="914400" lvl="1" indent="-317500" algn="l" rtl="0">
              <a:spcBef>
                <a:spcPts val="0"/>
              </a:spcBef>
              <a:spcAft>
                <a:spcPts val="0"/>
              </a:spcAft>
              <a:buSzPts val="1400"/>
              <a:buChar char="○"/>
            </a:pPr>
            <a:r>
              <a:rPr lang="en"/>
              <a:t>This number is from the sender’s set of sequence numbers</a:t>
            </a:r>
            <a:endParaRPr/>
          </a:p>
          <a:p>
            <a:pPr marL="457200" lvl="0" indent="-342900" algn="l" rtl="0">
              <a:spcBef>
                <a:spcPts val="0"/>
              </a:spcBef>
              <a:spcAft>
                <a:spcPts val="0"/>
              </a:spcAft>
              <a:buSzPts val="1800"/>
              <a:buChar char="●"/>
            </a:pPr>
            <a:r>
              <a:rPr lang="en"/>
              <a:t>A packet’s ACK number, if the ACK flag is set, is the number of the byte immediately after the last received byte</a:t>
            </a:r>
            <a:endParaRPr/>
          </a:p>
          <a:p>
            <a:pPr marL="914400" lvl="1" indent="-317500" algn="l" rtl="0">
              <a:spcBef>
                <a:spcPts val="0"/>
              </a:spcBef>
              <a:spcAft>
                <a:spcPts val="0"/>
              </a:spcAft>
              <a:buSzPts val="1400"/>
              <a:buChar char="○"/>
            </a:pPr>
            <a:r>
              <a:rPr lang="en"/>
              <a:t>This number is from the receiver’s set of sequence numbers</a:t>
            </a:r>
            <a:endParaRPr/>
          </a:p>
          <a:p>
            <a:pPr marL="914400" lvl="1" indent="-317500" algn="l" rtl="0">
              <a:spcBef>
                <a:spcPts val="0"/>
              </a:spcBef>
              <a:spcAft>
                <a:spcPts val="0"/>
              </a:spcAft>
              <a:buSzPts val="1400"/>
              <a:buChar char="○"/>
            </a:pPr>
            <a:r>
              <a:rPr lang="en"/>
              <a:t>This would be (sequence number) + (length of data) for the last received packet</a:t>
            </a:r>
            <a:endParaRPr/>
          </a:p>
        </p:txBody>
      </p:sp>
      <p:sp>
        <p:nvSpPr>
          <p:cNvPr id="189" name="Google Shape;189;p2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93"/>
        <p:cNvGrpSpPr/>
        <p:nvPr/>
      </p:nvGrpSpPr>
      <p:grpSpPr>
        <a:xfrm>
          <a:off x="0" y="0"/>
          <a:ext cx="0" cy="0"/>
          <a:chOff x="0" y="0"/>
          <a:chExt cx="0" cy="0"/>
        </a:xfrm>
      </p:grpSpPr>
      <p:sp>
        <p:nvSpPr>
          <p:cNvPr id="194" name="Google Shape;194;p30"/>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95" name="Google Shape;195;p3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11</a:t>
            </a:fld>
            <a:endParaRPr/>
          </a:p>
        </p:txBody>
      </p:sp>
      <p:sp>
        <p:nvSpPr>
          <p:cNvPr id="196" name="Google Shape;196;p30"/>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197" name="Google Shape;197;p30"/>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198" name="Google Shape;198;p30"/>
          <p:cNvCxnSpPr>
            <a:stCxn id="196"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199" name="Google Shape;199;p30"/>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00" name="Google Shape;200;p30"/>
          <p:cNvGrpSpPr/>
          <p:nvPr/>
        </p:nvGrpSpPr>
        <p:grpSpPr>
          <a:xfrm>
            <a:off x="2707848" y="1699000"/>
            <a:ext cx="3288427" cy="703800"/>
            <a:chOff x="2707848" y="1699000"/>
            <a:chExt cx="3288427" cy="703800"/>
          </a:xfrm>
        </p:grpSpPr>
        <p:cxnSp>
          <p:nvCxnSpPr>
            <p:cNvPr id="201" name="Google Shape;201;p30"/>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02" name="Google Shape;202;p30"/>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Data, length </a:t>
              </a:r>
              <a:r>
                <a:rPr lang="en" sz="1000" i="1">
                  <a:solidFill>
                    <a:srgbClr val="0000FF"/>
                  </a:solidFill>
                </a:rPr>
                <a:t>A</a:t>
              </a:r>
              <a:r>
                <a:rPr lang="en" sz="1000">
                  <a:solidFill>
                    <a:srgbClr val="0000FF"/>
                  </a:solidFill>
                </a:rPr>
                <a:t> </a:t>
              </a:r>
              <a:endParaRPr sz="1000">
                <a:solidFill>
                  <a:srgbClr val="0000FF"/>
                </a:solidFill>
              </a:endParaRPr>
            </a:p>
          </p:txBody>
        </p:sp>
      </p:grpSp>
      <p:grpSp>
        <p:nvGrpSpPr>
          <p:cNvPr id="203" name="Google Shape;203;p30"/>
          <p:cNvGrpSpPr/>
          <p:nvPr/>
        </p:nvGrpSpPr>
        <p:grpSpPr>
          <a:xfrm>
            <a:off x="2723175" y="2266505"/>
            <a:ext cx="3273000" cy="743700"/>
            <a:chOff x="2723175" y="2266505"/>
            <a:chExt cx="3273000" cy="743700"/>
          </a:xfrm>
        </p:grpSpPr>
        <p:cxnSp>
          <p:nvCxnSpPr>
            <p:cNvPr id="204" name="Google Shape;204;p30"/>
            <p:cNvCxnSpPr/>
            <p:nvPr/>
          </p:nvCxnSpPr>
          <p:spPr>
            <a:xfrm flipH="1">
              <a:off x="2723175" y="2531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05" name="Google Shape;205;p30"/>
            <p:cNvSpPr txBox="1"/>
            <p:nvPr/>
          </p:nvSpPr>
          <p:spPr>
            <a:xfrm rot="-471777">
              <a:off x="2833270" y="2469051"/>
              <a:ext cx="2984560"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ACK. Seq = y+1, Ack = x+1+</a:t>
              </a:r>
              <a:r>
                <a:rPr lang="en" sz="1000" i="1">
                  <a:solidFill>
                    <a:srgbClr val="38761D"/>
                  </a:solidFill>
                </a:rPr>
                <a:t>A</a:t>
              </a:r>
              <a:r>
                <a:rPr lang="en" sz="1000">
                  <a:solidFill>
                    <a:srgbClr val="38761D"/>
                  </a:solidFill>
                </a:rPr>
                <a:t>. Data, length </a:t>
              </a:r>
              <a:r>
                <a:rPr lang="en" sz="1000" i="1">
                  <a:solidFill>
                    <a:srgbClr val="38761D"/>
                  </a:solidFill>
                </a:rPr>
                <a:t>B</a:t>
              </a:r>
              <a:endParaRPr sz="1000" i="1">
                <a:solidFill>
                  <a:srgbClr val="38761D"/>
                </a:solidFill>
              </a:endParaRPr>
            </a:p>
          </p:txBody>
        </p:sp>
      </p:grpSp>
      <p:grpSp>
        <p:nvGrpSpPr>
          <p:cNvPr id="206" name="Google Shape;206;p30"/>
          <p:cNvGrpSpPr/>
          <p:nvPr/>
        </p:nvGrpSpPr>
        <p:grpSpPr>
          <a:xfrm>
            <a:off x="2715099" y="2919049"/>
            <a:ext cx="3281176" cy="694200"/>
            <a:chOff x="2715099" y="2919049"/>
            <a:chExt cx="3281176" cy="694200"/>
          </a:xfrm>
        </p:grpSpPr>
        <p:cxnSp>
          <p:nvCxnSpPr>
            <p:cNvPr id="207" name="Google Shape;207;p30"/>
            <p:cNvCxnSpPr/>
            <p:nvPr/>
          </p:nvCxnSpPr>
          <p:spPr>
            <a:xfrm>
              <a:off x="2736775" y="32408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08" name="Google Shape;208;p30"/>
            <p:cNvSpPr txBox="1"/>
            <p:nvPr/>
          </p:nvSpPr>
          <p:spPr>
            <a:xfrm rot="394211">
              <a:off x="2724178" y="3096889"/>
              <a:ext cx="3127943"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a:t>
              </a:r>
              <a:r>
                <a:rPr lang="en" sz="1000" i="1">
                  <a:solidFill>
                    <a:srgbClr val="0000FF"/>
                  </a:solidFill>
                </a:rPr>
                <a:t>A</a:t>
              </a:r>
              <a:r>
                <a:rPr lang="en" sz="1000">
                  <a:solidFill>
                    <a:srgbClr val="0000FF"/>
                  </a:solidFill>
                </a:rPr>
                <a:t>, Ack = </a:t>
              </a:r>
              <a:r>
                <a:rPr lang="en" sz="1000" i="1">
                  <a:solidFill>
                    <a:srgbClr val="0000FF"/>
                  </a:solidFill>
                </a:rPr>
                <a:t>y</a:t>
              </a:r>
              <a:r>
                <a:rPr lang="en" sz="1000">
                  <a:solidFill>
                    <a:srgbClr val="0000FF"/>
                  </a:solidFill>
                </a:rPr>
                <a:t>+1+</a:t>
              </a:r>
              <a:r>
                <a:rPr lang="en" sz="1000" i="1">
                  <a:solidFill>
                    <a:srgbClr val="0000FF"/>
                  </a:solidFill>
                </a:rPr>
                <a:t>B</a:t>
              </a:r>
              <a:r>
                <a:rPr lang="en" sz="1000">
                  <a:solidFill>
                    <a:srgbClr val="0000FF"/>
                  </a:solidFill>
                </a:rPr>
                <a:t>. Data, length </a:t>
              </a:r>
              <a:r>
                <a:rPr lang="en" sz="1000" i="1">
                  <a:solidFill>
                    <a:srgbClr val="0000FF"/>
                  </a:solidFill>
                </a:rPr>
                <a:t>C</a:t>
              </a:r>
              <a:r>
                <a:rPr lang="en" sz="1000">
                  <a:solidFill>
                    <a:srgbClr val="0000FF"/>
                  </a:solidFill>
                </a:rPr>
                <a:t> </a:t>
              </a:r>
              <a:endParaRPr sz="1100">
                <a:solidFill>
                  <a:srgbClr val="0000FF"/>
                </a:solidFill>
              </a:endParaRPr>
            </a:p>
          </p:txBody>
        </p:sp>
      </p:grpSp>
      <p:grpSp>
        <p:nvGrpSpPr>
          <p:cNvPr id="209" name="Google Shape;209;p30"/>
          <p:cNvGrpSpPr/>
          <p:nvPr/>
        </p:nvGrpSpPr>
        <p:grpSpPr>
          <a:xfrm>
            <a:off x="2665074" y="3615948"/>
            <a:ext cx="3331101" cy="787800"/>
            <a:chOff x="2665074" y="3615948"/>
            <a:chExt cx="3331101" cy="787800"/>
          </a:xfrm>
        </p:grpSpPr>
        <p:cxnSp>
          <p:nvCxnSpPr>
            <p:cNvPr id="210" name="Google Shape;210;p30"/>
            <p:cNvCxnSpPr/>
            <p:nvPr/>
          </p:nvCxnSpPr>
          <p:spPr>
            <a:xfrm flipH="1">
              <a:off x="2723175" y="39032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11" name="Google Shape;211;p30"/>
            <p:cNvSpPr txBox="1"/>
            <p:nvPr/>
          </p:nvSpPr>
          <p:spPr>
            <a:xfrm rot="-471582">
              <a:off x="2672635" y="3840565"/>
              <a:ext cx="3308278" cy="33856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38761D"/>
                  </a:solidFill>
                </a:rPr>
                <a:t>ACK. Seq = </a:t>
              </a:r>
              <a:r>
                <a:rPr lang="en" sz="1000" i="1">
                  <a:solidFill>
                    <a:srgbClr val="38761D"/>
                  </a:solidFill>
                </a:rPr>
                <a:t>y</a:t>
              </a:r>
              <a:r>
                <a:rPr lang="en" sz="1000">
                  <a:solidFill>
                    <a:srgbClr val="38761D"/>
                  </a:solidFill>
                </a:rPr>
                <a:t>+1+</a:t>
              </a:r>
              <a:r>
                <a:rPr lang="en" sz="1000" i="1">
                  <a:solidFill>
                    <a:srgbClr val="38761D"/>
                  </a:solidFill>
                </a:rPr>
                <a:t>B</a:t>
              </a:r>
              <a:r>
                <a:rPr lang="en" sz="1000">
                  <a:solidFill>
                    <a:srgbClr val="38761D"/>
                  </a:solidFill>
                </a:rPr>
                <a:t>, Ack = </a:t>
              </a:r>
              <a:r>
                <a:rPr lang="en" sz="1000" i="1">
                  <a:solidFill>
                    <a:srgbClr val="38761D"/>
                  </a:solidFill>
                </a:rPr>
                <a:t>x</a:t>
              </a:r>
              <a:r>
                <a:rPr lang="en" sz="1000">
                  <a:solidFill>
                    <a:srgbClr val="38761D"/>
                  </a:solidFill>
                </a:rPr>
                <a:t>+1+</a:t>
              </a:r>
              <a:r>
                <a:rPr lang="en" sz="1000" i="1">
                  <a:solidFill>
                    <a:srgbClr val="38761D"/>
                  </a:solidFill>
                </a:rPr>
                <a:t>A</a:t>
              </a:r>
              <a:r>
                <a:rPr lang="en" sz="1000">
                  <a:solidFill>
                    <a:srgbClr val="38761D"/>
                  </a:solidFill>
                </a:rPr>
                <a:t>+</a:t>
              </a:r>
              <a:r>
                <a:rPr lang="en" sz="1000" i="1">
                  <a:solidFill>
                    <a:srgbClr val="38761D"/>
                  </a:solidFill>
                </a:rPr>
                <a:t>C</a:t>
              </a:r>
              <a:r>
                <a:rPr lang="en" sz="1000">
                  <a:solidFill>
                    <a:srgbClr val="38761D"/>
                  </a:solidFill>
                </a:rPr>
                <a:t>. Data, length </a:t>
              </a:r>
              <a:r>
                <a:rPr lang="en" sz="1000" i="1">
                  <a:solidFill>
                    <a:srgbClr val="38761D"/>
                  </a:solidFill>
                </a:rPr>
                <a:t>D</a:t>
              </a:r>
              <a:r>
                <a:rPr lang="en" sz="1000">
                  <a:solidFill>
                    <a:srgbClr val="38761D"/>
                  </a:solidFill>
                </a:rPr>
                <a:t> </a:t>
              </a:r>
              <a:endParaRPr sz="1000">
                <a:solidFill>
                  <a:srgbClr val="38761D"/>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0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0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15"/>
        <p:cNvGrpSpPr/>
        <p:nvPr/>
      </p:nvGrpSpPr>
      <p:grpSpPr>
        <a:xfrm>
          <a:off x="0" y="0"/>
          <a:ext cx="0" cy="0"/>
          <a:chOff x="0" y="0"/>
          <a:chExt cx="0" cy="0"/>
        </a:xfrm>
      </p:grpSpPr>
      <p:sp>
        <p:nvSpPr>
          <p:cNvPr id="216" name="Google Shape;216;p3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Retransmission</a:t>
            </a:r>
            <a:endParaRPr/>
          </a:p>
        </p:txBody>
      </p:sp>
      <p:sp>
        <p:nvSpPr>
          <p:cNvPr id="217" name="Google Shape;217;p3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If a packet is dropped (lost in transit):</a:t>
            </a:r>
            <a:endParaRPr/>
          </a:p>
          <a:p>
            <a:pPr marL="914400" lvl="1" indent="-317500" algn="l" rtl="0">
              <a:spcBef>
                <a:spcPts val="0"/>
              </a:spcBef>
              <a:spcAft>
                <a:spcPts val="0"/>
              </a:spcAft>
              <a:buSzPts val="1400"/>
              <a:buChar char="○"/>
            </a:pPr>
            <a:r>
              <a:rPr lang="en"/>
              <a:t>The recipient will not send an ACK, so the sender will not receive the ACK</a:t>
            </a:r>
            <a:endParaRPr/>
          </a:p>
          <a:p>
            <a:pPr marL="914400" lvl="1" indent="-317500" algn="l" rtl="0">
              <a:spcBef>
                <a:spcPts val="0"/>
              </a:spcBef>
              <a:spcAft>
                <a:spcPts val="0"/>
              </a:spcAft>
              <a:buSzPts val="1400"/>
              <a:buChar char="○"/>
            </a:pPr>
            <a:r>
              <a:rPr lang="en"/>
              <a:t>The sender repeatedly tries to send the packet again until it receives the ACK</a:t>
            </a:r>
            <a:endParaRPr/>
          </a:p>
          <a:p>
            <a:pPr marL="457200" lvl="0" indent="-342900" algn="l" rtl="0">
              <a:spcBef>
                <a:spcPts val="0"/>
              </a:spcBef>
              <a:spcAft>
                <a:spcPts val="0"/>
              </a:spcAft>
              <a:buSzPts val="1800"/>
              <a:buChar char="●"/>
            </a:pPr>
            <a:r>
              <a:rPr lang="en"/>
              <a:t>If a packet is received, but the ACK is dropped:</a:t>
            </a:r>
            <a:endParaRPr/>
          </a:p>
          <a:p>
            <a:pPr marL="914400" lvl="1" indent="-317500" algn="l" rtl="0">
              <a:spcBef>
                <a:spcPts val="0"/>
              </a:spcBef>
              <a:spcAft>
                <a:spcPts val="0"/>
              </a:spcAft>
              <a:buSzPts val="1400"/>
              <a:buChar char="○"/>
            </a:pPr>
            <a:r>
              <a:rPr lang="en"/>
              <a:t>The sender tries to send the packet again since it didn’t receive the ACK</a:t>
            </a:r>
            <a:endParaRPr/>
          </a:p>
          <a:p>
            <a:pPr marL="914400" lvl="1" indent="-317500" algn="l" rtl="0">
              <a:spcBef>
                <a:spcPts val="0"/>
              </a:spcBef>
              <a:spcAft>
                <a:spcPts val="0"/>
              </a:spcAft>
              <a:buSzPts val="1400"/>
              <a:buChar char="○"/>
            </a:pPr>
            <a:r>
              <a:rPr lang="en"/>
              <a:t>The recipient ignores the duplicate data and sends the ACK again</a:t>
            </a:r>
            <a:endParaRPr/>
          </a:p>
          <a:p>
            <a:pPr marL="457200" lvl="0" indent="-342900" algn="l" rtl="0">
              <a:spcBef>
                <a:spcPts val="0"/>
              </a:spcBef>
              <a:spcAft>
                <a:spcPts val="0"/>
              </a:spcAft>
              <a:buSzPts val="1800"/>
              <a:buChar char="●"/>
            </a:pPr>
            <a:r>
              <a:rPr lang="en"/>
              <a:t>When packets are dropped in TCP, TCP assumes that there is congestion and sends the data at a slower rate</a:t>
            </a:r>
            <a:endParaRPr/>
          </a:p>
        </p:txBody>
      </p:sp>
      <p:sp>
        <p:nvSpPr>
          <p:cNvPr id="218" name="Google Shape;218;p3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12</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1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1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1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1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1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Ending/Aborting a Connection</a:t>
            </a:r>
            <a:endParaRPr/>
          </a:p>
        </p:txBody>
      </p:sp>
      <p:sp>
        <p:nvSpPr>
          <p:cNvPr id="224" name="Google Shape;224;p3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To </a:t>
            </a:r>
            <a:r>
              <a:rPr lang="en" b="1" dirty="0"/>
              <a:t>end</a:t>
            </a:r>
            <a:r>
              <a:rPr lang="en" dirty="0"/>
              <a:t> a connection, one side sends a packet with the FIN (finish) flag set, which should then be acknowledged</a:t>
            </a:r>
            <a:endParaRPr dirty="0"/>
          </a:p>
          <a:p>
            <a:pPr marL="914400" lvl="1" indent="-317500" algn="l" rtl="0">
              <a:spcBef>
                <a:spcPts val="0"/>
              </a:spcBef>
              <a:spcAft>
                <a:spcPts val="0"/>
              </a:spcAft>
              <a:buSzPts val="1400"/>
              <a:buChar char="○"/>
            </a:pPr>
            <a:r>
              <a:rPr lang="en" dirty="0"/>
              <a:t>This means “I will no longer be sending any more packets, but I will continue to receive packets”</a:t>
            </a:r>
            <a:endParaRPr dirty="0"/>
          </a:p>
          <a:p>
            <a:pPr marL="914400" lvl="1" indent="-317500" algn="l" rtl="0">
              <a:spcBef>
                <a:spcPts val="0"/>
              </a:spcBef>
              <a:spcAft>
                <a:spcPts val="0"/>
              </a:spcAft>
              <a:buSzPts val="1400"/>
              <a:buChar char="○"/>
            </a:pPr>
            <a:r>
              <a:rPr lang="en" dirty="0"/>
              <a:t>Once the other side is no longer sending packets, it sends a packet with the FIN flag set</a:t>
            </a:r>
            <a:endParaRPr dirty="0"/>
          </a:p>
          <a:p>
            <a:pPr marL="457200" lvl="0" indent="-342900" algn="l" rtl="0">
              <a:spcBef>
                <a:spcPts val="0"/>
              </a:spcBef>
              <a:spcAft>
                <a:spcPts val="0"/>
              </a:spcAft>
              <a:buSzPts val="1800"/>
              <a:buChar char="●"/>
            </a:pPr>
            <a:r>
              <a:rPr lang="en" dirty="0"/>
              <a:t>To </a:t>
            </a:r>
            <a:r>
              <a:rPr lang="en" b="1" dirty="0"/>
              <a:t>abort</a:t>
            </a:r>
            <a:r>
              <a:rPr lang="en" dirty="0"/>
              <a:t> a connection, one side sends a packet with the RST (reset) flag set</a:t>
            </a:r>
            <a:endParaRPr dirty="0"/>
          </a:p>
          <a:p>
            <a:pPr marL="914400" lvl="1" indent="-317500" algn="l" rtl="0">
              <a:spcBef>
                <a:spcPts val="0"/>
              </a:spcBef>
              <a:spcAft>
                <a:spcPts val="0"/>
              </a:spcAft>
              <a:buSzPts val="1400"/>
              <a:buChar char="○"/>
            </a:pPr>
            <a:r>
              <a:rPr lang="en" dirty="0"/>
              <a:t>This means “I will no longer be sending nor receiving packets on this connection”</a:t>
            </a:r>
            <a:endParaRPr dirty="0"/>
          </a:p>
          <a:p>
            <a:pPr marL="914400" lvl="1" indent="-317500" algn="l" rtl="0">
              <a:spcBef>
                <a:spcPts val="0"/>
              </a:spcBef>
              <a:spcAft>
                <a:spcPts val="0"/>
              </a:spcAft>
              <a:buSzPts val="1400"/>
              <a:buChar char="○"/>
            </a:pPr>
            <a:r>
              <a:rPr lang="en" dirty="0"/>
              <a:t>RST packets are not acknowledged since they usually mean that something went wrong</a:t>
            </a:r>
            <a:endParaRPr dirty="0"/>
          </a:p>
        </p:txBody>
      </p:sp>
      <p:sp>
        <p:nvSpPr>
          <p:cNvPr id="225" name="Google Shape;225;p3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2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24">
                                            <p:txEl>
                                              <p:pRg st="3" end="3"/>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4">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29"/>
        <p:cNvGrpSpPr/>
        <p:nvPr/>
      </p:nvGrpSpPr>
      <p:grpSpPr>
        <a:xfrm>
          <a:off x="0" y="0"/>
          <a:ext cx="0" cy="0"/>
          <a:chOff x="0" y="0"/>
          <a:chExt cx="0" cy="0"/>
        </a:xfrm>
      </p:grpSpPr>
      <p:sp>
        <p:nvSpPr>
          <p:cNvPr id="230" name="Google Shape;230;p3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Flags</a:t>
            </a:r>
            <a:endParaRPr/>
          </a:p>
        </p:txBody>
      </p:sp>
      <p:sp>
        <p:nvSpPr>
          <p:cNvPr id="231" name="Google Shape;231;p3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a:t>ACK</a:t>
            </a:r>
            <a:endParaRPr/>
          </a:p>
          <a:p>
            <a:pPr marL="914400" lvl="1" indent="-317500" algn="l" rtl="0">
              <a:spcBef>
                <a:spcPts val="0"/>
              </a:spcBef>
              <a:spcAft>
                <a:spcPts val="0"/>
              </a:spcAft>
              <a:buSzPts val="1400"/>
              <a:buChar char="○"/>
            </a:pPr>
            <a:r>
              <a:rPr lang="en"/>
              <a:t>Indicator that the user is acknowledging the receipt of something (in the ack number)</a:t>
            </a:r>
            <a:endParaRPr/>
          </a:p>
          <a:p>
            <a:pPr marL="914400" lvl="1" indent="-317500" algn="l" rtl="0">
              <a:spcBef>
                <a:spcPts val="0"/>
              </a:spcBef>
              <a:spcAft>
                <a:spcPts val="0"/>
              </a:spcAft>
              <a:buSzPts val="1400"/>
              <a:buChar char="○"/>
            </a:pPr>
            <a:r>
              <a:rPr lang="en"/>
              <a:t>Pretty much always set except the very first packet </a:t>
            </a:r>
            <a:endParaRPr/>
          </a:p>
          <a:p>
            <a:pPr marL="457200" lvl="0" indent="-342900" algn="l" rtl="0">
              <a:spcBef>
                <a:spcPts val="0"/>
              </a:spcBef>
              <a:spcAft>
                <a:spcPts val="0"/>
              </a:spcAft>
              <a:buSzPts val="1800"/>
              <a:buChar char="●"/>
            </a:pPr>
            <a:r>
              <a:rPr lang="en"/>
              <a:t>SYN</a:t>
            </a:r>
            <a:endParaRPr/>
          </a:p>
          <a:p>
            <a:pPr marL="914400" lvl="1" indent="-317500" algn="l" rtl="0">
              <a:spcBef>
                <a:spcPts val="0"/>
              </a:spcBef>
              <a:spcAft>
                <a:spcPts val="0"/>
              </a:spcAft>
              <a:buSzPts val="1400"/>
              <a:buChar char="○"/>
            </a:pPr>
            <a:r>
              <a:rPr lang="en"/>
              <a:t>Indicator of the beginning of the connection</a:t>
            </a:r>
            <a:endParaRPr/>
          </a:p>
          <a:p>
            <a:pPr marL="457200" lvl="0" indent="-342900" algn="l" rtl="0">
              <a:spcBef>
                <a:spcPts val="0"/>
              </a:spcBef>
              <a:spcAft>
                <a:spcPts val="0"/>
              </a:spcAft>
              <a:buSzPts val="1800"/>
              <a:buChar char="●"/>
            </a:pPr>
            <a:r>
              <a:rPr lang="en"/>
              <a:t>FIN</a:t>
            </a:r>
            <a:endParaRPr/>
          </a:p>
          <a:p>
            <a:pPr marL="914400" lvl="1" indent="-317500" algn="l" rtl="0">
              <a:spcBef>
                <a:spcPts val="0"/>
              </a:spcBef>
              <a:spcAft>
                <a:spcPts val="0"/>
              </a:spcAft>
              <a:buSzPts val="1400"/>
              <a:buChar char="○"/>
            </a:pPr>
            <a:r>
              <a:rPr lang="en"/>
              <a:t>One way to end the connection</a:t>
            </a:r>
            <a:endParaRPr/>
          </a:p>
          <a:p>
            <a:pPr marL="914400" lvl="1" indent="-317500" algn="l" rtl="0">
              <a:spcBef>
                <a:spcPts val="0"/>
              </a:spcBef>
              <a:spcAft>
                <a:spcPts val="0"/>
              </a:spcAft>
              <a:buSzPts val="1400"/>
              <a:buChar char="○"/>
            </a:pPr>
            <a:r>
              <a:rPr lang="en"/>
              <a:t>Requires an acknowledgement</a:t>
            </a:r>
            <a:endParaRPr/>
          </a:p>
          <a:p>
            <a:pPr marL="914400" lvl="1" indent="-317500" algn="l" rtl="0">
              <a:spcBef>
                <a:spcPts val="0"/>
              </a:spcBef>
              <a:spcAft>
                <a:spcPts val="0"/>
              </a:spcAft>
              <a:buSzPts val="1400"/>
              <a:buChar char="○"/>
            </a:pPr>
            <a:r>
              <a:rPr lang="en"/>
              <a:t>No longer sending packets, but will continue to receive</a:t>
            </a:r>
            <a:endParaRPr/>
          </a:p>
          <a:p>
            <a:pPr marL="457200" lvl="0" indent="-342900" algn="l" rtl="0">
              <a:spcBef>
                <a:spcPts val="0"/>
              </a:spcBef>
              <a:spcAft>
                <a:spcPts val="0"/>
              </a:spcAft>
              <a:buSzPts val="1800"/>
              <a:buChar char="●"/>
            </a:pPr>
            <a:r>
              <a:rPr lang="en"/>
              <a:t>RST</a:t>
            </a:r>
            <a:endParaRPr/>
          </a:p>
          <a:p>
            <a:pPr marL="914400" lvl="1" indent="-317500" algn="l" rtl="0">
              <a:spcBef>
                <a:spcPts val="0"/>
              </a:spcBef>
              <a:spcAft>
                <a:spcPts val="0"/>
              </a:spcAft>
              <a:buSzPts val="1400"/>
              <a:buChar char="○"/>
            </a:pPr>
            <a:r>
              <a:rPr lang="en"/>
              <a:t>One way to end a connection</a:t>
            </a:r>
            <a:endParaRPr/>
          </a:p>
          <a:p>
            <a:pPr marL="914400" lvl="1" indent="-317500" algn="l" rtl="0">
              <a:spcBef>
                <a:spcPts val="0"/>
              </a:spcBef>
              <a:spcAft>
                <a:spcPts val="0"/>
              </a:spcAft>
              <a:buSzPts val="1400"/>
              <a:buChar char="○"/>
            </a:pPr>
            <a:r>
              <a:rPr lang="en"/>
              <a:t>Does not require an acknowledgement</a:t>
            </a:r>
            <a:endParaRPr/>
          </a:p>
          <a:p>
            <a:pPr marL="914400" lvl="1" indent="-317500" algn="l" rtl="0">
              <a:spcBef>
                <a:spcPts val="0"/>
              </a:spcBef>
              <a:spcAft>
                <a:spcPts val="0"/>
              </a:spcAft>
              <a:buSzPts val="1400"/>
              <a:buChar char="○"/>
            </a:pPr>
            <a:r>
              <a:rPr lang="en"/>
              <a:t>No longer sending or receiving packets</a:t>
            </a:r>
            <a:endParaRPr/>
          </a:p>
        </p:txBody>
      </p:sp>
      <p:sp>
        <p:nvSpPr>
          <p:cNvPr id="232" name="Google Shape;232;p3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3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3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1">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3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1">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31">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3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31">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31">
                                            <p:txEl>
                                              <p:pRg st="9" end="9"/>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31">
                                            <p:txEl>
                                              <p:pRg st="10" end="10"/>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31">
                                            <p:txEl>
                                              <p:pRg st="11" end="11"/>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31">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36"/>
        <p:cNvGrpSpPr/>
        <p:nvPr/>
      </p:nvGrpSpPr>
      <p:grpSpPr>
        <a:xfrm>
          <a:off x="0" y="0"/>
          <a:ext cx="0" cy="0"/>
          <a:chOff x="0" y="0"/>
          <a:chExt cx="0" cy="0"/>
        </a:xfrm>
      </p:grpSpPr>
      <p:sp>
        <p:nvSpPr>
          <p:cNvPr id="237" name="Google Shape;237;p3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TCP Segment Structure</a:t>
            </a:r>
            <a:endParaRPr dirty="0"/>
          </a:p>
        </p:txBody>
      </p:sp>
      <p:sp>
        <p:nvSpPr>
          <p:cNvPr id="238" name="Google Shape;238;p34"/>
          <p:cNvSpPr txBox="1">
            <a:spLocks noGrp="1"/>
          </p:cNvSpPr>
          <p:nvPr>
            <p:ph type="body" idx="1"/>
          </p:nvPr>
        </p:nvSpPr>
        <p:spPr>
          <a:xfrm>
            <a:off x="512100" y="4520775"/>
            <a:ext cx="8119800" cy="572700"/>
          </a:xfrm>
          <a:prstGeom prst="rect">
            <a:avLst/>
          </a:prstGeom>
        </p:spPr>
        <p:txBody>
          <a:bodyPr spcFirstLastPara="1" wrap="square" lIns="91425" tIns="91425" rIns="91425" bIns="91425" anchor="t" anchorCtr="0">
            <a:normAutofit lnSpcReduction="10000"/>
          </a:bodyPr>
          <a:lstStyle/>
          <a:p>
            <a:pPr marL="0" lvl="0" indent="0" algn="ctr" rtl="0">
              <a:spcBef>
                <a:spcPts val="0"/>
              </a:spcBef>
              <a:spcAft>
                <a:spcPts val="1200"/>
              </a:spcAft>
              <a:buNone/>
            </a:pPr>
            <a:r>
              <a:rPr lang="en" dirty="0"/>
              <a:t>TCP segment header</a:t>
            </a:r>
            <a:endParaRPr dirty="0"/>
          </a:p>
        </p:txBody>
      </p:sp>
      <p:graphicFrame>
        <p:nvGraphicFramePr>
          <p:cNvPr id="239" name="Google Shape;239;p34"/>
          <p:cNvGraphicFramePr/>
          <p:nvPr/>
        </p:nvGraphicFramePr>
        <p:xfrm>
          <a:off x="1032500" y="1203925"/>
          <a:ext cx="7079000" cy="3154500"/>
        </p:xfrm>
        <a:graphic>
          <a:graphicData uri="http://schemas.openxmlformats.org/drawingml/2006/table">
            <a:tbl>
              <a:tblPr>
                <a:noFill/>
                <a:tableStyleId>{A348CFEC-60BF-4662-BA17-07C2758C695D}</a:tableStyleId>
              </a:tblPr>
              <a:tblGrid>
                <a:gridCol w="884875">
                  <a:extLst>
                    <a:ext uri="{9D8B030D-6E8A-4147-A177-3AD203B41FA5}">
                      <a16:colId xmlns:a16="http://schemas.microsoft.com/office/drawing/2014/main" val="20000"/>
                    </a:ext>
                  </a:extLst>
                </a:gridCol>
                <a:gridCol w="884875">
                  <a:extLst>
                    <a:ext uri="{9D8B030D-6E8A-4147-A177-3AD203B41FA5}">
                      <a16:colId xmlns:a16="http://schemas.microsoft.com/office/drawing/2014/main" val="20001"/>
                    </a:ext>
                  </a:extLst>
                </a:gridCol>
                <a:gridCol w="884875">
                  <a:extLst>
                    <a:ext uri="{9D8B030D-6E8A-4147-A177-3AD203B41FA5}">
                      <a16:colId xmlns:a16="http://schemas.microsoft.com/office/drawing/2014/main" val="20002"/>
                    </a:ext>
                  </a:extLst>
                </a:gridCol>
                <a:gridCol w="884875">
                  <a:extLst>
                    <a:ext uri="{9D8B030D-6E8A-4147-A177-3AD203B41FA5}">
                      <a16:colId xmlns:a16="http://schemas.microsoft.com/office/drawing/2014/main" val="20003"/>
                    </a:ext>
                  </a:extLst>
                </a:gridCol>
                <a:gridCol w="884875">
                  <a:extLst>
                    <a:ext uri="{9D8B030D-6E8A-4147-A177-3AD203B41FA5}">
                      <a16:colId xmlns:a16="http://schemas.microsoft.com/office/drawing/2014/main" val="20004"/>
                    </a:ext>
                  </a:extLst>
                </a:gridCol>
                <a:gridCol w="884875">
                  <a:extLst>
                    <a:ext uri="{9D8B030D-6E8A-4147-A177-3AD203B41FA5}">
                      <a16:colId xmlns:a16="http://schemas.microsoft.com/office/drawing/2014/main" val="20005"/>
                    </a:ext>
                  </a:extLst>
                </a:gridCol>
                <a:gridCol w="884875">
                  <a:extLst>
                    <a:ext uri="{9D8B030D-6E8A-4147-A177-3AD203B41FA5}">
                      <a16:colId xmlns:a16="http://schemas.microsoft.com/office/drawing/2014/main" val="20006"/>
                    </a:ext>
                  </a:extLst>
                </a:gridCol>
                <a:gridCol w="884875">
                  <a:extLst>
                    <a:ext uri="{9D8B030D-6E8A-4147-A177-3AD203B41FA5}">
                      <a16:colId xmlns:a16="http://schemas.microsoft.com/office/drawing/2014/main" val="20007"/>
                    </a:ext>
                  </a:extLst>
                </a:gridCol>
              </a:tblGrid>
              <a:tr h="0">
                <a:tc gridSpan="4">
                  <a:txBody>
                    <a:bodyPr/>
                    <a:lstStyle/>
                    <a:p>
                      <a:pPr marL="0" lvl="0" indent="0" algn="ctr" rtl="0">
                        <a:spcBef>
                          <a:spcPts val="0"/>
                        </a:spcBef>
                        <a:spcAft>
                          <a:spcPts val="0"/>
                        </a:spcAft>
                        <a:buNone/>
                      </a:pPr>
                      <a:r>
                        <a:rPr lang="en" sz="1000" b="1"/>
                        <a:t>Source Port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Destination Port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0">
                <a:tc gridSpan="8">
                  <a:txBody>
                    <a:bodyPr/>
                    <a:lstStyle/>
                    <a:p>
                      <a:pPr marL="0" lvl="0" indent="0" algn="ctr" rtl="0">
                        <a:spcBef>
                          <a:spcPts val="0"/>
                        </a:spcBef>
                        <a:spcAft>
                          <a:spcPts val="0"/>
                        </a:spcAft>
                        <a:buNone/>
                      </a:pPr>
                      <a:r>
                        <a:rPr lang="en" sz="1000" b="1"/>
                        <a:t>Sequence Number (32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1"/>
                  </a:ext>
                </a:extLst>
              </a:tr>
              <a:tr h="0">
                <a:tc gridSpan="8">
                  <a:txBody>
                    <a:bodyPr/>
                    <a:lstStyle/>
                    <a:p>
                      <a:pPr marL="0" lvl="0" indent="0" algn="ctr" rtl="0">
                        <a:spcBef>
                          <a:spcPts val="0"/>
                        </a:spcBef>
                        <a:spcAft>
                          <a:spcPts val="0"/>
                        </a:spcAft>
                        <a:buNone/>
                      </a:pPr>
                      <a:r>
                        <a:rPr lang="en" sz="1000" b="1"/>
                        <a:t>Acknowledgement Number (32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2"/>
                  </a:ext>
                </a:extLst>
              </a:tr>
              <a:tr h="0">
                <a:tc>
                  <a:txBody>
                    <a:bodyPr/>
                    <a:lstStyle/>
                    <a:p>
                      <a:pPr marL="0" lvl="0" indent="0" algn="ctr" rtl="0">
                        <a:spcBef>
                          <a:spcPts val="0"/>
                        </a:spcBef>
                        <a:spcAft>
                          <a:spcPts val="0"/>
                        </a:spcAft>
                        <a:buNone/>
                      </a:pPr>
                      <a:r>
                        <a:rPr lang="en" sz="1000" b="1"/>
                        <a:t>Data Offset (4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gridSpan="3">
                  <a:txBody>
                    <a:bodyPr/>
                    <a:lstStyle/>
                    <a:p>
                      <a:pPr marL="0" lvl="0" indent="0" algn="ctr" rtl="0">
                        <a:spcBef>
                          <a:spcPts val="0"/>
                        </a:spcBef>
                        <a:spcAft>
                          <a:spcPts val="0"/>
                        </a:spcAft>
                        <a:buNone/>
                      </a:pPr>
                      <a:r>
                        <a:rPr lang="en" sz="1000" b="1"/>
                        <a:t>Flags (12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Window Size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3"/>
                  </a:ext>
                </a:extLst>
              </a:tr>
              <a:tr h="0">
                <a:tc gridSpan="4">
                  <a:txBody>
                    <a:bodyPr/>
                    <a:lstStyle/>
                    <a:p>
                      <a:pPr marL="0" lvl="0" indent="0" algn="ctr" rtl="0">
                        <a:spcBef>
                          <a:spcPts val="0"/>
                        </a:spcBef>
                        <a:spcAft>
                          <a:spcPts val="0"/>
                        </a:spcAft>
                        <a:buNone/>
                      </a:pPr>
                      <a:r>
                        <a:rPr lang="en" sz="1000" b="1"/>
                        <a:t>Checksum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tc gridSpan="4">
                  <a:txBody>
                    <a:bodyPr/>
                    <a:lstStyle/>
                    <a:p>
                      <a:pPr marL="0" lvl="0" indent="0" algn="ctr" rtl="0">
                        <a:spcBef>
                          <a:spcPts val="0"/>
                        </a:spcBef>
                        <a:spcAft>
                          <a:spcPts val="0"/>
                        </a:spcAft>
                        <a:buNone/>
                      </a:pPr>
                      <a:r>
                        <a:rPr lang="en" sz="1000" b="1"/>
                        <a:t>Urgent Pointer (16 bits)</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FE599"/>
                    </a:solidFill>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4"/>
                  </a:ext>
                </a:extLst>
              </a:tr>
              <a:tr h="525775">
                <a:tc gridSpan="8">
                  <a:txBody>
                    <a:bodyPr/>
                    <a:lstStyle/>
                    <a:p>
                      <a:pPr marL="0" lvl="0" indent="0" algn="ctr" rtl="0">
                        <a:spcBef>
                          <a:spcPts val="0"/>
                        </a:spcBef>
                        <a:spcAft>
                          <a:spcPts val="0"/>
                        </a:spcAft>
                        <a:buNone/>
                      </a:pPr>
                      <a:r>
                        <a:rPr lang="en" sz="1000" b="1"/>
                        <a:t>Options (variable length)</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9CB9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5"/>
                  </a:ext>
                </a:extLst>
              </a:tr>
              <a:tr h="800075">
                <a:tc gridSpan="8">
                  <a:txBody>
                    <a:bodyPr/>
                    <a:lstStyle/>
                    <a:p>
                      <a:pPr marL="0" lvl="0" indent="0" algn="ctr" rtl="0">
                        <a:spcBef>
                          <a:spcPts val="0"/>
                        </a:spcBef>
                        <a:spcAft>
                          <a:spcPts val="0"/>
                        </a:spcAft>
                        <a:buNone/>
                      </a:pPr>
                      <a:r>
                        <a:rPr lang="en" sz="1000" b="1"/>
                        <a:t>Data (variable length)</a:t>
                      </a:r>
                      <a:endParaRPr sz="1000" b="1"/>
                    </a:p>
                  </a:txBody>
                  <a:tcPr marL="91425" marR="91425" marT="91425" marB="91425">
                    <a:lnL w="19050" cap="flat" cmpd="sng">
                      <a:solidFill>
                        <a:schemeClr val="dk1"/>
                      </a:solidFill>
                      <a:prstDash val="solid"/>
                      <a:round/>
                      <a:headEnd type="none" w="sm" len="sm"/>
                      <a:tailEnd type="none" w="sm" len="sm"/>
                    </a:lnL>
                    <a:lnR w="19050" cap="flat" cmpd="sng">
                      <a:solidFill>
                        <a:schemeClr val="dk1"/>
                      </a:solidFill>
                      <a:prstDash val="solid"/>
                      <a:round/>
                      <a:headEnd type="none" w="sm" len="sm"/>
                      <a:tailEnd type="none" w="sm" len="sm"/>
                    </a:lnR>
                    <a:lnT w="19050" cap="flat" cmpd="sng">
                      <a:solidFill>
                        <a:schemeClr val="dk1"/>
                      </a:solidFill>
                      <a:prstDash val="solid"/>
                      <a:round/>
                      <a:headEnd type="none" w="sm" len="sm"/>
                      <a:tailEnd type="none" w="sm" len="sm"/>
                    </a:lnT>
                    <a:lnB w="19050" cap="flat" cmpd="sng">
                      <a:solidFill>
                        <a:schemeClr val="dk1"/>
                      </a:solidFill>
                      <a:prstDash val="solid"/>
                      <a:round/>
                      <a:headEnd type="none" w="sm" len="sm"/>
                      <a:tailEnd type="none" w="sm" len="sm"/>
                    </a:lnB>
                    <a:solidFill>
                      <a:srgbClr val="F4CCCC"/>
                    </a:solidFil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6"/>
                  </a:ext>
                </a:extLst>
              </a:tr>
            </a:tbl>
          </a:graphicData>
        </a:graphic>
      </p:graphicFrame>
      <p:sp>
        <p:nvSpPr>
          <p:cNvPr id="240" name="Google Shape;240;p3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15</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246" name="Google Shape;246;p35"/>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TCP hijacking</a:t>
            </a:r>
            <a:r>
              <a:rPr lang="en" dirty="0"/>
              <a:t>: Tampering with an existing session to modify or inject data into a connection</a:t>
            </a:r>
            <a:endParaRPr dirty="0"/>
          </a:p>
          <a:p>
            <a:pPr marL="914400" lvl="1" indent="-317500" algn="l" rtl="0">
              <a:spcBef>
                <a:spcPts val="0"/>
              </a:spcBef>
              <a:spcAft>
                <a:spcPts val="0"/>
              </a:spcAft>
              <a:buSzPts val="1400"/>
              <a:buChar char="○"/>
            </a:pPr>
            <a:r>
              <a:rPr lang="en" b="1" dirty="0"/>
              <a:t>Data injection</a:t>
            </a:r>
            <a:r>
              <a:rPr lang="en" dirty="0"/>
              <a:t>: Spoofing packets to inject malicious data into a connection</a:t>
            </a:r>
            <a:endParaRPr dirty="0"/>
          </a:p>
          <a:p>
            <a:pPr marL="1371600" lvl="2" indent="-317500" algn="l" rtl="0">
              <a:spcBef>
                <a:spcPts val="0"/>
              </a:spcBef>
              <a:spcAft>
                <a:spcPts val="0"/>
              </a:spcAft>
              <a:buSzPts val="1400"/>
              <a:buChar char="■"/>
            </a:pPr>
            <a:r>
              <a:rPr lang="en" dirty="0"/>
              <a:t>Need to know: The sender’s sequence number</a:t>
            </a:r>
            <a:endParaRPr dirty="0"/>
          </a:p>
          <a:p>
            <a:pPr marL="1371600" lvl="2" indent="-317500" algn="l" rtl="0">
              <a:spcBef>
                <a:spcPts val="0"/>
              </a:spcBef>
              <a:spcAft>
                <a:spcPts val="0"/>
              </a:spcAft>
              <a:buSzPts val="1400"/>
              <a:buChar char="■"/>
            </a:pPr>
            <a:r>
              <a:rPr lang="en" dirty="0"/>
              <a:t>Easy for MITM and on-path attackers, but off-path attackers must guess 32-bit sequence number (called </a:t>
            </a:r>
            <a:r>
              <a:rPr lang="en" b="1" dirty="0"/>
              <a:t>blind injection/hijacking</a:t>
            </a:r>
            <a:r>
              <a:rPr lang="en" dirty="0"/>
              <a:t>, considered difficult)</a:t>
            </a:r>
            <a:endParaRPr dirty="0"/>
          </a:p>
          <a:p>
            <a:pPr marL="1371600" lvl="2" indent="-317500" algn="l" rtl="0">
              <a:spcBef>
                <a:spcPts val="0"/>
              </a:spcBef>
              <a:spcAft>
                <a:spcPts val="0"/>
              </a:spcAft>
              <a:buSzPts val="1400"/>
              <a:buChar char="■"/>
            </a:pPr>
            <a:r>
              <a:rPr lang="en" dirty="0"/>
              <a:t>For on-path attackers, this becomes a race condition since they must beat the server’s legitimate response</a:t>
            </a:r>
            <a:endParaRPr dirty="0"/>
          </a:p>
          <a:p>
            <a:pPr marL="914400" lvl="1" indent="-317500" algn="l" rtl="0">
              <a:spcBef>
                <a:spcPts val="0"/>
              </a:spcBef>
              <a:spcAft>
                <a:spcPts val="0"/>
              </a:spcAft>
              <a:buSzPts val="1400"/>
              <a:buChar char="○"/>
            </a:pPr>
            <a:r>
              <a:rPr lang="en" b="1" dirty="0"/>
              <a:t>RST injection</a:t>
            </a:r>
            <a:r>
              <a:rPr lang="en" dirty="0"/>
              <a:t>: Spoofing a RST packet to forcibly terminate a connection</a:t>
            </a:r>
            <a:endParaRPr dirty="0"/>
          </a:p>
          <a:p>
            <a:pPr marL="1371600" lvl="2" indent="-317500" algn="l" rtl="0">
              <a:spcBef>
                <a:spcPts val="0"/>
              </a:spcBef>
              <a:spcAft>
                <a:spcPts val="0"/>
              </a:spcAft>
              <a:buSzPts val="1400"/>
              <a:buChar char="■"/>
            </a:pPr>
            <a:r>
              <a:rPr lang="en" dirty="0"/>
              <a:t>Same requirements as packet injection, so easy for on-path and MITM attackers, but hard for off-path attackers</a:t>
            </a:r>
            <a:endParaRPr dirty="0"/>
          </a:p>
          <a:p>
            <a:pPr marL="1371600" lvl="2" indent="-317500" algn="l" rtl="0">
              <a:spcBef>
                <a:spcPts val="0"/>
              </a:spcBef>
              <a:spcAft>
                <a:spcPts val="0"/>
              </a:spcAft>
              <a:buSzPts val="1400"/>
              <a:buChar char="■"/>
            </a:pPr>
            <a:r>
              <a:rPr lang="en" dirty="0"/>
              <a:t>Often used in censorship scenarios to block access to sites</a:t>
            </a:r>
            <a:endParaRPr dirty="0"/>
          </a:p>
        </p:txBody>
      </p:sp>
      <p:sp>
        <p:nvSpPr>
          <p:cNvPr id="247" name="Google Shape;247;p3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46">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6">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6">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46">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6">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4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Data Injection</a:t>
            </a:r>
            <a:endParaRPr/>
          </a:p>
        </p:txBody>
      </p:sp>
      <p:sp>
        <p:nvSpPr>
          <p:cNvPr id="253" name="Google Shape;253;p3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17</a:t>
            </a:fld>
            <a:endParaRPr/>
          </a:p>
        </p:txBody>
      </p:sp>
      <p:sp>
        <p:nvSpPr>
          <p:cNvPr id="254" name="Google Shape;254;p36"/>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255" name="Google Shape;255;p36"/>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256" name="Google Shape;256;p36"/>
          <p:cNvCxnSpPr>
            <a:stCxn id="254"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257" name="Google Shape;257;p36"/>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58" name="Google Shape;258;p36"/>
          <p:cNvGrpSpPr/>
          <p:nvPr/>
        </p:nvGrpSpPr>
        <p:grpSpPr>
          <a:xfrm>
            <a:off x="2707848" y="1699000"/>
            <a:ext cx="3288427" cy="703800"/>
            <a:chOff x="2707848" y="1699000"/>
            <a:chExt cx="3288427" cy="703800"/>
          </a:xfrm>
        </p:grpSpPr>
        <p:cxnSp>
          <p:nvCxnSpPr>
            <p:cNvPr id="259" name="Google Shape;259;p36"/>
            <p:cNvCxnSpPr/>
            <p:nvPr/>
          </p:nvCxnSpPr>
          <p:spPr>
            <a:xfrm>
              <a:off x="2736775" y="2021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60" name="Google Shape;260;p36"/>
            <p:cNvSpPr txBox="1"/>
            <p:nvPr/>
          </p:nvSpPr>
          <p:spPr>
            <a:xfrm rot="394242">
              <a:off x="2716651" y="1881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ACK. Seq = </a:t>
              </a:r>
              <a:r>
                <a:rPr lang="en" sz="1000" i="1">
                  <a:solidFill>
                    <a:srgbClr val="0000FF"/>
                  </a:solidFill>
                </a:rPr>
                <a:t>x</a:t>
              </a:r>
              <a:r>
                <a:rPr lang="en" sz="1000">
                  <a:solidFill>
                    <a:srgbClr val="0000FF"/>
                  </a:solidFill>
                </a:rPr>
                <a:t>+1, Ack = </a:t>
              </a:r>
              <a:r>
                <a:rPr lang="en" sz="1000" i="1">
                  <a:solidFill>
                    <a:srgbClr val="0000FF"/>
                  </a:solidFill>
                </a:rPr>
                <a:t>y</a:t>
              </a:r>
              <a:r>
                <a:rPr lang="en" sz="1000">
                  <a:solidFill>
                    <a:srgbClr val="0000FF"/>
                  </a:solidFill>
                </a:rPr>
                <a:t>+1. Data, length </a:t>
              </a:r>
              <a:r>
                <a:rPr lang="en" sz="1000" i="1">
                  <a:solidFill>
                    <a:srgbClr val="0000FF"/>
                  </a:solidFill>
                </a:rPr>
                <a:t>A</a:t>
              </a:r>
              <a:r>
                <a:rPr lang="en" sz="1000">
                  <a:solidFill>
                    <a:srgbClr val="0000FF"/>
                  </a:solidFill>
                </a:rPr>
                <a:t> </a:t>
              </a:r>
              <a:endParaRPr sz="1000">
                <a:solidFill>
                  <a:srgbClr val="0000FF"/>
                </a:solidFill>
              </a:endParaRPr>
            </a:p>
          </p:txBody>
        </p:sp>
      </p:grpSp>
      <p:grpSp>
        <p:nvGrpSpPr>
          <p:cNvPr id="261" name="Google Shape;261;p36"/>
          <p:cNvGrpSpPr/>
          <p:nvPr/>
        </p:nvGrpSpPr>
        <p:grpSpPr>
          <a:xfrm>
            <a:off x="2723175" y="3760802"/>
            <a:ext cx="3320475" cy="773400"/>
            <a:chOff x="2723175" y="3760802"/>
            <a:chExt cx="3320475" cy="773400"/>
          </a:xfrm>
        </p:grpSpPr>
        <p:cxnSp>
          <p:nvCxnSpPr>
            <p:cNvPr id="262" name="Google Shape;262;p36"/>
            <p:cNvCxnSpPr/>
            <p:nvPr/>
          </p:nvCxnSpPr>
          <p:spPr>
            <a:xfrm flipH="1">
              <a:off x="2723175" y="40556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63" name="Google Shape;263;p36"/>
            <p:cNvSpPr txBox="1"/>
            <p:nvPr/>
          </p:nvSpPr>
          <p:spPr>
            <a:xfrm rot="-471551">
              <a:off x="2832256" y="3978198"/>
              <a:ext cx="3203187"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ACK. Seq = </a:t>
              </a:r>
              <a:r>
                <a:rPr lang="en" sz="1000" i="1">
                  <a:solidFill>
                    <a:srgbClr val="38761D"/>
                  </a:solidFill>
                </a:rPr>
                <a:t>y</a:t>
              </a:r>
              <a:r>
                <a:rPr lang="en" sz="1000">
                  <a:solidFill>
                    <a:srgbClr val="38761D"/>
                  </a:solidFill>
                </a:rPr>
                <a:t>+1, Ack = </a:t>
              </a:r>
              <a:r>
                <a:rPr lang="en" sz="1000" i="1">
                  <a:solidFill>
                    <a:srgbClr val="38761D"/>
                  </a:solidFill>
                </a:rPr>
                <a:t>x</a:t>
              </a:r>
              <a:r>
                <a:rPr lang="en" sz="1000">
                  <a:solidFill>
                    <a:srgbClr val="38761D"/>
                  </a:solidFill>
                </a:rPr>
                <a:t>+1+</a:t>
              </a:r>
              <a:r>
                <a:rPr lang="en" sz="1000" i="1">
                  <a:solidFill>
                    <a:srgbClr val="38761D"/>
                  </a:solidFill>
                </a:rPr>
                <a:t>A</a:t>
              </a:r>
              <a:r>
                <a:rPr lang="en" sz="1000">
                  <a:solidFill>
                    <a:srgbClr val="38761D"/>
                  </a:solidFill>
                </a:rPr>
                <a:t>. </a:t>
              </a:r>
              <a:r>
                <a:rPr lang="en" sz="1000" b="1">
                  <a:solidFill>
                    <a:srgbClr val="38761D"/>
                  </a:solidFill>
                </a:rPr>
                <a:t>Real data</a:t>
              </a:r>
              <a:r>
                <a:rPr lang="en" sz="1000">
                  <a:solidFill>
                    <a:srgbClr val="38761D"/>
                  </a:solidFill>
                </a:rPr>
                <a:t>, length </a:t>
              </a:r>
              <a:r>
                <a:rPr lang="en" sz="1000" i="1">
                  <a:solidFill>
                    <a:srgbClr val="38761D"/>
                  </a:solidFill>
                </a:rPr>
                <a:t>B</a:t>
              </a:r>
              <a:r>
                <a:rPr lang="en" sz="1000">
                  <a:solidFill>
                    <a:srgbClr val="38761D"/>
                  </a:solidFill>
                </a:rPr>
                <a:t> </a:t>
              </a:r>
              <a:endParaRPr sz="1000">
                <a:solidFill>
                  <a:srgbClr val="38761D"/>
                </a:solidFill>
              </a:endParaRPr>
            </a:p>
          </p:txBody>
        </p:sp>
      </p:grpSp>
      <p:grpSp>
        <p:nvGrpSpPr>
          <p:cNvPr id="264" name="Google Shape;264;p36"/>
          <p:cNvGrpSpPr/>
          <p:nvPr/>
        </p:nvGrpSpPr>
        <p:grpSpPr>
          <a:xfrm>
            <a:off x="39650" y="2825950"/>
            <a:ext cx="3478500" cy="1318800"/>
            <a:chOff x="39650" y="2825950"/>
            <a:chExt cx="3478500" cy="1318800"/>
          </a:xfrm>
        </p:grpSpPr>
        <p:sp>
          <p:nvSpPr>
            <p:cNvPr id="265" name="Google Shape;265;p36"/>
            <p:cNvSpPr txBox="1"/>
            <p:nvPr/>
          </p:nvSpPr>
          <p:spPr>
            <a:xfrm>
              <a:off x="39650" y="2825950"/>
              <a:ext cx="24402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This packet will be ignored by the client since the client already processed the malicious packet!</a:t>
              </a:r>
              <a:endParaRPr>
                <a:solidFill>
                  <a:schemeClr val="dk1"/>
                </a:solidFill>
              </a:endParaRPr>
            </a:p>
          </p:txBody>
        </p:sp>
        <p:cxnSp>
          <p:nvCxnSpPr>
            <p:cNvPr id="266" name="Google Shape;266;p36"/>
            <p:cNvCxnSpPr>
              <a:stCxn id="265" idx="2"/>
            </p:cNvCxnSpPr>
            <p:nvPr/>
          </p:nvCxnSpPr>
          <p:spPr>
            <a:xfrm>
              <a:off x="1259750" y="3872650"/>
              <a:ext cx="2258400" cy="272100"/>
            </a:xfrm>
            <a:prstGeom prst="straightConnector1">
              <a:avLst/>
            </a:prstGeom>
            <a:noFill/>
            <a:ln w="9525" cap="flat" cmpd="sng">
              <a:solidFill>
                <a:schemeClr val="dk2"/>
              </a:solidFill>
              <a:prstDash val="solid"/>
              <a:round/>
              <a:headEnd type="none" w="med" len="med"/>
              <a:tailEnd type="triangle" w="med" len="med"/>
            </a:ln>
          </p:spPr>
        </p:cxnSp>
      </p:grpSp>
      <p:grpSp>
        <p:nvGrpSpPr>
          <p:cNvPr id="267" name="Google Shape;267;p36"/>
          <p:cNvGrpSpPr/>
          <p:nvPr/>
        </p:nvGrpSpPr>
        <p:grpSpPr>
          <a:xfrm>
            <a:off x="2776425" y="2666376"/>
            <a:ext cx="2224200" cy="1092599"/>
            <a:chOff x="2776425" y="2666376"/>
            <a:chExt cx="2224200" cy="1092599"/>
          </a:xfrm>
        </p:grpSpPr>
        <p:sp>
          <p:nvSpPr>
            <p:cNvPr id="268" name="Google Shape;268;p36"/>
            <p:cNvSpPr txBox="1"/>
            <p:nvPr/>
          </p:nvSpPr>
          <p:spPr>
            <a:xfrm rot="-471571">
              <a:off x="2813463" y="2813422"/>
              <a:ext cx="2174123"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FF0000"/>
                  </a:solidFill>
                </a:rPr>
                <a:t>Seq = </a:t>
              </a:r>
              <a:r>
                <a:rPr lang="en" sz="1000" i="1">
                  <a:solidFill>
                    <a:srgbClr val="FF0000"/>
                  </a:solidFill>
                </a:rPr>
                <a:t>y</a:t>
              </a:r>
              <a:r>
                <a:rPr lang="en" sz="1000">
                  <a:solidFill>
                    <a:srgbClr val="FF0000"/>
                  </a:solidFill>
                </a:rPr>
                <a:t>+1. </a:t>
              </a:r>
              <a:r>
                <a:rPr lang="en" sz="1000" b="1">
                  <a:solidFill>
                    <a:srgbClr val="FF0000"/>
                  </a:solidFill>
                </a:rPr>
                <a:t>Evil data</a:t>
              </a:r>
              <a:r>
                <a:rPr lang="en" sz="1000">
                  <a:solidFill>
                    <a:srgbClr val="FF0000"/>
                  </a:solidFill>
                </a:rPr>
                <a:t>, length </a:t>
              </a:r>
              <a:r>
                <a:rPr lang="en" sz="1000" i="1">
                  <a:solidFill>
                    <a:srgbClr val="FF0000"/>
                  </a:solidFill>
                </a:rPr>
                <a:t>B</a:t>
              </a:r>
              <a:r>
                <a:rPr lang="en" sz="1000">
                  <a:solidFill>
                    <a:srgbClr val="FF0000"/>
                  </a:solidFill>
                </a:rPr>
                <a:t> </a:t>
              </a:r>
              <a:endParaRPr sz="1000">
                <a:solidFill>
                  <a:srgbClr val="FF0000"/>
                </a:solidFill>
              </a:endParaRPr>
            </a:p>
          </p:txBody>
        </p:sp>
        <p:sp>
          <p:nvSpPr>
            <p:cNvPr id="269" name="Google Shape;269;p36"/>
            <p:cNvSpPr/>
            <p:nvPr/>
          </p:nvSpPr>
          <p:spPr>
            <a:xfrm>
              <a:off x="2776425" y="3090450"/>
              <a:ext cx="1346740" cy="668525"/>
            </a:xfrm>
            <a:custGeom>
              <a:avLst/>
              <a:gdLst/>
              <a:ahLst/>
              <a:cxnLst/>
              <a:rect l="l" t="t" r="r" b="b"/>
              <a:pathLst>
                <a:path w="68580" h="26741" extrusionOk="0">
                  <a:moveTo>
                    <a:pt x="68580" y="0"/>
                  </a:moveTo>
                  <a:cubicBezTo>
                    <a:pt x="66088" y="2203"/>
                    <a:pt x="60433" y="9391"/>
                    <a:pt x="53630" y="13215"/>
                  </a:cubicBezTo>
                  <a:cubicBezTo>
                    <a:pt x="46827" y="17039"/>
                    <a:pt x="36702" y="20690"/>
                    <a:pt x="27764" y="22944"/>
                  </a:cubicBezTo>
                  <a:cubicBezTo>
                    <a:pt x="18826" y="25198"/>
                    <a:pt x="4627" y="26108"/>
                    <a:pt x="0" y="26741"/>
                  </a:cubicBezTo>
                </a:path>
              </a:pathLst>
            </a:custGeom>
            <a:noFill/>
            <a:ln w="19050" cap="flat" cmpd="sng">
              <a:solidFill>
                <a:srgbClr val="FF0000"/>
              </a:solidFill>
              <a:prstDash val="dash"/>
              <a:round/>
              <a:headEnd type="none" w="med" len="med"/>
              <a:tailEnd type="triangle" w="med" len="med"/>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5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
        <p:cNvGrpSpPr/>
        <p:nvPr/>
      </p:nvGrpSpPr>
      <p:grpSpPr>
        <a:xfrm>
          <a:off x="0" y="0"/>
          <a:ext cx="0" cy="0"/>
          <a:chOff x="0" y="0"/>
          <a:chExt cx="0" cy="0"/>
        </a:xfrm>
      </p:grpSpPr>
      <p:sp>
        <p:nvSpPr>
          <p:cNvPr id="281" name="Google Shape;281;p3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Spoofing</a:t>
            </a:r>
            <a:endParaRPr/>
          </a:p>
        </p:txBody>
      </p:sp>
      <p:sp>
        <p:nvSpPr>
          <p:cNvPr id="282" name="Google Shape;282;p3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18</a:t>
            </a:fld>
            <a:endParaRPr/>
          </a:p>
        </p:txBody>
      </p:sp>
      <p:sp>
        <p:nvSpPr>
          <p:cNvPr id="283" name="Google Shape;283;p38"/>
          <p:cNvSpPr txBox="1"/>
          <p:nvPr/>
        </p:nvSpPr>
        <p:spPr>
          <a:xfrm>
            <a:off x="2396375" y="1361525"/>
            <a:ext cx="6465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0000FF"/>
                </a:solidFill>
              </a:rPr>
              <a:t>Client</a:t>
            </a:r>
            <a:endParaRPr>
              <a:solidFill>
                <a:srgbClr val="0000FF"/>
              </a:solidFill>
            </a:endParaRPr>
          </a:p>
        </p:txBody>
      </p:sp>
      <p:sp>
        <p:nvSpPr>
          <p:cNvPr id="284" name="Google Shape;284;p38"/>
          <p:cNvSpPr txBox="1"/>
          <p:nvPr/>
        </p:nvSpPr>
        <p:spPr>
          <a:xfrm>
            <a:off x="5615625" y="1361525"/>
            <a:ext cx="714000" cy="400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a:solidFill>
                  <a:srgbClr val="38761D"/>
                </a:solidFill>
              </a:rPr>
              <a:t>Server</a:t>
            </a:r>
            <a:endParaRPr>
              <a:solidFill>
                <a:srgbClr val="38761D"/>
              </a:solidFill>
            </a:endParaRPr>
          </a:p>
        </p:txBody>
      </p:sp>
      <p:cxnSp>
        <p:nvCxnSpPr>
          <p:cNvPr id="285" name="Google Shape;285;p38"/>
          <p:cNvCxnSpPr>
            <a:stCxn id="283" idx="2"/>
          </p:cNvCxnSpPr>
          <p:nvPr/>
        </p:nvCxnSpPr>
        <p:spPr>
          <a:xfrm flipH="1">
            <a:off x="2709125" y="1761725"/>
            <a:ext cx="10500" cy="3093000"/>
          </a:xfrm>
          <a:prstGeom prst="straightConnector1">
            <a:avLst/>
          </a:prstGeom>
          <a:noFill/>
          <a:ln w="19050" cap="flat" cmpd="sng">
            <a:solidFill>
              <a:srgbClr val="0000FF"/>
            </a:solidFill>
            <a:prstDash val="solid"/>
            <a:round/>
            <a:headEnd type="none" w="med" len="med"/>
            <a:tailEnd type="none" w="med" len="med"/>
          </a:ln>
        </p:spPr>
      </p:cxnSp>
      <p:cxnSp>
        <p:nvCxnSpPr>
          <p:cNvPr id="286" name="Google Shape;286;p38"/>
          <p:cNvCxnSpPr/>
          <p:nvPr/>
        </p:nvCxnSpPr>
        <p:spPr>
          <a:xfrm flipH="1">
            <a:off x="5967375" y="1761725"/>
            <a:ext cx="10500" cy="3093000"/>
          </a:xfrm>
          <a:prstGeom prst="straightConnector1">
            <a:avLst/>
          </a:prstGeom>
          <a:noFill/>
          <a:ln w="19050" cap="flat" cmpd="sng">
            <a:solidFill>
              <a:srgbClr val="38761D"/>
            </a:solidFill>
            <a:prstDash val="solid"/>
            <a:round/>
            <a:headEnd type="none" w="med" len="med"/>
            <a:tailEnd type="none" w="med" len="med"/>
          </a:ln>
        </p:spPr>
      </p:cxnSp>
      <p:grpSp>
        <p:nvGrpSpPr>
          <p:cNvPr id="287" name="Google Shape;287;p38"/>
          <p:cNvGrpSpPr/>
          <p:nvPr/>
        </p:nvGrpSpPr>
        <p:grpSpPr>
          <a:xfrm>
            <a:off x="2707848" y="3604000"/>
            <a:ext cx="3288427" cy="703800"/>
            <a:chOff x="2707848" y="3604000"/>
            <a:chExt cx="3288427" cy="703800"/>
          </a:xfrm>
        </p:grpSpPr>
        <p:cxnSp>
          <p:nvCxnSpPr>
            <p:cNvPr id="288" name="Google Shape;288;p38"/>
            <p:cNvCxnSpPr/>
            <p:nvPr/>
          </p:nvCxnSpPr>
          <p:spPr>
            <a:xfrm>
              <a:off x="2736775" y="3926650"/>
              <a:ext cx="3259500" cy="343800"/>
            </a:xfrm>
            <a:prstGeom prst="straightConnector1">
              <a:avLst/>
            </a:prstGeom>
            <a:noFill/>
            <a:ln w="19050" cap="flat" cmpd="sng">
              <a:solidFill>
                <a:srgbClr val="0000FF"/>
              </a:solidFill>
              <a:prstDash val="solid"/>
              <a:round/>
              <a:headEnd type="none" w="med" len="med"/>
              <a:tailEnd type="triangle" w="med" len="med"/>
            </a:ln>
          </p:spPr>
        </p:cxnSp>
        <p:sp>
          <p:nvSpPr>
            <p:cNvPr id="289" name="Google Shape;289;p38"/>
            <p:cNvSpPr txBox="1"/>
            <p:nvPr/>
          </p:nvSpPr>
          <p:spPr>
            <a:xfrm rot="394242">
              <a:off x="2716651" y="3786640"/>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0000FF"/>
                  </a:solidFill>
                </a:rPr>
                <a:t>RST. Seq = </a:t>
              </a:r>
              <a:r>
                <a:rPr lang="en" sz="1000" i="1">
                  <a:solidFill>
                    <a:srgbClr val="0000FF"/>
                  </a:solidFill>
                </a:rPr>
                <a:t>x</a:t>
              </a:r>
              <a:r>
                <a:rPr lang="en" sz="1000">
                  <a:solidFill>
                    <a:srgbClr val="0000FF"/>
                  </a:solidFill>
                </a:rPr>
                <a:t>+1</a:t>
              </a:r>
              <a:endParaRPr sz="1000">
                <a:solidFill>
                  <a:srgbClr val="0000FF"/>
                </a:solidFill>
              </a:endParaRPr>
            </a:p>
          </p:txBody>
        </p:sp>
      </p:grpSp>
      <p:grpSp>
        <p:nvGrpSpPr>
          <p:cNvPr id="290" name="Google Shape;290;p38"/>
          <p:cNvGrpSpPr/>
          <p:nvPr/>
        </p:nvGrpSpPr>
        <p:grpSpPr>
          <a:xfrm>
            <a:off x="2723175" y="2084402"/>
            <a:ext cx="3320475" cy="773400"/>
            <a:chOff x="2723175" y="2084402"/>
            <a:chExt cx="3320475" cy="773400"/>
          </a:xfrm>
        </p:grpSpPr>
        <p:cxnSp>
          <p:nvCxnSpPr>
            <p:cNvPr id="291" name="Google Shape;291;p38"/>
            <p:cNvCxnSpPr/>
            <p:nvPr/>
          </p:nvCxnSpPr>
          <p:spPr>
            <a:xfrm flipH="1">
              <a:off x="2723175" y="2379225"/>
              <a:ext cx="3273000" cy="453900"/>
            </a:xfrm>
            <a:prstGeom prst="straightConnector1">
              <a:avLst/>
            </a:prstGeom>
            <a:noFill/>
            <a:ln w="19050" cap="flat" cmpd="sng">
              <a:solidFill>
                <a:srgbClr val="38761D"/>
              </a:solidFill>
              <a:prstDash val="solid"/>
              <a:round/>
              <a:headEnd type="none" w="med" len="med"/>
              <a:tailEnd type="triangle" w="med" len="med"/>
            </a:ln>
          </p:spPr>
        </p:cxnSp>
        <p:sp>
          <p:nvSpPr>
            <p:cNvPr id="292" name="Google Shape;292;p38"/>
            <p:cNvSpPr txBox="1"/>
            <p:nvPr/>
          </p:nvSpPr>
          <p:spPr>
            <a:xfrm rot="-471551">
              <a:off x="2832256" y="2301798"/>
              <a:ext cx="3203187" cy="338608"/>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Clr>
                  <a:schemeClr val="dk1"/>
                </a:buClr>
                <a:buSzPts val="1100"/>
                <a:buFont typeface="Arial"/>
                <a:buNone/>
              </a:pPr>
              <a:r>
                <a:rPr lang="en" sz="1000">
                  <a:solidFill>
                    <a:srgbClr val="38761D"/>
                  </a:solidFill>
                </a:rPr>
                <a:t>SYN-ACK. Seq = </a:t>
              </a:r>
              <a:r>
                <a:rPr lang="en" sz="1000" i="1">
                  <a:solidFill>
                    <a:srgbClr val="38761D"/>
                  </a:solidFill>
                </a:rPr>
                <a:t>y</a:t>
              </a:r>
              <a:r>
                <a:rPr lang="en" sz="1000">
                  <a:solidFill>
                    <a:srgbClr val="38761D"/>
                  </a:solidFill>
                </a:rPr>
                <a:t>, Ack = </a:t>
              </a:r>
              <a:r>
                <a:rPr lang="en" sz="1000" i="1">
                  <a:solidFill>
                    <a:srgbClr val="38761D"/>
                  </a:solidFill>
                </a:rPr>
                <a:t>x</a:t>
              </a:r>
              <a:r>
                <a:rPr lang="en" sz="1000">
                  <a:solidFill>
                    <a:srgbClr val="38761D"/>
                  </a:solidFill>
                </a:rPr>
                <a:t>+1</a:t>
              </a:r>
              <a:endParaRPr sz="1000">
                <a:solidFill>
                  <a:srgbClr val="38761D"/>
                </a:solidFill>
              </a:endParaRPr>
            </a:p>
          </p:txBody>
        </p:sp>
      </p:grpSp>
      <p:grpSp>
        <p:nvGrpSpPr>
          <p:cNvPr id="293" name="Google Shape;293;p38"/>
          <p:cNvGrpSpPr/>
          <p:nvPr/>
        </p:nvGrpSpPr>
        <p:grpSpPr>
          <a:xfrm>
            <a:off x="2707848" y="1109575"/>
            <a:ext cx="3229200" cy="1169975"/>
            <a:chOff x="2707848" y="1109575"/>
            <a:chExt cx="3229200" cy="1169975"/>
          </a:xfrm>
        </p:grpSpPr>
        <p:sp>
          <p:nvSpPr>
            <p:cNvPr id="294" name="Google Shape;294;p38"/>
            <p:cNvSpPr txBox="1"/>
            <p:nvPr/>
          </p:nvSpPr>
          <p:spPr>
            <a:xfrm rot="394242">
              <a:off x="2716651" y="1292215"/>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SYN. Seq = </a:t>
              </a:r>
              <a:r>
                <a:rPr lang="en" sz="1000" i="1">
                  <a:solidFill>
                    <a:srgbClr val="FF0000"/>
                  </a:solidFill>
                </a:rPr>
                <a:t>x</a:t>
              </a:r>
              <a:endParaRPr sz="1000">
                <a:solidFill>
                  <a:srgbClr val="FF0000"/>
                </a:solidFill>
              </a:endParaRPr>
            </a:p>
          </p:txBody>
        </p:sp>
        <p:sp>
          <p:nvSpPr>
            <p:cNvPr id="295" name="Google Shape;295;p38"/>
            <p:cNvSpPr/>
            <p:nvPr/>
          </p:nvSpPr>
          <p:spPr>
            <a:xfrm>
              <a:off x="4194300" y="1632900"/>
              <a:ext cx="1625500" cy="646650"/>
            </a:xfrm>
            <a:custGeom>
              <a:avLst/>
              <a:gdLst/>
              <a:ahLst/>
              <a:cxnLst/>
              <a:rect l="l" t="t" r="r" b="b"/>
              <a:pathLst>
                <a:path w="65020" h="25866" extrusionOk="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w="19050" cap="flat" cmpd="sng">
              <a:solidFill>
                <a:srgbClr val="FF0000"/>
              </a:solidFill>
              <a:prstDash val="dash"/>
              <a:round/>
              <a:headEnd type="none" w="med" len="med"/>
              <a:tailEnd type="triangle" w="med" len="med"/>
            </a:ln>
          </p:spPr>
        </p:sp>
      </p:grpSp>
      <p:grpSp>
        <p:nvGrpSpPr>
          <p:cNvPr id="296" name="Google Shape;296;p38"/>
          <p:cNvGrpSpPr/>
          <p:nvPr/>
        </p:nvGrpSpPr>
        <p:grpSpPr>
          <a:xfrm>
            <a:off x="2707848" y="2615775"/>
            <a:ext cx="3229200" cy="1169975"/>
            <a:chOff x="2707848" y="2615775"/>
            <a:chExt cx="3229200" cy="1169975"/>
          </a:xfrm>
        </p:grpSpPr>
        <p:sp>
          <p:nvSpPr>
            <p:cNvPr id="297" name="Google Shape;297;p38"/>
            <p:cNvSpPr txBox="1"/>
            <p:nvPr/>
          </p:nvSpPr>
          <p:spPr>
            <a:xfrm rot="394242">
              <a:off x="2716651" y="2798415"/>
              <a:ext cx="3211596" cy="338519"/>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sz="1000">
                  <a:solidFill>
                    <a:srgbClr val="FF0000"/>
                  </a:solidFill>
                </a:rPr>
                <a:t>ACK. Seq = </a:t>
              </a:r>
              <a:r>
                <a:rPr lang="en" sz="1000" i="1">
                  <a:solidFill>
                    <a:srgbClr val="FF0000"/>
                  </a:solidFill>
                </a:rPr>
                <a:t>x</a:t>
              </a:r>
              <a:r>
                <a:rPr lang="en" sz="1000">
                  <a:solidFill>
                    <a:srgbClr val="FF0000"/>
                  </a:solidFill>
                </a:rPr>
                <a:t>+1, Ack = </a:t>
              </a:r>
              <a:r>
                <a:rPr lang="en" sz="1000" i="1">
                  <a:solidFill>
                    <a:srgbClr val="FF0000"/>
                  </a:solidFill>
                </a:rPr>
                <a:t>y</a:t>
              </a:r>
              <a:r>
                <a:rPr lang="en" sz="1000">
                  <a:solidFill>
                    <a:srgbClr val="FF0000"/>
                  </a:solidFill>
                </a:rPr>
                <a:t>+1. </a:t>
              </a:r>
              <a:r>
                <a:rPr lang="en" sz="1000" b="1">
                  <a:solidFill>
                    <a:srgbClr val="FF0000"/>
                  </a:solidFill>
                </a:rPr>
                <a:t>Evil data</a:t>
              </a:r>
              <a:endParaRPr sz="1000" b="1">
                <a:solidFill>
                  <a:srgbClr val="FF0000"/>
                </a:solidFill>
              </a:endParaRPr>
            </a:p>
          </p:txBody>
        </p:sp>
        <p:sp>
          <p:nvSpPr>
            <p:cNvPr id="298" name="Google Shape;298;p38"/>
            <p:cNvSpPr/>
            <p:nvPr/>
          </p:nvSpPr>
          <p:spPr>
            <a:xfrm>
              <a:off x="4194300" y="3139100"/>
              <a:ext cx="1625500" cy="646650"/>
            </a:xfrm>
            <a:custGeom>
              <a:avLst/>
              <a:gdLst/>
              <a:ahLst/>
              <a:cxnLst/>
              <a:rect l="l" t="t" r="r" b="b"/>
              <a:pathLst>
                <a:path w="65020" h="25866" extrusionOk="0">
                  <a:moveTo>
                    <a:pt x="0" y="0"/>
                  </a:moveTo>
                  <a:cubicBezTo>
                    <a:pt x="3441" y="2610"/>
                    <a:pt x="13289" y="11786"/>
                    <a:pt x="20645" y="15662"/>
                  </a:cubicBezTo>
                  <a:cubicBezTo>
                    <a:pt x="28001" y="19538"/>
                    <a:pt x="36742" y="21554"/>
                    <a:pt x="44138" y="23255"/>
                  </a:cubicBezTo>
                  <a:cubicBezTo>
                    <a:pt x="51534" y="24956"/>
                    <a:pt x="61540" y="25431"/>
                    <a:pt x="65020" y="25866"/>
                  </a:cubicBezTo>
                </a:path>
              </a:pathLst>
            </a:custGeom>
            <a:noFill/>
            <a:ln w="19050" cap="flat" cmpd="sng">
              <a:solidFill>
                <a:srgbClr val="FF0000"/>
              </a:solidFill>
              <a:prstDash val="dash"/>
              <a:round/>
              <a:headEnd type="none" w="med" len="med"/>
              <a:tailEnd type="triangle" w="med" len="med"/>
            </a:ln>
          </p:spPr>
        </p:sp>
      </p:grpSp>
      <p:grpSp>
        <p:nvGrpSpPr>
          <p:cNvPr id="299" name="Google Shape;299;p38"/>
          <p:cNvGrpSpPr/>
          <p:nvPr/>
        </p:nvGrpSpPr>
        <p:grpSpPr>
          <a:xfrm>
            <a:off x="6163800" y="2992075"/>
            <a:ext cx="2857500" cy="1046700"/>
            <a:chOff x="6163800" y="2992075"/>
            <a:chExt cx="2857500" cy="1046700"/>
          </a:xfrm>
        </p:grpSpPr>
        <p:sp>
          <p:nvSpPr>
            <p:cNvPr id="300" name="Google Shape;300;p38"/>
            <p:cNvSpPr txBox="1"/>
            <p:nvPr/>
          </p:nvSpPr>
          <p:spPr>
            <a:xfrm>
              <a:off x="6436800" y="2992075"/>
              <a:ext cx="2584500" cy="10467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An on-path attacker must send the evil data before the server receives the real client’s RST!</a:t>
              </a:r>
              <a:endParaRPr>
                <a:solidFill>
                  <a:schemeClr val="dk1"/>
                </a:solidFill>
              </a:endParaRPr>
            </a:p>
          </p:txBody>
        </p:sp>
        <p:cxnSp>
          <p:nvCxnSpPr>
            <p:cNvPr id="301" name="Google Shape;301;p38"/>
            <p:cNvCxnSpPr>
              <a:stCxn id="300" idx="1"/>
            </p:cNvCxnSpPr>
            <p:nvPr/>
          </p:nvCxnSpPr>
          <p:spPr>
            <a:xfrm flipH="1">
              <a:off x="6163800" y="3515425"/>
              <a:ext cx="273000" cy="144900"/>
            </a:xfrm>
            <a:prstGeom prst="straightConnector1">
              <a:avLst/>
            </a:prstGeom>
            <a:noFill/>
            <a:ln w="9525" cap="flat" cmpd="sng">
              <a:solidFill>
                <a:schemeClr val="dk2"/>
              </a:solidFill>
              <a:prstDash val="solid"/>
              <a:round/>
              <a:headEnd type="none" w="med" len="med"/>
              <a:tailEnd type="triangle" w="med" len="med"/>
            </a:ln>
          </p:spPr>
        </p:cxnSp>
      </p:grpSp>
      <p:sp>
        <p:nvSpPr>
          <p:cNvPr id="302" name="Google Shape;302;p38"/>
          <p:cNvSpPr txBox="1"/>
          <p:nvPr/>
        </p:nvSpPr>
        <p:spPr>
          <a:xfrm>
            <a:off x="6163800" y="3972975"/>
            <a:ext cx="2584500" cy="615600"/>
          </a:xfrm>
          <a:prstGeom prst="rect">
            <a:avLst/>
          </a:prstGeom>
          <a:solidFill>
            <a:schemeClr val="accent4"/>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chemeClr val="dk1"/>
                </a:solidFill>
              </a:rPr>
              <a:t>A MITM attack could just drop the client’s packets, however</a:t>
            </a:r>
            <a:endParaRPr>
              <a:solidFill>
                <a:schemeClr val="dk1"/>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9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9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8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9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73"/>
        <p:cNvGrpSpPr/>
        <p:nvPr/>
      </p:nvGrpSpPr>
      <p:grpSpPr>
        <a:xfrm>
          <a:off x="0" y="0"/>
          <a:ext cx="0" cy="0"/>
          <a:chOff x="0" y="0"/>
          <a:chExt cx="0" cy="0"/>
        </a:xfrm>
      </p:grpSpPr>
      <p:sp>
        <p:nvSpPr>
          <p:cNvPr id="274" name="Google Shape;274;p3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275" name="Google Shape;275;p37"/>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TCP spoofing</a:t>
            </a:r>
            <a:r>
              <a:rPr lang="en" dirty="0"/>
              <a:t>: Spoofing a TCP connection to appear to come from another source IP address</a:t>
            </a:r>
            <a:endParaRPr dirty="0"/>
          </a:p>
          <a:p>
            <a:pPr marL="914400" lvl="1" indent="-317500" algn="l" rtl="0">
              <a:spcBef>
                <a:spcPts val="0"/>
              </a:spcBef>
              <a:spcAft>
                <a:spcPts val="0"/>
              </a:spcAft>
              <a:buSzPts val="1400"/>
              <a:buChar char="○"/>
            </a:pPr>
            <a:r>
              <a:rPr lang="en" dirty="0"/>
              <a:t>Need to know: Sequence number in the server’s response SYN-ACK packet</a:t>
            </a:r>
            <a:endParaRPr dirty="0"/>
          </a:p>
          <a:p>
            <a:pPr marL="914400" lvl="1" indent="-317500" algn="l" rtl="0">
              <a:spcBef>
                <a:spcPts val="0"/>
              </a:spcBef>
              <a:spcAft>
                <a:spcPts val="0"/>
              </a:spcAft>
              <a:buSzPts val="1400"/>
              <a:buChar char="○"/>
            </a:pPr>
            <a:r>
              <a:rPr lang="en" dirty="0"/>
              <a:t>Easy for MITM and on-path attackers, but off-path attackers must guess 32-bit sequence number (called </a:t>
            </a:r>
            <a:r>
              <a:rPr lang="en" b="1" dirty="0"/>
              <a:t>blind spoofing</a:t>
            </a:r>
            <a:r>
              <a:rPr lang="en" dirty="0"/>
              <a:t>, also considered difficult)</a:t>
            </a:r>
            <a:endParaRPr dirty="0"/>
          </a:p>
          <a:p>
            <a:pPr marL="914400" lvl="1" indent="-317500" algn="l" rtl="0">
              <a:spcBef>
                <a:spcPts val="0"/>
              </a:spcBef>
              <a:spcAft>
                <a:spcPts val="0"/>
              </a:spcAft>
              <a:buSzPts val="1400"/>
              <a:buChar char="○"/>
            </a:pPr>
            <a:r>
              <a:rPr lang="en" dirty="0"/>
              <a:t>For on-path attackers, this is a race condition, since the real client will send a RST upon receiving the server’s SYN-ACK!</a:t>
            </a:r>
            <a:endParaRPr dirty="0"/>
          </a:p>
        </p:txBody>
      </p:sp>
      <p:sp>
        <p:nvSpPr>
          <p:cNvPr id="276" name="Google Shape;276;p3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19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5">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7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7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0"/>
        <p:cNvGrpSpPr/>
        <p:nvPr/>
      </p:nvGrpSpPr>
      <p:grpSpPr>
        <a:xfrm>
          <a:off x="0" y="0"/>
          <a:ext cx="0" cy="0"/>
          <a:chOff x="0" y="0"/>
          <a:chExt cx="0" cy="0"/>
        </a:xfrm>
      </p:grpSpPr>
      <p:sp>
        <p:nvSpPr>
          <p:cNvPr id="91" name="Google Shape;91;p1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Today: Transport Layer Protocols</a:t>
            </a:r>
            <a:endParaRPr/>
          </a:p>
        </p:txBody>
      </p:sp>
      <p:sp>
        <p:nvSpPr>
          <p:cNvPr id="92" name="Google Shape;92;p1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Transmission Control Protocol (TCP): Reliably sending packets</a:t>
            </a:r>
            <a:endParaRPr dirty="0"/>
          </a:p>
          <a:p>
            <a:pPr marL="457200" lvl="0" indent="-342900" algn="l" rtl="0">
              <a:spcBef>
                <a:spcPts val="0"/>
              </a:spcBef>
              <a:spcAft>
                <a:spcPts val="0"/>
              </a:spcAft>
              <a:buSzPts val="1800"/>
              <a:buChar char="●"/>
            </a:pPr>
            <a:endParaRPr lang="en" dirty="0"/>
          </a:p>
        </p:txBody>
      </p:sp>
      <p:sp>
        <p:nvSpPr>
          <p:cNvPr id="93" name="Google Shape;93;p1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6"/>
        <p:cNvGrpSpPr/>
        <p:nvPr/>
      </p:nvGrpSpPr>
      <p:grpSpPr>
        <a:xfrm>
          <a:off x="0" y="0"/>
          <a:ext cx="0" cy="0"/>
          <a:chOff x="0" y="0"/>
          <a:chExt cx="0" cy="0"/>
        </a:xfrm>
      </p:grpSpPr>
      <p:sp>
        <p:nvSpPr>
          <p:cNvPr id="307" name="Google Shape;307;p39"/>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Attacks </a:t>
            </a:r>
            <a:endParaRPr/>
          </a:p>
        </p:txBody>
      </p:sp>
      <p:sp>
        <p:nvSpPr>
          <p:cNvPr id="308" name="Google Shape;308;p39"/>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TCP provides no confidentiality or integrity</a:t>
            </a:r>
            <a:endParaRPr dirty="0"/>
          </a:p>
          <a:p>
            <a:pPr marL="914400" lvl="1" indent="-317500" algn="l" rtl="0">
              <a:spcBef>
                <a:spcPts val="0"/>
              </a:spcBef>
              <a:spcAft>
                <a:spcPts val="0"/>
              </a:spcAft>
              <a:buSzPts val="1400"/>
              <a:buChar char="○"/>
            </a:pPr>
            <a:r>
              <a:rPr lang="en" dirty="0"/>
              <a:t>Instead, we rely on higher layers to prevent those kind of attacks</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Defense against off-path attackers rely on choosing random sequence numbers</a:t>
            </a:r>
            <a:endParaRPr dirty="0"/>
          </a:p>
          <a:p>
            <a:pPr marL="914400" lvl="1" indent="-317500" algn="l" rtl="0">
              <a:spcBef>
                <a:spcPts val="0"/>
              </a:spcBef>
              <a:spcAft>
                <a:spcPts val="0"/>
              </a:spcAft>
              <a:buSzPts val="1400"/>
              <a:buChar char="○"/>
            </a:pPr>
            <a:r>
              <a:rPr lang="en" dirty="0"/>
              <a:t>Bad randomness can lead to trivial off-path attacks: TCP sequence numbers used to be based on the system clock!</a:t>
            </a:r>
            <a:endParaRPr dirty="0"/>
          </a:p>
        </p:txBody>
      </p:sp>
      <p:sp>
        <p:nvSpPr>
          <p:cNvPr id="309" name="Google Shape;309;p3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20</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8">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08">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08">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08">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42"/>
        <p:cNvGrpSpPr/>
        <p:nvPr/>
      </p:nvGrpSpPr>
      <p:grpSpPr>
        <a:xfrm>
          <a:off x="0" y="0"/>
          <a:ext cx="0" cy="0"/>
          <a:chOff x="0" y="0"/>
          <a:chExt cx="0" cy="0"/>
        </a:xfrm>
      </p:grpSpPr>
      <p:sp>
        <p:nvSpPr>
          <p:cNvPr id="343" name="Google Shape;343;p44"/>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Summary</a:t>
            </a:r>
            <a:endParaRPr/>
          </a:p>
        </p:txBody>
      </p:sp>
      <p:sp>
        <p:nvSpPr>
          <p:cNvPr id="344" name="Google Shape;344;p44"/>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Transmission Control Protocol (TCP): Reliably sending packets</a:t>
            </a:r>
            <a:endParaRPr dirty="0"/>
          </a:p>
          <a:p>
            <a:pPr marL="914400" lvl="1" indent="-317500" algn="l" rtl="0">
              <a:spcBef>
                <a:spcPts val="0"/>
              </a:spcBef>
              <a:spcAft>
                <a:spcPts val="0"/>
              </a:spcAft>
              <a:buSzPts val="1400"/>
              <a:buChar char="○"/>
            </a:pPr>
            <a:r>
              <a:rPr lang="en" dirty="0"/>
              <a:t>3-way handshake: Client sends SYN, server sends SYN-ACK, client sends ACK</a:t>
            </a:r>
            <a:endParaRPr dirty="0"/>
          </a:p>
          <a:p>
            <a:pPr marL="914400" lvl="1" indent="-317500" algn="l" rtl="0">
              <a:spcBef>
                <a:spcPts val="0"/>
              </a:spcBef>
              <a:spcAft>
                <a:spcPts val="0"/>
              </a:spcAft>
              <a:buSzPts val="1400"/>
              <a:buChar char="○"/>
            </a:pPr>
            <a:r>
              <a:rPr lang="en" dirty="0"/>
              <a:t>Provides reliability, ordering, and ports</a:t>
            </a:r>
            <a:endParaRPr dirty="0"/>
          </a:p>
          <a:p>
            <a:pPr marL="914400" lvl="1" indent="-317500" algn="l" rtl="0">
              <a:spcBef>
                <a:spcPts val="0"/>
              </a:spcBef>
              <a:spcAft>
                <a:spcPts val="0"/>
              </a:spcAft>
              <a:buSzPts val="1400"/>
              <a:buChar char="○"/>
            </a:pPr>
            <a:r>
              <a:rPr lang="en" dirty="0"/>
              <a:t>Attack: TCP hijacking through data injection or RST injection</a:t>
            </a:r>
            <a:endParaRPr dirty="0"/>
          </a:p>
          <a:p>
            <a:pPr marL="1371600" lvl="2" indent="-317500" algn="l" rtl="0">
              <a:spcBef>
                <a:spcPts val="0"/>
              </a:spcBef>
              <a:spcAft>
                <a:spcPts val="0"/>
              </a:spcAft>
              <a:buSzPts val="1400"/>
              <a:buChar char="■"/>
            </a:pPr>
            <a:r>
              <a:rPr lang="en" dirty="0"/>
              <a:t>Blind attacks must guess the client’s or server’s sequence numbers</a:t>
            </a:r>
            <a:endParaRPr dirty="0"/>
          </a:p>
          <a:p>
            <a:pPr marL="914400" lvl="1" indent="-317500" algn="l" rtl="0">
              <a:spcBef>
                <a:spcPts val="0"/>
              </a:spcBef>
              <a:spcAft>
                <a:spcPts val="0"/>
              </a:spcAft>
              <a:buSzPts val="1400"/>
              <a:buChar char="○"/>
            </a:pPr>
            <a:r>
              <a:rPr lang="en" dirty="0"/>
              <a:t>Attack: TCP spoofing by sending a spoofed SYN packet</a:t>
            </a:r>
            <a:endParaRPr dirty="0"/>
          </a:p>
          <a:p>
            <a:pPr marL="1371600" lvl="2" indent="-317500" algn="l" rtl="0">
              <a:spcBef>
                <a:spcPts val="0"/>
              </a:spcBef>
              <a:spcAft>
                <a:spcPts val="0"/>
              </a:spcAft>
              <a:buSzPts val="1400"/>
              <a:buChar char="■"/>
            </a:pPr>
            <a:r>
              <a:rPr lang="en" dirty="0"/>
              <a:t>Blind attacks must guess the server’s sequence number</a:t>
            </a:r>
            <a:endParaRPr dirty="0"/>
          </a:p>
        </p:txBody>
      </p:sp>
      <p:sp>
        <p:nvSpPr>
          <p:cNvPr id="345" name="Google Shape;345;p4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1"/>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Review: IP Reliability</a:t>
            </a:r>
            <a:endParaRPr/>
          </a:p>
        </p:txBody>
      </p:sp>
      <p:sp>
        <p:nvSpPr>
          <p:cNvPr id="106" name="Google Shape;106;p21"/>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dirty="0"/>
              <a:t>Reliability</a:t>
            </a:r>
            <a:r>
              <a:rPr lang="en" dirty="0"/>
              <a:t> ensures that packets are received correctly</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IP is </a:t>
            </a:r>
            <a:r>
              <a:rPr lang="en" b="1" dirty="0"/>
              <a:t>unreliable</a:t>
            </a:r>
            <a:r>
              <a:rPr lang="en" dirty="0"/>
              <a:t> and only provides a </a:t>
            </a:r>
            <a:r>
              <a:rPr lang="en" b="1" dirty="0"/>
              <a:t>best effort</a:t>
            </a:r>
            <a:r>
              <a:rPr lang="en" dirty="0"/>
              <a:t> delivery service, which means:</a:t>
            </a:r>
            <a:endParaRPr dirty="0"/>
          </a:p>
          <a:p>
            <a:pPr marL="914400" lvl="1" indent="-317500" algn="l" rtl="0">
              <a:spcBef>
                <a:spcPts val="0"/>
              </a:spcBef>
              <a:spcAft>
                <a:spcPts val="0"/>
              </a:spcAft>
              <a:buSzPts val="1400"/>
              <a:buChar char="○"/>
            </a:pPr>
            <a:r>
              <a:rPr lang="en" dirty="0"/>
              <a:t>Packets may be lost (“dropped”)</a:t>
            </a:r>
            <a:endParaRPr dirty="0"/>
          </a:p>
          <a:p>
            <a:pPr marL="914400" lvl="1" indent="-317500" algn="l" rtl="0">
              <a:spcBef>
                <a:spcPts val="0"/>
              </a:spcBef>
              <a:spcAft>
                <a:spcPts val="0"/>
              </a:spcAft>
              <a:buSzPts val="1400"/>
              <a:buChar char="○"/>
            </a:pPr>
            <a:r>
              <a:rPr lang="en" dirty="0"/>
              <a:t>Packets may be corrupted</a:t>
            </a:r>
            <a:endParaRPr dirty="0"/>
          </a:p>
          <a:p>
            <a:pPr marL="914400" lvl="1" indent="-317500" algn="l" rtl="0">
              <a:spcBef>
                <a:spcPts val="0"/>
              </a:spcBef>
              <a:spcAft>
                <a:spcPts val="0"/>
              </a:spcAft>
              <a:buSzPts val="1400"/>
              <a:buChar char="○"/>
            </a:pPr>
            <a:r>
              <a:rPr lang="en" dirty="0"/>
              <a:t>Packets may be delivered out of order</a:t>
            </a:r>
            <a:endParaRPr dirty="0"/>
          </a:p>
          <a:p>
            <a:pPr marL="457200" lvl="0" indent="-342900" algn="l" rtl="0">
              <a:spcBef>
                <a:spcPts val="0"/>
              </a:spcBef>
              <a:spcAft>
                <a:spcPts val="0"/>
              </a:spcAft>
              <a:buSzPts val="1800"/>
              <a:buChar char="●"/>
            </a:pPr>
            <a:endParaRPr lang="en" dirty="0"/>
          </a:p>
          <a:p>
            <a:pPr marL="457200" lvl="0" indent="-342900" algn="l" rtl="0">
              <a:spcBef>
                <a:spcPts val="0"/>
              </a:spcBef>
              <a:spcAft>
                <a:spcPts val="0"/>
              </a:spcAft>
              <a:buSzPts val="1800"/>
              <a:buChar char="●"/>
            </a:pPr>
            <a:r>
              <a:rPr lang="en" dirty="0"/>
              <a:t>It is up to higher level protocols to ensure that the connection is reliable</a:t>
            </a:r>
            <a:endParaRPr dirty="0"/>
          </a:p>
        </p:txBody>
      </p:sp>
      <p:sp>
        <p:nvSpPr>
          <p:cNvPr id="107" name="Google Shape;107;p2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6">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6">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6">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6">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22"/>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Scratchpad: Let’s Design It Together</a:t>
            </a:r>
            <a:endParaRPr/>
          </a:p>
        </p:txBody>
      </p:sp>
      <p:sp>
        <p:nvSpPr>
          <p:cNvPr id="113" name="Google Shape;113;p22"/>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Problem: IP packets have a limited size. To send longer messages, we have to manually break messages into packets</a:t>
            </a:r>
            <a:endParaRPr dirty="0"/>
          </a:p>
          <a:p>
            <a:pPr marL="914400" lvl="1" indent="-317500" algn="l" rtl="0">
              <a:spcBef>
                <a:spcPts val="0"/>
              </a:spcBef>
              <a:spcAft>
                <a:spcPts val="0"/>
              </a:spcAft>
              <a:buSzPts val="1400"/>
              <a:buChar char="○"/>
            </a:pPr>
            <a:r>
              <a:rPr lang="en" dirty="0"/>
              <a:t>When sending packets: TCP will automatically split up messages</a:t>
            </a:r>
            <a:endParaRPr dirty="0"/>
          </a:p>
          <a:p>
            <a:pPr marL="914400" lvl="1" indent="-317500" algn="l" rtl="0">
              <a:spcBef>
                <a:spcPts val="0"/>
              </a:spcBef>
              <a:spcAft>
                <a:spcPts val="0"/>
              </a:spcAft>
              <a:buSzPts val="1400"/>
              <a:buChar char="○"/>
            </a:pPr>
            <a:r>
              <a:rPr lang="en" dirty="0"/>
              <a:t>When receiving packets: TCP will automatically reassemble the packets</a:t>
            </a:r>
            <a:endParaRPr dirty="0"/>
          </a:p>
          <a:p>
            <a:pPr marL="457200" lvl="0" indent="-342900" algn="l" rtl="0">
              <a:spcBef>
                <a:spcPts val="0"/>
              </a:spcBef>
              <a:spcAft>
                <a:spcPts val="0"/>
              </a:spcAft>
              <a:buSzPts val="1800"/>
              <a:buChar char="●"/>
            </a:pPr>
            <a:r>
              <a:rPr lang="en" dirty="0"/>
              <a:t>Problem: Packets can arrive out of order</a:t>
            </a:r>
            <a:endParaRPr dirty="0"/>
          </a:p>
          <a:p>
            <a:pPr marL="914400" lvl="1" indent="-317500" algn="l" rtl="0">
              <a:spcBef>
                <a:spcPts val="0"/>
              </a:spcBef>
              <a:spcAft>
                <a:spcPts val="0"/>
              </a:spcAft>
              <a:buSzPts val="1400"/>
              <a:buChar char="○"/>
            </a:pPr>
            <a:r>
              <a:rPr lang="en" dirty="0"/>
              <a:t>When sending packets: TCP labels each byte of the message with increasing numbers</a:t>
            </a:r>
            <a:endParaRPr dirty="0"/>
          </a:p>
          <a:p>
            <a:pPr marL="914400" lvl="1" indent="-317500" algn="l" rtl="0">
              <a:spcBef>
                <a:spcPts val="0"/>
              </a:spcBef>
              <a:spcAft>
                <a:spcPts val="0"/>
              </a:spcAft>
              <a:buSzPts val="1400"/>
              <a:buChar char="○"/>
            </a:pPr>
            <a:r>
              <a:rPr lang="en" dirty="0"/>
              <a:t>When receiving packets: TCP can use the numbers to rearrange bytes in the correct order</a:t>
            </a:r>
            <a:endParaRPr dirty="0"/>
          </a:p>
          <a:p>
            <a:pPr marL="457200" lvl="0" indent="-342900" algn="l" rtl="0">
              <a:spcBef>
                <a:spcPts val="0"/>
              </a:spcBef>
              <a:spcAft>
                <a:spcPts val="0"/>
              </a:spcAft>
              <a:buSzPts val="1800"/>
              <a:buChar char="●"/>
            </a:pPr>
            <a:r>
              <a:rPr lang="en" dirty="0"/>
              <a:t>Problem: Packets can be dropped</a:t>
            </a:r>
            <a:endParaRPr dirty="0"/>
          </a:p>
          <a:p>
            <a:pPr marL="914400" lvl="1" indent="-317500" algn="l" rtl="0">
              <a:spcBef>
                <a:spcPts val="0"/>
              </a:spcBef>
              <a:spcAft>
                <a:spcPts val="0"/>
              </a:spcAft>
              <a:buSzPts val="1400"/>
              <a:buChar char="○"/>
            </a:pPr>
            <a:r>
              <a:rPr lang="en" dirty="0"/>
              <a:t>When receiving packets: TCP sends an extra message acknowledging that a packet has been received</a:t>
            </a:r>
            <a:endParaRPr dirty="0"/>
          </a:p>
          <a:p>
            <a:pPr marL="914400" lvl="1" indent="-317500" algn="l" rtl="0">
              <a:spcBef>
                <a:spcPts val="0"/>
              </a:spcBef>
              <a:spcAft>
                <a:spcPts val="0"/>
              </a:spcAft>
              <a:buSzPts val="1400"/>
              <a:buChar char="○"/>
            </a:pPr>
            <a:r>
              <a:rPr lang="en" dirty="0"/>
              <a:t>When sending packets: If the acknowledgement doesn’t arrive, re-send the packet</a:t>
            </a:r>
            <a:endParaRPr dirty="0"/>
          </a:p>
        </p:txBody>
      </p:sp>
      <p:sp>
        <p:nvSpPr>
          <p:cNvPr id="114" name="Google Shape;114;p2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4</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1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1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1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1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3"/>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Transmission Control Protocol (TCP)</a:t>
            </a:r>
            <a:endParaRPr/>
          </a:p>
        </p:txBody>
      </p:sp>
      <p:sp>
        <p:nvSpPr>
          <p:cNvPr id="120" name="Google Shape;120;p23"/>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Provides a byte stream abstraction</a:t>
            </a:r>
            <a:endParaRPr dirty="0"/>
          </a:p>
          <a:p>
            <a:pPr marL="914400" lvl="1" indent="-317500" algn="l" rtl="0">
              <a:spcBef>
                <a:spcPts val="0"/>
              </a:spcBef>
              <a:spcAft>
                <a:spcPts val="0"/>
              </a:spcAft>
              <a:buSzPts val="1400"/>
              <a:buChar char="○"/>
            </a:pPr>
            <a:r>
              <a:rPr lang="en" dirty="0"/>
              <a:t>Bytes go in one end of the stream at the source and come out at the other end at the destination</a:t>
            </a:r>
            <a:endParaRPr dirty="0"/>
          </a:p>
          <a:p>
            <a:pPr marL="914400" lvl="1" indent="-317500" algn="l" rtl="0">
              <a:spcBef>
                <a:spcPts val="0"/>
              </a:spcBef>
              <a:spcAft>
                <a:spcPts val="0"/>
              </a:spcAft>
              <a:buSzPts val="1400"/>
              <a:buChar char="○"/>
            </a:pPr>
            <a:r>
              <a:rPr lang="en" dirty="0"/>
              <a:t>TCP automatically breaks streams into </a:t>
            </a:r>
            <a:r>
              <a:rPr lang="en" b="1" dirty="0"/>
              <a:t>segments</a:t>
            </a:r>
            <a:r>
              <a:rPr lang="en" dirty="0"/>
              <a:t>, which are sent as layer 3 packets</a:t>
            </a:r>
            <a:endParaRPr dirty="0"/>
          </a:p>
          <a:p>
            <a:pPr marL="457200" lvl="0" indent="-342900" algn="l" rtl="0">
              <a:spcBef>
                <a:spcPts val="0"/>
              </a:spcBef>
              <a:spcAft>
                <a:spcPts val="0"/>
              </a:spcAft>
              <a:buSzPts val="1800"/>
              <a:buChar char="●"/>
            </a:pPr>
            <a:r>
              <a:rPr lang="en" dirty="0"/>
              <a:t>Provides ordering</a:t>
            </a:r>
            <a:endParaRPr dirty="0"/>
          </a:p>
          <a:p>
            <a:pPr marL="914400" lvl="1" indent="-317500" algn="l" rtl="0">
              <a:spcBef>
                <a:spcPts val="0"/>
              </a:spcBef>
              <a:spcAft>
                <a:spcPts val="0"/>
              </a:spcAft>
              <a:buSzPts val="1400"/>
              <a:buChar char="○"/>
            </a:pPr>
            <a:r>
              <a:rPr lang="en" dirty="0"/>
              <a:t>Segments contain sequence numbers, so the destination can reassemble the stream in order</a:t>
            </a:r>
            <a:endParaRPr dirty="0"/>
          </a:p>
          <a:p>
            <a:pPr marL="457200" lvl="0" indent="-342900" algn="l" rtl="0">
              <a:spcBef>
                <a:spcPts val="0"/>
              </a:spcBef>
              <a:spcAft>
                <a:spcPts val="0"/>
              </a:spcAft>
              <a:buSzPts val="1800"/>
              <a:buChar char="●"/>
            </a:pPr>
            <a:r>
              <a:rPr lang="en" dirty="0"/>
              <a:t>Provides reliability</a:t>
            </a:r>
            <a:endParaRPr dirty="0"/>
          </a:p>
          <a:p>
            <a:pPr marL="914400" lvl="1" indent="-317500" algn="l" rtl="0">
              <a:spcBef>
                <a:spcPts val="0"/>
              </a:spcBef>
              <a:spcAft>
                <a:spcPts val="0"/>
              </a:spcAft>
              <a:buSzPts val="1400"/>
              <a:buChar char="○"/>
            </a:pPr>
            <a:r>
              <a:rPr lang="en" dirty="0"/>
              <a:t>The destination sends </a:t>
            </a:r>
            <a:r>
              <a:rPr lang="en" b="1" dirty="0"/>
              <a:t>acknowledgements</a:t>
            </a:r>
            <a:r>
              <a:rPr lang="en" dirty="0"/>
              <a:t> (ACKs) for each sequence number received</a:t>
            </a:r>
            <a:endParaRPr dirty="0"/>
          </a:p>
          <a:p>
            <a:pPr marL="914400" lvl="1" indent="-317500" algn="l" rtl="0">
              <a:spcBef>
                <a:spcPts val="0"/>
              </a:spcBef>
              <a:spcAft>
                <a:spcPts val="0"/>
              </a:spcAft>
              <a:buSzPts val="1400"/>
              <a:buChar char="○"/>
            </a:pPr>
            <a:r>
              <a:rPr lang="en" dirty="0"/>
              <a:t>If the source doesn’t receive the ACK, the source sends the packet again</a:t>
            </a:r>
            <a:endParaRPr dirty="0"/>
          </a:p>
          <a:p>
            <a:pPr marL="457200" lvl="0" indent="-342900" algn="l" rtl="0">
              <a:spcBef>
                <a:spcPts val="0"/>
              </a:spcBef>
              <a:spcAft>
                <a:spcPts val="0"/>
              </a:spcAft>
              <a:buSzPts val="1800"/>
              <a:buChar char="●"/>
            </a:pPr>
            <a:r>
              <a:rPr lang="en" dirty="0"/>
              <a:t>Provides ports</a:t>
            </a:r>
            <a:endParaRPr dirty="0"/>
          </a:p>
          <a:p>
            <a:pPr marL="914400" lvl="1" indent="-317500" algn="l" rtl="0">
              <a:spcBef>
                <a:spcPts val="0"/>
              </a:spcBef>
              <a:spcAft>
                <a:spcPts val="0"/>
              </a:spcAft>
              <a:buSzPts val="1400"/>
              <a:buChar char="○"/>
            </a:pPr>
            <a:r>
              <a:rPr lang="en" dirty="0"/>
              <a:t>Multiple services can share the same IP address by using different ports</a:t>
            </a:r>
            <a:endParaRPr dirty="0"/>
          </a:p>
        </p:txBody>
      </p:sp>
      <p:sp>
        <p:nvSpPr>
          <p:cNvPr id="121" name="Google Shape;121;p2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5</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0">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2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0">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0">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20">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0">
                                            <p:txEl>
                                              <p:pRg st="6" end="6"/>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0">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20">
                                            <p:txEl>
                                              <p:pRg st="8" end="8"/>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0">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
        <p:cNvGrpSpPr/>
        <p:nvPr/>
      </p:nvGrpSpPr>
      <p:grpSpPr>
        <a:xfrm>
          <a:off x="0" y="0"/>
          <a:ext cx="0" cy="0"/>
          <a:chOff x="0" y="0"/>
          <a:chExt cx="0" cy="0"/>
        </a:xfrm>
      </p:grpSpPr>
      <p:sp>
        <p:nvSpPr>
          <p:cNvPr id="133" name="Google Shape;133;p25"/>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Ports</a:t>
            </a:r>
            <a:endParaRPr/>
          </a:p>
        </p:txBody>
      </p:sp>
      <p:sp>
        <p:nvSpPr>
          <p:cNvPr id="134" name="Google Shape;134;p25"/>
          <p:cNvSpPr txBox="1">
            <a:spLocks noGrp="1"/>
          </p:cNvSpPr>
          <p:nvPr>
            <p:ph type="body" idx="1"/>
          </p:nvPr>
        </p:nvSpPr>
        <p:spPr>
          <a:xfrm>
            <a:off x="198500" y="1246825"/>
            <a:ext cx="5142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b="1"/>
              <a:t>Ports</a:t>
            </a:r>
            <a:r>
              <a:rPr lang="en"/>
              <a:t> help us distinguish between different applications on the same computer or server</a:t>
            </a:r>
            <a:endParaRPr/>
          </a:p>
          <a:p>
            <a:pPr marL="914400" lvl="1" indent="-317500" algn="l" rtl="0">
              <a:spcBef>
                <a:spcPts val="0"/>
              </a:spcBef>
              <a:spcAft>
                <a:spcPts val="0"/>
              </a:spcAft>
              <a:buSzPts val="1400"/>
              <a:buChar char="○"/>
            </a:pPr>
            <a:r>
              <a:rPr lang="en"/>
              <a:t>On private computers, port numbers can be random</a:t>
            </a:r>
            <a:endParaRPr/>
          </a:p>
          <a:p>
            <a:pPr marL="914400" lvl="1" indent="-317500" algn="l" rtl="0">
              <a:spcBef>
                <a:spcPts val="0"/>
              </a:spcBef>
              <a:spcAft>
                <a:spcPts val="0"/>
              </a:spcAft>
              <a:buSzPts val="1400"/>
              <a:buChar char="○"/>
            </a:pPr>
            <a:r>
              <a:rPr lang="en"/>
              <a:t>On public servers, port numbers should be constant and well-known (so users can access the right port)</a:t>
            </a:r>
            <a:endParaRPr/>
          </a:p>
          <a:p>
            <a:pPr marL="457200" lvl="0" indent="-342900" algn="l" rtl="0">
              <a:spcBef>
                <a:spcPts val="0"/>
              </a:spcBef>
              <a:spcAft>
                <a:spcPts val="0"/>
              </a:spcAft>
              <a:buSzPts val="1800"/>
              <a:buChar char="●"/>
            </a:pPr>
            <a:r>
              <a:rPr lang="en"/>
              <a:t>Remember: TCP is built on top of IP, so the IP header (and therefore the IP address) is still present</a:t>
            </a:r>
            <a:endParaRPr/>
          </a:p>
        </p:txBody>
      </p:sp>
      <p:sp>
        <p:nvSpPr>
          <p:cNvPr id="135" name="Google Shape;135;p25"/>
          <p:cNvSpPr/>
          <p:nvPr/>
        </p:nvSpPr>
        <p:spPr>
          <a:xfrm>
            <a:off x="5465925" y="2352950"/>
            <a:ext cx="3605400" cy="12987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t>IP Header: send to: 1.2.3.4</a:t>
            </a:r>
            <a:endParaRPr/>
          </a:p>
        </p:txBody>
      </p:sp>
      <p:sp>
        <p:nvSpPr>
          <p:cNvPr id="136" name="Google Shape;136;p25"/>
          <p:cNvSpPr/>
          <p:nvPr/>
        </p:nvSpPr>
        <p:spPr>
          <a:xfrm>
            <a:off x="5661056" y="2746225"/>
            <a:ext cx="3175200" cy="832200"/>
          </a:xfrm>
          <a:prstGeom prst="rect">
            <a:avLst/>
          </a:prstGeom>
          <a:solidFill>
            <a:schemeClr val="lt1"/>
          </a:solidFill>
          <a:ln w="19050" cap="flat" cmpd="sng">
            <a:solidFill>
              <a:schemeClr val="dk1"/>
            </a:solidFill>
            <a:prstDash val="solid"/>
            <a:round/>
            <a:headEnd type="none" w="sm" len="sm"/>
            <a:tailEnd type="none" w="sm" len="sm"/>
          </a:ln>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TCP Header: send to: port 80</a:t>
            </a:r>
            <a:endParaRPr>
              <a:solidFill>
                <a:schemeClr val="dk1"/>
              </a:solidFill>
            </a:endParaRPr>
          </a:p>
          <a:p>
            <a:pPr marL="0" lvl="0" indent="0" algn="l" rtl="0">
              <a:spcBef>
                <a:spcPts val="0"/>
              </a:spcBef>
              <a:spcAft>
                <a:spcPts val="0"/>
              </a:spcAft>
              <a:buNone/>
            </a:pPr>
            <a:endParaRPr/>
          </a:p>
        </p:txBody>
      </p:sp>
      <p:sp>
        <p:nvSpPr>
          <p:cNvPr id="137" name="Google Shape;137;p25"/>
          <p:cNvSpPr txBox="1"/>
          <p:nvPr/>
        </p:nvSpPr>
        <p:spPr>
          <a:xfrm>
            <a:off x="5954633" y="3110825"/>
            <a:ext cx="2502300" cy="400200"/>
          </a:xfrm>
          <a:prstGeom prst="rect">
            <a:avLst/>
          </a:prstGeom>
          <a:solidFill>
            <a:schemeClr val="lt1"/>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l" rtl="0">
              <a:spcBef>
                <a:spcPts val="0"/>
              </a:spcBef>
              <a:spcAft>
                <a:spcPts val="0"/>
              </a:spcAft>
              <a:buNone/>
            </a:pPr>
            <a:r>
              <a:rPr lang="en"/>
              <a:t>I am hungry.</a:t>
            </a:r>
            <a:endParaRPr/>
          </a:p>
        </p:txBody>
      </p:sp>
      <p:sp>
        <p:nvSpPr>
          <p:cNvPr id="138" name="Google Shape;138;p2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6</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4">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4">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7</a:t>
            </a:fld>
            <a:endParaRPr/>
          </a:p>
        </p:txBody>
      </p:sp>
      <p:sp>
        <p:nvSpPr>
          <p:cNvPr id="144" name="Google Shape;144;p26"/>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Establishing Sequence Numbers</a:t>
            </a:r>
            <a:endParaRPr/>
          </a:p>
        </p:txBody>
      </p:sp>
      <p:sp>
        <p:nvSpPr>
          <p:cNvPr id="145" name="Google Shape;145;p26"/>
          <p:cNvSpPr txBox="1">
            <a:spLocks noGrp="1"/>
          </p:cNvSpPr>
          <p:nvPr>
            <p:ph type="body" idx="1"/>
          </p:nvPr>
        </p:nvSpPr>
        <p:spPr>
          <a:xfrm>
            <a:off x="198500" y="1246825"/>
            <a:ext cx="8686500" cy="20364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Each TCP connection requires two sets of sequence numbers</a:t>
            </a:r>
            <a:endParaRPr dirty="0"/>
          </a:p>
          <a:p>
            <a:pPr marL="914400" lvl="1" indent="-317500" algn="l" rtl="0">
              <a:spcBef>
                <a:spcPts val="0"/>
              </a:spcBef>
              <a:spcAft>
                <a:spcPts val="0"/>
              </a:spcAft>
              <a:buSzPts val="1400"/>
              <a:buChar char="○"/>
            </a:pPr>
            <a:r>
              <a:rPr lang="en" dirty="0"/>
              <a:t>One sequence number for messages from the client to the server</a:t>
            </a:r>
            <a:endParaRPr dirty="0"/>
          </a:p>
          <a:p>
            <a:pPr marL="914400" lvl="1" indent="-317500" algn="l" rtl="0">
              <a:spcBef>
                <a:spcPts val="0"/>
              </a:spcBef>
              <a:spcAft>
                <a:spcPts val="0"/>
              </a:spcAft>
              <a:buSzPts val="1400"/>
              <a:buChar char="○"/>
            </a:pPr>
            <a:r>
              <a:rPr lang="en" dirty="0"/>
              <a:t>One sequence number for messages from the server to the client</a:t>
            </a:r>
            <a:endParaRPr dirty="0"/>
          </a:p>
          <a:p>
            <a:pPr marL="457200" lvl="0" indent="-342900" algn="l" rtl="0">
              <a:spcBef>
                <a:spcPts val="0"/>
              </a:spcBef>
              <a:spcAft>
                <a:spcPts val="0"/>
              </a:spcAft>
              <a:buSzPts val="1800"/>
              <a:buChar char="●"/>
            </a:pPr>
            <a:r>
              <a:rPr lang="en" dirty="0"/>
              <a:t>Before starting a TCP connection, the client and server must agree on two </a:t>
            </a:r>
            <a:r>
              <a:rPr lang="en" b="1" dirty="0"/>
              <a:t>initial sequence numbers</a:t>
            </a:r>
            <a:r>
              <a:rPr lang="en" dirty="0"/>
              <a:t> (ISNs)</a:t>
            </a:r>
            <a:endParaRPr dirty="0"/>
          </a:p>
          <a:p>
            <a:pPr marL="914400" lvl="1" indent="-317500" algn="l" rtl="0">
              <a:spcBef>
                <a:spcPts val="0"/>
              </a:spcBef>
              <a:spcAft>
                <a:spcPts val="0"/>
              </a:spcAft>
              <a:buSzPts val="1400"/>
              <a:buChar char="○"/>
            </a:pPr>
            <a:r>
              <a:rPr lang="en" dirty="0"/>
              <a:t>The ISNs are different and random for every connection (for security reasons)</a:t>
            </a:r>
            <a:endParaRPr dirty="0"/>
          </a:p>
        </p:txBody>
      </p:sp>
      <p:graphicFrame>
        <p:nvGraphicFramePr>
          <p:cNvPr id="146" name="Google Shape;146;p26"/>
          <p:cNvGraphicFramePr/>
          <p:nvPr/>
        </p:nvGraphicFramePr>
        <p:xfrm>
          <a:off x="635100" y="3189500"/>
          <a:ext cx="4594200" cy="731460"/>
        </p:xfrm>
        <a:graphic>
          <a:graphicData uri="http://schemas.openxmlformats.org/drawingml/2006/table">
            <a:tbl>
              <a:tblPr>
                <a:noFill/>
                <a:tableStyleId>{A348CFEC-60BF-4662-BA17-07C2758C695D}</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tblGrid>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H</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o</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s</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r</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v</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r</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50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52</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53</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54</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57</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58</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59</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60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61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graphicFrame>
        <p:nvGraphicFramePr>
          <p:cNvPr id="147" name="Google Shape;147;p26"/>
          <p:cNvGraphicFramePr/>
          <p:nvPr/>
        </p:nvGraphicFramePr>
        <p:xfrm>
          <a:off x="635100" y="4169500"/>
          <a:ext cx="4594200" cy="731460"/>
        </p:xfrm>
        <a:graphic>
          <a:graphicData uri="http://schemas.openxmlformats.org/drawingml/2006/table">
            <a:tbl>
              <a:tblPr>
                <a:noFill/>
                <a:tableStyleId>{A348CFEC-60BF-4662-BA17-07C2758C695D}</a:tableStyleId>
              </a:tblPr>
              <a:tblGrid>
                <a:gridCol w="382850">
                  <a:extLst>
                    <a:ext uri="{9D8B030D-6E8A-4147-A177-3AD203B41FA5}">
                      <a16:colId xmlns:a16="http://schemas.microsoft.com/office/drawing/2014/main" val="20000"/>
                    </a:ext>
                  </a:extLst>
                </a:gridCol>
                <a:gridCol w="382850">
                  <a:extLst>
                    <a:ext uri="{9D8B030D-6E8A-4147-A177-3AD203B41FA5}">
                      <a16:colId xmlns:a16="http://schemas.microsoft.com/office/drawing/2014/main" val="20001"/>
                    </a:ext>
                  </a:extLst>
                </a:gridCol>
                <a:gridCol w="382850">
                  <a:extLst>
                    <a:ext uri="{9D8B030D-6E8A-4147-A177-3AD203B41FA5}">
                      <a16:colId xmlns:a16="http://schemas.microsoft.com/office/drawing/2014/main" val="20002"/>
                    </a:ext>
                  </a:extLst>
                </a:gridCol>
                <a:gridCol w="382850">
                  <a:extLst>
                    <a:ext uri="{9D8B030D-6E8A-4147-A177-3AD203B41FA5}">
                      <a16:colId xmlns:a16="http://schemas.microsoft.com/office/drawing/2014/main" val="20003"/>
                    </a:ext>
                  </a:extLst>
                </a:gridCol>
                <a:gridCol w="382850">
                  <a:extLst>
                    <a:ext uri="{9D8B030D-6E8A-4147-A177-3AD203B41FA5}">
                      <a16:colId xmlns:a16="http://schemas.microsoft.com/office/drawing/2014/main" val="20004"/>
                    </a:ext>
                  </a:extLst>
                </a:gridCol>
                <a:gridCol w="382850">
                  <a:extLst>
                    <a:ext uri="{9D8B030D-6E8A-4147-A177-3AD203B41FA5}">
                      <a16:colId xmlns:a16="http://schemas.microsoft.com/office/drawing/2014/main" val="20005"/>
                    </a:ext>
                  </a:extLst>
                </a:gridCol>
                <a:gridCol w="382850">
                  <a:extLst>
                    <a:ext uri="{9D8B030D-6E8A-4147-A177-3AD203B41FA5}">
                      <a16:colId xmlns:a16="http://schemas.microsoft.com/office/drawing/2014/main" val="20006"/>
                    </a:ext>
                  </a:extLst>
                </a:gridCol>
                <a:gridCol w="382850">
                  <a:extLst>
                    <a:ext uri="{9D8B030D-6E8A-4147-A177-3AD203B41FA5}">
                      <a16:colId xmlns:a16="http://schemas.microsoft.com/office/drawing/2014/main" val="20007"/>
                    </a:ext>
                  </a:extLst>
                </a:gridCol>
                <a:gridCol w="382850">
                  <a:extLst>
                    <a:ext uri="{9D8B030D-6E8A-4147-A177-3AD203B41FA5}">
                      <a16:colId xmlns:a16="http://schemas.microsoft.com/office/drawing/2014/main" val="20008"/>
                    </a:ext>
                  </a:extLst>
                </a:gridCol>
                <a:gridCol w="382850">
                  <a:extLst>
                    <a:ext uri="{9D8B030D-6E8A-4147-A177-3AD203B41FA5}">
                      <a16:colId xmlns:a16="http://schemas.microsoft.com/office/drawing/2014/main" val="20009"/>
                    </a:ext>
                  </a:extLst>
                </a:gridCol>
                <a:gridCol w="382850">
                  <a:extLst>
                    <a:ext uri="{9D8B030D-6E8A-4147-A177-3AD203B41FA5}">
                      <a16:colId xmlns:a16="http://schemas.microsoft.com/office/drawing/2014/main" val="20010"/>
                    </a:ext>
                  </a:extLst>
                </a:gridCol>
                <a:gridCol w="382850">
                  <a:extLst>
                    <a:ext uri="{9D8B030D-6E8A-4147-A177-3AD203B41FA5}">
                      <a16:colId xmlns:a16="http://schemas.microsoft.com/office/drawing/2014/main" val="20011"/>
                    </a:ext>
                  </a:extLst>
                </a:gridCol>
              </a:tblGrid>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H</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o</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c</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l</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i</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e</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n</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t</a:t>
                      </a:r>
                      <a:endParaRPr sz="1200" b="1">
                        <a:latin typeface="Courier New"/>
                        <a:ea typeface="Courier New"/>
                        <a:cs typeface="Courier New"/>
                        <a:sym typeface="Courier New"/>
                      </a:endParaRPr>
                    </a:p>
                  </a:txBody>
                  <a:tcPr marL="91425" marR="91425" marT="91425" marB="91425">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0"/>
                  </a:ext>
                </a:extLst>
              </a:tr>
              <a:tr h="365725">
                <a:tc>
                  <a:txBody>
                    <a:bodyPr/>
                    <a:lstStyle/>
                    <a:p>
                      <a:pPr marL="0" lvl="0" indent="0" algn="ctr" rtl="0">
                        <a:spcBef>
                          <a:spcPts val="0"/>
                        </a:spcBef>
                        <a:spcAft>
                          <a:spcPts val="0"/>
                        </a:spcAft>
                        <a:buNone/>
                      </a:pPr>
                      <a:r>
                        <a:rPr lang="en" sz="1200" b="1">
                          <a:latin typeface="Courier New"/>
                          <a:ea typeface="Courier New"/>
                          <a:cs typeface="Courier New"/>
                          <a:sym typeface="Courier New"/>
                        </a:rPr>
                        <a:t>25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27</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28</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29</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30</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31</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32</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33</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34</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35</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tc>
                  <a:txBody>
                    <a:bodyPr/>
                    <a:lstStyle/>
                    <a:p>
                      <a:pPr marL="0" lvl="0" indent="0" algn="ctr" rtl="0">
                        <a:spcBef>
                          <a:spcPts val="0"/>
                        </a:spcBef>
                        <a:spcAft>
                          <a:spcPts val="0"/>
                        </a:spcAft>
                        <a:buNone/>
                      </a:pPr>
                      <a:r>
                        <a:rPr lang="en" sz="1200" b="1">
                          <a:latin typeface="Courier New"/>
                          <a:ea typeface="Courier New"/>
                          <a:cs typeface="Courier New"/>
                          <a:sym typeface="Courier New"/>
                        </a:rPr>
                        <a:t>36</a:t>
                      </a:r>
                      <a:endParaRPr sz="1200" b="1">
                        <a:latin typeface="Courier New"/>
                        <a:ea typeface="Courier New"/>
                        <a:cs typeface="Courier New"/>
                        <a:sym typeface="Courier New"/>
                      </a:endParaRPr>
                    </a:p>
                  </a:txBody>
                  <a:tcPr marL="91425" marR="91425" marT="91425" marB="91425">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sp>
        <p:nvSpPr>
          <p:cNvPr id="148" name="Google Shape;148;p26"/>
          <p:cNvSpPr txBox="1"/>
          <p:nvPr/>
        </p:nvSpPr>
        <p:spPr>
          <a:xfrm>
            <a:off x="5558175" y="3254275"/>
            <a:ext cx="25854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Messages from the client are numbered starting at 50.</a:t>
            </a:r>
            <a:endParaRPr/>
          </a:p>
        </p:txBody>
      </p:sp>
      <p:sp>
        <p:nvSpPr>
          <p:cNvPr id="149" name="Google Shape;149;p26"/>
          <p:cNvSpPr txBox="1"/>
          <p:nvPr/>
        </p:nvSpPr>
        <p:spPr>
          <a:xfrm>
            <a:off x="5558175" y="4234275"/>
            <a:ext cx="2585400" cy="615600"/>
          </a:xfrm>
          <a:prstGeom prst="rect">
            <a:avLst/>
          </a:prstGeom>
          <a:solidFill>
            <a:srgbClr val="FFAB40"/>
          </a:solidFill>
          <a:ln w="19050" cap="flat" cmpd="sng">
            <a:solidFill>
              <a:srgbClr val="000000"/>
            </a:solidFill>
            <a:prstDash val="solid"/>
            <a:round/>
            <a:headEnd type="none" w="sm" len="sm"/>
            <a:tailEnd type="none" w="sm" len="sm"/>
          </a:ln>
        </p:spPr>
        <p:txBody>
          <a:bodyPr spcFirstLastPara="1" wrap="square" lIns="91425" tIns="91425" rIns="91425" bIns="91425" anchor="t" anchorCtr="0">
            <a:spAutoFit/>
          </a:bodyPr>
          <a:lstStyle/>
          <a:p>
            <a:pPr marL="0" lvl="0" indent="0" algn="ctr" rtl="0">
              <a:spcBef>
                <a:spcPts val="0"/>
              </a:spcBef>
              <a:spcAft>
                <a:spcPts val="0"/>
              </a:spcAft>
              <a:buNone/>
            </a:pPr>
            <a:r>
              <a:rPr lang="en"/>
              <a:t>Messages from the server are numbered starting at 25.</a:t>
            </a:r>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45">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4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4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154" name="Google Shape;154;p2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8</a:t>
            </a:fld>
            <a:endParaRPr/>
          </a:p>
        </p:txBody>
      </p:sp>
      <p:sp>
        <p:nvSpPr>
          <p:cNvPr id="155" name="Google Shape;155;p27"/>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3-Way Handshake</a:t>
            </a:r>
            <a:endParaRPr/>
          </a:p>
        </p:txBody>
      </p:sp>
      <p:sp>
        <p:nvSpPr>
          <p:cNvPr id="156" name="Google Shape;156;p27"/>
          <p:cNvSpPr txBox="1">
            <a:spLocks noGrp="1"/>
          </p:cNvSpPr>
          <p:nvPr>
            <p:ph type="body" idx="4294967295"/>
          </p:nvPr>
        </p:nvSpPr>
        <p:spPr>
          <a:xfrm>
            <a:off x="198500" y="12468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a:pPr>
            <a:r>
              <a:rPr lang="en"/>
              <a:t>Client chooses an initial sequence number </a:t>
            </a:r>
            <a:r>
              <a:rPr lang="en" i="1"/>
              <a:t>x</a:t>
            </a:r>
            <a:r>
              <a:rPr lang="en"/>
              <a:t> its bytes and sends a SYN (synchronize) packet to the server</a:t>
            </a:r>
            <a:endParaRPr/>
          </a:p>
        </p:txBody>
      </p:sp>
      <p:sp>
        <p:nvSpPr>
          <p:cNvPr id="157" name="Google Shape;157;p27"/>
          <p:cNvSpPr txBox="1"/>
          <p:nvPr/>
        </p:nvSpPr>
        <p:spPr>
          <a:xfrm>
            <a:off x="5424000" y="1170025"/>
            <a:ext cx="75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Client</a:t>
            </a:r>
            <a:endParaRPr>
              <a:solidFill>
                <a:srgbClr val="0000FF"/>
              </a:solidFill>
            </a:endParaRPr>
          </a:p>
        </p:txBody>
      </p:sp>
      <p:sp>
        <p:nvSpPr>
          <p:cNvPr id="158" name="Google Shape;158;p27"/>
          <p:cNvSpPr txBox="1"/>
          <p:nvPr/>
        </p:nvSpPr>
        <p:spPr>
          <a:xfrm>
            <a:off x="8339100" y="1170025"/>
            <a:ext cx="751800" cy="400200"/>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Server</a:t>
            </a:r>
            <a:endParaRPr>
              <a:solidFill>
                <a:srgbClr val="38761D"/>
              </a:solidFill>
            </a:endParaRPr>
          </a:p>
        </p:txBody>
      </p:sp>
      <p:cxnSp>
        <p:nvCxnSpPr>
          <p:cNvPr id="159" name="Google Shape;159;p27"/>
          <p:cNvCxnSpPr>
            <a:stCxn id="157" idx="2"/>
          </p:cNvCxnSpPr>
          <p:nvPr/>
        </p:nvCxnSpPr>
        <p:spPr>
          <a:xfrm flipH="1">
            <a:off x="5790600" y="1570225"/>
            <a:ext cx="9300" cy="3093000"/>
          </a:xfrm>
          <a:prstGeom prst="straightConnector1">
            <a:avLst/>
          </a:prstGeom>
          <a:noFill/>
          <a:ln w="19050" cap="flat" cmpd="sng">
            <a:solidFill>
              <a:srgbClr val="0000FF"/>
            </a:solidFill>
            <a:prstDash val="solid"/>
            <a:round/>
            <a:headEnd type="none" w="med" len="med"/>
            <a:tailEnd type="none" w="med" len="med"/>
          </a:ln>
        </p:spPr>
      </p:cxnSp>
      <p:cxnSp>
        <p:nvCxnSpPr>
          <p:cNvPr id="160" name="Google Shape;160;p27"/>
          <p:cNvCxnSpPr>
            <a:stCxn id="158" idx="2"/>
          </p:cNvCxnSpPr>
          <p:nvPr/>
        </p:nvCxnSpPr>
        <p:spPr>
          <a:xfrm flipH="1">
            <a:off x="8710200" y="1570225"/>
            <a:ext cx="4800" cy="3093000"/>
          </a:xfrm>
          <a:prstGeom prst="straightConnector1">
            <a:avLst/>
          </a:prstGeom>
          <a:noFill/>
          <a:ln w="19050" cap="flat" cmpd="sng">
            <a:solidFill>
              <a:srgbClr val="38761D"/>
            </a:solidFill>
            <a:prstDash val="solid"/>
            <a:round/>
            <a:headEnd type="none" w="med" len="med"/>
            <a:tailEnd type="none" w="med" len="med"/>
          </a:ln>
        </p:spPr>
      </p:cxnSp>
      <p:grpSp>
        <p:nvGrpSpPr>
          <p:cNvPr id="161" name="Google Shape;161;p27"/>
          <p:cNvGrpSpPr/>
          <p:nvPr/>
        </p:nvGrpSpPr>
        <p:grpSpPr>
          <a:xfrm>
            <a:off x="5804918" y="1604246"/>
            <a:ext cx="2917800" cy="577200"/>
            <a:chOff x="5804918" y="1604246"/>
            <a:chExt cx="2917800" cy="577200"/>
          </a:xfrm>
        </p:grpSpPr>
        <p:cxnSp>
          <p:nvCxnSpPr>
            <p:cNvPr id="162" name="Google Shape;162;p27"/>
            <p:cNvCxnSpPr/>
            <p:nvPr/>
          </p:nvCxnSpPr>
          <p:spPr>
            <a:xfrm>
              <a:off x="5804918" y="1830150"/>
              <a:ext cx="2917800" cy="343800"/>
            </a:xfrm>
            <a:prstGeom prst="straightConnector1">
              <a:avLst/>
            </a:prstGeom>
            <a:noFill/>
            <a:ln w="19050" cap="flat" cmpd="sng">
              <a:solidFill>
                <a:srgbClr val="0000FF"/>
              </a:solidFill>
              <a:prstDash val="solid"/>
              <a:round/>
              <a:headEnd type="none" w="med" len="med"/>
              <a:tailEnd type="triangle" w="med" len="med"/>
            </a:ln>
          </p:spPr>
        </p:cxnSp>
        <p:sp>
          <p:nvSpPr>
            <p:cNvPr id="163" name="Google Shape;163;p27"/>
            <p:cNvSpPr txBox="1"/>
            <p:nvPr/>
          </p:nvSpPr>
          <p:spPr>
            <a:xfrm rot="439803">
              <a:off x="6539652" y="1692754"/>
              <a:ext cx="1403772" cy="400185"/>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SYN. Seq = </a:t>
              </a:r>
              <a:r>
                <a:rPr lang="en" i="1">
                  <a:solidFill>
                    <a:srgbClr val="0000FF"/>
                  </a:solidFill>
                </a:rPr>
                <a:t>x</a:t>
              </a:r>
              <a:endParaRPr i="1">
                <a:solidFill>
                  <a:srgbClr val="0000FF"/>
                </a:solidFill>
              </a:endParaRPr>
            </a:p>
          </p:txBody>
        </p:sp>
      </p:grpSp>
      <p:grpSp>
        <p:nvGrpSpPr>
          <p:cNvPr id="164" name="Google Shape;164;p27"/>
          <p:cNvGrpSpPr/>
          <p:nvPr/>
        </p:nvGrpSpPr>
        <p:grpSpPr>
          <a:xfrm>
            <a:off x="5792854" y="2161113"/>
            <a:ext cx="2929800" cy="795600"/>
            <a:chOff x="5792854" y="2161113"/>
            <a:chExt cx="2929800" cy="795600"/>
          </a:xfrm>
        </p:grpSpPr>
        <p:cxnSp>
          <p:nvCxnSpPr>
            <p:cNvPr id="165" name="Google Shape;165;p27"/>
            <p:cNvCxnSpPr/>
            <p:nvPr/>
          </p:nvCxnSpPr>
          <p:spPr>
            <a:xfrm flipH="1">
              <a:off x="5792854" y="2416325"/>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166" name="Google Shape;166;p27"/>
            <p:cNvSpPr txBox="1"/>
            <p:nvPr/>
          </p:nvSpPr>
          <p:spPr>
            <a:xfrm rot="-526451">
              <a:off x="5892519" y="2358777"/>
              <a:ext cx="2611765" cy="400273"/>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SYN-ACK. Seq = </a:t>
              </a:r>
              <a:r>
                <a:rPr lang="en" i="1">
                  <a:solidFill>
                    <a:srgbClr val="38761D"/>
                  </a:solidFill>
                </a:rPr>
                <a:t>y</a:t>
              </a:r>
              <a:r>
                <a:rPr lang="en">
                  <a:solidFill>
                    <a:srgbClr val="38761D"/>
                  </a:solidFill>
                </a:rPr>
                <a:t>, Ack = </a:t>
              </a:r>
              <a:r>
                <a:rPr lang="en" i="1">
                  <a:solidFill>
                    <a:srgbClr val="38761D"/>
                  </a:solidFill>
                </a:rPr>
                <a:t>x</a:t>
              </a:r>
              <a:r>
                <a:rPr lang="en">
                  <a:solidFill>
                    <a:srgbClr val="38761D"/>
                  </a:solidFill>
                </a:rPr>
                <a:t>+1</a:t>
              </a:r>
              <a:endParaRPr>
                <a:solidFill>
                  <a:srgbClr val="38761D"/>
                </a:solidFill>
              </a:endParaRPr>
            </a:p>
          </p:txBody>
        </p:sp>
      </p:grpSp>
      <p:grpSp>
        <p:nvGrpSpPr>
          <p:cNvPr id="167" name="Google Shape;167;p27"/>
          <p:cNvGrpSpPr/>
          <p:nvPr/>
        </p:nvGrpSpPr>
        <p:grpSpPr>
          <a:xfrm>
            <a:off x="5804918" y="2924275"/>
            <a:ext cx="2917800" cy="711600"/>
            <a:chOff x="5804918" y="2924275"/>
            <a:chExt cx="2917800" cy="711600"/>
          </a:xfrm>
        </p:grpSpPr>
        <p:cxnSp>
          <p:nvCxnSpPr>
            <p:cNvPr id="168" name="Google Shape;168;p27"/>
            <p:cNvCxnSpPr/>
            <p:nvPr/>
          </p:nvCxnSpPr>
          <p:spPr>
            <a:xfrm>
              <a:off x="5804918" y="3201750"/>
              <a:ext cx="2917800" cy="343800"/>
            </a:xfrm>
            <a:prstGeom prst="straightConnector1">
              <a:avLst/>
            </a:prstGeom>
            <a:noFill/>
            <a:ln w="19050" cap="flat" cmpd="sng">
              <a:solidFill>
                <a:srgbClr val="0000FF"/>
              </a:solidFill>
              <a:prstDash val="solid"/>
              <a:round/>
              <a:headEnd type="none" w="med" len="med"/>
              <a:tailEnd type="triangle" w="med" len="med"/>
            </a:ln>
          </p:spPr>
        </p:cxnSp>
        <p:sp>
          <p:nvSpPr>
            <p:cNvPr id="169" name="Google Shape;169;p27"/>
            <p:cNvSpPr txBox="1"/>
            <p:nvPr/>
          </p:nvSpPr>
          <p:spPr>
            <a:xfrm rot="439840">
              <a:off x="6134284" y="3079967"/>
              <a:ext cx="2456983" cy="400216"/>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0000FF"/>
                  </a:solidFill>
                </a:rPr>
                <a:t>ACK. Seq = </a:t>
              </a:r>
              <a:r>
                <a:rPr lang="en" i="1">
                  <a:solidFill>
                    <a:srgbClr val="0000FF"/>
                  </a:solidFill>
                </a:rPr>
                <a:t>x</a:t>
              </a:r>
              <a:r>
                <a:rPr lang="en">
                  <a:solidFill>
                    <a:srgbClr val="0000FF"/>
                  </a:solidFill>
                </a:rPr>
                <a:t>+1, Ack = </a:t>
              </a:r>
              <a:r>
                <a:rPr lang="en" i="1">
                  <a:solidFill>
                    <a:srgbClr val="0000FF"/>
                  </a:solidFill>
                </a:rPr>
                <a:t>y</a:t>
              </a:r>
              <a:r>
                <a:rPr lang="en">
                  <a:solidFill>
                    <a:srgbClr val="0000FF"/>
                  </a:solidFill>
                </a:rPr>
                <a:t>+1</a:t>
              </a:r>
              <a:endParaRPr>
                <a:solidFill>
                  <a:srgbClr val="0000FF"/>
                </a:solidFill>
              </a:endParaRPr>
            </a:p>
          </p:txBody>
        </p:sp>
      </p:grpSp>
      <p:sp>
        <p:nvSpPr>
          <p:cNvPr id="170" name="Google Shape;170;p27"/>
          <p:cNvSpPr txBox="1">
            <a:spLocks noGrp="1"/>
          </p:cNvSpPr>
          <p:nvPr>
            <p:ph type="body" idx="4294967295"/>
          </p:nvPr>
        </p:nvSpPr>
        <p:spPr>
          <a:xfrm>
            <a:off x="198500" y="22533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2"/>
            </a:pPr>
            <a:r>
              <a:rPr lang="en"/>
              <a:t>Server chooses an initial sequence number </a:t>
            </a:r>
            <a:r>
              <a:rPr lang="en" i="1"/>
              <a:t>y</a:t>
            </a:r>
            <a:r>
              <a:rPr lang="en"/>
              <a:t> for its bytes and responds with a SYN-ACK packet</a:t>
            </a:r>
            <a:endParaRPr/>
          </a:p>
        </p:txBody>
      </p:sp>
      <p:sp>
        <p:nvSpPr>
          <p:cNvPr id="171" name="Google Shape;171;p27"/>
          <p:cNvSpPr txBox="1">
            <a:spLocks noGrp="1"/>
          </p:cNvSpPr>
          <p:nvPr>
            <p:ph type="body" idx="4294967295"/>
          </p:nvPr>
        </p:nvSpPr>
        <p:spPr>
          <a:xfrm>
            <a:off x="198500" y="3259825"/>
            <a:ext cx="5142600" cy="3693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3"/>
            </a:pPr>
            <a:r>
              <a:rPr lang="en"/>
              <a:t>Client then returns with an ACK packet</a:t>
            </a:r>
            <a:endParaRPr/>
          </a:p>
        </p:txBody>
      </p:sp>
      <p:sp>
        <p:nvSpPr>
          <p:cNvPr id="172" name="Google Shape;172;p27"/>
          <p:cNvSpPr txBox="1">
            <a:spLocks noGrp="1"/>
          </p:cNvSpPr>
          <p:nvPr>
            <p:ph type="body" idx="4294967295"/>
          </p:nvPr>
        </p:nvSpPr>
        <p:spPr>
          <a:xfrm>
            <a:off x="198500" y="3629125"/>
            <a:ext cx="5142600" cy="1006500"/>
          </a:xfrm>
          <a:prstGeom prst="rect">
            <a:avLst/>
          </a:prstGeom>
        </p:spPr>
        <p:txBody>
          <a:bodyPr spcFirstLastPara="1" wrap="square" lIns="91425" tIns="91425" rIns="91425" bIns="0" anchor="t" anchorCtr="0">
            <a:spAutoFit/>
          </a:bodyPr>
          <a:lstStyle/>
          <a:p>
            <a:pPr marL="457200" lvl="0" indent="-342900" algn="l" rtl="0">
              <a:spcBef>
                <a:spcPts val="0"/>
              </a:spcBef>
              <a:spcAft>
                <a:spcPts val="0"/>
              </a:spcAft>
              <a:buSzPts val="1800"/>
              <a:buAutoNum type="arabicPeriod" startAt="4"/>
            </a:pPr>
            <a:r>
              <a:rPr lang="en"/>
              <a:t>Once both hosts have synchronized sequence numbers, the connection is “established”</a:t>
            </a:r>
            <a:endParaRPr/>
          </a:p>
        </p:txBody>
      </p:sp>
      <p:grpSp>
        <p:nvGrpSpPr>
          <p:cNvPr id="173" name="Google Shape;173;p27"/>
          <p:cNvGrpSpPr/>
          <p:nvPr/>
        </p:nvGrpSpPr>
        <p:grpSpPr>
          <a:xfrm>
            <a:off x="5798929" y="3688603"/>
            <a:ext cx="2929800" cy="821400"/>
            <a:chOff x="5798929" y="3688603"/>
            <a:chExt cx="2929800" cy="821400"/>
          </a:xfrm>
        </p:grpSpPr>
        <p:cxnSp>
          <p:nvCxnSpPr>
            <p:cNvPr id="174" name="Google Shape;174;p27"/>
            <p:cNvCxnSpPr/>
            <p:nvPr/>
          </p:nvCxnSpPr>
          <p:spPr>
            <a:xfrm flipH="1">
              <a:off x="5798929" y="3969313"/>
              <a:ext cx="2929800" cy="453900"/>
            </a:xfrm>
            <a:prstGeom prst="straightConnector1">
              <a:avLst/>
            </a:prstGeom>
            <a:noFill/>
            <a:ln w="19050" cap="flat" cmpd="sng">
              <a:solidFill>
                <a:srgbClr val="38761D"/>
              </a:solidFill>
              <a:prstDash val="solid"/>
              <a:round/>
              <a:headEnd type="none" w="med" len="med"/>
              <a:tailEnd type="triangle" w="med" len="med"/>
            </a:ln>
          </p:spPr>
        </p:cxnSp>
        <p:sp>
          <p:nvSpPr>
            <p:cNvPr id="175" name="Google Shape;175;p27"/>
            <p:cNvSpPr txBox="1"/>
            <p:nvPr/>
          </p:nvSpPr>
          <p:spPr>
            <a:xfrm rot="-526548">
              <a:off x="5897313" y="3899055"/>
              <a:ext cx="2778427" cy="400497"/>
            </a:xfrm>
            <a:prstGeom prst="rect">
              <a:avLst/>
            </a:prstGeom>
            <a:noFill/>
            <a:ln>
              <a:noFill/>
            </a:ln>
          </p:spPr>
          <p:txBody>
            <a:bodyPr spcFirstLastPara="1" wrap="square" lIns="91425" tIns="91425" rIns="91425" bIns="91425" anchor="t" anchorCtr="0">
              <a:spAutoFit/>
            </a:bodyPr>
            <a:lstStyle/>
            <a:p>
              <a:pPr marL="0" lvl="0" indent="0" algn="ctr" rtl="0">
                <a:spcBef>
                  <a:spcPts val="0"/>
                </a:spcBef>
                <a:spcAft>
                  <a:spcPts val="0"/>
                </a:spcAft>
                <a:buNone/>
              </a:pPr>
              <a:r>
                <a:rPr lang="en">
                  <a:solidFill>
                    <a:srgbClr val="38761D"/>
                  </a:solidFill>
                </a:rPr>
                <a:t>Data</a:t>
              </a:r>
              <a:endParaRPr>
                <a:solidFill>
                  <a:srgbClr val="38761D"/>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6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70"/>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6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71"/>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6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72"/>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7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a:spLocks noGrp="1"/>
          </p:cNvSpPr>
          <p:nvPr>
            <p:ph type="title"/>
          </p:nvPr>
        </p:nvSpPr>
        <p:spPr>
          <a:xfrm>
            <a:off x="102700" y="27087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TCP: Sending and Receiving Data</a:t>
            </a:r>
            <a:endParaRPr/>
          </a:p>
        </p:txBody>
      </p:sp>
      <p:sp>
        <p:nvSpPr>
          <p:cNvPr id="181" name="Google Shape;181;p28"/>
          <p:cNvSpPr txBox="1">
            <a:spLocks noGrp="1"/>
          </p:cNvSpPr>
          <p:nvPr>
            <p:ph type="body" idx="1"/>
          </p:nvPr>
        </p:nvSpPr>
        <p:spPr>
          <a:xfrm>
            <a:off x="198500" y="1246825"/>
            <a:ext cx="8520600" cy="37656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Char char="●"/>
            </a:pPr>
            <a:r>
              <a:rPr lang="en" dirty="0"/>
              <a:t>The TCP handlers on each side track which TCP segments have been received for each connection</a:t>
            </a:r>
            <a:endParaRPr dirty="0"/>
          </a:p>
          <a:p>
            <a:pPr marL="914400" lvl="1" indent="-317500" algn="l" rtl="0">
              <a:spcBef>
                <a:spcPts val="0"/>
              </a:spcBef>
              <a:spcAft>
                <a:spcPts val="0"/>
              </a:spcAft>
              <a:buSzPts val="1400"/>
              <a:buChar char="○"/>
            </a:pPr>
            <a:r>
              <a:rPr lang="en" dirty="0"/>
              <a:t>A connection is identified by these 5 values (sometimes called a 5-tuple)</a:t>
            </a:r>
            <a:endParaRPr dirty="0"/>
          </a:p>
          <a:p>
            <a:pPr marL="1371600" lvl="2" indent="-317500" algn="l" rtl="0">
              <a:spcBef>
                <a:spcPts val="0"/>
              </a:spcBef>
              <a:spcAft>
                <a:spcPts val="0"/>
              </a:spcAft>
              <a:buSzPts val="1400"/>
              <a:buChar char="■"/>
            </a:pPr>
            <a:r>
              <a:rPr lang="en" dirty="0"/>
              <a:t>Source IP</a:t>
            </a:r>
            <a:endParaRPr dirty="0"/>
          </a:p>
          <a:p>
            <a:pPr marL="1371600" lvl="2" indent="-317500" algn="l" rtl="0">
              <a:spcBef>
                <a:spcPts val="0"/>
              </a:spcBef>
              <a:spcAft>
                <a:spcPts val="0"/>
              </a:spcAft>
              <a:buSzPts val="1400"/>
              <a:buChar char="■"/>
            </a:pPr>
            <a:r>
              <a:rPr lang="en" dirty="0"/>
              <a:t>Destination IP</a:t>
            </a:r>
            <a:endParaRPr dirty="0"/>
          </a:p>
          <a:p>
            <a:pPr marL="1371600" lvl="2" indent="-317500" algn="l" rtl="0">
              <a:spcBef>
                <a:spcPts val="0"/>
              </a:spcBef>
              <a:spcAft>
                <a:spcPts val="0"/>
              </a:spcAft>
              <a:buSzPts val="1400"/>
              <a:buChar char="■"/>
            </a:pPr>
            <a:r>
              <a:rPr lang="en" dirty="0"/>
              <a:t>Source Port</a:t>
            </a:r>
            <a:endParaRPr dirty="0"/>
          </a:p>
          <a:p>
            <a:pPr marL="1371600" lvl="2" indent="-317500" algn="l" rtl="0">
              <a:spcBef>
                <a:spcPts val="0"/>
              </a:spcBef>
              <a:spcAft>
                <a:spcPts val="0"/>
              </a:spcAft>
              <a:buSzPts val="1400"/>
              <a:buChar char="■"/>
            </a:pPr>
            <a:r>
              <a:rPr lang="en" dirty="0"/>
              <a:t>Destination Port</a:t>
            </a:r>
            <a:endParaRPr dirty="0"/>
          </a:p>
          <a:p>
            <a:pPr marL="1371600" lvl="2" indent="-317500" algn="l" rtl="0">
              <a:spcBef>
                <a:spcPts val="0"/>
              </a:spcBef>
              <a:spcAft>
                <a:spcPts val="0"/>
              </a:spcAft>
              <a:buSzPts val="1400"/>
              <a:buChar char="■"/>
            </a:pPr>
            <a:r>
              <a:rPr lang="en" dirty="0"/>
              <a:t>Protocol</a:t>
            </a:r>
            <a:endParaRPr dirty="0"/>
          </a:p>
          <a:p>
            <a:pPr marL="457200" lvl="0" indent="-342900" algn="l" rtl="0">
              <a:spcBef>
                <a:spcPts val="0"/>
              </a:spcBef>
              <a:spcAft>
                <a:spcPts val="0"/>
              </a:spcAft>
              <a:buSzPts val="1800"/>
              <a:buChar char="●"/>
            </a:pPr>
            <a:r>
              <a:rPr lang="en" dirty="0"/>
              <a:t>Data from the </a:t>
            </a:r>
            <a:r>
              <a:rPr lang="en" dirty="0" err="1"/>
              <a:t>bytestream</a:t>
            </a:r>
            <a:r>
              <a:rPr lang="en" dirty="0"/>
              <a:t> can be presented to the application when all data before has been received and presented</a:t>
            </a:r>
            <a:endParaRPr dirty="0"/>
          </a:p>
          <a:p>
            <a:pPr marL="914400" lvl="1" indent="-317500" algn="l" rtl="0">
              <a:spcBef>
                <a:spcPts val="0"/>
              </a:spcBef>
              <a:spcAft>
                <a:spcPts val="0"/>
              </a:spcAft>
              <a:buSzPts val="1400"/>
              <a:buChar char="○"/>
            </a:pPr>
            <a:r>
              <a:rPr lang="en" dirty="0"/>
              <a:t>Recall: TCP presents data to the application as a </a:t>
            </a:r>
            <a:r>
              <a:rPr lang="en" dirty="0" err="1"/>
              <a:t>bytestream</a:t>
            </a:r>
            <a:r>
              <a:rPr lang="en" dirty="0"/>
              <a:t>, so the order must be preserved from one end to the other, even if packets are received out of order</a:t>
            </a:r>
            <a:endParaRPr dirty="0"/>
          </a:p>
        </p:txBody>
      </p:sp>
      <p:sp>
        <p:nvSpPr>
          <p:cNvPr id="182" name="Google Shape;182;p2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p>
            <a:pPr marL="0" lvl="0" indent="0" algn="r" rtl="0">
              <a:spcBef>
                <a:spcPts val="0"/>
              </a:spcBef>
              <a:spcAft>
                <a:spcPts val="0"/>
              </a:spcAft>
              <a:buNone/>
            </a:pPr>
            <a:fld id="{00000000-1234-1234-1234-123412341234}" type="slidenum">
              <a:rPr lang="en"/>
              <a:t>9</a:t>
            </a:fld>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1">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81">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81">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81">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1">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81">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81">
                                            <p:txEl>
                                              <p:pRg st="7" end="7"/>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8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S 161">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69</TotalTime>
  <Words>1846</Words>
  <Application>Microsoft Macintosh PowerPoint</Application>
  <PresentationFormat>On-screen Show (16:9)</PresentationFormat>
  <Paragraphs>244</Paragraphs>
  <Slides>21</Slides>
  <Notes>21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21</vt:i4>
      </vt:variant>
    </vt:vector>
  </HeadingPairs>
  <TitlesOfParts>
    <vt:vector size="24" baseType="lpstr">
      <vt:lpstr>Arial</vt:lpstr>
      <vt:lpstr>Courier New</vt:lpstr>
      <vt:lpstr>CS 161</vt:lpstr>
      <vt:lpstr>Transmission Control Protocol (TCP)</vt:lpstr>
      <vt:lpstr>Today: Transport Layer Protocols</vt:lpstr>
      <vt:lpstr>Review: IP Reliability</vt:lpstr>
      <vt:lpstr>Scratchpad: Let’s Design It Together</vt:lpstr>
      <vt:lpstr>Transmission Control Protocol (TCP)</vt:lpstr>
      <vt:lpstr>Ports</vt:lpstr>
      <vt:lpstr>Establishing Sequence Numbers</vt:lpstr>
      <vt:lpstr>TCP: 3-Way Handshake</vt:lpstr>
      <vt:lpstr>TCP: Sending and Receiving Data</vt:lpstr>
      <vt:lpstr>TCP: Sending and Receiving Data</vt:lpstr>
      <vt:lpstr>TCP: Sending and Receiving Data</vt:lpstr>
      <vt:lpstr>TCP: Retransmission</vt:lpstr>
      <vt:lpstr>TCP: Ending/Aborting a Connection</vt:lpstr>
      <vt:lpstr>TCP Flags</vt:lpstr>
      <vt:lpstr>TCP Segment Structure</vt:lpstr>
      <vt:lpstr>TCP Attacks </vt:lpstr>
      <vt:lpstr>TCP Data Injection</vt:lpstr>
      <vt:lpstr>TCP Spoofing</vt:lpstr>
      <vt:lpstr>TCP Attacks </vt:lpstr>
      <vt:lpstr>TCP Attacks </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Transport Layer: TCP and UDP</dc:title>
  <cp:lastModifiedBy>Jian Xiang</cp:lastModifiedBy>
  <cp:revision>26</cp:revision>
  <dcterms:modified xsi:type="dcterms:W3CDTF">2023-11-02T13:13:15Z</dcterms:modified>
</cp:coreProperties>
</file>