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49"/>
  </p:notes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303"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5"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79CAB0-A2DA-4CA3-95AE-7AEE93F270F5}">
  <a:tblStyle styleId="{8E79CAB0-A2DA-4CA3-95AE-7AEE93F270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8"/>
    <p:restoredTop sz="94773"/>
  </p:normalViewPr>
  <p:slideViewPr>
    <p:cSldViewPr snapToGrid="0">
      <p:cViewPr varScale="1">
        <p:scale>
          <a:sx n="361" d="100"/>
          <a:sy n="361" d="100"/>
        </p:scale>
        <p:origin x="82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rebsonsecurity.com/2011/08/digital-hit-men-for-hi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bca2e5ae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bca2e5ae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bca2e5ae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bca2e5a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bca2e5a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bca2e5a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bca2e5ae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bca2e5a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bca2e5ae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bca2e5ae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 What can we do?</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bca2e5ae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bca2e5ae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“Everybody buys into an insurance scheme”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bca2e5ae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bca2e5ae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bca2e5a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bca2e5a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eefccd6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eefccd6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5747d67a6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5747d67a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64d45669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64d45669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5747d67a6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5747d67a6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bca2e5a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bca2e5a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77b161fd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77b161fd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5747d67a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5747d67a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eefccd63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eefccd6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5747d67a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5747d67a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5747d67a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5747d67a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terminology cookie is to draw an analogy: a small piece of data used to store users information. It is essentially a metaphor.</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764d4566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764d4566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764d4566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764d4566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e764d45669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e764d4566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c553304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c553304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eefccd63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eefccd63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eefccd63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deefccd63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eefccd63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eefccd63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764d4566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764d456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eefccd63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eefccd63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764d4566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764d4566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e764d4566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e764d4566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see issues with implementing these rules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e764d4566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e764d4566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764d4566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764d4566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764d456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764d456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5747d67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5747d67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https://krebsonsecurity.com/2011/08/digital-hit-men-for-hire/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64d4566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64d4566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think of ways to get around this packet filter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e77b161fd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e77b161fd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764d45669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764d4566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764d4566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764d4566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764d45669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764d45669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e764d45669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e764d45669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e764d4566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e764d4566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Like Eskimo Pies: “hard crunchy exterior, soft creamy center”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e764d45669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e764d45669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5747d67a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5747d67a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747d67a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5747d67a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bca2e5ae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bca2e5ae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bca2e5ae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bca2e5a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bca2e5ae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bca2e5ae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Optional">
  <p:cSld name="Title and body - Optional">
    <p:bg>
      <p:bgPr>
        <a:solidFill>
          <a:srgbClr val="A4C2F4"/>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270414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 name="Google Shape;9;p1">
            <a:extLst>
              <a:ext uri="{FF2B5EF4-FFF2-40B4-BE49-F238E27FC236}">
                <a16:creationId xmlns:a16="http://schemas.microsoft.com/office/drawing/2014/main" id="{00E12492-EBB1-11E0-9182-A131A81C585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Denial of Service (DoS)</a:t>
            </a:r>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Application-Level DoS</a:t>
            </a:r>
            <a:endParaRPr/>
          </a:p>
        </p:txBody>
      </p:sp>
      <p:sp>
        <p:nvSpPr>
          <p:cNvPr id="151" name="Google Shape;15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a:t>
            </a:r>
            <a:endParaRPr/>
          </a:p>
        </p:txBody>
      </p:sp>
      <p:sp>
        <p:nvSpPr>
          <p:cNvPr id="157" name="Google Shape;157;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Target the resources that the application uses</a:t>
            </a:r>
            <a:endParaRPr/>
          </a:p>
          <a:p>
            <a:pPr marL="457200" lvl="0" indent="-342900" algn="l" rtl="0">
              <a:spcBef>
                <a:spcPts val="0"/>
              </a:spcBef>
              <a:spcAft>
                <a:spcPts val="0"/>
              </a:spcAft>
              <a:buSzPts val="1800"/>
              <a:buChar char="●"/>
            </a:pPr>
            <a:r>
              <a:rPr lang="en"/>
              <a:t>Exploit features of the application itself</a:t>
            </a:r>
            <a:endParaRPr/>
          </a:p>
          <a:p>
            <a:pPr marL="457200" lvl="0" indent="-342900" algn="l" rtl="0">
              <a:spcBef>
                <a:spcPts val="0"/>
              </a:spcBef>
              <a:spcAft>
                <a:spcPts val="0"/>
              </a:spcAft>
              <a:buSzPts val="1800"/>
              <a:buChar char="●"/>
            </a:pPr>
            <a:r>
              <a:rPr lang="en"/>
              <a:t>Some attacks rely on </a:t>
            </a:r>
            <a:r>
              <a:rPr lang="en" b="1"/>
              <a:t>asymmetry</a:t>
            </a:r>
            <a:r>
              <a:rPr lang="en"/>
              <a:t>: A small amount of input from the attack results in a large amount of consumed resources!</a:t>
            </a:r>
            <a:endParaRPr/>
          </a:p>
        </p:txBody>
      </p:sp>
      <p:sp>
        <p:nvSpPr>
          <p:cNvPr id="158" name="Google Shape;15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 Consumption</a:t>
            </a:r>
            <a:endParaRPr/>
          </a:p>
        </p:txBody>
      </p:sp>
      <p:sp>
        <p:nvSpPr>
          <p:cNvPr id="164" name="Google Shape;164;p28"/>
          <p:cNvSpPr txBox="1">
            <a:spLocks noGrp="1"/>
          </p:cNvSpPr>
          <p:nvPr>
            <p:ph type="body" idx="1"/>
          </p:nvPr>
        </p:nvSpPr>
        <p:spPr>
          <a:xfrm>
            <a:off x="198500" y="1246825"/>
            <a:ext cx="8520600" cy="86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Force the server to consume all its resources</a:t>
            </a:r>
            <a:endParaRPr/>
          </a:p>
        </p:txBody>
      </p:sp>
      <p:sp>
        <p:nvSpPr>
          <p:cNvPr id="165" name="Google Shape;16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6" name="Google Shape;166;p28"/>
          <p:cNvSpPr txBox="1"/>
          <p:nvPr/>
        </p:nvSpPr>
        <p:spPr>
          <a:xfrm>
            <a:off x="446325" y="1940400"/>
            <a:ext cx="4282800" cy="831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int fd = open('/tmp/junk');</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char buf[4096]</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(1) { write(fd, buf, 4096) };</a:t>
            </a:r>
            <a:endParaRPr b="1">
              <a:latin typeface="Courier New"/>
              <a:ea typeface="Courier New"/>
              <a:cs typeface="Courier New"/>
              <a:sym typeface="Courier New"/>
            </a:endParaRPr>
          </a:p>
        </p:txBody>
      </p:sp>
      <p:sp>
        <p:nvSpPr>
          <p:cNvPr id="167" name="Google Shape;167;p28"/>
          <p:cNvSpPr txBox="1"/>
          <p:nvPr/>
        </p:nvSpPr>
        <p:spPr>
          <a:xfrm>
            <a:off x="446325" y="282145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malloc(1000000000); }</a:t>
            </a:r>
            <a:endParaRPr b="1">
              <a:latin typeface="Courier New"/>
              <a:ea typeface="Courier New"/>
              <a:cs typeface="Courier New"/>
              <a:sym typeface="Courier New"/>
            </a:endParaRPr>
          </a:p>
        </p:txBody>
      </p:sp>
      <p:sp>
        <p:nvSpPr>
          <p:cNvPr id="168" name="Google Shape;168;p28"/>
          <p:cNvSpPr txBox="1"/>
          <p:nvPr/>
        </p:nvSpPr>
        <p:spPr>
          <a:xfrm>
            <a:off x="446325" y="327140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fork(); }</a:t>
            </a:r>
            <a:endParaRPr b="1">
              <a:solidFill>
                <a:srgbClr val="999999"/>
              </a:solidFill>
              <a:latin typeface="Courier New"/>
              <a:ea typeface="Courier New"/>
              <a:cs typeface="Courier New"/>
              <a:sym typeface="Courier New"/>
            </a:endParaRPr>
          </a:p>
        </p:txBody>
      </p:sp>
      <p:sp>
        <p:nvSpPr>
          <p:cNvPr id="169" name="Google Shape;169;p28"/>
          <p:cNvSpPr txBox="1"/>
          <p:nvPr/>
        </p:nvSpPr>
        <p:spPr>
          <a:xfrm>
            <a:off x="5137025" y="1940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filesystem space</a:t>
            </a:r>
            <a:endParaRPr sz="1200"/>
          </a:p>
        </p:txBody>
      </p:sp>
      <p:sp>
        <p:nvSpPr>
          <p:cNvPr id="170" name="Google Shape;170;p28"/>
          <p:cNvSpPr txBox="1"/>
          <p:nvPr/>
        </p:nvSpPr>
        <p:spPr>
          <a:xfrm>
            <a:off x="5137025" y="28214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RAM</a:t>
            </a:r>
            <a:endParaRPr sz="1200"/>
          </a:p>
        </p:txBody>
      </p:sp>
      <p:sp>
        <p:nvSpPr>
          <p:cNvPr id="171" name="Google Shape;171;p28"/>
          <p:cNvSpPr txBox="1"/>
          <p:nvPr/>
        </p:nvSpPr>
        <p:spPr>
          <a:xfrm>
            <a:off x="5137025" y="3271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processing threads</a:t>
            </a:r>
            <a:endParaRPr sz="1200"/>
          </a:p>
        </p:txBody>
      </p:sp>
      <p:sp>
        <p:nvSpPr>
          <p:cNvPr id="172" name="Google Shape;172;p28"/>
          <p:cNvSpPr txBox="1"/>
          <p:nvPr/>
        </p:nvSpPr>
        <p:spPr>
          <a:xfrm>
            <a:off x="446325" y="3721350"/>
            <a:ext cx="4282800" cy="1262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int fd = open(random_file());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write(fd, "abcde", 5);</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close(fd);</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solidFill>
                <a:srgbClr val="999999"/>
              </a:solidFill>
              <a:latin typeface="Courier New"/>
              <a:ea typeface="Courier New"/>
              <a:cs typeface="Courier New"/>
              <a:sym typeface="Courier New"/>
            </a:endParaRPr>
          </a:p>
        </p:txBody>
      </p:sp>
      <p:sp>
        <p:nvSpPr>
          <p:cNvPr id="173" name="Google Shape;173;p28"/>
          <p:cNvSpPr txBox="1"/>
          <p:nvPr/>
        </p:nvSpPr>
        <p:spPr>
          <a:xfrm>
            <a:off x="5137025" y="37213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disk I/O operations</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Complexity Attacks</a:t>
            </a:r>
            <a:endParaRPr/>
          </a:p>
        </p:txBody>
      </p:sp>
      <p:sp>
        <p:nvSpPr>
          <p:cNvPr id="179" name="Google Shape;179;p29"/>
          <p:cNvSpPr txBox="1">
            <a:spLocks noGrp="1"/>
          </p:cNvSpPr>
          <p:nvPr>
            <p:ph type="body" idx="1"/>
          </p:nvPr>
        </p:nvSpPr>
        <p:spPr>
          <a:xfrm>
            <a:off x="198500" y="1246825"/>
            <a:ext cx="8520600" cy="238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an application that runs a sort on user-chosen data</a:t>
            </a:r>
            <a:endParaRPr/>
          </a:p>
          <a:p>
            <a:pPr marL="914400" lvl="1" indent="-317500" algn="l" rtl="0">
              <a:spcBef>
                <a:spcPts val="0"/>
              </a:spcBef>
              <a:spcAft>
                <a:spcPts val="0"/>
              </a:spcAft>
              <a:buSzPts val="1400"/>
              <a:buChar char="○"/>
            </a:pPr>
            <a:r>
              <a:rPr lang="en"/>
              <a:t>What if the attacker intentionally chooses inputs that cause the worst-time runtime to occur?</a:t>
            </a:r>
            <a:endParaRPr/>
          </a:p>
          <a:p>
            <a:pPr marL="457200" lvl="0" indent="-342900" algn="l" rtl="0">
              <a:spcBef>
                <a:spcPts val="0"/>
              </a:spcBef>
              <a:spcAft>
                <a:spcPts val="0"/>
              </a:spcAft>
              <a:buSzPts val="1800"/>
              <a:buChar char="●"/>
            </a:pPr>
            <a:r>
              <a:rPr lang="en" b="1"/>
              <a:t>Algorithmic complexity attack</a:t>
            </a:r>
            <a:r>
              <a:rPr lang="en"/>
              <a:t>: Supplying inputs that trigger worst-case complexity of algorithms and data structures</a:t>
            </a:r>
            <a:endParaRPr/>
          </a:p>
          <a:p>
            <a:pPr marL="914400" lvl="1" indent="-317500" algn="l" rtl="0">
              <a:spcBef>
                <a:spcPts val="0"/>
              </a:spcBef>
              <a:spcAft>
                <a:spcPts val="0"/>
              </a:spcAft>
              <a:buSzPts val="1400"/>
              <a:buChar char="○"/>
            </a:pPr>
            <a:r>
              <a:rPr lang="en"/>
              <a:t>Defense: Choose algorithms with good worst-case running times</a:t>
            </a:r>
            <a:endParaRPr/>
          </a:p>
          <a:p>
            <a:pPr marL="1371600" lvl="2" indent="-317500" algn="l" rtl="0">
              <a:spcBef>
                <a:spcPts val="0"/>
              </a:spcBef>
              <a:spcAft>
                <a:spcPts val="0"/>
              </a:spcAft>
              <a:buSzPts val="1400"/>
              <a:buChar char="■"/>
            </a:pPr>
            <a:r>
              <a:rPr lang="en"/>
              <a:t>Mergesort is safer than quicksort against DoS!</a:t>
            </a:r>
            <a:endParaRPr/>
          </a:p>
        </p:txBody>
      </p:sp>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81" name="Google Shape;181;p29"/>
          <p:cNvGraphicFramePr/>
          <p:nvPr/>
        </p:nvGraphicFramePr>
        <p:xfrm>
          <a:off x="2243750" y="3474600"/>
          <a:ext cx="4656500" cy="1188630"/>
        </p:xfrm>
        <a:graphic>
          <a:graphicData uri="http://schemas.openxmlformats.org/drawingml/2006/table">
            <a:tbl>
              <a:tblPr>
                <a:noFill/>
                <a:tableStyleId>{8E79CAB0-A2DA-4CA3-95AE-7AEE93F270F5}</a:tableStyleId>
              </a:tblPr>
              <a:tblGrid>
                <a:gridCol w="1128775">
                  <a:extLst>
                    <a:ext uri="{9D8B030D-6E8A-4147-A177-3AD203B41FA5}">
                      <a16:colId xmlns:a16="http://schemas.microsoft.com/office/drawing/2014/main" val="20000"/>
                    </a:ext>
                  </a:extLst>
                </a:gridCol>
                <a:gridCol w="1655100">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Expected runtime</a:t>
                      </a:r>
                      <a:endParaRPr/>
                    </a:p>
                  </a:txBody>
                  <a:tcPr marL="91425" marR="91425" marT="91425" marB="91425"/>
                </a:tc>
                <a:tc>
                  <a:txBody>
                    <a:bodyPr/>
                    <a:lstStyle/>
                    <a:p>
                      <a:pPr marL="0" lvl="0" indent="0" algn="l" rtl="0">
                        <a:spcBef>
                          <a:spcPts val="0"/>
                        </a:spcBef>
                        <a:spcAft>
                          <a:spcPts val="0"/>
                        </a:spcAft>
                        <a:buNone/>
                      </a:pPr>
                      <a:r>
                        <a:rPr lang="en"/>
                        <a:t>Worst-case runtime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t>O(</a:t>
                      </a:r>
                      <a:r>
                        <a:rPr lang="en" i="1"/>
                        <a:t>n</a:t>
                      </a:r>
                      <a:r>
                        <a:rPr lang="en"/>
                        <a:t> log </a:t>
                      </a:r>
                      <a:r>
                        <a:rPr lang="en" i="1"/>
                        <a:t>n</a:t>
                      </a:r>
                      <a:r>
                        <a:rPr lang="en"/>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baseline="30000">
                          <a:solidFill>
                            <a:schemeClr val="dk1"/>
                          </a:solidFill>
                        </a:rPr>
                        <a:t>2</a:t>
                      </a:r>
                      <a:r>
                        <a:rPr lang="en">
                          <a:solidFill>
                            <a:schemeClr val="dk1"/>
                          </a:solidFill>
                        </a:rPr>
                        <a:t>)</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87" name="Google Shape;187;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Identification</a:t>
            </a:r>
            <a:r>
              <a:rPr lang="en" dirty="0"/>
              <a:t>: Step 0 of any defense</a:t>
            </a:r>
            <a:endParaRPr dirty="0"/>
          </a:p>
          <a:p>
            <a:pPr marL="914400" lvl="1" indent="-317500" algn="l" rtl="0">
              <a:spcBef>
                <a:spcPts val="0"/>
              </a:spcBef>
              <a:spcAft>
                <a:spcPts val="0"/>
              </a:spcAft>
              <a:buSzPts val="1400"/>
              <a:buChar char="○"/>
            </a:pPr>
            <a:r>
              <a:rPr lang="en" dirty="0"/>
              <a:t>You must be able to distinguish requests from different users before you can do anything else!</a:t>
            </a:r>
            <a:endParaRPr sz="1800" dirty="0"/>
          </a:p>
          <a:p>
            <a:pPr marL="914400" lvl="1" indent="-317500" algn="l" rtl="0">
              <a:spcBef>
                <a:spcPts val="0"/>
              </a:spcBef>
              <a:spcAft>
                <a:spcPts val="0"/>
              </a:spcAft>
              <a:buSzPts val="1400"/>
              <a:buChar char="○"/>
            </a:pPr>
            <a:r>
              <a:rPr lang="en" dirty="0"/>
              <a:t>Requires some method to identify/authenticate users</a:t>
            </a:r>
            <a:endParaRPr dirty="0"/>
          </a:p>
          <a:p>
            <a:pPr marL="914400" lvl="1" indent="-317500" algn="l" rtl="0">
              <a:spcBef>
                <a:spcPts val="0"/>
              </a:spcBef>
              <a:spcAft>
                <a:spcPts val="0"/>
              </a:spcAft>
              <a:buSzPts val="1400"/>
              <a:buChar char="○"/>
            </a:pPr>
            <a:r>
              <a:rPr lang="en" dirty="0"/>
              <a:t>Authenticating users might be expensive and itself vulnerable to DoS</a:t>
            </a:r>
            <a:endParaRPr dirty="0"/>
          </a:p>
          <a:p>
            <a:pPr marL="457200" lvl="0" indent="-342900" algn="l" rtl="0">
              <a:spcBef>
                <a:spcPts val="0"/>
              </a:spcBef>
              <a:spcAft>
                <a:spcPts val="0"/>
              </a:spcAft>
              <a:buSzPts val="1800"/>
              <a:buChar char="●"/>
            </a:pPr>
            <a:r>
              <a:rPr lang="en" b="1" dirty="0"/>
              <a:t>Isolation</a:t>
            </a:r>
            <a:r>
              <a:rPr lang="en" dirty="0"/>
              <a:t>: Ensure that one user’s actions do not affect another user’s experience</a:t>
            </a:r>
            <a:endParaRPr dirty="0"/>
          </a:p>
          <a:p>
            <a:pPr marL="457200" lvl="0" indent="-342900" algn="l" rtl="0">
              <a:spcBef>
                <a:spcPts val="0"/>
              </a:spcBef>
              <a:spcAft>
                <a:spcPts val="0"/>
              </a:spcAft>
              <a:buSzPts val="1800"/>
              <a:buChar char="●"/>
            </a:pPr>
            <a:r>
              <a:rPr lang="en" b="1" dirty="0"/>
              <a:t>Quotas</a:t>
            </a:r>
            <a:r>
              <a:rPr lang="en" dirty="0"/>
              <a:t>: Ensure that users can only access a certain proportion resources</a:t>
            </a:r>
            <a:endParaRPr dirty="0"/>
          </a:p>
          <a:p>
            <a:pPr marL="914400" lvl="1" indent="-317500" algn="l" rtl="0">
              <a:spcBef>
                <a:spcPts val="0"/>
              </a:spcBef>
              <a:spcAft>
                <a:spcPts val="0"/>
              </a:spcAft>
              <a:buSzPts val="1400"/>
              <a:buChar char="○"/>
            </a:pPr>
            <a:r>
              <a:rPr lang="en" dirty="0"/>
              <a:t>Example: Only trusted users can execute expensive requests</a:t>
            </a:r>
            <a:endParaRPr dirty="0"/>
          </a:p>
          <a:p>
            <a:pPr marL="914400" lvl="1" indent="-317500" algn="l" rtl="0">
              <a:spcBef>
                <a:spcPts val="0"/>
              </a:spcBef>
              <a:spcAft>
                <a:spcPts val="0"/>
              </a:spcAft>
              <a:buSzPts val="1400"/>
              <a:buChar char="○"/>
            </a:pPr>
            <a:r>
              <a:rPr lang="en" dirty="0"/>
              <a:t>Example: Limit each user to 4 GB of RAM and 2 CPU cores</a:t>
            </a:r>
            <a:endParaRPr dirty="0"/>
          </a:p>
        </p:txBody>
      </p:sp>
      <p:sp>
        <p:nvSpPr>
          <p:cNvPr id="188" name="Google Shape;18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94" name="Google Shape;194;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Proof-of-work</a:t>
            </a:r>
            <a:r>
              <a:rPr lang="en" dirty="0"/>
              <a:t>: Force users to spend some resources to issue a request</a:t>
            </a:r>
            <a:endParaRPr dirty="0"/>
          </a:p>
          <a:p>
            <a:pPr marL="914400" lvl="1" indent="-317500" algn="l" rtl="0">
              <a:spcBef>
                <a:spcPts val="0"/>
              </a:spcBef>
              <a:spcAft>
                <a:spcPts val="0"/>
              </a:spcAft>
              <a:buSzPts val="1400"/>
              <a:buChar char="○"/>
            </a:pPr>
            <a:r>
              <a:rPr lang="en" dirty="0"/>
              <a:t>Idea: Make a DoS attack more expensive for the attacker, who now needs to spend resources</a:t>
            </a:r>
            <a:endParaRPr dirty="0"/>
          </a:p>
          <a:p>
            <a:pPr marL="914400" lvl="1" indent="-317500" algn="l" rtl="0">
              <a:spcBef>
                <a:spcPts val="0"/>
              </a:spcBef>
              <a:spcAft>
                <a:spcPts val="0"/>
              </a:spcAft>
              <a:buSzPts val="1400"/>
              <a:buChar char="○"/>
            </a:pPr>
            <a:r>
              <a:rPr lang="en" dirty="0"/>
              <a:t>Example: Add a CAPTCHA, which the attacker will now have to solve (or pay for solving services)</a:t>
            </a:r>
            <a:endParaRPr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Overprovisioning</a:t>
            </a:r>
            <a:r>
              <a:rPr lang="en" dirty="0"/>
              <a:t>: Allocate a huge amount of resources</a:t>
            </a:r>
            <a:endParaRPr dirty="0"/>
          </a:p>
          <a:p>
            <a:pPr marL="914400" lvl="1" indent="-317500" algn="l" rtl="0">
              <a:spcBef>
                <a:spcPts val="0"/>
              </a:spcBef>
              <a:spcAft>
                <a:spcPts val="0"/>
              </a:spcAft>
              <a:buSzPts val="1400"/>
              <a:buChar char="○"/>
            </a:pPr>
            <a:r>
              <a:rPr lang="en" dirty="0"/>
              <a:t>Can cost the server a lot of money!</a:t>
            </a:r>
            <a:endParaRPr dirty="0"/>
          </a:p>
          <a:p>
            <a:pPr marL="914400" lvl="1" indent="-317500" algn="l" rtl="0">
              <a:spcBef>
                <a:spcPts val="0"/>
              </a:spcBef>
              <a:spcAft>
                <a:spcPts val="0"/>
              </a:spcAft>
              <a:buSzPts val="1400"/>
              <a:buChar char="○"/>
            </a:pPr>
            <a:r>
              <a:rPr lang="en" dirty="0"/>
              <a:t>Often the most effective defense (“security is economics”)</a:t>
            </a:r>
            <a:endParaRPr dirty="0"/>
          </a:p>
          <a:p>
            <a:pPr marL="914400" lvl="1" indent="-317500" algn="l" rtl="0">
              <a:spcBef>
                <a:spcPts val="0"/>
              </a:spcBef>
              <a:spcAft>
                <a:spcPts val="0"/>
              </a:spcAft>
              <a:buSzPts val="1400"/>
              <a:buChar char="○"/>
            </a:pPr>
            <a:r>
              <a:rPr lang="en" b="1" dirty="0"/>
              <a:t>Content delivery network </a:t>
            </a:r>
            <a:r>
              <a:rPr lang="en" dirty="0"/>
              <a:t>(CDN): A service that allocates a huge amount of resources for you</a:t>
            </a:r>
            <a:endParaRPr dirty="0"/>
          </a:p>
          <a:p>
            <a:pPr marL="1371600" lvl="2" indent="-317500" algn="l" rtl="0">
              <a:spcBef>
                <a:spcPts val="0"/>
              </a:spcBef>
              <a:spcAft>
                <a:spcPts val="0"/>
              </a:spcAft>
              <a:buSzPts val="1400"/>
              <a:buChar char="■"/>
            </a:pPr>
            <a:r>
              <a:rPr lang="en" dirty="0"/>
              <a:t>Example of a CDN: Cloudflare</a:t>
            </a:r>
            <a:endParaRPr dirty="0"/>
          </a:p>
          <a:p>
            <a:pPr marL="1371600" lvl="2" indent="-317500" algn="l" rtl="0">
              <a:spcBef>
                <a:spcPts val="0"/>
              </a:spcBef>
              <a:spcAft>
                <a:spcPts val="0"/>
              </a:spcAft>
              <a:buSzPts val="1400"/>
              <a:buChar char="■"/>
            </a:pPr>
            <a:r>
              <a:rPr lang="en" dirty="0"/>
              <a:t>Cloudflare runs your service for you with a huge amount of resources</a:t>
            </a:r>
            <a:endParaRPr dirty="0"/>
          </a:p>
        </p:txBody>
      </p:sp>
      <p:sp>
        <p:nvSpPr>
          <p:cNvPr id="195" name="Google Shape;19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Network-Level DoS</a:t>
            </a:r>
            <a:endParaRPr/>
          </a:p>
        </p:txBody>
      </p:sp>
      <p:sp>
        <p:nvSpPr>
          <p:cNvPr id="201" name="Google Shape;20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Approaches target network protocols to affect the victim’s Internet access</a:t>
            </a:r>
            <a:endParaRPr/>
          </a:p>
          <a:p>
            <a:pPr marL="914400" lvl="1" indent="-317500" algn="l" rtl="0">
              <a:spcBef>
                <a:spcPts val="0"/>
              </a:spcBef>
              <a:spcAft>
                <a:spcPts val="0"/>
              </a:spcAft>
              <a:buSzPts val="1400"/>
              <a:buChar char="○"/>
            </a:pPr>
            <a:r>
              <a:rPr lang="en"/>
              <a:t>Example: Send a huge amount of packets to the victim</a:t>
            </a:r>
            <a:endParaRPr/>
          </a:p>
          <a:p>
            <a:pPr marL="457200" lvl="0" indent="-342900" algn="l" rtl="0">
              <a:spcBef>
                <a:spcPts val="0"/>
              </a:spcBef>
              <a:spcAft>
                <a:spcPts val="0"/>
              </a:spcAft>
              <a:buSzPts val="1800"/>
              <a:buChar char="●"/>
            </a:pPr>
            <a:r>
              <a:rPr lang="en"/>
              <a:t>Overwhelm the victim’s </a:t>
            </a:r>
            <a:r>
              <a:rPr lang="en" b="1"/>
              <a:t>bandwidth</a:t>
            </a:r>
            <a:r>
              <a:rPr lang="en"/>
              <a:t> (amount of data it can upload/download in a given time)</a:t>
            </a:r>
            <a:endParaRPr/>
          </a:p>
          <a:p>
            <a:pPr marL="914400" lvl="1" indent="-317500" algn="l" rtl="0">
              <a:spcBef>
                <a:spcPts val="0"/>
              </a:spcBef>
              <a:spcAft>
                <a:spcPts val="0"/>
              </a:spcAft>
              <a:buSzPts val="1400"/>
              <a:buChar char="○"/>
            </a:pPr>
            <a:r>
              <a:rPr lang="en"/>
              <a:t>Example: The server can only upload/download 10 MB/s. The attacker sends the server 20 MB/s.</a:t>
            </a:r>
            <a:endParaRPr/>
          </a:p>
          <a:p>
            <a:pPr marL="1371600" lvl="2" indent="-317500" algn="l" rtl="0">
              <a:spcBef>
                <a:spcPts val="0"/>
              </a:spcBef>
              <a:spcAft>
                <a:spcPts val="0"/>
              </a:spcAft>
              <a:buSzPts val="1400"/>
              <a:buChar char="■"/>
            </a:pPr>
            <a:r>
              <a:rPr lang="en"/>
              <a:t>Lots of maximum-sized packets</a:t>
            </a:r>
            <a:endParaRPr/>
          </a:p>
          <a:p>
            <a:pPr marL="457200" lvl="0" indent="-342900" algn="l" rtl="0">
              <a:spcBef>
                <a:spcPts val="0"/>
              </a:spcBef>
              <a:spcAft>
                <a:spcPts val="0"/>
              </a:spcAft>
              <a:buSzPts val="1800"/>
              <a:buChar char="●"/>
            </a:pPr>
            <a:r>
              <a:rPr lang="en"/>
              <a:t>Overwhelm the victim’s </a:t>
            </a:r>
            <a:r>
              <a:rPr lang="en" b="1"/>
              <a:t>packet processing capacity</a:t>
            </a:r>
            <a:endParaRPr b="1"/>
          </a:p>
          <a:p>
            <a:pPr marL="914400" lvl="1" indent="-317500" algn="l" rtl="0">
              <a:spcBef>
                <a:spcPts val="0"/>
              </a:spcBef>
              <a:spcAft>
                <a:spcPts val="0"/>
              </a:spcAft>
              <a:buSzPts val="1400"/>
              <a:buChar char="○"/>
            </a:pPr>
            <a:r>
              <a:rPr lang="en"/>
              <a:t>Example: The server can process 10 packets/second. The attacker sends the server 20 packets/second.</a:t>
            </a:r>
            <a:endParaRPr/>
          </a:p>
          <a:p>
            <a:pPr marL="1371600" lvl="2" indent="-317500" algn="l" rtl="0">
              <a:spcBef>
                <a:spcPts val="0"/>
              </a:spcBef>
              <a:spcAft>
                <a:spcPts val="0"/>
              </a:spcAft>
              <a:buSzPts val="1400"/>
              <a:buChar char="■"/>
            </a:pPr>
            <a:r>
              <a:rPr lang="en"/>
              <a:t>Lots of minimum-sized packets</a:t>
            </a:r>
            <a:endParaRPr/>
          </a:p>
        </p:txBody>
      </p:sp>
      <p:sp>
        <p:nvSpPr>
          <p:cNvPr id="207" name="Google Shape;207;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a:t>
            </a:r>
            <a:endParaRPr/>
          </a:p>
        </p:txBody>
      </p:sp>
      <p:sp>
        <p:nvSpPr>
          <p:cNvPr id="208" name="Google Shape;20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Distributed Denial-of-Service (DDoS)</a:t>
            </a:r>
            <a:endParaRPr/>
          </a:p>
        </p:txBody>
      </p:sp>
      <p:sp>
        <p:nvSpPr>
          <p:cNvPr id="214" name="Google Shape;214;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Distributed denial-of-service</a:t>
            </a:r>
            <a:r>
              <a:rPr lang="en"/>
              <a:t> (</a:t>
            </a:r>
            <a:r>
              <a:rPr lang="en" b="1"/>
              <a:t>DDoS</a:t>
            </a:r>
            <a:r>
              <a:rPr lang="en"/>
              <a:t>): Use multiple systems to overwhelm the target system</a:t>
            </a:r>
            <a:endParaRPr/>
          </a:p>
          <a:p>
            <a:pPr marL="914400" lvl="1" indent="-317500" algn="l" rtl="0">
              <a:spcBef>
                <a:spcPts val="0"/>
              </a:spcBef>
              <a:spcAft>
                <a:spcPts val="0"/>
              </a:spcAft>
              <a:buSzPts val="1400"/>
              <a:buChar char="○"/>
            </a:pPr>
            <a:r>
              <a:rPr lang="en"/>
              <a:t>Controlling many systems gives the attacker a huge amount of bandwidth</a:t>
            </a:r>
            <a:endParaRPr/>
          </a:p>
          <a:p>
            <a:pPr marL="914400" lvl="1" indent="-317500" algn="l" rtl="0">
              <a:spcBef>
                <a:spcPts val="0"/>
              </a:spcBef>
              <a:spcAft>
                <a:spcPts val="0"/>
              </a:spcAft>
              <a:buSzPts val="1400"/>
              <a:buChar char="○"/>
            </a:pPr>
            <a:r>
              <a:rPr lang="en"/>
              <a:t>Sending packets from many sources makes it hard for packet filters to distinguish DDoS traffic from normal traffic</a:t>
            </a:r>
            <a:endParaRPr/>
          </a:p>
          <a:p>
            <a:pPr marL="914400" lvl="1" indent="-317500" algn="l" rtl="0">
              <a:spcBef>
                <a:spcPts val="0"/>
              </a:spcBef>
              <a:spcAft>
                <a:spcPts val="0"/>
              </a:spcAft>
              <a:buSzPts val="1400"/>
              <a:buChar char="○"/>
            </a:pPr>
            <a:r>
              <a:rPr lang="en" b="1"/>
              <a:t>Botnet</a:t>
            </a:r>
            <a:r>
              <a:rPr lang="en"/>
              <a:t>: A collection of compromised computers controlled by one attacker</a:t>
            </a:r>
            <a:endParaRPr/>
          </a:p>
          <a:p>
            <a:pPr marL="1371600" lvl="2" indent="-317500" algn="l" rtl="0">
              <a:spcBef>
                <a:spcPts val="0"/>
              </a:spcBef>
              <a:spcAft>
                <a:spcPts val="0"/>
              </a:spcAft>
              <a:buSzPts val="1400"/>
              <a:buChar char="■"/>
            </a:pPr>
            <a:r>
              <a:rPr lang="en"/>
              <a:t>The attacker can tell all the computers on the botnet to flood a given target</a:t>
            </a:r>
            <a:endParaRPr/>
          </a:p>
        </p:txBody>
      </p:sp>
      <p:sp>
        <p:nvSpPr>
          <p:cNvPr id="215" name="Google Shape;21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6" name="Google Shape;216;p34"/>
          <p:cNvSpPr txBox="1"/>
          <p:nvPr/>
        </p:nvSpPr>
        <p:spPr>
          <a:xfrm>
            <a:off x="6404675" y="390017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sp>
        <p:nvSpPr>
          <p:cNvPr id="217" name="Google Shape;217;p34"/>
          <p:cNvSpPr txBox="1"/>
          <p:nvPr/>
        </p:nvSpPr>
        <p:spPr>
          <a:xfrm>
            <a:off x="2427550" y="35632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8" name="Google Shape;218;p34"/>
          <p:cNvSpPr txBox="1"/>
          <p:nvPr/>
        </p:nvSpPr>
        <p:spPr>
          <a:xfrm>
            <a:off x="2427550" y="39909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9" name="Google Shape;219;p34"/>
          <p:cNvSpPr txBox="1"/>
          <p:nvPr/>
        </p:nvSpPr>
        <p:spPr>
          <a:xfrm>
            <a:off x="3638700" y="33631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0" name="Google Shape;220;p34"/>
          <p:cNvSpPr txBox="1"/>
          <p:nvPr/>
        </p:nvSpPr>
        <p:spPr>
          <a:xfrm>
            <a:off x="44567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1" name="Google Shape;221;p34"/>
          <p:cNvSpPr txBox="1"/>
          <p:nvPr/>
        </p:nvSpPr>
        <p:spPr>
          <a:xfrm>
            <a:off x="31872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2" name="Google Shape;222;p34"/>
          <p:cNvCxnSpPr>
            <a:stCxn id="219" idx="3"/>
            <a:endCxn id="216" idx="1"/>
          </p:cNvCxnSpPr>
          <p:nvPr/>
        </p:nvCxnSpPr>
        <p:spPr>
          <a:xfrm>
            <a:off x="4572000" y="3563200"/>
            <a:ext cx="1832700" cy="5370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34"/>
          <p:cNvCxnSpPr>
            <a:stCxn id="221" idx="3"/>
            <a:endCxn id="216" idx="1"/>
          </p:cNvCxnSpPr>
          <p:nvPr/>
        </p:nvCxnSpPr>
        <p:spPr>
          <a:xfrm rot="10800000" flipH="1">
            <a:off x="4120550" y="4100400"/>
            <a:ext cx="2284200" cy="830100"/>
          </a:xfrm>
          <a:prstGeom prst="straightConnector1">
            <a:avLst/>
          </a:prstGeom>
          <a:noFill/>
          <a:ln w="9525" cap="flat" cmpd="sng">
            <a:solidFill>
              <a:schemeClr val="dk2"/>
            </a:solidFill>
            <a:prstDash val="solid"/>
            <a:round/>
            <a:headEnd type="none" w="med" len="med"/>
            <a:tailEnd type="triangle" w="med" len="med"/>
          </a:ln>
        </p:spPr>
      </p:cxnSp>
      <p:cxnSp>
        <p:nvCxnSpPr>
          <p:cNvPr id="224" name="Google Shape;224;p34"/>
          <p:cNvCxnSpPr>
            <a:stCxn id="217" idx="3"/>
            <a:endCxn id="216" idx="1"/>
          </p:cNvCxnSpPr>
          <p:nvPr/>
        </p:nvCxnSpPr>
        <p:spPr>
          <a:xfrm>
            <a:off x="3360850" y="3763300"/>
            <a:ext cx="3043800" cy="336900"/>
          </a:xfrm>
          <a:prstGeom prst="straightConnector1">
            <a:avLst/>
          </a:prstGeom>
          <a:noFill/>
          <a:ln w="9525" cap="flat" cmpd="sng">
            <a:solidFill>
              <a:schemeClr val="dk2"/>
            </a:solidFill>
            <a:prstDash val="solid"/>
            <a:round/>
            <a:headEnd type="none" w="med" len="med"/>
            <a:tailEnd type="triangle" w="med" len="med"/>
          </a:ln>
        </p:spPr>
      </p:cxnSp>
      <p:cxnSp>
        <p:nvCxnSpPr>
          <p:cNvPr id="225" name="Google Shape;225;p34"/>
          <p:cNvCxnSpPr>
            <a:stCxn id="218" idx="3"/>
            <a:endCxn id="216" idx="1"/>
          </p:cNvCxnSpPr>
          <p:nvPr/>
        </p:nvCxnSpPr>
        <p:spPr>
          <a:xfrm rot="10800000" flipH="1">
            <a:off x="3360850" y="4100425"/>
            <a:ext cx="3043800" cy="90600"/>
          </a:xfrm>
          <a:prstGeom prst="straightConnector1">
            <a:avLst/>
          </a:prstGeom>
          <a:noFill/>
          <a:ln w="9525" cap="flat" cmpd="sng">
            <a:solidFill>
              <a:schemeClr val="dk2"/>
            </a:solidFill>
            <a:prstDash val="solid"/>
            <a:round/>
            <a:headEnd type="none" w="med" len="med"/>
            <a:tailEnd type="triangle" w="med" len="med"/>
          </a:ln>
        </p:spPr>
      </p:cxnSp>
      <p:cxnSp>
        <p:nvCxnSpPr>
          <p:cNvPr id="226" name="Google Shape;226;p34"/>
          <p:cNvCxnSpPr>
            <a:stCxn id="220" idx="3"/>
            <a:endCxn id="216" idx="1"/>
          </p:cNvCxnSpPr>
          <p:nvPr/>
        </p:nvCxnSpPr>
        <p:spPr>
          <a:xfrm rot="10800000" flipH="1">
            <a:off x="5390050" y="4100400"/>
            <a:ext cx="1014600" cy="830100"/>
          </a:xfrm>
          <a:prstGeom prst="straightConnector1">
            <a:avLst/>
          </a:prstGeom>
          <a:noFill/>
          <a:ln w="9525" cap="flat" cmpd="sng">
            <a:solidFill>
              <a:schemeClr val="dk2"/>
            </a:solidFill>
            <a:prstDash val="solid"/>
            <a:round/>
            <a:headEnd type="none" w="med" len="med"/>
            <a:tailEnd type="triangle" w="med" len="med"/>
          </a:ln>
        </p:spPr>
      </p:cxnSp>
      <p:sp>
        <p:nvSpPr>
          <p:cNvPr id="227" name="Google Shape;227;p34"/>
          <p:cNvSpPr txBox="1"/>
          <p:nvPr/>
        </p:nvSpPr>
        <p:spPr>
          <a:xfrm>
            <a:off x="3483350" y="4260613"/>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8" name="Google Shape;228;p34"/>
          <p:cNvCxnSpPr>
            <a:stCxn id="227" idx="3"/>
            <a:endCxn id="216" idx="1"/>
          </p:cNvCxnSpPr>
          <p:nvPr/>
        </p:nvCxnSpPr>
        <p:spPr>
          <a:xfrm rot="10800000" flipH="1">
            <a:off x="4416650" y="4100413"/>
            <a:ext cx="1988100" cy="360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34" name="Google Shape;234;p3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Amplified denial-of-service</a:t>
            </a:r>
            <a:r>
              <a:rPr lang="en"/>
              <a:t>: Use an amplifier to overwhelm the target more effectively</a:t>
            </a:r>
            <a:endParaRPr/>
          </a:p>
          <a:p>
            <a:pPr marL="914400" lvl="1" indent="-317500" algn="l" rtl="0">
              <a:spcBef>
                <a:spcPts val="0"/>
              </a:spcBef>
              <a:spcAft>
                <a:spcPts val="0"/>
              </a:spcAft>
              <a:buSzPts val="1400"/>
              <a:buChar char="○"/>
            </a:pPr>
            <a:r>
              <a:rPr lang="en"/>
              <a:t>Idea: Some services send a large response when sent a small request</a:t>
            </a:r>
            <a:endParaRPr/>
          </a:p>
          <a:p>
            <a:pPr marL="914400" lvl="1" indent="-317500" algn="l" rtl="0">
              <a:spcBef>
                <a:spcPts val="0"/>
              </a:spcBef>
              <a:spcAft>
                <a:spcPts val="0"/>
              </a:spcAft>
              <a:buSzPts val="1400"/>
              <a:buChar char="○"/>
            </a:pPr>
            <a:r>
              <a:rPr lang="en"/>
              <a:t>Spoofing a small request that appears to come from the victim results in a large amount of data sent to the victim</a:t>
            </a:r>
            <a:endParaRPr/>
          </a:p>
          <a:p>
            <a:pPr marL="914400" lvl="1" indent="-317500" algn="l" rtl="0">
              <a:spcBef>
                <a:spcPts val="0"/>
              </a:spcBef>
              <a:spcAft>
                <a:spcPts val="0"/>
              </a:spcAft>
              <a:buSzPts val="1400"/>
              <a:buChar char="○"/>
            </a:pPr>
            <a:r>
              <a:rPr lang="en"/>
              <a:t>Example: DNS amplification</a:t>
            </a:r>
            <a:endParaRPr/>
          </a:p>
          <a:p>
            <a:pPr marL="1371600" lvl="2" indent="-317500" algn="l" rtl="0">
              <a:spcBef>
                <a:spcPts val="0"/>
              </a:spcBef>
              <a:spcAft>
                <a:spcPts val="0"/>
              </a:spcAft>
              <a:buSzPts val="1400"/>
              <a:buChar char="■"/>
            </a:pPr>
            <a:r>
              <a:rPr lang="en"/>
              <a:t>Requests contain only the question</a:t>
            </a:r>
            <a:endParaRPr/>
          </a:p>
          <a:p>
            <a:pPr marL="1371600" lvl="2" indent="-317500" algn="l" rtl="0">
              <a:spcBef>
                <a:spcPts val="0"/>
              </a:spcBef>
              <a:spcAft>
                <a:spcPts val="0"/>
              </a:spcAft>
              <a:buSzPts val="1400"/>
              <a:buChar char="■"/>
            </a:pPr>
            <a:r>
              <a:rPr lang="en"/>
              <a:t>Responses contain answer records, authority records, and additional records</a:t>
            </a:r>
            <a:endParaRPr/>
          </a:p>
        </p:txBody>
      </p:sp>
      <p:sp>
        <p:nvSpPr>
          <p:cNvPr id="235" name="Google Shape;2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36" name="Google Shape;236;p35"/>
          <p:cNvSpPr txBox="1"/>
          <p:nvPr/>
        </p:nvSpPr>
        <p:spPr>
          <a:xfrm>
            <a:off x="5489525" y="246835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37" name="Google Shape;237;p35"/>
          <p:cNvSpPr txBox="1"/>
          <p:nvPr/>
        </p:nvSpPr>
        <p:spPr>
          <a:xfrm>
            <a:off x="7750350" y="2747375"/>
            <a:ext cx="1368000" cy="615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DNS Name Server</a:t>
            </a:r>
            <a:endParaRPr>
              <a:solidFill>
                <a:srgbClr val="999999"/>
              </a:solidFill>
            </a:endParaRPr>
          </a:p>
        </p:txBody>
      </p:sp>
      <p:sp>
        <p:nvSpPr>
          <p:cNvPr id="238" name="Google Shape;238;p35"/>
          <p:cNvSpPr txBox="1"/>
          <p:nvPr/>
        </p:nvSpPr>
        <p:spPr>
          <a:xfrm>
            <a:off x="5489525" y="32724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cxnSp>
        <p:nvCxnSpPr>
          <p:cNvPr id="239" name="Google Shape;239;p35"/>
          <p:cNvCxnSpPr>
            <a:stCxn id="236" idx="3"/>
            <a:endCxn id="237" idx="1"/>
          </p:cNvCxnSpPr>
          <p:nvPr/>
        </p:nvCxnSpPr>
        <p:spPr>
          <a:xfrm>
            <a:off x="6422825" y="2668450"/>
            <a:ext cx="1327500" cy="386700"/>
          </a:xfrm>
          <a:prstGeom prst="straightConnector1">
            <a:avLst/>
          </a:prstGeom>
          <a:noFill/>
          <a:ln w="9525" cap="flat" cmpd="sng">
            <a:solidFill>
              <a:schemeClr val="dk2"/>
            </a:solidFill>
            <a:prstDash val="solid"/>
            <a:round/>
            <a:headEnd type="none" w="med" len="med"/>
            <a:tailEnd type="triangle" w="med" len="med"/>
          </a:ln>
        </p:spPr>
      </p:cxnSp>
      <p:sp>
        <p:nvSpPr>
          <p:cNvPr id="240" name="Google Shape;240;p35"/>
          <p:cNvSpPr txBox="1"/>
          <p:nvPr/>
        </p:nvSpPr>
        <p:spPr>
          <a:xfrm>
            <a:off x="6768250" y="2098475"/>
            <a:ext cx="1895100" cy="57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From: Victim, To: Server</a:t>
            </a:r>
            <a:endParaRPr sz="1200"/>
          </a:p>
          <a:p>
            <a:pPr marL="0" lvl="0" indent="0" algn="ctr" rtl="0">
              <a:spcBef>
                <a:spcPts val="0"/>
              </a:spcBef>
              <a:spcAft>
                <a:spcPts val="0"/>
              </a:spcAft>
              <a:buNone/>
            </a:pPr>
            <a:r>
              <a:rPr lang="en" sz="1200"/>
              <a:t>request</a:t>
            </a:r>
            <a:endParaRPr sz="1200"/>
          </a:p>
        </p:txBody>
      </p:sp>
      <p:cxnSp>
        <p:nvCxnSpPr>
          <p:cNvPr id="241" name="Google Shape;241;p35"/>
          <p:cNvCxnSpPr>
            <a:stCxn id="237" idx="1"/>
            <a:endCxn id="238" idx="3"/>
          </p:cNvCxnSpPr>
          <p:nvPr/>
        </p:nvCxnSpPr>
        <p:spPr>
          <a:xfrm flipH="1">
            <a:off x="6422850" y="3055175"/>
            <a:ext cx="1327500" cy="417300"/>
          </a:xfrm>
          <a:prstGeom prst="straightConnector1">
            <a:avLst/>
          </a:prstGeom>
          <a:noFill/>
          <a:ln w="38100" cap="flat" cmpd="sng">
            <a:solidFill>
              <a:schemeClr val="dk2"/>
            </a:solidFill>
            <a:prstDash val="solid"/>
            <a:round/>
            <a:headEnd type="none" w="med" len="med"/>
            <a:tailEnd type="triangle" w="med" len="med"/>
          </a:ln>
        </p:spPr>
      </p:cxnSp>
      <p:sp>
        <p:nvSpPr>
          <p:cNvPr id="242" name="Google Shape;242;p35"/>
          <p:cNvSpPr txBox="1"/>
          <p:nvPr/>
        </p:nvSpPr>
        <p:spPr>
          <a:xfrm>
            <a:off x="6825850" y="3439175"/>
            <a:ext cx="1895100" cy="70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From: Server, To: Victim</a:t>
            </a:r>
            <a:endParaRPr sz="2000"/>
          </a:p>
          <a:p>
            <a:pPr marL="0" lvl="0" indent="0" algn="ctr" rtl="0">
              <a:spcBef>
                <a:spcPts val="0"/>
              </a:spcBef>
              <a:spcAft>
                <a:spcPts val="0"/>
              </a:spcAft>
              <a:buNone/>
            </a:pPr>
            <a:r>
              <a:rPr lang="en" sz="2000"/>
              <a:t>RESPONSE</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Denial of Service</a:t>
            </a:r>
            <a:endParaRPr dirty="0"/>
          </a:p>
        </p:txBody>
      </p:sp>
      <p:sp>
        <p:nvSpPr>
          <p:cNvPr id="78" name="Google Shape;78;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Denial of service</a:t>
            </a:r>
            <a:endParaRPr dirty="0"/>
          </a:p>
          <a:p>
            <a:pPr marL="914400" lvl="1" indent="-317500" algn="l" rtl="0">
              <a:spcBef>
                <a:spcPts val="0"/>
              </a:spcBef>
              <a:spcAft>
                <a:spcPts val="0"/>
              </a:spcAft>
              <a:buSzPts val="1400"/>
              <a:buChar char="○"/>
            </a:pPr>
            <a:r>
              <a:rPr lang="en" dirty="0"/>
              <a:t>Availability</a:t>
            </a:r>
            <a:endParaRPr dirty="0"/>
          </a:p>
          <a:p>
            <a:pPr marL="914400" lvl="1" indent="-317500" algn="l" rtl="0">
              <a:spcBef>
                <a:spcPts val="0"/>
              </a:spcBef>
              <a:spcAft>
                <a:spcPts val="0"/>
              </a:spcAft>
              <a:buSzPts val="1400"/>
              <a:buChar char="○"/>
            </a:pPr>
            <a:r>
              <a:rPr lang="en" dirty="0"/>
              <a:t>Application-level DoS</a:t>
            </a:r>
            <a:endParaRPr dirty="0"/>
          </a:p>
          <a:p>
            <a:pPr marL="1371600" lvl="2" indent="-317500" algn="l" rtl="0">
              <a:spcBef>
                <a:spcPts val="0"/>
              </a:spcBef>
              <a:spcAft>
                <a:spcPts val="0"/>
              </a:spcAft>
              <a:buSzPts val="1400"/>
              <a:buChar char="■"/>
            </a:pPr>
            <a:r>
              <a:rPr lang="en" dirty="0"/>
              <a:t>Algorithmic complexity attacks</a:t>
            </a:r>
            <a:endParaRPr dirty="0"/>
          </a:p>
          <a:p>
            <a:pPr marL="914400" lvl="1" indent="-317500" algn="l" rtl="0">
              <a:spcBef>
                <a:spcPts val="0"/>
              </a:spcBef>
              <a:spcAft>
                <a:spcPts val="0"/>
              </a:spcAft>
              <a:buSzPts val="1400"/>
              <a:buChar char="○"/>
            </a:pPr>
            <a:r>
              <a:rPr lang="en" dirty="0"/>
              <a:t>Network-level DoS</a:t>
            </a:r>
            <a:endParaRPr dirty="0"/>
          </a:p>
          <a:p>
            <a:pPr marL="1371600" lvl="2" indent="-317500" algn="l" rtl="0">
              <a:spcBef>
                <a:spcPts val="0"/>
              </a:spcBef>
              <a:spcAft>
                <a:spcPts val="0"/>
              </a:spcAft>
              <a:buSzPts val="1400"/>
              <a:buChar char="■"/>
            </a:pPr>
            <a:r>
              <a:rPr lang="en" dirty="0"/>
              <a:t>Distributed DoS (DDoS)</a:t>
            </a:r>
            <a:endParaRPr dirty="0"/>
          </a:p>
          <a:p>
            <a:pPr marL="1371600" lvl="2" indent="-317500" algn="l" rtl="0">
              <a:spcBef>
                <a:spcPts val="0"/>
              </a:spcBef>
              <a:spcAft>
                <a:spcPts val="0"/>
              </a:spcAft>
              <a:buSzPts val="1400"/>
              <a:buChar char="■"/>
            </a:pPr>
            <a:r>
              <a:rPr lang="en" dirty="0"/>
              <a:t>Amplified DoS</a:t>
            </a:r>
            <a:endParaRPr dirty="0"/>
          </a:p>
          <a:p>
            <a:pPr marL="914400" lvl="1" indent="-317500" algn="l" rtl="0">
              <a:spcBef>
                <a:spcPts val="0"/>
              </a:spcBef>
              <a:spcAft>
                <a:spcPts val="0"/>
              </a:spcAft>
              <a:buSzPts val="1400"/>
              <a:buChar char="○"/>
            </a:pPr>
            <a:r>
              <a:rPr lang="en" dirty="0"/>
              <a:t>SYN flooding</a:t>
            </a:r>
            <a:endParaRPr dirty="0"/>
          </a:p>
          <a:p>
            <a:pPr marL="1371600" lvl="2" indent="-317500" algn="l" rtl="0">
              <a:spcBef>
                <a:spcPts val="0"/>
              </a:spcBef>
              <a:spcAft>
                <a:spcPts val="0"/>
              </a:spcAft>
              <a:buSzPts val="1400"/>
              <a:buChar char="■"/>
            </a:pPr>
            <a:r>
              <a:rPr lang="en" dirty="0"/>
              <a:t>SYN cookies</a:t>
            </a:r>
            <a:endParaRPr dirty="0"/>
          </a:p>
          <a:p>
            <a:pPr marL="914400" lvl="1" indent="-317500" algn="l" rtl="0">
              <a:spcBef>
                <a:spcPts val="0"/>
              </a:spcBef>
              <a:spcAft>
                <a:spcPts val="0"/>
              </a:spcAft>
              <a:buSzPts val="1400"/>
              <a:buChar char="○"/>
            </a:pPr>
            <a:r>
              <a:rPr lang="en" dirty="0"/>
              <a:t>Defenses</a:t>
            </a:r>
            <a:endParaRPr dirty="0"/>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48" name="Google Shape;248;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The attacker’s identity is concealed because the packets come from the amplification server</a:t>
            </a:r>
            <a:endParaRPr/>
          </a:p>
          <a:p>
            <a:pPr marL="914400" lvl="1" indent="-317500" algn="l" rtl="0">
              <a:spcBef>
                <a:spcPts val="0"/>
              </a:spcBef>
              <a:spcAft>
                <a:spcPts val="0"/>
              </a:spcAft>
              <a:buSzPts val="1400"/>
              <a:buChar char="○"/>
            </a:pPr>
            <a:r>
              <a:rPr lang="en"/>
              <a:t>The attacker is able to overwhelm more bandwidth with relatively little bandwidth</a:t>
            </a:r>
            <a:endParaRPr/>
          </a:p>
          <a:p>
            <a:pPr marL="1371600" lvl="2" indent="-317500" algn="l" rtl="0">
              <a:spcBef>
                <a:spcPts val="0"/>
              </a:spcBef>
              <a:spcAft>
                <a:spcPts val="0"/>
              </a:spcAft>
              <a:buSzPts val="1400"/>
              <a:buChar char="■"/>
            </a:pPr>
            <a:r>
              <a:rPr lang="en"/>
              <a:t>Amplification servers often have massive bandwidths to support large numbers of users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Requires blind spoofing capability</a:t>
            </a:r>
            <a:endParaRPr/>
          </a:p>
          <a:p>
            <a:pPr marL="1371600" lvl="2" indent="-317500" algn="l" rtl="0">
              <a:spcBef>
                <a:spcPts val="0"/>
              </a:spcBef>
              <a:spcAft>
                <a:spcPts val="0"/>
              </a:spcAft>
              <a:buSzPts val="1400"/>
              <a:buChar char="■"/>
            </a:pPr>
            <a:r>
              <a:rPr lang="en"/>
              <a:t>Cannot work over TCP, since TCP spoofing is assumed to be hard, only UDP protocols</a:t>
            </a:r>
            <a:endParaRPr/>
          </a:p>
        </p:txBody>
      </p:sp>
      <p:sp>
        <p:nvSpPr>
          <p:cNvPr id="249" name="Google Shape;24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55" name="Google Shape;25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Packet filter</a:t>
            </a:r>
            <a:r>
              <a:rPr lang="en"/>
              <a:t>: Discard any packets that are part of the DoS attack</a:t>
            </a:r>
            <a:endParaRPr/>
          </a:p>
          <a:p>
            <a:pPr marL="914400" lvl="1" indent="-317500" algn="l" rtl="0">
              <a:spcBef>
                <a:spcPts val="0"/>
              </a:spcBef>
              <a:spcAft>
                <a:spcPts val="0"/>
              </a:spcAft>
              <a:buSzPts val="1400"/>
              <a:buChar char="○"/>
            </a:pPr>
            <a:r>
              <a:rPr lang="en"/>
              <a:t>Discard packets where the source IP is the attacker’s IP address</a:t>
            </a:r>
            <a:endParaRPr/>
          </a:p>
          <a:p>
            <a:pPr marL="914400" lvl="1" indent="-317500" algn="l" rtl="0">
              <a:spcBef>
                <a:spcPts val="0"/>
              </a:spcBef>
              <a:spcAft>
                <a:spcPts val="0"/>
              </a:spcAft>
              <a:buSzPts val="1400"/>
              <a:buChar char="○"/>
            </a:pPr>
            <a:r>
              <a:rPr lang="en"/>
              <a:t>Find some pattern in the content of the DoS packets to distinguish DoS packets from legitimate packets</a:t>
            </a:r>
            <a:endParaRPr/>
          </a:p>
          <a:p>
            <a:pPr marL="914400" lvl="1" indent="-317500" algn="l" rtl="0">
              <a:spcBef>
                <a:spcPts val="0"/>
              </a:spcBef>
              <a:spcAft>
                <a:spcPts val="0"/>
              </a:spcAft>
              <a:buSzPts val="1400"/>
              <a:buChar char="○"/>
            </a:pPr>
            <a:r>
              <a:rPr lang="en"/>
              <a:t>The packet filter must be before the bottleneck</a:t>
            </a:r>
            <a:endParaRPr/>
          </a:p>
          <a:p>
            <a:pPr marL="457200" lvl="0" indent="-342900" algn="l" rtl="0">
              <a:spcBef>
                <a:spcPts val="0"/>
              </a:spcBef>
              <a:spcAft>
                <a:spcPts val="0"/>
              </a:spcAft>
              <a:buSzPts val="1800"/>
              <a:buChar char="●"/>
            </a:pPr>
            <a:r>
              <a:rPr lang="en"/>
              <a:t>Subverting packet filters</a:t>
            </a:r>
            <a:endParaRPr/>
          </a:p>
          <a:p>
            <a:pPr marL="914400" lvl="1" indent="-317500" algn="l" rtl="0">
              <a:spcBef>
                <a:spcPts val="0"/>
              </a:spcBef>
              <a:spcAft>
                <a:spcPts val="0"/>
              </a:spcAft>
              <a:buSzPts val="1400"/>
              <a:buChar char="○"/>
            </a:pPr>
            <a:r>
              <a:rPr lang="en"/>
              <a:t>Spoof DoS packets so that packets look like they’re coming from many IP addresses</a:t>
            </a:r>
            <a:endParaRPr/>
          </a:p>
          <a:p>
            <a:pPr marL="1371600" lvl="2" indent="-317500" algn="l" rtl="0">
              <a:spcBef>
                <a:spcPts val="0"/>
              </a:spcBef>
              <a:spcAft>
                <a:spcPts val="0"/>
              </a:spcAft>
              <a:buSzPts val="1400"/>
              <a:buChar char="■"/>
            </a:pPr>
            <a:r>
              <a:rPr lang="en"/>
              <a:t>Packet filters can’t use IP addresses to filter packets anymore!</a:t>
            </a:r>
            <a:endParaRPr/>
          </a:p>
          <a:p>
            <a:pPr marL="1371600" lvl="2" indent="-317500" algn="l" rtl="0">
              <a:spcBef>
                <a:spcPts val="0"/>
              </a:spcBef>
              <a:spcAft>
                <a:spcPts val="0"/>
              </a:spcAft>
              <a:buSzPts val="1400"/>
              <a:buChar char="■"/>
            </a:pPr>
            <a:r>
              <a:rPr lang="en"/>
              <a:t>Hard to defend against</a:t>
            </a:r>
            <a:endParaRPr/>
          </a:p>
          <a:p>
            <a:pPr marL="1371600" lvl="2" indent="-317500" algn="l" rtl="0">
              <a:spcBef>
                <a:spcPts val="0"/>
              </a:spcBef>
              <a:spcAft>
                <a:spcPts val="0"/>
              </a:spcAft>
              <a:buSzPts val="1400"/>
              <a:buChar char="■"/>
            </a:pPr>
            <a:r>
              <a:rPr lang="en"/>
              <a:t>Rely on anti-spoofing mechanisms on the network</a:t>
            </a:r>
            <a:endParaRPr/>
          </a:p>
          <a:p>
            <a:pPr marL="914400" lvl="1" indent="-317500" algn="l" rtl="0">
              <a:spcBef>
                <a:spcPts val="0"/>
              </a:spcBef>
              <a:spcAft>
                <a:spcPts val="0"/>
              </a:spcAft>
              <a:buSzPts val="1400"/>
              <a:buChar char="○"/>
            </a:pPr>
            <a:r>
              <a:rPr lang="en"/>
              <a:t>Distributed DoS actually send packets from many IP addresses</a:t>
            </a:r>
            <a:endParaRPr/>
          </a:p>
          <a:p>
            <a:pPr marL="1371600" lvl="2" indent="-317500" algn="l" rtl="0">
              <a:spcBef>
                <a:spcPts val="0"/>
              </a:spcBef>
              <a:spcAft>
                <a:spcPts val="0"/>
              </a:spcAft>
              <a:buSzPts val="1400"/>
              <a:buChar char="■"/>
            </a:pPr>
            <a:r>
              <a:rPr lang="en"/>
              <a:t>Packet filters need to be much more sophisticated to defend against DDoS attacks</a:t>
            </a:r>
            <a:endParaRPr/>
          </a:p>
        </p:txBody>
      </p:sp>
      <p:sp>
        <p:nvSpPr>
          <p:cNvPr id="256" name="Google Shape;25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62" name="Google Shape;262;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Purchase enough networking bandwidth and equipment to make it harder for attackers to overwhelm the network</a:t>
            </a:r>
            <a:endParaRPr/>
          </a:p>
          <a:p>
            <a:pPr marL="914400" lvl="1" indent="-317500" algn="l" rtl="0">
              <a:spcBef>
                <a:spcPts val="0"/>
              </a:spcBef>
              <a:spcAft>
                <a:spcPts val="0"/>
              </a:spcAft>
              <a:buSzPts val="1400"/>
              <a:buChar char="○"/>
            </a:pPr>
            <a:r>
              <a:rPr lang="en"/>
              <a:t>Again, depends on your threat model</a:t>
            </a:r>
            <a:endParaRPr/>
          </a:p>
        </p:txBody>
      </p:sp>
      <p:sp>
        <p:nvSpPr>
          <p:cNvPr id="263" name="Google Shape;26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SYN Flooding and SYN Cookies</a:t>
            </a:r>
            <a:endParaRPr/>
          </a:p>
        </p:txBody>
      </p:sp>
      <p:sp>
        <p:nvSpPr>
          <p:cNvPr id="269" name="Google Shape;26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a:t>
            </a:r>
            <a:endParaRPr/>
          </a:p>
        </p:txBody>
      </p:sp>
      <p:sp>
        <p:nvSpPr>
          <p:cNvPr id="275" name="Google Shape;275;p4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type of DoS that exploits many TCP connections</a:t>
            </a:r>
            <a:endParaRPr/>
          </a:p>
          <a:p>
            <a:pPr marL="914400" lvl="1" indent="-317500" algn="l" rtl="0">
              <a:spcBef>
                <a:spcPts val="0"/>
              </a:spcBef>
              <a:spcAft>
                <a:spcPts val="0"/>
              </a:spcAft>
              <a:buSzPts val="1400"/>
              <a:buChar char="○"/>
            </a:pPr>
            <a:r>
              <a:rPr lang="en"/>
              <a:t>Each connection established by the server needs to allocate some memory</a:t>
            </a:r>
            <a:endParaRPr/>
          </a:p>
          <a:p>
            <a:pPr marL="1371600" lvl="2" indent="-317500" algn="l" rtl="0">
              <a:spcBef>
                <a:spcPts val="0"/>
              </a:spcBef>
              <a:spcAft>
                <a:spcPts val="0"/>
              </a:spcAft>
              <a:buSzPts val="1400"/>
              <a:buChar char="■"/>
            </a:pPr>
            <a:r>
              <a:rPr lang="en"/>
              <a:t>Used to store sequence numbers, ACK numbers, buffered data, etc.</a:t>
            </a:r>
            <a:endParaRPr/>
          </a:p>
          <a:p>
            <a:pPr marL="914400" lvl="1" indent="-317500" algn="l" rtl="0">
              <a:spcBef>
                <a:spcPts val="0"/>
              </a:spcBef>
              <a:spcAft>
                <a:spcPts val="0"/>
              </a:spcAft>
              <a:buSzPts val="1400"/>
              <a:buChar char="○"/>
            </a:pPr>
            <a:r>
              <a:rPr lang="en"/>
              <a:t>Idea: Establish many connections with the server, causing it to consume a lot of memory</a:t>
            </a:r>
            <a:endParaRPr/>
          </a:p>
          <a:p>
            <a:pPr marL="457200" lvl="0" indent="-342900" algn="l" rtl="0">
              <a:spcBef>
                <a:spcPts val="0"/>
              </a:spcBef>
              <a:spcAft>
                <a:spcPts val="0"/>
              </a:spcAft>
              <a:buSzPts val="1800"/>
              <a:buChar char="●"/>
            </a:pPr>
            <a:r>
              <a:rPr lang="en"/>
              <a:t>TCP state is allocated upon receiving a SYN</a:t>
            </a:r>
            <a:endParaRPr/>
          </a:p>
          <a:p>
            <a:pPr marL="914400" lvl="1" indent="-317500" algn="l" rtl="0">
              <a:spcBef>
                <a:spcPts val="0"/>
              </a:spcBef>
              <a:spcAft>
                <a:spcPts val="0"/>
              </a:spcAft>
              <a:buSzPts val="1400"/>
              <a:buChar char="○"/>
            </a:pPr>
            <a:r>
              <a:rPr lang="en"/>
              <a:t>The attacker only needs to send the SYN, so the attacker doesn’t its own consume resources!</a:t>
            </a:r>
            <a:endParaRPr/>
          </a:p>
        </p:txBody>
      </p:sp>
      <p:sp>
        <p:nvSpPr>
          <p:cNvPr id="276" name="Google Shape;27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77" name="Google Shape;277;p40"/>
          <p:cNvSpPr txBox="1"/>
          <p:nvPr/>
        </p:nvSpPr>
        <p:spPr>
          <a:xfrm>
            <a:off x="5236788"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Attacker</a:t>
            </a:r>
            <a:endParaRPr>
              <a:solidFill>
                <a:srgbClr val="CC0000"/>
              </a:solidFill>
            </a:endParaRPr>
          </a:p>
        </p:txBody>
      </p:sp>
      <p:sp>
        <p:nvSpPr>
          <p:cNvPr id="278" name="Google Shape;278;p40"/>
          <p:cNvSpPr txBox="1"/>
          <p:nvPr/>
        </p:nvSpPr>
        <p:spPr>
          <a:xfrm>
            <a:off x="8151912"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279" name="Google Shape;279;p40"/>
          <p:cNvCxnSpPr>
            <a:stCxn id="277" idx="2"/>
          </p:cNvCxnSpPr>
          <p:nvPr/>
        </p:nvCxnSpPr>
        <p:spPr>
          <a:xfrm flipH="1">
            <a:off x="5723538" y="1570225"/>
            <a:ext cx="9300" cy="3093000"/>
          </a:xfrm>
          <a:prstGeom prst="straightConnector1">
            <a:avLst/>
          </a:prstGeom>
          <a:noFill/>
          <a:ln w="19050" cap="flat" cmpd="sng">
            <a:solidFill>
              <a:srgbClr val="CC0000"/>
            </a:solidFill>
            <a:prstDash val="solid"/>
            <a:round/>
            <a:headEnd type="none" w="med" len="med"/>
            <a:tailEnd type="none" w="med" len="med"/>
          </a:ln>
        </p:spPr>
      </p:cxnSp>
      <p:cxnSp>
        <p:nvCxnSpPr>
          <p:cNvPr id="280" name="Google Shape;280;p40"/>
          <p:cNvCxnSpPr>
            <a:stCxn id="278" idx="2"/>
          </p:cNvCxnSpPr>
          <p:nvPr/>
        </p:nvCxnSpPr>
        <p:spPr>
          <a:xfrm flipH="1">
            <a:off x="8643162"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281" name="Google Shape;281;p40"/>
          <p:cNvGrpSpPr/>
          <p:nvPr/>
        </p:nvGrpSpPr>
        <p:grpSpPr>
          <a:xfrm>
            <a:off x="5737880" y="1604246"/>
            <a:ext cx="2917800" cy="577200"/>
            <a:chOff x="5804918" y="1604246"/>
            <a:chExt cx="2917800" cy="577200"/>
          </a:xfrm>
        </p:grpSpPr>
        <p:cxnSp>
          <p:nvCxnSpPr>
            <p:cNvPr id="282" name="Google Shape;282;p40"/>
            <p:cNvCxnSpPr/>
            <p:nvPr/>
          </p:nvCxnSpPr>
          <p:spPr>
            <a:xfrm>
              <a:off x="5804918" y="18301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3" name="Google Shape;283;p40"/>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SYN. Seq = </a:t>
              </a:r>
              <a:r>
                <a:rPr lang="en" i="1">
                  <a:solidFill>
                    <a:srgbClr val="CC0000"/>
                  </a:solidFill>
                </a:rPr>
                <a:t>x</a:t>
              </a:r>
              <a:endParaRPr i="1">
                <a:solidFill>
                  <a:srgbClr val="CC0000"/>
                </a:solidFill>
              </a:endParaRPr>
            </a:p>
          </p:txBody>
        </p:sp>
      </p:grpSp>
      <p:grpSp>
        <p:nvGrpSpPr>
          <p:cNvPr id="284" name="Google Shape;284;p40"/>
          <p:cNvGrpSpPr/>
          <p:nvPr/>
        </p:nvGrpSpPr>
        <p:grpSpPr>
          <a:xfrm>
            <a:off x="5725816" y="2161113"/>
            <a:ext cx="2929800" cy="795600"/>
            <a:chOff x="5792854" y="2161113"/>
            <a:chExt cx="2929800" cy="795600"/>
          </a:xfrm>
        </p:grpSpPr>
        <p:cxnSp>
          <p:nvCxnSpPr>
            <p:cNvPr id="285" name="Google Shape;285;p40"/>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286" name="Google Shape;286;p40"/>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287" name="Google Shape;287;p40"/>
          <p:cNvGrpSpPr/>
          <p:nvPr/>
        </p:nvGrpSpPr>
        <p:grpSpPr>
          <a:xfrm>
            <a:off x="5737880" y="2924275"/>
            <a:ext cx="2917800" cy="711600"/>
            <a:chOff x="5804918" y="2924275"/>
            <a:chExt cx="2917800" cy="711600"/>
          </a:xfrm>
        </p:grpSpPr>
        <p:cxnSp>
          <p:nvCxnSpPr>
            <p:cNvPr id="288" name="Google Shape;288;p40"/>
            <p:cNvCxnSpPr/>
            <p:nvPr/>
          </p:nvCxnSpPr>
          <p:spPr>
            <a:xfrm>
              <a:off x="5804918" y="32017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9" name="Google Shape;289;p40"/>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trike="sngStrike">
                  <a:solidFill>
                    <a:srgbClr val="CC0000"/>
                  </a:solidFill>
                </a:rPr>
                <a:t>ACK. Seq = </a:t>
              </a:r>
              <a:r>
                <a:rPr lang="en" i="1" strike="sngStrike">
                  <a:solidFill>
                    <a:srgbClr val="CC0000"/>
                  </a:solidFill>
                </a:rPr>
                <a:t>x</a:t>
              </a:r>
              <a:r>
                <a:rPr lang="en" strike="sngStrike">
                  <a:solidFill>
                    <a:srgbClr val="CC0000"/>
                  </a:solidFill>
                </a:rPr>
                <a:t>+1, Ack = </a:t>
              </a:r>
              <a:r>
                <a:rPr lang="en" i="1" strike="sngStrike">
                  <a:solidFill>
                    <a:srgbClr val="CC0000"/>
                  </a:solidFill>
                </a:rPr>
                <a:t>y</a:t>
              </a:r>
              <a:r>
                <a:rPr lang="en" strike="sngStrike">
                  <a:solidFill>
                    <a:srgbClr val="CC0000"/>
                  </a:solidFill>
                </a:rPr>
                <a:t>+1</a:t>
              </a:r>
              <a:endParaRPr strike="sngStrike">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 Defenses</a:t>
            </a:r>
            <a:endParaRPr/>
          </a:p>
        </p:txBody>
      </p:sp>
      <p:sp>
        <p:nvSpPr>
          <p:cNvPr id="295" name="Google Shape;29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Ensure the server has a lot of memory</a:t>
            </a:r>
            <a:endParaRPr/>
          </a:p>
          <a:p>
            <a:pPr marL="914400" lvl="1" indent="-317500" algn="l" rtl="0">
              <a:spcBef>
                <a:spcPts val="0"/>
              </a:spcBef>
              <a:spcAft>
                <a:spcPts val="0"/>
              </a:spcAft>
              <a:buSzPts val="1400"/>
              <a:buChar char="○"/>
            </a:pPr>
            <a:r>
              <a:rPr lang="en"/>
              <a:t>Can be expensive and depends on your threat model</a:t>
            </a:r>
            <a:endParaRPr/>
          </a:p>
          <a:p>
            <a:pPr marL="457200" lvl="0" indent="-342900" algn="l" rtl="0">
              <a:spcBef>
                <a:spcPts val="0"/>
              </a:spcBef>
              <a:spcAft>
                <a:spcPts val="0"/>
              </a:spcAft>
              <a:buSzPts val="1800"/>
              <a:buChar char="●"/>
            </a:pPr>
            <a:r>
              <a:rPr lang="en" b="1"/>
              <a:t>Filtering</a:t>
            </a:r>
            <a:r>
              <a:rPr lang="en"/>
              <a:t>: Ensure that only legitimate connections will create state</a:t>
            </a:r>
            <a:endParaRPr/>
          </a:p>
          <a:p>
            <a:pPr marL="914400" lvl="1" indent="-317500" algn="l" rtl="0">
              <a:spcBef>
                <a:spcPts val="0"/>
              </a:spcBef>
              <a:spcAft>
                <a:spcPts val="0"/>
              </a:spcAft>
              <a:buSzPts val="1400"/>
              <a:buChar char="○"/>
            </a:pPr>
            <a:r>
              <a:rPr lang="en"/>
              <a:t>Same problems as standard packet filtering for network-level DoS attacks</a:t>
            </a:r>
            <a:endParaRPr/>
          </a:p>
          <a:p>
            <a:pPr marL="914400" lvl="1" indent="-317500" algn="l" rtl="0">
              <a:spcBef>
                <a:spcPts val="0"/>
              </a:spcBef>
              <a:spcAft>
                <a:spcPts val="0"/>
              </a:spcAft>
              <a:buSzPts val="1400"/>
              <a:buChar char="○"/>
            </a:pPr>
            <a:r>
              <a:rPr lang="en"/>
              <a:t>Hard to distinguish legitimate traffic so early in the connection</a:t>
            </a:r>
            <a:endParaRPr/>
          </a:p>
          <a:p>
            <a:pPr marL="914400" lvl="1" indent="-317500" algn="l" rtl="0">
              <a:spcBef>
                <a:spcPts val="0"/>
              </a:spcBef>
              <a:spcAft>
                <a:spcPts val="0"/>
              </a:spcAft>
              <a:buSzPts val="1400"/>
              <a:buChar char="○"/>
            </a:pPr>
            <a:r>
              <a:rPr lang="en"/>
              <a:t>Attacker can spoof source address since they only need to send the SYN, not the ACK</a:t>
            </a:r>
            <a:endParaRPr/>
          </a:p>
          <a:p>
            <a:pPr marL="457200" lvl="0" indent="-342900" algn="l" rtl="0">
              <a:spcBef>
                <a:spcPts val="0"/>
              </a:spcBef>
              <a:spcAft>
                <a:spcPts val="0"/>
              </a:spcAft>
              <a:buSzPts val="1800"/>
              <a:buChar char="●"/>
            </a:pPr>
            <a:r>
              <a:rPr lang="en" b="1"/>
              <a:t>SYN cookies</a:t>
            </a:r>
            <a:r>
              <a:rPr lang="en"/>
              <a:t>: Don’t store state!</a:t>
            </a:r>
            <a:endParaRPr/>
          </a:p>
          <a:p>
            <a:pPr marL="914400" lvl="1" indent="-317500" algn="l" rtl="0">
              <a:spcBef>
                <a:spcPts val="0"/>
              </a:spcBef>
              <a:spcAft>
                <a:spcPts val="0"/>
              </a:spcAft>
              <a:buSzPts val="1400"/>
              <a:buChar char="○"/>
            </a:pPr>
            <a:r>
              <a:rPr lang="en"/>
              <a:t>Relies on the client to store the server’s state</a:t>
            </a:r>
            <a:endParaRPr/>
          </a:p>
          <a:p>
            <a:pPr marL="914400" lvl="1" indent="-317500" algn="l" rtl="0">
              <a:spcBef>
                <a:spcPts val="0"/>
              </a:spcBef>
              <a:spcAft>
                <a:spcPts val="0"/>
              </a:spcAft>
              <a:buSzPts val="1400"/>
              <a:buChar char="○"/>
            </a:pPr>
            <a:r>
              <a:rPr lang="en"/>
              <a:t>The client returns the state to the server in the ACK packet of the handshake</a:t>
            </a:r>
            <a:endParaRPr/>
          </a:p>
        </p:txBody>
      </p:sp>
      <p:sp>
        <p:nvSpPr>
          <p:cNvPr id="296" name="Google Shape;29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Idealized SYN Cookies</a:t>
            </a:r>
            <a:endParaRPr/>
          </a:p>
        </p:txBody>
      </p:sp>
      <p:sp>
        <p:nvSpPr>
          <p:cNvPr id="302" name="Google Shape;30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03" name="Google Shape;303;p42"/>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04" name="Google Shape;304;p42"/>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05" name="Google Shape;305;p42"/>
          <p:cNvCxnSpPr>
            <a:stCxn id="303"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06" name="Google Shape;306;p42"/>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07" name="Google Shape;307;p42"/>
          <p:cNvGrpSpPr/>
          <p:nvPr/>
        </p:nvGrpSpPr>
        <p:grpSpPr>
          <a:xfrm>
            <a:off x="2707848" y="1470400"/>
            <a:ext cx="3288427" cy="703800"/>
            <a:chOff x="2707848" y="1699000"/>
            <a:chExt cx="3288427" cy="703800"/>
          </a:xfrm>
        </p:grpSpPr>
        <p:cxnSp>
          <p:nvCxnSpPr>
            <p:cNvPr id="308" name="Google Shape;308;p42"/>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09" name="Google Shape;309;p42"/>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10" name="Google Shape;310;p42"/>
          <p:cNvGrpSpPr/>
          <p:nvPr/>
        </p:nvGrpSpPr>
        <p:grpSpPr>
          <a:xfrm>
            <a:off x="2723175" y="2342705"/>
            <a:ext cx="3273000" cy="743700"/>
            <a:chOff x="2723175" y="2266505"/>
            <a:chExt cx="3273000" cy="743700"/>
          </a:xfrm>
        </p:grpSpPr>
        <p:cxnSp>
          <p:nvCxnSpPr>
            <p:cNvPr id="311" name="Google Shape;311;p42"/>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12" name="Google Shape;312;p42"/>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 </a:t>
              </a:r>
              <a:r>
                <a:rPr lang="en" sz="1000" b="1">
                  <a:solidFill>
                    <a:srgbClr val="38761D"/>
                  </a:solidFill>
                </a:rPr>
                <a:t>&lt;State&gt;</a:t>
              </a:r>
              <a:endParaRPr sz="1000" b="1">
                <a:solidFill>
                  <a:srgbClr val="38761D"/>
                </a:solidFill>
              </a:endParaRPr>
            </a:p>
          </p:txBody>
        </p:sp>
      </p:grpSp>
      <p:grpSp>
        <p:nvGrpSpPr>
          <p:cNvPr id="313" name="Google Shape;313;p42"/>
          <p:cNvGrpSpPr/>
          <p:nvPr/>
        </p:nvGrpSpPr>
        <p:grpSpPr>
          <a:xfrm>
            <a:off x="2715099" y="3300049"/>
            <a:ext cx="3281176" cy="694200"/>
            <a:chOff x="2715099" y="2919049"/>
            <a:chExt cx="3281176" cy="694200"/>
          </a:xfrm>
        </p:grpSpPr>
        <p:cxnSp>
          <p:nvCxnSpPr>
            <p:cNvPr id="314" name="Google Shape;314;p42"/>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15" name="Google Shape;315;p42"/>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a:t>
              </a:r>
              <a:r>
                <a:rPr lang="en" sz="1000" b="1">
                  <a:solidFill>
                    <a:srgbClr val="0000FF"/>
                  </a:solidFill>
                </a:rPr>
                <a:t>&lt;State&gt;</a:t>
              </a:r>
              <a:r>
                <a:rPr lang="en" sz="1000">
                  <a:solidFill>
                    <a:srgbClr val="0000FF"/>
                  </a:solidFill>
                </a:rPr>
                <a:t>. Data</a:t>
              </a:r>
              <a:endParaRPr sz="1100">
                <a:solidFill>
                  <a:srgbClr val="0000FF"/>
                </a:solidFill>
              </a:endParaRPr>
            </a:p>
          </p:txBody>
        </p:sp>
      </p:grpSp>
      <p:grpSp>
        <p:nvGrpSpPr>
          <p:cNvPr id="316" name="Google Shape;316;p42"/>
          <p:cNvGrpSpPr/>
          <p:nvPr/>
        </p:nvGrpSpPr>
        <p:grpSpPr>
          <a:xfrm>
            <a:off x="6041475" y="1395400"/>
            <a:ext cx="2793600" cy="1262100"/>
            <a:chOff x="6041475" y="1395400"/>
            <a:chExt cx="2793600" cy="1262100"/>
          </a:xfrm>
        </p:grpSpPr>
        <p:sp>
          <p:nvSpPr>
            <p:cNvPr id="317" name="Google Shape;317;p42"/>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sending it to the client instead encoded with a secret</a:t>
              </a:r>
              <a:endParaRPr/>
            </a:p>
          </p:txBody>
        </p:sp>
        <p:cxnSp>
          <p:nvCxnSpPr>
            <p:cNvPr id="318" name="Google Shape;318;p42"/>
            <p:cNvCxnSpPr>
              <a:stCxn id="317"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19" name="Google Shape;319;p42"/>
          <p:cNvGrpSpPr/>
          <p:nvPr/>
        </p:nvGrpSpPr>
        <p:grpSpPr>
          <a:xfrm>
            <a:off x="43325" y="2855500"/>
            <a:ext cx="2550300" cy="831300"/>
            <a:chOff x="43325" y="2855500"/>
            <a:chExt cx="2550300" cy="831300"/>
          </a:xfrm>
        </p:grpSpPr>
        <p:sp>
          <p:nvSpPr>
            <p:cNvPr id="320" name="Google Shape;320;p42"/>
            <p:cNvSpPr txBox="1"/>
            <p:nvPr/>
          </p:nvSpPr>
          <p:spPr>
            <a:xfrm>
              <a:off x="43325" y="2855500"/>
              <a:ext cx="23532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stores the state on behalf of the server and returns it in the ACK packet</a:t>
              </a:r>
              <a:endParaRPr/>
            </a:p>
          </p:txBody>
        </p:sp>
        <p:cxnSp>
          <p:nvCxnSpPr>
            <p:cNvPr id="321" name="Google Shape;321;p42"/>
            <p:cNvCxnSpPr>
              <a:stCxn id="320" idx="3"/>
            </p:cNvCxnSpPr>
            <p:nvPr/>
          </p:nvCxnSpPr>
          <p:spPr>
            <a:xfrm>
              <a:off x="2396525" y="32711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22" name="Google Shape;322;p42"/>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
        <p:nvSpPr>
          <p:cNvPr id="323" name="Google Shape;323;p42"/>
          <p:cNvSpPr txBox="1"/>
          <p:nvPr/>
        </p:nvSpPr>
        <p:spPr>
          <a:xfrm>
            <a:off x="1104700" y="4476025"/>
            <a:ext cx="6516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Issue: TCP doesn’t have a mechanism to store state! What field of the SYN-ACK packet could we store data 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29" name="Google Shape;32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30" name="Google Shape;330;p43"/>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31" name="Google Shape;331;p43"/>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32" name="Google Shape;332;p43"/>
          <p:cNvCxnSpPr>
            <a:stCxn id="330"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33" name="Google Shape;333;p43"/>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34" name="Google Shape;334;p43"/>
          <p:cNvGrpSpPr/>
          <p:nvPr/>
        </p:nvGrpSpPr>
        <p:grpSpPr>
          <a:xfrm>
            <a:off x="2707848" y="1470400"/>
            <a:ext cx="3288427" cy="703800"/>
            <a:chOff x="2707848" y="1699000"/>
            <a:chExt cx="3288427" cy="703800"/>
          </a:xfrm>
        </p:grpSpPr>
        <p:cxnSp>
          <p:nvCxnSpPr>
            <p:cNvPr id="335" name="Google Shape;335;p43"/>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36" name="Google Shape;336;p43"/>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37" name="Google Shape;337;p43"/>
          <p:cNvGrpSpPr/>
          <p:nvPr/>
        </p:nvGrpSpPr>
        <p:grpSpPr>
          <a:xfrm>
            <a:off x="2723175" y="2342705"/>
            <a:ext cx="3273000" cy="743700"/>
            <a:chOff x="2723175" y="2266505"/>
            <a:chExt cx="3273000" cy="743700"/>
          </a:xfrm>
        </p:grpSpPr>
        <p:cxnSp>
          <p:nvCxnSpPr>
            <p:cNvPr id="338" name="Google Shape;338;p43"/>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39" name="Google Shape;339;p43"/>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b="1" i="1">
                  <a:solidFill>
                    <a:srgbClr val="38761D"/>
                  </a:solidFill>
                </a:rPr>
                <a:t>&lt;Encoded State&gt;</a:t>
              </a:r>
              <a:r>
                <a:rPr lang="en" sz="1000">
                  <a:solidFill>
                    <a:srgbClr val="38761D"/>
                  </a:solidFill>
                </a:rPr>
                <a:t>. Ack = </a:t>
              </a:r>
              <a:r>
                <a:rPr lang="en" sz="1000" i="1">
                  <a:solidFill>
                    <a:srgbClr val="38761D"/>
                  </a:solidFill>
                </a:rPr>
                <a:t>x</a:t>
              </a:r>
              <a:r>
                <a:rPr lang="en" sz="1000">
                  <a:solidFill>
                    <a:srgbClr val="38761D"/>
                  </a:solidFill>
                </a:rPr>
                <a:t>+1</a:t>
              </a:r>
              <a:endParaRPr sz="1000" b="1">
                <a:solidFill>
                  <a:srgbClr val="38761D"/>
                </a:solidFill>
              </a:endParaRPr>
            </a:p>
          </p:txBody>
        </p:sp>
      </p:grpSp>
      <p:grpSp>
        <p:nvGrpSpPr>
          <p:cNvPr id="340" name="Google Shape;340;p43"/>
          <p:cNvGrpSpPr/>
          <p:nvPr/>
        </p:nvGrpSpPr>
        <p:grpSpPr>
          <a:xfrm>
            <a:off x="2715099" y="3300049"/>
            <a:ext cx="3281176" cy="694200"/>
            <a:chOff x="2715099" y="2919049"/>
            <a:chExt cx="3281176" cy="694200"/>
          </a:xfrm>
        </p:grpSpPr>
        <p:cxnSp>
          <p:nvCxnSpPr>
            <p:cNvPr id="341" name="Google Shape;341;p43"/>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42" name="Google Shape;342;p43"/>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b="1" i="1">
                  <a:solidFill>
                    <a:srgbClr val="0000FF"/>
                  </a:solidFill>
                </a:rPr>
                <a:t>&lt;Encoded State&gt;</a:t>
              </a:r>
              <a:r>
                <a:rPr lang="en" sz="1000">
                  <a:solidFill>
                    <a:srgbClr val="0000FF"/>
                  </a:solidFill>
                </a:rPr>
                <a:t>+1. Data</a:t>
              </a:r>
              <a:endParaRPr sz="1100">
                <a:solidFill>
                  <a:srgbClr val="0000FF"/>
                </a:solidFill>
              </a:endParaRPr>
            </a:p>
          </p:txBody>
        </p:sp>
      </p:grpSp>
      <p:grpSp>
        <p:nvGrpSpPr>
          <p:cNvPr id="343" name="Google Shape;343;p43"/>
          <p:cNvGrpSpPr/>
          <p:nvPr/>
        </p:nvGrpSpPr>
        <p:grpSpPr>
          <a:xfrm>
            <a:off x="6041475" y="1395400"/>
            <a:ext cx="2793600" cy="1262100"/>
            <a:chOff x="6041475" y="1395400"/>
            <a:chExt cx="2793600" cy="1262100"/>
          </a:xfrm>
        </p:grpSpPr>
        <p:sp>
          <p:nvSpPr>
            <p:cNvPr id="344" name="Google Shape;344;p43"/>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encoding it in the sequence number with a secret</a:t>
              </a:r>
              <a:endParaRPr/>
            </a:p>
          </p:txBody>
        </p:sp>
        <p:cxnSp>
          <p:nvCxnSpPr>
            <p:cNvPr id="345" name="Google Shape;345;p43"/>
            <p:cNvCxnSpPr>
              <a:stCxn id="344"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46" name="Google Shape;346;p43"/>
          <p:cNvGrpSpPr/>
          <p:nvPr/>
        </p:nvGrpSpPr>
        <p:grpSpPr>
          <a:xfrm>
            <a:off x="43325" y="2855500"/>
            <a:ext cx="2550300" cy="1046700"/>
            <a:chOff x="43325" y="2855500"/>
            <a:chExt cx="2550300" cy="1046700"/>
          </a:xfrm>
        </p:grpSpPr>
        <p:sp>
          <p:nvSpPr>
            <p:cNvPr id="347" name="Google Shape;347;p43"/>
            <p:cNvSpPr txBox="1"/>
            <p:nvPr/>
          </p:nvSpPr>
          <p:spPr>
            <a:xfrm>
              <a:off x="43325" y="2855500"/>
              <a:ext cx="23532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remembers the sequence number and returns it in the ACK number</a:t>
              </a:r>
              <a:endParaRPr/>
            </a:p>
          </p:txBody>
        </p:sp>
        <p:cxnSp>
          <p:nvCxnSpPr>
            <p:cNvPr id="348" name="Google Shape;348;p43"/>
            <p:cNvCxnSpPr>
              <a:stCxn id="347" idx="3"/>
            </p:cNvCxnSpPr>
            <p:nvPr/>
          </p:nvCxnSpPr>
          <p:spPr>
            <a:xfrm>
              <a:off x="2396525" y="33788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49" name="Google Shape;349;p43"/>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55" name="Google Shape;35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Observation: The server doesn’t create state until the handshake is completed, so the attacker can’t spoof source addresses</a:t>
            </a:r>
            <a:endParaRPr/>
          </a:p>
          <a:p>
            <a:pPr marL="914400" lvl="1" indent="-317500" algn="l" rtl="0">
              <a:spcBef>
                <a:spcPts val="0"/>
              </a:spcBef>
              <a:spcAft>
                <a:spcPts val="0"/>
              </a:spcAft>
              <a:buSzPts val="1400"/>
              <a:buChar char="○"/>
            </a:pPr>
            <a:r>
              <a:rPr lang="en"/>
              <a:t>Filtering becomes easier with SYN cookies</a:t>
            </a:r>
            <a:endParaRPr/>
          </a:p>
          <a:p>
            <a:pPr marL="457200" lvl="0" indent="-342900" algn="l" rtl="0">
              <a:spcBef>
                <a:spcPts val="0"/>
              </a:spcBef>
              <a:spcAft>
                <a:spcPts val="0"/>
              </a:spcAft>
              <a:buSzPts val="1800"/>
              <a:buChar char="●"/>
            </a:pPr>
            <a:r>
              <a:rPr lang="en"/>
              <a:t>We can generalize this: Instead of holding state in the server, encode it with a secret and send it to the client, who will return it when it is next needed</a:t>
            </a:r>
            <a:endParaRPr/>
          </a:p>
          <a:p>
            <a:pPr marL="914400" lvl="1" indent="-317500" algn="l" rtl="0">
              <a:spcBef>
                <a:spcPts val="0"/>
              </a:spcBef>
              <a:spcAft>
                <a:spcPts val="0"/>
              </a:spcAft>
              <a:buSzPts val="1400"/>
              <a:buChar char="○"/>
            </a:pPr>
            <a:r>
              <a:rPr lang="en"/>
              <a:t>Requires enough bits to encode the state</a:t>
            </a:r>
            <a:endParaRPr/>
          </a:p>
          <a:p>
            <a:pPr marL="914400" lvl="1" indent="-317500" algn="l" rtl="0">
              <a:spcBef>
                <a:spcPts val="0"/>
              </a:spcBef>
              <a:spcAft>
                <a:spcPts val="0"/>
              </a:spcAft>
              <a:buSzPts val="1400"/>
              <a:buChar char="○"/>
            </a:pPr>
            <a:r>
              <a:rPr lang="en"/>
              <a:t>We must make sure that checking the state against the secret is inexpensive, or this becomes another DoS vector!</a:t>
            </a:r>
            <a:endParaRPr/>
          </a:p>
        </p:txBody>
      </p:sp>
      <p:sp>
        <p:nvSpPr>
          <p:cNvPr id="356" name="Google Shape;35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Denial of Service </a:t>
            </a:r>
            <a:endParaRPr/>
          </a:p>
        </p:txBody>
      </p:sp>
      <p:sp>
        <p:nvSpPr>
          <p:cNvPr id="612" name="Google Shape;612;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dirty="0"/>
              <a:t>Availability</a:t>
            </a:r>
            <a:r>
              <a:rPr lang="en" dirty="0"/>
              <a:t>: Making sure users are able to use a service</a:t>
            </a:r>
            <a:endParaRPr dirty="0"/>
          </a:p>
          <a:p>
            <a:pPr marL="914400" lvl="1" indent="-317500" algn="l" rtl="0">
              <a:spcBef>
                <a:spcPts val="0"/>
              </a:spcBef>
              <a:spcAft>
                <a:spcPts val="0"/>
              </a:spcAft>
              <a:buSzPts val="1400"/>
              <a:buChar char="○"/>
            </a:pPr>
            <a:r>
              <a:rPr lang="en" dirty="0"/>
              <a:t>DoS attacks availability of services</a:t>
            </a:r>
            <a:endParaRPr dirty="0"/>
          </a:p>
          <a:p>
            <a:pPr marL="457200" lvl="0" indent="-342900" algn="l" rtl="0">
              <a:spcBef>
                <a:spcPts val="0"/>
              </a:spcBef>
              <a:spcAft>
                <a:spcPts val="0"/>
              </a:spcAft>
              <a:buSzPts val="1800"/>
              <a:buChar char="●"/>
            </a:pPr>
            <a:r>
              <a:rPr lang="en" b="1" dirty="0"/>
              <a:t>Application-level DoS</a:t>
            </a:r>
            <a:r>
              <a:rPr lang="en" dirty="0"/>
              <a:t>: Attacks the high-level applications</a:t>
            </a:r>
            <a:endParaRPr dirty="0"/>
          </a:p>
          <a:p>
            <a:pPr marL="914400" lvl="1" indent="-317500" algn="l" rtl="0">
              <a:spcBef>
                <a:spcPts val="0"/>
              </a:spcBef>
              <a:spcAft>
                <a:spcPts val="0"/>
              </a:spcAft>
              <a:buSzPts val="1400"/>
              <a:buChar char="○"/>
            </a:pPr>
            <a:r>
              <a:rPr lang="en" dirty="0"/>
              <a:t>Algorithmic complexity attacks: Attack using inputs that cause the worst-case runtime of an algorithm</a:t>
            </a:r>
            <a:endParaRPr dirty="0"/>
          </a:p>
          <a:p>
            <a:pPr marL="914400" lvl="1" indent="-317500" algn="l" rtl="0">
              <a:spcBef>
                <a:spcPts val="0"/>
              </a:spcBef>
              <a:spcAft>
                <a:spcPts val="0"/>
              </a:spcAft>
              <a:buSzPts val="1400"/>
              <a:buChar char="○"/>
            </a:pPr>
            <a:r>
              <a:rPr lang="en" dirty="0"/>
              <a:t>Defense: Identification, isolation, and quotas</a:t>
            </a:r>
            <a:endParaRPr dirty="0"/>
          </a:p>
          <a:p>
            <a:pPr marL="914400" lvl="1" indent="-317500" algn="l" rtl="0">
              <a:spcBef>
                <a:spcPts val="0"/>
              </a:spcBef>
              <a:spcAft>
                <a:spcPts val="0"/>
              </a:spcAft>
              <a:buSzPts val="1400"/>
              <a:buChar char="○"/>
            </a:pPr>
            <a:r>
              <a:rPr lang="en" dirty="0"/>
              <a:t>Defense: Proof of work</a:t>
            </a:r>
            <a:endParaRPr dirty="0"/>
          </a:p>
          <a:p>
            <a:pPr marL="457200" lvl="0" indent="-342900" algn="l" rtl="0">
              <a:spcBef>
                <a:spcPts val="0"/>
              </a:spcBef>
              <a:spcAft>
                <a:spcPts val="0"/>
              </a:spcAft>
              <a:buSzPts val="1800"/>
              <a:buChar char="●"/>
            </a:pPr>
            <a:r>
              <a:rPr lang="en" b="1" dirty="0"/>
              <a:t>Network-level DoS</a:t>
            </a:r>
            <a:r>
              <a:rPr lang="en" dirty="0"/>
              <a:t>: Attacks the network of a service</a:t>
            </a:r>
            <a:endParaRPr dirty="0"/>
          </a:p>
          <a:p>
            <a:pPr marL="914400" lvl="1" indent="-317500" algn="l" rtl="0">
              <a:spcBef>
                <a:spcPts val="0"/>
              </a:spcBef>
              <a:spcAft>
                <a:spcPts val="0"/>
              </a:spcAft>
              <a:buSzPts val="1400"/>
              <a:buChar char="○"/>
            </a:pPr>
            <a:r>
              <a:rPr lang="en" dirty="0"/>
              <a:t>Typically floods either the network bandwidth or the packet processing capacity</a:t>
            </a:r>
            <a:endParaRPr dirty="0"/>
          </a:p>
          <a:p>
            <a:pPr marL="914400" lvl="1" indent="-317500" algn="l" rtl="0">
              <a:spcBef>
                <a:spcPts val="0"/>
              </a:spcBef>
              <a:spcAft>
                <a:spcPts val="0"/>
              </a:spcAft>
              <a:buSzPts val="1400"/>
              <a:buChar char="○"/>
            </a:pPr>
            <a:r>
              <a:rPr lang="en" dirty="0"/>
              <a:t>Distributed DoS: Use multiple computers to flood a network at the same time</a:t>
            </a:r>
            <a:endParaRPr dirty="0"/>
          </a:p>
          <a:p>
            <a:pPr marL="914400" lvl="1" indent="-317500" algn="l" rtl="0">
              <a:spcBef>
                <a:spcPts val="0"/>
              </a:spcBef>
              <a:spcAft>
                <a:spcPts val="0"/>
              </a:spcAft>
              <a:buSzPts val="1400"/>
              <a:buChar char="○"/>
            </a:pPr>
            <a:r>
              <a:rPr lang="en" dirty="0"/>
              <a:t>Amplified DoS: Use an amplifier to turn a small input into a large output, spoofing packets so the reply goes to the victim</a:t>
            </a:r>
            <a:endParaRPr dirty="0"/>
          </a:p>
          <a:p>
            <a:pPr marL="914400" lvl="1" indent="-317500" algn="l" rtl="0">
              <a:spcBef>
                <a:spcPts val="0"/>
              </a:spcBef>
              <a:spcAft>
                <a:spcPts val="0"/>
              </a:spcAft>
              <a:buSzPts val="1400"/>
              <a:buChar char="○"/>
            </a:pPr>
            <a:r>
              <a:rPr lang="en" dirty="0"/>
              <a:t>Defense: Packet filtering</a:t>
            </a:r>
            <a:endParaRPr dirty="0"/>
          </a:p>
          <a:p>
            <a:pPr marL="457200" lvl="0" indent="-342900" algn="l" rtl="0">
              <a:spcBef>
                <a:spcPts val="0"/>
              </a:spcBef>
              <a:spcAft>
                <a:spcPts val="0"/>
              </a:spcAft>
              <a:buSzPts val="1800"/>
              <a:buChar char="●"/>
            </a:pPr>
            <a:r>
              <a:rPr lang="en" dirty="0"/>
              <a:t>All DoS attacks can be defended against by overprovisioning</a:t>
            </a:r>
            <a:endParaRPr dirty="0"/>
          </a:p>
        </p:txBody>
      </p:sp>
      <p:sp>
        <p:nvSpPr>
          <p:cNvPr id="613" name="Google Shape;613;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Availability and Denial of Service (DoS)</a:t>
            </a:r>
            <a:endParaRPr/>
          </a:p>
        </p:txBody>
      </p:sp>
      <p:sp>
        <p:nvSpPr>
          <p:cNvPr id="91" name="Google Shape;91;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Availability</a:t>
            </a:r>
            <a:r>
              <a:rPr lang="en"/>
              <a:t>: Making a service on the network available for legitimate users</a:t>
            </a:r>
            <a:endParaRPr/>
          </a:p>
          <a:p>
            <a:pPr marL="457200" lvl="0" indent="-342900" algn="l" rtl="0">
              <a:spcBef>
                <a:spcPts val="0"/>
              </a:spcBef>
              <a:spcAft>
                <a:spcPts val="0"/>
              </a:spcAft>
              <a:buSzPts val="1800"/>
              <a:buChar char="●"/>
            </a:pPr>
            <a:r>
              <a:rPr lang="en" b="1"/>
              <a:t>Denial of service </a:t>
            </a:r>
            <a:r>
              <a:rPr lang="en"/>
              <a:t>(</a:t>
            </a:r>
            <a:r>
              <a:rPr lang="en" b="1"/>
              <a:t>DoS</a:t>
            </a:r>
            <a:r>
              <a:rPr lang="en"/>
              <a:t>): An attack that disrupts availability of a service, making it unavailable for legitimate users</a:t>
            </a:r>
            <a:endParaRPr/>
          </a:p>
          <a:p>
            <a:pPr marL="914400" lvl="1" indent="-317500" algn="l" rtl="0">
              <a:spcBef>
                <a:spcPts val="0"/>
              </a:spcBef>
              <a:spcAft>
                <a:spcPts val="0"/>
              </a:spcAft>
              <a:buSzPts val="1400"/>
              <a:buChar char="○"/>
            </a:pPr>
            <a:r>
              <a:rPr lang="en"/>
              <a:t>Reasons for a DoS attack</a:t>
            </a:r>
            <a:endParaRPr/>
          </a:p>
          <a:p>
            <a:pPr marL="1371600" lvl="2" indent="-317500" algn="l" rtl="0">
              <a:spcBef>
                <a:spcPts val="0"/>
              </a:spcBef>
              <a:spcAft>
                <a:spcPts val="0"/>
              </a:spcAft>
              <a:buSzPts val="1400"/>
              <a:buChar char="■"/>
            </a:pPr>
            <a:r>
              <a:rPr lang="en"/>
              <a:t>Competitors might DoS each other to benefit their own services</a:t>
            </a:r>
            <a:endParaRPr/>
          </a:p>
          <a:p>
            <a:pPr marL="1371600" lvl="2" indent="-317500" algn="l" rtl="0">
              <a:spcBef>
                <a:spcPts val="0"/>
              </a:spcBef>
              <a:spcAft>
                <a:spcPts val="0"/>
              </a:spcAft>
              <a:buSzPts val="1400"/>
              <a:buChar char="■"/>
            </a:pPr>
            <a:r>
              <a:rPr lang="en"/>
              <a:t>Criminals might DoS services unless the services pay a ransom</a:t>
            </a:r>
            <a:endParaRPr/>
          </a:p>
          <a:p>
            <a:pPr marL="1371600" lvl="2" indent="-317500" algn="l" rtl="0">
              <a:spcBef>
                <a:spcPts val="0"/>
              </a:spcBef>
              <a:spcAft>
                <a:spcPts val="0"/>
              </a:spcAft>
              <a:buSzPts val="1400"/>
              <a:buChar char="■"/>
            </a:pPr>
            <a:r>
              <a:rPr lang="en"/>
              <a:t>People might DoS services to make a political statement</a:t>
            </a:r>
            <a:endParaRPr/>
          </a:p>
          <a:p>
            <a:pPr marL="1371600" lvl="2" indent="-317500" algn="l" rtl="0">
              <a:spcBef>
                <a:spcPts val="0"/>
              </a:spcBef>
              <a:spcAft>
                <a:spcPts val="0"/>
              </a:spcAft>
              <a:buSzPts val="1400"/>
              <a:buChar char="■"/>
            </a:pPr>
            <a:r>
              <a:rPr lang="en"/>
              <a:t>Entities might DoS each other as part of warfare tactics</a:t>
            </a:r>
            <a:endParaRPr/>
          </a:p>
          <a:p>
            <a:pPr marL="1371600" lvl="2" indent="-317500" algn="l" rtl="0">
              <a:spcBef>
                <a:spcPts val="0"/>
              </a:spcBef>
              <a:spcAft>
                <a:spcPts val="0"/>
              </a:spcAft>
              <a:buSzPts val="1400"/>
              <a:buChar char="■"/>
            </a:pPr>
            <a:r>
              <a:rPr lang="en"/>
              <a:t>Some people might DoS for fun or revenge (e.g. online games)</a:t>
            </a:r>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Firewalls</a:t>
            </a:r>
            <a:endParaRPr/>
          </a:p>
        </p:txBody>
      </p:sp>
      <p:sp>
        <p:nvSpPr>
          <p:cNvPr id="362" name="Google Shape;362;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Scalable Defenses</a:t>
            </a:r>
            <a:endParaRPr/>
          </a:p>
        </p:txBody>
      </p:sp>
      <p:sp>
        <p:nvSpPr>
          <p:cNvPr id="368" name="Google Shape;368;p46"/>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you protect a set of systems against external attack?</a:t>
            </a:r>
            <a:endParaRPr dirty="0"/>
          </a:p>
          <a:p>
            <a:pPr marL="914400" lvl="1" indent="-317500" algn="l" rtl="0">
              <a:spcBef>
                <a:spcPts val="0"/>
              </a:spcBef>
              <a:spcAft>
                <a:spcPts val="0"/>
              </a:spcAft>
              <a:buSzPts val="1400"/>
              <a:buChar char="○"/>
            </a:pPr>
            <a:r>
              <a:rPr lang="en" dirty="0"/>
              <a:t>Example: A company network with many servers and employee computers</a:t>
            </a:r>
            <a:endParaRPr dirty="0"/>
          </a:p>
          <a:p>
            <a:pPr marL="457200" lvl="0" indent="-342900" algn="l" rtl="0">
              <a:spcBef>
                <a:spcPts val="0"/>
              </a:spcBef>
              <a:spcAft>
                <a:spcPts val="0"/>
              </a:spcAft>
              <a:buSzPts val="1800"/>
              <a:buChar char="●"/>
            </a:pPr>
            <a:r>
              <a:rPr lang="en" dirty="0"/>
              <a:t>Observation: More network services = more risk</a:t>
            </a:r>
            <a:endParaRPr dirty="0"/>
          </a:p>
          <a:p>
            <a:pPr marL="914400" lvl="1" indent="-317500" algn="l" rtl="0">
              <a:spcBef>
                <a:spcPts val="0"/>
              </a:spcBef>
              <a:spcAft>
                <a:spcPts val="0"/>
              </a:spcAft>
              <a:buSzPts val="1400"/>
              <a:buChar char="○"/>
            </a:pPr>
            <a:r>
              <a:rPr lang="en" dirty="0"/>
              <a:t>Each network connection creates more opportunities for attacks (greater attack surface)</a:t>
            </a:r>
            <a:endParaRPr dirty="0"/>
          </a:p>
          <a:p>
            <a:pPr marL="914400" lvl="1" indent="-317500" algn="l" rtl="0">
              <a:spcBef>
                <a:spcPts val="0"/>
              </a:spcBef>
              <a:spcAft>
                <a:spcPts val="0"/>
              </a:spcAft>
              <a:buSzPts val="1400"/>
              <a:buChar char="○"/>
            </a:pPr>
            <a:r>
              <a:rPr lang="en" dirty="0"/>
              <a:t>Turning off all network services is often infeasible (print services, SSH services, etc.)</a:t>
            </a:r>
            <a:endParaRPr dirty="0"/>
          </a:p>
          <a:p>
            <a:pPr marL="457200" lvl="0" indent="-342900" algn="l" rtl="0">
              <a:spcBef>
                <a:spcPts val="0"/>
              </a:spcBef>
              <a:spcAft>
                <a:spcPts val="0"/>
              </a:spcAft>
              <a:buSzPts val="1800"/>
              <a:buChar char="●"/>
            </a:pPr>
            <a:r>
              <a:rPr lang="en" dirty="0"/>
              <a:t>Observation: More networked machines = more risk</a:t>
            </a:r>
            <a:endParaRPr dirty="0"/>
          </a:p>
          <a:p>
            <a:pPr marL="914400" lvl="1" indent="-317500" algn="l" rtl="0">
              <a:spcBef>
                <a:spcPts val="0"/>
              </a:spcBef>
              <a:spcAft>
                <a:spcPts val="0"/>
              </a:spcAft>
              <a:buSzPts val="1400"/>
              <a:buChar char="○"/>
            </a:pPr>
            <a:r>
              <a:rPr lang="en" dirty="0"/>
              <a:t>What if you have to secure hundreds of systems?</a:t>
            </a:r>
            <a:endParaRPr dirty="0"/>
          </a:p>
          <a:p>
            <a:pPr marL="914400" lvl="1" indent="-317500" algn="l" rtl="0">
              <a:spcBef>
                <a:spcPts val="0"/>
              </a:spcBef>
              <a:spcAft>
                <a:spcPts val="0"/>
              </a:spcAft>
              <a:buSzPts val="1400"/>
              <a:buChar char="○"/>
            </a:pPr>
            <a:r>
              <a:rPr lang="en" dirty="0"/>
              <a:t>What if the systems have different hardware, operating systems, and users?</a:t>
            </a:r>
            <a:endParaRPr dirty="0"/>
          </a:p>
          <a:p>
            <a:pPr marL="914400" lvl="1" indent="-317500" algn="l" rtl="0">
              <a:spcBef>
                <a:spcPts val="0"/>
              </a:spcBef>
              <a:spcAft>
                <a:spcPts val="0"/>
              </a:spcAft>
              <a:buSzPts val="1400"/>
              <a:buChar char="○"/>
            </a:pPr>
            <a:r>
              <a:rPr lang="en" dirty="0"/>
              <a:t>What if there are some systems in the network that you aren’t aware of?</a:t>
            </a:r>
            <a:endParaRPr dirty="0"/>
          </a:p>
          <a:p>
            <a:pPr marL="457200" lvl="0" indent="-342900" algn="l" rtl="0">
              <a:spcBef>
                <a:spcPts val="0"/>
              </a:spcBef>
              <a:spcAft>
                <a:spcPts val="0"/>
              </a:spcAft>
              <a:buSzPts val="1800"/>
              <a:buChar char="●"/>
            </a:pPr>
            <a:r>
              <a:rPr lang="en" dirty="0"/>
              <a:t>Instead of securing individual machines, we want to secure the entire network!</a:t>
            </a:r>
            <a:endParaRPr dirty="0"/>
          </a:p>
        </p:txBody>
      </p:sp>
      <p:sp>
        <p:nvSpPr>
          <p:cNvPr id="369" name="Google Shape;369;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375" name="Google Shape;375;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Add a single point of access in and out of the network, with a monitor</a:t>
            </a:r>
            <a:endParaRPr dirty="0"/>
          </a:p>
          <a:p>
            <a:pPr marL="914400" lvl="1" indent="-317500" algn="l" rtl="0">
              <a:spcBef>
                <a:spcPts val="0"/>
              </a:spcBef>
              <a:spcAft>
                <a:spcPts val="0"/>
              </a:spcAft>
              <a:buSzPts val="1400"/>
              <a:buChar char="○"/>
            </a:pPr>
            <a:r>
              <a:rPr lang="en" dirty="0"/>
              <a:t>“Ensure complete mediation”</a:t>
            </a:r>
            <a:endParaRPr dirty="0"/>
          </a:p>
          <a:p>
            <a:pPr marL="914400" lvl="1" indent="-317500" algn="l" rtl="0">
              <a:spcBef>
                <a:spcPts val="0"/>
              </a:spcBef>
              <a:spcAft>
                <a:spcPts val="0"/>
              </a:spcAft>
              <a:buSzPts val="1400"/>
              <a:buChar char="○"/>
            </a:pPr>
            <a:r>
              <a:rPr lang="en" dirty="0"/>
              <a:t>Any traffic that could affect vulnerable systems must pass through the firewall</a:t>
            </a:r>
            <a:endParaRPr dirty="0"/>
          </a:p>
          <a:p>
            <a:pPr marL="457200" lvl="0" indent="-342900" algn="l" rtl="0">
              <a:spcBef>
                <a:spcPts val="0"/>
              </a:spcBef>
              <a:spcAft>
                <a:spcPts val="0"/>
              </a:spcAft>
              <a:buSzPts val="1800"/>
              <a:buChar char="●"/>
            </a:pPr>
            <a:r>
              <a:rPr lang="en" dirty="0"/>
              <a:t>Network access is controlled by a </a:t>
            </a:r>
            <a:r>
              <a:rPr lang="en" b="1" dirty="0"/>
              <a:t>policy</a:t>
            </a:r>
            <a:endParaRPr dirty="0"/>
          </a:p>
          <a:p>
            <a:pPr marL="914400" lvl="1" indent="-317500" algn="l" rtl="0">
              <a:spcBef>
                <a:spcPts val="0"/>
              </a:spcBef>
              <a:spcAft>
                <a:spcPts val="0"/>
              </a:spcAft>
              <a:buSzPts val="1400"/>
              <a:buChar char="○"/>
            </a:pPr>
            <a:r>
              <a:rPr lang="en" dirty="0"/>
              <a:t>Defines what traffic is allowed to exit the network (</a:t>
            </a:r>
            <a:r>
              <a:rPr lang="en" b="1" dirty="0"/>
              <a:t>outbound policy</a:t>
            </a:r>
            <a:r>
              <a:rPr lang="en" dirty="0"/>
              <a:t>)</a:t>
            </a:r>
            <a:endParaRPr sz="1800" dirty="0"/>
          </a:p>
          <a:p>
            <a:pPr marL="914400" lvl="1" indent="-317500" algn="l" rtl="0">
              <a:spcBef>
                <a:spcPts val="0"/>
              </a:spcBef>
              <a:spcAft>
                <a:spcPts val="0"/>
              </a:spcAft>
              <a:buSzPts val="1400"/>
              <a:buChar char="○"/>
            </a:pPr>
            <a:r>
              <a:rPr lang="en" dirty="0"/>
              <a:t>Defines what traffic is allowed to enter the network (</a:t>
            </a:r>
            <a:r>
              <a:rPr lang="en" b="1" dirty="0"/>
              <a:t>inbound policy</a:t>
            </a:r>
            <a:r>
              <a:rPr lang="en" dirty="0"/>
              <a:t>)</a:t>
            </a:r>
            <a:endParaRPr dirty="0"/>
          </a:p>
          <a:p>
            <a:pPr marL="914400" lvl="1" indent="-317500" algn="l" rtl="0">
              <a:spcBef>
                <a:spcPts val="0"/>
              </a:spcBef>
              <a:spcAft>
                <a:spcPts val="0"/>
              </a:spcAft>
              <a:buSzPts val="1400"/>
              <a:buChar char="○"/>
            </a:pPr>
            <a:r>
              <a:rPr lang="en" dirty="0"/>
              <a:t>Policy model based on our threat model: We usually assume users “inside” the network are trusted, and those outside are not</a:t>
            </a:r>
            <a:endParaRPr dirty="0"/>
          </a:p>
        </p:txBody>
      </p:sp>
      <p:sp>
        <p:nvSpPr>
          <p:cNvPr id="376" name="Google Shape;37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77" name="Google Shape;377;p47"/>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378" name="Google Shape;378;p47"/>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382" name="Google Shape;382;p47"/>
          <p:cNvCxnSpPr>
            <a:stCxn id="377" idx="0"/>
            <a:endCxn id="381"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383" name="Google Shape;383;p47"/>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7"/>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7"/>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47"/>
          <p:cNvCxnSpPr>
            <a:stCxn id="381" idx="3"/>
            <a:endCxn id="379"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47"/>
          <p:cNvCxnSpPr>
            <a:stCxn id="380" idx="3"/>
            <a:endCxn id="385"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47"/>
          <p:cNvCxnSpPr>
            <a:stCxn id="383" idx="0"/>
            <a:endCxn id="384"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47"/>
          <p:cNvCxnSpPr>
            <a:stCxn id="378" idx="0"/>
            <a:endCxn id="379"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47"/>
          <p:cNvCxnSpPr>
            <a:stCxn id="379" idx="3"/>
            <a:endCxn id="384"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47"/>
          <p:cNvCxnSpPr>
            <a:stCxn id="378" idx="3"/>
            <a:endCxn id="383"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47"/>
          <p:cNvCxnSpPr>
            <a:stCxn id="384" idx="0"/>
            <a:endCxn id="385"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47"/>
          <p:cNvCxnSpPr>
            <a:stCxn id="384" idx="0"/>
            <a:endCxn id="380"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394" name="Google Shape;394;p47"/>
          <p:cNvCxnSpPr>
            <a:endCxn id="380" idx="1"/>
          </p:cNvCxnSpPr>
          <p:nvPr/>
        </p:nvCxnSpPr>
        <p:spPr>
          <a:xfrm rot="10800000" flipH="1">
            <a:off x="4778154" y="3573375"/>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395" name="Google Shape;395;p47"/>
          <p:cNvCxnSpPr>
            <a:stCxn id="381" idx="3"/>
            <a:endCxn id="378"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401" name="Google Shape;401;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the policy of a standard home network?</a:t>
            </a:r>
            <a:endParaRPr dirty="0"/>
          </a:p>
          <a:p>
            <a:pPr marL="914400" lvl="1" indent="-317500" algn="l" rtl="0">
              <a:spcBef>
                <a:spcPts val="0"/>
              </a:spcBef>
              <a:spcAft>
                <a:spcPts val="0"/>
              </a:spcAft>
              <a:buSzPts val="1400"/>
              <a:buChar char="○"/>
            </a:pPr>
            <a:r>
              <a:rPr lang="en" dirty="0"/>
              <a:t>Outbound policy: </a:t>
            </a:r>
            <a:r>
              <a:rPr lang="en" dirty="0">
                <a:solidFill>
                  <a:srgbClr val="38761D"/>
                </a:solidFill>
              </a:rPr>
              <a:t>Allow outbound traffic</a:t>
            </a:r>
            <a:endParaRPr dirty="0">
              <a:solidFill>
                <a:srgbClr val="38761D"/>
              </a:solidFill>
            </a:endParaRPr>
          </a:p>
          <a:p>
            <a:pPr marL="1371600" lvl="2" indent="-317500" algn="l" rtl="0">
              <a:spcBef>
                <a:spcPts val="0"/>
              </a:spcBef>
              <a:spcAft>
                <a:spcPts val="0"/>
              </a:spcAft>
              <a:buSzPts val="1400"/>
              <a:buChar char="■"/>
            </a:pPr>
            <a:r>
              <a:rPr lang="en" dirty="0"/>
              <a:t>Users inside the network can connect to any service</a:t>
            </a:r>
            <a:endParaRPr dirty="0"/>
          </a:p>
          <a:p>
            <a:pPr marL="914400" lvl="1" indent="-317500" algn="l" rtl="0">
              <a:spcBef>
                <a:spcPts val="0"/>
              </a:spcBef>
              <a:spcAft>
                <a:spcPts val="0"/>
              </a:spcAft>
              <a:buSzPts val="1400"/>
              <a:buChar char="○"/>
            </a:pPr>
            <a:r>
              <a:rPr lang="en" dirty="0"/>
              <a:t>Inbound policy: Only some traffic is able to enter the network</a:t>
            </a:r>
            <a:endParaRPr dirty="0"/>
          </a:p>
          <a:p>
            <a:pPr marL="1371600" lvl="2" indent="-317500" algn="l" rtl="0">
              <a:spcBef>
                <a:spcPts val="0"/>
              </a:spcBef>
              <a:spcAft>
                <a:spcPts val="0"/>
              </a:spcAft>
              <a:buClr>
                <a:srgbClr val="38761D"/>
              </a:buClr>
              <a:buSzPts val="1400"/>
              <a:buChar char="■"/>
            </a:pPr>
            <a:r>
              <a:rPr lang="en" dirty="0">
                <a:solidFill>
                  <a:srgbClr val="38761D"/>
                </a:solidFill>
              </a:rPr>
              <a:t>Allow inbound traffic in response an outbound connection</a:t>
            </a:r>
            <a:endParaRPr dirty="0">
              <a:solidFill>
                <a:srgbClr val="38761D"/>
              </a:solidFill>
            </a:endParaRPr>
          </a:p>
          <a:p>
            <a:pPr marL="1371600" lvl="2" indent="-317500" algn="l" rtl="0">
              <a:spcBef>
                <a:spcPts val="0"/>
              </a:spcBef>
              <a:spcAft>
                <a:spcPts val="0"/>
              </a:spcAft>
              <a:buClr>
                <a:srgbClr val="38761D"/>
              </a:buClr>
              <a:buSzPts val="1400"/>
              <a:buChar char="■"/>
            </a:pPr>
            <a:r>
              <a:rPr lang="en" dirty="0">
                <a:solidFill>
                  <a:srgbClr val="38761D"/>
                </a:solidFill>
              </a:rPr>
              <a:t>Allow inbound traffic to certain, trusted services (e.g. SSH)</a:t>
            </a:r>
            <a:endParaRPr dirty="0">
              <a:solidFill>
                <a:srgbClr val="38761D"/>
              </a:solidFill>
            </a:endParaRPr>
          </a:p>
          <a:p>
            <a:pPr marL="1371600" lvl="2" indent="-317500" algn="l" rtl="0">
              <a:spcBef>
                <a:spcPts val="0"/>
              </a:spcBef>
              <a:spcAft>
                <a:spcPts val="0"/>
              </a:spcAft>
              <a:buClr>
                <a:srgbClr val="CC0000"/>
              </a:buClr>
              <a:buSzPts val="1400"/>
              <a:buChar char="■"/>
            </a:pPr>
            <a:r>
              <a:rPr lang="en" dirty="0">
                <a:solidFill>
                  <a:srgbClr val="CC0000"/>
                </a:solidFill>
              </a:rPr>
              <a:t>Deny all other inbound traffic</a:t>
            </a:r>
            <a:endParaRPr dirty="0">
              <a:solidFill>
                <a:srgbClr val="CC0000"/>
              </a:solidFill>
            </a:endParaRPr>
          </a:p>
        </p:txBody>
      </p:sp>
      <p:sp>
        <p:nvSpPr>
          <p:cNvPr id="402" name="Google Shape;40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03" name="Google Shape;403;p48"/>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404" name="Google Shape;404;p48"/>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408" name="Google Shape;408;p48"/>
          <p:cNvCxnSpPr>
            <a:stCxn id="403" idx="0"/>
            <a:endCxn id="407"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409" name="Google Shape;409;p48"/>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48"/>
          <p:cNvCxnSpPr>
            <a:stCxn id="407" idx="3"/>
            <a:endCxn id="405"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48"/>
          <p:cNvCxnSpPr>
            <a:stCxn id="406" idx="3"/>
            <a:endCxn id="411"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414" name="Google Shape;414;p48"/>
          <p:cNvCxnSpPr>
            <a:stCxn id="409" idx="0"/>
            <a:endCxn id="410"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415" name="Google Shape;415;p48"/>
          <p:cNvCxnSpPr>
            <a:stCxn id="404" idx="0"/>
            <a:endCxn id="405"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48"/>
          <p:cNvCxnSpPr>
            <a:stCxn id="405" idx="3"/>
            <a:endCxn id="410"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417" name="Google Shape;417;p48"/>
          <p:cNvCxnSpPr>
            <a:stCxn id="404" idx="3"/>
            <a:endCxn id="409"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48"/>
          <p:cNvCxnSpPr>
            <a:stCxn id="410" idx="0"/>
            <a:endCxn id="411"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48"/>
          <p:cNvCxnSpPr>
            <a:stCxn id="410" idx="0"/>
            <a:endCxn id="406"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48"/>
          <p:cNvCxnSpPr>
            <a:stCxn id="407" idx="3"/>
            <a:endCxn id="406" idx="1"/>
          </p:cNvCxnSpPr>
          <p:nvPr/>
        </p:nvCxnSpPr>
        <p:spPr>
          <a:xfrm rot="10800000" flipH="1">
            <a:off x="4778025" y="3573413"/>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48"/>
          <p:cNvCxnSpPr>
            <a:stCxn id="407" idx="3"/>
            <a:endCxn id="404"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grpSp>
        <p:nvGrpSpPr>
          <p:cNvPr id="422" name="Google Shape;422;p48"/>
          <p:cNvGrpSpPr/>
          <p:nvPr/>
        </p:nvGrpSpPr>
        <p:grpSpPr>
          <a:xfrm>
            <a:off x="2944975" y="3278275"/>
            <a:ext cx="2823800" cy="729488"/>
            <a:chOff x="2944975" y="3278275"/>
            <a:chExt cx="2823800" cy="729488"/>
          </a:xfrm>
        </p:grpSpPr>
        <p:sp>
          <p:nvSpPr>
            <p:cNvPr id="423" name="Google Shape;423;p48"/>
            <p:cNvSpPr/>
            <p:nvPr/>
          </p:nvSpPr>
          <p:spPr>
            <a:xfrm>
              <a:off x="2944975" y="3278275"/>
              <a:ext cx="2823800" cy="690800"/>
            </a:xfrm>
            <a:custGeom>
              <a:avLst/>
              <a:gdLst/>
              <a:ahLst/>
              <a:cxnLst/>
              <a:rect l="l" t="t" r="r" b="b"/>
              <a:pathLst>
                <a:path w="112952" h="27632" extrusionOk="0">
                  <a:moveTo>
                    <a:pt x="112952" y="0"/>
                  </a:moveTo>
                  <a:cubicBezTo>
                    <a:pt x="103378" y="3555"/>
                    <a:pt x="74332" y="16725"/>
                    <a:pt x="55507" y="21330"/>
                  </a:cubicBezTo>
                  <a:cubicBezTo>
                    <a:pt x="36682" y="25935"/>
                    <a:pt x="9251" y="26582"/>
                    <a:pt x="0" y="27632"/>
                  </a:cubicBezTo>
                </a:path>
              </a:pathLst>
            </a:custGeom>
            <a:noFill/>
            <a:ln w="19050" cap="flat" cmpd="sng">
              <a:solidFill>
                <a:srgbClr val="38761D"/>
              </a:solidFill>
              <a:prstDash val="solid"/>
              <a:round/>
              <a:headEnd type="none" w="med" len="med"/>
              <a:tailEnd type="triangle" w="med" len="med"/>
            </a:ln>
          </p:spPr>
        </p:sp>
        <p:sp>
          <p:nvSpPr>
            <p:cNvPr id="424" name="Google Shape;424;p48"/>
            <p:cNvSpPr txBox="1"/>
            <p:nvPr/>
          </p:nvSpPr>
          <p:spPr>
            <a:xfrm rot="-669366">
              <a:off x="3406947" y="3528324"/>
              <a:ext cx="1490057" cy="3384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outbound traffic</a:t>
              </a:r>
              <a:endParaRPr sz="1000">
                <a:solidFill>
                  <a:srgbClr val="38761D"/>
                </a:solidFill>
              </a:endParaRPr>
            </a:p>
          </p:txBody>
        </p:sp>
      </p:grpSp>
      <p:grpSp>
        <p:nvGrpSpPr>
          <p:cNvPr id="425" name="Google Shape;425;p48"/>
          <p:cNvGrpSpPr/>
          <p:nvPr/>
        </p:nvGrpSpPr>
        <p:grpSpPr>
          <a:xfrm>
            <a:off x="2951050" y="4330314"/>
            <a:ext cx="2775300" cy="695400"/>
            <a:chOff x="2951050" y="4330314"/>
            <a:chExt cx="2775300" cy="695400"/>
          </a:xfrm>
        </p:grpSpPr>
        <p:sp>
          <p:nvSpPr>
            <p:cNvPr id="426" name="Google Shape;426;p48"/>
            <p:cNvSpPr/>
            <p:nvPr/>
          </p:nvSpPr>
          <p:spPr>
            <a:xfrm>
              <a:off x="2951050" y="4350825"/>
              <a:ext cx="2775300" cy="424175"/>
            </a:xfrm>
            <a:custGeom>
              <a:avLst/>
              <a:gdLst/>
              <a:ahLst/>
              <a:cxnLst/>
              <a:rect l="l" t="t" r="r" b="b"/>
              <a:pathLst>
                <a:path w="111012" h="16967" extrusionOk="0">
                  <a:moveTo>
                    <a:pt x="0" y="0"/>
                  </a:moveTo>
                  <a:cubicBezTo>
                    <a:pt x="11352" y="1050"/>
                    <a:pt x="49608" y="3474"/>
                    <a:pt x="68110" y="6302"/>
                  </a:cubicBezTo>
                  <a:cubicBezTo>
                    <a:pt x="86612" y="9130"/>
                    <a:pt x="103862" y="15190"/>
                    <a:pt x="111012" y="16967"/>
                  </a:cubicBezTo>
                </a:path>
              </a:pathLst>
            </a:custGeom>
            <a:noFill/>
            <a:ln w="19050" cap="flat" cmpd="sng">
              <a:solidFill>
                <a:srgbClr val="BF9000"/>
              </a:solidFill>
              <a:prstDash val="solid"/>
              <a:round/>
              <a:headEnd type="none" w="med" len="med"/>
              <a:tailEnd type="triangle" w="med" len="med"/>
            </a:ln>
          </p:spPr>
        </p:sp>
        <p:sp>
          <p:nvSpPr>
            <p:cNvPr id="427" name="Google Shape;427;p48"/>
            <p:cNvSpPr txBox="1"/>
            <p:nvPr/>
          </p:nvSpPr>
          <p:spPr>
            <a:xfrm rot="386298">
              <a:off x="3426279" y="4431795"/>
              <a:ext cx="1837992" cy="49243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trusted inbound traffic</a:t>
              </a:r>
              <a:endParaRPr sz="1000">
                <a:solidFill>
                  <a:srgbClr val="38761D"/>
                </a:solidFill>
              </a:endParaRPr>
            </a:p>
            <a:p>
              <a:pPr marL="0" lvl="0" indent="0" algn="ctr" rtl="0">
                <a:spcBef>
                  <a:spcPts val="0"/>
                </a:spcBef>
                <a:spcAft>
                  <a:spcPts val="0"/>
                </a:spcAft>
                <a:buNone/>
              </a:pPr>
              <a:r>
                <a:rPr lang="en" sz="1000">
                  <a:solidFill>
                    <a:srgbClr val="CC0000"/>
                  </a:solidFill>
                </a:rPr>
                <a:t>Deny other inbound traffic</a:t>
              </a:r>
              <a:endParaRPr sz="1000">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Security Policies?</a:t>
            </a:r>
            <a:endParaRPr/>
          </a:p>
        </p:txBody>
      </p:sp>
      <p:sp>
        <p:nvSpPr>
          <p:cNvPr id="433" name="Google Shape;43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should we handle traffic that isn’t explicitly allowed or denied?</a:t>
            </a:r>
            <a:endParaRPr dirty="0"/>
          </a:p>
          <a:p>
            <a:pPr marL="914400" lvl="1" indent="-317500" algn="l" rtl="0">
              <a:spcBef>
                <a:spcPts val="0"/>
              </a:spcBef>
              <a:spcAft>
                <a:spcPts val="0"/>
              </a:spcAft>
              <a:buSzPts val="1400"/>
              <a:buChar char="○"/>
            </a:pPr>
            <a:r>
              <a:rPr lang="en" b="1" dirty="0"/>
              <a:t>Default-allow policy</a:t>
            </a:r>
            <a:r>
              <a:rPr lang="en" dirty="0"/>
              <a:t>: Allow all traffic, but deny those on a specified </a:t>
            </a:r>
            <a:r>
              <a:rPr lang="en" b="1" dirty="0" err="1"/>
              <a:t>denylist</a:t>
            </a:r>
            <a:endParaRPr dirty="0"/>
          </a:p>
          <a:p>
            <a:pPr marL="1371600" lvl="2" indent="-317500" algn="l" rtl="0">
              <a:spcBef>
                <a:spcPts val="0"/>
              </a:spcBef>
              <a:spcAft>
                <a:spcPts val="0"/>
              </a:spcAft>
              <a:buSzPts val="1400"/>
              <a:buChar char="■"/>
            </a:pPr>
            <a:r>
              <a:rPr lang="en" dirty="0"/>
              <a:t>As problems arise, add them to the </a:t>
            </a:r>
            <a:r>
              <a:rPr lang="en" dirty="0" err="1"/>
              <a:t>denylist</a:t>
            </a:r>
            <a:endParaRPr dirty="0"/>
          </a:p>
          <a:p>
            <a:pPr marL="914400" lvl="1" indent="-317500" algn="l" rtl="0">
              <a:spcBef>
                <a:spcPts val="0"/>
              </a:spcBef>
              <a:spcAft>
                <a:spcPts val="0"/>
              </a:spcAft>
              <a:buSzPts val="1400"/>
              <a:buChar char="○"/>
            </a:pPr>
            <a:r>
              <a:rPr lang="en" b="1" dirty="0"/>
              <a:t>Default-deny policy</a:t>
            </a:r>
            <a:r>
              <a:rPr lang="en" dirty="0"/>
              <a:t>: Deny all traffic, but allow those on a specified </a:t>
            </a:r>
            <a:r>
              <a:rPr lang="en" b="1" dirty="0" err="1"/>
              <a:t>allowlist</a:t>
            </a:r>
            <a:endParaRPr dirty="0"/>
          </a:p>
          <a:p>
            <a:pPr marL="1371600" lvl="2" indent="-317500" algn="l" rtl="0">
              <a:spcBef>
                <a:spcPts val="0"/>
              </a:spcBef>
              <a:spcAft>
                <a:spcPts val="0"/>
              </a:spcAft>
              <a:buSzPts val="1400"/>
              <a:buChar char="■"/>
            </a:pPr>
            <a:r>
              <a:rPr lang="en" dirty="0"/>
              <a:t>As needs arise (or users complain), add them to the </a:t>
            </a:r>
            <a:r>
              <a:rPr lang="en" dirty="0" err="1"/>
              <a:t>allowlist</a:t>
            </a:r>
            <a:endParaRPr dirty="0"/>
          </a:p>
          <a:p>
            <a:pPr marL="457200" lvl="0" indent="-342900" algn="l" rtl="0">
              <a:spcBef>
                <a:spcPts val="0"/>
              </a:spcBef>
              <a:spcAft>
                <a:spcPts val="0"/>
              </a:spcAft>
              <a:buSzPts val="1800"/>
              <a:buChar char="●"/>
            </a:pPr>
            <a:r>
              <a:rPr lang="en" dirty="0"/>
              <a:t>Which default policy is best?</a:t>
            </a:r>
            <a:endParaRPr dirty="0"/>
          </a:p>
          <a:p>
            <a:pPr marL="914400" lvl="1" indent="-317500" algn="l" rtl="0">
              <a:spcBef>
                <a:spcPts val="0"/>
              </a:spcBef>
              <a:spcAft>
                <a:spcPts val="0"/>
              </a:spcAft>
              <a:buSzPts val="1400"/>
              <a:buChar char="○"/>
            </a:pPr>
            <a:r>
              <a:rPr lang="en" dirty="0"/>
              <a:t>Default-allow is more flexible, but flaws are vulnerabilities and can be catastrophic</a:t>
            </a:r>
            <a:endParaRPr dirty="0"/>
          </a:p>
          <a:p>
            <a:pPr marL="914400" lvl="1" indent="-317500" algn="l" rtl="0">
              <a:spcBef>
                <a:spcPts val="0"/>
              </a:spcBef>
              <a:spcAft>
                <a:spcPts val="0"/>
              </a:spcAft>
              <a:buSzPts val="1400"/>
              <a:buChar char="○"/>
            </a:pPr>
            <a:r>
              <a:rPr lang="en" dirty="0"/>
              <a:t>Default-deny is more conservative, but flaws are less painful</a:t>
            </a:r>
            <a:endParaRPr dirty="0"/>
          </a:p>
          <a:p>
            <a:pPr marL="914400" lvl="1" indent="-317500" algn="l" rtl="0">
              <a:spcBef>
                <a:spcPts val="0"/>
              </a:spcBef>
              <a:spcAft>
                <a:spcPts val="0"/>
              </a:spcAft>
              <a:buSzPts val="1400"/>
              <a:buChar char="○"/>
            </a:pPr>
            <a:r>
              <a:rPr lang="en" dirty="0"/>
              <a:t>Default-deny is generally accepted to be the best default policy (“consider fail-safe defaults”)</a:t>
            </a:r>
            <a:endParaRPr dirty="0"/>
          </a:p>
        </p:txBody>
      </p:sp>
      <p:sp>
        <p:nvSpPr>
          <p:cNvPr id="434" name="Google Shape;43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0" name="Google Shape;440;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Firewalls are often </a:t>
            </a:r>
            <a:r>
              <a:rPr lang="en" b="1" dirty="0"/>
              <a:t>packet filters</a:t>
            </a:r>
            <a:r>
              <a:rPr lang="en" dirty="0"/>
              <a:t>, which inspect network packets and chooses what to do with them</a:t>
            </a:r>
            <a:endParaRPr dirty="0"/>
          </a:p>
          <a:p>
            <a:pPr marL="914400" lvl="1" indent="-317500" algn="l" rtl="0">
              <a:spcBef>
                <a:spcPts val="0"/>
              </a:spcBef>
              <a:spcAft>
                <a:spcPts val="0"/>
              </a:spcAft>
              <a:buSzPts val="1400"/>
              <a:buChar char="○"/>
            </a:pPr>
            <a:r>
              <a:rPr lang="en" dirty="0"/>
              <a:t>Option #1: Allow the packet to pass through the firewall, forwarding it onwards</a:t>
            </a:r>
            <a:endParaRPr dirty="0"/>
          </a:p>
          <a:p>
            <a:pPr marL="914400" lvl="1" indent="-317500" algn="l" rtl="0">
              <a:spcBef>
                <a:spcPts val="0"/>
              </a:spcBef>
              <a:spcAft>
                <a:spcPts val="0"/>
              </a:spcAft>
              <a:buSzPts val="1400"/>
              <a:buChar char="○"/>
            </a:pPr>
            <a:r>
              <a:rPr lang="en" dirty="0"/>
              <a:t>Option #2: Deny the packet from passing through the firewall, dropping it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Stateless packet filters</a:t>
            </a:r>
            <a:endParaRPr dirty="0"/>
          </a:p>
          <a:p>
            <a:pPr marL="914400" lvl="1" indent="-317500" algn="l" rtl="0">
              <a:spcBef>
                <a:spcPts val="0"/>
              </a:spcBef>
              <a:spcAft>
                <a:spcPts val="0"/>
              </a:spcAft>
              <a:buSzPts val="1400"/>
              <a:buChar char="○"/>
            </a:pPr>
            <a:r>
              <a:rPr lang="en" dirty="0"/>
              <a:t>Packet filters that have no history</a:t>
            </a:r>
            <a:endParaRPr dirty="0"/>
          </a:p>
          <a:p>
            <a:pPr marL="914400" lvl="1" indent="-317500" algn="l" rtl="0">
              <a:spcBef>
                <a:spcPts val="0"/>
              </a:spcBef>
              <a:spcAft>
                <a:spcPts val="0"/>
              </a:spcAft>
              <a:buSzPts val="1400"/>
              <a:buChar char="○"/>
            </a:pPr>
            <a:r>
              <a:rPr lang="en" dirty="0"/>
              <a:t>All decisions must be made using only the information in the packet itself</a:t>
            </a:r>
            <a:endParaRPr dirty="0"/>
          </a:p>
          <a:p>
            <a:pPr marL="914400" lvl="1" indent="-317500" algn="l" rtl="0">
              <a:spcBef>
                <a:spcPts val="0"/>
              </a:spcBef>
              <a:spcAft>
                <a:spcPts val="0"/>
              </a:spcAft>
              <a:buSzPts val="1400"/>
              <a:buChar char="○"/>
            </a:pPr>
            <a:r>
              <a:rPr lang="en" dirty="0"/>
              <a:t>Can have trouble implementing complex policies that require knowledge of history</a:t>
            </a:r>
            <a:endParaRPr dirty="0"/>
          </a:p>
        </p:txBody>
      </p:sp>
      <p:sp>
        <p:nvSpPr>
          <p:cNvPr id="441" name="Google Shape;44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7" name="Google Shape;447;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Consider implementing the typical home network policy from earlier:</a:t>
            </a:r>
            <a:endParaRPr dirty="0"/>
          </a:p>
          <a:p>
            <a:pPr marL="914400" lvl="1" indent="-317500" algn="l" rtl="0">
              <a:spcBef>
                <a:spcPts val="0"/>
              </a:spcBef>
              <a:spcAft>
                <a:spcPts val="0"/>
              </a:spcAft>
              <a:buClr>
                <a:srgbClr val="38761D"/>
              </a:buClr>
              <a:buSzPts val="1400"/>
              <a:buChar char="○"/>
            </a:pPr>
            <a:r>
              <a:rPr lang="en" dirty="0">
                <a:solidFill>
                  <a:srgbClr val="38761D"/>
                </a:solidFill>
              </a:rPr>
              <a:t>Allow outbound traffic</a:t>
            </a:r>
            <a:endParaRPr dirty="0">
              <a:solidFill>
                <a:srgbClr val="38761D"/>
              </a:solidFill>
            </a:endParaRPr>
          </a:p>
          <a:p>
            <a:pPr marL="914400" lvl="1" indent="-317500" algn="l" rtl="0">
              <a:spcBef>
                <a:spcPts val="0"/>
              </a:spcBef>
              <a:spcAft>
                <a:spcPts val="0"/>
              </a:spcAft>
              <a:buClr>
                <a:srgbClr val="38761D"/>
              </a:buClr>
              <a:buSzPts val="1400"/>
              <a:buChar char="○"/>
            </a:pPr>
            <a:r>
              <a:rPr lang="en" dirty="0">
                <a:solidFill>
                  <a:srgbClr val="38761D"/>
                </a:solidFill>
              </a:rPr>
              <a:t>Allow inbound traffic in response to an outbound connection</a:t>
            </a:r>
            <a:endParaRPr dirty="0">
              <a:solidFill>
                <a:srgbClr val="38761D"/>
              </a:solidFill>
            </a:endParaRPr>
          </a:p>
          <a:p>
            <a:pPr marL="914400" lvl="1" indent="-317500" algn="l" rtl="0">
              <a:spcBef>
                <a:spcPts val="0"/>
              </a:spcBef>
              <a:spcAft>
                <a:spcPts val="0"/>
              </a:spcAft>
              <a:buClr>
                <a:srgbClr val="CC0000"/>
              </a:buClr>
              <a:buSzPts val="1400"/>
              <a:buChar char="○"/>
            </a:pPr>
            <a:r>
              <a:rPr lang="en" dirty="0">
                <a:solidFill>
                  <a:srgbClr val="CC0000"/>
                </a:solidFill>
              </a:rPr>
              <a:t>Deny all other inbound traffic</a:t>
            </a:r>
            <a:endParaRPr dirty="0">
              <a:solidFill>
                <a:srgbClr val="CC0000"/>
              </a:solidFill>
            </a:endParaRPr>
          </a:p>
          <a:p>
            <a:pPr marL="457200" lvl="0" indent="-342900" algn="l" rtl="0">
              <a:spcBef>
                <a:spcPts val="0"/>
              </a:spcBef>
              <a:spcAft>
                <a:spcPts val="0"/>
              </a:spcAft>
              <a:buSzPts val="1800"/>
              <a:buChar char="●"/>
            </a:pPr>
            <a:r>
              <a:rPr lang="en" dirty="0"/>
              <a:t>Issue: How do we know what inbound traffic is in response to an outbound connection?</a:t>
            </a:r>
            <a:endParaRPr dirty="0"/>
          </a:p>
          <a:p>
            <a:pPr marL="914400" lvl="1" indent="-317500" algn="l" rtl="0">
              <a:spcBef>
                <a:spcPts val="0"/>
              </a:spcBef>
              <a:spcAft>
                <a:spcPts val="0"/>
              </a:spcAft>
              <a:buSzPts val="1400"/>
              <a:buChar char="○"/>
            </a:pPr>
            <a:r>
              <a:rPr lang="en" dirty="0"/>
              <a:t>TCP: Can be implemented with a hack</a:t>
            </a:r>
            <a:endParaRPr dirty="0"/>
          </a:p>
          <a:p>
            <a:pPr marL="1371600" lvl="2" indent="-317500" algn="l" rtl="0">
              <a:spcBef>
                <a:spcPts val="0"/>
              </a:spcBef>
              <a:spcAft>
                <a:spcPts val="0"/>
              </a:spcAft>
              <a:buSzPts val="1400"/>
              <a:buChar char="■"/>
            </a:pPr>
            <a:r>
              <a:rPr lang="en" dirty="0"/>
              <a:t>Allow inbound traffic with the ACK flag set</a:t>
            </a:r>
            <a:endParaRPr dirty="0"/>
          </a:p>
          <a:p>
            <a:pPr marL="1371600" lvl="2" indent="-317500" algn="l" rtl="0">
              <a:spcBef>
                <a:spcPts val="0"/>
              </a:spcBef>
              <a:spcAft>
                <a:spcPts val="0"/>
              </a:spcAft>
              <a:buSzPts val="1400"/>
              <a:buChar char="■"/>
            </a:pPr>
            <a:r>
              <a:rPr lang="en" dirty="0"/>
              <a:t>Deny inbound traffic without an ACK flag set</a:t>
            </a:r>
            <a:endParaRPr dirty="0"/>
          </a:p>
          <a:p>
            <a:pPr marL="1371600" lvl="2" indent="-317500" algn="l" rtl="0">
              <a:spcBef>
                <a:spcPts val="0"/>
              </a:spcBef>
              <a:spcAft>
                <a:spcPts val="0"/>
              </a:spcAft>
              <a:buSzPts val="1400"/>
              <a:buChar char="■"/>
            </a:pPr>
            <a:r>
              <a:rPr lang="en" dirty="0"/>
              <a:t>If the internal computer sees an ACK packet without having formed a connection, it will ignore it or send a RST</a:t>
            </a:r>
            <a:endParaRPr dirty="0"/>
          </a:p>
          <a:p>
            <a:pPr marL="914400" lvl="1" indent="-317500" algn="l" rtl="0">
              <a:spcBef>
                <a:spcPts val="0"/>
              </a:spcBef>
              <a:spcAft>
                <a:spcPts val="0"/>
              </a:spcAft>
              <a:buSzPts val="1400"/>
              <a:buChar char="○"/>
            </a:pPr>
            <a:r>
              <a:rPr lang="en" dirty="0"/>
              <a:t>UDP: Impossible to implement</a:t>
            </a:r>
            <a:endParaRPr dirty="0"/>
          </a:p>
          <a:p>
            <a:pPr marL="1371600" lvl="2" indent="-317500" algn="l" rtl="0">
              <a:spcBef>
                <a:spcPts val="0"/>
              </a:spcBef>
              <a:spcAft>
                <a:spcPts val="0"/>
              </a:spcAft>
              <a:buSzPts val="1400"/>
              <a:buChar char="■"/>
            </a:pPr>
            <a:r>
              <a:rPr lang="en" dirty="0"/>
              <a:t>UDP “connections” are typically implemented at the application layer, so we can’t inspect much</a:t>
            </a:r>
            <a:endParaRPr dirty="0"/>
          </a:p>
        </p:txBody>
      </p:sp>
      <p:sp>
        <p:nvSpPr>
          <p:cNvPr id="448" name="Google Shape;448;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better idea: Keep state in the implementation of the packet filter</a:t>
            </a:r>
            <a:endParaRPr dirty="0"/>
          </a:p>
          <a:p>
            <a:pPr marL="914400" lvl="1" indent="-317500" algn="l" rtl="0">
              <a:spcBef>
                <a:spcPts val="0"/>
              </a:spcBef>
              <a:spcAft>
                <a:spcPts val="0"/>
              </a:spcAft>
              <a:buSzPts val="1400"/>
              <a:buChar char="○"/>
            </a:pPr>
            <a:r>
              <a:rPr lang="en" dirty="0"/>
              <a:t>The filter keeps track of inbound/outbound connections</a:t>
            </a:r>
            <a:endParaRPr dirty="0"/>
          </a:p>
          <a:p>
            <a:pPr marL="1371600" lvl="2" indent="-317500" algn="l" rtl="0">
              <a:spcBef>
                <a:spcPts val="0"/>
              </a:spcBef>
              <a:spcAft>
                <a:spcPts val="0"/>
              </a:spcAft>
              <a:buSzPts val="1400"/>
              <a:buChar char="■"/>
            </a:pPr>
            <a:r>
              <a:rPr lang="en" dirty="0"/>
              <a:t>Notice: All connections have packets going in both directions, so a stateless filter could not do this</a:t>
            </a:r>
            <a:endParaRPr dirty="0"/>
          </a:p>
          <a:p>
            <a:pPr marL="914400" lvl="1" indent="-317500" algn="l" rtl="0">
              <a:spcBef>
                <a:spcPts val="0"/>
              </a:spcBef>
              <a:spcAft>
                <a:spcPts val="0"/>
              </a:spcAft>
              <a:buSzPts val="1400"/>
              <a:buChar char="○"/>
            </a:pPr>
            <a:r>
              <a:rPr lang="en" dirty="0"/>
              <a:t>Rules define what connections are allowed or denied</a:t>
            </a:r>
            <a:endParaRPr sz="1800" dirty="0"/>
          </a:p>
          <a:p>
            <a:pPr marL="914400" lvl="1" indent="-317500" algn="l" rtl="0">
              <a:spcBef>
                <a:spcPts val="0"/>
              </a:spcBef>
              <a:spcAft>
                <a:spcPts val="0"/>
              </a:spcAft>
              <a:buSzPts val="1400"/>
              <a:buChar char="○"/>
            </a:pPr>
            <a:r>
              <a:rPr lang="en" dirty="0"/>
              <a:t>Ultimately, packets are still either forwarded or dropped</a:t>
            </a:r>
            <a:endParaRPr dirty="0"/>
          </a:p>
          <a:p>
            <a:pPr marL="457200" lvl="0" indent="-342900" algn="l" rtl="0">
              <a:spcBef>
                <a:spcPts val="0"/>
              </a:spcBef>
              <a:spcAft>
                <a:spcPts val="0"/>
              </a:spcAft>
              <a:buSzPts val="1800"/>
              <a:buChar char="●"/>
            </a:pPr>
            <a:r>
              <a:rPr lang="en" dirty="0"/>
              <a:t>Example rules:</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4.5.5.4:* -&gt; 3.1.1.2:80</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connections from </a:t>
            </a:r>
            <a:r>
              <a:rPr lang="en" b="1" dirty="0">
                <a:latin typeface="Courier New"/>
                <a:ea typeface="Courier New"/>
                <a:cs typeface="Courier New"/>
                <a:sym typeface="Courier New"/>
              </a:rPr>
              <a:t>4.5.5.4</a:t>
            </a:r>
            <a:r>
              <a:rPr lang="en" dirty="0"/>
              <a:t> to </a:t>
            </a:r>
            <a:r>
              <a:rPr lang="en" b="1" dirty="0">
                <a:latin typeface="Courier New"/>
                <a:ea typeface="Courier New"/>
                <a:cs typeface="Courier New"/>
                <a:sym typeface="Courier New"/>
              </a:rPr>
              <a:t>3.1.1.2</a:t>
            </a:r>
            <a:r>
              <a:rPr lang="en" dirty="0"/>
              <a:t> with destination port 80</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*:*/int -&gt; *:80/</a:t>
            </a:r>
            <a:r>
              <a:rPr lang="en" b="1" dirty="0" err="1">
                <a:latin typeface="Courier New"/>
                <a:ea typeface="Courier New"/>
                <a:cs typeface="Courier New"/>
                <a:sym typeface="Courier New"/>
              </a:rPr>
              <a:t>ext</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outbound connections with destination port 80</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*:*/int -&gt; *:*/</a:t>
            </a:r>
            <a:r>
              <a:rPr lang="en" b="1" dirty="0" err="1">
                <a:latin typeface="Courier New"/>
                <a:ea typeface="Courier New"/>
                <a:cs typeface="Courier New"/>
                <a:sym typeface="Courier New"/>
              </a:rPr>
              <a:t>ext</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all outbound connections</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a:t>
            </a:r>
            <a:r>
              <a:rPr lang="en" b="1" dirty="0" err="1">
                <a:latin typeface="Courier New"/>
                <a:ea typeface="Courier New"/>
                <a:cs typeface="Courier New"/>
                <a:sym typeface="Courier New"/>
              </a:rPr>
              <a:t>ext</a:t>
            </a:r>
            <a:r>
              <a:rPr lang="en" b="1" dirty="0">
                <a:latin typeface="Courier New"/>
                <a:ea typeface="Courier New"/>
                <a:cs typeface="Courier New"/>
                <a:sym typeface="Courier New"/>
              </a:rPr>
              <a:t> -&gt; 1.2.2.3:80</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inbound connections to </a:t>
            </a:r>
            <a:r>
              <a:rPr lang="en" b="1" dirty="0">
                <a:latin typeface="Courier New"/>
                <a:ea typeface="Courier New"/>
                <a:cs typeface="Courier New"/>
                <a:sym typeface="Courier New"/>
              </a:rPr>
              <a:t>1.2.2.3</a:t>
            </a:r>
            <a:r>
              <a:rPr lang="en" dirty="0"/>
              <a:t> with destination port 80</a:t>
            </a:r>
            <a:endParaRPr dirty="0"/>
          </a:p>
        </p:txBody>
      </p:sp>
      <p:sp>
        <p:nvSpPr>
          <p:cNvPr id="454" name="Google Shape;454;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55" name="Google Shape;45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Stateful packet filters can also track the state of well-known applications</a:t>
            </a:r>
            <a:endParaRPr/>
          </a:p>
          <a:p>
            <a:pPr marL="914400" lvl="1" indent="-317500" algn="l" rtl="0">
              <a:spcBef>
                <a:spcPts val="0"/>
              </a:spcBef>
              <a:spcAft>
                <a:spcPts val="0"/>
              </a:spcAft>
              <a:buSzPts val="1400"/>
              <a:buChar char="○"/>
            </a:pPr>
            <a:r>
              <a:rPr lang="en"/>
              <a:t>Example: Decoding and tracking HTTP requests/responses</a:t>
            </a:r>
            <a:endParaRPr/>
          </a:p>
          <a:p>
            <a:pPr marL="914400" lvl="1" indent="-317500" algn="l" rtl="0">
              <a:spcBef>
                <a:spcPts val="0"/>
              </a:spcBef>
              <a:spcAft>
                <a:spcPts val="0"/>
              </a:spcAft>
              <a:buSzPts val="1400"/>
              <a:buChar char="○"/>
            </a:pPr>
            <a:r>
              <a:rPr lang="en"/>
              <a:t>Example: Tracking the files sent in an FTP (File Transfer Protocol) connection</a:t>
            </a:r>
            <a:endParaRPr/>
          </a:p>
        </p:txBody>
      </p:sp>
      <p:sp>
        <p:nvSpPr>
          <p:cNvPr id="461" name="Google Shape;461;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62" name="Google Shape;46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466"/>
        <p:cNvGrpSpPr/>
        <p:nvPr/>
      </p:nvGrpSpPr>
      <p:grpSpPr>
        <a:xfrm>
          <a:off x="0" y="0"/>
          <a:ext cx="0" cy="0"/>
          <a:chOff x="0" y="0"/>
          <a:chExt cx="0" cy="0"/>
        </a:xfrm>
      </p:grpSpPr>
      <p:sp>
        <p:nvSpPr>
          <p:cNvPr id="467" name="Google Shape;46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 in an FTP Rule</a:t>
            </a:r>
            <a:endParaRPr/>
          </a:p>
        </p:txBody>
      </p:sp>
      <p:sp>
        <p:nvSpPr>
          <p:cNvPr id="468" name="Google Shape;46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469" name="Google Shape;46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this rule: “Allow all inbound FTP connections, except those logging in as </a:t>
            </a:r>
            <a:r>
              <a:rPr lang="en" b="1">
                <a:latin typeface="Courier New"/>
                <a:ea typeface="Courier New"/>
                <a:cs typeface="Courier New"/>
                <a:sym typeface="Courier New"/>
              </a:rPr>
              <a:t>root</a:t>
            </a:r>
            <a:r>
              <a:rPr lang="en"/>
              <a:t>”</a:t>
            </a:r>
            <a:endParaRPr/>
          </a:p>
          <a:p>
            <a:pPr marL="457200" lvl="0" indent="-342900" algn="l" rtl="0">
              <a:spcBef>
                <a:spcPts val="0"/>
              </a:spcBef>
              <a:spcAft>
                <a:spcPts val="0"/>
              </a:spcAft>
              <a:buSzPts val="1800"/>
              <a:buChar char="●"/>
            </a:pPr>
            <a:r>
              <a:rPr lang="en"/>
              <a:t>What state does the packet filter have to track?</a:t>
            </a:r>
            <a:endParaRPr/>
          </a:p>
          <a:p>
            <a:pPr marL="914400" lvl="1" indent="-317500" algn="l" rtl="0">
              <a:spcBef>
                <a:spcPts val="0"/>
              </a:spcBef>
              <a:spcAft>
                <a:spcPts val="0"/>
              </a:spcAft>
              <a:buSzPts val="1400"/>
              <a:buChar char="○"/>
            </a:pPr>
            <a:r>
              <a:rPr lang="en"/>
              <a:t>Source IP, destination IP, source port, destination port, etc.</a:t>
            </a:r>
            <a:endParaRPr/>
          </a:p>
          <a:p>
            <a:pPr marL="914400" lvl="1" indent="-317500" algn="l" rtl="0">
              <a:spcBef>
                <a:spcPts val="0"/>
              </a:spcBef>
              <a:spcAft>
                <a:spcPts val="0"/>
              </a:spcAft>
              <a:buSzPts val="1400"/>
              <a:buChar char="○"/>
            </a:pPr>
            <a:r>
              <a:rPr lang="en"/>
              <a:t>Whether this is an FTP connection or not</a:t>
            </a:r>
            <a:endParaRPr/>
          </a:p>
          <a:p>
            <a:pPr marL="914400" lvl="1" indent="-317500" algn="l" rtl="0">
              <a:spcBef>
                <a:spcPts val="0"/>
              </a:spcBef>
              <a:spcAft>
                <a:spcPts val="0"/>
              </a:spcAft>
              <a:buSzPts val="1400"/>
              <a:buChar char="○"/>
            </a:pPr>
            <a:r>
              <a:rPr lang="en"/>
              <a:t>Status of the FTP connection (what command is executed)</a:t>
            </a:r>
            <a:endParaRPr/>
          </a:p>
          <a:p>
            <a:pPr marL="914400" lvl="1" indent="-317500" algn="l" rtl="0">
              <a:spcBef>
                <a:spcPts val="0"/>
              </a:spcBef>
              <a:spcAft>
                <a:spcPts val="0"/>
              </a:spcAft>
              <a:buSzPts val="1400"/>
              <a:buChar char="○"/>
            </a:pPr>
            <a:r>
              <a:rPr lang="en"/>
              <a:t>Username</a:t>
            </a:r>
            <a:endParaRPr/>
          </a:p>
          <a:p>
            <a:pPr marL="1371600" lvl="2" indent="-317500" algn="l" rtl="0">
              <a:spcBef>
                <a:spcPts val="0"/>
              </a:spcBef>
              <a:spcAft>
                <a:spcPts val="0"/>
              </a:spcAft>
              <a:buSzPts val="1400"/>
              <a:buChar char="■"/>
            </a:pPr>
            <a:r>
              <a:rPr lang="en"/>
              <a:t>Or just the first 5 bytes of the username…</a:t>
            </a:r>
            <a:endParaRPr/>
          </a:p>
          <a:p>
            <a:pPr marL="1371600" lvl="2" indent="-317500" algn="l" rtl="0">
              <a:spcBef>
                <a:spcPts val="0"/>
              </a:spcBef>
              <a:spcAft>
                <a:spcPts val="0"/>
              </a:spcAft>
              <a:buSzPts val="1400"/>
              <a:buChar char="■"/>
            </a:pPr>
            <a:r>
              <a:rPr lang="en"/>
              <a:t>Otherwise, the attacker could send a really long username and DoS the firewall</a:t>
            </a:r>
            <a:endParaRPr/>
          </a:p>
          <a:p>
            <a:pPr marL="457200" lvl="0" indent="-342900" algn="l" rtl="0">
              <a:spcBef>
                <a:spcPts val="0"/>
              </a:spcBef>
              <a:spcAft>
                <a:spcPts val="0"/>
              </a:spcAft>
              <a:buSzPts val="1800"/>
              <a:buChar char="●"/>
            </a:pPr>
            <a:r>
              <a:rPr lang="en" b="1"/>
              <a:t>Takeaway</a:t>
            </a:r>
            <a:r>
              <a:rPr lang="en"/>
              <a:t>: To keep track of applications, firewalls must be smart about how they store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98" name="Google Shape;9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9" name="Google Shape;99;p20"/>
          <p:cNvGraphicFramePr/>
          <p:nvPr/>
        </p:nvGraphicFramePr>
        <p:xfrm>
          <a:off x="288475" y="1584135"/>
          <a:ext cx="8567050" cy="25785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Digital Hit Men for Hire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Brian Krebs</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1, 2011</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Clr>
                          <a:schemeClr val="dk1"/>
                        </a:buClr>
                        <a:buSzPts val="1100"/>
                        <a:buFont typeface="Arial"/>
                        <a:buNone/>
                      </a:pPr>
                      <a:r>
                        <a:rPr lang="en" sz="1150">
                          <a:solidFill>
                            <a:srgbClr val="595959"/>
                          </a:solidFill>
                        </a:rPr>
                        <a:t>Cyber attacks designed to knock Web sites off line happen every day, yet shopping for a virtual hit man to launch one of these assaults has traditionally been a dicey affair. That’s starting to change: Hackers are openly competing to offer services that can take out a rival online business or to settle a score.</a:t>
                      </a:r>
                      <a:endParaRPr sz="1150">
                        <a:solidFill>
                          <a:srgbClr val="595959"/>
                        </a:solidFill>
                      </a:endParaRPr>
                    </a:p>
                    <a:p>
                      <a:pPr marL="0" lvl="0" indent="0" algn="l" rtl="0">
                        <a:spcBef>
                          <a:spcPts val="0"/>
                        </a:spcBef>
                        <a:spcAft>
                          <a:spcPts val="0"/>
                        </a:spcAft>
                        <a:buClr>
                          <a:schemeClr val="dk1"/>
                        </a:buClr>
                        <a:buSzPts val="1100"/>
                        <a:buFont typeface="Arial"/>
                        <a:buNone/>
                      </a:pPr>
                      <a:endParaRPr sz="1150">
                        <a:solidFill>
                          <a:srgbClr val="595959"/>
                        </a:solidFill>
                      </a:endParaRPr>
                    </a:p>
                    <a:p>
                      <a:pPr marL="0" lvl="0" indent="0" algn="l" rtl="0">
                        <a:spcBef>
                          <a:spcPts val="0"/>
                        </a:spcBef>
                        <a:spcAft>
                          <a:spcPts val="0"/>
                        </a:spcAft>
                        <a:buNone/>
                      </a:pPr>
                      <a:r>
                        <a:rPr lang="en" sz="1150">
                          <a:solidFill>
                            <a:srgbClr val="595959"/>
                          </a:solidFill>
                        </a:rPr>
                        <a:t>There are dozens of underground forums where members advertise their ability to execute debilitating “distributed denial-of-service” or DDoS attacks for a price. DDoS attack services tend to charge the same prices, and </a:t>
                      </a:r>
                      <a:r>
                        <a:rPr lang="en" sz="1150" b="1">
                          <a:solidFill>
                            <a:srgbClr val="595959"/>
                          </a:solidFill>
                        </a:rPr>
                        <a:t>the average rate for taking a Web site offline is surprisingly affordable: about $5 to $10 per hour; $40 to $50 per day; $350-$400 a week; and upwards of $1,200 per month</a:t>
                      </a:r>
                      <a:r>
                        <a:rPr lang="en" sz="1150">
                          <a:solidFill>
                            <a:srgbClr val="595959"/>
                          </a:solidFill>
                        </a:rPr>
                        <a: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0" name="Google Shape;100;p20" descr="Krebs on Security"/>
          <p:cNvPicPr preferRelativeResize="0"/>
          <p:nvPr/>
        </p:nvPicPr>
        <p:blipFill rotWithShape="1">
          <a:blip r:embed="rId4">
            <a:alphaModFix/>
          </a:blip>
          <a:srcRect r="43772"/>
          <a:stretch/>
        </p:blipFill>
        <p:spPr>
          <a:xfrm>
            <a:off x="288475" y="1584125"/>
            <a:ext cx="1566835" cy="426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475" name="Google Shape;475;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76" name="Google Shape;476;p5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Consider a simple example: Deny all connections containing the string </a:t>
            </a:r>
            <a:r>
              <a:rPr lang="en" b="1" dirty="0">
                <a:latin typeface="Courier New"/>
                <a:ea typeface="Courier New"/>
                <a:cs typeface="Courier New"/>
                <a:sym typeface="Courier New"/>
              </a:rPr>
              <a:t>root</a:t>
            </a:r>
            <a:endParaRPr dirty="0"/>
          </a:p>
          <a:p>
            <a:pPr marL="914400" lvl="1" indent="-317500" algn="l" rtl="0">
              <a:spcBef>
                <a:spcPts val="0"/>
              </a:spcBef>
              <a:spcAft>
                <a:spcPts val="0"/>
              </a:spcAft>
              <a:buSzPts val="1400"/>
              <a:buChar char="○"/>
            </a:pPr>
            <a:r>
              <a:rPr lang="en" dirty="0"/>
              <a:t>Deny packets that contain the sequence of bytes </a:t>
            </a:r>
            <a:r>
              <a:rPr lang="en" b="1" dirty="0">
                <a:latin typeface="Courier New"/>
                <a:ea typeface="Courier New"/>
                <a:cs typeface="Courier New"/>
                <a:sym typeface="Courier New"/>
              </a:rPr>
              <a:t>r</a:t>
            </a:r>
            <a:r>
              <a:rPr lang="en" dirty="0"/>
              <a:t>, </a:t>
            </a:r>
            <a:r>
              <a:rPr lang="en" b="1" dirty="0">
                <a:latin typeface="Courier New"/>
                <a:ea typeface="Courier New"/>
                <a:cs typeface="Courier New"/>
                <a:sym typeface="Courier New"/>
              </a:rPr>
              <a:t>o</a:t>
            </a:r>
            <a:r>
              <a:rPr lang="en" dirty="0"/>
              <a:t>, </a:t>
            </a:r>
            <a:r>
              <a:rPr lang="en" b="1" dirty="0">
                <a:latin typeface="Courier New"/>
                <a:ea typeface="Courier New"/>
                <a:cs typeface="Courier New"/>
                <a:sym typeface="Courier New"/>
              </a:rPr>
              <a:t>o</a:t>
            </a:r>
            <a:r>
              <a:rPr lang="en" dirty="0"/>
              <a:t>, and </a:t>
            </a:r>
            <a:r>
              <a:rPr lang="en" b="1" dirty="0">
                <a:latin typeface="Courier New"/>
                <a:ea typeface="Courier New"/>
                <a:cs typeface="Courier New"/>
                <a:sym typeface="Courier New"/>
              </a:rPr>
              <a:t>t</a:t>
            </a:r>
            <a:endParaRPr dirty="0"/>
          </a:p>
          <a:p>
            <a:pPr marL="914400" lvl="1" indent="-317500" algn="l" rtl="0">
              <a:spcBef>
                <a:spcPts val="0"/>
              </a:spcBef>
              <a:spcAft>
                <a:spcPts val="0"/>
              </a:spcAft>
              <a:buSzPts val="1400"/>
              <a:buChar char="○"/>
            </a:pPr>
            <a:r>
              <a:rPr lang="en" dirty="0"/>
              <a:t>Allow all other packets</a:t>
            </a:r>
            <a:endParaRPr dirty="0"/>
          </a:p>
        </p:txBody>
      </p:sp>
      <p:graphicFrame>
        <p:nvGraphicFramePr>
          <p:cNvPr id="477" name="Google Shape;477;p55"/>
          <p:cNvGraphicFramePr/>
          <p:nvPr/>
        </p:nvGraphicFramePr>
        <p:xfrm>
          <a:off x="6380100" y="14323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A</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B</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4</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Hello world</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478" name="Google Shape;478;p55"/>
          <p:cNvGraphicFramePr/>
          <p:nvPr/>
        </p:nvGraphicFramePr>
        <p:xfrm>
          <a:off x="6380100" y="267107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2</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Log in</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79" name="Google Shape;479;p55"/>
          <p:cNvSpPr txBox="1"/>
          <p:nvPr/>
        </p:nvSpPr>
        <p:spPr>
          <a:xfrm>
            <a:off x="8046300" y="156575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graphicFrame>
        <p:nvGraphicFramePr>
          <p:cNvPr id="480" name="Google Shape;480;p55"/>
          <p:cNvGraphicFramePr/>
          <p:nvPr/>
        </p:nvGraphicFramePr>
        <p:xfrm>
          <a:off x="6380100" y="39098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8</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 as root</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81" name="Google Shape;481;p55"/>
          <p:cNvSpPr txBox="1"/>
          <p:nvPr/>
        </p:nvSpPr>
        <p:spPr>
          <a:xfrm>
            <a:off x="8046300" y="4043238"/>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CC0000"/>
                </a:solidFill>
              </a:rPr>
              <a:t>✗</a:t>
            </a:r>
            <a:endParaRPr sz="3600">
              <a:solidFill>
                <a:srgbClr val="CC0000"/>
              </a:solidFill>
            </a:endParaRPr>
          </a:p>
        </p:txBody>
      </p:sp>
      <p:sp>
        <p:nvSpPr>
          <p:cNvPr id="482" name="Google Shape;482;p55"/>
          <p:cNvSpPr txBox="1"/>
          <p:nvPr/>
        </p:nvSpPr>
        <p:spPr>
          <a:xfrm>
            <a:off x="8046300" y="280450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7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8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488" name="Google Shape;48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89" name="Google Shape;489;p5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TCP</a:t>
            </a:r>
            <a:endParaRPr dirty="0"/>
          </a:p>
          <a:p>
            <a:pPr marL="914400" lvl="1" indent="-317500" algn="l" rtl="0">
              <a:spcBef>
                <a:spcPts val="0"/>
              </a:spcBef>
              <a:spcAft>
                <a:spcPts val="0"/>
              </a:spcAft>
              <a:buSzPts val="1400"/>
              <a:buChar char="○"/>
            </a:pPr>
            <a:r>
              <a:rPr lang="en" dirty="0"/>
              <a:t>Messages are split into packets before being sent</a:t>
            </a:r>
            <a:endParaRPr dirty="0"/>
          </a:p>
          <a:p>
            <a:pPr marL="914400" lvl="1" indent="-317500" algn="l" rtl="0">
              <a:spcBef>
                <a:spcPts val="0"/>
              </a:spcBef>
              <a:spcAft>
                <a:spcPts val="0"/>
              </a:spcAft>
              <a:buSzPts val="1400"/>
              <a:buChar char="○"/>
            </a:pPr>
            <a:r>
              <a:rPr lang="en" dirty="0"/>
              <a:t>Packets can arrive out of order: The application will use sequence numbers to reorder packets</a:t>
            </a:r>
            <a:endParaRPr dirty="0"/>
          </a:p>
          <a:p>
            <a:pPr marL="457200" lvl="0" indent="-342900" algn="l" rtl="0">
              <a:spcBef>
                <a:spcPts val="0"/>
              </a:spcBef>
              <a:spcAft>
                <a:spcPts val="0"/>
              </a:spcAft>
              <a:buSzPts val="1800"/>
              <a:buChar char="●"/>
            </a:pPr>
            <a:r>
              <a:rPr lang="en" dirty="0"/>
              <a:t>Attack: Split the word </a:t>
            </a:r>
            <a:r>
              <a:rPr lang="en" b="1" dirty="0">
                <a:latin typeface="Courier New"/>
                <a:ea typeface="Courier New"/>
                <a:cs typeface="Courier New"/>
                <a:sym typeface="Courier New"/>
              </a:rPr>
              <a:t>root</a:t>
            </a:r>
            <a:r>
              <a:rPr lang="en" dirty="0"/>
              <a:t> across packets</a:t>
            </a:r>
            <a:endParaRPr dirty="0"/>
          </a:p>
          <a:p>
            <a:pPr marL="914400" lvl="1" indent="-317500" algn="l" rtl="0">
              <a:spcBef>
                <a:spcPts val="0"/>
              </a:spcBef>
              <a:spcAft>
                <a:spcPts val="0"/>
              </a:spcAft>
              <a:buSzPts val="1400"/>
              <a:buChar char="○"/>
            </a:pPr>
            <a:r>
              <a:rPr lang="en" dirty="0"/>
              <a:t>No single packet contains </a:t>
            </a:r>
            <a:r>
              <a:rPr lang="en" b="1" dirty="0">
                <a:latin typeface="Courier New"/>
                <a:ea typeface="Courier New"/>
                <a:cs typeface="Courier New"/>
                <a:sym typeface="Courier New"/>
              </a:rPr>
              <a:t>root</a:t>
            </a:r>
            <a:r>
              <a:rPr lang="en" dirty="0"/>
              <a:t>, so the firewall won’t stop any of these packets</a:t>
            </a:r>
            <a:endParaRPr dirty="0"/>
          </a:p>
          <a:p>
            <a:pPr marL="457200" lvl="0" indent="-342900" algn="l" rtl="0">
              <a:spcBef>
                <a:spcPts val="0"/>
              </a:spcBef>
              <a:spcAft>
                <a:spcPts val="0"/>
              </a:spcAft>
              <a:buSzPts val="1800"/>
              <a:buChar char="●"/>
            </a:pPr>
            <a:r>
              <a:rPr lang="en" dirty="0"/>
              <a:t>Attack: Send the split packets out of order</a:t>
            </a:r>
            <a:endParaRPr dirty="0"/>
          </a:p>
          <a:p>
            <a:pPr marL="914400" lvl="1" indent="-317500" algn="l" rtl="0">
              <a:spcBef>
                <a:spcPts val="0"/>
              </a:spcBef>
              <a:spcAft>
                <a:spcPts val="0"/>
              </a:spcAft>
              <a:buSzPts val="1400"/>
              <a:buChar char="○"/>
            </a:pPr>
            <a:r>
              <a:rPr lang="en" dirty="0"/>
              <a:t>Now the firewall has to reconstruct TCP connections to detect the </a:t>
            </a:r>
            <a:r>
              <a:rPr lang="en" b="1" dirty="0">
                <a:latin typeface="Courier New"/>
                <a:ea typeface="Courier New"/>
                <a:cs typeface="Courier New"/>
                <a:sym typeface="Courier New"/>
              </a:rPr>
              <a:t>root</a:t>
            </a:r>
            <a:r>
              <a:rPr lang="en" dirty="0"/>
              <a:t> message</a:t>
            </a:r>
            <a:endParaRPr dirty="0"/>
          </a:p>
        </p:txBody>
      </p:sp>
      <p:sp>
        <p:nvSpPr>
          <p:cNvPr id="490" name="Google Shape;490;p56"/>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1" name="Google Shape;491;p56"/>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2" name="Google Shape;492;p56"/>
          <p:cNvSpPr txBox="1"/>
          <p:nvPr/>
        </p:nvSpPr>
        <p:spPr>
          <a:xfrm>
            <a:off x="5632450" y="27639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3" name="Google Shape;493;p56"/>
          <p:cNvSpPr txBox="1"/>
          <p:nvPr/>
        </p:nvSpPr>
        <p:spPr>
          <a:xfrm>
            <a:off x="5632450" y="313320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494" name="Google Shape;494;p56"/>
          <p:cNvCxnSpPr>
            <a:stCxn id="490" idx="3"/>
            <a:endCxn id="495"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56"/>
          <p:cNvCxnSpPr>
            <a:stCxn id="491" idx="3"/>
            <a:endCxn id="497"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8" name="Google Shape;498;p56"/>
          <p:cNvCxnSpPr>
            <a:stCxn id="492" idx="3"/>
            <a:endCxn id="499" idx="1"/>
          </p:cNvCxnSpPr>
          <p:nvPr/>
        </p:nvCxnSpPr>
        <p:spPr>
          <a:xfrm>
            <a:off x="5903050" y="28871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00" name="Google Shape;500;p56"/>
          <p:cNvCxnSpPr>
            <a:stCxn id="493" idx="3"/>
            <a:endCxn id="501" idx="1"/>
          </p:cNvCxnSpPr>
          <p:nvPr/>
        </p:nvCxnSpPr>
        <p:spPr>
          <a:xfrm>
            <a:off x="5903050" y="3256350"/>
            <a:ext cx="2711700" cy="0"/>
          </a:xfrm>
          <a:prstGeom prst="straightConnector1">
            <a:avLst/>
          </a:prstGeom>
          <a:noFill/>
          <a:ln w="9525" cap="flat" cmpd="sng">
            <a:solidFill>
              <a:schemeClr val="dk2"/>
            </a:solidFill>
            <a:prstDash val="solid"/>
            <a:round/>
            <a:headEnd type="none" w="med" len="med"/>
            <a:tailEnd type="triangle" w="med" len="med"/>
          </a:ln>
        </p:spPr>
      </p:cxnSp>
      <p:sp>
        <p:nvSpPr>
          <p:cNvPr id="502" name="Google Shape;502;p56"/>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495" name="Google Shape;495;p56"/>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7" name="Google Shape;497;p56"/>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9" name="Google Shape;499;p56"/>
          <p:cNvSpPr txBox="1"/>
          <p:nvPr/>
        </p:nvSpPr>
        <p:spPr>
          <a:xfrm>
            <a:off x="8614750" y="27639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01" name="Google Shape;501;p56"/>
          <p:cNvSpPr txBox="1"/>
          <p:nvPr/>
        </p:nvSpPr>
        <p:spPr>
          <a:xfrm>
            <a:off x="8614750" y="313318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03" name="Google Shape;503;p56"/>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a:t>
            </a:r>
            <a:endParaRPr sz="1000"/>
          </a:p>
        </p:txBody>
      </p:sp>
      <p:sp>
        <p:nvSpPr>
          <p:cNvPr id="504" name="Google Shape;504;p56"/>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a:t>
            </a:r>
            <a:endParaRPr sz="1000"/>
          </a:p>
        </p:txBody>
      </p:sp>
      <p:sp>
        <p:nvSpPr>
          <p:cNvPr id="505" name="Google Shape;505;p56"/>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a:t>
            </a:r>
            <a:endParaRPr sz="1000"/>
          </a:p>
        </p:txBody>
      </p:sp>
      <p:sp>
        <p:nvSpPr>
          <p:cNvPr id="506" name="Google Shape;506;p56"/>
          <p:cNvSpPr txBox="1"/>
          <p:nvPr/>
        </p:nvSpPr>
        <p:spPr>
          <a:xfrm>
            <a:off x="5987475" y="301030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12" name="Google Shape;51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13" name="Google Shape;513;p5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IP packets have a time-to-live (TTL)</a:t>
            </a:r>
            <a:endParaRPr/>
          </a:p>
          <a:p>
            <a:pPr marL="914400" lvl="1" indent="-317500" algn="l" rtl="0">
              <a:spcBef>
                <a:spcPts val="0"/>
              </a:spcBef>
              <a:spcAft>
                <a:spcPts val="0"/>
              </a:spcAft>
              <a:buSzPts val="1400"/>
              <a:buChar char="○"/>
            </a:pPr>
            <a:r>
              <a:rPr lang="en"/>
              <a:t>The number of hops a packet may take before the packet is dropped</a:t>
            </a:r>
            <a:endParaRPr/>
          </a:p>
          <a:p>
            <a:pPr marL="457200" lvl="0" indent="-342900" algn="l" rtl="0">
              <a:spcBef>
                <a:spcPts val="0"/>
              </a:spcBef>
              <a:spcAft>
                <a:spcPts val="0"/>
              </a:spcAft>
              <a:buSzPts val="1800"/>
              <a:buChar char="●"/>
            </a:pPr>
            <a:r>
              <a:rPr lang="en"/>
              <a:t>The attacker can easily find how many hops away a given server is</a:t>
            </a:r>
            <a:endParaRPr/>
          </a:p>
          <a:p>
            <a:pPr marL="914400" lvl="1" indent="-317500" algn="l" rtl="0">
              <a:spcBef>
                <a:spcPts val="0"/>
              </a:spcBef>
              <a:spcAft>
                <a:spcPts val="0"/>
              </a:spcAft>
              <a:buSzPts val="1400"/>
              <a:buChar char="○"/>
            </a:pPr>
            <a:r>
              <a:rPr lang="en"/>
              <a:t>Technique: Send ping packets with increasing TTLs until the server responds</a:t>
            </a:r>
            <a:endParaRPr/>
          </a:p>
          <a:p>
            <a:pPr marL="457200" lvl="0" indent="-342900" algn="l" rtl="0">
              <a:spcBef>
                <a:spcPts val="0"/>
              </a:spcBef>
              <a:spcAft>
                <a:spcPts val="0"/>
              </a:spcAft>
              <a:buSzPts val="1800"/>
              <a:buChar char="●"/>
            </a:pPr>
            <a:r>
              <a:rPr lang="en"/>
              <a:t>If the destination takes more hops than the firewall, the attacker can exploit this</a:t>
            </a:r>
            <a:endParaRPr/>
          </a:p>
          <a:p>
            <a:pPr marL="914400" lvl="1" indent="-317500" algn="l" rtl="0">
              <a:spcBef>
                <a:spcPts val="0"/>
              </a:spcBef>
              <a:spcAft>
                <a:spcPts val="0"/>
              </a:spcAft>
              <a:buSzPts val="1400"/>
              <a:buChar char="○"/>
            </a:pPr>
            <a:r>
              <a:rPr lang="en"/>
              <a:t>Send multiple packets with the same sequence number, setting the TTLs on the dummy packets so that they are dropped before the reach the destination</a:t>
            </a:r>
            <a:endParaRPr/>
          </a:p>
        </p:txBody>
      </p:sp>
      <p:sp>
        <p:nvSpPr>
          <p:cNvPr id="514" name="Google Shape;514;p57"/>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15" name="Google Shape;515;p57"/>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16" name="Google Shape;516;p57"/>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7" name="Google Shape;517;p57"/>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18" name="Google Shape;518;p57"/>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9" name="Google Shape;519;p57"/>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20" name="Google Shape;520;p57"/>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21" name="Google Shape;521;p57"/>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22" name="Google Shape;522;p57"/>
          <p:cNvCxnSpPr>
            <a:stCxn id="515" idx="3"/>
            <a:endCxn id="523"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4" name="Google Shape;524;p57"/>
          <p:cNvCxnSpPr>
            <a:stCxn id="516" idx="3"/>
            <a:endCxn id="525"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57"/>
          <p:cNvCxnSpPr>
            <a:stCxn id="518" idx="3"/>
            <a:endCxn id="527"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8" name="Google Shape;528;p57"/>
          <p:cNvCxnSpPr>
            <a:stCxn id="521" idx="3"/>
            <a:endCxn id="529"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30" name="Google Shape;530;p57"/>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1" name="Google Shape;531;p57"/>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2" name="Google Shape;532;p57"/>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3" name="Google Shape;533;p57"/>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34" name="Google Shape;534;p57"/>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23" name="Google Shape;523;p57"/>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25" name="Google Shape;525;p57"/>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7" name="Google Shape;527;p57"/>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9" name="Google Shape;529;p57"/>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35" name="Google Shape;535;p57"/>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36" name="Google Shape;536;p57"/>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37" name="Google Shape;537;p57"/>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38" name="Google Shape;538;p57"/>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39" name="Google Shape;539;p57"/>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40" name="Google Shape;540;p57"/>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41" name="Google Shape;541;p57"/>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42" name="Google Shape;542;p57"/>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548" name="Google Shape;54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49" name="Google Shape;54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Difficult for the stateful packet filter to defend against</a:t>
            </a:r>
            <a:endParaRPr/>
          </a:p>
          <a:p>
            <a:pPr marL="914400" lvl="1" indent="-317500" algn="l" rtl="0">
              <a:spcBef>
                <a:spcPts val="0"/>
              </a:spcBef>
              <a:spcAft>
                <a:spcPts val="0"/>
              </a:spcAft>
              <a:buSzPts val="1400"/>
              <a:buChar char="○"/>
            </a:pPr>
            <a:r>
              <a:rPr lang="en"/>
              <a:t>TTLs for different packets naturally vary, since packets may take different routes</a:t>
            </a:r>
            <a:endParaRPr/>
          </a:p>
          <a:p>
            <a:pPr marL="914400" lvl="1" indent="-317500" algn="l" rtl="0">
              <a:spcBef>
                <a:spcPts val="0"/>
              </a:spcBef>
              <a:spcAft>
                <a:spcPts val="0"/>
              </a:spcAft>
              <a:buSzPts val="1400"/>
              <a:buChar char="○"/>
            </a:pPr>
            <a:r>
              <a:rPr lang="en"/>
              <a:t>Storing all possible combinations takes exponential space</a:t>
            </a:r>
            <a:endParaRPr/>
          </a:p>
          <a:p>
            <a:pPr marL="914400" lvl="1" indent="-317500" algn="l" rtl="0">
              <a:spcBef>
                <a:spcPts val="0"/>
              </a:spcBef>
              <a:spcAft>
                <a:spcPts val="0"/>
              </a:spcAft>
              <a:buSzPts val="1400"/>
              <a:buChar char="○"/>
            </a:pPr>
            <a:r>
              <a:rPr lang="en"/>
              <a:t>Hard to predict which packets will reach the destination and which won’t</a:t>
            </a:r>
            <a:endParaRPr/>
          </a:p>
        </p:txBody>
      </p:sp>
      <p:sp>
        <p:nvSpPr>
          <p:cNvPr id="550" name="Google Shape;550;p58"/>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51" name="Google Shape;551;p58"/>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52" name="Google Shape;552;p58"/>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3" name="Google Shape;553;p58"/>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54" name="Google Shape;554;p58"/>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5" name="Google Shape;555;p58"/>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56" name="Google Shape;556;p58"/>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57" name="Google Shape;557;p58"/>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58" name="Google Shape;558;p58"/>
          <p:cNvCxnSpPr>
            <a:stCxn id="551" idx="3"/>
            <a:endCxn id="559"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0" name="Google Shape;560;p58"/>
          <p:cNvCxnSpPr>
            <a:stCxn id="552" idx="3"/>
            <a:endCxn id="561"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2" name="Google Shape;562;p58"/>
          <p:cNvCxnSpPr>
            <a:stCxn id="554" idx="3"/>
            <a:endCxn id="563"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4" name="Google Shape;564;p58"/>
          <p:cNvCxnSpPr>
            <a:stCxn id="557" idx="3"/>
            <a:endCxn id="565"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6" name="Google Shape;566;p58"/>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7" name="Google Shape;567;p58"/>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8" name="Google Shape;568;p58"/>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9" name="Google Shape;569;p58"/>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70" name="Google Shape;570;p58"/>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59" name="Google Shape;559;p58"/>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61" name="Google Shape;561;p58"/>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3" name="Google Shape;563;p58"/>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5" name="Google Shape;565;p58"/>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71" name="Google Shape;571;p58"/>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72" name="Google Shape;572;p58"/>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73" name="Google Shape;573;p58"/>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74" name="Google Shape;574;p58"/>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75" name="Google Shape;575;p58"/>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76" name="Google Shape;576;p58"/>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77" name="Google Shape;577;p58"/>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78" name="Google Shape;578;p58"/>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84" name="Google Shape;584;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Types of Firewalls</a:t>
            </a:r>
            <a:endParaRPr/>
          </a:p>
        </p:txBody>
      </p:sp>
      <p:sp>
        <p:nvSpPr>
          <p:cNvPr id="585" name="Google Shape;585;p59"/>
          <p:cNvSpPr txBox="1">
            <a:spLocks noGrp="1"/>
          </p:cNvSpPr>
          <p:nvPr>
            <p:ph type="body" idx="1"/>
          </p:nvPr>
        </p:nvSpPr>
        <p:spPr>
          <a:xfrm>
            <a:off x="198500" y="1246825"/>
            <a:ext cx="8520600" cy="270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Proxy firewall</a:t>
            </a:r>
            <a:r>
              <a:rPr lang="en"/>
              <a:t>: Instead of forwarding packets, form two TCP connections: One with the source, and one with the destination</a:t>
            </a:r>
            <a:endParaRPr/>
          </a:p>
          <a:p>
            <a:pPr marL="914400" lvl="1" indent="-317500" algn="l" rtl="0">
              <a:spcBef>
                <a:spcPts val="0"/>
              </a:spcBef>
              <a:spcAft>
                <a:spcPts val="0"/>
              </a:spcAft>
              <a:buSzPts val="1400"/>
              <a:buChar char="○"/>
            </a:pPr>
            <a:r>
              <a:rPr lang="en"/>
              <a:t>The firewall is really just a MITM, so it can easily spoof the addresses of the end hosts</a:t>
            </a:r>
            <a:endParaRPr/>
          </a:p>
          <a:p>
            <a:pPr marL="914400" lvl="1" indent="-317500" algn="l" rtl="0">
              <a:spcBef>
                <a:spcPts val="0"/>
              </a:spcBef>
              <a:spcAft>
                <a:spcPts val="0"/>
              </a:spcAft>
              <a:buSzPts val="1400"/>
              <a:buChar char="○"/>
            </a:pPr>
            <a:r>
              <a:rPr lang="en"/>
              <a:t>Avoids problems with packets, since the firewall has direct access to the TCP byte streams</a:t>
            </a:r>
            <a:endParaRPr/>
          </a:p>
          <a:p>
            <a:pPr marL="457200" lvl="0" indent="-342900" algn="l" rtl="0">
              <a:spcBef>
                <a:spcPts val="0"/>
              </a:spcBef>
              <a:spcAft>
                <a:spcPts val="0"/>
              </a:spcAft>
              <a:buSzPts val="1800"/>
              <a:buChar char="●"/>
            </a:pPr>
            <a:r>
              <a:rPr lang="en" b="1"/>
              <a:t>Application proxy firewall</a:t>
            </a:r>
            <a:r>
              <a:rPr lang="en"/>
              <a:t>: Certain protocols allow for proxying at the application layer</a:t>
            </a:r>
            <a:endParaRPr/>
          </a:p>
          <a:p>
            <a:pPr marL="914400" lvl="1" indent="-317500" algn="l" rtl="0">
              <a:spcBef>
                <a:spcPts val="0"/>
              </a:spcBef>
              <a:spcAft>
                <a:spcPts val="0"/>
              </a:spcAft>
              <a:buSzPts val="1400"/>
              <a:buChar char="○"/>
            </a:pPr>
            <a:r>
              <a:rPr lang="en"/>
              <a:t>Example: HTTP proxies will make an HTTP request on behalf of the user then return the HTTP response to the client</a:t>
            </a:r>
            <a:endParaRPr/>
          </a:p>
        </p:txBody>
      </p:sp>
      <p:sp>
        <p:nvSpPr>
          <p:cNvPr id="586" name="Google Shape;586;p59"/>
          <p:cNvSpPr/>
          <p:nvPr/>
        </p:nvSpPr>
        <p:spPr>
          <a:xfrm>
            <a:off x="3798550" y="4214400"/>
            <a:ext cx="11289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sp>
        <p:nvSpPr>
          <p:cNvPr id="587" name="Google Shape;587;p59"/>
          <p:cNvSpPr/>
          <p:nvPr/>
        </p:nvSpPr>
        <p:spPr>
          <a:xfrm>
            <a:off x="92342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 (outside)</a:t>
            </a:r>
            <a:endParaRPr/>
          </a:p>
        </p:txBody>
      </p:sp>
      <p:sp>
        <p:nvSpPr>
          <p:cNvPr id="588" name="Google Shape;588;p59"/>
          <p:cNvSpPr/>
          <p:nvPr/>
        </p:nvSpPr>
        <p:spPr>
          <a:xfrm>
            <a:off x="630917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 (inside)</a:t>
            </a:r>
            <a:endParaRPr/>
          </a:p>
        </p:txBody>
      </p:sp>
      <p:cxnSp>
        <p:nvCxnSpPr>
          <p:cNvPr id="589" name="Google Shape;589;p59"/>
          <p:cNvCxnSpPr>
            <a:stCxn id="587" idx="3"/>
            <a:endCxn id="586" idx="1"/>
          </p:cNvCxnSpPr>
          <p:nvPr/>
        </p:nvCxnSpPr>
        <p:spPr>
          <a:xfrm>
            <a:off x="2416825" y="4443750"/>
            <a:ext cx="1381800" cy="0"/>
          </a:xfrm>
          <a:prstGeom prst="straightConnector1">
            <a:avLst/>
          </a:prstGeom>
          <a:noFill/>
          <a:ln w="9525" cap="flat" cmpd="sng">
            <a:solidFill>
              <a:schemeClr val="dk2"/>
            </a:solidFill>
            <a:prstDash val="solid"/>
            <a:round/>
            <a:headEnd type="triangle" w="med" len="med"/>
            <a:tailEnd type="triangle" w="med" len="med"/>
          </a:ln>
        </p:spPr>
      </p:cxnSp>
      <p:cxnSp>
        <p:nvCxnSpPr>
          <p:cNvPr id="590" name="Google Shape;590;p59"/>
          <p:cNvCxnSpPr>
            <a:stCxn id="586" idx="3"/>
            <a:endCxn id="588" idx="1"/>
          </p:cNvCxnSpPr>
          <p:nvPr/>
        </p:nvCxnSpPr>
        <p:spPr>
          <a:xfrm>
            <a:off x="4927450" y="4443750"/>
            <a:ext cx="1381800" cy="0"/>
          </a:xfrm>
          <a:prstGeom prst="straightConnector1">
            <a:avLst/>
          </a:prstGeom>
          <a:noFill/>
          <a:ln w="9525" cap="flat" cmpd="sng">
            <a:solidFill>
              <a:schemeClr val="dk2"/>
            </a:solidFill>
            <a:prstDash val="solid"/>
            <a:round/>
            <a:headEnd type="triangle" w="med" len="med"/>
            <a:tailEnd type="triangle" w="med" len="med"/>
          </a:ln>
        </p:spPr>
      </p:cxnSp>
      <p:sp>
        <p:nvSpPr>
          <p:cNvPr id="591" name="Google Shape;591;p59"/>
          <p:cNvSpPr txBox="1"/>
          <p:nvPr/>
        </p:nvSpPr>
        <p:spPr>
          <a:xfrm>
            <a:off x="2416825"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
        <p:nvSpPr>
          <p:cNvPr id="592" name="Google Shape;592;p59"/>
          <p:cNvSpPr txBox="1"/>
          <p:nvPr/>
        </p:nvSpPr>
        <p:spPr>
          <a:xfrm>
            <a:off x="4927450"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Alternatives to Allowing Firewall Traffic</a:t>
            </a:r>
            <a:endParaRPr/>
          </a:p>
        </p:txBody>
      </p:sp>
      <p:sp>
        <p:nvSpPr>
          <p:cNvPr id="598" name="Google Shape;598;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Virtual private network</a:t>
            </a:r>
            <a:r>
              <a:rPr lang="en" dirty="0"/>
              <a:t> (</a:t>
            </a:r>
            <a:r>
              <a:rPr lang="en" b="1" dirty="0"/>
              <a:t>VPN</a:t>
            </a:r>
            <a:r>
              <a:rPr lang="en" dirty="0"/>
              <a:t>): A set of protocols that allows direct access to an internal network via an external connection</a:t>
            </a:r>
            <a:endParaRPr dirty="0"/>
          </a:p>
          <a:p>
            <a:pPr marL="914400" lvl="1" indent="-317500" algn="l" rtl="0">
              <a:spcBef>
                <a:spcPts val="0"/>
              </a:spcBef>
              <a:spcAft>
                <a:spcPts val="0"/>
              </a:spcAft>
              <a:buSzPts val="1400"/>
              <a:buChar char="○"/>
            </a:pPr>
            <a:r>
              <a:rPr lang="en" dirty="0"/>
              <a:t>Creates an encrypted tunnel to allow internal network traffic to be sent securely over the Internet</a:t>
            </a:r>
            <a:endParaRPr dirty="0"/>
          </a:p>
          <a:p>
            <a:pPr marL="914400" lvl="1" indent="-317500" algn="l" rtl="0">
              <a:spcBef>
                <a:spcPts val="0"/>
              </a:spcBef>
              <a:spcAft>
                <a:spcPts val="0"/>
              </a:spcAft>
              <a:buSzPts val="1400"/>
              <a:buChar char="○"/>
            </a:pPr>
            <a:r>
              <a:rPr lang="en" dirty="0"/>
              <a:t>Intuition: The encrypted tunnel is an emulated Ethernet cable that allows you to connect “inside” the network</a:t>
            </a:r>
            <a:endParaRPr dirty="0"/>
          </a:p>
          <a:p>
            <a:pPr marL="914400" lvl="1" indent="-317500" algn="l" rtl="0">
              <a:spcBef>
                <a:spcPts val="0"/>
              </a:spcBef>
              <a:spcAft>
                <a:spcPts val="0"/>
              </a:spcAft>
              <a:buSzPts val="1400"/>
              <a:buChar char="○"/>
            </a:pPr>
            <a:r>
              <a:rPr lang="en" dirty="0"/>
              <a:t>The firewall allows VPN traffic, which allows arbitrary traffic to be tunneled inside</a:t>
            </a:r>
            <a:endParaRPr dirty="0"/>
          </a:p>
        </p:txBody>
      </p:sp>
      <p:sp>
        <p:nvSpPr>
          <p:cNvPr id="599" name="Google Shape;599;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 Pros and Cons</a:t>
            </a:r>
            <a:endParaRPr/>
          </a:p>
        </p:txBody>
      </p:sp>
      <p:sp>
        <p:nvSpPr>
          <p:cNvPr id="605" name="Google Shape;605;p6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Pros</a:t>
            </a:r>
            <a:endParaRPr dirty="0"/>
          </a:p>
          <a:p>
            <a:pPr marL="914400" lvl="1" indent="-317500" algn="l" rtl="0">
              <a:spcBef>
                <a:spcPts val="0"/>
              </a:spcBef>
              <a:spcAft>
                <a:spcPts val="0"/>
              </a:spcAft>
              <a:buSzPts val="1400"/>
              <a:buChar char="○"/>
            </a:pPr>
            <a:r>
              <a:rPr lang="en" dirty="0"/>
              <a:t>Centralized management of security policies (single point of control)</a:t>
            </a:r>
            <a:endParaRPr dirty="0"/>
          </a:p>
          <a:p>
            <a:pPr marL="914400" lvl="1" indent="-317500" algn="l" rtl="0">
              <a:spcBef>
                <a:spcPts val="0"/>
              </a:spcBef>
              <a:spcAft>
                <a:spcPts val="0"/>
              </a:spcAft>
              <a:buSzPts val="1400"/>
              <a:buChar char="○"/>
            </a:pPr>
            <a:r>
              <a:rPr lang="en" dirty="0"/>
              <a:t>Transparent operation to end users</a:t>
            </a:r>
            <a:endParaRPr dirty="0"/>
          </a:p>
          <a:p>
            <a:pPr marL="914400" lvl="1" indent="-317500" algn="l" rtl="0">
              <a:spcBef>
                <a:spcPts val="0"/>
              </a:spcBef>
              <a:spcAft>
                <a:spcPts val="0"/>
              </a:spcAft>
              <a:buSzPts val="1400"/>
              <a:buChar char="○"/>
            </a:pPr>
            <a:r>
              <a:rPr lang="en" dirty="0"/>
              <a:t>Mitigates security vulnerabilities on end hosts (e.g. block anything that looks like shellcode)</a:t>
            </a:r>
            <a:endParaRPr dirty="0"/>
          </a:p>
          <a:p>
            <a:pPr marL="457200" lvl="0" indent="-342900" algn="l" rtl="0">
              <a:spcBef>
                <a:spcPts val="0"/>
              </a:spcBef>
              <a:spcAft>
                <a:spcPts val="0"/>
              </a:spcAft>
              <a:buSzPts val="1800"/>
              <a:buChar char="●"/>
            </a:pPr>
            <a:r>
              <a:rPr lang="en" dirty="0"/>
              <a:t>Cons</a:t>
            </a:r>
            <a:endParaRPr dirty="0"/>
          </a:p>
          <a:p>
            <a:pPr marL="914400" lvl="1" indent="-317500" algn="l" rtl="0">
              <a:spcBef>
                <a:spcPts val="0"/>
              </a:spcBef>
              <a:spcAft>
                <a:spcPts val="0"/>
              </a:spcAft>
              <a:buSzPts val="1400"/>
              <a:buChar char="○"/>
            </a:pPr>
            <a:r>
              <a:rPr lang="en" dirty="0"/>
              <a:t>Reduced network connectivity</a:t>
            </a:r>
            <a:endParaRPr dirty="0"/>
          </a:p>
          <a:p>
            <a:pPr marL="1371600" lvl="2" indent="-317500" algn="l" rtl="0">
              <a:spcBef>
                <a:spcPts val="0"/>
              </a:spcBef>
              <a:spcAft>
                <a:spcPts val="0"/>
              </a:spcAft>
              <a:buSzPts val="1400"/>
              <a:buChar char="■"/>
            </a:pPr>
            <a:r>
              <a:rPr lang="en" dirty="0"/>
              <a:t>Some applications don’t work well inside a firewall</a:t>
            </a:r>
            <a:endParaRPr dirty="0"/>
          </a:p>
          <a:p>
            <a:pPr marL="914400" lvl="1" indent="-317500" algn="l" rtl="0">
              <a:spcBef>
                <a:spcPts val="0"/>
              </a:spcBef>
              <a:spcAft>
                <a:spcPts val="0"/>
              </a:spcAft>
              <a:buSzPts val="1400"/>
              <a:buChar char="○"/>
            </a:pPr>
            <a:r>
              <a:rPr lang="en" dirty="0"/>
              <a:t>Vulnerability to “insiders”</a:t>
            </a:r>
            <a:endParaRPr dirty="0"/>
          </a:p>
          <a:p>
            <a:pPr marL="1371600" lvl="2" indent="-317500" algn="l" rtl="0">
              <a:spcBef>
                <a:spcPts val="0"/>
              </a:spcBef>
              <a:spcAft>
                <a:spcPts val="0"/>
              </a:spcAft>
              <a:buSzPts val="1400"/>
              <a:buChar char="■"/>
            </a:pPr>
            <a:r>
              <a:rPr lang="en" dirty="0"/>
              <a:t>Employees could be bribed or threatened</a:t>
            </a:r>
            <a:endParaRPr dirty="0"/>
          </a:p>
          <a:p>
            <a:pPr marL="1371600" lvl="2" indent="-317500" algn="l" rtl="0">
              <a:spcBef>
                <a:spcPts val="0"/>
              </a:spcBef>
              <a:spcAft>
                <a:spcPts val="0"/>
              </a:spcAft>
              <a:buSzPts val="1400"/>
              <a:buChar char="■"/>
            </a:pPr>
            <a:r>
              <a:rPr lang="en" dirty="0"/>
              <a:t>Devices are often brought from into the network outside (e.g. cell phones, laptops)</a:t>
            </a:r>
            <a:endParaRPr dirty="0"/>
          </a:p>
          <a:p>
            <a:pPr marL="1371600" lvl="2" indent="-317500" algn="l" rtl="0">
              <a:spcBef>
                <a:spcPts val="0"/>
              </a:spcBef>
              <a:spcAft>
                <a:spcPts val="0"/>
              </a:spcAft>
              <a:buSzPts val="1400"/>
              <a:buChar char="■"/>
            </a:pPr>
            <a:r>
              <a:rPr lang="en" dirty="0"/>
              <a:t>Once one device is compromised, attackers can quickly spread through the network</a:t>
            </a:r>
            <a:endParaRPr dirty="0"/>
          </a:p>
          <a:p>
            <a:pPr marL="1371600" lvl="2" indent="-317500" algn="l" rtl="0">
              <a:spcBef>
                <a:spcPts val="0"/>
              </a:spcBef>
              <a:spcAft>
                <a:spcPts val="0"/>
              </a:spcAft>
              <a:buSzPts val="1400"/>
              <a:buChar char="■"/>
            </a:pPr>
            <a:r>
              <a:rPr lang="en" dirty="0"/>
              <a:t>Could be mitigated by layering firewalls for more sensitive devices</a:t>
            </a:r>
            <a:endParaRPr dirty="0"/>
          </a:p>
        </p:txBody>
      </p:sp>
      <p:sp>
        <p:nvSpPr>
          <p:cNvPr id="606" name="Google Shape;606;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Firewalls</a:t>
            </a:r>
            <a:endParaRPr/>
          </a:p>
        </p:txBody>
      </p:sp>
      <p:sp>
        <p:nvSpPr>
          <p:cNvPr id="626" name="Google Shape;626;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Firewalls</a:t>
            </a:r>
            <a:r>
              <a:rPr lang="en"/>
              <a:t>: Defend many devices by defending the network</a:t>
            </a:r>
            <a:endParaRPr/>
          </a:p>
          <a:p>
            <a:pPr marL="914400" lvl="1" indent="-317500" algn="l" rtl="0">
              <a:spcBef>
                <a:spcPts val="0"/>
              </a:spcBef>
              <a:spcAft>
                <a:spcPts val="0"/>
              </a:spcAft>
              <a:buSzPts val="1400"/>
              <a:buChar char="○"/>
            </a:pPr>
            <a:r>
              <a:rPr lang="en" b="1"/>
              <a:t>Security policies</a:t>
            </a:r>
            <a:r>
              <a:rPr lang="en"/>
              <a:t> dictate how traffic on the network is handled</a:t>
            </a:r>
            <a:endParaRPr/>
          </a:p>
          <a:p>
            <a:pPr marL="457200" lvl="0" indent="-342900" algn="l" rtl="0">
              <a:spcBef>
                <a:spcPts val="0"/>
              </a:spcBef>
              <a:spcAft>
                <a:spcPts val="0"/>
              </a:spcAft>
              <a:buSzPts val="1800"/>
              <a:buChar char="●"/>
            </a:pPr>
            <a:r>
              <a:rPr lang="en" b="1"/>
              <a:t>Packet filters</a:t>
            </a:r>
            <a:r>
              <a:rPr lang="en"/>
              <a:t>: Choose to either forward or drop packets</a:t>
            </a:r>
            <a:endParaRPr/>
          </a:p>
          <a:p>
            <a:pPr marL="914400" lvl="1" indent="-317500" algn="l" rtl="0">
              <a:spcBef>
                <a:spcPts val="0"/>
              </a:spcBef>
              <a:spcAft>
                <a:spcPts val="0"/>
              </a:spcAft>
              <a:buSzPts val="1400"/>
              <a:buChar char="○"/>
            </a:pPr>
            <a:r>
              <a:rPr lang="en" b="1"/>
              <a:t>Stateless packet filters</a:t>
            </a:r>
            <a:r>
              <a:rPr lang="en"/>
              <a:t>: Choose depending on the packet only</a:t>
            </a:r>
            <a:endParaRPr/>
          </a:p>
          <a:p>
            <a:pPr marL="914400" lvl="1" indent="-317500" algn="l" rtl="0">
              <a:spcBef>
                <a:spcPts val="0"/>
              </a:spcBef>
              <a:spcAft>
                <a:spcPts val="0"/>
              </a:spcAft>
              <a:buSzPts val="1400"/>
              <a:buChar char="○"/>
            </a:pPr>
            <a:r>
              <a:rPr lang="en" b="1"/>
              <a:t>Stateful packet filters</a:t>
            </a:r>
            <a:r>
              <a:rPr lang="en"/>
              <a:t>: Choose depending on the packet and the history of the connection</a:t>
            </a:r>
            <a:endParaRPr/>
          </a:p>
          <a:p>
            <a:pPr marL="914400" lvl="1" indent="-317500" algn="l" rtl="0">
              <a:spcBef>
                <a:spcPts val="0"/>
              </a:spcBef>
              <a:spcAft>
                <a:spcPts val="0"/>
              </a:spcAft>
              <a:buSzPts val="1400"/>
              <a:buChar char="○"/>
            </a:pPr>
            <a:r>
              <a:rPr lang="en"/>
              <a:t>Attackers can subvert packet filters by splitting key payloads or exploiting the TTL</a:t>
            </a:r>
            <a:endParaRPr/>
          </a:p>
          <a:p>
            <a:pPr marL="457200" lvl="0" indent="-342900" algn="l" rtl="0">
              <a:spcBef>
                <a:spcPts val="0"/>
              </a:spcBef>
              <a:spcAft>
                <a:spcPts val="0"/>
              </a:spcAft>
              <a:buSzPts val="1800"/>
              <a:buChar char="●"/>
            </a:pPr>
            <a:r>
              <a:rPr lang="en" b="1"/>
              <a:t>Proxy firewalls</a:t>
            </a:r>
            <a:r>
              <a:rPr lang="en"/>
              <a:t>: Create a connection with both sides instead of forwarding packets</a:t>
            </a:r>
            <a:endParaRPr/>
          </a:p>
        </p:txBody>
      </p:sp>
      <p:sp>
        <p:nvSpPr>
          <p:cNvPr id="627" name="Google Shape;62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7" name="Google Shape;107;p21"/>
          <p:cNvGraphicFramePr/>
          <p:nvPr/>
        </p:nvGraphicFramePr>
        <p:xfrm>
          <a:off x="288475" y="1584135"/>
          <a:ext cx="8567050" cy="222800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Extortion via DDoS on the rise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Denise Pappalardo and Ellen Messmer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May 16, 2005</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Criminals are increasingly targeting corporations with distributed denial-of-service (DDoS) attacks designed not to disrupt business networks but to be used as tools to extort thousands of dollars from the companies.</a:t>
                      </a:r>
                      <a:endParaRPr sz="1150" b="1">
                        <a:solidFill>
                          <a:srgbClr val="595959"/>
                        </a:solidFill>
                      </a:endParaRPr>
                    </a:p>
                    <a:p>
                      <a:pPr marL="0" lvl="0" indent="0" algn="l" rtl="0">
                        <a:spcBef>
                          <a:spcPts val="0"/>
                        </a:spcBef>
                        <a:spcAft>
                          <a:spcPts val="0"/>
                        </a:spcAft>
                        <a:buNone/>
                      </a:pPr>
                      <a:endParaRPr sz="1150">
                        <a:solidFill>
                          <a:srgbClr val="595959"/>
                        </a:solidFill>
                      </a:endParaRPr>
                    </a:p>
                    <a:p>
                      <a:pPr marL="0" lvl="0" indent="0" algn="l" rtl="0">
                        <a:spcBef>
                          <a:spcPts val="0"/>
                        </a:spcBef>
                        <a:spcAft>
                          <a:spcPts val="0"/>
                        </a:spcAft>
                        <a:buNone/>
                      </a:pPr>
                      <a:r>
                        <a:rPr lang="en" sz="1150">
                          <a:solidFill>
                            <a:srgbClr val="595959"/>
                          </a:solidFill>
                        </a:rPr>
                        <a:t>Those targeted are increasingly deciding to pay the extortionists rather than accept the consequences, experts say. While reports of this type of crime have circulated for several years, most victimized companies remain reluctant to acknowledge the attacks or enlist the help of law enforcement, resulting in limited awareness of the problem and few prosecutions.</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8" name="Google Shape;108;p21"/>
          <p:cNvPicPr preferRelativeResize="0"/>
          <p:nvPr/>
        </p:nvPicPr>
        <p:blipFill>
          <a:blip r:embed="rId4">
            <a:alphaModFix/>
          </a:blip>
          <a:stretch>
            <a:fillRect/>
          </a:stretch>
        </p:blipFill>
        <p:spPr>
          <a:xfrm>
            <a:off x="288475" y="1584125"/>
            <a:ext cx="1729486" cy="37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5" name="Google Shape;115;p22"/>
          <p:cNvGraphicFramePr/>
          <p:nvPr/>
        </p:nvGraphicFramePr>
        <p:xfrm>
          <a:off x="288475" y="1584135"/>
          <a:ext cx="8567050" cy="17022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DDoS makes a phishing e-mail look real</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Munir Kotadia</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November 8, 2006</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Just as Internet users learn that clicking on a link in an e-mail purporting to come from their bank is a bad idea, phishers seem to be developing a new tactic -- launch a DDoS attack on the Web site of the company whose customers they are targeting and then send e-mails "explaining" the outage and offering an "alternative" URL.</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16" name="Google Shape;116;p22"/>
          <p:cNvPicPr preferRelativeResize="0"/>
          <p:nvPr/>
        </p:nvPicPr>
        <p:blipFill>
          <a:blip r:embed="rId4">
            <a:alphaModFix/>
          </a:blip>
          <a:stretch>
            <a:fillRect/>
          </a:stretch>
        </p:blipFill>
        <p:spPr>
          <a:xfrm>
            <a:off x="288475" y="1584129"/>
            <a:ext cx="609572" cy="42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2" name="Google Shape;12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Exploiting program flaws</a:t>
            </a:r>
            <a:endParaRPr/>
          </a:p>
          <a:p>
            <a:pPr marL="914400" lvl="1" indent="-317500" algn="l" rtl="0">
              <a:spcBef>
                <a:spcPts val="0"/>
              </a:spcBef>
              <a:spcAft>
                <a:spcPts val="0"/>
              </a:spcAft>
              <a:buSzPts val="1400"/>
              <a:buChar char="○"/>
            </a:pPr>
            <a:r>
              <a:rPr lang="en"/>
              <a:t>Software vulnerabilities can cause a service to go offline</a:t>
            </a:r>
            <a:endParaRPr/>
          </a:p>
          <a:p>
            <a:pPr marL="914400" lvl="1" indent="-317500" algn="l" rtl="0">
              <a:spcBef>
                <a:spcPts val="0"/>
              </a:spcBef>
              <a:spcAft>
                <a:spcPts val="0"/>
              </a:spcAft>
              <a:buSzPts val="1400"/>
              <a:buChar char="○"/>
            </a:pPr>
            <a:r>
              <a:rPr lang="en"/>
              <a:t>Example: Exploit a buffer overflow to execute a shutdown command to the system</a:t>
            </a:r>
            <a:endParaRPr/>
          </a:p>
          <a:p>
            <a:pPr marL="914400" lvl="1" indent="-317500" algn="l" rtl="0">
              <a:spcBef>
                <a:spcPts val="0"/>
              </a:spcBef>
              <a:spcAft>
                <a:spcPts val="0"/>
              </a:spcAft>
              <a:buSzPts val="1400"/>
              <a:buChar char="○"/>
            </a:pPr>
            <a:r>
              <a:rPr lang="en"/>
              <a:t>Example: Exploit a SQL injection vulnerability to delete the database</a:t>
            </a:r>
            <a:endParaRPr/>
          </a:p>
          <a:p>
            <a:pPr marL="457200" lvl="0" indent="-342900" algn="l" rtl="0">
              <a:spcBef>
                <a:spcPts val="0"/>
              </a:spcBef>
              <a:spcAft>
                <a:spcPts val="0"/>
              </a:spcAft>
              <a:buSzPts val="1800"/>
              <a:buChar char="●"/>
            </a:pPr>
            <a:r>
              <a:rPr lang="en"/>
              <a:t>Resource exhaustion</a:t>
            </a:r>
            <a:endParaRPr/>
          </a:p>
          <a:p>
            <a:pPr marL="914400" lvl="1" indent="-317500" algn="l" rtl="0">
              <a:spcBef>
                <a:spcPts val="0"/>
              </a:spcBef>
              <a:spcAft>
                <a:spcPts val="0"/>
              </a:spcAft>
              <a:buSzPts val="1400"/>
              <a:buChar char="○"/>
            </a:pPr>
            <a:r>
              <a:rPr lang="en"/>
              <a:t>Everything on the network has limited resources</a:t>
            </a:r>
            <a:endParaRPr/>
          </a:p>
          <a:p>
            <a:pPr marL="914400" lvl="1" indent="-317500" algn="l" rtl="0">
              <a:spcBef>
                <a:spcPts val="0"/>
              </a:spcBef>
              <a:spcAft>
                <a:spcPts val="0"/>
              </a:spcAft>
              <a:buSzPts val="1400"/>
              <a:buChar char="○"/>
            </a:pPr>
            <a:r>
              <a:rPr lang="en"/>
              <a:t>The attacker consumes all the limited resources so legitimate users can’t use them</a:t>
            </a:r>
            <a:endParaRPr/>
          </a:p>
        </p:txBody>
      </p:sp>
      <p:sp>
        <p:nvSpPr>
          <p:cNvPr id="123" name="Google Shape;12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9" name="Google Shape;129;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Bottlenecks</a:t>
            </a:r>
            <a:endParaRPr/>
          </a:p>
          <a:p>
            <a:pPr marL="914400" lvl="1" indent="-317500" algn="l" rtl="0">
              <a:spcBef>
                <a:spcPts val="0"/>
              </a:spcBef>
              <a:spcAft>
                <a:spcPts val="0"/>
              </a:spcAft>
              <a:buSzPts val="1400"/>
              <a:buChar char="○"/>
            </a:pPr>
            <a:r>
              <a:rPr lang="en"/>
              <a:t>Different parts of the system might have different resource limits</a:t>
            </a:r>
            <a:endParaRPr/>
          </a:p>
          <a:p>
            <a:pPr marL="914400" lvl="1" indent="-317500" algn="l" rtl="0">
              <a:spcBef>
                <a:spcPts val="0"/>
              </a:spcBef>
              <a:spcAft>
                <a:spcPts val="0"/>
              </a:spcAft>
              <a:buSzPts val="1400"/>
              <a:buChar char="○"/>
            </a:pPr>
            <a:r>
              <a:rPr lang="en"/>
              <a:t>The attacker only needs to exhaust the </a:t>
            </a:r>
            <a:r>
              <a:rPr lang="en" b="1"/>
              <a:t>bottleneck</a:t>
            </a:r>
            <a:r>
              <a:rPr lang="en"/>
              <a:t>: the part of the system with the least resources</a:t>
            </a:r>
            <a:endParaRPr/>
          </a:p>
        </p:txBody>
      </p:sp>
      <p:sp>
        <p:nvSpPr>
          <p:cNvPr id="130" name="Google Shape;13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31" name="Google Shape;131;p24"/>
          <p:cNvSpPr/>
          <p:nvPr/>
        </p:nvSpPr>
        <p:spPr>
          <a:xfrm>
            <a:off x="112787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542632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3741750" y="3474713"/>
            <a:ext cx="1242500" cy="572700"/>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4"/>
          <p:cNvCxnSpPr>
            <a:stCxn id="131" idx="3"/>
            <a:endCxn id="133" idx="1"/>
          </p:cNvCxnSpPr>
          <p:nvPr/>
        </p:nvCxnSpPr>
        <p:spPr>
          <a:xfrm>
            <a:off x="2575742" y="3761063"/>
            <a:ext cx="1166100" cy="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24"/>
          <p:cNvCxnSpPr>
            <a:endCxn id="131" idx="1"/>
          </p:cNvCxnSpPr>
          <p:nvPr/>
        </p:nvCxnSpPr>
        <p:spPr>
          <a:xfrm>
            <a:off x="416575" y="3761063"/>
            <a:ext cx="711300" cy="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24"/>
          <p:cNvCxnSpPr>
            <a:stCxn id="133" idx="3"/>
            <a:endCxn id="132" idx="1"/>
          </p:cNvCxnSpPr>
          <p:nvPr/>
        </p:nvCxnSpPr>
        <p:spPr>
          <a:xfrm>
            <a:off x="4570083" y="3761063"/>
            <a:ext cx="856200" cy="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24"/>
          <p:cNvCxnSpPr>
            <a:stCxn id="132" idx="3"/>
          </p:cNvCxnSpPr>
          <p:nvPr/>
        </p:nvCxnSpPr>
        <p:spPr>
          <a:xfrm>
            <a:off x="6874192" y="3761063"/>
            <a:ext cx="1384200" cy="0"/>
          </a:xfrm>
          <a:prstGeom prst="straightConnector1">
            <a:avLst/>
          </a:prstGeom>
          <a:noFill/>
          <a:ln w="19050" cap="flat" cmpd="sng">
            <a:solidFill>
              <a:schemeClr val="dk1"/>
            </a:solidFill>
            <a:prstDash val="solid"/>
            <a:round/>
            <a:headEnd type="none" w="med" len="med"/>
            <a:tailEnd type="triangle" w="med" len="med"/>
          </a:ln>
        </p:spPr>
      </p:cxnSp>
      <p:sp>
        <p:nvSpPr>
          <p:cNvPr id="138" name="Google Shape;138;p24"/>
          <p:cNvSpPr txBox="1"/>
          <p:nvPr/>
        </p:nvSpPr>
        <p:spPr>
          <a:xfrm>
            <a:off x="3670900" y="4167375"/>
            <a:ext cx="13842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Bottleneck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Targets</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Application-level DoS</a:t>
            </a:r>
            <a:r>
              <a:rPr lang="en" dirty="0"/>
              <a:t>: Target the high-level application running on the host</a:t>
            </a:r>
            <a:endParaRPr b="1"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Network-level DoS</a:t>
            </a:r>
            <a:r>
              <a:rPr lang="en" dirty="0"/>
              <a:t>: Target network protocols to affect the host’s Internet</a:t>
            </a:r>
            <a:endParaRPr dirty="0"/>
          </a:p>
        </p:txBody>
      </p:sp>
      <p:sp>
        <p:nvSpPr>
          <p:cNvPr id="145" name="Google Shape;14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4059</Words>
  <Application>Microsoft Macintosh PowerPoint</Application>
  <PresentationFormat>On-screen Show (16:9)</PresentationFormat>
  <Paragraphs>517</Paragraphs>
  <Slides>47</Slides>
  <Notes>47</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Courier New</vt:lpstr>
      <vt:lpstr>CS 161</vt:lpstr>
      <vt:lpstr>Denial of Service (DoS)</vt:lpstr>
      <vt:lpstr>Today: Denial of Service</vt:lpstr>
      <vt:lpstr>Availability and Denial of Service (DoS)</vt:lpstr>
      <vt:lpstr>DoS in the News</vt:lpstr>
      <vt:lpstr>DoS in the News</vt:lpstr>
      <vt:lpstr>DoS in the News</vt:lpstr>
      <vt:lpstr>DoS Attacks: Strategies</vt:lpstr>
      <vt:lpstr>DoS Attacks: Strategies</vt:lpstr>
      <vt:lpstr>DoS Targets</vt:lpstr>
      <vt:lpstr>Application-Level DoS</vt:lpstr>
      <vt:lpstr>Application-Level DoS</vt:lpstr>
      <vt:lpstr>Resource Consumption</vt:lpstr>
      <vt:lpstr>Algorithmic Complexity Attacks</vt:lpstr>
      <vt:lpstr>Application-Level DoS: Defenses</vt:lpstr>
      <vt:lpstr>Application-Level DoS: Defenses</vt:lpstr>
      <vt:lpstr>Network-Level DoS</vt:lpstr>
      <vt:lpstr>Network-Level DoS</vt:lpstr>
      <vt:lpstr>Distributed Denial-of-Service (DDoS)</vt:lpstr>
      <vt:lpstr>Amplified Denial-of-Service</vt:lpstr>
      <vt:lpstr>Amplified Denial-of-Service</vt:lpstr>
      <vt:lpstr>Network-Level DoS: Defenses</vt:lpstr>
      <vt:lpstr>Network-Level DoS: Defenses</vt:lpstr>
      <vt:lpstr>SYN Flooding and SYN Cookies</vt:lpstr>
      <vt:lpstr>SYN Flooding</vt:lpstr>
      <vt:lpstr>SYN Flooding: Defenses</vt:lpstr>
      <vt:lpstr>Idealized SYN Cookies</vt:lpstr>
      <vt:lpstr>Practical SYN Cookies</vt:lpstr>
      <vt:lpstr>Practical SYN Cookies</vt:lpstr>
      <vt:lpstr>Summary: Denial of Service </vt:lpstr>
      <vt:lpstr>Firewalls</vt:lpstr>
      <vt:lpstr>Motivation: Scalable Defenses</vt:lpstr>
      <vt:lpstr>Firewalls and Security Policies</vt:lpstr>
      <vt:lpstr>Firewalls and Security Policies</vt:lpstr>
      <vt:lpstr>Default Security Policies?</vt:lpstr>
      <vt:lpstr>Stateless Packet Filters</vt:lpstr>
      <vt:lpstr>Stateless Packet Filters</vt:lpstr>
      <vt:lpstr>Stateful Packet Filters</vt:lpstr>
      <vt:lpstr>Stateful Packet Filters</vt:lpstr>
      <vt:lpstr>State in an FTP Rule</vt:lpstr>
      <vt:lpstr>Subverting Packet Filters</vt:lpstr>
      <vt:lpstr>Subverting Packet Filters</vt:lpstr>
      <vt:lpstr>Subverting Packet Filters</vt:lpstr>
      <vt:lpstr>Subverting Packet Filters</vt:lpstr>
      <vt:lpstr>Other Types of Firewalls</vt:lpstr>
      <vt:lpstr>Alternatives to Allowing Firewall Traffic</vt:lpstr>
      <vt:lpstr>Firewall Pros and Cons</vt:lpstr>
      <vt:lpstr>Summary: Firewalls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and Firewalls</dc:title>
  <cp:lastModifiedBy>Jian Xiang</cp:lastModifiedBy>
  <cp:revision>15</cp:revision>
  <dcterms:modified xsi:type="dcterms:W3CDTF">2023-11-07T14:11:37Z</dcterms:modified>
</cp:coreProperties>
</file>