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3" r:id="rId1"/>
  </p:sldMasterIdLst>
  <p:notesMasterIdLst>
    <p:notesMasterId r:id="rId51"/>
  </p:notesMasterIdLst>
  <p:sldIdLst>
    <p:sldId id="330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E604CA-AD57-4AB2-B3D3-69E05442DE48}">
  <a:tblStyle styleId="{BFE604CA-AD57-4AB2-B3D3-69E05442DE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24"/>
    <p:restoredTop sz="92595"/>
  </p:normalViewPr>
  <p:slideViewPr>
    <p:cSldViewPr snapToGrid="0">
      <p:cViewPr varScale="1">
        <p:scale>
          <a:sx n="201" d="100"/>
          <a:sy n="201" d="100"/>
        </p:scale>
        <p:origin x="1280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744"/>
    </p:cViewPr>
  </p:outlin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rame_(networking)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Protocol_data_unit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4d33b6cfd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4d33b6cfd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6f16c788ae_0_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6f16c788ae_0_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6f16c788ae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6f16c788ae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6f16c788ae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6f16c788ae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6f16c788ae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6f16c788ae_0_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6f16c788ae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6f16c788ae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6f16c788ae_0_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6f16c788ae_0_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16f16c788ae_0_4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16f16c788ae_0_4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6f16c788ae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6f16c788ae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6f16c788ae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6f16c788ae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6f16c788ae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6f16c788ae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6f16c788ae_0_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6f16c788ae_0_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data link layer is concerned with local delivery of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Frame (networking)"/>
              </a:rPr>
              <a:t>frames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between nodes on the same level of the network. 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Data-link frames, as these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Protocol data unit"/>
              </a:rPr>
              <a:t>protocol data units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are called, do not cross the boundaries of a local area network. Inter-network routing and global addressing are higher-layer functions, allowing data-link protocols to focus on local delivery, addressing, and media arbitration. </a:t>
            </a: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6f16c788ae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6f16c788ae_0_5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6f16c788ae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6f16c788ae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TODO: Nick made this a white slide, but should it be?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6f16c788ae_0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6f16c788ae_0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6f16c788ae_0_6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6f16c788ae_0_6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6f16c788ae_0_6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6f16c788ae_0_6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6f16c788ae_0_6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6f16c788ae_0_6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6f16c788ae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6f16c788ae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6f16c788ae_0_7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6f16c788ae_0_7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16f16c788ae_0_7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16f16c788ae_0_7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Ask: Why take different routes? What might happen?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If      layer 3 is like the address on a piece of mail,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-apple-system"/>
              </a:rPr>
              <a:t>then layer 2 is like indicating the office number or apartment number at that address. Ethernet is the protocol most used here.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e5f962436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e5f962436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6f16c788ae_0_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6f16c788ae_0_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Notice: Source address, destination address, header checksum, fragment offset, and data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16f16c788ae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16f16c788ae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6f16c788ae_0_7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6f16c788ae_0_7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6f16c788ae_0_7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6f16c788ae_0_7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6f16c788ae_0_8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6f16c788ae_0_8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6f16c788ae_0_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6f16c788ae_0_8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g16f16c788ae_0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8" name="Google Shape;658;g16f16c788ae_0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16f16c788ae_0_8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16f16c788ae_0_8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16f16c788ae_0_8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16f16c788ae_0_8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6f16c788ae_0_9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6f16c788ae_0_9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6f16c788ae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6f16c788ae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16f16c788ae_0_9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16f16c788ae_0_9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16f16c788ae_0_9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16f16c788ae_0_9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16f16c788ae_0_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16f16c788ae_0_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16f16c788ae_0_9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16f16c788ae_0_9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16f16c788ae_0_10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16f16c788ae_0_10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16f16c788ae_0_1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16f16c788ae_0_1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16f16c788ae_0_10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16f16c788ae_0_10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16f16c788ae_0_10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16f16c788ae_0_10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16f16c788ae_0_1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16f16c788ae_0_10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16f16c788ae_0_1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16f16c788ae_0_1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6f16c788ae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6f16c788ae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6f16c788ae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6f16c788ae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6f16c788ae_0_3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6f16c788ae_0_3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6f16c788ae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6f16c788ae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6f16c788ae_0_3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6f16c788ae_0_3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Optional">
  <p:cSld name="TITLE_AND_TWO_COLUMNS_1">
    <p:bg>
      <p:bgPr>
        <a:solidFill>
          <a:srgbClr val="A4C2F4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- Optional">
  <p:cSld name="ONE_COLUMN_TEXT_1">
    <p:bg>
      <p:bgPr>
        <a:solidFill>
          <a:srgbClr val="A4C2F4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- Optional">
  <p:cSld name="CUSTOM_1">
    <p:bg>
      <p:bgPr>
        <a:solidFill>
          <a:srgbClr val="A4C2F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ptional">
  <p:cSld name="SECTION_HEADER_1">
    <p:bg>
      <p:bgPr>
        <a:solidFill>
          <a:srgbClr val="A4C2F4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Optional">
  <p:cSld name="TITLE_AND_BODY_1">
    <p:bg>
      <p:bgPr>
        <a:solidFill>
          <a:srgbClr val="A4C2F4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Fall 2022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2" name="Google Shape;9;p1">
            <a:extLst>
              <a:ext uri="{FF2B5EF4-FFF2-40B4-BE49-F238E27FC236}">
                <a16:creationId xmlns:a16="http://schemas.microsoft.com/office/drawing/2014/main" id="{F1693864-2045-8E82-F959-CC6422D428F7}"/>
              </a:ext>
            </a:extLst>
          </p:cNvPr>
          <p:cNvSpPr/>
          <p:nvPr userDrawn="1"/>
        </p:nvSpPr>
        <p:spPr>
          <a:xfrm>
            <a:off x="0" y="879679"/>
            <a:ext cx="9144000" cy="27609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lt1"/>
                </a:solidFill>
              </a:rPr>
              <a:t>ITIS 6200 / 8200</a:t>
            </a:r>
            <a:endParaRPr sz="1200" b="1" dirty="0">
              <a:solidFill>
                <a:schemeClr val="lt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Announcement 	</a:t>
            </a:r>
            <a:endParaRPr dirty="0"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/>
              <a:t>Project #1 due today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800" dirty="0"/>
              <a:t>Assignment #3 release today </a:t>
            </a:r>
          </a:p>
          <a:p>
            <a:pPr lvl="1" indent="-342900">
              <a:buSzPts val="1800"/>
              <a:buChar char="●"/>
            </a:pPr>
            <a:r>
              <a:rPr lang="en-US" sz="1800" dirty="0"/>
              <a:t>To be released at 11:59am</a:t>
            </a:r>
          </a:p>
          <a:p>
            <a:pPr lvl="1" indent="-342900">
              <a:buSzPts val="1800"/>
              <a:buChar char="●"/>
            </a:pPr>
            <a:r>
              <a:rPr lang="en-US" sz="1800" dirty="0"/>
              <a:t>Due Nov.9 11:59pm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800" dirty="0"/>
          </a:p>
          <a:p>
            <a:r>
              <a:rPr lang="en-US" sz="2800" dirty="0"/>
              <a:t>Project #2 to be released next Thursday</a:t>
            </a:r>
          </a:p>
          <a:p>
            <a:pPr lvl="1" indent="-342900">
              <a:buSzPts val="1800"/>
              <a:buChar char="●"/>
            </a:pPr>
            <a:r>
              <a:rPr lang="en-US" sz="1900" dirty="0"/>
              <a:t>To be released at Nov.2 11:59am</a:t>
            </a:r>
          </a:p>
          <a:p>
            <a:pPr lvl="1" indent="-342900">
              <a:buSzPts val="1800"/>
              <a:buChar char="●"/>
            </a:pPr>
            <a:r>
              <a:rPr lang="en-US" sz="1900" dirty="0"/>
              <a:t>Due Nov.16 11:59pm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sz="2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2800" dirty="0"/>
          </a:p>
        </p:txBody>
      </p:sp>
      <p:sp>
        <p:nvSpPr>
          <p:cNvPr id="106" name="Google Shape;10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Sending Mail</a:t>
            </a:r>
            <a:endParaRPr/>
          </a:p>
        </p:txBody>
      </p:sp>
      <p:grpSp>
        <p:nvGrpSpPr>
          <p:cNvPr id="153" name="Google Shape;153;p27"/>
          <p:cNvGrpSpPr/>
          <p:nvPr/>
        </p:nvGrpSpPr>
        <p:grpSpPr>
          <a:xfrm>
            <a:off x="1500288" y="1189450"/>
            <a:ext cx="818624" cy="1232425"/>
            <a:chOff x="1500288" y="1189450"/>
            <a:chExt cx="818624" cy="1232425"/>
          </a:xfrm>
        </p:grpSpPr>
        <p:pic>
          <p:nvPicPr>
            <p:cNvPr id="154" name="Google Shape;154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00288" y="1589600"/>
              <a:ext cx="818624" cy="83227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55" name="Google Shape;155;p27"/>
            <p:cNvSpPr txBox="1"/>
            <p:nvPr/>
          </p:nvSpPr>
          <p:spPr>
            <a:xfrm>
              <a:off x="1543750" y="1189450"/>
              <a:ext cx="731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Alice</a:t>
              </a:r>
              <a:endParaRPr/>
            </a:p>
          </p:txBody>
        </p:sp>
      </p:grpSp>
      <p:pic>
        <p:nvPicPr>
          <p:cNvPr id="156" name="Google Shape;1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3399" y="2794738"/>
            <a:ext cx="1172401" cy="83227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157" name="Google Shape;157;p27"/>
          <p:cNvGrpSpPr/>
          <p:nvPr/>
        </p:nvGrpSpPr>
        <p:grpSpPr>
          <a:xfrm>
            <a:off x="6852438" y="1189450"/>
            <a:ext cx="818624" cy="1232425"/>
            <a:chOff x="6852438" y="1189450"/>
            <a:chExt cx="818624" cy="1232425"/>
          </a:xfrm>
        </p:grpSpPr>
        <p:pic>
          <p:nvPicPr>
            <p:cNvPr id="158" name="Google Shape;158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52438" y="1589600"/>
              <a:ext cx="818624" cy="832275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59" name="Google Shape;159;p27"/>
            <p:cNvSpPr txBox="1"/>
            <p:nvPr/>
          </p:nvSpPr>
          <p:spPr>
            <a:xfrm>
              <a:off x="6895900" y="1189450"/>
              <a:ext cx="731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Bob</a:t>
              </a:r>
              <a:endParaRPr/>
            </a:p>
          </p:txBody>
        </p:sp>
      </p:grpSp>
      <p:pic>
        <p:nvPicPr>
          <p:cNvPr id="160" name="Google Shape;16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5549" y="2794738"/>
            <a:ext cx="1172401" cy="83227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1" name="Google Shape;161;p27"/>
          <p:cNvSpPr/>
          <p:nvPr/>
        </p:nvSpPr>
        <p:spPr>
          <a:xfrm>
            <a:off x="2729750" y="2711550"/>
            <a:ext cx="1487700" cy="832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Send to: Bob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7"/>
          <p:cNvSpPr txBox="1"/>
          <p:nvPr/>
        </p:nvSpPr>
        <p:spPr>
          <a:xfrm>
            <a:off x="2867300" y="3076150"/>
            <a:ext cx="1172400" cy="400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hungry.</a:t>
            </a:r>
            <a:endParaRPr/>
          </a:p>
        </p:txBody>
      </p:sp>
      <p:sp>
        <p:nvSpPr>
          <p:cNvPr id="163" name="Google Shape;163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Sending Mail</a:t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288" y="1589600"/>
            <a:ext cx="818624" cy="832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0" name="Google Shape;170;p28"/>
          <p:cNvSpPr txBox="1"/>
          <p:nvPr/>
        </p:nvSpPr>
        <p:spPr>
          <a:xfrm>
            <a:off x="1543750" y="1189450"/>
            <a:ext cx="73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3399" y="2794738"/>
            <a:ext cx="1172401" cy="83227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2" name="Google Shape;172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6050" y="3999876"/>
            <a:ext cx="1227096" cy="832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2438" y="1589600"/>
            <a:ext cx="818624" cy="832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4" name="Google Shape;174;p28"/>
          <p:cNvSpPr txBox="1"/>
          <p:nvPr/>
        </p:nvSpPr>
        <p:spPr>
          <a:xfrm>
            <a:off x="6895900" y="1189450"/>
            <a:ext cx="73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5549" y="2794738"/>
            <a:ext cx="1172401" cy="83227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6" name="Google Shape;17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8200" y="3999876"/>
            <a:ext cx="1227096" cy="832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7" name="Google Shape;177;p28"/>
          <p:cNvSpPr/>
          <p:nvPr/>
        </p:nvSpPr>
        <p:spPr>
          <a:xfrm>
            <a:off x="2741225" y="3619225"/>
            <a:ext cx="1689300" cy="1298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Mail to: 123 Bob St</a:t>
            </a:r>
            <a:endParaRPr/>
          </a:p>
        </p:txBody>
      </p:sp>
      <p:sp>
        <p:nvSpPr>
          <p:cNvPr id="178" name="Google Shape;178;p28"/>
          <p:cNvSpPr/>
          <p:nvPr/>
        </p:nvSpPr>
        <p:spPr>
          <a:xfrm>
            <a:off x="2832650" y="4012500"/>
            <a:ext cx="1487700" cy="832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Send to: Bob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8"/>
          <p:cNvSpPr txBox="1"/>
          <p:nvPr/>
        </p:nvSpPr>
        <p:spPr>
          <a:xfrm>
            <a:off x="2970200" y="4377100"/>
            <a:ext cx="1172400" cy="400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hungry.</a:t>
            </a:r>
            <a:endParaRPr/>
          </a:p>
        </p:txBody>
      </p:sp>
      <p:sp>
        <p:nvSpPr>
          <p:cNvPr id="180" name="Google Shape;180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Sending Mail</a:t>
            </a:r>
            <a:endParaRPr/>
          </a:p>
        </p:txBody>
      </p:sp>
      <p:pic>
        <p:nvPicPr>
          <p:cNvPr id="186" name="Google Shape;18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288" y="1589600"/>
            <a:ext cx="818624" cy="832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7" name="Google Shape;187;p29"/>
          <p:cNvSpPr txBox="1"/>
          <p:nvPr/>
        </p:nvSpPr>
        <p:spPr>
          <a:xfrm>
            <a:off x="1543750" y="1189450"/>
            <a:ext cx="73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3399" y="2794738"/>
            <a:ext cx="1172401" cy="83227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9" name="Google Shape;18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6050" y="3999876"/>
            <a:ext cx="1227096" cy="832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2438" y="1589600"/>
            <a:ext cx="818624" cy="832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1" name="Google Shape;191;p29"/>
          <p:cNvSpPr txBox="1"/>
          <p:nvPr/>
        </p:nvSpPr>
        <p:spPr>
          <a:xfrm>
            <a:off x="6895900" y="1189450"/>
            <a:ext cx="73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5549" y="2794738"/>
            <a:ext cx="1172401" cy="83227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3" name="Google Shape;19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8200" y="3999876"/>
            <a:ext cx="1227096" cy="832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4" name="Google Shape;194;p29"/>
          <p:cNvSpPr/>
          <p:nvPr/>
        </p:nvSpPr>
        <p:spPr>
          <a:xfrm>
            <a:off x="4834800" y="3707475"/>
            <a:ext cx="1689300" cy="1298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Mail to: 123 Bob St</a:t>
            </a:r>
            <a:endParaRPr/>
          </a:p>
        </p:txBody>
      </p:sp>
      <p:sp>
        <p:nvSpPr>
          <p:cNvPr id="195" name="Google Shape;195;p29"/>
          <p:cNvSpPr/>
          <p:nvPr/>
        </p:nvSpPr>
        <p:spPr>
          <a:xfrm>
            <a:off x="4926225" y="4100750"/>
            <a:ext cx="1487700" cy="832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Send to: Bob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9"/>
          <p:cNvSpPr txBox="1"/>
          <p:nvPr/>
        </p:nvSpPr>
        <p:spPr>
          <a:xfrm>
            <a:off x="5063775" y="4465350"/>
            <a:ext cx="1172400" cy="400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hungry.</a:t>
            </a:r>
            <a:endParaRPr/>
          </a:p>
        </p:txBody>
      </p:sp>
      <p:sp>
        <p:nvSpPr>
          <p:cNvPr id="197" name="Google Shape;19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Sending Mail</a:t>
            </a:r>
            <a:endParaRPr/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288" y="1589600"/>
            <a:ext cx="818624" cy="832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4" name="Google Shape;204;p30"/>
          <p:cNvSpPr txBox="1"/>
          <p:nvPr/>
        </p:nvSpPr>
        <p:spPr>
          <a:xfrm>
            <a:off x="1543750" y="1189450"/>
            <a:ext cx="73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3399" y="2794738"/>
            <a:ext cx="1172401" cy="83227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6" name="Google Shape;20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6050" y="3999876"/>
            <a:ext cx="1227096" cy="832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2438" y="1589600"/>
            <a:ext cx="818624" cy="832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8" name="Google Shape;208;p30"/>
          <p:cNvSpPr txBox="1"/>
          <p:nvPr/>
        </p:nvSpPr>
        <p:spPr>
          <a:xfrm>
            <a:off x="6895900" y="1189450"/>
            <a:ext cx="73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5549" y="2794738"/>
            <a:ext cx="1172401" cy="83227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0" name="Google Shape;21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8200" y="3999876"/>
            <a:ext cx="1227096" cy="832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1" name="Google Shape;211;p30"/>
          <p:cNvSpPr/>
          <p:nvPr/>
        </p:nvSpPr>
        <p:spPr>
          <a:xfrm>
            <a:off x="5078625" y="2805350"/>
            <a:ext cx="1487700" cy="832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Send to: Bob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0"/>
          <p:cNvSpPr txBox="1"/>
          <p:nvPr/>
        </p:nvSpPr>
        <p:spPr>
          <a:xfrm>
            <a:off x="5216175" y="3169950"/>
            <a:ext cx="1172400" cy="400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hungry.</a:t>
            </a:r>
            <a:endParaRPr/>
          </a:p>
        </p:txBody>
      </p:sp>
      <p:sp>
        <p:nvSpPr>
          <p:cNvPr id="213" name="Google Shape;21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Sending Mail</a:t>
            </a:r>
            <a:endParaRPr/>
          </a:p>
        </p:txBody>
      </p:sp>
      <p:pic>
        <p:nvPicPr>
          <p:cNvPr id="219" name="Google Shape;2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288" y="1589600"/>
            <a:ext cx="818624" cy="832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0" name="Google Shape;220;p31"/>
          <p:cNvSpPr txBox="1"/>
          <p:nvPr/>
        </p:nvSpPr>
        <p:spPr>
          <a:xfrm>
            <a:off x="1543750" y="1189450"/>
            <a:ext cx="73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pic>
        <p:nvPicPr>
          <p:cNvPr id="221" name="Google Shape;22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3399" y="2794738"/>
            <a:ext cx="1172401" cy="83227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2" name="Google Shape;22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6050" y="3999876"/>
            <a:ext cx="1227096" cy="832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3" name="Google Shape;2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2438" y="1589600"/>
            <a:ext cx="818624" cy="832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4" name="Google Shape;224;p31"/>
          <p:cNvSpPr txBox="1"/>
          <p:nvPr/>
        </p:nvSpPr>
        <p:spPr>
          <a:xfrm>
            <a:off x="6895900" y="1189450"/>
            <a:ext cx="73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pic>
        <p:nvPicPr>
          <p:cNvPr id="225" name="Google Shape;22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5549" y="2794738"/>
            <a:ext cx="1172401" cy="83227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6" name="Google Shape;22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8200" y="3999876"/>
            <a:ext cx="1227096" cy="832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7" name="Google Shape;227;p31"/>
          <p:cNvSpPr txBox="1"/>
          <p:nvPr/>
        </p:nvSpPr>
        <p:spPr>
          <a:xfrm>
            <a:off x="5493100" y="1761375"/>
            <a:ext cx="1172400" cy="400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hungry.</a:t>
            </a:r>
            <a:endParaRPr/>
          </a:p>
        </p:txBody>
      </p:sp>
      <p:sp>
        <p:nvSpPr>
          <p:cNvPr id="228" name="Google Shape;2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Sending Mail</a:t>
            </a:r>
            <a:endParaRPr/>
          </a:p>
        </p:txBody>
      </p:sp>
      <p:pic>
        <p:nvPicPr>
          <p:cNvPr id="234" name="Google Shape;23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288" y="1589600"/>
            <a:ext cx="818624" cy="832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5" name="Google Shape;235;p32"/>
          <p:cNvSpPr txBox="1"/>
          <p:nvPr/>
        </p:nvSpPr>
        <p:spPr>
          <a:xfrm>
            <a:off x="1543750" y="1189450"/>
            <a:ext cx="73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pic>
        <p:nvPicPr>
          <p:cNvPr id="236" name="Google Shape;23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3399" y="2794738"/>
            <a:ext cx="1172401" cy="83227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7" name="Google Shape;237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6050" y="3999876"/>
            <a:ext cx="1227096" cy="832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38" name="Google Shape;238;p32"/>
          <p:cNvCxnSpPr>
            <a:stCxn id="234" idx="2"/>
            <a:endCxn id="236" idx="0"/>
          </p:cNvCxnSpPr>
          <p:nvPr/>
        </p:nvCxnSpPr>
        <p:spPr>
          <a:xfrm>
            <a:off x="1909599" y="2421875"/>
            <a:ext cx="0" cy="3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2"/>
          <p:cNvCxnSpPr>
            <a:stCxn id="236" idx="2"/>
            <a:endCxn id="237" idx="0"/>
          </p:cNvCxnSpPr>
          <p:nvPr/>
        </p:nvCxnSpPr>
        <p:spPr>
          <a:xfrm>
            <a:off x="1909599" y="3627010"/>
            <a:ext cx="0" cy="3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32"/>
          <p:cNvCxnSpPr/>
          <p:nvPr/>
        </p:nvCxnSpPr>
        <p:spPr>
          <a:xfrm>
            <a:off x="2772763" y="1961475"/>
            <a:ext cx="359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41" name="Google Shape;241;p32"/>
          <p:cNvCxnSpPr/>
          <p:nvPr/>
        </p:nvCxnSpPr>
        <p:spPr>
          <a:xfrm>
            <a:off x="2772750" y="3166613"/>
            <a:ext cx="359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42" name="Google Shape;242;p32"/>
          <p:cNvCxnSpPr/>
          <p:nvPr/>
        </p:nvCxnSpPr>
        <p:spPr>
          <a:xfrm>
            <a:off x="2772738" y="4405650"/>
            <a:ext cx="35985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243" name="Google Shape;24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2438" y="1589600"/>
            <a:ext cx="818624" cy="832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4" name="Google Shape;244;p32"/>
          <p:cNvSpPr txBox="1"/>
          <p:nvPr/>
        </p:nvSpPr>
        <p:spPr>
          <a:xfrm>
            <a:off x="6895900" y="1189450"/>
            <a:ext cx="73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pic>
        <p:nvPicPr>
          <p:cNvPr id="245" name="Google Shape;24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5549" y="2794738"/>
            <a:ext cx="1172401" cy="83227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6" name="Google Shape;24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8200" y="3999876"/>
            <a:ext cx="1227096" cy="832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247" name="Google Shape;247;p32"/>
          <p:cNvCxnSpPr>
            <a:stCxn id="243" idx="2"/>
            <a:endCxn id="245" idx="0"/>
          </p:cNvCxnSpPr>
          <p:nvPr/>
        </p:nvCxnSpPr>
        <p:spPr>
          <a:xfrm>
            <a:off x="7261749" y="2421875"/>
            <a:ext cx="0" cy="3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" name="Google Shape;248;p32"/>
          <p:cNvSpPr txBox="1"/>
          <p:nvPr/>
        </p:nvSpPr>
        <p:spPr>
          <a:xfrm>
            <a:off x="3469175" y="1018075"/>
            <a:ext cx="29865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layer communicates with each other, relying on abstractions below them!</a:t>
            </a:r>
            <a:endParaRPr/>
          </a:p>
        </p:txBody>
      </p:sp>
      <p:cxnSp>
        <p:nvCxnSpPr>
          <p:cNvPr id="249" name="Google Shape;249;p32"/>
          <p:cNvCxnSpPr>
            <a:stCxn id="245" idx="2"/>
            <a:endCxn id="246" idx="0"/>
          </p:cNvCxnSpPr>
          <p:nvPr/>
        </p:nvCxnSpPr>
        <p:spPr>
          <a:xfrm>
            <a:off x="7261749" y="3627010"/>
            <a:ext cx="0" cy="37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0" name="Google Shape;250;p32"/>
          <p:cNvSpPr txBox="1"/>
          <p:nvPr/>
        </p:nvSpPr>
        <p:spPr>
          <a:xfrm>
            <a:off x="35300" y="1684425"/>
            <a:ext cx="1137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Relies upon</a:t>
            </a:r>
            <a:r>
              <a:rPr lang="en" sz="800"/>
              <a:t>: Sending messages to people</a:t>
            </a:r>
            <a:endParaRPr sz="800"/>
          </a:p>
        </p:txBody>
      </p:sp>
      <p:sp>
        <p:nvSpPr>
          <p:cNvPr id="251" name="Google Shape;251;p32"/>
          <p:cNvSpPr txBox="1"/>
          <p:nvPr/>
        </p:nvSpPr>
        <p:spPr>
          <a:xfrm>
            <a:off x="35300" y="2810675"/>
            <a:ext cx="1137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Provides</a:t>
            </a:r>
            <a:r>
              <a:rPr lang="en" sz="800"/>
              <a:t>: Sending messages to people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Relies upon</a:t>
            </a:r>
            <a:r>
              <a:rPr lang="en" sz="800"/>
              <a:t>: Sending messages to addresses</a:t>
            </a:r>
            <a:endParaRPr sz="800"/>
          </a:p>
        </p:txBody>
      </p:sp>
      <p:sp>
        <p:nvSpPr>
          <p:cNvPr id="252" name="Google Shape;252;p32"/>
          <p:cNvSpPr txBox="1"/>
          <p:nvPr/>
        </p:nvSpPr>
        <p:spPr>
          <a:xfrm>
            <a:off x="35300" y="4128588"/>
            <a:ext cx="1137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Provides</a:t>
            </a:r>
            <a:r>
              <a:rPr lang="en" sz="800"/>
              <a:t>: Sending messages to addresses</a:t>
            </a:r>
            <a:endParaRPr sz="800"/>
          </a:p>
        </p:txBody>
      </p:sp>
      <p:sp>
        <p:nvSpPr>
          <p:cNvPr id="253" name="Google Shape;25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OSI Model</a:t>
            </a:r>
            <a:endParaRPr/>
          </a:p>
        </p:txBody>
      </p:sp>
      <p:sp>
        <p:nvSpPr>
          <p:cNvPr id="259" name="Google Shape;259;p33"/>
          <p:cNvSpPr/>
          <p:nvPr/>
        </p:nvSpPr>
        <p:spPr>
          <a:xfrm>
            <a:off x="6684025" y="1838663"/>
            <a:ext cx="1512900" cy="378300"/>
          </a:xfrm>
          <a:prstGeom prst="rect">
            <a:avLst/>
          </a:prstGeom>
          <a:solidFill>
            <a:srgbClr val="F1C23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Application</a:t>
            </a:r>
            <a:endParaRPr b="1"/>
          </a:p>
        </p:txBody>
      </p:sp>
      <p:sp>
        <p:nvSpPr>
          <p:cNvPr id="260" name="Google Shape;260;p33"/>
          <p:cNvSpPr/>
          <p:nvPr/>
        </p:nvSpPr>
        <p:spPr>
          <a:xfrm>
            <a:off x="6684025" y="2293163"/>
            <a:ext cx="1512900" cy="378300"/>
          </a:xfrm>
          <a:prstGeom prst="rect">
            <a:avLst/>
          </a:prstGeom>
          <a:solidFill>
            <a:srgbClr val="F1C23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Transport</a:t>
            </a:r>
            <a:endParaRPr b="1"/>
          </a:p>
        </p:txBody>
      </p:sp>
      <p:sp>
        <p:nvSpPr>
          <p:cNvPr id="261" name="Google Shape;261;p33"/>
          <p:cNvSpPr/>
          <p:nvPr/>
        </p:nvSpPr>
        <p:spPr>
          <a:xfrm>
            <a:off x="6684025" y="2747663"/>
            <a:ext cx="1512900" cy="378300"/>
          </a:xfrm>
          <a:prstGeom prst="rect">
            <a:avLst/>
          </a:prstGeom>
          <a:solidFill>
            <a:srgbClr val="F1C23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(Inter) Network</a:t>
            </a:r>
            <a:endParaRPr b="1"/>
          </a:p>
        </p:txBody>
      </p:sp>
      <p:sp>
        <p:nvSpPr>
          <p:cNvPr id="262" name="Google Shape;262;p33"/>
          <p:cNvSpPr/>
          <p:nvPr/>
        </p:nvSpPr>
        <p:spPr>
          <a:xfrm>
            <a:off x="6684025" y="3202163"/>
            <a:ext cx="1512900" cy="3783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Link</a:t>
            </a:r>
            <a:endParaRPr b="1"/>
          </a:p>
        </p:txBody>
      </p:sp>
      <p:sp>
        <p:nvSpPr>
          <p:cNvPr id="263" name="Google Shape;263;p33"/>
          <p:cNvSpPr/>
          <p:nvPr/>
        </p:nvSpPr>
        <p:spPr>
          <a:xfrm>
            <a:off x="6684025" y="3656663"/>
            <a:ext cx="1512900" cy="3783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Physical</a:t>
            </a:r>
            <a:endParaRPr b="1"/>
          </a:p>
        </p:txBody>
      </p:sp>
      <p:sp>
        <p:nvSpPr>
          <p:cNvPr id="264" name="Google Shape;264;p33"/>
          <p:cNvSpPr txBox="1"/>
          <p:nvPr/>
        </p:nvSpPr>
        <p:spPr>
          <a:xfrm>
            <a:off x="6345475" y="367758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1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65" name="Google Shape;265;p33"/>
          <p:cNvSpPr txBox="1"/>
          <p:nvPr/>
        </p:nvSpPr>
        <p:spPr>
          <a:xfrm>
            <a:off x="6345475" y="3215100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2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66" name="Google Shape;266;p33"/>
          <p:cNvSpPr txBox="1"/>
          <p:nvPr/>
        </p:nvSpPr>
        <p:spPr>
          <a:xfrm>
            <a:off x="6345475" y="27526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3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67" name="Google Shape;267;p33"/>
          <p:cNvSpPr txBox="1"/>
          <p:nvPr/>
        </p:nvSpPr>
        <p:spPr>
          <a:xfrm>
            <a:off x="6345475" y="22801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4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68" name="Google Shape;268;p33"/>
          <p:cNvSpPr txBox="1"/>
          <p:nvPr/>
        </p:nvSpPr>
        <p:spPr>
          <a:xfrm>
            <a:off x="6345475" y="1827713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7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69" name="Google Shape;269;p3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OSI model: </a:t>
            </a:r>
            <a:r>
              <a:rPr lang="en"/>
              <a:t>Open Systems Interconnection model, a layered model of Internet communication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Originally divided into 7 layers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But layers 5 and 6 aren’t used in the real world, so we ignore them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And we’ll talk about layer 4.5 for encryption later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 reliance upon abstraction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layer can be implemented in different ways without affecting other layers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layer’s protocol can be substituted with another protocol without affecting other layers</a:t>
            </a:r>
            <a:endParaRPr/>
          </a:p>
        </p:txBody>
      </p:sp>
      <p:sp>
        <p:nvSpPr>
          <p:cNvPr id="270" name="Google Shape;27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Provides</a:t>
            </a:r>
            <a:r>
              <a:rPr lang="en"/>
              <a:t>: Sending bits from one device to another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Encodes bits to send them over a physical link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Patterns of voltage levels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Photon intensities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RF modulation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Wi-Fi radios (IEEE 802.11)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Ethernet voltages (IEEE 802.3)</a:t>
            </a:r>
            <a:endParaRPr/>
          </a:p>
        </p:txBody>
      </p:sp>
      <p:sp>
        <p:nvSpPr>
          <p:cNvPr id="276" name="Google Shape;276;p3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1: Physical Layer</a:t>
            </a:r>
            <a:endParaRPr/>
          </a:p>
        </p:txBody>
      </p:sp>
      <p:sp>
        <p:nvSpPr>
          <p:cNvPr id="277" name="Google Shape;277;p34"/>
          <p:cNvSpPr/>
          <p:nvPr/>
        </p:nvSpPr>
        <p:spPr>
          <a:xfrm>
            <a:off x="6684025" y="3656663"/>
            <a:ext cx="1512900" cy="3783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Physical</a:t>
            </a:r>
            <a:endParaRPr b="1"/>
          </a:p>
        </p:txBody>
      </p:sp>
      <p:sp>
        <p:nvSpPr>
          <p:cNvPr id="278" name="Google Shape;278;p34"/>
          <p:cNvSpPr txBox="1"/>
          <p:nvPr/>
        </p:nvSpPr>
        <p:spPr>
          <a:xfrm>
            <a:off x="6345475" y="367758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1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79" name="Google Shape;279;p34"/>
          <p:cNvSpPr/>
          <p:nvPr/>
        </p:nvSpPr>
        <p:spPr>
          <a:xfrm>
            <a:off x="6684025" y="1838663"/>
            <a:ext cx="1512900" cy="378300"/>
          </a:xfrm>
          <a:prstGeom prst="rect">
            <a:avLst/>
          </a:prstGeom>
          <a:solidFill>
            <a:srgbClr val="F1C232">
              <a:alpha val="50559"/>
            </a:srgbClr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</a:rPr>
              <a:t>Application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280" name="Google Shape;280;p34"/>
          <p:cNvSpPr/>
          <p:nvPr/>
        </p:nvSpPr>
        <p:spPr>
          <a:xfrm>
            <a:off x="6684025" y="2293163"/>
            <a:ext cx="1512900" cy="378300"/>
          </a:xfrm>
          <a:prstGeom prst="rect">
            <a:avLst/>
          </a:prstGeom>
          <a:solidFill>
            <a:srgbClr val="F1C232">
              <a:alpha val="50559"/>
            </a:srgbClr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</a:rPr>
              <a:t>Transport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281" name="Google Shape;281;p34"/>
          <p:cNvSpPr/>
          <p:nvPr/>
        </p:nvSpPr>
        <p:spPr>
          <a:xfrm>
            <a:off x="6684025" y="2747663"/>
            <a:ext cx="1512900" cy="378300"/>
          </a:xfrm>
          <a:prstGeom prst="rect">
            <a:avLst/>
          </a:prstGeom>
          <a:solidFill>
            <a:srgbClr val="F1C232">
              <a:alpha val="50559"/>
            </a:srgbClr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</a:rPr>
              <a:t>(Inter) Network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282" name="Google Shape;282;p34"/>
          <p:cNvSpPr/>
          <p:nvPr/>
        </p:nvSpPr>
        <p:spPr>
          <a:xfrm>
            <a:off x="6684025" y="3202163"/>
            <a:ext cx="1512900" cy="378300"/>
          </a:xfrm>
          <a:prstGeom prst="rect">
            <a:avLst/>
          </a:prstGeom>
          <a:solidFill>
            <a:srgbClr val="B4A7D6">
              <a:alpha val="50559"/>
            </a:srgbClr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</a:rPr>
              <a:t>Link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283" name="Google Shape;283;p34"/>
          <p:cNvSpPr txBox="1"/>
          <p:nvPr/>
        </p:nvSpPr>
        <p:spPr>
          <a:xfrm>
            <a:off x="6345475" y="3215100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2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284" name="Google Shape;284;p34"/>
          <p:cNvSpPr txBox="1"/>
          <p:nvPr/>
        </p:nvSpPr>
        <p:spPr>
          <a:xfrm>
            <a:off x="6345475" y="27526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3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285" name="Google Shape;285;p34"/>
          <p:cNvSpPr txBox="1"/>
          <p:nvPr/>
        </p:nvSpPr>
        <p:spPr>
          <a:xfrm>
            <a:off x="6345475" y="22801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4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286" name="Google Shape;286;p34"/>
          <p:cNvSpPr txBox="1"/>
          <p:nvPr/>
        </p:nvSpPr>
        <p:spPr>
          <a:xfrm>
            <a:off x="6345475" y="1827713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7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287" name="Google Shape;287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1: Physical Layer</a:t>
            </a:r>
            <a:endParaRPr/>
          </a:p>
        </p:txBody>
      </p:sp>
      <p:sp>
        <p:nvSpPr>
          <p:cNvPr id="293" name="Google Shape;293;p35"/>
          <p:cNvSpPr/>
          <p:nvPr/>
        </p:nvSpPr>
        <p:spPr>
          <a:xfrm>
            <a:off x="6684025" y="3656663"/>
            <a:ext cx="1512900" cy="3783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Physical</a:t>
            </a:r>
            <a:endParaRPr b="1"/>
          </a:p>
        </p:txBody>
      </p:sp>
      <p:sp>
        <p:nvSpPr>
          <p:cNvPr id="294" name="Google Shape;294;p35"/>
          <p:cNvSpPr txBox="1"/>
          <p:nvPr/>
        </p:nvSpPr>
        <p:spPr>
          <a:xfrm>
            <a:off x="6345475" y="367758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1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295" name="Google Shape;295;p35"/>
          <p:cNvSpPr/>
          <p:nvPr/>
        </p:nvSpPr>
        <p:spPr>
          <a:xfrm>
            <a:off x="6684025" y="1838663"/>
            <a:ext cx="1512900" cy="378300"/>
          </a:xfrm>
          <a:prstGeom prst="rect">
            <a:avLst/>
          </a:prstGeom>
          <a:solidFill>
            <a:srgbClr val="F1C232">
              <a:alpha val="50559"/>
            </a:srgbClr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</a:rPr>
              <a:t>Application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296" name="Google Shape;296;p35"/>
          <p:cNvSpPr/>
          <p:nvPr/>
        </p:nvSpPr>
        <p:spPr>
          <a:xfrm>
            <a:off x="6684025" y="2293163"/>
            <a:ext cx="1512900" cy="378300"/>
          </a:xfrm>
          <a:prstGeom prst="rect">
            <a:avLst/>
          </a:prstGeom>
          <a:solidFill>
            <a:srgbClr val="F1C232">
              <a:alpha val="50559"/>
            </a:srgbClr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</a:rPr>
              <a:t>Transport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297" name="Google Shape;297;p35"/>
          <p:cNvSpPr/>
          <p:nvPr/>
        </p:nvSpPr>
        <p:spPr>
          <a:xfrm>
            <a:off x="6684025" y="2747663"/>
            <a:ext cx="1512900" cy="378300"/>
          </a:xfrm>
          <a:prstGeom prst="rect">
            <a:avLst/>
          </a:prstGeom>
          <a:solidFill>
            <a:srgbClr val="F1C232">
              <a:alpha val="50559"/>
            </a:srgbClr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</a:rPr>
              <a:t>(Inter) Network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298" name="Google Shape;298;p35"/>
          <p:cNvSpPr/>
          <p:nvPr/>
        </p:nvSpPr>
        <p:spPr>
          <a:xfrm>
            <a:off x="6684025" y="3202163"/>
            <a:ext cx="1512900" cy="378300"/>
          </a:xfrm>
          <a:prstGeom prst="rect">
            <a:avLst/>
          </a:prstGeom>
          <a:solidFill>
            <a:srgbClr val="B4A7D6">
              <a:alpha val="50559"/>
            </a:srgbClr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</a:rPr>
              <a:t>Link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299" name="Google Shape;299;p35"/>
          <p:cNvSpPr txBox="1"/>
          <p:nvPr/>
        </p:nvSpPr>
        <p:spPr>
          <a:xfrm>
            <a:off x="6345475" y="3215100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2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00" name="Google Shape;300;p35"/>
          <p:cNvSpPr txBox="1"/>
          <p:nvPr/>
        </p:nvSpPr>
        <p:spPr>
          <a:xfrm>
            <a:off x="6345475" y="27526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3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01" name="Google Shape;301;p35"/>
          <p:cNvSpPr txBox="1"/>
          <p:nvPr/>
        </p:nvSpPr>
        <p:spPr>
          <a:xfrm>
            <a:off x="6345475" y="22801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4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02" name="Google Shape;302;p35"/>
          <p:cNvSpPr txBox="1"/>
          <p:nvPr/>
        </p:nvSpPr>
        <p:spPr>
          <a:xfrm>
            <a:off x="6345475" y="1827713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7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03" name="Google Shape;303;p35"/>
          <p:cNvSpPr/>
          <p:nvPr/>
        </p:nvSpPr>
        <p:spPr>
          <a:xfrm>
            <a:off x="905150" y="2819275"/>
            <a:ext cx="506400" cy="506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04" name="Google Shape;304;p35"/>
          <p:cNvSpPr/>
          <p:nvPr/>
        </p:nvSpPr>
        <p:spPr>
          <a:xfrm>
            <a:off x="4454450" y="2819275"/>
            <a:ext cx="506400" cy="506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cxnSp>
        <p:nvCxnSpPr>
          <p:cNvPr id="305" name="Google Shape;305;p35"/>
          <p:cNvCxnSpPr>
            <a:stCxn id="303" idx="6"/>
            <a:endCxn id="304" idx="2"/>
          </p:cNvCxnSpPr>
          <p:nvPr/>
        </p:nvCxnSpPr>
        <p:spPr>
          <a:xfrm>
            <a:off x="1411550" y="3072475"/>
            <a:ext cx="30429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06" name="Google Shape;306;p35"/>
          <p:cNvSpPr txBox="1"/>
          <p:nvPr/>
        </p:nvSpPr>
        <p:spPr>
          <a:xfrm>
            <a:off x="2233850" y="2733775"/>
            <a:ext cx="13983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01110111…01</a:t>
            </a:r>
            <a:endParaRPr sz="1000"/>
          </a:p>
        </p:txBody>
      </p:sp>
      <p:sp>
        <p:nvSpPr>
          <p:cNvPr id="307" name="Google Shape;307;p35"/>
          <p:cNvSpPr txBox="1"/>
          <p:nvPr/>
        </p:nvSpPr>
        <p:spPr>
          <a:xfrm>
            <a:off x="1654125" y="1577350"/>
            <a:ext cx="29865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Physical layer: “How do I transmit this sequence of 0’s and 1’s from A to B?”</a:t>
            </a:r>
            <a:endParaRPr/>
          </a:p>
        </p:txBody>
      </p:sp>
      <p:sp>
        <p:nvSpPr>
          <p:cNvPr id="308" name="Google Shape;308;p35"/>
          <p:cNvSpPr txBox="1"/>
          <p:nvPr/>
        </p:nvSpPr>
        <p:spPr>
          <a:xfrm>
            <a:off x="660000" y="3777000"/>
            <a:ext cx="44286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Next: How do we talk to more than one device?</a:t>
            </a:r>
            <a:endParaRPr/>
          </a:p>
        </p:txBody>
      </p:sp>
      <p:sp>
        <p:nvSpPr>
          <p:cNvPr id="309" name="Google Shape;30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2: Link Layer</a:t>
            </a:r>
            <a:endParaRPr/>
          </a:p>
        </p:txBody>
      </p:sp>
      <p:sp>
        <p:nvSpPr>
          <p:cNvPr id="315" name="Google Shape;315;p3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Provides</a:t>
            </a:r>
            <a:r>
              <a:rPr lang="en"/>
              <a:t>: Sending frames directly from one device to another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Relies upon</a:t>
            </a:r>
            <a:r>
              <a:rPr lang="en"/>
              <a:t>: Sending bits from one device to another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Encodes messages into groups of bits called “frames”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Ethernet frames (IEEE 802.3)</a:t>
            </a:r>
            <a:endParaRPr/>
          </a:p>
        </p:txBody>
      </p:sp>
      <p:sp>
        <p:nvSpPr>
          <p:cNvPr id="316" name="Google Shape;316;p36"/>
          <p:cNvSpPr/>
          <p:nvPr/>
        </p:nvSpPr>
        <p:spPr>
          <a:xfrm>
            <a:off x="6684025" y="3656663"/>
            <a:ext cx="1512900" cy="378300"/>
          </a:xfrm>
          <a:prstGeom prst="rect">
            <a:avLst/>
          </a:prstGeom>
          <a:solidFill>
            <a:srgbClr val="B4A7D6">
              <a:alpha val="50559"/>
            </a:srgbClr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</a:rPr>
              <a:t>Physical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317" name="Google Shape;317;p36"/>
          <p:cNvSpPr txBox="1"/>
          <p:nvPr/>
        </p:nvSpPr>
        <p:spPr>
          <a:xfrm>
            <a:off x="6345475" y="367758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1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18" name="Google Shape;318;p36"/>
          <p:cNvSpPr/>
          <p:nvPr/>
        </p:nvSpPr>
        <p:spPr>
          <a:xfrm>
            <a:off x="6684025" y="1838663"/>
            <a:ext cx="1512900" cy="378300"/>
          </a:xfrm>
          <a:prstGeom prst="rect">
            <a:avLst/>
          </a:prstGeom>
          <a:solidFill>
            <a:srgbClr val="F1C232">
              <a:alpha val="50559"/>
            </a:srgbClr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</a:rPr>
              <a:t>Application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319" name="Google Shape;319;p36"/>
          <p:cNvSpPr/>
          <p:nvPr/>
        </p:nvSpPr>
        <p:spPr>
          <a:xfrm>
            <a:off x="6684025" y="2293163"/>
            <a:ext cx="1512900" cy="378300"/>
          </a:xfrm>
          <a:prstGeom prst="rect">
            <a:avLst/>
          </a:prstGeom>
          <a:solidFill>
            <a:srgbClr val="F1C232">
              <a:alpha val="50559"/>
            </a:srgbClr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</a:rPr>
              <a:t>Transport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320" name="Google Shape;320;p36"/>
          <p:cNvSpPr/>
          <p:nvPr/>
        </p:nvSpPr>
        <p:spPr>
          <a:xfrm>
            <a:off x="6684025" y="2747663"/>
            <a:ext cx="1512900" cy="378300"/>
          </a:xfrm>
          <a:prstGeom prst="rect">
            <a:avLst/>
          </a:prstGeom>
          <a:solidFill>
            <a:srgbClr val="F1C232">
              <a:alpha val="50559"/>
            </a:srgbClr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</a:rPr>
              <a:t>(Inter) Network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321" name="Google Shape;321;p36"/>
          <p:cNvSpPr txBox="1"/>
          <p:nvPr/>
        </p:nvSpPr>
        <p:spPr>
          <a:xfrm>
            <a:off x="6345475" y="27526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3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22" name="Google Shape;322;p36"/>
          <p:cNvSpPr txBox="1"/>
          <p:nvPr/>
        </p:nvSpPr>
        <p:spPr>
          <a:xfrm>
            <a:off x="6345475" y="22801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4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23" name="Google Shape;323;p36"/>
          <p:cNvSpPr txBox="1"/>
          <p:nvPr/>
        </p:nvSpPr>
        <p:spPr>
          <a:xfrm>
            <a:off x="6345475" y="1827713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7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24" name="Google Shape;324;p36"/>
          <p:cNvSpPr/>
          <p:nvPr/>
        </p:nvSpPr>
        <p:spPr>
          <a:xfrm>
            <a:off x="6684025" y="3202163"/>
            <a:ext cx="1512900" cy="3783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Link</a:t>
            </a:r>
            <a:endParaRPr b="1"/>
          </a:p>
        </p:txBody>
      </p:sp>
      <p:sp>
        <p:nvSpPr>
          <p:cNvPr id="325" name="Google Shape;325;p36"/>
          <p:cNvSpPr txBox="1"/>
          <p:nvPr/>
        </p:nvSpPr>
        <p:spPr>
          <a:xfrm>
            <a:off x="6345475" y="3215100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2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26" name="Google Shape;326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/>
        </p:nvSpPr>
        <p:spPr>
          <a:xfrm>
            <a:off x="311700" y="1429000"/>
            <a:ext cx="8520600" cy="14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000000"/>
              </a:solidFill>
            </a:endParaRPr>
          </a:p>
        </p:txBody>
      </p:sp>
      <p:sp>
        <p:nvSpPr>
          <p:cNvPr id="74" name="Google Shape;74;p17"/>
          <p:cNvSpPr txBox="1">
            <a:spLocks noGrp="1"/>
          </p:cNvSpPr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 to Networking and ARP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Layer 2: Link Layer</a:t>
            </a:r>
            <a:endParaRPr dirty="0"/>
          </a:p>
        </p:txBody>
      </p:sp>
      <p:sp>
        <p:nvSpPr>
          <p:cNvPr id="332" name="Google Shape;332;p37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Local area network</a:t>
            </a:r>
            <a:r>
              <a:rPr lang="en" dirty="0"/>
              <a:t> (</a:t>
            </a:r>
            <a:r>
              <a:rPr lang="en" b="1" dirty="0"/>
              <a:t>LAN</a:t>
            </a:r>
            <a:r>
              <a:rPr lang="en" dirty="0"/>
              <a:t>): A set of computers on a shared network that can directly address one another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Consists of multiple physical links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Frames must consist of at least 3 things: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Source (“Who is this message coming from?”)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Destination (“Who is this message going to?”)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Data (“What does this message say?”)</a:t>
            </a:r>
            <a:endParaRPr dirty="0"/>
          </a:p>
        </p:txBody>
      </p:sp>
      <p:pic>
        <p:nvPicPr>
          <p:cNvPr id="333" name="Google Shape;333;p37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5611975" y="23253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4" name="Google Shape;334;p37"/>
          <p:cNvCxnSpPr>
            <a:stCxn id="333" idx="2"/>
          </p:cNvCxnSpPr>
          <p:nvPr/>
        </p:nvCxnSpPr>
        <p:spPr>
          <a:xfrm>
            <a:off x="5897045" y="2898072"/>
            <a:ext cx="0" cy="447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35" name="Google Shape;335;p37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6506800" y="23253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6" name="Google Shape;336;p37"/>
          <p:cNvCxnSpPr>
            <a:stCxn id="335" idx="2"/>
          </p:cNvCxnSpPr>
          <p:nvPr/>
        </p:nvCxnSpPr>
        <p:spPr>
          <a:xfrm>
            <a:off x="6791870" y="2898072"/>
            <a:ext cx="0" cy="447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37" name="Google Shape;337;p37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7401625" y="23253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8" name="Google Shape;338;p37"/>
          <p:cNvCxnSpPr>
            <a:stCxn id="337" idx="2"/>
          </p:cNvCxnSpPr>
          <p:nvPr/>
        </p:nvCxnSpPr>
        <p:spPr>
          <a:xfrm>
            <a:off x="7686695" y="2898072"/>
            <a:ext cx="0" cy="447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39" name="Google Shape;339;p37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8296450" y="23253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0" name="Google Shape;340;p37"/>
          <p:cNvCxnSpPr>
            <a:stCxn id="339" idx="2"/>
          </p:cNvCxnSpPr>
          <p:nvPr/>
        </p:nvCxnSpPr>
        <p:spPr>
          <a:xfrm>
            <a:off x="8581520" y="2898072"/>
            <a:ext cx="0" cy="447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1" name="Google Shape;341;p37"/>
          <p:cNvCxnSpPr/>
          <p:nvPr/>
        </p:nvCxnSpPr>
        <p:spPr>
          <a:xfrm>
            <a:off x="5904738" y="3326800"/>
            <a:ext cx="2669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2" name="Google Shape;342;p37"/>
          <p:cNvSpPr txBox="1"/>
          <p:nvPr/>
        </p:nvSpPr>
        <p:spPr>
          <a:xfrm>
            <a:off x="5447100" y="1593775"/>
            <a:ext cx="1101300" cy="554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Source</a:t>
            </a:r>
            <a:r>
              <a:rPr lang="en" sz="800"/>
              <a:t>: A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Destination</a:t>
            </a:r>
            <a:r>
              <a:rPr lang="en" sz="800"/>
              <a:t>: C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“Hello, this is A…”</a:t>
            </a:r>
            <a:endParaRPr sz="800"/>
          </a:p>
        </p:txBody>
      </p:sp>
      <p:sp>
        <p:nvSpPr>
          <p:cNvPr id="343" name="Google Shape;343;p37"/>
          <p:cNvSpPr txBox="1"/>
          <p:nvPr/>
        </p:nvSpPr>
        <p:spPr>
          <a:xfrm>
            <a:off x="5767900" y="23917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</a:t>
            </a:r>
            <a:endParaRPr sz="800"/>
          </a:p>
        </p:txBody>
      </p:sp>
      <p:sp>
        <p:nvSpPr>
          <p:cNvPr id="344" name="Google Shape;344;p37"/>
          <p:cNvSpPr txBox="1"/>
          <p:nvPr/>
        </p:nvSpPr>
        <p:spPr>
          <a:xfrm>
            <a:off x="6662725" y="23917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</a:t>
            </a:r>
            <a:endParaRPr sz="800"/>
          </a:p>
        </p:txBody>
      </p:sp>
      <p:sp>
        <p:nvSpPr>
          <p:cNvPr id="345" name="Google Shape;345;p37"/>
          <p:cNvSpPr txBox="1"/>
          <p:nvPr/>
        </p:nvSpPr>
        <p:spPr>
          <a:xfrm>
            <a:off x="8452375" y="23917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</a:t>
            </a:r>
            <a:endParaRPr sz="800"/>
          </a:p>
        </p:txBody>
      </p:sp>
      <p:sp>
        <p:nvSpPr>
          <p:cNvPr id="346" name="Google Shape;346;p37"/>
          <p:cNvSpPr txBox="1"/>
          <p:nvPr/>
        </p:nvSpPr>
        <p:spPr>
          <a:xfrm>
            <a:off x="7557550" y="23917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</a:t>
            </a:r>
            <a:endParaRPr sz="800"/>
          </a:p>
        </p:txBody>
      </p:sp>
      <p:sp>
        <p:nvSpPr>
          <p:cNvPr id="347" name="Google Shape;347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Layer 2: Link Layer</a:t>
            </a:r>
            <a:endParaRPr dirty="0"/>
          </a:p>
        </p:txBody>
      </p:sp>
      <p:sp>
        <p:nvSpPr>
          <p:cNvPr id="353" name="Google Shape;353;p3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reality, computers aren’t all connected to the same wire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Instead, local networks are a set of point-to-point links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Layer 2 still allows direct addressing between any two devices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Enabled by transmitting a frame across multiple physical links until it reaches its destination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Provides an </a:t>
            </a:r>
            <a:r>
              <a:rPr lang="en" b="1"/>
              <a:t>abstraction</a:t>
            </a:r>
            <a:r>
              <a:rPr lang="en"/>
              <a:t> of a “everything is connected to one wire”</a:t>
            </a:r>
            <a:endParaRPr/>
          </a:p>
        </p:txBody>
      </p:sp>
      <p:sp>
        <p:nvSpPr>
          <p:cNvPr id="354" name="Google Shape;354;p38"/>
          <p:cNvSpPr txBox="1"/>
          <p:nvPr/>
        </p:nvSpPr>
        <p:spPr>
          <a:xfrm>
            <a:off x="5504475" y="2171725"/>
            <a:ext cx="1101300" cy="554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Source</a:t>
            </a:r>
            <a:r>
              <a:rPr lang="en" sz="800"/>
              <a:t>: A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Dest</a:t>
            </a:r>
            <a:r>
              <a:rPr lang="en" sz="800"/>
              <a:t>: C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“Hello, this is A…”</a:t>
            </a:r>
            <a:endParaRPr sz="800"/>
          </a:p>
        </p:txBody>
      </p:sp>
      <p:sp>
        <p:nvSpPr>
          <p:cNvPr id="355" name="Google Shape;355;p38"/>
          <p:cNvSpPr/>
          <p:nvPr/>
        </p:nvSpPr>
        <p:spPr>
          <a:xfrm>
            <a:off x="5448225" y="2806375"/>
            <a:ext cx="506400" cy="506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endParaRPr/>
          </a:p>
        </p:txBody>
      </p:sp>
      <p:sp>
        <p:nvSpPr>
          <p:cNvPr id="356" name="Google Shape;356;p38"/>
          <p:cNvSpPr/>
          <p:nvPr/>
        </p:nvSpPr>
        <p:spPr>
          <a:xfrm>
            <a:off x="7055825" y="2383625"/>
            <a:ext cx="506400" cy="506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endParaRPr/>
          </a:p>
        </p:txBody>
      </p:sp>
      <p:sp>
        <p:nvSpPr>
          <p:cNvPr id="357" name="Google Shape;357;p38"/>
          <p:cNvSpPr/>
          <p:nvPr/>
        </p:nvSpPr>
        <p:spPr>
          <a:xfrm>
            <a:off x="6052700" y="3907875"/>
            <a:ext cx="506400" cy="506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358" name="Google Shape;358;p38"/>
          <p:cNvSpPr/>
          <p:nvPr/>
        </p:nvSpPr>
        <p:spPr>
          <a:xfrm>
            <a:off x="7598075" y="3572375"/>
            <a:ext cx="506400" cy="506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359" name="Google Shape;359;p38"/>
          <p:cNvSpPr/>
          <p:nvPr/>
        </p:nvSpPr>
        <p:spPr>
          <a:xfrm>
            <a:off x="8431125" y="2859450"/>
            <a:ext cx="506400" cy="506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cxnSp>
        <p:nvCxnSpPr>
          <p:cNvPr id="360" name="Google Shape;360;p38"/>
          <p:cNvCxnSpPr>
            <a:stCxn id="355" idx="6"/>
            <a:endCxn id="356" idx="2"/>
          </p:cNvCxnSpPr>
          <p:nvPr/>
        </p:nvCxnSpPr>
        <p:spPr>
          <a:xfrm rot="10800000" flipH="1">
            <a:off x="5954625" y="2636875"/>
            <a:ext cx="1101300" cy="42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61" name="Google Shape;361;p38"/>
          <p:cNvCxnSpPr>
            <a:stCxn id="355" idx="5"/>
            <a:endCxn id="357" idx="1"/>
          </p:cNvCxnSpPr>
          <p:nvPr/>
        </p:nvCxnSpPr>
        <p:spPr>
          <a:xfrm>
            <a:off x="5880464" y="3238614"/>
            <a:ext cx="246300" cy="74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62" name="Google Shape;362;p38"/>
          <p:cNvCxnSpPr>
            <a:stCxn id="357" idx="6"/>
            <a:endCxn id="358" idx="2"/>
          </p:cNvCxnSpPr>
          <p:nvPr/>
        </p:nvCxnSpPr>
        <p:spPr>
          <a:xfrm rot="10800000" flipH="1">
            <a:off x="6559100" y="3825675"/>
            <a:ext cx="1038900" cy="33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63" name="Google Shape;363;p38"/>
          <p:cNvCxnSpPr>
            <a:stCxn id="356" idx="4"/>
            <a:endCxn id="357" idx="7"/>
          </p:cNvCxnSpPr>
          <p:nvPr/>
        </p:nvCxnSpPr>
        <p:spPr>
          <a:xfrm flipH="1">
            <a:off x="6484925" y="2890025"/>
            <a:ext cx="824100" cy="1092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64" name="Google Shape;364;p38"/>
          <p:cNvCxnSpPr>
            <a:stCxn id="356" idx="5"/>
            <a:endCxn id="358" idx="0"/>
          </p:cNvCxnSpPr>
          <p:nvPr/>
        </p:nvCxnSpPr>
        <p:spPr>
          <a:xfrm>
            <a:off x="7488064" y="2815864"/>
            <a:ext cx="363300" cy="75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65" name="Google Shape;365;p38"/>
          <p:cNvCxnSpPr>
            <a:endCxn id="359" idx="2"/>
          </p:cNvCxnSpPr>
          <p:nvPr/>
        </p:nvCxnSpPr>
        <p:spPr>
          <a:xfrm>
            <a:off x="7562325" y="2636850"/>
            <a:ext cx="868800" cy="47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66" name="Google Shape;366;p38"/>
          <p:cNvCxnSpPr>
            <a:stCxn id="358" idx="7"/>
            <a:endCxn id="359" idx="3"/>
          </p:cNvCxnSpPr>
          <p:nvPr/>
        </p:nvCxnSpPr>
        <p:spPr>
          <a:xfrm rot="10800000" flipH="1">
            <a:off x="8030314" y="3291636"/>
            <a:ext cx="474900" cy="354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67" name="Google Shape;367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Ethernet and MAC Addresses</a:t>
            </a:r>
            <a:endParaRPr/>
          </a:p>
        </p:txBody>
      </p:sp>
      <p:graphicFrame>
        <p:nvGraphicFramePr>
          <p:cNvPr id="373" name="Google Shape;373;p39"/>
          <p:cNvGraphicFramePr/>
          <p:nvPr/>
        </p:nvGraphicFramePr>
        <p:xfrm>
          <a:off x="1857375" y="1674275"/>
          <a:ext cx="5429250" cy="2698155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904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 grid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Source MAC Address (6 bytes)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 grid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</a:rPr>
                        <a:t>Destination MAC Address (6 bytes)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VLAN Tag (4 bytes)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Type (2 bytes)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9525">
                <a:tc grid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Data (variable-length)</a:t>
                      </a:r>
                      <a:endParaRPr b="1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4" name="Google Shape;374;p39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Ethernet header</a:t>
            </a:r>
            <a:endParaRPr/>
          </a:p>
        </p:txBody>
      </p:sp>
      <p:sp>
        <p:nvSpPr>
          <p:cNvPr id="375" name="Google Shape;375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Ethernet and MAC Addresses</a:t>
            </a:r>
            <a:endParaRPr/>
          </a:p>
        </p:txBody>
      </p:sp>
      <p:sp>
        <p:nvSpPr>
          <p:cNvPr id="381" name="Google Shape;381;p4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Ethernet</a:t>
            </a:r>
            <a:r>
              <a:rPr lang="en"/>
              <a:t>: A common layer 2 protocol that most endpoint devices use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MAC address</a:t>
            </a:r>
            <a:r>
              <a:rPr lang="en"/>
              <a:t>: A 6-byte address that identifies a piece of network equipment (e.g. your phone’s Wi-Fi controller)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Stands for </a:t>
            </a:r>
            <a:r>
              <a:rPr lang="en" b="1"/>
              <a:t>Media Access Control</a:t>
            </a:r>
            <a:r>
              <a:rPr lang="en"/>
              <a:t>, not message authentication 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Typically represented as 6 hex bytes: </a:t>
            </a:r>
            <a:r>
              <a:rPr lang="en" b="1"/>
              <a:t>13:37:ca:fe:f0:0d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first 3 bytes are assigned to manufacturers (i.e. who made the equipment)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This is useful in identifying a device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last 3 bytes are device-specific</a:t>
            </a:r>
            <a:endParaRPr/>
          </a:p>
        </p:txBody>
      </p:sp>
      <p:sp>
        <p:nvSpPr>
          <p:cNvPr id="382" name="Google Shape;38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2: Link Layer</a:t>
            </a:r>
            <a:endParaRPr/>
          </a:p>
        </p:txBody>
      </p:sp>
      <p:sp>
        <p:nvSpPr>
          <p:cNvPr id="388" name="Google Shape;388;p41"/>
          <p:cNvSpPr/>
          <p:nvPr/>
        </p:nvSpPr>
        <p:spPr>
          <a:xfrm>
            <a:off x="6684025" y="3656663"/>
            <a:ext cx="1512900" cy="378300"/>
          </a:xfrm>
          <a:prstGeom prst="rect">
            <a:avLst/>
          </a:prstGeom>
          <a:solidFill>
            <a:srgbClr val="B4A7D6">
              <a:alpha val="50559"/>
            </a:srgbClr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</a:rPr>
              <a:t>Physical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389" name="Google Shape;389;p41"/>
          <p:cNvSpPr txBox="1"/>
          <p:nvPr/>
        </p:nvSpPr>
        <p:spPr>
          <a:xfrm>
            <a:off x="6345475" y="367758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1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90" name="Google Shape;390;p41"/>
          <p:cNvSpPr/>
          <p:nvPr/>
        </p:nvSpPr>
        <p:spPr>
          <a:xfrm>
            <a:off x="6684025" y="1838663"/>
            <a:ext cx="1512900" cy="378300"/>
          </a:xfrm>
          <a:prstGeom prst="rect">
            <a:avLst/>
          </a:prstGeom>
          <a:solidFill>
            <a:srgbClr val="F1C232">
              <a:alpha val="50559"/>
            </a:srgbClr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</a:rPr>
              <a:t>Application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391" name="Google Shape;391;p41"/>
          <p:cNvSpPr/>
          <p:nvPr/>
        </p:nvSpPr>
        <p:spPr>
          <a:xfrm>
            <a:off x="6684025" y="2293163"/>
            <a:ext cx="1512900" cy="378300"/>
          </a:xfrm>
          <a:prstGeom prst="rect">
            <a:avLst/>
          </a:prstGeom>
          <a:solidFill>
            <a:srgbClr val="F1C232">
              <a:alpha val="50559"/>
            </a:srgbClr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</a:rPr>
              <a:t>Transport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392" name="Google Shape;392;p41"/>
          <p:cNvSpPr/>
          <p:nvPr/>
        </p:nvSpPr>
        <p:spPr>
          <a:xfrm>
            <a:off x="6684025" y="2747663"/>
            <a:ext cx="1512900" cy="378300"/>
          </a:xfrm>
          <a:prstGeom prst="rect">
            <a:avLst/>
          </a:prstGeom>
          <a:solidFill>
            <a:srgbClr val="F1C232">
              <a:alpha val="50559"/>
            </a:srgbClr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</a:rPr>
              <a:t>(Inter) Network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393" name="Google Shape;393;p41"/>
          <p:cNvSpPr txBox="1"/>
          <p:nvPr/>
        </p:nvSpPr>
        <p:spPr>
          <a:xfrm>
            <a:off x="6345475" y="27526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3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94" name="Google Shape;394;p41"/>
          <p:cNvSpPr txBox="1"/>
          <p:nvPr/>
        </p:nvSpPr>
        <p:spPr>
          <a:xfrm>
            <a:off x="6345475" y="22801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4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95" name="Google Shape;395;p41"/>
          <p:cNvSpPr txBox="1"/>
          <p:nvPr/>
        </p:nvSpPr>
        <p:spPr>
          <a:xfrm>
            <a:off x="6345475" y="1827713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7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396" name="Google Shape;396;p41"/>
          <p:cNvSpPr/>
          <p:nvPr/>
        </p:nvSpPr>
        <p:spPr>
          <a:xfrm>
            <a:off x="6684025" y="3202163"/>
            <a:ext cx="1512900" cy="3783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Link</a:t>
            </a:r>
            <a:endParaRPr b="1"/>
          </a:p>
        </p:txBody>
      </p:sp>
      <p:sp>
        <p:nvSpPr>
          <p:cNvPr id="397" name="Google Shape;397;p41"/>
          <p:cNvSpPr txBox="1"/>
          <p:nvPr/>
        </p:nvSpPr>
        <p:spPr>
          <a:xfrm>
            <a:off x="6345475" y="3215100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2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398" name="Google Shape;398;p41"/>
          <p:cNvSpPr txBox="1"/>
          <p:nvPr/>
        </p:nvSpPr>
        <p:spPr>
          <a:xfrm>
            <a:off x="920625" y="2163288"/>
            <a:ext cx="1101300" cy="554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Source</a:t>
            </a:r>
            <a:r>
              <a:rPr lang="en" sz="800"/>
              <a:t>: A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Dest</a:t>
            </a:r>
            <a:r>
              <a:rPr lang="en" sz="800"/>
              <a:t>: C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“Hello, this is A…”</a:t>
            </a:r>
            <a:endParaRPr sz="800"/>
          </a:p>
        </p:txBody>
      </p:sp>
      <p:sp>
        <p:nvSpPr>
          <p:cNvPr id="399" name="Google Shape;399;p41"/>
          <p:cNvSpPr txBox="1"/>
          <p:nvPr/>
        </p:nvSpPr>
        <p:spPr>
          <a:xfrm>
            <a:off x="2018975" y="1160600"/>
            <a:ext cx="3915600" cy="831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layer: “How do I transmit this frame from A to C, making sure that no one else thinks the message is for them?”</a:t>
            </a:r>
            <a:endParaRPr/>
          </a:p>
        </p:txBody>
      </p:sp>
      <p:sp>
        <p:nvSpPr>
          <p:cNvPr id="400" name="Google Shape;400;p41"/>
          <p:cNvSpPr txBox="1"/>
          <p:nvPr/>
        </p:nvSpPr>
        <p:spPr>
          <a:xfrm>
            <a:off x="2255425" y="4566350"/>
            <a:ext cx="44286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Next: How do we address every device in existence?</a:t>
            </a:r>
            <a:endParaRPr/>
          </a:p>
        </p:txBody>
      </p:sp>
      <p:pic>
        <p:nvPicPr>
          <p:cNvPr id="401" name="Google Shape;401;p41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1237750" y="28832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2" name="Google Shape;402;p41"/>
          <p:cNvCxnSpPr>
            <a:stCxn id="401" idx="2"/>
          </p:cNvCxnSpPr>
          <p:nvPr/>
        </p:nvCxnSpPr>
        <p:spPr>
          <a:xfrm>
            <a:off x="1522820" y="3455972"/>
            <a:ext cx="0" cy="447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03" name="Google Shape;403;p41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2132575" y="28832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4" name="Google Shape;404;p41"/>
          <p:cNvCxnSpPr>
            <a:stCxn id="403" idx="2"/>
          </p:cNvCxnSpPr>
          <p:nvPr/>
        </p:nvCxnSpPr>
        <p:spPr>
          <a:xfrm>
            <a:off x="2417645" y="3455972"/>
            <a:ext cx="0" cy="447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05" name="Google Shape;405;p41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3027400" y="28832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6" name="Google Shape;406;p41"/>
          <p:cNvCxnSpPr>
            <a:stCxn id="405" idx="2"/>
          </p:cNvCxnSpPr>
          <p:nvPr/>
        </p:nvCxnSpPr>
        <p:spPr>
          <a:xfrm>
            <a:off x="3312470" y="3455972"/>
            <a:ext cx="0" cy="447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07" name="Google Shape;407;p41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3922225" y="28832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8" name="Google Shape;408;p41"/>
          <p:cNvCxnSpPr>
            <a:stCxn id="407" idx="2"/>
          </p:cNvCxnSpPr>
          <p:nvPr/>
        </p:nvCxnSpPr>
        <p:spPr>
          <a:xfrm>
            <a:off x="4207295" y="3455972"/>
            <a:ext cx="0" cy="447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1"/>
          <p:cNvCxnSpPr/>
          <p:nvPr/>
        </p:nvCxnSpPr>
        <p:spPr>
          <a:xfrm>
            <a:off x="1530513" y="3884700"/>
            <a:ext cx="2669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0" name="Google Shape;410;p41"/>
          <p:cNvSpPr txBox="1"/>
          <p:nvPr/>
        </p:nvSpPr>
        <p:spPr>
          <a:xfrm>
            <a:off x="1393675" y="29496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</a:t>
            </a:r>
            <a:endParaRPr sz="800"/>
          </a:p>
        </p:txBody>
      </p:sp>
      <p:sp>
        <p:nvSpPr>
          <p:cNvPr id="411" name="Google Shape;411;p41"/>
          <p:cNvSpPr txBox="1"/>
          <p:nvPr/>
        </p:nvSpPr>
        <p:spPr>
          <a:xfrm>
            <a:off x="2288500" y="29496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</a:t>
            </a:r>
            <a:endParaRPr sz="800"/>
          </a:p>
        </p:txBody>
      </p:sp>
      <p:sp>
        <p:nvSpPr>
          <p:cNvPr id="412" name="Google Shape;412;p41"/>
          <p:cNvSpPr txBox="1"/>
          <p:nvPr/>
        </p:nvSpPr>
        <p:spPr>
          <a:xfrm>
            <a:off x="4078150" y="29496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</a:t>
            </a:r>
            <a:endParaRPr sz="800"/>
          </a:p>
        </p:txBody>
      </p:sp>
      <p:sp>
        <p:nvSpPr>
          <p:cNvPr id="413" name="Google Shape;413;p41"/>
          <p:cNvSpPr txBox="1"/>
          <p:nvPr/>
        </p:nvSpPr>
        <p:spPr>
          <a:xfrm>
            <a:off x="3183325" y="29496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</a:t>
            </a:r>
            <a:endParaRPr sz="800"/>
          </a:p>
        </p:txBody>
      </p:sp>
      <p:sp>
        <p:nvSpPr>
          <p:cNvPr id="414" name="Google Shape;414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3: Network Layer</a:t>
            </a:r>
            <a:endParaRPr/>
          </a:p>
        </p:txBody>
      </p:sp>
      <p:sp>
        <p:nvSpPr>
          <p:cNvPr id="420" name="Google Shape;420;p42"/>
          <p:cNvSpPr/>
          <p:nvPr/>
        </p:nvSpPr>
        <p:spPr>
          <a:xfrm>
            <a:off x="6684025" y="3656663"/>
            <a:ext cx="1512900" cy="378300"/>
          </a:xfrm>
          <a:prstGeom prst="rect">
            <a:avLst/>
          </a:prstGeom>
          <a:solidFill>
            <a:srgbClr val="B4A7D6">
              <a:alpha val="50559"/>
            </a:srgbClr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</a:rPr>
              <a:t>Physical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421" name="Google Shape;421;p4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Provides</a:t>
            </a:r>
            <a:r>
              <a:rPr lang="en"/>
              <a:t>: Sending packets from any device to any other device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Relies upon</a:t>
            </a:r>
            <a:r>
              <a:rPr lang="en"/>
              <a:t>: Sending frames directly from one device to another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Encodes messages into groups of bits called “packets”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Bridges multiple LANs to provide global addressing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Internet Protocol (IP)</a:t>
            </a:r>
            <a:endParaRPr/>
          </a:p>
        </p:txBody>
      </p:sp>
      <p:sp>
        <p:nvSpPr>
          <p:cNvPr id="422" name="Google Shape;422;p42"/>
          <p:cNvSpPr txBox="1"/>
          <p:nvPr/>
        </p:nvSpPr>
        <p:spPr>
          <a:xfrm>
            <a:off x="6345475" y="367758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1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23" name="Google Shape;423;p42"/>
          <p:cNvSpPr/>
          <p:nvPr/>
        </p:nvSpPr>
        <p:spPr>
          <a:xfrm>
            <a:off x="6684025" y="1838663"/>
            <a:ext cx="1512900" cy="378300"/>
          </a:xfrm>
          <a:prstGeom prst="rect">
            <a:avLst/>
          </a:prstGeom>
          <a:solidFill>
            <a:srgbClr val="F1C232">
              <a:alpha val="50559"/>
            </a:srgbClr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</a:rPr>
              <a:t>Application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424" name="Google Shape;424;p42"/>
          <p:cNvSpPr/>
          <p:nvPr/>
        </p:nvSpPr>
        <p:spPr>
          <a:xfrm>
            <a:off x="6684025" y="2293163"/>
            <a:ext cx="1512900" cy="378300"/>
          </a:xfrm>
          <a:prstGeom prst="rect">
            <a:avLst/>
          </a:prstGeom>
          <a:solidFill>
            <a:srgbClr val="F1C232">
              <a:alpha val="50559"/>
            </a:srgbClr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</a:rPr>
              <a:t>Transport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425" name="Google Shape;425;p42"/>
          <p:cNvSpPr txBox="1"/>
          <p:nvPr/>
        </p:nvSpPr>
        <p:spPr>
          <a:xfrm>
            <a:off x="6345475" y="22801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4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26" name="Google Shape;426;p42"/>
          <p:cNvSpPr txBox="1"/>
          <p:nvPr/>
        </p:nvSpPr>
        <p:spPr>
          <a:xfrm>
            <a:off x="6345475" y="1827713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7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27" name="Google Shape;427;p42"/>
          <p:cNvSpPr/>
          <p:nvPr/>
        </p:nvSpPr>
        <p:spPr>
          <a:xfrm>
            <a:off x="6684025" y="2747663"/>
            <a:ext cx="1512900" cy="378300"/>
          </a:xfrm>
          <a:prstGeom prst="rect">
            <a:avLst/>
          </a:prstGeom>
          <a:solidFill>
            <a:srgbClr val="F1C23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(Inter) Network</a:t>
            </a:r>
            <a:endParaRPr b="1"/>
          </a:p>
        </p:txBody>
      </p:sp>
      <p:sp>
        <p:nvSpPr>
          <p:cNvPr id="428" name="Google Shape;428;p42"/>
          <p:cNvSpPr txBox="1"/>
          <p:nvPr/>
        </p:nvSpPr>
        <p:spPr>
          <a:xfrm>
            <a:off x="6345475" y="27526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3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429" name="Google Shape;429;p42"/>
          <p:cNvSpPr/>
          <p:nvPr/>
        </p:nvSpPr>
        <p:spPr>
          <a:xfrm>
            <a:off x="6684025" y="3202163"/>
            <a:ext cx="1512900" cy="378300"/>
          </a:xfrm>
          <a:prstGeom prst="rect">
            <a:avLst/>
          </a:prstGeom>
          <a:solidFill>
            <a:srgbClr val="B4A7D6">
              <a:alpha val="50559"/>
            </a:srgbClr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</a:rPr>
              <a:t>Link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430" name="Google Shape;430;p42"/>
          <p:cNvSpPr txBox="1"/>
          <p:nvPr/>
        </p:nvSpPr>
        <p:spPr>
          <a:xfrm>
            <a:off x="6345475" y="3215100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2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431" name="Google Shape;431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3: Network Layer</a:t>
            </a:r>
            <a:endParaRPr/>
          </a:p>
        </p:txBody>
      </p:sp>
      <p:sp>
        <p:nvSpPr>
          <p:cNvPr id="437" name="Google Shape;437;p4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Recall the ideal layer 2 model: All devices can directly address all other devices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would not scale to the size of the Internet!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Instead, allow packets to be </a:t>
            </a:r>
            <a:r>
              <a:rPr lang="en" b="1" dirty="0"/>
              <a:t>routed</a:t>
            </a:r>
            <a:r>
              <a:rPr lang="en" dirty="0"/>
              <a:t> across different devices to reach the destination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Each hop is allowed to use its own physical and link layers!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Basic model: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Is the destination of the packet directly connected to my LAN?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Pass it off to Layer 2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Otherwise, </a:t>
            </a:r>
            <a:r>
              <a:rPr lang="en" b="1" dirty="0"/>
              <a:t>route</a:t>
            </a:r>
            <a:r>
              <a:rPr lang="en" dirty="0"/>
              <a:t> the packet closer to the destination</a:t>
            </a:r>
            <a:endParaRPr dirty="0"/>
          </a:p>
        </p:txBody>
      </p:sp>
      <p:pic>
        <p:nvPicPr>
          <p:cNvPr id="438" name="Google Shape;438;p43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5611975" y="13347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9" name="Google Shape;439;p43"/>
          <p:cNvCxnSpPr>
            <a:stCxn id="438" idx="2"/>
          </p:cNvCxnSpPr>
          <p:nvPr/>
        </p:nvCxnSpPr>
        <p:spPr>
          <a:xfrm>
            <a:off x="5897045" y="1907472"/>
            <a:ext cx="0" cy="447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40" name="Google Shape;440;p43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6506800" y="13347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1" name="Google Shape;441;p43"/>
          <p:cNvCxnSpPr>
            <a:stCxn id="440" idx="2"/>
          </p:cNvCxnSpPr>
          <p:nvPr/>
        </p:nvCxnSpPr>
        <p:spPr>
          <a:xfrm>
            <a:off x="6791870" y="1907472"/>
            <a:ext cx="0" cy="447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42" name="Google Shape;442;p43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7401625" y="13347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3" name="Google Shape;443;p43"/>
          <p:cNvCxnSpPr>
            <a:stCxn id="442" idx="2"/>
          </p:cNvCxnSpPr>
          <p:nvPr/>
        </p:nvCxnSpPr>
        <p:spPr>
          <a:xfrm>
            <a:off x="7686695" y="1907472"/>
            <a:ext cx="0" cy="447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44" name="Google Shape;444;p43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8296450" y="13347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5" name="Google Shape;445;p43"/>
          <p:cNvCxnSpPr>
            <a:stCxn id="444" idx="2"/>
          </p:cNvCxnSpPr>
          <p:nvPr/>
        </p:nvCxnSpPr>
        <p:spPr>
          <a:xfrm>
            <a:off x="8581520" y="1907472"/>
            <a:ext cx="0" cy="447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43"/>
          <p:cNvCxnSpPr/>
          <p:nvPr/>
        </p:nvCxnSpPr>
        <p:spPr>
          <a:xfrm>
            <a:off x="5904738" y="2336200"/>
            <a:ext cx="2669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7" name="Google Shape;447;p43"/>
          <p:cNvSpPr txBox="1"/>
          <p:nvPr/>
        </p:nvSpPr>
        <p:spPr>
          <a:xfrm>
            <a:off x="5767900" y="14011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</a:t>
            </a:r>
            <a:endParaRPr sz="800"/>
          </a:p>
        </p:txBody>
      </p:sp>
      <p:sp>
        <p:nvSpPr>
          <p:cNvPr id="448" name="Google Shape;448;p43"/>
          <p:cNvSpPr txBox="1"/>
          <p:nvPr/>
        </p:nvSpPr>
        <p:spPr>
          <a:xfrm>
            <a:off x="6662725" y="14011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</a:t>
            </a:r>
            <a:endParaRPr sz="800"/>
          </a:p>
        </p:txBody>
      </p:sp>
      <p:sp>
        <p:nvSpPr>
          <p:cNvPr id="449" name="Google Shape;449;p43"/>
          <p:cNvSpPr txBox="1"/>
          <p:nvPr/>
        </p:nvSpPr>
        <p:spPr>
          <a:xfrm>
            <a:off x="8452375" y="14011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</a:t>
            </a:r>
            <a:endParaRPr sz="800"/>
          </a:p>
        </p:txBody>
      </p:sp>
      <p:sp>
        <p:nvSpPr>
          <p:cNvPr id="450" name="Google Shape;450;p43"/>
          <p:cNvSpPr txBox="1"/>
          <p:nvPr/>
        </p:nvSpPr>
        <p:spPr>
          <a:xfrm>
            <a:off x="7557550" y="14011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</a:t>
            </a:r>
            <a:endParaRPr sz="800"/>
          </a:p>
        </p:txBody>
      </p:sp>
      <p:pic>
        <p:nvPicPr>
          <p:cNvPr id="451" name="Google Shape;451;p43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5611988" y="4210072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2" name="Google Shape;452;p43"/>
          <p:cNvCxnSpPr>
            <a:endCxn id="451" idx="0"/>
          </p:cNvCxnSpPr>
          <p:nvPr/>
        </p:nvCxnSpPr>
        <p:spPr>
          <a:xfrm>
            <a:off x="5897057" y="3762472"/>
            <a:ext cx="0" cy="447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3" name="Google Shape;453;p43"/>
          <p:cNvSpPr txBox="1"/>
          <p:nvPr/>
        </p:nvSpPr>
        <p:spPr>
          <a:xfrm>
            <a:off x="5767913" y="427642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</a:t>
            </a:r>
            <a:endParaRPr sz="800"/>
          </a:p>
        </p:txBody>
      </p:sp>
      <p:pic>
        <p:nvPicPr>
          <p:cNvPr id="454" name="Google Shape;454;p43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6506800" y="4210085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5" name="Google Shape;455;p43"/>
          <p:cNvCxnSpPr>
            <a:endCxn id="454" idx="0"/>
          </p:cNvCxnSpPr>
          <p:nvPr/>
        </p:nvCxnSpPr>
        <p:spPr>
          <a:xfrm>
            <a:off x="6791870" y="3762485"/>
            <a:ext cx="0" cy="447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6" name="Google Shape;456;p43"/>
          <p:cNvSpPr txBox="1"/>
          <p:nvPr/>
        </p:nvSpPr>
        <p:spPr>
          <a:xfrm>
            <a:off x="6662725" y="4276439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F</a:t>
            </a:r>
            <a:endParaRPr sz="800"/>
          </a:p>
        </p:txBody>
      </p:sp>
      <p:pic>
        <p:nvPicPr>
          <p:cNvPr id="457" name="Google Shape;457;p43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7401625" y="4210085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8" name="Google Shape;458;p43"/>
          <p:cNvCxnSpPr>
            <a:endCxn id="457" idx="0"/>
          </p:cNvCxnSpPr>
          <p:nvPr/>
        </p:nvCxnSpPr>
        <p:spPr>
          <a:xfrm>
            <a:off x="7686695" y="3762485"/>
            <a:ext cx="0" cy="447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9" name="Google Shape;459;p43"/>
          <p:cNvSpPr txBox="1"/>
          <p:nvPr/>
        </p:nvSpPr>
        <p:spPr>
          <a:xfrm>
            <a:off x="7557550" y="4276439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G</a:t>
            </a:r>
            <a:endParaRPr sz="800"/>
          </a:p>
        </p:txBody>
      </p:sp>
      <p:pic>
        <p:nvPicPr>
          <p:cNvPr id="460" name="Google Shape;460;p43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8296450" y="4210085"/>
            <a:ext cx="570140" cy="572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1" name="Google Shape;461;p43"/>
          <p:cNvCxnSpPr>
            <a:endCxn id="460" idx="0"/>
          </p:cNvCxnSpPr>
          <p:nvPr/>
        </p:nvCxnSpPr>
        <p:spPr>
          <a:xfrm>
            <a:off x="8581520" y="3762485"/>
            <a:ext cx="0" cy="447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2" name="Google Shape;462;p43"/>
          <p:cNvSpPr txBox="1"/>
          <p:nvPr/>
        </p:nvSpPr>
        <p:spPr>
          <a:xfrm>
            <a:off x="8452375" y="4276439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</a:t>
            </a:r>
            <a:endParaRPr sz="800"/>
          </a:p>
        </p:txBody>
      </p:sp>
      <p:cxnSp>
        <p:nvCxnSpPr>
          <p:cNvPr id="463" name="Google Shape;463;p43"/>
          <p:cNvCxnSpPr/>
          <p:nvPr/>
        </p:nvCxnSpPr>
        <p:spPr>
          <a:xfrm>
            <a:off x="5904750" y="3780666"/>
            <a:ext cx="26691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4" name="Google Shape;464;p43"/>
          <p:cNvSpPr/>
          <p:nvPr/>
        </p:nvSpPr>
        <p:spPr>
          <a:xfrm>
            <a:off x="6897750" y="2716888"/>
            <a:ext cx="683100" cy="683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Router</a:t>
            </a:r>
            <a:endParaRPr sz="1000"/>
          </a:p>
        </p:txBody>
      </p:sp>
      <p:cxnSp>
        <p:nvCxnSpPr>
          <p:cNvPr id="465" name="Google Shape;465;p43"/>
          <p:cNvCxnSpPr>
            <a:stCxn id="464" idx="0"/>
          </p:cNvCxnSpPr>
          <p:nvPr/>
        </p:nvCxnSpPr>
        <p:spPr>
          <a:xfrm rot="10800000">
            <a:off x="7235100" y="2347588"/>
            <a:ext cx="4200" cy="369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43"/>
          <p:cNvCxnSpPr>
            <a:endCxn id="464" idx="2"/>
          </p:cNvCxnSpPr>
          <p:nvPr/>
        </p:nvCxnSpPr>
        <p:spPr>
          <a:xfrm rot="10800000">
            <a:off x="7239300" y="3399988"/>
            <a:ext cx="2100" cy="369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7" name="Google Shape;467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3: Network Layer</a:t>
            </a:r>
            <a:endParaRPr/>
          </a:p>
        </p:txBody>
      </p:sp>
      <p:pic>
        <p:nvPicPr>
          <p:cNvPr id="473" name="Google Shape;473;p44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980675" y="1915597"/>
            <a:ext cx="57014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44"/>
          <p:cNvSpPr txBox="1"/>
          <p:nvPr/>
        </p:nvSpPr>
        <p:spPr>
          <a:xfrm>
            <a:off x="1136600" y="1981951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</a:t>
            </a:r>
            <a:endParaRPr sz="800"/>
          </a:p>
        </p:txBody>
      </p:sp>
      <p:sp>
        <p:nvSpPr>
          <p:cNvPr id="475" name="Google Shape;475;p44"/>
          <p:cNvSpPr/>
          <p:nvPr/>
        </p:nvSpPr>
        <p:spPr>
          <a:xfrm>
            <a:off x="2237125" y="2445596"/>
            <a:ext cx="5700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Router</a:t>
            </a:r>
            <a:endParaRPr sz="1000"/>
          </a:p>
        </p:txBody>
      </p:sp>
      <p:pic>
        <p:nvPicPr>
          <p:cNvPr id="476" name="Google Shape;476;p44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4035650" y="1409247"/>
            <a:ext cx="57014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44"/>
          <p:cNvSpPr txBox="1"/>
          <p:nvPr/>
        </p:nvSpPr>
        <p:spPr>
          <a:xfrm>
            <a:off x="4191575" y="1475601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</a:t>
            </a:r>
            <a:endParaRPr sz="800"/>
          </a:p>
        </p:txBody>
      </p:sp>
      <p:pic>
        <p:nvPicPr>
          <p:cNvPr id="478" name="Google Shape;478;p44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8047925" y="2121897"/>
            <a:ext cx="57014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44"/>
          <p:cNvSpPr txBox="1"/>
          <p:nvPr/>
        </p:nvSpPr>
        <p:spPr>
          <a:xfrm>
            <a:off x="8203850" y="2188251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</a:t>
            </a:r>
            <a:endParaRPr sz="800"/>
          </a:p>
        </p:txBody>
      </p:sp>
      <p:pic>
        <p:nvPicPr>
          <p:cNvPr id="480" name="Google Shape;480;p44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7477775" y="4005722"/>
            <a:ext cx="57014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44"/>
          <p:cNvSpPr txBox="1"/>
          <p:nvPr/>
        </p:nvSpPr>
        <p:spPr>
          <a:xfrm>
            <a:off x="7633700" y="407207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</a:t>
            </a:r>
            <a:endParaRPr sz="800"/>
          </a:p>
        </p:txBody>
      </p:sp>
      <p:pic>
        <p:nvPicPr>
          <p:cNvPr id="482" name="Google Shape;482;p44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1248825" y="4136797"/>
            <a:ext cx="57014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44"/>
          <p:cNvSpPr txBox="1"/>
          <p:nvPr/>
        </p:nvSpPr>
        <p:spPr>
          <a:xfrm>
            <a:off x="1404750" y="4203151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</a:t>
            </a:r>
            <a:endParaRPr sz="800"/>
          </a:p>
        </p:txBody>
      </p:sp>
      <p:sp>
        <p:nvSpPr>
          <p:cNvPr id="484" name="Google Shape;484;p44"/>
          <p:cNvSpPr/>
          <p:nvPr/>
        </p:nvSpPr>
        <p:spPr>
          <a:xfrm>
            <a:off x="4118250" y="2398796"/>
            <a:ext cx="5700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Router</a:t>
            </a:r>
            <a:endParaRPr sz="1000"/>
          </a:p>
        </p:txBody>
      </p:sp>
      <p:sp>
        <p:nvSpPr>
          <p:cNvPr id="485" name="Google Shape;485;p44"/>
          <p:cNvSpPr/>
          <p:nvPr/>
        </p:nvSpPr>
        <p:spPr>
          <a:xfrm>
            <a:off x="6867300" y="2579646"/>
            <a:ext cx="5700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Router</a:t>
            </a:r>
            <a:endParaRPr sz="1000"/>
          </a:p>
        </p:txBody>
      </p:sp>
      <p:sp>
        <p:nvSpPr>
          <p:cNvPr id="486" name="Google Shape;486;p44"/>
          <p:cNvSpPr/>
          <p:nvPr/>
        </p:nvSpPr>
        <p:spPr>
          <a:xfrm>
            <a:off x="4191575" y="3263246"/>
            <a:ext cx="5700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Router</a:t>
            </a:r>
            <a:endParaRPr sz="1000"/>
          </a:p>
        </p:txBody>
      </p:sp>
      <p:sp>
        <p:nvSpPr>
          <p:cNvPr id="487" name="Google Shape;487;p44"/>
          <p:cNvSpPr/>
          <p:nvPr/>
        </p:nvSpPr>
        <p:spPr>
          <a:xfrm>
            <a:off x="2284700" y="4087046"/>
            <a:ext cx="5700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Router</a:t>
            </a:r>
            <a:endParaRPr sz="1000"/>
          </a:p>
        </p:txBody>
      </p:sp>
      <p:sp>
        <p:nvSpPr>
          <p:cNvPr id="488" name="Google Shape;488;p44"/>
          <p:cNvSpPr/>
          <p:nvPr/>
        </p:nvSpPr>
        <p:spPr>
          <a:xfrm>
            <a:off x="4078000" y="4488846"/>
            <a:ext cx="5700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Router</a:t>
            </a:r>
            <a:endParaRPr sz="1000"/>
          </a:p>
        </p:txBody>
      </p:sp>
      <p:sp>
        <p:nvSpPr>
          <p:cNvPr id="489" name="Google Shape;489;p44"/>
          <p:cNvSpPr/>
          <p:nvPr/>
        </p:nvSpPr>
        <p:spPr>
          <a:xfrm>
            <a:off x="6297300" y="4287471"/>
            <a:ext cx="5700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Router</a:t>
            </a:r>
            <a:endParaRPr sz="1000"/>
          </a:p>
        </p:txBody>
      </p:sp>
      <p:cxnSp>
        <p:nvCxnSpPr>
          <p:cNvPr id="490" name="Google Shape;490;p44"/>
          <p:cNvCxnSpPr>
            <a:stCxn id="473" idx="3"/>
            <a:endCxn id="475" idx="1"/>
          </p:cNvCxnSpPr>
          <p:nvPr/>
        </p:nvCxnSpPr>
        <p:spPr>
          <a:xfrm>
            <a:off x="1550815" y="2201947"/>
            <a:ext cx="686400" cy="467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1" name="Google Shape;491;p44"/>
          <p:cNvCxnSpPr>
            <a:stCxn id="475" idx="2"/>
            <a:endCxn id="487" idx="0"/>
          </p:cNvCxnSpPr>
          <p:nvPr/>
        </p:nvCxnSpPr>
        <p:spPr>
          <a:xfrm>
            <a:off x="2522125" y="2893196"/>
            <a:ext cx="47700" cy="1194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2" name="Google Shape;492;p44"/>
          <p:cNvCxnSpPr>
            <a:stCxn id="482" idx="3"/>
            <a:endCxn id="487" idx="1"/>
          </p:cNvCxnSpPr>
          <p:nvPr/>
        </p:nvCxnSpPr>
        <p:spPr>
          <a:xfrm rot="10800000" flipH="1">
            <a:off x="1818965" y="4310947"/>
            <a:ext cx="465600" cy="112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3" name="Google Shape;493;p44"/>
          <p:cNvCxnSpPr>
            <a:stCxn id="475" idx="3"/>
            <a:endCxn id="484" idx="1"/>
          </p:cNvCxnSpPr>
          <p:nvPr/>
        </p:nvCxnSpPr>
        <p:spPr>
          <a:xfrm rot="10800000" flipH="1">
            <a:off x="2807125" y="2622596"/>
            <a:ext cx="1311000" cy="46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4" name="Google Shape;494;p44"/>
          <p:cNvCxnSpPr>
            <a:stCxn id="475" idx="3"/>
            <a:endCxn id="486" idx="1"/>
          </p:cNvCxnSpPr>
          <p:nvPr/>
        </p:nvCxnSpPr>
        <p:spPr>
          <a:xfrm>
            <a:off x="2807125" y="2669396"/>
            <a:ext cx="1384500" cy="81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5" name="Google Shape;495;p44"/>
          <p:cNvCxnSpPr>
            <a:stCxn id="487" idx="3"/>
            <a:endCxn id="486" idx="1"/>
          </p:cNvCxnSpPr>
          <p:nvPr/>
        </p:nvCxnSpPr>
        <p:spPr>
          <a:xfrm rot="10800000" flipH="1">
            <a:off x="2854700" y="3487046"/>
            <a:ext cx="1336800" cy="823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6" name="Google Shape;496;p44"/>
          <p:cNvCxnSpPr>
            <a:stCxn id="487" idx="3"/>
            <a:endCxn id="488" idx="1"/>
          </p:cNvCxnSpPr>
          <p:nvPr/>
        </p:nvCxnSpPr>
        <p:spPr>
          <a:xfrm>
            <a:off x="2854700" y="4310846"/>
            <a:ext cx="1223400" cy="401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7" name="Google Shape;497;p44"/>
          <p:cNvCxnSpPr>
            <a:stCxn id="488" idx="3"/>
            <a:endCxn id="489" idx="1"/>
          </p:cNvCxnSpPr>
          <p:nvPr/>
        </p:nvCxnSpPr>
        <p:spPr>
          <a:xfrm rot="10800000" flipH="1">
            <a:off x="4648000" y="4511346"/>
            <a:ext cx="1649400" cy="201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8" name="Google Shape;498;p44"/>
          <p:cNvCxnSpPr>
            <a:endCxn id="485" idx="1"/>
          </p:cNvCxnSpPr>
          <p:nvPr/>
        </p:nvCxnSpPr>
        <p:spPr>
          <a:xfrm rot="10800000" flipH="1">
            <a:off x="4761600" y="2803446"/>
            <a:ext cx="2105700" cy="683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9" name="Google Shape;499;p44"/>
          <p:cNvCxnSpPr>
            <a:stCxn id="484" idx="3"/>
            <a:endCxn id="485" idx="1"/>
          </p:cNvCxnSpPr>
          <p:nvPr/>
        </p:nvCxnSpPr>
        <p:spPr>
          <a:xfrm>
            <a:off x="4688250" y="2622596"/>
            <a:ext cx="2179200" cy="180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0" name="Google Shape;500;p44"/>
          <p:cNvCxnSpPr>
            <a:endCxn id="485" idx="2"/>
          </p:cNvCxnSpPr>
          <p:nvPr/>
        </p:nvCxnSpPr>
        <p:spPr>
          <a:xfrm rot="10800000" flipH="1">
            <a:off x="6582300" y="3027246"/>
            <a:ext cx="570000" cy="1260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1" name="Google Shape;501;p44"/>
          <p:cNvCxnSpPr>
            <a:stCxn id="484" idx="0"/>
            <a:endCxn id="476" idx="2"/>
          </p:cNvCxnSpPr>
          <p:nvPr/>
        </p:nvCxnSpPr>
        <p:spPr>
          <a:xfrm rot="10800000">
            <a:off x="4320750" y="1982096"/>
            <a:ext cx="82500" cy="416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2" name="Google Shape;502;p44"/>
          <p:cNvCxnSpPr>
            <a:stCxn id="485" idx="3"/>
            <a:endCxn id="478" idx="1"/>
          </p:cNvCxnSpPr>
          <p:nvPr/>
        </p:nvCxnSpPr>
        <p:spPr>
          <a:xfrm rot="10800000" flipH="1">
            <a:off x="7437300" y="2408346"/>
            <a:ext cx="610500" cy="395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3" name="Google Shape;503;p44"/>
          <p:cNvCxnSpPr>
            <a:stCxn id="489" idx="3"/>
            <a:endCxn id="480" idx="1"/>
          </p:cNvCxnSpPr>
          <p:nvPr/>
        </p:nvCxnSpPr>
        <p:spPr>
          <a:xfrm rot="10800000" flipH="1">
            <a:off x="6867300" y="4291971"/>
            <a:ext cx="610500" cy="219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4" name="Google Shape;504;p44"/>
          <p:cNvSpPr txBox="1"/>
          <p:nvPr/>
        </p:nvSpPr>
        <p:spPr>
          <a:xfrm>
            <a:off x="7437300" y="1418550"/>
            <a:ext cx="1101300" cy="554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Source</a:t>
            </a:r>
            <a:r>
              <a:rPr lang="en" sz="800"/>
              <a:t>: A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Destination</a:t>
            </a:r>
            <a:r>
              <a:rPr lang="en" sz="800"/>
              <a:t>: D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“Hello, this is A…”</a:t>
            </a:r>
            <a:endParaRPr sz="800"/>
          </a:p>
        </p:txBody>
      </p:sp>
      <p:sp>
        <p:nvSpPr>
          <p:cNvPr id="505" name="Google Shape;505;p44"/>
          <p:cNvSpPr/>
          <p:nvPr/>
        </p:nvSpPr>
        <p:spPr>
          <a:xfrm>
            <a:off x="1584950" y="2476500"/>
            <a:ext cx="6431300" cy="1220100"/>
          </a:xfrm>
          <a:custGeom>
            <a:avLst/>
            <a:gdLst/>
            <a:ahLst/>
            <a:cxnLst/>
            <a:rect l="l" t="t" r="r" b="b"/>
            <a:pathLst>
              <a:path w="257252" h="48804" extrusionOk="0">
                <a:moveTo>
                  <a:pt x="0" y="610"/>
                </a:moveTo>
                <a:cubicBezTo>
                  <a:pt x="6198" y="3404"/>
                  <a:pt x="17831" y="9348"/>
                  <a:pt x="37186" y="17374"/>
                </a:cubicBezTo>
                <a:cubicBezTo>
                  <a:pt x="56541" y="25400"/>
                  <a:pt x="85192" y="47803"/>
                  <a:pt x="116129" y="48768"/>
                </a:cubicBezTo>
                <a:cubicBezTo>
                  <a:pt x="147066" y="49733"/>
                  <a:pt x="199289" y="31293"/>
                  <a:pt x="222809" y="23165"/>
                </a:cubicBezTo>
                <a:cubicBezTo>
                  <a:pt x="246330" y="15037"/>
                  <a:pt x="251512" y="3861"/>
                  <a:pt x="257252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06" name="Google Shape;506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3: Network Layer</a:t>
            </a:r>
            <a:endParaRPr/>
          </a:p>
        </p:txBody>
      </p:sp>
      <p:pic>
        <p:nvPicPr>
          <p:cNvPr id="512" name="Google Shape;512;p45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980675" y="1915597"/>
            <a:ext cx="57014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3" name="Google Shape;513;p45"/>
          <p:cNvSpPr txBox="1"/>
          <p:nvPr/>
        </p:nvSpPr>
        <p:spPr>
          <a:xfrm>
            <a:off x="1136600" y="1981951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</a:t>
            </a:r>
            <a:endParaRPr sz="800"/>
          </a:p>
        </p:txBody>
      </p:sp>
      <p:sp>
        <p:nvSpPr>
          <p:cNvPr id="514" name="Google Shape;514;p45"/>
          <p:cNvSpPr/>
          <p:nvPr/>
        </p:nvSpPr>
        <p:spPr>
          <a:xfrm>
            <a:off x="2237125" y="2445596"/>
            <a:ext cx="5700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Router</a:t>
            </a:r>
            <a:endParaRPr sz="1000"/>
          </a:p>
        </p:txBody>
      </p:sp>
      <p:pic>
        <p:nvPicPr>
          <p:cNvPr id="515" name="Google Shape;515;p45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4035650" y="1409247"/>
            <a:ext cx="57014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6" name="Google Shape;516;p45"/>
          <p:cNvSpPr txBox="1"/>
          <p:nvPr/>
        </p:nvSpPr>
        <p:spPr>
          <a:xfrm>
            <a:off x="4191575" y="1475601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</a:t>
            </a:r>
            <a:endParaRPr sz="800"/>
          </a:p>
        </p:txBody>
      </p:sp>
      <p:pic>
        <p:nvPicPr>
          <p:cNvPr id="517" name="Google Shape;517;p45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8047925" y="2121897"/>
            <a:ext cx="57014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45"/>
          <p:cNvSpPr txBox="1"/>
          <p:nvPr/>
        </p:nvSpPr>
        <p:spPr>
          <a:xfrm>
            <a:off x="8203850" y="2188251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</a:t>
            </a:r>
            <a:endParaRPr sz="800"/>
          </a:p>
        </p:txBody>
      </p:sp>
      <p:pic>
        <p:nvPicPr>
          <p:cNvPr id="519" name="Google Shape;519;p45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7477775" y="4005722"/>
            <a:ext cx="57014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45"/>
          <p:cNvSpPr txBox="1"/>
          <p:nvPr/>
        </p:nvSpPr>
        <p:spPr>
          <a:xfrm>
            <a:off x="7633700" y="407207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</a:t>
            </a:r>
            <a:endParaRPr sz="800"/>
          </a:p>
        </p:txBody>
      </p:sp>
      <p:pic>
        <p:nvPicPr>
          <p:cNvPr id="521" name="Google Shape;521;p45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1248825" y="4136797"/>
            <a:ext cx="57014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45"/>
          <p:cNvSpPr txBox="1"/>
          <p:nvPr/>
        </p:nvSpPr>
        <p:spPr>
          <a:xfrm>
            <a:off x="1404750" y="4203151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</a:t>
            </a:r>
            <a:endParaRPr sz="800"/>
          </a:p>
        </p:txBody>
      </p:sp>
      <p:sp>
        <p:nvSpPr>
          <p:cNvPr id="523" name="Google Shape;523;p45"/>
          <p:cNvSpPr/>
          <p:nvPr/>
        </p:nvSpPr>
        <p:spPr>
          <a:xfrm>
            <a:off x="4118250" y="2398796"/>
            <a:ext cx="5700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Router</a:t>
            </a:r>
            <a:endParaRPr sz="1000"/>
          </a:p>
        </p:txBody>
      </p:sp>
      <p:sp>
        <p:nvSpPr>
          <p:cNvPr id="524" name="Google Shape;524;p45"/>
          <p:cNvSpPr/>
          <p:nvPr/>
        </p:nvSpPr>
        <p:spPr>
          <a:xfrm>
            <a:off x="6867300" y="2579646"/>
            <a:ext cx="5700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Router</a:t>
            </a:r>
            <a:endParaRPr sz="1000"/>
          </a:p>
        </p:txBody>
      </p:sp>
      <p:sp>
        <p:nvSpPr>
          <p:cNvPr id="525" name="Google Shape;525;p45"/>
          <p:cNvSpPr/>
          <p:nvPr/>
        </p:nvSpPr>
        <p:spPr>
          <a:xfrm>
            <a:off x="4191575" y="3263246"/>
            <a:ext cx="5700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Router</a:t>
            </a:r>
            <a:endParaRPr sz="1000"/>
          </a:p>
        </p:txBody>
      </p:sp>
      <p:sp>
        <p:nvSpPr>
          <p:cNvPr id="526" name="Google Shape;526;p45"/>
          <p:cNvSpPr/>
          <p:nvPr/>
        </p:nvSpPr>
        <p:spPr>
          <a:xfrm>
            <a:off x="2284700" y="4087046"/>
            <a:ext cx="5700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Router</a:t>
            </a:r>
            <a:endParaRPr sz="1000"/>
          </a:p>
        </p:txBody>
      </p:sp>
      <p:sp>
        <p:nvSpPr>
          <p:cNvPr id="527" name="Google Shape;527;p45"/>
          <p:cNvSpPr/>
          <p:nvPr/>
        </p:nvSpPr>
        <p:spPr>
          <a:xfrm>
            <a:off x="4078000" y="4488846"/>
            <a:ext cx="5700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Router</a:t>
            </a:r>
            <a:endParaRPr sz="1000"/>
          </a:p>
        </p:txBody>
      </p:sp>
      <p:sp>
        <p:nvSpPr>
          <p:cNvPr id="528" name="Google Shape;528;p45"/>
          <p:cNvSpPr/>
          <p:nvPr/>
        </p:nvSpPr>
        <p:spPr>
          <a:xfrm>
            <a:off x="6297300" y="4287471"/>
            <a:ext cx="5700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Router</a:t>
            </a:r>
            <a:endParaRPr sz="1000"/>
          </a:p>
        </p:txBody>
      </p:sp>
      <p:cxnSp>
        <p:nvCxnSpPr>
          <p:cNvPr id="529" name="Google Shape;529;p45"/>
          <p:cNvCxnSpPr>
            <a:stCxn id="512" idx="3"/>
            <a:endCxn id="514" idx="1"/>
          </p:cNvCxnSpPr>
          <p:nvPr/>
        </p:nvCxnSpPr>
        <p:spPr>
          <a:xfrm>
            <a:off x="1550815" y="2201947"/>
            <a:ext cx="686400" cy="467400"/>
          </a:xfrm>
          <a:prstGeom prst="straightConnector1">
            <a:avLst/>
          </a:prstGeom>
          <a:noFill/>
          <a:ln w="38100" cap="flat" cmpd="sng">
            <a:solidFill>
              <a:srgbClr val="1155CC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30" name="Google Shape;530;p45"/>
          <p:cNvCxnSpPr>
            <a:stCxn id="514" idx="2"/>
            <a:endCxn id="526" idx="0"/>
          </p:cNvCxnSpPr>
          <p:nvPr/>
        </p:nvCxnSpPr>
        <p:spPr>
          <a:xfrm>
            <a:off x="2522125" y="2893196"/>
            <a:ext cx="47700" cy="1194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1" name="Google Shape;531;p45"/>
          <p:cNvCxnSpPr>
            <a:stCxn id="521" idx="3"/>
            <a:endCxn id="526" idx="1"/>
          </p:cNvCxnSpPr>
          <p:nvPr/>
        </p:nvCxnSpPr>
        <p:spPr>
          <a:xfrm rot="10800000" flipH="1">
            <a:off x="1818965" y="4310947"/>
            <a:ext cx="465600" cy="112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2" name="Google Shape;532;p45"/>
          <p:cNvCxnSpPr>
            <a:stCxn id="514" idx="3"/>
            <a:endCxn id="523" idx="1"/>
          </p:cNvCxnSpPr>
          <p:nvPr/>
        </p:nvCxnSpPr>
        <p:spPr>
          <a:xfrm rot="10800000" flipH="1">
            <a:off x="2807125" y="2622596"/>
            <a:ext cx="1311000" cy="46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3" name="Google Shape;533;p45"/>
          <p:cNvCxnSpPr>
            <a:stCxn id="514" idx="3"/>
            <a:endCxn id="525" idx="1"/>
          </p:cNvCxnSpPr>
          <p:nvPr/>
        </p:nvCxnSpPr>
        <p:spPr>
          <a:xfrm>
            <a:off x="2807125" y="2669396"/>
            <a:ext cx="1384500" cy="8178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4" name="Google Shape;534;p45"/>
          <p:cNvCxnSpPr>
            <a:stCxn id="526" idx="3"/>
            <a:endCxn id="525" idx="1"/>
          </p:cNvCxnSpPr>
          <p:nvPr/>
        </p:nvCxnSpPr>
        <p:spPr>
          <a:xfrm rot="10800000" flipH="1">
            <a:off x="2854700" y="3487046"/>
            <a:ext cx="1336800" cy="823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5" name="Google Shape;535;p45"/>
          <p:cNvCxnSpPr>
            <a:stCxn id="526" idx="3"/>
            <a:endCxn id="527" idx="1"/>
          </p:cNvCxnSpPr>
          <p:nvPr/>
        </p:nvCxnSpPr>
        <p:spPr>
          <a:xfrm>
            <a:off x="2854700" y="4310846"/>
            <a:ext cx="1223400" cy="401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6" name="Google Shape;536;p45"/>
          <p:cNvCxnSpPr>
            <a:stCxn id="527" idx="3"/>
            <a:endCxn id="528" idx="1"/>
          </p:cNvCxnSpPr>
          <p:nvPr/>
        </p:nvCxnSpPr>
        <p:spPr>
          <a:xfrm rot="10800000" flipH="1">
            <a:off x="4648000" y="4511346"/>
            <a:ext cx="1649400" cy="201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7" name="Google Shape;537;p45"/>
          <p:cNvCxnSpPr>
            <a:endCxn id="524" idx="1"/>
          </p:cNvCxnSpPr>
          <p:nvPr/>
        </p:nvCxnSpPr>
        <p:spPr>
          <a:xfrm rot="10800000" flipH="1">
            <a:off x="4761600" y="2803446"/>
            <a:ext cx="2105700" cy="683700"/>
          </a:xfrm>
          <a:prstGeom prst="straightConnector1">
            <a:avLst/>
          </a:prstGeom>
          <a:noFill/>
          <a:ln w="38100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8" name="Google Shape;538;p45"/>
          <p:cNvCxnSpPr>
            <a:stCxn id="523" idx="3"/>
            <a:endCxn id="524" idx="1"/>
          </p:cNvCxnSpPr>
          <p:nvPr/>
        </p:nvCxnSpPr>
        <p:spPr>
          <a:xfrm>
            <a:off x="4688250" y="2622596"/>
            <a:ext cx="2179200" cy="180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9" name="Google Shape;539;p45"/>
          <p:cNvCxnSpPr>
            <a:endCxn id="524" idx="2"/>
          </p:cNvCxnSpPr>
          <p:nvPr/>
        </p:nvCxnSpPr>
        <p:spPr>
          <a:xfrm rot="10800000" flipH="1">
            <a:off x="6582300" y="3027246"/>
            <a:ext cx="570000" cy="1260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0" name="Google Shape;540;p45"/>
          <p:cNvCxnSpPr>
            <a:stCxn id="523" idx="0"/>
            <a:endCxn id="515" idx="2"/>
          </p:cNvCxnSpPr>
          <p:nvPr/>
        </p:nvCxnSpPr>
        <p:spPr>
          <a:xfrm rot="10800000">
            <a:off x="4320750" y="1982096"/>
            <a:ext cx="82500" cy="416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1" name="Google Shape;541;p45"/>
          <p:cNvCxnSpPr>
            <a:stCxn id="524" idx="3"/>
            <a:endCxn id="517" idx="1"/>
          </p:cNvCxnSpPr>
          <p:nvPr/>
        </p:nvCxnSpPr>
        <p:spPr>
          <a:xfrm rot="10800000" flipH="1">
            <a:off x="7437300" y="2408346"/>
            <a:ext cx="610500" cy="395100"/>
          </a:xfrm>
          <a:prstGeom prst="straightConnector1">
            <a:avLst/>
          </a:prstGeom>
          <a:noFill/>
          <a:ln w="38100" cap="flat" cmpd="sng">
            <a:solidFill>
              <a:srgbClr val="674EA7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42" name="Google Shape;542;p45"/>
          <p:cNvCxnSpPr>
            <a:stCxn id="528" idx="3"/>
            <a:endCxn id="519" idx="1"/>
          </p:cNvCxnSpPr>
          <p:nvPr/>
        </p:nvCxnSpPr>
        <p:spPr>
          <a:xfrm rot="10800000" flipH="1">
            <a:off x="6867300" y="4291971"/>
            <a:ext cx="610500" cy="219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3" name="Google Shape;543;p45"/>
          <p:cNvSpPr txBox="1"/>
          <p:nvPr/>
        </p:nvSpPr>
        <p:spPr>
          <a:xfrm>
            <a:off x="7437300" y="1418550"/>
            <a:ext cx="1101300" cy="554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Source</a:t>
            </a:r>
            <a:r>
              <a:rPr lang="en" sz="800"/>
              <a:t>: A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Destination</a:t>
            </a:r>
            <a:r>
              <a:rPr lang="en" sz="800"/>
              <a:t>: D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“Hello, this is A…”</a:t>
            </a:r>
            <a:endParaRPr sz="800"/>
          </a:p>
        </p:txBody>
      </p:sp>
      <p:sp>
        <p:nvSpPr>
          <p:cNvPr id="544" name="Google Shape;544;p45"/>
          <p:cNvSpPr/>
          <p:nvPr/>
        </p:nvSpPr>
        <p:spPr>
          <a:xfrm>
            <a:off x="1584950" y="2476500"/>
            <a:ext cx="6431300" cy="1220100"/>
          </a:xfrm>
          <a:custGeom>
            <a:avLst/>
            <a:gdLst/>
            <a:ahLst/>
            <a:cxnLst/>
            <a:rect l="l" t="t" r="r" b="b"/>
            <a:pathLst>
              <a:path w="257252" h="48804" extrusionOk="0">
                <a:moveTo>
                  <a:pt x="0" y="610"/>
                </a:moveTo>
                <a:cubicBezTo>
                  <a:pt x="6198" y="3404"/>
                  <a:pt x="17831" y="9348"/>
                  <a:pt x="37186" y="17374"/>
                </a:cubicBezTo>
                <a:cubicBezTo>
                  <a:pt x="56541" y="25400"/>
                  <a:pt x="85192" y="47803"/>
                  <a:pt x="116129" y="48768"/>
                </a:cubicBezTo>
                <a:cubicBezTo>
                  <a:pt x="147066" y="49733"/>
                  <a:pt x="199289" y="31293"/>
                  <a:pt x="222809" y="23165"/>
                </a:cubicBezTo>
                <a:cubicBezTo>
                  <a:pt x="246330" y="15037"/>
                  <a:pt x="251512" y="3861"/>
                  <a:pt x="257252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545" name="Google Shape;545;p45"/>
          <p:cNvGrpSpPr/>
          <p:nvPr/>
        </p:nvGrpSpPr>
        <p:grpSpPr>
          <a:xfrm>
            <a:off x="1914675" y="1379225"/>
            <a:ext cx="2040300" cy="998100"/>
            <a:chOff x="1914675" y="1379225"/>
            <a:chExt cx="2040300" cy="998100"/>
          </a:xfrm>
        </p:grpSpPr>
        <p:sp>
          <p:nvSpPr>
            <p:cNvPr id="546" name="Google Shape;546;p45"/>
            <p:cNvSpPr txBox="1"/>
            <p:nvPr/>
          </p:nvSpPr>
          <p:spPr>
            <a:xfrm>
              <a:off x="1914675" y="1379225"/>
              <a:ext cx="2040300" cy="4002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This link could be Wi-Fi</a:t>
              </a:r>
              <a:endParaRPr/>
            </a:p>
          </p:txBody>
        </p:sp>
        <p:cxnSp>
          <p:nvCxnSpPr>
            <p:cNvPr id="547" name="Google Shape;547;p45"/>
            <p:cNvCxnSpPr>
              <a:stCxn id="546" idx="2"/>
            </p:cNvCxnSpPr>
            <p:nvPr/>
          </p:nvCxnSpPr>
          <p:spPr>
            <a:xfrm flipH="1">
              <a:off x="1943025" y="1779425"/>
              <a:ext cx="991800" cy="59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548" name="Google Shape;548;p45"/>
          <p:cNvGrpSpPr/>
          <p:nvPr/>
        </p:nvGrpSpPr>
        <p:grpSpPr>
          <a:xfrm>
            <a:off x="5001400" y="1582913"/>
            <a:ext cx="2040300" cy="1543200"/>
            <a:chOff x="5001400" y="1582913"/>
            <a:chExt cx="2040300" cy="1543200"/>
          </a:xfrm>
        </p:grpSpPr>
        <p:sp>
          <p:nvSpPr>
            <p:cNvPr id="549" name="Google Shape;549;p45"/>
            <p:cNvSpPr txBox="1"/>
            <p:nvPr/>
          </p:nvSpPr>
          <p:spPr>
            <a:xfrm>
              <a:off x="5001400" y="1582913"/>
              <a:ext cx="2040300" cy="6156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And this link could be Ethernet</a:t>
              </a:r>
              <a:endParaRPr/>
            </a:p>
          </p:txBody>
        </p:sp>
        <p:cxnSp>
          <p:nvCxnSpPr>
            <p:cNvPr id="550" name="Google Shape;550;p45"/>
            <p:cNvCxnSpPr>
              <a:stCxn id="549" idx="2"/>
            </p:cNvCxnSpPr>
            <p:nvPr/>
          </p:nvCxnSpPr>
          <p:spPr>
            <a:xfrm flipH="1">
              <a:off x="5760850" y="2198513"/>
              <a:ext cx="260700" cy="92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551" name="Google Shape;551;p45"/>
          <p:cNvGrpSpPr/>
          <p:nvPr/>
        </p:nvGrpSpPr>
        <p:grpSpPr>
          <a:xfrm>
            <a:off x="48400" y="3128450"/>
            <a:ext cx="3210300" cy="615600"/>
            <a:chOff x="48400" y="3128450"/>
            <a:chExt cx="3210300" cy="615600"/>
          </a:xfrm>
        </p:grpSpPr>
        <p:sp>
          <p:nvSpPr>
            <p:cNvPr id="552" name="Google Shape;552;p45"/>
            <p:cNvSpPr txBox="1"/>
            <p:nvPr/>
          </p:nvSpPr>
          <p:spPr>
            <a:xfrm>
              <a:off x="48400" y="3128450"/>
              <a:ext cx="2367000" cy="6156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But the Internet protocol stays the same, end to end</a:t>
              </a:r>
              <a:endParaRPr/>
            </a:p>
          </p:txBody>
        </p:sp>
        <p:cxnSp>
          <p:nvCxnSpPr>
            <p:cNvPr id="553" name="Google Shape;553;p45"/>
            <p:cNvCxnSpPr>
              <a:stCxn id="552" idx="3"/>
            </p:cNvCxnSpPr>
            <p:nvPr/>
          </p:nvCxnSpPr>
          <p:spPr>
            <a:xfrm rot="10800000" flipH="1">
              <a:off x="2415400" y="3337550"/>
              <a:ext cx="843300" cy="98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54" name="Google Shape;554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3: Network Layer</a:t>
            </a:r>
            <a:endParaRPr/>
          </a:p>
        </p:txBody>
      </p:sp>
      <p:sp>
        <p:nvSpPr>
          <p:cNvPr id="560" name="Google Shape;560;p4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Packets must consist of at least 3 things: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Source (“Who is this message coming from?”)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Destination (“Who is this message going to?”)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Data (“What does this message say?”)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Similar to frames (layer 2)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Packets may be fragmented into smaller packets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Different links might support different maximum packet sizes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Up to the recipient to reassemble fragments into the original packet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 IPv4, any node may fragment a packet if it is too large to route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 IPv6, the sender must fragment the packet themselves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Each router forwards a given packet to the next hop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Packets are not guaranteed to take a given route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Two packets with the same source and destination may take different routes</a:t>
            </a:r>
            <a:endParaRPr dirty="0"/>
          </a:p>
        </p:txBody>
      </p:sp>
      <p:sp>
        <p:nvSpPr>
          <p:cNvPr id="561" name="Google Shape;561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Intro to Networking</a:t>
            </a:r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Internet: A global network of computers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OSI model: A layered model of protocols</a:t>
            </a:r>
            <a:endParaRPr dirty="0"/>
          </a:p>
        </p:txBody>
      </p:sp>
      <p:sp>
        <p:nvSpPr>
          <p:cNvPr id="96" name="Google Shape;9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Protocol (IP)</a:t>
            </a:r>
            <a:endParaRPr/>
          </a:p>
        </p:txBody>
      </p:sp>
      <p:graphicFrame>
        <p:nvGraphicFramePr>
          <p:cNvPr id="567" name="Google Shape;567;p47"/>
          <p:cNvGraphicFramePr/>
          <p:nvPr/>
        </p:nvGraphicFramePr>
        <p:xfrm>
          <a:off x="197688" y="1281190"/>
          <a:ext cx="8748625" cy="3162100"/>
        </p:xfrm>
        <a:graphic>
          <a:graphicData uri="http://schemas.openxmlformats.org/drawingml/2006/table">
            <a:tbl>
              <a:tblPr>
                <a:noFill/>
                <a:tableStyleId>{BFE604CA-AD57-4AB2-B3D3-69E05442DE48}</a:tableStyleId>
              </a:tblPr>
              <a:tblGrid>
                <a:gridCol w="42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0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0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0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50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50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50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50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550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876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Version (4 bits)</a:t>
                      </a:r>
                      <a:endParaRPr sz="1000" b="1"/>
                    </a:p>
                  </a:txBody>
                  <a:tcPr marL="45700" marR="45700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Header Length (4 bits)</a:t>
                      </a:r>
                      <a:endParaRPr sz="1000" b="1"/>
                    </a:p>
                  </a:txBody>
                  <a:tcPr marL="45700" marR="45700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Type of Service (6 bits)</a:t>
                      </a:r>
                      <a:endParaRPr sz="1000" b="1"/>
                    </a:p>
                  </a:txBody>
                  <a:tcPr marL="45700" marR="45700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ECN (2 bits)</a:t>
                      </a:r>
                      <a:endParaRPr sz="1000" b="1"/>
                    </a:p>
                  </a:txBody>
                  <a:tcPr marL="45700" marR="45700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gridSpan="8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Total Length (16 bits)</a:t>
                      </a:r>
                      <a:endParaRPr sz="1000" b="1"/>
                    </a:p>
                  </a:txBody>
                  <a:tcPr marL="45700" marR="45700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Identification (16 bits)</a:t>
                      </a:r>
                      <a:endParaRPr sz="1000" b="1"/>
                    </a:p>
                  </a:txBody>
                  <a:tcPr marL="45700" marR="45700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Flags (3 bits)</a:t>
                      </a:r>
                      <a:endParaRPr sz="1000" b="1"/>
                    </a:p>
                  </a:txBody>
                  <a:tcPr marL="45700" marR="45700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</a:rPr>
                        <a:t>Fragment Offset (13 bits)</a:t>
                      </a:r>
                      <a:endParaRPr sz="1000" b="1"/>
                    </a:p>
                  </a:txBody>
                  <a:tcPr marL="45700" marR="45700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Time to Live (8 bits)</a:t>
                      </a:r>
                      <a:endParaRPr sz="1000" b="1"/>
                    </a:p>
                  </a:txBody>
                  <a:tcPr marL="45700" marR="45700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Protocol (8 bits)</a:t>
                      </a:r>
                      <a:endParaRPr sz="1000" b="1"/>
                    </a:p>
                  </a:txBody>
                  <a:tcPr marL="45700" marR="45700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Header Checksum (16 bits)</a:t>
                      </a:r>
                      <a:endParaRPr sz="1000" b="1"/>
                    </a:p>
                  </a:txBody>
                  <a:tcPr marL="45700" marR="45700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1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Source Address (32 bits)</a:t>
                      </a:r>
                      <a:endParaRPr sz="1000" b="1"/>
                    </a:p>
                  </a:txBody>
                  <a:tcPr marL="45700" marR="45700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gridSpan="1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Destination Address (32 bits)</a:t>
                      </a:r>
                      <a:endParaRPr sz="1000" b="1"/>
                    </a:p>
                  </a:txBody>
                  <a:tcPr marL="45700" marR="45700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650">
                <a:tc gridSpan="1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Options (variable length)</a:t>
                      </a:r>
                      <a:endParaRPr sz="1000" b="1"/>
                    </a:p>
                  </a:txBody>
                  <a:tcPr marL="45700" marR="45700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5800">
                <a:tc gridSpan="16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Data (variable length)</a:t>
                      </a:r>
                      <a:endParaRPr sz="1000" b="1"/>
                    </a:p>
                  </a:txBody>
                  <a:tcPr marL="45700" marR="45700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68" name="Google Shape;568;p47"/>
          <p:cNvSpPr txBox="1">
            <a:spLocks noGrp="1"/>
          </p:cNvSpPr>
          <p:nvPr>
            <p:ph type="body" idx="1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IPv4 header</a:t>
            </a:r>
            <a:endParaRPr/>
          </a:p>
        </p:txBody>
      </p:sp>
      <p:sp>
        <p:nvSpPr>
          <p:cNvPr id="569" name="Google Shape;569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Protocol (IP)</a:t>
            </a:r>
            <a:endParaRPr/>
          </a:p>
        </p:txBody>
      </p:sp>
      <p:sp>
        <p:nvSpPr>
          <p:cNvPr id="575" name="Google Shape;575;p48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Internet Protocol</a:t>
            </a:r>
            <a:r>
              <a:rPr lang="en" dirty="0"/>
              <a:t> (</a:t>
            </a:r>
            <a:r>
              <a:rPr lang="en" b="1" dirty="0"/>
              <a:t>IP</a:t>
            </a:r>
            <a:r>
              <a:rPr lang="en" dirty="0"/>
              <a:t>): The universal layer-3 protocol that all devices use to transmit data over the Internet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IP address</a:t>
            </a:r>
            <a:r>
              <a:rPr lang="en" dirty="0"/>
              <a:t>: An address that identifies a device on the Internet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IPv4 is 32 bits, typically written as 4 decimal octets, e.g. </a:t>
            </a:r>
            <a:r>
              <a:rPr lang="en" b="1" dirty="0"/>
              <a:t>35.163.72.93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IPv6 is 128 bits, typically written as 8 groups of 2 hex bytes: </a:t>
            </a:r>
            <a:r>
              <a:rPr lang="en" b="1" dirty="0"/>
              <a:t>2607:f140:8801::1:23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If digits or groups are missing, fill with 0’s, so </a:t>
            </a:r>
            <a:r>
              <a:rPr lang="en" b="1" dirty="0"/>
              <a:t>2607:f140:8801:0000:0000:0000:0001:0023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Globally unique from any single perspective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For now, you can think of them as just being globally unique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IP addresses help nodes make decisions on where to forward the packet</a:t>
            </a:r>
            <a:endParaRPr dirty="0"/>
          </a:p>
        </p:txBody>
      </p:sp>
      <p:sp>
        <p:nvSpPr>
          <p:cNvPr id="576" name="Google Shape;576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Reliability</a:t>
            </a:r>
            <a:endParaRPr/>
          </a:p>
        </p:txBody>
      </p:sp>
      <p:sp>
        <p:nvSpPr>
          <p:cNvPr id="582" name="Google Shape;582;p49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Reliability</a:t>
            </a:r>
            <a:r>
              <a:rPr lang="en" dirty="0"/>
              <a:t> ensures that packets are received correctly or, if random errors occur, not at all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is implemented with a checksum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However, there is no cryptographic MAC, so there are no guarantees if an attacker modifies packets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IP is </a:t>
            </a:r>
            <a:r>
              <a:rPr lang="en" b="1" dirty="0"/>
              <a:t>unreliable</a:t>
            </a:r>
            <a:r>
              <a:rPr lang="en" dirty="0"/>
              <a:t> and only provides a </a:t>
            </a:r>
            <a:r>
              <a:rPr lang="en" b="1" dirty="0"/>
              <a:t>best effort</a:t>
            </a:r>
            <a:r>
              <a:rPr lang="en" dirty="0"/>
              <a:t> delivery service, which means: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Packets may be lost (“dropped”)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Packets may be corrupted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Packets may be delivered out of order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It is up to higher level protocols to ensure that the connection is reliable</a:t>
            </a:r>
            <a:endParaRPr dirty="0"/>
          </a:p>
        </p:txBody>
      </p:sp>
      <p:sp>
        <p:nvSpPr>
          <p:cNvPr id="583" name="Google Shape;583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3: Network Layer</a:t>
            </a:r>
            <a:endParaRPr/>
          </a:p>
        </p:txBody>
      </p:sp>
      <p:pic>
        <p:nvPicPr>
          <p:cNvPr id="589" name="Google Shape;589;p50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980675" y="1915597"/>
            <a:ext cx="57014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50"/>
          <p:cNvSpPr txBox="1"/>
          <p:nvPr/>
        </p:nvSpPr>
        <p:spPr>
          <a:xfrm>
            <a:off x="1136600" y="1981951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</a:t>
            </a:r>
            <a:endParaRPr sz="800"/>
          </a:p>
        </p:txBody>
      </p:sp>
      <p:sp>
        <p:nvSpPr>
          <p:cNvPr id="591" name="Google Shape;591;p50"/>
          <p:cNvSpPr/>
          <p:nvPr/>
        </p:nvSpPr>
        <p:spPr>
          <a:xfrm>
            <a:off x="2237125" y="2445596"/>
            <a:ext cx="5700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Router</a:t>
            </a:r>
            <a:endParaRPr sz="1000"/>
          </a:p>
        </p:txBody>
      </p:sp>
      <p:pic>
        <p:nvPicPr>
          <p:cNvPr id="592" name="Google Shape;592;p50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4035650" y="1409247"/>
            <a:ext cx="57014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50"/>
          <p:cNvSpPr txBox="1"/>
          <p:nvPr/>
        </p:nvSpPr>
        <p:spPr>
          <a:xfrm>
            <a:off x="4191575" y="1475601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C</a:t>
            </a:r>
            <a:endParaRPr sz="800"/>
          </a:p>
        </p:txBody>
      </p:sp>
      <p:pic>
        <p:nvPicPr>
          <p:cNvPr id="594" name="Google Shape;594;p50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8047925" y="2121897"/>
            <a:ext cx="57014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50"/>
          <p:cNvSpPr txBox="1"/>
          <p:nvPr/>
        </p:nvSpPr>
        <p:spPr>
          <a:xfrm>
            <a:off x="8203850" y="2188251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</a:t>
            </a:r>
            <a:endParaRPr sz="800"/>
          </a:p>
        </p:txBody>
      </p:sp>
      <p:pic>
        <p:nvPicPr>
          <p:cNvPr id="596" name="Google Shape;596;p50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7477775" y="4005722"/>
            <a:ext cx="57014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50"/>
          <p:cNvSpPr txBox="1"/>
          <p:nvPr/>
        </p:nvSpPr>
        <p:spPr>
          <a:xfrm>
            <a:off x="7633700" y="4072076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E</a:t>
            </a:r>
            <a:endParaRPr sz="800"/>
          </a:p>
        </p:txBody>
      </p:sp>
      <p:pic>
        <p:nvPicPr>
          <p:cNvPr id="598" name="Google Shape;598;p50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1248825" y="4136797"/>
            <a:ext cx="57014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50"/>
          <p:cNvSpPr txBox="1"/>
          <p:nvPr/>
        </p:nvSpPr>
        <p:spPr>
          <a:xfrm>
            <a:off x="1404750" y="4203151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B</a:t>
            </a:r>
            <a:endParaRPr sz="800"/>
          </a:p>
        </p:txBody>
      </p:sp>
      <p:sp>
        <p:nvSpPr>
          <p:cNvPr id="600" name="Google Shape;600;p50"/>
          <p:cNvSpPr/>
          <p:nvPr/>
        </p:nvSpPr>
        <p:spPr>
          <a:xfrm>
            <a:off x="4118250" y="2398796"/>
            <a:ext cx="5700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Router</a:t>
            </a:r>
            <a:endParaRPr sz="1000"/>
          </a:p>
        </p:txBody>
      </p:sp>
      <p:sp>
        <p:nvSpPr>
          <p:cNvPr id="601" name="Google Shape;601;p50"/>
          <p:cNvSpPr/>
          <p:nvPr/>
        </p:nvSpPr>
        <p:spPr>
          <a:xfrm>
            <a:off x="6867300" y="2579646"/>
            <a:ext cx="5700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Router</a:t>
            </a:r>
            <a:endParaRPr sz="1000"/>
          </a:p>
        </p:txBody>
      </p:sp>
      <p:sp>
        <p:nvSpPr>
          <p:cNvPr id="602" name="Google Shape;602;p50"/>
          <p:cNvSpPr/>
          <p:nvPr/>
        </p:nvSpPr>
        <p:spPr>
          <a:xfrm>
            <a:off x="4191575" y="3263246"/>
            <a:ext cx="5700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Router</a:t>
            </a:r>
            <a:endParaRPr sz="1000"/>
          </a:p>
        </p:txBody>
      </p:sp>
      <p:sp>
        <p:nvSpPr>
          <p:cNvPr id="603" name="Google Shape;603;p50"/>
          <p:cNvSpPr/>
          <p:nvPr/>
        </p:nvSpPr>
        <p:spPr>
          <a:xfrm>
            <a:off x="2284700" y="4087046"/>
            <a:ext cx="5700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Router</a:t>
            </a:r>
            <a:endParaRPr sz="1000"/>
          </a:p>
        </p:txBody>
      </p:sp>
      <p:sp>
        <p:nvSpPr>
          <p:cNvPr id="604" name="Google Shape;604;p50"/>
          <p:cNvSpPr/>
          <p:nvPr/>
        </p:nvSpPr>
        <p:spPr>
          <a:xfrm>
            <a:off x="4078000" y="4488846"/>
            <a:ext cx="5700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Router</a:t>
            </a:r>
            <a:endParaRPr sz="1000"/>
          </a:p>
        </p:txBody>
      </p:sp>
      <p:sp>
        <p:nvSpPr>
          <p:cNvPr id="605" name="Google Shape;605;p50"/>
          <p:cNvSpPr/>
          <p:nvPr/>
        </p:nvSpPr>
        <p:spPr>
          <a:xfrm>
            <a:off x="6297300" y="4287471"/>
            <a:ext cx="570000" cy="44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Router</a:t>
            </a:r>
            <a:endParaRPr sz="1000"/>
          </a:p>
        </p:txBody>
      </p:sp>
      <p:cxnSp>
        <p:nvCxnSpPr>
          <p:cNvPr id="606" name="Google Shape;606;p50"/>
          <p:cNvCxnSpPr>
            <a:stCxn id="589" idx="3"/>
            <a:endCxn id="591" idx="1"/>
          </p:cNvCxnSpPr>
          <p:nvPr/>
        </p:nvCxnSpPr>
        <p:spPr>
          <a:xfrm>
            <a:off x="1550815" y="2201947"/>
            <a:ext cx="686400" cy="467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7" name="Google Shape;607;p50"/>
          <p:cNvCxnSpPr>
            <a:stCxn id="591" idx="2"/>
            <a:endCxn id="603" idx="0"/>
          </p:cNvCxnSpPr>
          <p:nvPr/>
        </p:nvCxnSpPr>
        <p:spPr>
          <a:xfrm>
            <a:off x="2522125" y="2893196"/>
            <a:ext cx="47700" cy="11940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8" name="Google Shape;608;p50"/>
          <p:cNvCxnSpPr>
            <a:stCxn id="598" idx="3"/>
            <a:endCxn id="603" idx="1"/>
          </p:cNvCxnSpPr>
          <p:nvPr/>
        </p:nvCxnSpPr>
        <p:spPr>
          <a:xfrm rot="10800000" flipH="1">
            <a:off x="1818965" y="4310947"/>
            <a:ext cx="465600" cy="112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9" name="Google Shape;609;p50"/>
          <p:cNvCxnSpPr>
            <a:stCxn id="591" idx="3"/>
            <a:endCxn id="600" idx="1"/>
          </p:cNvCxnSpPr>
          <p:nvPr/>
        </p:nvCxnSpPr>
        <p:spPr>
          <a:xfrm rot="10800000" flipH="1">
            <a:off x="2807125" y="2622596"/>
            <a:ext cx="1311000" cy="46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0" name="Google Shape;610;p50"/>
          <p:cNvCxnSpPr>
            <a:stCxn id="591" idx="3"/>
            <a:endCxn id="602" idx="1"/>
          </p:cNvCxnSpPr>
          <p:nvPr/>
        </p:nvCxnSpPr>
        <p:spPr>
          <a:xfrm>
            <a:off x="2807125" y="2669396"/>
            <a:ext cx="1384500" cy="817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1" name="Google Shape;611;p50"/>
          <p:cNvCxnSpPr>
            <a:stCxn id="603" idx="3"/>
            <a:endCxn id="602" idx="1"/>
          </p:cNvCxnSpPr>
          <p:nvPr/>
        </p:nvCxnSpPr>
        <p:spPr>
          <a:xfrm rot="10800000" flipH="1">
            <a:off x="2854700" y="3487046"/>
            <a:ext cx="1336800" cy="823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2" name="Google Shape;612;p50"/>
          <p:cNvCxnSpPr>
            <a:stCxn id="603" idx="3"/>
            <a:endCxn id="604" idx="1"/>
          </p:cNvCxnSpPr>
          <p:nvPr/>
        </p:nvCxnSpPr>
        <p:spPr>
          <a:xfrm>
            <a:off x="2854700" y="4310846"/>
            <a:ext cx="1223400" cy="401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3" name="Google Shape;613;p50"/>
          <p:cNvCxnSpPr>
            <a:stCxn id="604" idx="3"/>
            <a:endCxn id="605" idx="1"/>
          </p:cNvCxnSpPr>
          <p:nvPr/>
        </p:nvCxnSpPr>
        <p:spPr>
          <a:xfrm rot="10800000" flipH="1">
            <a:off x="4648000" y="4511346"/>
            <a:ext cx="1649400" cy="201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4" name="Google Shape;614;p50"/>
          <p:cNvCxnSpPr>
            <a:endCxn id="601" idx="1"/>
          </p:cNvCxnSpPr>
          <p:nvPr/>
        </p:nvCxnSpPr>
        <p:spPr>
          <a:xfrm rot="10800000" flipH="1">
            <a:off x="4761600" y="2803446"/>
            <a:ext cx="2105700" cy="683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50"/>
          <p:cNvCxnSpPr>
            <a:stCxn id="600" idx="3"/>
            <a:endCxn id="601" idx="1"/>
          </p:cNvCxnSpPr>
          <p:nvPr/>
        </p:nvCxnSpPr>
        <p:spPr>
          <a:xfrm>
            <a:off x="4688250" y="2622596"/>
            <a:ext cx="2179200" cy="180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6" name="Google Shape;616;p50"/>
          <p:cNvCxnSpPr>
            <a:endCxn id="601" idx="2"/>
          </p:cNvCxnSpPr>
          <p:nvPr/>
        </p:nvCxnSpPr>
        <p:spPr>
          <a:xfrm rot="10800000" flipH="1">
            <a:off x="6582300" y="3027246"/>
            <a:ext cx="570000" cy="1260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7" name="Google Shape;617;p50"/>
          <p:cNvCxnSpPr>
            <a:stCxn id="600" idx="0"/>
            <a:endCxn id="592" idx="2"/>
          </p:cNvCxnSpPr>
          <p:nvPr/>
        </p:nvCxnSpPr>
        <p:spPr>
          <a:xfrm rot="10800000">
            <a:off x="4320750" y="1982096"/>
            <a:ext cx="82500" cy="4167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8" name="Google Shape;618;p50"/>
          <p:cNvCxnSpPr>
            <a:stCxn id="601" idx="3"/>
            <a:endCxn id="594" idx="1"/>
          </p:cNvCxnSpPr>
          <p:nvPr/>
        </p:nvCxnSpPr>
        <p:spPr>
          <a:xfrm rot="10800000" flipH="1">
            <a:off x="7437300" y="2408346"/>
            <a:ext cx="610500" cy="3951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9" name="Google Shape;619;p50"/>
          <p:cNvCxnSpPr>
            <a:stCxn id="605" idx="3"/>
            <a:endCxn id="596" idx="1"/>
          </p:cNvCxnSpPr>
          <p:nvPr/>
        </p:nvCxnSpPr>
        <p:spPr>
          <a:xfrm rot="10800000" flipH="1">
            <a:off x="6867300" y="4291971"/>
            <a:ext cx="610500" cy="2193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0" name="Google Shape;620;p50"/>
          <p:cNvSpPr txBox="1"/>
          <p:nvPr/>
        </p:nvSpPr>
        <p:spPr>
          <a:xfrm>
            <a:off x="7437300" y="1418550"/>
            <a:ext cx="1101300" cy="554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Source</a:t>
            </a:r>
            <a:r>
              <a:rPr lang="en" sz="800"/>
              <a:t>: A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Destination</a:t>
            </a:r>
            <a:r>
              <a:rPr lang="en" sz="800"/>
              <a:t>: D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“Hello, this is A…”</a:t>
            </a:r>
            <a:endParaRPr sz="800"/>
          </a:p>
        </p:txBody>
      </p:sp>
      <p:sp>
        <p:nvSpPr>
          <p:cNvPr id="621" name="Google Shape;621;p50"/>
          <p:cNvSpPr/>
          <p:nvPr/>
        </p:nvSpPr>
        <p:spPr>
          <a:xfrm>
            <a:off x="1584950" y="2476500"/>
            <a:ext cx="6431300" cy="1220100"/>
          </a:xfrm>
          <a:custGeom>
            <a:avLst/>
            <a:gdLst/>
            <a:ahLst/>
            <a:cxnLst/>
            <a:rect l="l" t="t" r="r" b="b"/>
            <a:pathLst>
              <a:path w="257252" h="48804" extrusionOk="0">
                <a:moveTo>
                  <a:pt x="0" y="610"/>
                </a:moveTo>
                <a:cubicBezTo>
                  <a:pt x="6198" y="3404"/>
                  <a:pt x="17831" y="9348"/>
                  <a:pt x="37186" y="17374"/>
                </a:cubicBezTo>
                <a:cubicBezTo>
                  <a:pt x="56541" y="25400"/>
                  <a:pt x="85192" y="47803"/>
                  <a:pt x="116129" y="48768"/>
                </a:cubicBezTo>
                <a:cubicBezTo>
                  <a:pt x="147066" y="49733"/>
                  <a:pt x="199289" y="31293"/>
                  <a:pt x="222809" y="23165"/>
                </a:cubicBezTo>
                <a:cubicBezTo>
                  <a:pt x="246330" y="15037"/>
                  <a:pt x="251512" y="3861"/>
                  <a:pt x="257252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22" name="Google Shape;622;p50"/>
          <p:cNvSpPr txBox="1"/>
          <p:nvPr/>
        </p:nvSpPr>
        <p:spPr>
          <a:xfrm>
            <a:off x="4761575" y="1163650"/>
            <a:ext cx="24885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3: “How do I get this packet from A to D?”</a:t>
            </a:r>
            <a:endParaRPr/>
          </a:p>
        </p:txBody>
      </p:sp>
      <p:sp>
        <p:nvSpPr>
          <p:cNvPr id="623" name="Google Shape;623;p50"/>
          <p:cNvSpPr txBox="1"/>
          <p:nvPr/>
        </p:nvSpPr>
        <p:spPr>
          <a:xfrm>
            <a:off x="4403250" y="1820075"/>
            <a:ext cx="31344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Next: How do we reliably send any length of data, not just packets?</a:t>
            </a:r>
            <a:endParaRPr/>
          </a:p>
        </p:txBody>
      </p:sp>
      <p:sp>
        <p:nvSpPr>
          <p:cNvPr id="624" name="Google Shape;624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4: Transport Layer</a:t>
            </a:r>
            <a:endParaRPr/>
          </a:p>
        </p:txBody>
      </p:sp>
      <p:sp>
        <p:nvSpPr>
          <p:cNvPr id="630" name="Google Shape;630;p51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 dirty="0"/>
              <a:t>Provides</a:t>
            </a:r>
            <a:r>
              <a:rPr lang="en" dirty="0"/>
              <a:t>: Transportation of variable-length data from any point to any other point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Relies upon</a:t>
            </a:r>
            <a:r>
              <a:rPr lang="en" dirty="0"/>
              <a:t>: Sending packets from any device to any other device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Builds abstractions that are useful to applications on top of layer 3 packets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dirty="0"/>
              <a:t>Useful abstractions</a:t>
            </a:r>
            <a:endParaRPr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Reliability</a:t>
            </a:r>
            <a:r>
              <a:rPr lang="en" dirty="0"/>
              <a:t>: Transmit data reliably, in order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Ports</a:t>
            </a:r>
            <a:r>
              <a:rPr lang="en" dirty="0"/>
              <a:t>: Provide multiple “addresses” per real IP address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Examples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TCP</a:t>
            </a:r>
            <a:r>
              <a:rPr lang="en" dirty="0"/>
              <a:t>:</a:t>
            </a:r>
            <a:r>
              <a:rPr lang="en" b="1" dirty="0"/>
              <a:t> </a:t>
            </a:r>
            <a:r>
              <a:rPr lang="en" dirty="0"/>
              <a:t>Provides reliability and ports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 dirty="0"/>
              <a:t>UDP</a:t>
            </a:r>
            <a:r>
              <a:rPr lang="en" dirty="0"/>
              <a:t>: Provides ports, but no reliability</a:t>
            </a:r>
            <a:endParaRPr dirty="0"/>
          </a:p>
        </p:txBody>
      </p:sp>
      <p:sp>
        <p:nvSpPr>
          <p:cNvPr id="631" name="Google Shape;631;p51"/>
          <p:cNvSpPr/>
          <p:nvPr/>
        </p:nvSpPr>
        <p:spPr>
          <a:xfrm>
            <a:off x="6684025" y="3656663"/>
            <a:ext cx="1512900" cy="378300"/>
          </a:xfrm>
          <a:prstGeom prst="rect">
            <a:avLst/>
          </a:prstGeom>
          <a:solidFill>
            <a:srgbClr val="B4A7D6">
              <a:alpha val="50559"/>
            </a:srgbClr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</a:rPr>
              <a:t>Physical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632" name="Google Shape;632;p51"/>
          <p:cNvSpPr txBox="1"/>
          <p:nvPr/>
        </p:nvSpPr>
        <p:spPr>
          <a:xfrm>
            <a:off x="6345475" y="367758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1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633" name="Google Shape;633;p51"/>
          <p:cNvSpPr/>
          <p:nvPr/>
        </p:nvSpPr>
        <p:spPr>
          <a:xfrm>
            <a:off x="6684025" y="1838663"/>
            <a:ext cx="1512900" cy="378300"/>
          </a:xfrm>
          <a:prstGeom prst="rect">
            <a:avLst/>
          </a:prstGeom>
          <a:solidFill>
            <a:srgbClr val="F1C232">
              <a:alpha val="50559"/>
            </a:srgbClr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</a:rPr>
              <a:t>Application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634" name="Google Shape;634;p51"/>
          <p:cNvSpPr txBox="1"/>
          <p:nvPr/>
        </p:nvSpPr>
        <p:spPr>
          <a:xfrm>
            <a:off x="6345475" y="1827713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7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635" name="Google Shape;635;p51"/>
          <p:cNvSpPr/>
          <p:nvPr/>
        </p:nvSpPr>
        <p:spPr>
          <a:xfrm>
            <a:off x="6684025" y="3202163"/>
            <a:ext cx="1512900" cy="378300"/>
          </a:xfrm>
          <a:prstGeom prst="rect">
            <a:avLst/>
          </a:prstGeom>
          <a:solidFill>
            <a:srgbClr val="B4A7D6">
              <a:alpha val="50559"/>
            </a:srgbClr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</a:rPr>
              <a:t>Link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636" name="Google Shape;636;p51"/>
          <p:cNvSpPr txBox="1"/>
          <p:nvPr/>
        </p:nvSpPr>
        <p:spPr>
          <a:xfrm>
            <a:off x="6345475" y="3215100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2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637" name="Google Shape;637;p51"/>
          <p:cNvSpPr/>
          <p:nvPr/>
        </p:nvSpPr>
        <p:spPr>
          <a:xfrm>
            <a:off x="6684025" y="2747663"/>
            <a:ext cx="1512900" cy="378300"/>
          </a:xfrm>
          <a:prstGeom prst="rect">
            <a:avLst/>
          </a:prstGeom>
          <a:solidFill>
            <a:srgbClr val="F1C232">
              <a:alpha val="50559"/>
            </a:srgbClr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</a:rPr>
              <a:t>(Inter) Network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638" name="Google Shape;638;p51"/>
          <p:cNvSpPr txBox="1"/>
          <p:nvPr/>
        </p:nvSpPr>
        <p:spPr>
          <a:xfrm>
            <a:off x="6345475" y="27526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3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639" name="Google Shape;639;p51"/>
          <p:cNvSpPr/>
          <p:nvPr/>
        </p:nvSpPr>
        <p:spPr>
          <a:xfrm>
            <a:off x="6684025" y="2293163"/>
            <a:ext cx="1512900" cy="378300"/>
          </a:xfrm>
          <a:prstGeom prst="rect">
            <a:avLst/>
          </a:prstGeom>
          <a:solidFill>
            <a:srgbClr val="F1C23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Transport</a:t>
            </a:r>
            <a:endParaRPr b="1"/>
          </a:p>
        </p:txBody>
      </p:sp>
      <p:sp>
        <p:nvSpPr>
          <p:cNvPr id="640" name="Google Shape;640;p51"/>
          <p:cNvSpPr txBox="1"/>
          <p:nvPr/>
        </p:nvSpPr>
        <p:spPr>
          <a:xfrm>
            <a:off x="6345475" y="22801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4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641" name="Google Shape;641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4: Transport Layer</a:t>
            </a:r>
            <a:endParaRPr/>
          </a:p>
        </p:txBody>
      </p:sp>
      <p:pic>
        <p:nvPicPr>
          <p:cNvPr id="647" name="Google Shape;647;p52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941550" y="2857697"/>
            <a:ext cx="57014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52"/>
          <p:cNvSpPr txBox="1"/>
          <p:nvPr/>
        </p:nvSpPr>
        <p:spPr>
          <a:xfrm>
            <a:off x="1097475" y="2924051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A</a:t>
            </a:r>
            <a:endParaRPr sz="800"/>
          </a:p>
        </p:txBody>
      </p:sp>
      <p:pic>
        <p:nvPicPr>
          <p:cNvPr id="649" name="Google Shape;649;p52"/>
          <p:cNvPicPr preferRelativeResize="0"/>
          <p:nvPr/>
        </p:nvPicPr>
        <p:blipFill rotWithShape="1">
          <a:blip r:embed="rId3">
            <a:alphaModFix/>
          </a:blip>
          <a:srcRect l="6239" t="7148" r="80041" b="46006"/>
          <a:stretch/>
        </p:blipFill>
        <p:spPr>
          <a:xfrm>
            <a:off x="7632300" y="2857697"/>
            <a:ext cx="57014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52"/>
          <p:cNvSpPr txBox="1"/>
          <p:nvPr/>
        </p:nvSpPr>
        <p:spPr>
          <a:xfrm>
            <a:off x="7788225" y="2924051"/>
            <a:ext cx="2583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D</a:t>
            </a:r>
            <a:endParaRPr sz="800"/>
          </a:p>
        </p:txBody>
      </p:sp>
      <p:sp>
        <p:nvSpPr>
          <p:cNvPr id="651" name="Google Shape;651;p52"/>
          <p:cNvSpPr txBox="1"/>
          <p:nvPr/>
        </p:nvSpPr>
        <p:spPr>
          <a:xfrm>
            <a:off x="2266813" y="1839900"/>
            <a:ext cx="4610400" cy="307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I am now sending an arbitrary length message that will probably be broken into several packets…</a:t>
            </a:r>
            <a:endParaRPr sz="800"/>
          </a:p>
        </p:txBody>
      </p:sp>
      <p:sp>
        <p:nvSpPr>
          <p:cNvPr id="652" name="Google Shape;652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cxnSp>
        <p:nvCxnSpPr>
          <p:cNvPr id="653" name="Google Shape;653;p52"/>
          <p:cNvCxnSpPr>
            <a:stCxn id="647" idx="3"/>
            <a:endCxn id="649" idx="1"/>
          </p:cNvCxnSpPr>
          <p:nvPr/>
        </p:nvCxnSpPr>
        <p:spPr>
          <a:xfrm>
            <a:off x="1511690" y="3144047"/>
            <a:ext cx="61206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654" name="Google Shape;654;p52"/>
          <p:cNvSpPr/>
          <p:nvPr/>
        </p:nvSpPr>
        <p:spPr>
          <a:xfrm>
            <a:off x="2852913" y="2357600"/>
            <a:ext cx="3438180" cy="1572912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Unreliable Internet</a:t>
            </a:r>
            <a:endParaRPr/>
          </a:p>
        </p:txBody>
      </p:sp>
      <p:sp>
        <p:nvSpPr>
          <p:cNvPr id="655" name="Google Shape;655;p52"/>
          <p:cNvSpPr txBox="1"/>
          <p:nvPr/>
        </p:nvSpPr>
        <p:spPr>
          <a:xfrm>
            <a:off x="4374000" y="4070375"/>
            <a:ext cx="3559800" cy="6156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4: “How do I transport this arbitrary data over an unreliable medium?”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5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7: Application Layer</a:t>
            </a:r>
            <a:endParaRPr/>
          </a:p>
        </p:txBody>
      </p:sp>
      <p:sp>
        <p:nvSpPr>
          <p:cNvPr id="661" name="Google Shape;661;p5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Provides</a:t>
            </a:r>
            <a:r>
              <a:rPr lang="en"/>
              <a:t>: Applications and services to users!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b="1"/>
              <a:t>Relies upon</a:t>
            </a:r>
            <a:r>
              <a:rPr lang="en"/>
              <a:t>: Transportation of variable-length data from any point to any other point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online application is Layer 7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 browsing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Online video games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Messaging services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Video calls (Zoom)</a:t>
            </a:r>
            <a:endParaRPr/>
          </a:p>
        </p:txBody>
      </p:sp>
      <p:sp>
        <p:nvSpPr>
          <p:cNvPr id="662" name="Google Shape;662;p53"/>
          <p:cNvSpPr/>
          <p:nvPr/>
        </p:nvSpPr>
        <p:spPr>
          <a:xfrm>
            <a:off x="6684025" y="3656663"/>
            <a:ext cx="1512900" cy="378300"/>
          </a:xfrm>
          <a:prstGeom prst="rect">
            <a:avLst/>
          </a:prstGeom>
          <a:solidFill>
            <a:srgbClr val="B4A7D6">
              <a:alpha val="50559"/>
            </a:srgbClr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</a:rPr>
              <a:t>Physical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663" name="Google Shape;663;p53"/>
          <p:cNvSpPr txBox="1"/>
          <p:nvPr/>
        </p:nvSpPr>
        <p:spPr>
          <a:xfrm>
            <a:off x="6345475" y="367758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1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664" name="Google Shape;664;p53"/>
          <p:cNvSpPr/>
          <p:nvPr/>
        </p:nvSpPr>
        <p:spPr>
          <a:xfrm>
            <a:off x="6684025" y="3202163"/>
            <a:ext cx="1512900" cy="378300"/>
          </a:xfrm>
          <a:prstGeom prst="rect">
            <a:avLst/>
          </a:prstGeom>
          <a:solidFill>
            <a:srgbClr val="B4A7D6">
              <a:alpha val="50559"/>
            </a:srgbClr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</a:rPr>
              <a:t>Link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665" name="Google Shape;665;p53"/>
          <p:cNvSpPr txBox="1"/>
          <p:nvPr/>
        </p:nvSpPr>
        <p:spPr>
          <a:xfrm>
            <a:off x="6345475" y="3215100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2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666" name="Google Shape;666;p53"/>
          <p:cNvSpPr/>
          <p:nvPr/>
        </p:nvSpPr>
        <p:spPr>
          <a:xfrm>
            <a:off x="6684025" y="2747663"/>
            <a:ext cx="1512900" cy="378300"/>
          </a:xfrm>
          <a:prstGeom prst="rect">
            <a:avLst/>
          </a:prstGeom>
          <a:solidFill>
            <a:srgbClr val="F1C232">
              <a:alpha val="50559"/>
            </a:srgbClr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</a:rPr>
              <a:t>(Inter) Network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667" name="Google Shape;667;p53"/>
          <p:cNvSpPr txBox="1"/>
          <p:nvPr/>
        </p:nvSpPr>
        <p:spPr>
          <a:xfrm>
            <a:off x="6345475" y="27526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3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668" name="Google Shape;668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sp>
        <p:nvSpPr>
          <p:cNvPr id="669" name="Google Shape;669;p53"/>
          <p:cNvSpPr/>
          <p:nvPr/>
        </p:nvSpPr>
        <p:spPr>
          <a:xfrm>
            <a:off x="6684025" y="2293163"/>
            <a:ext cx="1512900" cy="378300"/>
          </a:xfrm>
          <a:prstGeom prst="rect">
            <a:avLst/>
          </a:prstGeom>
          <a:solidFill>
            <a:srgbClr val="F1C232">
              <a:alpha val="50559"/>
            </a:srgbClr>
          </a:solidFill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B7B7B7"/>
                </a:solidFill>
              </a:rPr>
              <a:t>Transport</a:t>
            </a:r>
            <a:endParaRPr b="1">
              <a:solidFill>
                <a:srgbClr val="B7B7B7"/>
              </a:solidFill>
            </a:endParaRPr>
          </a:p>
        </p:txBody>
      </p:sp>
      <p:sp>
        <p:nvSpPr>
          <p:cNvPr id="670" name="Google Shape;670;p53"/>
          <p:cNvSpPr txBox="1"/>
          <p:nvPr/>
        </p:nvSpPr>
        <p:spPr>
          <a:xfrm>
            <a:off x="6345475" y="22801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</a:rPr>
              <a:t>4</a:t>
            </a:r>
            <a:endParaRPr>
              <a:solidFill>
                <a:srgbClr val="D9D9D9"/>
              </a:solidFill>
            </a:endParaRPr>
          </a:p>
        </p:txBody>
      </p:sp>
      <p:sp>
        <p:nvSpPr>
          <p:cNvPr id="671" name="Google Shape;671;p53"/>
          <p:cNvSpPr/>
          <p:nvPr/>
        </p:nvSpPr>
        <p:spPr>
          <a:xfrm>
            <a:off x="6684025" y="1838663"/>
            <a:ext cx="1512900" cy="378300"/>
          </a:xfrm>
          <a:prstGeom prst="rect">
            <a:avLst/>
          </a:prstGeom>
          <a:solidFill>
            <a:srgbClr val="F1C23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Application</a:t>
            </a:r>
            <a:endParaRPr b="1"/>
          </a:p>
        </p:txBody>
      </p:sp>
      <p:sp>
        <p:nvSpPr>
          <p:cNvPr id="672" name="Google Shape;672;p53"/>
          <p:cNvSpPr txBox="1"/>
          <p:nvPr/>
        </p:nvSpPr>
        <p:spPr>
          <a:xfrm>
            <a:off x="6345475" y="1827713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7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5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Layers of Abstraction and Headers</a:t>
            </a:r>
            <a:endParaRPr/>
          </a:p>
        </p:txBody>
      </p:sp>
      <p:sp>
        <p:nvSpPr>
          <p:cNvPr id="678" name="Google Shape;678;p54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you move to lower layers, you wrap additional headers around the message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you move to higher layers, you peel off headers around the message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sending a message we go from the highest to the lowest layer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receiving a message we go from the lowest to highest layer</a:t>
            </a:r>
            <a:endParaRPr/>
          </a:p>
        </p:txBody>
      </p:sp>
      <p:sp>
        <p:nvSpPr>
          <p:cNvPr id="679" name="Google Shape;679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5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HTTP Request</a:t>
            </a:r>
            <a:endParaRPr/>
          </a:p>
        </p:txBody>
      </p:sp>
      <p:sp>
        <p:nvSpPr>
          <p:cNvPr id="685" name="Google Shape;685;p55"/>
          <p:cNvSpPr/>
          <p:nvPr/>
        </p:nvSpPr>
        <p:spPr>
          <a:xfrm>
            <a:off x="1140063" y="1274900"/>
            <a:ext cx="1436100" cy="5727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686" name="Google Shape;686;p55"/>
          <p:cNvSpPr/>
          <p:nvPr/>
        </p:nvSpPr>
        <p:spPr>
          <a:xfrm>
            <a:off x="1140063" y="2064975"/>
            <a:ext cx="1436100" cy="5727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  <p:sp>
        <p:nvSpPr>
          <p:cNvPr id="687" name="Google Shape;687;p55"/>
          <p:cNvSpPr/>
          <p:nvPr/>
        </p:nvSpPr>
        <p:spPr>
          <a:xfrm>
            <a:off x="1140063" y="2855050"/>
            <a:ext cx="14361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</a:t>
            </a:r>
            <a:endParaRPr/>
          </a:p>
        </p:txBody>
      </p:sp>
      <p:sp>
        <p:nvSpPr>
          <p:cNvPr id="688" name="Google Shape;688;p55"/>
          <p:cNvSpPr/>
          <p:nvPr/>
        </p:nvSpPr>
        <p:spPr>
          <a:xfrm>
            <a:off x="1140063" y="3645125"/>
            <a:ext cx="1436100" cy="572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Ethernet</a:t>
            </a:r>
            <a:endParaRPr/>
          </a:p>
        </p:txBody>
      </p:sp>
      <p:sp>
        <p:nvSpPr>
          <p:cNvPr id="689" name="Google Shape;689;p55"/>
          <p:cNvSpPr/>
          <p:nvPr/>
        </p:nvSpPr>
        <p:spPr>
          <a:xfrm>
            <a:off x="1140063" y="4435200"/>
            <a:ext cx="1436100" cy="57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</a:t>
            </a:r>
            <a:endParaRPr/>
          </a:p>
        </p:txBody>
      </p:sp>
      <p:sp>
        <p:nvSpPr>
          <p:cNvPr id="690" name="Google Shape;690;p55"/>
          <p:cNvSpPr/>
          <p:nvPr/>
        </p:nvSpPr>
        <p:spPr>
          <a:xfrm>
            <a:off x="6567838" y="1274900"/>
            <a:ext cx="1436100" cy="5727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691" name="Google Shape;691;p55"/>
          <p:cNvSpPr/>
          <p:nvPr/>
        </p:nvSpPr>
        <p:spPr>
          <a:xfrm>
            <a:off x="6567838" y="2064975"/>
            <a:ext cx="1436100" cy="5727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  <p:sp>
        <p:nvSpPr>
          <p:cNvPr id="692" name="Google Shape;692;p55"/>
          <p:cNvSpPr/>
          <p:nvPr/>
        </p:nvSpPr>
        <p:spPr>
          <a:xfrm>
            <a:off x="6567838" y="2855050"/>
            <a:ext cx="14361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</a:t>
            </a:r>
            <a:endParaRPr/>
          </a:p>
        </p:txBody>
      </p:sp>
      <p:sp>
        <p:nvSpPr>
          <p:cNvPr id="693" name="Google Shape;693;p55"/>
          <p:cNvSpPr/>
          <p:nvPr/>
        </p:nvSpPr>
        <p:spPr>
          <a:xfrm>
            <a:off x="6567838" y="3645125"/>
            <a:ext cx="1436100" cy="572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Ethernet</a:t>
            </a:r>
            <a:endParaRPr/>
          </a:p>
        </p:txBody>
      </p:sp>
      <p:sp>
        <p:nvSpPr>
          <p:cNvPr id="694" name="Google Shape;694;p55"/>
          <p:cNvSpPr/>
          <p:nvPr/>
        </p:nvSpPr>
        <p:spPr>
          <a:xfrm>
            <a:off x="6567838" y="4435200"/>
            <a:ext cx="1436100" cy="57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</a:t>
            </a:r>
            <a:endParaRPr/>
          </a:p>
        </p:txBody>
      </p:sp>
      <p:sp>
        <p:nvSpPr>
          <p:cNvPr id="695" name="Google Shape;695;p55"/>
          <p:cNvSpPr/>
          <p:nvPr/>
        </p:nvSpPr>
        <p:spPr>
          <a:xfrm>
            <a:off x="2857525" y="1301150"/>
            <a:ext cx="1164900" cy="5202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GET / HTTP/1.1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...</a:t>
            </a:r>
            <a:endParaRPr sz="1000"/>
          </a:p>
        </p:txBody>
      </p:sp>
      <p:sp>
        <p:nvSpPr>
          <p:cNvPr id="696" name="Google Shape;696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5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HTTP Request</a:t>
            </a:r>
            <a:endParaRPr/>
          </a:p>
        </p:txBody>
      </p:sp>
      <p:sp>
        <p:nvSpPr>
          <p:cNvPr id="702" name="Google Shape;702;p56"/>
          <p:cNvSpPr/>
          <p:nvPr/>
        </p:nvSpPr>
        <p:spPr>
          <a:xfrm>
            <a:off x="1140063" y="1274900"/>
            <a:ext cx="1436100" cy="5727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703" name="Google Shape;703;p56"/>
          <p:cNvSpPr/>
          <p:nvPr/>
        </p:nvSpPr>
        <p:spPr>
          <a:xfrm>
            <a:off x="1140063" y="2064975"/>
            <a:ext cx="1436100" cy="5727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  <p:sp>
        <p:nvSpPr>
          <p:cNvPr id="704" name="Google Shape;704;p56"/>
          <p:cNvSpPr/>
          <p:nvPr/>
        </p:nvSpPr>
        <p:spPr>
          <a:xfrm>
            <a:off x="1140063" y="2855050"/>
            <a:ext cx="14361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</a:t>
            </a:r>
            <a:endParaRPr/>
          </a:p>
        </p:txBody>
      </p:sp>
      <p:sp>
        <p:nvSpPr>
          <p:cNvPr id="705" name="Google Shape;705;p56"/>
          <p:cNvSpPr/>
          <p:nvPr/>
        </p:nvSpPr>
        <p:spPr>
          <a:xfrm>
            <a:off x="1140063" y="3645125"/>
            <a:ext cx="1436100" cy="572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Ethernet</a:t>
            </a:r>
            <a:endParaRPr/>
          </a:p>
        </p:txBody>
      </p:sp>
      <p:sp>
        <p:nvSpPr>
          <p:cNvPr id="706" name="Google Shape;706;p56"/>
          <p:cNvSpPr/>
          <p:nvPr/>
        </p:nvSpPr>
        <p:spPr>
          <a:xfrm>
            <a:off x="1140063" y="4435200"/>
            <a:ext cx="1436100" cy="57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</a:t>
            </a:r>
            <a:endParaRPr/>
          </a:p>
        </p:txBody>
      </p:sp>
      <p:sp>
        <p:nvSpPr>
          <p:cNvPr id="707" name="Google Shape;707;p56"/>
          <p:cNvSpPr/>
          <p:nvPr/>
        </p:nvSpPr>
        <p:spPr>
          <a:xfrm>
            <a:off x="6567838" y="1274900"/>
            <a:ext cx="1436100" cy="5727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708" name="Google Shape;708;p56"/>
          <p:cNvSpPr/>
          <p:nvPr/>
        </p:nvSpPr>
        <p:spPr>
          <a:xfrm>
            <a:off x="6567838" y="2064975"/>
            <a:ext cx="1436100" cy="5727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  <p:sp>
        <p:nvSpPr>
          <p:cNvPr id="709" name="Google Shape;709;p56"/>
          <p:cNvSpPr/>
          <p:nvPr/>
        </p:nvSpPr>
        <p:spPr>
          <a:xfrm>
            <a:off x="6567838" y="2855050"/>
            <a:ext cx="14361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</a:t>
            </a:r>
            <a:endParaRPr/>
          </a:p>
        </p:txBody>
      </p:sp>
      <p:sp>
        <p:nvSpPr>
          <p:cNvPr id="710" name="Google Shape;710;p56"/>
          <p:cNvSpPr/>
          <p:nvPr/>
        </p:nvSpPr>
        <p:spPr>
          <a:xfrm>
            <a:off x="6567838" y="3645125"/>
            <a:ext cx="1436100" cy="572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Ethernet</a:t>
            </a:r>
            <a:endParaRPr/>
          </a:p>
        </p:txBody>
      </p:sp>
      <p:sp>
        <p:nvSpPr>
          <p:cNvPr id="711" name="Google Shape;711;p56"/>
          <p:cNvSpPr/>
          <p:nvPr/>
        </p:nvSpPr>
        <p:spPr>
          <a:xfrm>
            <a:off x="6567838" y="4435200"/>
            <a:ext cx="1436100" cy="57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</a:t>
            </a:r>
            <a:endParaRPr/>
          </a:p>
        </p:txBody>
      </p:sp>
      <p:sp>
        <p:nvSpPr>
          <p:cNvPr id="712" name="Google Shape;712;p56"/>
          <p:cNvSpPr/>
          <p:nvPr/>
        </p:nvSpPr>
        <p:spPr>
          <a:xfrm>
            <a:off x="2819425" y="1597275"/>
            <a:ext cx="1436100" cy="1069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From: Port 1234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To: Port 80</a:t>
            </a:r>
            <a:endParaRPr sz="1000"/>
          </a:p>
        </p:txBody>
      </p:sp>
      <p:sp>
        <p:nvSpPr>
          <p:cNvPr id="713" name="Google Shape;713;p56"/>
          <p:cNvSpPr/>
          <p:nvPr/>
        </p:nvSpPr>
        <p:spPr>
          <a:xfrm>
            <a:off x="2955025" y="2091225"/>
            <a:ext cx="1164900" cy="5202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GET / HTTP/1.1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...</a:t>
            </a:r>
            <a:endParaRPr sz="1000"/>
          </a:p>
        </p:txBody>
      </p:sp>
      <p:sp>
        <p:nvSpPr>
          <p:cNvPr id="714" name="Google Shape;714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Internet?</a:t>
            </a:r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57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HTTP Request</a:t>
            </a:r>
            <a:endParaRPr/>
          </a:p>
        </p:txBody>
      </p:sp>
      <p:sp>
        <p:nvSpPr>
          <p:cNvPr id="720" name="Google Shape;720;p57"/>
          <p:cNvSpPr/>
          <p:nvPr/>
        </p:nvSpPr>
        <p:spPr>
          <a:xfrm>
            <a:off x="1140063" y="1274900"/>
            <a:ext cx="1436100" cy="5727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721" name="Google Shape;721;p57"/>
          <p:cNvSpPr/>
          <p:nvPr/>
        </p:nvSpPr>
        <p:spPr>
          <a:xfrm>
            <a:off x="1140063" y="2064975"/>
            <a:ext cx="1436100" cy="5727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  <p:sp>
        <p:nvSpPr>
          <p:cNvPr id="722" name="Google Shape;722;p57"/>
          <p:cNvSpPr/>
          <p:nvPr/>
        </p:nvSpPr>
        <p:spPr>
          <a:xfrm>
            <a:off x="1140063" y="2855050"/>
            <a:ext cx="14361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</a:t>
            </a:r>
            <a:endParaRPr/>
          </a:p>
        </p:txBody>
      </p:sp>
      <p:sp>
        <p:nvSpPr>
          <p:cNvPr id="723" name="Google Shape;723;p57"/>
          <p:cNvSpPr/>
          <p:nvPr/>
        </p:nvSpPr>
        <p:spPr>
          <a:xfrm>
            <a:off x="1140063" y="3645125"/>
            <a:ext cx="1436100" cy="572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Ethernet</a:t>
            </a:r>
            <a:endParaRPr/>
          </a:p>
        </p:txBody>
      </p:sp>
      <p:sp>
        <p:nvSpPr>
          <p:cNvPr id="724" name="Google Shape;724;p57"/>
          <p:cNvSpPr/>
          <p:nvPr/>
        </p:nvSpPr>
        <p:spPr>
          <a:xfrm>
            <a:off x="1140063" y="4435200"/>
            <a:ext cx="1436100" cy="57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</a:t>
            </a:r>
            <a:endParaRPr/>
          </a:p>
        </p:txBody>
      </p:sp>
      <p:sp>
        <p:nvSpPr>
          <p:cNvPr id="725" name="Google Shape;725;p57"/>
          <p:cNvSpPr/>
          <p:nvPr/>
        </p:nvSpPr>
        <p:spPr>
          <a:xfrm>
            <a:off x="6567838" y="1274900"/>
            <a:ext cx="1436100" cy="5727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726" name="Google Shape;726;p57"/>
          <p:cNvSpPr/>
          <p:nvPr/>
        </p:nvSpPr>
        <p:spPr>
          <a:xfrm>
            <a:off x="6567838" y="2064975"/>
            <a:ext cx="1436100" cy="5727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  <p:sp>
        <p:nvSpPr>
          <p:cNvPr id="727" name="Google Shape;727;p57"/>
          <p:cNvSpPr/>
          <p:nvPr/>
        </p:nvSpPr>
        <p:spPr>
          <a:xfrm>
            <a:off x="6567838" y="2855050"/>
            <a:ext cx="14361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</a:t>
            </a:r>
            <a:endParaRPr/>
          </a:p>
        </p:txBody>
      </p:sp>
      <p:sp>
        <p:nvSpPr>
          <p:cNvPr id="728" name="Google Shape;728;p57"/>
          <p:cNvSpPr/>
          <p:nvPr/>
        </p:nvSpPr>
        <p:spPr>
          <a:xfrm>
            <a:off x="6567838" y="3645125"/>
            <a:ext cx="1436100" cy="572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Ethernet</a:t>
            </a:r>
            <a:endParaRPr/>
          </a:p>
        </p:txBody>
      </p:sp>
      <p:sp>
        <p:nvSpPr>
          <p:cNvPr id="729" name="Google Shape;729;p57"/>
          <p:cNvSpPr/>
          <p:nvPr/>
        </p:nvSpPr>
        <p:spPr>
          <a:xfrm>
            <a:off x="6567838" y="4435200"/>
            <a:ext cx="1436100" cy="57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</a:t>
            </a:r>
            <a:endParaRPr/>
          </a:p>
        </p:txBody>
      </p:sp>
      <p:sp>
        <p:nvSpPr>
          <p:cNvPr id="730" name="Google Shape;730;p57"/>
          <p:cNvSpPr/>
          <p:nvPr/>
        </p:nvSpPr>
        <p:spPr>
          <a:xfrm>
            <a:off x="2912425" y="1941625"/>
            <a:ext cx="1725600" cy="1619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From: 1.2.3.4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To: 5.6.7.8</a:t>
            </a:r>
            <a:endParaRPr sz="1000"/>
          </a:p>
        </p:txBody>
      </p:sp>
      <p:sp>
        <p:nvSpPr>
          <p:cNvPr id="731" name="Google Shape;731;p57"/>
          <p:cNvSpPr/>
          <p:nvPr/>
        </p:nvSpPr>
        <p:spPr>
          <a:xfrm>
            <a:off x="3048025" y="2435475"/>
            <a:ext cx="1436100" cy="1069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From: Port 1234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To: Port 80</a:t>
            </a:r>
            <a:endParaRPr sz="1000"/>
          </a:p>
        </p:txBody>
      </p:sp>
      <p:sp>
        <p:nvSpPr>
          <p:cNvPr id="732" name="Google Shape;732;p57"/>
          <p:cNvSpPr/>
          <p:nvPr/>
        </p:nvSpPr>
        <p:spPr>
          <a:xfrm>
            <a:off x="3183625" y="2929425"/>
            <a:ext cx="1164900" cy="5202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GET / HTTP/1.1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...</a:t>
            </a:r>
            <a:endParaRPr sz="1000"/>
          </a:p>
        </p:txBody>
      </p:sp>
      <p:sp>
        <p:nvSpPr>
          <p:cNvPr id="733" name="Google Shape;733;p57"/>
          <p:cNvSpPr txBox="1"/>
          <p:nvPr/>
        </p:nvSpPr>
        <p:spPr>
          <a:xfrm>
            <a:off x="3582875" y="1384800"/>
            <a:ext cx="20883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destination</a:t>
            </a:r>
            <a:endParaRPr/>
          </a:p>
        </p:txBody>
      </p:sp>
      <p:cxnSp>
        <p:nvCxnSpPr>
          <p:cNvPr id="734" name="Google Shape;734;p57"/>
          <p:cNvCxnSpPr>
            <a:stCxn id="733" idx="2"/>
          </p:cNvCxnSpPr>
          <p:nvPr/>
        </p:nvCxnSpPr>
        <p:spPr>
          <a:xfrm flipH="1">
            <a:off x="3670925" y="1785000"/>
            <a:ext cx="956100" cy="48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5" name="Google Shape;735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58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HTTP Request</a:t>
            </a:r>
            <a:endParaRPr/>
          </a:p>
        </p:txBody>
      </p:sp>
      <p:sp>
        <p:nvSpPr>
          <p:cNvPr id="741" name="Google Shape;741;p58"/>
          <p:cNvSpPr/>
          <p:nvPr/>
        </p:nvSpPr>
        <p:spPr>
          <a:xfrm>
            <a:off x="1140063" y="1274900"/>
            <a:ext cx="1436100" cy="5727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742" name="Google Shape;742;p58"/>
          <p:cNvSpPr/>
          <p:nvPr/>
        </p:nvSpPr>
        <p:spPr>
          <a:xfrm>
            <a:off x="1140063" y="2064975"/>
            <a:ext cx="1436100" cy="5727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  <p:sp>
        <p:nvSpPr>
          <p:cNvPr id="743" name="Google Shape;743;p58"/>
          <p:cNvSpPr/>
          <p:nvPr/>
        </p:nvSpPr>
        <p:spPr>
          <a:xfrm>
            <a:off x="1140063" y="2855050"/>
            <a:ext cx="14361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</a:t>
            </a:r>
            <a:endParaRPr/>
          </a:p>
        </p:txBody>
      </p:sp>
      <p:sp>
        <p:nvSpPr>
          <p:cNvPr id="744" name="Google Shape;744;p58"/>
          <p:cNvSpPr/>
          <p:nvPr/>
        </p:nvSpPr>
        <p:spPr>
          <a:xfrm>
            <a:off x="1140063" y="3645125"/>
            <a:ext cx="1436100" cy="572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Ethernet</a:t>
            </a:r>
            <a:endParaRPr/>
          </a:p>
        </p:txBody>
      </p:sp>
      <p:sp>
        <p:nvSpPr>
          <p:cNvPr id="745" name="Google Shape;745;p58"/>
          <p:cNvSpPr/>
          <p:nvPr/>
        </p:nvSpPr>
        <p:spPr>
          <a:xfrm>
            <a:off x="1140063" y="4435200"/>
            <a:ext cx="1436100" cy="57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</a:t>
            </a:r>
            <a:endParaRPr/>
          </a:p>
        </p:txBody>
      </p:sp>
      <p:sp>
        <p:nvSpPr>
          <p:cNvPr id="746" name="Google Shape;746;p58"/>
          <p:cNvSpPr/>
          <p:nvPr/>
        </p:nvSpPr>
        <p:spPr>
          <a:xfrm>
            <a:off x="6567838" y="1274900"/>
            <a:ext cx="1436100" cy="5727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747" name="Google Shape;747;p58"/>
          <p:cNvSpPr/>
          <p:nvPr/>
        </p:nvSpPr>
        <p:spPr>
          <a:xfrm>
            <a:off x="6567838" y="2064975"/>
            <a:ext cx="1436100" cy="5727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  <p:sp>
        <p:nvSpPr>
          <p:cNvPr id="748" name="Google Shape;748;p58"/>
          <p:cNvSpPr/>
          <p:nvPr/>
        </p:nvSpPr>
        <p:spPr>
          <a:xfrm>
            <a:off x="6567838" y="2855050"/>
            <a:ext cx="14361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</a:t>
            </a:r>
            <a:endParaRPr/>
          </a:p>
        </p:txBody>
      </p:sp>
      <p:sp>
        <p:nvSpPr>
          <p:cNvPr id="749" name="Google Shape;749;p58"/>
          <p:cNvSpPr/>
          <p:nvPr/>
        </p:nvSpPr>
        <p:spPr>
          <a:xfrm>
            <a:off x="6567838" y="3645125"/>
            <a:ext cx="1436100" cy="572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Ethernet</a:t>
            </a:r>
            <a:endParaRPr/>
          </a:p>
        </p:txBody>
      </p:sp>
      <p:sp>
        <p:nvSpPr>
          <p:cNvPr id="750" name="Google Shape;750;p58"/>
          <p:cNvSpPr/>
          <p:nvPr/>
        </p:nvSpPr>
        <p:spPr>
          <a:xfrm>
            <a:off x="6567838" y="4435200"/>
            <a:ext cx="1436100" cy="57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</a:t>
            </a:r>
            <a:endParaRPr/>
          </a:p>
        </p:txBody>
      </p:sp>
      <p:sp>
        <p:nvSpPr>
          <p:cNvPr id="751" name="Google Shape;751;p58"/>
          <p:cNvSpPr/>
          <p:nvPr/>
        </p:nvSpPr>
        <p:spPr>
          <a:xfrm>
            <a:off x="2897425" y="2139450"/>
            <a:ext cx="2042100" cy="21762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From: 20:61:84:3a:a9:52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To: 6d:36:ff:4a:32:92</a:t>
            </a:r>
            <a:endParaRPr sz="1000"/>
          </a:p>
        </p:txBody>
      </p:sp>
      <p:sp>
        <p:nvSpPr>
          <p:cNvPr id="752" name="Google Shape;752;p58"/>
          <p:cNvSpPr/>
          <p:nvPr/>
        </p:nvSpPr>
        <p:spPr>
          <a:xfrm>
            <a:off x="3064825" y="2627425"/>
            <a:ext cx="1725600" cy="1619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From: 1.2.3.4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To: 5.6.7.8</a:t>
            </a:r>
            <a:endParaRPr sz="1000"/>
          </a:p>
        </p:txBody>
      </p:sp>
      <p:sp>
        <p:nvSpPr>
          <p:cNvPr id="753" name="Google Shape;753;p58"/>
          <p:cNvSpPr/>
          <p:nvPr/>
        </p:nvSpPr>
        <p:spPr>
          <a:xfrm>
            <a:off x="3200425" y="3121275"/>
            <a:ext cx="1436100" cy="1069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From: Port 1234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To: Port 80</a:t>
            </a:r>
            <a:endParaRPr sz="1000"/>
          </a:p>
        </p:txBody>
      </p:sp>
      <p:sp>
        <p:nvSpPr>
          <p:cNvPr id="754" name="Google Shape;754;p58"/>
          <p:cNvSpPr/>
          <p:nvPr/>
        </p:nvSpPr>
        <p:spPr>
          <a:xfrm>
            <a:off x="3336025" y="3615225"/>
            <a:ext cx="1164900" cy="5202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GET / HTTP/1.1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...</a:t>
            </a:r>
            <a:endParaRPr sz="1000"/>
          </a:p>
        </p:txBody>
      </p:sp>
      <p:sp>
        <p:nvSpPr>
          <p:cNvPr id="755" name="Google Shape;755;p58"/>
          <p:cNvSpPr txBox="1"/>
          <p:nvPr/>
        </p:nvSpPr>
        <p:spPr>
          <a:xfrm>
            <a:off x="4227625" y="1509375"/>
            <a:ext cx="2088300" cy="4002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 of next hop</a:t>
            </a:r>
            <a:endParaRPr/>
          </a:p>
        </p:txBody>
      </p:sp>
      <p:cxnSp>
        <p:nvCxnSpPr>
          <p:cNvPr id="756" name="Google Shape;756;p58"/>
          <p:cNvCxnSpPr>
            <a:stCxn id="755" idx="2"/>
          </p:cNvCxnSpPr>
          <p:nvPr/>
        </p:nvCxnSpPr>
        <p:spPr>
          <a:xfrm flipH="1">
            <a:off x="4227475" y="1909575"/>
            <a:ext cx="1044300" cy="559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7" name="Google Shape;757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59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HTTP Request</a:t>
            </a:r>
            <a:endParaRPr/>
          </a:p>
        </p:txBody>
      </p:sp>
      <p:sp>
        <p:nvSpPr>
          <p:cNvPr id="763" name="Google Shape;763;p59"/>
          <p:cNvSpPr/>
          <p:nvPr/>
        </p:nvSpPr>
        <p:spPr>
          <a:xfrm>
            <a:off x="1140063" y="1274900"/>
            <a:ext cx="1436100" cy="5727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764" name="Google Shape;764;p59"/>
          <p:cNvSpPr/>
          <p:nvPr/>
        </p:nvSpPr>
        <p:spPr>
          <a:xfrm>
            <a:off x="1140063" y="2064975"/>
            <a:ext cx="1436100" cy="5727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  <p:sp>
        <p:nvSpPr>
          <p:cNvPr id="765" name="Google Shape;765;p59"/>
          <p:cNvSpPr/>
          <p:nvPr/>
        </p:nvSpPr>
        <p:spPr>
          <a:xfrm>
            <a:off x="1140063" y="2855050"/>
            <a:ext cx="14361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</a:t>
            </a:r>
            <a:endParaRPr/>
          </a:p>
        </p:txBody>
      </p:sp>
      <p:sp>
        <p:nvSpPr>
          <p:cNvPr id="766" name="Google Shape;766;p59"/>
          <p:cNvSpPr/>
          <p:nvPr/>
        </p:nvSpPr>
        <p:spPr>
          <a:xfrm>
            <a:off x="1140063" y="3645125"/>
            <a:ext cx="1436100" cy="572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Ethernet</a:t>
            </a:r>
            <a:endParaRPr/>
          </a:p>
        </p:txBody>
      </p:sp>
      <p:sp>
        <p:nvSpPr>
          <p:cNvPr id="767" name="Google Shape;767;p59"/>
          <p:cNvSpPr/>
          <p:nvPr/>
        </p:nvSpPr>
        <p:spPr>
          <a:xfrm>
            <a:off x="1140063" y="4435200"/>
            <a:ext cx="1436100" cy="57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</a:t>
            </a:r>
            <a:endParaRPr/>
          </a:p>
        </p:txBody>
      </p:sp>
      <p:sp>
        <p:nvSpPr>
          <p:cNvPr id="768" name="Google Shape;768;p59"/>
          <p:cNvSpPr/>
          <p:nvPr/>
        </p:nvSpPr>
        <p:spPr>
          <a:xfrm>
            <a:off x="6567838" y="1274900"/>
            <a:ext cx="1436100" cy="5727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769" name="Google Shape;769;p59"/>
          <p:cNvSpPr/>
          <p:nvPr/>
        </p:nvSpPr>
        <p:spPr>
          <a:xfrm>
            <a:off x="6567838" y="2064975"/>
            <a:ext cx="1436100" cy="5727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  <p:sp>
        <p:nvSpPr>
          <p:cNvPr id="770" name="Google Shape;770;p59"/>
          <p:cNvSpPr/>
          <p:nvPr/>
        </p:nvSpPr>
        <p:spPr>
          <a:xfrm>
            <a:off x="6567838" y="2855050"/>
            <a:ext cx="14361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</a:t>
            </a:r>
            <a:endParaRPr/>
          </a:p>
        </p:txBody>
      </p:sp>
      <p:sp>
        <p:nvSpPr>
          <p:cNvPr id="771" name="Google Shape;771;p59"/>
          <p:cNvSpPr/>
          <p:nvPr/>
        </p:nvSpPr>
        <p:spPr>
          <a:xfrm>
            <a:off x="6567838" y="3645125"/>
            <a:ext cx="1436100" cy="572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Ethernet</a:t>
            </a:r>
            <a:endParaRPr/>
          </a:p>
        </p:txBody>
      </p:sp>
      <p:sp>
        <p:nvSpPr>
          <p:cNvPr id="772" name="Google Shape;772;p59"/>
          <p:cNvSpPr/>
          <p:nvPr/>
        </p:nvSpPr>
        <p:spPr>
          <a:xfrm>
            <a:off x="6567838" y="4435200"/>
            <a:ext cx="1436100" cy="57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</a:t>
            </a:r>
            <a:endParaRPr/>
          </a:p>
        </p:txBody>
      </p:sp>
      <p:sp>
        <p:nvSpPr>
          <p:cNvPr id="773" name="Google Shape;773;p59"/>
          <p:cNvSpPr/>
          <p:nvPr/>
        </p:nvSpPr>
        <p:spPr>
          <a:xfrm>
            <a:off x="2897425" y="2825250"/>
            <a:ext cx="2042100" cy="21762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From: 20:61:84:3a:a9:52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To: 6d:36:ff:4a:32:92</a:t>
            </a:r>
            <a:endParaRPr sz="1000"/>
          </a:p>
        </p:txBody>
      </p:sp>
      <p:sp>
        <p:nvSpPr>
          <p:cNvPr id="774" name="Google Shape;774;p59"/>
          <p:cNvSpPr/>
          <p:nvPr/>
        </p:nvSpPr>
        <p:spPr>
          <a:xfrm>
            <a:off x="3064825" y="3313225"/>
            <a:ext cx="1725600" cy="1619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From: 1.2.3.4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To: 5.6.7.8</a:t>
            </a:r>
            <a:endParaRPr sz="1000"/>
          </a:p>
        </p:txBody>
      </p:sp>
      <p:sp>
        <p:nvSpPr>
          <p:cNvPr id="775" name="Google Shape;775;p59"/>
          <p:cNvSpPr/>
          <p:nvPr/>
        </p:nvSpPr>
        <p:spPr>
          <a:xfrm>
            <a:off x="3200425" y="3807075"/>
            <a:ext cx="1436100" cy="1069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From: Port 1234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To: Port 80</a:t>
            </a:r>
            <a:endParaRPr sz="1000"/>
          </a:p>
        </p:txBody>
      </p:sp>
      <p:sp>
        <p:nvSpPr>
          <p:cNvPr id="776" name="Google Shape;776;p59"/>
          <p:cNvSpPr/>
          <p:nvPr/>
        </p:nvSpPr>
        <p:spPr>
          <a:xfrm>
            <a:off x="3336025" y="4301025"/>
            <a:ext cx="1164900" cy="5202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GET / HTTP/1.1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...</a:t>
            </a:r>
            <a:endParaRPr sz="1000"/>
          </a:p>
        </p:txBody>
      </p:sp>
      <p:sp>
        <p:nvSpPr>
          <p:cNvPr id="777" name="Google Shape;777;p59"/>
          <p:cNvSpPr/>
          <p:nvPr/>
        </p:nvSpPr>
        <p:spPr>
          <a:xfrm>
            <a:off x="2751324" y="2285950"/>
            <a:ext cx="2334300" cy="57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Converted into bits and transmitted</a:t>
            </a:r>
            <a:endParaRPr/>
          </a:p>
        </p:txBody>
      </p:sp>
      <p:sp>
        <p:nvSpPr>
          <p:cNvPr id="778" name="Google Shape;778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60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HTTP Request</a:t>
            </a:r>
            <a:endParaRPr/>
          </a:p>
        </p:txBody>
      </p:sp>
      <p:sp>
        <p:nvSpPr>
          <p:cNvPr id="784" name="Google Shape;784;p60"/>
          <p:cNvSpPr/>
          <p:nvPr/>
        </p:nvSpPr>
        <p:spPr>
          <a:xfrm>
            <a:off x="1140063" y="1274900"/>
            <a:ext cx="1436100" cy="5727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785" name="Google Shape;785;p60"/>
          <p:cNvSpPr/>
          <p:nvPr/>
        </p:nvSpPr>
        <p:spPr>
          <a:xfrm>
            <a:off x="1140063" y="2064975"/>
            <a:ext cx="1436100" cy="5727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  <p:sp>
        <p:nvSpPr>
          <p:cNvPr id="786" name="Google Shape;786;p60"/>
          <p:cNvSpPr/>
          <p:nvPr/>
        </p:nvSpPr>
        <p:spPr>
          <a:xfrm>
            <a:off x="1140063" y="2855050"/>
            <a:ext cx="14361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</a:t>
            </a:r>
            <a:endParaRPr/>
          </a:p>
        </p:txBody>
      </p:sp>
      <p:sp>
        <p:nvSpPr>
          <p:cNvPr id="787" name="Google Shape;787;p60"/>
          <p:cNvSpPr/>
          <p:nvPr/>
        </p:nvSpPr>
        <p:spPr>
          <a:xfrm>
            <a:off x="1140063" y="3645125"/>
            <a:ext cx="1436100" cy="572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Ethernet</a:t>
            </a:r>
            <a:endParaRPr/>
          </a:p>
        </p:txBody>
      </p:sp>
      <p:sp>
        <p:nvSpPr>
          <p:cNvPr id="788" name="Google Shape;788;p60"/>
          <p:cNvSpPr/>
          <p:nvPr/>
        </p:nvSpPr>
        <p:spPr>
          <a:xfrm>
            <a:off x="1140063" y="4435200"/>
            <a:ext cx="1436100" cy="57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</a:t>
            </a:r>
            <a:endParaRPr/>
          </a:p>
        </p:txBody>
      </p:sp>
      <p:sp>
        <p:nvSpPr>
          <p:cNvPr id="789" name="Google Shape;789;p60"/>
          <p:cNvSpPr/>
          <p:nvPr/>
        </p:nvSpPr>
        <p:spPr>
          <a:xfrm>
            <a:off x="6567838" y="1274900"/>
            <a:ext cx="1436100" cy="5727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790" name="Google Shape;790;p60"/>
          <p:cNvSpPr/>
          <p:nvPr/>
        </p:nvSpPr>
        <p:spPr>
          <a:xfrm>
            <a:off x="6567838" y="2064975"/>
            <a:ext cx="1436100" cy="5727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  <p:sp>
        <p:nvSpPr>
          <p:cNvPr id="791" name="Google Shape;791;p60"/>
          <p:cNvSpPr/>
          <p:nvPr/>
        </p:nvSpPr>
        <p:spPr>
          <a:xfrm>
            <a:off x="6567838" y="2855050"/>
            <a:ext cx="14361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</a:t>
            </a:r>
            <a:endParaRPr/>
          </a:p>
        </p:txBody>
      </p:sp>
      <p:sp>
        <p:nvSpPr>
          <p:cNvPr id="792" name="Google Shape;792;p60"/>
          <p:cNvSpPr/>
          <p:nvPr/>
        </p:nvSpPr>
        <p:spPr>
          <a:xfrm>
            <a:off x="6567838" y="3645125"/>
            <a:ext cx="1436100" cy="572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Ethernet</a:t>
            </a:r>
            <a:endParaRPr/>
          </a:p>
        </p:txBody>
      </p:sp>
      <p:sp>
        <p:nvSpPr>
          <p:cNvPr id="793" name="Google Shape;793;p60"/>
          <p:cNvSpPr/>
          <p:nvPr/>
        </p:nvSpPr>
        <p:spPr>
          <a:xfrm>
            <a:off x="6567838" y="4435200"/>
            <a:ext cx="1436100" cy="57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</a:t>
            </a:r>
            <a:endParaRPr/>
          </a:p>
        </p:txBody>
      </p:sp>
      <p:sp>
        <p:nvSpPr>
          <p:cNvPr id="794" name="Google Shape;794;p60"/>
          <p:cNvSpPr/>
          <p:nvPr/>
        </p:nvSpPr>
        <p:spPr>
          <a:xfrm>
            <a:off x="4269025" y="2825250"/>
            <a:ext cx="2042100" cy="21762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From: 89:8d:33:25:47:24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To: d5:a9:20:68:e0:80</a:t>
            </a:r>
            <a:endParaRPr sz="1000"/>
          </a:p>
        </p:txBody>
      </p:sp>
      <p:sp>
        <p:nvSpPr>
          <p:cNvPr id="795" name="Google Shape;795;p60"/>
          <p:cNvSpPr/>
          <p:nvPr/>
        </p:nvSpPr>
        <p:spPr>
          <a:xfrm>
            <a:off x="4436425" y="3313225"/>
            <a:ext cx="1725600" cy="1619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From: 1.2.3.4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To: 5.6.7.8</a:t>
            </a:r>
            <a:endParaRPr sz="1000"/>
          </a:p>
        </p:txBody>
      </p:sp>
      <p:sp>
        <p:nvSpPr>
          <p:cNvPr id="796" name="Google Shape;796;p60"/>
          <p:cNvSpPr/>
          <p:nvPr/>
        </p:nvSpPr>
        <p:spPr>
          <a:xfrm>
            <a:off x="4572025" y="3807075"/>
            <a:ext cx="1436100" cy="1069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From: Port 1234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To: Port 80</a:t>
            </a:r>
            <a:endParaRPr sz="1000"/>
          </a:p>
        </p:txBody>
      </p:sp>
      <p:sp>
        <p:nvSpPr>
          <p:cNvPr id="797" name="Google Shape;797;p60"/>
          <p:cNvSpPr/>
          <p:nvPr/>
        </p:nvSpPr>
        <p:spPr>
          <a:xfrm>
            <a:off x="4707625" y="4301025"/>
            <a:ext cx="1164900" cy="5202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GET / HTTP/1.1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...</a:t>
            </a:r>
            <a:endParaRPr sz="1000"/>
          </a:p>
        </p:txBody>
      </p:sp>
      <p:sp>
        <p:nvSpPr>
          <p:cNvPr id="798" name="Google Shape;798;p60"/>
          <p:cNvSpPr/>
          <p:nvPr/>
        </p:nvSpPr>
        <p:spPr>
          <a:xfrm>
            <a:off x="4122924" y="2285950"/>
            <a:ext cx="2334300" cy="57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Received over the physical medium</a:t>
            </a:r>
            <a:endParaRPr/>
          </a:p>
        </p:txBody>
      </p:sp>
      <p:grpSp>
        <p:nvGrpSpPr>
          <p:cNvPr id="799" name="Google Shape;799;p60"/>
          <p:cNvGrpSpPr/>
          <p:nvPr/>
        </p:nvGrpSpPr>
        <p:grpSpPr>
          <a:xfrm>
            <a:off x="65925" y="3106375"/>
            <a:ext cx="4249500" cy="961950"/>
            <a:chOff x="65925" y="3106375"/>
            <a:chExt cx="4249500" cy="961950"/>
          </a:xfrm>
        </p:grpSpPr>
        <p:sp>
          <p:nvSpPr>
            <p:cNvPr id="800" name="Google Shape;800;p60"/>
            <p:cNvSpPr txBox="1"/>
            <p:nvPr/>
          </p:nvSpPr>
          <p:spPr>
            <a:xfrm>
              <a:off x="65925" y="3237025"/>
              <a:ext cx="3617700" cy="831300"/>
            </a:xfrm>
            <a:prstGeom prst="rect">
              <a:avLst/>
            </a:prstGeom>
            <a:solidFill>
              <a:schemeClr val="accent4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Notice: The MAC addresses changed because the recipient is on a different network</a:t>
              </a:r>
              <a:endParaRPr/>
            </a:p>
          </p:txBody>
        </p:sp>
        <p:cxnSp>
          <p:nvCxnSpPr>
            <p:cNvPr id="801" name="Google Shape;801;p60"/>
            <p:cNvCxnSpPr>
              <a:stCxn id="800" idx="3"/>
            </p:cNvCxnSpPr>
            <p:nvPr/>
          </p:nvCxnSpPr>
          <p:spPr>
            <a:xfrm rot="10800000" flipH="1">
              <a:off x="3683625" y="3106375"/>
              <a:ext cx="631800" cy="54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802" name="Google Shape;802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61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HTTP Request</a:t>
            </a:r>
            <a:endParaRPr/>
          </a:p>
        </p:txBody>
      </p:sp>
      <p:sp>
        <p:nvSpPr>
          <p:cNvPr id="808" name="Google Shape;808;p61"/>
          <p:cNvSpPr/>
          <p:nvPr/>
        </p:nvSpPr>
        <p:spPr>
          <a:xfrm>
            <a:off x="1140063" y="1274900"/>
            <a:ext cx="1436100" cy="5727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809" name="Google Shape;809;p61"/>
          <p:cNvSpPr/>
          <p:nvPr/>
        </p:nvSpPr>
        <p:spPr>
          <a:xfrm>
            <a:off x="1140063" y="2064975"/>
            <a:ext cx="1436100" cy="5727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  <p:sp>
        <p:nvSpPr>
          <p:cNvPr id="810" name="Google Shape;810;p61"/>
          <p:cNvSpPr/>
          <p:nvPr/>
        </p:nvSpPr>
        <p:spPr>
          <a:xfrm>
            <a:off x="1140063" y="2855050"/>
            <a:ext cx="14361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</a:t>
            </a:r>
            <a:endParaRPr/>
          </a:p>
        </p:txBody>
      </p:sp>
      <p:sp>
        <p:nvSpPr>
          <p:cNvPr id="811" name="Google Shape;811;p61"/>
          <p:cNvSpPr/>
          <p:nvPr/>
        </p:nvSpPr>
        <p:spPr>
          <a:xfrm>
            <a:off x="1140063" y="3645125"/>
            <a:ext cx="1436100" cy="572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Ethernet</a:t>
            </a:r>
            <a:endParaRPr/>
          </a:p>
        </p:txBody>
      </p:sp>
      <p:sp>
        <p:nvSpPr>
          <p:cNvPr id="812" name="Google Shape;812;p61"/>
          <p:cNvSpPr/>
          <p:nvPr/>
        </p:nvSpPr>
        <p:spPr>
          <a:xfrm>
            <a:off x="1140063" y="4435200"/>
            <a:ext cx="1436100" cy="57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</a:t>
            </a:r>
            <a:endParaRPr/>
          </a:p>
        </p:txBody>
      </p:sp>
      <p:sp>
        <p:nvSpPr>
          <p:cNvPr id="813" name="Google Shape;813;p61"/>
          <p:cNvSpPr/>
          <p:nvPr/>
        </p:nvSpPr>
        <p:spPr>
          <a:xfrm>
            <a:off x="6567838" y="1274900"/>
            <a:ext cx="1436100" cy="5727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814" name="Google Shape;814;p61"/>
          <p:cNvSpPr/>
          <p:nvPr/>
        </p:nvSpPr>
        <p:spPr>
          <a:xfrm>
            <a:off x="6567838" y="2064975"/>
            <a:ext cx="1436100" cy="5727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  <p:sp>
        <p:nvSpPr>
          <p:cNvPr id="815" name="Google Shape;815;p61"/>
          <p:cNvSpPr/>
          <p:nvPr/>
        </p:nvSpPr>
        <p:spPr>
          <a:xfrm>
            <a:off x="6567838" y="2855050"/>
            <a:ext cx="14361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</a:t>
            </a:r>
            <a:endParaRPr/>
          </a:p>
        </p:txBody>
      </p:sp>
      <p:sp>
        <p:nvSpPr>
          <p:cNvPr id="816" name="Google Shape;816;p61"/>
          <p:cNvSpPr/>
          <p:nvPr/>
        </p:nvSpPr>
        <p:spPr>
          <a:xfrm>
            <a:off x="6567838" y="3645125"/>
            <a:ext cx="1436100" cy="572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Ethernet</a:t>
            </a:r>
            <a:endParaRPr/>
          </a:p>
        </p:txBody>
      </p:sp>
      <p:sp>
        <p:nvSpPr>
          <p:cNvPr id="817" name="Google Shape;817;p61"/>
          <p:cNvSpPr/>
          <p:nvPr/>
        </p:nvSpPr>
        <p:spPr>
          <a:xfrm>
            <a:off x="6567838" y="4435200"/>
            <a:ext cx="1436100" cy="57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</a:t>
            </a:r>
            <a:endParaRPr/>
          </a:p>
        </p:txBody>
      </p:sp>
      <p:sp>
        <p:nvSpPr>
          <p:cNvPr id="818" name="Google Shape;818;p61"/>
          <p:cNvSpPr/>
          <p:nvPr/>
        </p:nvSpPr>
        <p:spPr>
          <a:xfrm>
            <a:off x="4269025" y="2215650"/>
            <a:ext cx="2042100" cy="21762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From: 89:8d:33:25:47:24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To: d5:a9:20:68:e0:80</a:t>
            </a:r>
            <a:endParaRPr sz="1000"/>
          </a:p>
        </p:txBody>
      </p:sp>
      <p:sp>
        <p:nvSpPr>
          <p:cNvPr id="819" name="Google Shape;819;p61"/>
          <p:cNvSpPr/>
          <p:nvPr/>
        </p:nvSpPr>
        <p:spPr>
          <a:xfrm>
            <a:off x="4436425" y="2703625"/>
            <a:ext cx="1725600" cy="1619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From: 1.2.3.4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To: 5.6.7.8</a:t>
            </a:r>
            <a:endParaRPr sz="1000"/>
          </a:p>
        </p:txBody>
      </p:sp>
      <p:sp>
        <p:nvSpPr>
          <p:cNvPr id="820" name="Google Shape;820;p61"/>
          <p:cNvSpPr/>
          <p:nvPr/>
        </p:nvSpPr>
        <p:spPr>
          <a:xfrm>
            <a:off x="4572025" y="3197475"/>
            <a:ext cx="1436100" cy="1069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From: Port 1234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To: Port 80</a:t>
            </a:r>
            <a:endParaRPr sz="1000"/>
          </a:p>
        </p:txBody>
      </p:sp>
      <p:sp>
        <p:nvSpPr>
          <p:cNvPr id="821" name="Google Shape;821;p61"/>
          <p:cNvSpPr/>
          <p:nvPr/>
        </p:nvSpPr>
        <p:spPr>
          <a:xfrm>
            <a:off x="4707625" y="3691425"/>
            <a:ext cx="1164900" cy="5202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GET / HTTP/1.1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...</a:t>
            </a:r>
            <a:endParaRPr sz="1000"/>
          </a:p>
        </p:txBody>
      </p:sp>
      <p:sp>
        <p:nvSpPr>
          <p:cNvPr id="822" name="Google Shape;822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6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HTTP Request</a:t>
            </a:r>
            <a:endParaRPr/>
          </a:p>
        </p:txBody>
      </p:sp>
      <p:sp>
        <p:nvSpPr>
          <p:cNvPr id="828" name="Google Shape;828;p62"/>
          <p:cNvSpPr/>
          <p:nvPr/>
        </p:nvSpPr>
        <p:spPr>
          <a:xfrm>
            <a:off x="1140063" y="1274900"/>
            <a:ext cx="1436100" cy="5727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829" name="Google Shape;829;p62"/>
          <p:cNvSpPr/>
          <p:nvPr/>
        </p:nvSpPr>
        <p:spPr>
          <a:xfrm>
            <a:off x="1140063" y="2064975"/>
            <a:ext cx="1436100" cy="5727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  <p:sp>
        <p:nvSpPr>
          <p:cNvPr id="830" name="Google Shape;830;p62"/>
          <p:cNvSpPr/>
          <p:nvPr/>
        </p:nvSpPr>
        <p:spPr>
          <a:xfrm>
            <a:off x="1140063" y="2855050"/>
            <a:ext cx="14361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</a:t>
            </a:r>
            <a:endParaRPr/>
          </a:p>
        </p:txBody>
      </p:sp>
      <p:sp>
        <p:nvSpPr>
          <p:cNvPr id="831" name="Google Shape;831;p62"/>
          <p:cNvSpPr/>
          <p:nvPr/>
        </p:nvSpPr>
        <p:spPr>
          <a:xfrm>
            <a:off x="1140063" y="3645125"/>
            <a:ext cx="1436100" cy="572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Ethernet</a:t>
            </a:r>
            <a:endParaRPr/>
          </a:p>
        </p:txBody>
      </p:sp>
      <p:sp>
        <p:nvSpPr>
          <p:cNvPr id="832" name="Google Shape;832;p62"/>
          <p:cNvSpPr/>
          <p:nvPr/>
        </p:nvSpPr>
        <p:spPr>
          <a:xfrm>
            <a:off x="1140063" y="4435200"/>
            <a:ext cx="1436100" cy="57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</a:t>
            </a:r>
            <a:endParaRPr/>
          </a:p>
        </p:txBody>
      </p:sp>
      <p:sp>
        <p:nvSpPr>
          <p:cNvPr id="833" name="Google Shape;833;p62"/>
          <p:cNvSpPr/>
          <p:nvPr/>
        </p:nvSpPr>
        <p:spPr>
          <a:xfrm>
            <a:off x="6567838" y="1274900"/>
            <a:ext cx="1436100" cy="5727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834" name="Google Shape;834;p62"/>
          <p:cNvSpPr/>
          <p:nvPr/>
        </p:nvSpPr>
        <p:spPr>
          <a:xfrm>
            <a:off x="6567838" y="2064975"/>
            <a:ext cx="1436100" cy="5727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  <p:sp>
        <p:nvSpPr>
          <p:cNvPr id="835" name="Google Shape;835;p62"/>
          <p:cNvSpPr/>
          <p:nvPr/>
        </p:nvSpPr>
        <p:spPr>
          <a:xfrm>
            <a:off x="6567838" y="2855050"/>
            <a:ext cx="14361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</a:t>
            </a:r>
            <a:endParaRPr/>
          </a:p>
        </p:txBody>
      </p:sp>
      <p:sp>
        <p:nvSpPr>
          <p:cNvPr id="836" name="Google Shape;836;p62"/>
          <p:cNvSpPr/>
          <p:nvPr/>
        </p:nvSpPr>
        <p:spPr>
          <a:xfrm>
            <a:off x="6567838" y="3645125"/>
            <a:ext cx="1436100" cy="572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Ethernet</a:t>
            </a:r>
            <a:endParaRPr/>
          </a:p>
        </p:txBody>
      </p:sp>
      <p:sp>
        <p:nvSpPr>
          <p:cNvPr id="837" name="Google Shape;837;p62"/>
          <p:cNvSpPr/>
          <p:nvPr/>
        </p:nvSpPr>
        <p:spPr>
          <a:xfrm>
            <a:off x="6567838" y="4435200"/>
            <a:ext cx="1436100" cy="57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</a:t>
            </a:r>
            <a:endParaRPr/>
          </a:p>
        </p:txBody>
      </p:sp>
      <p:sp>
        <p:nvSpPr>
          <p:cNvPr id="838" name="Google Shape;838;p62"/>
          <p:cNvSpPr/>
          <p:nvPr/>
        </p:nvSpPr>
        <p:spPr>
          <a:xfrm>
            <a:off x="4588825" y="1865425"/>
            <a:ext cx="1725600" cy="1619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From: 1.2.3.4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To: 5.6.7.8</a:t>
            </a:r>
            <a:endParaRPr sz="1000"/>
          </a:p>
        </p:txBody>
      </p:sp>
      <p:sp>
        <p:nvSpPr>
          <p:cNvPr id="839" name="Google Shape;839;p62"/>
          <p:cNvSpPr/>
          <p:nvPr/>
        </p:nvSpPr>
        <p:spPr>
          <a:xfrm>
            <a:off x="4724425" y="2359275"/>
            <a:ext cx="1436100" cy="1069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From: Port 1234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To: Port 80</a:t>
            </a:r>
            <a:endParaRPr sz="1000"/>
          </a:p>
        </p:txBody>
      </p:sp>
      <p:sp>
        <p:nvSpPr>
          <p:cNvPr id="840" name="Google Shape;840;p62"/>
          <p:cNvSpPr/>
          <p:nvPr/>
        </p:nvSpPr>
        <p:spPr>
          <a:xfrm>
            <a:off x="4860025" y="2853225"/>
            <a:ext cx="1164900" cy="5202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GET / HTTP/1.1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...</a:t>
            </a:r>
            <a:endParaRPr sz="1000"/>
          </a:p>
        </p:txBody>
      </p:sp>
      <p:sp>
        <p:nvSpPr>
          <p:cNvPr id="841" name="Google Shape;841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6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HTTP Request</a:t>
            </a:r>
            <a:endParaRPr/>
          </a:p>
        </p:txBody>
      </p:sp>
      <p:sp>
        <p:nvSpPr>
          <p:cNvPr id="847" name="Google Shape;847;p63"/>
          <p:cNvSpPr/>
          <p:nvPr/>
        </p:nvSpPr>
        <p:spPr>
          <a:xfrm>
            <a:off x="1140063" y="1274900"/>
            <a:ext cx="1436100" cy="5727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848" name="Google Shape;848;p63"/>
          <p:cNvSpPr/>
          <p:nvPr/>
        </p:nvSpPr>
        <p:spPr>
          <a:xfrm>
            <a:off x="1140063" y="2064975"/>
            <a:ext cx="1436100" cy="5727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  <p:sp>
        <p:nvSpPr>
          <p:cNvPr id="849" name="Google Shape;849;p63"/>
          <p:cNvSpPr/>
          <p:nvPr/>
        </p:nvSpPr>
        <p:spPr>
          <a:xfrm>
            <a:off x="1140063" y="2855050"/>
            <a:ext cx="14361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</a:t>
            </a:r>
            <a:endParaRPr/>
          </a:p>
        </p:txBody>
      </p:sp>
      <p:sp>
        <p:nvSpPr>
          <p:cNvPr id="850" name="Google Shape;850;p63"/>
          <p:cNvSpPr/>
          <p:nvPr/>
        </p:nvSpPr>
        <p:spPr>
          <a:xfrm>
            <a:off x="1140063" y="3645125"/>
            <a:ext cx="1436100" cy="572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Ethernet</a:t>
            </a:r>
            <a:endParaRPr/>
          </a:p>
        </p:txBody>
      </p:sp>
      <p:sp>
        <p:nvSpPr>
          <p:cNvPr id="851" name="Google Shape;851;p63"/>
          <p:cNvSpPr/>
          <p:nvPr/>
        </p:nvSpPr>
        <p:spPr>
          <a:xfrm>
            <a:off x="1140063" y="4435200"/>
            <a:ext cx="1436100" cy="57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</a:t>
            </a:r>
            <a:endParaRPr/>
          </a:p>
        </p:txBody>
      </p:sp>
      <p:sp>
        <p:nvSpPr>
          <p:cNvPr id="852" name="Google Shape;852;p63"/>
          <p:cNvSpPr/>
          <p:nvPr/>
        </p:nvSpPr>
        <p:spPr>
          <a:xfrm>
            <a:off x="6567838" y="1274900"/>
            <a:ext cx="1436100" cy="5727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853" name="Google Shape;853;p63"/>
          <p:cNvSpPr/>
          <p:nvPr/>
        </p:nvSpPr>
        <p:spPr>
          <a:xfrm>
            <a:off x="6567838" y="2064975"/>
            <a:ext cx="1436100" cy="5727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  <p:sp>
        <p:nvSpPr>
          <p:cNvPr id="854" name="Google Shape;854;p63"/>
          <p:cNvSpPr/>
          <p:nvPr/>
        </p:nvSpPr>
        <p:spPr>
          <a:xfrm>
            <a:off x="6567838" y="2855050"/>
            <a:ext cx="14361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</a:t>
            </a:r>
            <a:endParaRPr/>
          </a:p>
        </p:txBody>
      </p:sp>
      <p:sp>
        <p:nvSpPr>
          <p:cNvPr id="855" name="Google Shape;855;p63"/>
          <p:cNvSpPr/>
          <p:nvPr/>
        </p:nvSpPr>
        <p:spPr>
          <a:xfrm>
            <a:off x="6567838" y="3645125"/>
            <a:ext cx="1436100" cy="572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Ethernet</a:t>
            </a:r>
            <a:endParaRPr/>
          </a:p>
        </p:txBody>
      </p:sp>
      <p:sp>
        <p:nvSpPr>
          <p:cNvPr id="856" name="Google Shape;856;p63"/>
          <p:cNvSpPr/>
          <p:nvPr/>
        </p:nvSpPr>
        <p:spPr>
          <a:xfrm>
            <a:off x="6567838" y="4435200"/>
            <a:ext cx="1436100" cy="57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</a:t>
            </a:r>
            <a:endParaRPr/>
          </a:p>
        </p:txBody>
      </p:sp>
      <p:sp>
        <p:nvSpPr>
          <p:cNvPr id="857" name="Google Shape;857;p63"/>
          <p:cNvSpPr/>
          <p:nvPr/>
        </p:nvSpPr>
        <p:spPr>
          <a:xfrm>
            <a:off x="4953025" y="1597275"/>
            <a:ext cx="1436100" cy="1069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From: Port 1234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To: Port 80</a:t>
            </a:r>
            <a:endParaRPr sz="1000"/>
          </a:p>
        </p:txBody>
      </p:sp>
      <p:sp>
        <p:nvSpPr>
          <p:cNvPr id="858" name="Google Shape;858;p63"/>
          <p:cNvSpPr/>
          <p:nvPr/>
        </p:nvSpPr>
        <p:spPr>
          <a:xfrm>
            <a:off x="5088625" y="2091225"/>
            <a:ext cx="1164900" cy="5202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GET / HTTP/1.1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...</a:t>
            </a:r>
            <a:endParaRPr sz="1000"/>
          </a:p>
        </p:txBody>
      </p:sp>
      <p:sp>
        <p:nvSpPr>
          <p:cNvPr id="859" name="Google Shape;859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64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HTTP Request</a:t>
            </a:r>
            <a:endParaRPr/>
          </a:p>
        </p:txBody>
      </p:sp>
      <p:sp>
        <p:nvSpPr>
          <p:cNvPr id="865" name="Google Shape;865;p64"/>
          <p:cNvSpPr/>
          <p:nvPr/>
        </p:nvSpPr>
        <p:spPr>
          <a:xfrm>
            <a:off x="1140063" y="1274900"/>
            <a:ext cx="1436100" cy="5727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866" name="Google Shape;866;p64"/>
          <p:cNvSpPr/>
          <p:nvPr/>
        </p:nvSpPr>
        <p:spPr>
          <a:xfrm>
            <a:off x="1140063" y="2064975"/>
            <a:ext cx="1436100" cy="5727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  <p:sp>
        <p:nvSpPr>
          <p:cNvPr id="867" name="Google Shape;867;p64"/>
          <p:cNvSpPr/>
          <p:nvPr/>
        </p:nvSpPr>
        <p:spPr>
          <a:xfrm>
            <a:off x="1140063" y="2855050"/>
            <a:ext cx="14361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</a:t>
            </a:r>
            <a:endParaRPr/>
          </a:p>
        </p:txBody>
      </p:sp>
      <p:sp>
        <p:nvSpPr>
          <p:cNvPr id="868" name="Google Shape;868;p64"/>
          <p:cNvSpPr/>
          <p:nvPr/>
        </p:nvSpPr>
        <p:spPr>
          <a:xfrm>
            <a:off x="1140063" y="3645125"/>
            <a:ext cx="1436100" cy="572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Ethernet</a:t>
            </a:r>
            <a:endParaRPr/>
          </a:p>
        </p:txBody>
      </p:sp>
      <p:sp>
        <p:nvSpPr>
          <p:cNvPr id="869" name="Google Shape;869;p64"/>
          <p:cNvSpPr/>
          <p:nvPr/>
        </p:nvSpPr>
        <p:spPr>
          <a:xfrm>
            <a:off x="1140063" y="4435200"/>
            <a:ext cx="1436100" cy="57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</a:t>
            </a:r>
            <a:endParaRPr/>
          </a:p>
        </p:txBody>
      </p:sp>
      <p:sp>
        <p:nvSpPr>
          <p:cNvPr id="870" name="Google Shape;870;p64"/>
          <p:cNvSpPr/>
          <p:nvPr/>
        </p:nvSpPr>
        <p:spPr>
          <a:xfrm>
            <a:off x="6567838" y="1274900"/>
            <a:ext cx="1436100" cy="5727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871" name="Google Shape;871;p64"/>
          <p:cNvSpPr/>
          <p:nvPr/>
        </p:nvSpPr>
        <p:spPr>
          <a:xfrm>
            <a:off x="6567838" y="2064975"/>
            <a:ext cx="1436100" cy="5727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  <p:sp>
        <p:nvSpPr>
          <p:cNvPr id="872" name="Google Shape;872;p64"/>
          <p:cNvSpPr/>
          <p:nvPr/>
        </p:nvSpPr>
        <p:spPr>
          <a:xfrm>
            <a:off x="6567838" y="2855050"/>
            <a:ext cx="14361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</a:t>
            </a:r>
            <a:endParaRPr/>
          </a:p>
        </p:txBody>
      </p:sp>
      <p:sp>
        <p:nvSpPr>
          <p:cNvPr id="873" name="Google Shape;873;p64"/>
          <p:cNvSpPr/>
          <p:nvPr/>
        </p:nvSpPr>
        <p:spPr>
          <a:xfrm>
            <a:off x="6567838" y="3645125"/>
            <a:ext cx="1436100" cy="572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Ethernet</a:t>
            </a:r>
            <a:endParaRPr/>
          </a:p>
        </p:txBody>
      </p:sp>
      <p:sp>
        <p:nvSpPr>
          <p:cNvPr id="874" name="Google Shape;874;p64"/>
          <p:cNvSpPr/>
          <p:nvPr/>
        </p:nvSpPr>
        <p:spPr>
          <a:xfrm>
            <a:off x="6567838" y="4435200"/>
            <a:ext cx="1436100" cy="57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</a:t>
            </a:r>
            <a:endParaRPr/>
          </a:p>
        </p:txBody>
      </p:sp>
      <p:sp>
        <p:nvSpPr>
          <p:cNvPr id="875" name="Google Shape;875;p64"/>
          <p:cNvSpPr/>
          <p:nvPr/>
        </p:nvSpPr>
        <p:spPr>
          <a:xfrm>
            <a:off x="5101650" y="1301150"/>
            <a:ext cx="1164900" cy="5202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GET / HTTP/1.1</a:t>
            </a:r>
            <a:endParaRPr sz="1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...</a:t>
            </a:r>
            <a:endParaRPr sz="1000"/>
          </a:p>
        </p:txBody>
      </p:sp>
      <p:sp>
        <p:nvSpPr>
          <p:cNvPr id="876" name="Google Shape;876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6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HTTP Request</a:t>
            </a:r>
            <a:endParaRPr/>
          </a:p>
        </p:txBody>
      </p:sp>
      <p:sp>
        <p:nvSpPr>
          <p:cNvPr id="882" name="Google Shape;882;p65"/>
          <p:cNvSpPr/>
          <p:nvPr/>
        </p:nvSpPr>
        <p:spPr>
          <a:xfrm>
            <a:off x="1140063" y="1274900"/>
            <a:ext cx="1436100" cy="5727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883" name="Google Shape;883;p65"/>
          <p:cNvSpPr/>
          <p:nvPr/>
        </p:nvSpPr>
        <p:spPr>
          <a:xfrm>
            <a:off x="1140063" y="2064975"/>
            <a:ext cx="1436100" cy="5727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  <p:sp>
        <p:nvSpPr>
          <p:cNvPr id="884" name="Google Shape;884;p65"/>
          <p:cNvSpPr/>
          <p:nvPr/>
        </p:nvSpPr>
        <p:spPr>
          <a:xfrm>
            <a:off x="1140063" y="2855050"/>
            <a:ext cx="14361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</a:t>
            </a:r>
            <a:endParaRPr/>
          </a:p>
        </p:txBody>
      </p:sp>
      <p:sp>
        <p:nvSpPr>
          <p:cNvPr id="885" name="Google Shape;885;p65"/>
          <p:cNvSpPr/>
          <p:nvPr/>
        </p:nvSpPr>
        <p:spPr>
          <a:xfrm>
            <a:off x="1140063" y="3645125"/>
            <a:ext cx="1436100" cy="572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Ethernet</a:t>
            </a:r>
            <a:endParaRPr/>
          </a:p>
        </p:txBody>
      </p:sp>
      <p:sp>
        <p:nvSpPr>
          <p:cNvPr id="886" name="Google Shape;886;p65"/>
          <p:cNvSpPr/>
          <p:nvPr/>
        </p:nvSpPr>
        <p:spPr>
          <a:xfrm>
            <a:off x="1140063" y="4435200"/>
            <a:ext cx="1436100" cy="57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</a:t>
            </a:r>
            <a:endParaRPr/>
          </a:p>
        </p:txBody>
      </p:sp>
      <p:cxnSp>
        <p:nvCxnSpPr>
          <p:cNvPr id="887" name="Google Shape;887;p65"/>
          <p:cNvCxnSpPr>
            <a:stCxn id="882" idx="2"/>
            <a:endCxn id="883" idx="0"/>
          </p:cNvCxnSpPr>
          <p:nvPr/>
        </p:nvCxnSpPr>
        <p:spPr>
          <a:xfrm>
            <a:off x="1858113" y="1847600"/>
            <a:ext cx="0" cy="21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8" name="Google Shape;888;p65"/>
          <p:cNvCxnSpPr>
            <a:stCxn id="883" idx="2"/>
            <a:endCxn id="884" idx="0"/>
          </p:cNvCxnSpPr>
          <p:nvPr/>
        </p:nvCxnSpPr>
        <p:spPr>
          <a:xfrm>
            <a:off x="1858113" y="2637675"/>
            <a:ext cx="0" cy="21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9" name="Google Shape;889;p65"/>
          <p:cNvCxnSpPr>
            <a:stCxn id="884" idx="2"/>
            <a:endCxn id="885" idx="0"/>
          </p:cNvCxnSpPr>
          <p:nvPr/>
        </p:nvCxnSpPr>
        <p:spPr>
          <a:xfrm>
            <a:off x="1858113" y="3427750"/>
            <a:ext cx="0" cy="21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0" name="Google Shape;890;p65"/>
          <p:cNvCxnSpPr>
            <a:stCxn id="885" idx="2"/>
            <a:endCxn id="886" idx="0"/>
          </p:cNvCxnSpPr>
          <p:nvPr/>
        </p:nvCxnSpPr>
        <p:spPr>
          <a:xfrm>
            <a:off x="1858113" y="4217825"/>
            <a:ext cx="0" cy="21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1" name="Google Shape;891;p65"/>
          <p:cNvSpPr/>
          <p:nvPr/>
        </p:nvSpPr>
        <p:spPr>
          <a:xfrm>
            <a:off x="6567838" y="1274900"/>
            <a:ext cx="1436100" cy="5727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892" name="Google Shape;892;p65"/>
          <p:cNvSpPr/>
          <p:nvPr/>
        </p:nvSpPr>
        <p:spPr>
          <a:xfrm>
            <a:off x="6567838" y="2064975"/>
            <a:ext cx="1436100" cy="5727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</a:t>
            </a:r>
            <a:endParaRPr/>
          </a:p>
        </p:txBody>
      </p:sp>
      <p:sp>
        <p:nvSpPr>
          <p:cNvPr id="893" name="Google Shape;893;p65"/>
          <p:cNvSpPr/>
          <p:nvPr/>
        </p:nvSpPr>
        <p:spPr>
          <a:xfrm>
            <a:off x="6567838" y="2855050"/>
            <a:ext cx="14361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IP</a:t>
            </a:r>
            <a:endParaRPr/>
          </a:p>
        </p:txBody>
      </p:sp>
      <p:sp>
        <p:nvSpPr>
          <p:cNvPr id="894" name="Google Shape;894;p65"/>
          <p:cNvSpPr/>
          <p:nvPr/>
        </p:nvSpPr>
        <p:spPr>
          <a:xfrm>
            <a:off x="6567838" y="3645125"/>
            <a:ext cx="1436100" cy="5727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Ethernet</a:t>
            </a:r>
            <a:endParaRPr/>
          </a:p>
        </p:txBody>
      </p:sp>
      <p:sp>
        <p:nvSpPr>
          <p:cNvPr id="895" name="Google Shape;895;p65"/>
          <p:cNvSpPr/>
          <p:nvPr/>
        </p:nvSpPr>
        <p:spPr>
          <a:xfrm>
            <a:off x="6567838" y="4435200"/>
            <a:ext cx="1436100" cy="572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Wires</a:t>
            </a:r>
            <a:endParaRPr/>
          </a:p>
        </p:txBody>
      </p:sp>
      <p:cxnSp>
        <p:nvCxnSpPr>
          <p:cNvPr id="896" name="Google Shape;896;p65"/>
          <p:cNvCxnSpPr>
            <a:stCxn id="891" idx="2"/>
            <a:endCxn id="892" idx="0"/>
          </p:cNvCxnSpPr>
          <p:nvPr/>
        </p:nvCxnSpPr>
        <p:spPr>
          <a:xfrm>
            <a:off x="7285888" y="1847600"/>
            <a:ext cx="0" cy="21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7" name="Google Shape;897;p65"/>
          <p:cNvCxnSpPr>
            <a:stCxn id="892" idx="2"/>
            <a:endCxn id="893" idx="0"/>
          </p:cNvCxnSpPr>
          <p:nvPr/>
        </p:nvCxnSpPr>
        <p:spPr>
          <a:xfrm>
            <a:off x="7285888" y="2637675"/>
            <a:ext cx="0" cy="21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8" name="Google Shape;898;p65"/>
          <p:cNvCxnSpPr>
            <a:stCxn id="893" idx="2"/>
            <a:endCxn id="894" idx="0"/>
          </p:cNvCxnSpPr>
          <p:nvPr/>
        </p:nvCxnSpPr>
        <p:spPr>
          <a:xfrm>
            <a:off x="7285888" y="3427750"/>
            <a:ext cx="0" cy="21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9" name="Google Shape;899;p65"/>
          <p:cNvCxnSpPr>
            <a:stCxn id="894" idx="2"/>
            <a:endCxn id="895" idx="0"/>
          </p:cNvCxnSpPr>
          <p:nvPr/>
        </p:nvCxnSpPr>
        <p:spPr>
          <a:xfrm>
            <a:off x="7285888" y="4217825"/>
            <a:ext cx="0" cy="217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0" name="Google Shape;900;p65"/>
          <p:cNvCxnSpPr/>
          <p:nvPr/>
        </p:nvCxnSpPr>
        <p:spPr>
          <a:xfrm>
            <a:off x="2908813" y="1561250"/>
            <a:ext cx="33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01" name="Google Shape;901;p65"/>
          <p:cNvCxnSpPr/>
          <p:nvPr/>
        </p:nvCxnSpPr>
        <p:spPr>
          <a:xfrm>
            <a:off x="2908800" y="2351325"/>
            <a:ext cx="33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02" name="Google Shape;902;p65"/>
          <p:cNvCxnSpPr/>
          <p:nvPr/>
        </p:nvCxnSpPr>
        <p:spPr>
          <a:xfrm>
            <a:off x="2908813" y="3141400"/>
            <a:ext cx="33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03" name="Google Shape;903;p65"/>
          <p:cNvCxnSpPr/>
          <p:nvPr/>
        </p:nvCxnSpPr>
        <p:spPr>
          <a:xfrm>
            <a:off x="2908813" y="3931475"/>
            <a:ext cx="33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904" name="Google Shape;904;p65"/>
          <p:cNvCxnSpPr/>
          <p:nvPr/>
        </p:nvCxnSpPr>
        <p:spPr>
          <a:xfrm>
            <a:off x="2908813" y="4721550"/>
            <a:ext cx="3326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905" name="Google Shape;905;p65"/>
          <p:cNvSpPr txBox="1"/>
          <p:nvPr/>
        </p:nvSpPr>
        <p:spPr>
          <a:xfrm>
            <a:off x="44075" y="1345700"/>
            <a:ext cx="1037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Relies upon</a:t>
            </a:r>
            <a:r>
              <a:rPr lang="en" sz="800"/>
              <a:t>: Transport of data</a:t>
            </a:r>
            <a:endParaRPr sz="800"/>
          </a:p>
        </p:txBody>
      </p:sp>
      <p:sp>
        <p:nvSpPr>
          <p:cNvPr id="906" name="Google Shape;906;p65"/>
          <p:cNvSpPr txBox="1"/>
          <p:nvPr/>
        </p:nvSpPr>
        <p:spPr>
          <a:xfrm>
            <a:off x="44075" y="1951125"/>
            <a:ext cx="1037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Provides</a:t>
            </a:r>
            <a:r>
              <a:rPr lang="en" sz="800"/>
              <a:t>: Transport of data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Relies upon</a:t>
            </a:r>
            <a:r>
              <a:rPr lang="en" sz="800"/>
              <a:t>: Global packet delivery</a:t>
            </a:r>
            <a:endParaRPr sz="800"/>
          </a:p>
        </p:txBody>
      </p:sp>
      <p:sp>
        <p:nvSpPr>
          <p:cNvPr id="907" name="Google Shape;907;p65"/>
          <p:cNvSpPr txBox="1"/>
          <p:nvPr/>
        </p:nvSpPr>
        <p:spPr>
          <a:xfrm>
            <a:off x="44075" y="2741200"/>
            <a:ext cx="1037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Provides</a:t>
            </a:r>
            <a:r>
              <a:rPr lang="en" sz="800"/>
              <a:t>: Global packet delivery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Relies upon</a:t>
            </a:r>
            <a:r>
              <a:rPr lang="en" sz="800"/>
              <a:t>: Local frame delivery</a:t>
            </a:r>
            <a:endParaRPr sz="800"/>
          </a:p>
        </p:txBody>
      </p:sp>
      <p:sp>
        <p:nvSpPr>
          <p:cNvPr id="908" name="Google Shape;908;p65"/>
          <p:cNvSpPr txBox="1"/>
          <p:nvPr/>
        </p:nvSpPr>
        <p:spPr>
          <a:xfrm>
            <a:off x="44075" y="3531275"/>
            <a:ext cx="1037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Provides</a:t>
            </a:r>
            <a:r>
              <a:rPr lang="en" sz="800"/>
              <a:t>: Local frame delivery</a:t>
            </a:r>
            <a:endParaRPr sz="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Relies upon</a:t>
            </a:r>
            <a:r>
              <a:rPr lang="en" sz="800"/>
              <a:t>: Communication of bits</a:t>
            </a:r>
            <a:endParaRPr sz="800"/>
          </a:p>
        </p:txBody>
      </p:sp>
      <p:sp>
        <p:nvSpPr>
          <p:cNvPr id="909" name="Google Shape;909;p65"/>
          <p:cNvSpPr txBox="1"/>
          <p:nvPr/>
        </p:nvSpPr>
        <p:spPr>
          <a:xfrm>
            <a:off x="44075" y="4444500"/>
            <a:ext cx="103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Provides</a:t>
            </a:r>
            <a:r>
              <a:rPr lang="en" sz="800"/>
              <a:t>: Communication of bits</a:t>
            </a:r>
            <a:endParaRPr sz="800"/>
          </a:p>
        </p:txBody>
      </p:sp>
      <p:sp>
        <p:nvSpPr>
          <p:cNvPr id="910" name="Google Shape;910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6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Intro to Networking</a:t>
            </a:r>
            <a:endParaRPr/>
          </a:p>
        </p:txBody>
      </p:sp>
      <p:sp>
        <p:nvSpPr>
          <p:cNvPr id="916" name="Google Shape;916;p66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Internet: A global network of computers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Protocols: Agreed-upon systems of communication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OSI model: A layered model of protocols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Layer 1: Communication of bits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Layer 2: Local frame delivery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Ethernet: The most common Layer 2 protocol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MAC addresses: 6-byte addressing system used by Ethernet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Layer 3: Global packet delivery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IP: The universal Layer 3 protocol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IP addresses: 4-byte (or 16-byte) addressing system used by IP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Layer 4: Transport of data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Layer 7: Applications and services</a:t>
            </a:r>
            <a:endParaRPr dirty="0"/>
          </a:p>
        </p:txBody>
      </p:sp>
      <p:sp>
        <p:nvSpPr>
          <p:cNvPr id="917" name="Google Shape;917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  <p:sp>
        <p:nvSpPr>
          <p:cNvPr id="918" name="Google Shape;918;p66"/>
          <p:cNvSpPr/>
          <p:nvPr/>
        </p:nvSpPr>
        <p:spPr>
          <a:xfrm>
            <a:off x="7369825" y="1838663"/>
            <a:ext cx="1512900" cy="378300"/>
          </a:xfrm>
          <a:prstGeom prst="rect">
            <a:avLst/>
          </a:prstGeom>
          <a:solidFill>
            <a:srgbClr val="F1C23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Application</a:t>
            </a:r>
            <a:endParaRPr b="1"/>
          </a:p>
        </p:txBody>
      </p:sp>
      <p:sp>
        <p:nvSpPr>
          <p:cNvPr id="919" name="Google Shape;919;p66"/>
          <p:cNvSpPr/>
          <p:nvPr/>
        </p:nvSpPr>
        <p:spPr>
          <a:xfrm>
            <a:off x="7369825" y="2293163"/>
            <a:ext cx="1512900" cy="378300"/>
          </a:xfrm>
          <a:prstGeom prst="rect">
            <a:avLst/>
          </a:prstGeom>
          <a:solidFill>
            <a:srgbClr val="F1C23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Transport</a:t>
            </a:r>
            <a:endParaRPr b="1"/>
          </a:p>
        </p:txBody>
      </p:sp>
      <p:sp>
        <p:nvSpPr>
          <p:cNvPr id="920" name="Google Shape;920;p66"/>
          <p:cNvSpPr/>
          <p:nvPr/>
        </p:nvSpPr>
        <p:spPr>
          <a:xfrm>
            <a:off x="7369825" y="2747663"/>
            <a:ext cx="1512900" cy="378300"/>
          </a:xfrm>
          <a:prstGeom prst="rect">
            <a:avLst/>
          </a:prstGeom>
          <a:solidFill>
            <a:srgbClr val="F1C23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(Inter) Network</a:t>
            </a:r>
            <a:endParaRPr b="1"/>
          </a:p>
        </p:txBody>
      </p:sp>
      <p:sp>
        <p:nvSpPr>
          <p:cNvPr id="921" name="Google Shape;921;p66"/>
          <p:cNvSpPr/>
          <p:nvPr/>
        </p:nvSpPr>
        <p:spPr>
          <a:xfrm>
            <a:off x="7369825" y="3202163"/>
            <a:ext cx="1512900" cy="3783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Link</a:t>
            </a:r>
            <a:endParaRPr b="1"/>
          </a:p>
        </p:txBody>
      </p:sp>
      <p:sp>
        <p:nvSpPr>
          <p:cNvPr id="922" name="Google Shape;922;p66"/>
          <p:cNvSpPr/>
          <p:nvPr/>
        </p:nvSpPr>
        <p:spPr>
          <a:xfrm>
            <a:off x="7369825" y="3656663"/>
            <a:ext cx="1512900" cy="378300"/>
          </a:xfrm>
          <a:prstGeom prst="rect">
            <a:avLst/>
          </a:prstGeom>
          <a:solidFill>
            <a:srgbClr val="B4A7D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Physical</a:t>
            </a:r>
            <a:endParaRPr b="1"/>
          </a:p>
        </p:txBody>
      </p:sp>
      <p:sp>
        <p:nvSpPr>
          <p:cNvPr id="923" name="Google Shape;923;p66"/>
          <p:cNvSpPr txBox="1"/>
          <p:nvPr/>
        </p:nvSpPr>
        <p:spPr>
          <a:xfrm>
            <a:off x="7031275" y="367758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1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24" name="Google Shape;924;p66"/>
          <p:cNvSpPr txBox="1"/>
          <p:nvPr/>
        </p:nvSpPr>
        <p:spPr>
          <a:xfrm>
            <a:off x="7031275" y="3215100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2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25" name="Google Shape;925;p66"/>
          <p:cNvSpPr txBox="1"/>
          <p:nvPr/>
        </p:nvSpPr>
        <p:spPr>
          <a:xfrm>
            <a:off x="7031275" y="27526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3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26" name="Google Shape;926;p66"/>
          <p:cNvSpPr txBox="1"/>
          <p:nvPr/>
        </p:nvSpPr>
        <p:spPr>
          <a:xfrm>
            <a:off x="7031275" y="2280138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4</a:t>
            </a:r>
            <a:endParaRPr>
              <a:solidFill>
                <a:srgbClr val="666666"/>
              </a:solidFill>
            </a:endParaRPr>
          </a:p>
        </p:txBody>
      </p:sp>
      <p:sp>
        <p:nvSpPr>
          <p:cNvPr id="927" name="Google Shape;927;p66"/>
          <p:cNvSpPr txBox="1"/>
          <p:nvPr/>
        </p:nvSpPr>
        <p:spPr>
          <a:xfrm>
            <a:off x="7031275" y="1827713"/>
            <a:ext cx="252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</a:rPr>
              <a:t>7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Internet?</a:t>
            </a:r>
            <a:endParaRPr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Network</a:t>
            </a:r>
            <a:r>
              <a:rPr lang="en"/>
              <a:t>: A set of connected machines that can communicate with each other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Machines on the network agree on a </a:t>
            </a:r>
            <a:r>
              <a:rPr lang="en" b="1"/>
              <a:t>protocol</a:t>
            </a:r>
            <a:r>
              <a:rPr lang="en"/>
              <a:t>, a set of rules for communication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Internet</a:t>
            </a:r>
            <a:r>
              <a:rPr lang="en"/>
              <a:t>: A global network of computers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web sends data between browsers and servers using the Internet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Internet can be used for more than the web (e.g. SSH)</a:t>
            </a:r>
            <a:endParaRPr/>
          </a:p>
        </p:txBody>
      </p:sp>
      <p:sp>
        <p:nvSpPr>
          <p:cNvPr id="109" name="Google Shape;10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Protocols</a:t>
            </a:r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</a:t>
            </a:r>
            <a:r>
              <a:rPr lang="en" b="1" dirty="0"/>
              <a:t>protocol</a:t>
            </a:r>
            <a:r>
              <a:rPr lang="en" dirty="0"/>
              <a:t> is an agreement on how to communicate that specifies syntax and semantics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/>
              <a:t>Syntax: </a:t>
            </a:r>
            <a:r>
              <a:rPr lang="en" dirty="0"/>
              <a:t>How a communication is specified and structured (format, order of messages)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/>
              <a:t>Semantics</a:t>
            </a:r>
            <a:r>
              <a:rPr lang="en" dirty="0"/>
              <a:t>: What a communication means (actions taken when sending/receiving messages)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Example: Protocol for asking a question in lecture?</a:t>
            </a:r>
            <a:endParaRPr dirty="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The student should raise their hand</a:t>
            </a:r>
            <a:endParaRPr sz="1400" dirty="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The student should wait to be called on by the speaker or wait for the speaker to pause</a:t>
            </a:r>
            <a:endParaRPr sz="1400" dirty="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dirty="0"/>
              <a:t>The student should speak the question after being called on or after waiting</a:t>
            </a:r>
            <a:endParaRPr sz="1400" dirty="0"/>
          </a:p>
        </p:txBody>
      </p:sp>
      <p:sp>
        <p:nvSpPr>
          <p:cNvPr id="116" name="Google Shape;11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Layering: The OSI Model</a:t>
            </a:r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Layering	</a:t>
            </a:r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Internet design is partitioned into various layers. Each layer…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 a protocol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Relies on services provided by the layer below it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Provides services to the layer above 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Analogous to the structure of an application and the “services” that each layer relies on and provides</a:t>
            </a:r>
            <a:endParaRPr/>
          </a:p>
        </p:txBody>
      </p:sp>
      <p:sp>
        <p:nvSpPr>
          <p:cNvPr id="129" name="Google Shape;129;p25"/>
          <p:cNvSpPr/>
          <p:nvPr/>
        </p:nvSpPr>
        <p:spPr>
          <a:xfrm>
            <a:off x="5486400" y="1772089"/>
            <a:ext cx="2311200" cy="378300"/>
          </a:xfrm>
          <a:prstGeom prst="rect">
            <a:avLst/>
          </a:prstGeom>
          <a:solidFill>
            <a:srgbClr val="F1C23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Code You Write</a:t>
            </a:r>
            <a:endParaRPr b="1"/>
          </a:p>
        </p:txBody>
      </p:sp>
      <p:sp>
        <p:nvSpPr>
          <p:cNvPr id="130" name="Google Shape;130;p25"/>
          <p:cNvSpPr/>
          <p:nvPr/>
        </p:nvSpPr>
        <p:spPr>
          <a:xfrm>
            <a:off x="5486400" y="2226589"/>
            <a:ext cx="2311200" cy="378300"/>
          </a:xfrm>
          <a:prstGeom prst="rect">
            <a:avLst/>
          </a:prstGeom>
          <a:solidFill>
            <a:srgbClr val="F1C23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Run-Time Library</a:t>
            </a:r>
            <a:endParaRPr b="1"/>
          </a:p>
        </p:txBody>
      </p:sp>
      <p:sp>
        <p:nvSpPr>
          <p:cNvPr id="131" name="Google Shape;131;p25"/>
          <p:cNvSpPr/>
          <p:nvPr/>
        </p:nvSpPr>
        <p:spPr>
          <a:xfrm>
            <a:off x="5486400" y="2681089"/>
            <a:ext cx="2311200" cy="378300"/>
          </a:xfrm>
          <a:prstGeom prst="rect">
            <a:avLst/>
          </a:prstGeom>
          <a:solidFill>
            <a:srgbClr val="F1C23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System Calls</a:t>
            </a:r>
            <a:endParaRPr b="1"/>
          </a:p>
        </p:txBody>
      </p:sp>
      <p:sp>
        <p:nvSpPr>
          <p:cNvPr id="132" name="Google Shape;132;p25"/>
          <p:cNvSpPr/>
          <p:nvPr/>
        </p:nvSpPr>
        <p:spPr>
          <a:xfrm>
            <a:off x="5486400" y="3135589"/>
            <a:ext cx="2311200" cy="378300"/>
          </a:xfrm>
          <a:prstGeom prst="rect">
            <a:avLst/>
          </a:prstGeom>
          <a:solidFill>
            <a:srgbClr val="8E7CC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Device Drivers</a:t>
            </a:r>
            <a:endParaRPr b="1"/>
          </a:p>
        </p:txBody>
      </p:sp>
      <p:sp>
        <p:nvSpPr>
          <p:cNvPr id="133" name="Google Shape;133;p25"/>
          <p:cNvSpPr/>
          <p:nvPr/>
        </p:nvSpPr>
        <p:spPr>
          <a:xfrm>
            <a:off x="5486400" y="3590089"/>
            <a:ext cx="2311200" cy="572700"/>
          </a:xfrm>
          <a:prstGeom prst="rect">
            <a:avLst/>
          </a:prstGeom>
          <a:solidFill>
            <a:srgbClr val="8E7CC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Voltage Levels/Magnetic Domains</a:t>
            </a:r>
            <a:endParaRPr b="1"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3800" y="3135589"/>
            <a:ext cx="217600" cy="10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8167600" y="3249000"/>
            <a:ext cx="812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Fully isolated from user programs</a:t>
            </a:r>
            <a:endParaRPr sz="1000"/>
          </a:p>
        </p:txBody>
      </p:sp>
      <p:sp>
        <p:nvSpPr>
          <p:cNvPr id="136" name="Google Shape;13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Sending Mail</a:t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0288" y="1589600"/>
            <a:ext cx="818624" cy="832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3" name="Google Shape;143;p26"/>
          <p:cNvSpPr txBox="1"/>
          <p:nvPr/>
        </p:nvSpPr>
        <p:spPr>
          <a:xfrm>
            <a:off x="1543750" y="1189450"/>
            <a:ext cx="73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Alice</a:t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52438" y="1589600"/>
            <a:ext cx="818624" cy="832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5" name="Google Shape;145;p26"/>
          <p:cNvSpPr txBox="1"/>
          <p:nvPr/>
        </p:nvSpPr>
        <p:spPr>
          <a:xfrm>
            <a:off x="6895900" y="1189450"/>
            <a:ext cx="73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Bob</a:t>
            </a:r>
            <a:endParaRPr/>
          </a:p>
        </p:txBody>
      </p:sp>
      <p:sp>
        <p:nvSpPr>
          <p:cNvPr id="146" name="Google Shape;146;p26"/>
          <p:cNvSpPr txBox="1"/>
          <p:nvPr/>
        </p:nvSpPr>
        <p:spPr>
          <a:xfrm>
            <a:off x="2562500" y="1933150"/>
            <a:ext cx="1172400" cy="400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hungry.</a:t>
            </a:r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2786</Words>
  <Application>Microsoft Macintosh PowerPoint</Application>
  <PresentationFormat>On-screen Show (16:9)</PresentationFormat>
  <Paragraphs>672</Paragraphs>
  <Slides>49</Slides>
  <Notes>49</Notes>
  <HiddenSlides>3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-apple-system</vt:lpstr>
      <vt:lpstr>Arial</vt:lpstr>
      <vt:lpstr>CS 161</vt:lpstr>
      <vt:lpstr>Announcement  </vt:lpstr>
      <vt:lpstr>Intro to Networking and ARP</vt:lpstr>
      <vt:lpstr>Today: Intro to Networking</vt:lpstr>
      <vt:lpstr>What’s the Internet?</vt:lpstr>
      <vt:lpstr>What’s the Internet?</vt:lpstr>
      <vt:lpstr>Protocols</vt:lpstr>
      <vt:lpstr>Layering: The OSI Model</vt:lpstr>
      <vt:lpstr>Layering </vt:lpstr>
      <vt:lpstr>Example: Sending Mail</vt:lpstr>
      <vt:lpstr>Example: Sending Mail</vt:lpstr>
      <vt:lpstr>Example: Sending Mail</vt:lpstr>
      <vt:lpstr>Example: Sending Mail</vt:lpstr>
      <vt:lpstr>Example: Sending Mail</vt:lpstr>
      <vt:lpstr>Example: Sending Mail</vt:lpstr>
      <vt:lpstr>Example: Sending Mail</vt:lpstr>
      <vt:lpstr>OSI Model</vt:lpstr>
      <vt:lpstr>Layer 1: Physical Layer</vt:lpstr>
      <vt:lpstr>Layer 1: Physical Layer</vt:lpstr>
      <vt:lpstr>Layer 2: Link Layer</vt:lpstr>
      <vt:lpstr>Layer 2: Link Layer</vt:lpstr>
      <vt:lpstr>Layer 2: Link Layer</vt:lpstr>
      <vt:lpstr>Ethernet and MAC Addresses</vt:lpstr>
      <vt:lpstr>Ethernet and MAC Addresses</vt:lpstr>
      <vt:lpstr>Layer 2: Link Layer</vt:lpstr>
      <vt:lpstr>Layer 3: Network Layer</vt:lpstr>
      <vt:lpstr>Layer 3: Network Layer</vt:lpstr>
      <vt:lpstr>Layer 3: Network Layer</vt:lpstr>
      <vt:lpstr>Layer 3: Network Layer</vt:lpstr>
      <vt:lpstr>Layer 3: Network Layer</vt:lpstr>
      <vt:lpstr>Internet Protocol (IP)</vt:lpstr>
      <vt:lpstr>Internet Protocol (IP)</vt:lpstr>
      <vt:lpstr>Reliability</vt:lpstr>
      <vt:lpstr>Layer 3: Network Layer</vt:lpstr>
      <vt:lpstr>Layer 4: Transport Layer</vt:lpstr>
      <vt:lpstr>Layer 4: Transport Layer</vt:lpstr>
      <vt:lpstr>Layer 7: Application Layer</vt:lpstr>
      <vt:lpstr>Layers of Abstraction and Headers</vt:lpstr>
      <vt:lpstr>Example: HTTP Request</vt:lpstr>
      <vt:lpstr>Example: HTTP Request</vt:lpstr>
      <vt:lpstr>Example: HTTP Request</vt:lpstr>
      <vt:lpstr>Example: HTTP Request</vt:lpstr>
      <vt:lpstr>Example: HTTP Request</vt:lpstr>
      <vt:lpstr>Example: HTTP Request</vt:lpstr>
      <vt:lpstr>Example: HTTP Request</vt:lpstr>
      <vt:lpstr>Example: HTTP Request</vt:lpstr>
      <vt:lpstr>Example: HTTP Request</vt:lpstr>
      <vt:lpstr>Example: HTTP Request</vt:lpstr>
      <vt:lpstr>Example: HTTP Request</vt:lpstr>
      <vt:lpstr>Summary: Intro to Networking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Networking and ARP</dc:title>
  <cp:lastModifiedBy>Jian Xiang</cp:lastModifiedBy>
  <cp:revision>29</cp:revision>
  <dcterms:modified xsi:type="dcterms:W3CDTF">2023-10-29T11:44:18Z</dcterms:modified>
</cp:coreProperties>
</file>