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43"/>
  </p:notesMasterIdLst>
  <p:sldIdLst>
    <p:sldId id="330"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45" r:id="rId27"/>
    <p:sldId id="331" r:id="rId28"/>
    <p:sldId id="346"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E604CA-AD57-4AB2-B3D3-69E05442DE48}">
  <a:tblStyle styleId="{BFE604CA-AD57-4AB2-B3D3-69E05442D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9"/>
    <p:restoredTop sz="92595"/>
  </p:normalViewPr>
  <p:slideViewPr>
    <p:cSldViewPr snapToGrid="0">
      <p:cViewPr varScale="1">
        <p:scale>
          <a:sx n="201" d="100"/>
          <a:sy n="201" d="100"/>
        </p:scale>
        <p:origin x="1560" y="184"/>
      </p:cViewPr>
      <p:guideLst>
        <p:guide orient="horz" pos="1620"/>
        <p:guide pos="2880"/>
      </p:guideLst>
    </p:cSldViewPr>
  </p:slideViewPr>
  <p:outlineViewPr>
    <p:cViewPr>
      <p:scale>
        <a:sx n="33" d="100"/>
        <a:sy n="33" d="100"/>
      </p:scale>
      <p:origin x="0" y="-2744"/>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litary.com/history/operation-ivy-bell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16f207837e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6f207837e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6f207837e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6f207837e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6f207837e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6f207837e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6f207837e6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6f207837e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6f207837e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6f207837e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6f207837e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6f207837e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6f207837e6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6f207837e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6f207837e6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16f207837e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6f207837e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6f207837e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6f207837e6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6f207837e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4D5156"/>
                </a:solidFill>
                <a:effectLst/>
                <a:latin typeface="Google Sans"/>
              </a:rPr>
              <a:t>The Wireless Gateway acts as a modem (connection to the Internet) and a router (connecting multiple devices within the home)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6f20783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6f207837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16f207837e6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16f207837e6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6f207837e6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6f207837e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6f207837e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6f207837e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6f207837e6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6f207837e6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6f207837e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6f207837e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6f207837e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6f207837e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slide from FA21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6f207837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6f20783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230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d7230b6bd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d7230b6bd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d7230b6bd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d7230b6bd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16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e60c7b3374_4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e60c7b3374_4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6f207837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6f20783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737fae9c02_4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737fae9c02_4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b0b7df50a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b0b7df50a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0b73e9ba0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0b73e9ba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52928307f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52928307f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6d4a4610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6d4a4610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6d4a461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6d4a461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66c5bfa8f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66c5bfa8f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e66c5bfa8f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e66c5bfa8f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dbb6a86e44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dbb6a86e44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e6894ee9f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e6894ee9f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6f207837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6f207837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dbb6a86e44_0_1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dbb6a86e44_0_1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71e9de96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71e9de96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6f207837e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16f207837e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6f207837e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6f207837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6f207837e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6f207837e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https://www.military.com/history/operation-ivy-bells.html</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6f207837e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6f207837e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6f207837e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6f207837e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F1693864-2045-8E82-F959-CC6422D428F7}"/>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2800" dirty="0"/>
              <a:t>Project #1 due today </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Assignment #3 release today </a:t>
            </a:r>
          </a:p>
          <a:p>
            <a:pPr lvl="1" indent="-342900">
              <a:buSzPts val="1800"/>
              <a:buChar char="●"/>
            </a:pPr>
            <a:r>
              <a:rPr lang="en-US" sz="1800" dirty="0"/>
              <a:t>To be released at 11:59am</a:t>
            </a:r>
          </a:p>
          <a:p>
            <a:pPr lvl="1" indent="-342900">
              <a:buSzPts val="1800"/>
              <a:buChar char="●"/>
            </a:pPr>
            <a:r>
              <a:rPr lang="en-US" sz="1800" dirty="0"/>
              <a:t>Due Nov.9 11:59pm</a:t>
            </a:r>
          </a:p>
          <a:p>
            <a:pPr marL="457200" lvl="0" indent="-342900" algn="l" rtl="0">
              <a:spcBef>
                <a:spcPts val="0"/>
              </a:spcBef>
              <a:spcAft>
                <a:spcPts val="0"/>
              </a:spcAft>
              <a:buSzPts val="1800"/>
              <a:buChar char="●"/>
            </a:pPr>
            <a:endParaRPr lang="en-US" sz="2800" dirty="0"/>
          </a:p>
          <a:p>
            <a:r>
              <a:rPr lang="en-US" sz="2800" dirty="0"/>
              <a:t>Project #2 to be released next Thursday</a:t>
            </a:r>
          </a:p>
          <a:p>
            <a:pPr lvl="1" indent="-342900">
              <a:buSzPts val="1800"/>
              <a:buChar char="●"/>
            </a:pPr>
            <a:r>
              <a:rPr lang="en-US" sz="1900" dirty="0"/>
              <a:t>To be released at Nov.2 11:59am</a:t>
            </a:r>
          </a:p>
          <a:p>
            <a:pPr lvl="1" indent="-342900">
              <a:buSzPts val="1800"/>
              <a:buChar char="●"/>
            </a:pPr>
            <a:r>
              <a:rPr lang="en-US" sz="1900" dirty="0"/>
              <a:t>Due Nov.16 11:59pm</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007"/>
        <p:cNvGrpSpPr/>
        <p:nvPr/>
      </p:nvGrpSpPr>
      <p:grpSpPr>
        <a:xfrm>
          <a:off x="0" y="0"/>
          <a:ext cx="0" cy="0"/>
          <a:chOff x="0" y="0"/>
          <a:chExt cx="0" cy="0"/>
        </a:xfrm>
      </p:grpSpPr>
      <p:sp>
        <p:nvSpPr>
          <p:cNvPr id="1008" name="Google Shape;100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9" name="Google Shape;1009;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010" name="Google Shape;1010;p7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Some layer 2 (Ethernet) devices can be configured to also send a copy of every packet to the attacker</a:t>
            </a:r>
            <a:endParaRPr/>
          </a:p>
          <a:p>
            <a:pPr marL="914400" lvl="1" indent="-317500" algn="l" rtl="0">
              <a:spcBef>
                <a:spcPts val="0"/>
              </a:spcBef>
              <a:spcAft>
                <a:spcPts val="0"/>
              </a:spcAft>
              <a:buSzPts val="1400"/>
              <a:buChar char="○"/>
            </a:pPr>
            <a:r>
              <a:rPr lang="en"/>
              <a:t>Many switches support this through “port mirroring”</a:t>
            </a:r>
            <a:endParaRPr/>
          </a:p>
          <a:p>
            <a:pPr marL="914400" lvl="1" indent="-317500" algn="l" rtl="0">
              <a:spcBef>
                <a:spcPts val="0"/>
              </a:spcBef>
              <a:spcAft>
                <a:spcPts val="0"/>
              </a:spcAft>
              <a:buSzPts val="1400"/>
              <a:buChar char="○"/>
            </a:pPr>
            <a:r>
              <a:rPr lang="en"/>
              <a:t>Or you can use dedicated Ethernet taps</a:t>
            </a:r>
            <a:endParaRPr/>
          </a:p>
          <a:p>
            <a:pPr marL="457200" lvl="0" indent="-342900" algn="l" rtl="0">
              <a:spcBef>
                <a:spcPts val="0"/>
              </a:spcBef>
              <a:spcAft>
                <a:spcPts val="0"/>
              </a:spcAft>
              <a:buSzPts val="1800"/>
              <a:buChar char="●"/>
            </a:pPr>
            <a:r>
              <a:rPr lang="en"/>
              <a:t>Example: DualComm ETAP-2003</a:t>
            </a:r>
            <a:endParaRPr/>
          </a:p>
          <a:p>
            <a:pPr marL="914400" lvl="1" indent="-317500" algn="l" rtl="0">
              <a:spcBef>
                <a:spcPts val="0"/>
              </a:spcBef>
              <a:spcAft>
                <a:spcPts val="0"/>
              </a:spcAft>
              <a:buSzPts val="1400"/>
              <a:buChar char="○"/>
            </a:pPr>
            <a:r>
              <a:rPr lang="en"/>
              <a:t>Cost: $200</a:t>
            </a:r>
            <a:endParaRPr/>
          </a:p>
          <a:p>
            <a:pPr marL="914400" lvl="1" indent="-317500" algn="l" rtl="0">
              <a:spcBef>
                <a:spcPts val="0"/>
              </a:spcBef>
              <a:spcAft>
                <a:spcPts val="0"/>
              </a:spcAft>
              <a:buSzPts val="1400"/>
              <a:buChar char="○"/>
            </a:pPr>
            <a:r>
              <a:rPr lang="en"/>
              <a:t>Powered with USB (no extra power supply needed)</a:t>
            </a:r>
            <a:endParaRPr/>
          </a:p>
          <a:p>
            <a:pPr marL="914400" lvl="1" indent="-317500" algn="l" rtl="0">
              <a:spcBef>
                <a:spcPts val="0"/>
              </a:spcBef>
              <a:spcAft>
                <a:spcPts val="0"/>
              </a:spcAft>
              <a:buSzPts val="1400"/>
              <a:buChar char="○"/>
            </a:pPr>
            <a:r>
              <a:rPr lang="en"/>
              <a:t>ETAP-2003R extra fun: Attacker can also send packets</a:t>
            </a:r>
            <a:endParaRPr/>
          </a:p>
        </p:txBody>
      </p:sp>
      <p:sp>
        <p:nvSpPr>
          <p:cNvPr id="1011" name="Google Shape;1011;p75"/>
          <p:cNvSpPr/>
          <p:nvPr/>
        </p:nvSpPr>
        <p:spPr>
          <a:xfrm>
            <a:off x="6840325" y="2702188"/>
            <a:ext cx="17910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Ethernet Device</a:t>
            </a:r>
            <a:endParaRPr sz="1600"/>
          </a:p>
        </p:txBody>
      </p:sp>
      <p:sp>
        <p:nvSpPr>
          <p:cNvPr id="1012" name="Google Shape;1012;p75"/>
          <p:cNvSpPr/>
          <p:nvPr/>
        </p:nvSpPr>
        <p:spPr>
          <a:xfrm>
            <a:off x="5353975"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1013" name="Google Shape;1013;p75"/>
          <p:cNvSpPr/>
          <p:nvPr/>
        </p:nvSpPr>
        <p:spPr>
          <a:xfrm>
            <a:off x="7065613"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Bob</a:t>
            </a:r>
            <a:endParaRPr sz="1600"/>
          </a:p>
        </p:txBody>
      </p:sp>
      <p:sp>
        <p:nvSpPr>
          <p:cNvPr id="1014" name="Google Shape;1014;p75"/>
          <p:cNvSpPr/>
          <p:nvPr/>
        </p:nvSpPr>
        <p:spPr>
          <a:xfrm>
            <a:off x="7065613" y="1246825"/>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Alice</a:t>
            </a:r>
            <a:endParaRPr sz="1600"/>
          </a:p>
        </p:txBody>
      </p:sp>
      <p:cxnSp>
        <p:nvCxnSpPr>
          <p:cNvPr id="1015" name="Google Shape;1015;p75"/>
          <p:cNvCxnSpPr>
            <a:stCxn id="1014" idx="2"/>
            <a:endCxn id="1011" idx="0"/>
          </p:cNvCxnSpPr>
          <p:nvPr/>
        </p:nvCxnSpPr>
        <p:spPr>
          <a:xfrm>
            <a:off x="7735813" y="1885825"/>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6" name="Google Shape;1016;p75"/>
          <p:cNvSpPr txBox="1"/>
          <p:nvPr/>
        </p:nvSpPr>
        <p:spPr>
          <a:xfrm>
            <a:off x="7735825" y="198621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17" name="Google Shape;1017;p75"/>
          <p:cNvCxnSpPr>
            <a:stCxn id="1011" idx="2"/>
            <a:endCxn id="1013" idx="0"/>
          </p:cNvCxnSpPr>
          <p:nvPr/>
        </p:nvCxnSpPr>
        <p:spPr>
          <a:xfrm>
            <a:off x="7735825" y="3341188"/>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8" name="Google Shape;1018;p75"/>
          <p:cNvSpPr txBox="1"/>
          <p:nvPr/>
        </p:nvSpPr>
        <p:spPr>
          <a:xfrm>
            <a:off x="7735825" y="3441588"/>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sp>
        <p:nvSpPr>
          <p:cNvPr id="1019" name="Google Shape;1019;p75"/>
          <p:cNvSpPr txBox="1"/>
          <p:nvPr/>
        </p:nvSpPr>
        <p:spPr>
          <a:xfrm>
            <a:off x="6024325" y="344156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20" name="Google Shape;1020;p75"/>
          <p:cNvCxnSpPr>
            <a:stCxn id="1011" idx="2"/>
            <a:endCxn id="1012" idx="0"/>
          </p:cNvCxnSpPr>
          <p:nvPr/>
        </p:nvCxnSpPr>
        <p:spPr>
          <a:xfrm flipH="1">
            <a:off x="6024325" y="3341188"/>
            <a:ext cx="1711500" cy="816300"/>
          </a:xfrm>
          <a:prstGeom prst="straightConnector1">
            <a:avLst/>
          </a:prstGeom>
          <a:noFill/>
          <a:ln w="9525" cap="flat" cmpd="sng">
            <a:solidFill>
              <a:schemeClr val="dk2"/>
            </a:solidFill>
            <a:prstDash val="solid"/>
            <a:round/>
            <a:headEnd type="none" w="med" len="med"/>
            <a:tailEnd type="triangle" w="med" len="med"/>
          </a:ln>
        </p:spPr>
      </p:cxnSp>
      <p:pic>
        <p:nvPicPr>
          <p:cNvPr id="1021" name="Google Shape;1021;p75"/>
          <p:cNvPicPr preferRelativeResize="0"/>
          <p:nvPr/>
        </p:nvPicPr>
        <p:blipFill>
          <a:blip r:embed="rId3">
            <a:alphaModFix/>
          </a:blip>
          <a:stretch>
            <a:fillRect/>
          </a:stretch>
        </p:blipFill>
        <p:spPr>
          <a:xfrm>
            <a:off x="6291624" y="2669483"/>
            <a:ext cx="548700" cy="704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025"/>
        <p:cNvGrpSpPr/>
        <p:nvPr/>
      </p:nvGrpSpPr>
      <p:grpSpPr>
        <a:xfrm>
          <a:off x="0" y="0"/>
          <a:ext cx="0" cy="0"/>
          <a:chOff x="0" y="0"/>
          <a:chExt cx="0" cy="0"/>
        </a:xfrm>
      </p:grpSpPr>
      <p:sp>
        <p:nvSpPr>
          <p:cNvPr id="1026" name="Google Shape;1026;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Law and Sniffing Packets</a:t>
            </a:r>
            <a:endParaRPr/>
          </a:p>
        </p:txBody>
      </p:sp>
      <p:sp>
        <p:nvSpPr>
          <p:cNvPr id="1027" name="Google Shape;1027;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are allowed to sniff packets on your own network</a:t>
            </a:r>
            <a:endParaRPr/>
          </a:p>
          <a:p>
            <a:pPr marL="914400" lvl="1" indent="-317500" algn="l" rtl="0">
              <a:spcBef>
                <a:spcPts val="0"/>
              </a:spcBef>
              <a:spcAft>
                <a:spcPts val="0"/>
              </a:spcAft>
              <a:buSzPts val="1400"/>
              <a:buChar char="○"/>
            </a:pPr>
            <a:r>
              <a:rPr lang="en"/>
              <a:t>After all, it is your computers you are using</a:t>
            </a:r>
            <a:endParaRPr/>
          </a:p>
          <a:p>
            <a:pPr marL="914400" lvl="1" indent="-317500" algn="l" rtl="0">
              <a:spcBef>
                <a:spcPts val="0"/>
              </a:spcBef>
              <a:spcAft>
                <a:spcPts val="0"/>
              </a:spcAft>
              <a:buSzPts val="1400"/>
              <a:buChar char="○"/>
            </a:pPr>
            <a:r>
              <a:rPr lang="en"/>
              <a:t>Network administrators are allowed for network operation</a:t>
            </a:r>
            <a:endParaRPr/>
          </a:p>
          <a:p>
            <a:pPr marL="914400" lvl="1" indent="-317500" algn="l" rtl="0">
              <a:spcBef>
                <a:spcPts val="0"/>
              </a:spcBef>
              <a:spcAft>
                <a:spcPts val="0"/>
              </a:spcAft>
              <a:buSzPts val="1400"/>
              <a:buChar char="○"/>
            </a:pPr>
            <a:r>
              <a:rPr lang="en" i="1"/>
              <a:t>Strongly encourage</a:t>
            </a:r>
            <a:r>
              <a:rPr lang="en"/>
              <a:t> you to do so at home and see what you see!</a:t>
            </a:r>
            <a:endParaRPr/>
          </a:p>
          <a:p>
            <a:pPr marL="457200" lvl="0" indent="-342900" algn="l" rtl="0">
              <a:spcBef>
                <a:spcPts val="0"/>
              </a:spcBef>
              <a:spcAft>
                <a:spcPts val="0"/>
              </a:spcAft>
              <a:buSzPts val="1800"/>
              <a:buChar char="●"/>
            </a:pPr>
            <a:r>
              <a:rPr lang="en"/>
              <a:t>It is both </a:t>
            </a:r>
            <a:r>
              <a:rPr lang="en" b="1"/>
              <a:t>grossly immoral</a:t>
            </a:r>
            <a:r>
              <a:rPr lang="en"/>
              <a:t> and </a:t>
            </a:r>
            <a:r>
              <a:rPr lang="en" b="1"/>
              <a:t>highly illegal</a:t>
            </a:r>
            <a:r>
              <a:rPr lang="en"/>
              <a:t> to sniff traffic otherwise</a:t>
            </a:r>
            <a:endParaRPr/>
          </a:p>
          <a:p>
            <a:pPr marL="914400" lvl="1" indent="-317500" algn="l" rtl="0">
              <a:spcBef>
                <a:spcPts val="0"/>
              </a:spcBef>
              <a:spcAft>
                <a:spcPts val="0"/>
              </a:spcAft>
              <a:buSzPts val="1400"/>
              <a:buChar char="○"/>
            </a:pPr>
            <a:r>
              <a:rPr lang="en"/>
              <a:t>It is called “wiretapping”</a:t>
            </a:r>
            <a:endParaRPr/>
          </a:p>
          <a:p>
            <a:pPr marL="457200" lvl="0" indent="-342900" algn="l" rtl="0">
              <a:spcBef>
                <a:spcPts val="0"/>
              </a:spcBef>
              <a:spcAft>
                <a:spcPts val="0"/>
              </a:spcAft>
              <a:buSzPts val="1800"/>
              <a:buChar char="●"/>
            </a:pPr>
            <a:r>
              <a:rPr lang="en"/>
              <a:t>So </a:t>
            </a:r>
            <a:r>
              <a:rPr lang="en" b="1"/>
              <a:t>do not do this</a:t>
            </a:r>
            <a:r>
              <a:rPr lang="en"/>
              <a:t> at Starbucks or other networks</a:t>
            </a:r>
            <a:endParaRPr/>
          </a:p>
          <a:p>
            <a:pPr marL="914400" lvl="1" indent="-317500" algn="l" rtl="0">
              <a:spcBef>
                <a:spcPts val="0"/>
              </a:spcBef>
              <a:spcAft>
                <a:spcPts val="0"/>
              </a:spcAft>
              <a:buSzPts val="1400"/>
              <a:buChar char="○"/>
            </a:pPr>
            <a:r>
              <a:rPr lang="en"/>
              <a:t>Unless you add a filter to only include packets to/from your computer for debugging purposes</a:t>
            </a:r>
            <a:endParaRPr/>
          </a:p>
        </p:txBody>
      </p:sp>
      <p:sp>
        <p:nvSpPr>
          <p:cNvPr id="1028" name="Google Shape;1028;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7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Address Resolution Protocol (ARP)</a:t>
            </a:r>
            <a:endParaRPr/>
          </a:p>
        </p:txBody>
      </p:sp>
      <p:sp>
        <p:nvSpPr>
          <p:cNvPr id="1034" name="Google Shape;1034;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Layer 2 and Layer 3</a:t>
            </a:r>
            <a:endParaRPr/>
          </a:p>
        </p:txBody>
      </p:sp>
      <p:sp>
        <p:nvSpPr>
          <p:cNvPr id="1040" name="Google Shape;1040;p7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Local area network (LAN): A set of machines connected in a local network</a:t>
            </a:r>
            <a:endParaRPr/>
          </a:p>
          <a:p>
            <a:pPr marL="914400" lvl="1" indent="-317500" algn="l" rtl="0">
              <a:spcBef>
                <a:spcPts val="0"/>
              </a:spcBef>
              <a:spcAft>
                <a:spcPts val="0"/>
              </a:spcAft>
              <a:buSzPts val="1400"/>
              <a:buChar char="○"/>
            </a:pPr>
            <a:r>
              <a:rPr lang="en"/>
              <a:t>The MAC identifies devices on layer 2</a:t>
            </a:r>
            <a:endParaRPr/>
          </a:p>
          <a:p>
            <a:pPr marL="457200" lvl="0" indent="-342900" algn="l" rtl="0">
              <a:spcBef>
                <a:spcPts val="0"/>
              </a:spcBef>
              <a:spcAft>
                <a:spcPts val="0"/>
              </a:spcAft>
              <a:buSzPts val="1800"/>
              <a:buChar char="●"/>
            </a:pPr>
            <a:r>
              <a:rPr lang="en"/>
              <a:t>Internet protocol (IP): Many LANs connected together with routers</a:t>
            </a:r>
            <a:endParaRPr/>
          </a:p>
          <a:p>
            <a:pPr marL="914400" lvl="1" indent="-317500" algn="l" rtl="0">
              <a:spcBef>
                <a:spcPts val="0"/>
              </a:spcBef>
              <a:spcAft>
                <a:spcPts val="0"/>
              </a:spcAft>
              <a:buSzPts val="1400"/>
              <a:buChar char="○"/>
            </a:pPr>
            <a:r>
              <a:rPr lang="en"/>
              <a:t>The IP identifies devices on layer 3</a:t>
            </a:r>
            <a:endParaRPr/>
          </a:p>
        </p:txBody>
      </p:sp>
      <p:sp>
        <p:nvSpPr>
          <p:cNvPr id="1041" name="Google Shape;1041;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042" name="Google Shape;1042;p78"/>
          <p:cNvPicPr preferRelativeResize="0"/>
          <p:nvPr/>
        </p:nvPicPr>
        <p:blipFill rotWithShape="1">
          <a:blip r:embed="rId3">
            <a:alphaModFix/>
          </a:blip>
          <a:srcRect l="6239" t="7148" r="80041" b="46006"/>
          <a:stretch/>
        </p:blipFill>
        <p:spPr>
          <a:xfrm>
            <a:off x="5688175" y="1334772"/>
            <a:ext cx="570140" cy="572700"/>
          </a:xfrm>
          <a:prstGeom prst="rect">
            <a:avLst/>
          </a:prstGeom>
          <a:noFill/>
          <a:ln>
            <a:noFill/>
          </a:ln>
        </p:spPr>
      </p:pic>
      <p:cxnSp>
        <p:nvCxnSpPr>
          <p:cNvPr id="1043" name="Google Shape;1043;p78"/>
          <p:cNvCxnSpPr>
            <a:stCxn id="1042" idx="2"/>
          </p:cNvCxnSpPr>
          <p:nvPr/>
        </p:nvCxnSpPr>
        <p:spPr>
          <a:xfrm>
            <a:off x="597324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4" name="Google Shape;1044;p78"/>
          <p:cNvPicPr preferRelativeResize="0"/>
          <p:nvPr/>
        </p:nvPicPr>
        <p:blipFill rotWithShape="1">
          <a:blip r:embed="rId3">
            <a:alphaModFix/>
          </a:blip>
          <a:srcRect l="6239" t="7148" r="80041" b="46006"/>
          <a:stretch/>
        </p:blipFill>
        <p:spPr>
          <a:xfrm>
            <a:off x="6583000" y="1334772"/>
            <a:ext cx="570140" cy="572700"/>
          </a:xfrm>
          <a:prstGeom prst="rect">
            <a:avLst/>
          </a:prstGeom>
          <a:noFill/>
          <a:ln>
            <a:noFill/>
          </a:ln>
        </p:spPr>
      </p:pic>
      <p:cxnSp>
        <p:nvCxnSpPr>
          <p:cNvPr id="1045" name="Google Shape;1045;p78"/>
          <p:cNvCxnSpPr>
            <a:stCxn id="1044" idx="2"/>
          </p:cNvCxnSpPr>
          <p:nvPr/>
        </p:nvCxnSpPr>
        <p:spPr>
          <a:xfrm>
            <a:off x="6868070"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6" name="Google Shape;1046;p78"/>
          <p:cNvPicPr preferRelativeResize="0"/>
          <p:nvPr/>
        </p:nvPicPr>
        <p:blipFill rotWithShape="1">
          <a:blip r:embed="rId3">
            <a:alphaModFix/>
          </a:blip>
          <a:srcRect l="6239" t="7148" r="80041" b="46006"/>
          <a:stretch/>
        </p:blipFill>
        <p:spPr>
          <a:xfrm>
            <a:off x="7477825" y="1334772"/>
            <a:ext cx="570140" cy="572700"/>
          </a:xfrm>
          <a:prstGeom prst="rect">
            <a:avLst/>
          </a:prstGeom>
          <a:noFill/>
          <a:ln>
            <a:noFill/>
          </a:ln>
        </p:spPr>
      </p:pic>
      <p:cxnSp>
        <p:nvCxnSpPr>
          <p:cNvPr id="1047" name="Google Shape;1047;p78"/>
          <p:cNvCxnSpPr>
            <a:stCxn id="1046" idx="2"/>
          </p:cNvCxnSpPr>
          <p:nvPr/>
        </p:nvCxnSpPr>
        <p:spPr>
          <a:xfrm>
            <a:off x="776289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8" name="Google Shape;1048;p78"/>
          <p:cNvPicPr preferRelativeResize="0"/>
          <p:nvPr/>
        </p:nvPicPr>
        <p:blipFill rotWithShape="1">
          <a:blip r:embed="rId3">
            <a:alphaModFix/>
          </a:blip>
          <a:srcRect l="6239" t="7148" r="80041" b="46006"/>
          <a:stretch/>
        </p:blipFill>
        <p:spPr>
          <a:xfrm>
            <a:off x="8372650" y="1334772"/>
            <a:ext cx="570140" cy="572700"/>
          </a:xfrm>
          <a:prstGeom prst="rect">
            <a:avLst/>
          </a:prstGeom>
          <a:noFill/>
          <a:ln>
            <a:noFill/>
          </a:ln>
        </p:spPr>
      </p:pic>
      <p:cxnSp>
        <p:nvCxnSpPr>
          <p:cNvPr id="1049" name="Google Shape;1049;p78"/>
          <p:cNvCxnSpPr>
            <a:stCxn id="1048" idx="2"/>
          </p:cNvCxnSpPr>
          <p:nvPr/>
        </p:nvCxnSpPr>
        <p:spPr>
          <a:xfrm>
            <a:off x="8657720" y="190747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1050" name="Google Shape;1050;p78"/>
          <p:cNvCxnSpPr/>
          <p:nvPr/>
        </p:nvCxnSpPr>
        <p:spPr>
          <a:xfrm>
            <a:off x="5980938" y="2336200"/>
            <a:ext cx="2669100" cy="0"/>
          </a:xfrm>
          <a:prstGeom prst="straightConnector1">
            <a:avLst/>
          </a:prstGeom>
          <a:noFill/>
          <a:ln w="38100" cap="flat" cmpd="sng">
            <a:solidFill>
              <a:srgbClr val="000000"/>
            </a:solidFill>
            <a:prstDash val="solid"/>
            <a:round/>
            <a:headEnd type="none" w="med" len="med"/>
            <a:tailEnd type="none" w="med" len="med"/>
          </a:ln>
        </p:spPr>
      </p:cxnSp>
      <p:sp>
        <p:nvSpPr>
          <p:cNvPr id="1051" name="Google Shape;1051;p78"/>
          <p:cNvSpPr txBox="1"/>
          <p:nvPr/>
        </p:nvSpPr>
        <p:spPr>
          <a:xfrm>
            <a:off x="584410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1052" name="Google Shape;1052;p78"/>
          <p:cNvSpPr txBox="1"/>
          <p:nvPr/>
        </p:nvSpPr>
        <p:spPr>
          <a:xfrm>
            <a:off x="673892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1053" name="Google Shape;1053;p78"/>
          <p:cNvSpPr txBox="1"/>
          <p:nvPr/>
        </p:nvSpPr>
        <p:spPr>
          <a:xfrm>
            <a:off x="852857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1054" name="Google Shape;1054;p78"/>
          <p:cNvSpPr txBox="1"/>
          <p:nvPr/>
        </p:nvSpPr>
        <p:spPr>
          <a:xfrm>
            <a:off x="763375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1055" name="Google Shape;1055;p78"/>
          <p:cNvPicPr preferRelativeResize="0"/>
          <p:nvPr/>
        </p:nvPicPr>
        <p:blipFill rotWithShape="1">
          <a:blip r:embed="rId3">
            <a:alphaModFix/>
          </a:blip>
          <a:srcRect l="6239" t="7148" r="80041" b="46006"/>
          <a:stretch/>
        </p:blipFill>
        <p:spPr>
          <a:xfrm>
            <a:off x="5688188" y="4210072"/>
            <a:ext cx="570140" cy="572700"/>
          </a:xfrm>
          <a:prstGeom prst="rect">
            <a:avLst/>
          </a:prstGeom>
          <a:noFill/>
          <a:ln>
            <a:noFill/>
          </a:ln>
        </p:spPr>
      </p:pic>
      <p:cxnSp>
        <p:nvCxnSpPr>
          <p:cNvPr id="1056" name="Google Shape;1056;p78"/>
          <p:cNvCxnSpPr>
            <a:endCxn id="1055" idx="0"/>
          </p:cNvCxnSpPr>
          <p:nvPr/>
        </p:nvCxnSpPr>
        <p:spPr>
          <a:xfrm>
            <a:off x="5973257" y="3762472"/>
            <a:ext cx="0" cy="447600"/>
          </a:xfrm>
          <a:prstGeom prst="straightConnector1">
            <a:avLst/>
          </a:prstGeom>
          <a:noFill/>
          <a:ln w="38100" cap="flat" cmpd="sng">
            <a:solidFill>
              <a:srgbClr val="000000"/>
            </a:solidFill>
            <a:prstDash val="solid"/>
            <a:round/>
            <a:headEnd type="none" w="med" len="med"/>
            <a:tailEnd type="none" w="med" len="med"/>
          </a:ln>
        </p:spPr>
      </p:cxnSp>
      <p:sp>
        <p:nvSpPr>
          <p:cNvPr id="1057" name="Google Shape;1057;p78"/>
          <p:cNvSpPr txBox="1"/>
          <p:nvPr/>
        </p:nvSpPr>
        <p:spPr>
          <a:xfrm>
            <a:off x="5844113" y="42764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1058" name="Google Shape;1058;p78"/>
          <p:cNvPicPr preferRelativeResize="0"/>
          <p:nvPr/>
        </p:nvPicPr>
        <p:blipFill rotWithShape="1">
          <a:blip r:embed="rId3">
            <a:alphaModFix/>
          </a:blip>
          <a:srcRect l="6239" t="7148" r="80041" b="46006"/>
          <a:stretch/>
        </p:blipFill>
        <p:spPr>
          <a:xfrm>
            <a:off x="6583000" y="4210085"/>
            <a:ext cx="570140" cy="572700"/>
          </a:xfrm>
          <a:prstGeom prst="rect">
            <a:avLst/>
          </a:prstGeom>
          <a:noFill/>
          <a:ln>
            <a:noFill/>
          </a:ln>
        </p:spPr>
      </p:pic>
      <p:cxnSp>
        <p:nvCxnSpPr>
          <p:cNvPr id="1059" name="Google Shape;1059;p78"/>
          <p:cNvCxnSpPr>
            <a:endCxn id="1058" idx="0"/>
          </p:cNvCxnSpPr>
          <p:nvPr/>
        </p:nvCxnSpPr>
        <p:spPr>
          <a:xfrm>
            <a:off x="686807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0" name="Google Shape;1060;p78"/>
          <p:cNvSpPr txBox="1"/>
          <p:nvPr/>
        </p:nvSpPr>
        <p:spPr>
          <a:xfrm>
            <a:off x="673892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F</a:t>
            </a:r>
            <a:endParaRPr sz="800"/>
          </a:p>
        </p:txBody>
      </p:sp>
      <p:pic>
        <p:nvPicPr>
          <p:cNvPr id="1061" name="Google Shape;1061;p78"/>
          <p:cNvPicPr preferRelativeResize="0"/>
          <p:nvPr/>
        </p:nvPicPr>
        <p:blipFill rotWithShape="1">
          <a:blip r:embed="rId3">
            <a:alphaModFix/>
          </a:blip>
          <a:srcRect l="6239" t="7148" r="80041" b="46006"/>
          <a:stretch/>
        </p:blipFill>
        <p:spPr>
          <a:xfrm>
            <a:off x="7477825" y="4210085"/>
            <a:ext cx="570140" cy="572700"/>
          </a:xfrm>
          <a:prstGeom prst="rect">
            <a:avLst/>
          </a:prstGeom>
          <a:noFill/>
          <a:ln>
            <a:noFill/>
          </a:ln>
        </p:spPr>
      </p:pic>
      <p:cxnSp>
        <p:nvCxnSpPr>
          <p:cNvPr id="1062" name="Google Shape;1062;p78"/>
          <p:cNvCxnSpPr>
            <a:endCxn id="1061" idx="0"/>
          </p:cNvCxnSpPr>
          <p:nvPr/>
        </p:nvCxnSpPr>
        <p:spPr>
          <a:xfrm>
            <a:off x="7762895"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3" name="Google Shape;1063;p78"/>
          <p:cNvSpPr txBox="1"/>
          <p:nvPr/>
        </p:nvSpPr>
        <p:spPr>
          <a:xfrm>
            <a:off x="7633750"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G</a:t>
            </a:r>
            <a:endParaRPr sz="800"/>
          </a:p>
        </p:txBody>
      </p:sp>
      <p:pic>
        <p:nvPicPr>
          <p:cNvPr id="1064" name="Google Shape;1064;p78"/>
          <p:cNvPicPr preferRelativeResize="0"/>
          <p:nvPr/>
        </p:nvPicPr>
        <p:blipFill rotWithShape="1">
          <a:blip r:embed="rId3">
            <a:alphaModFix/>
          </a:blip>
          <a:srcRect l="6239" t="7148" r="80041" b="46006"/>
          <a:stretch/>
        </p:blipFill>
        <p:spPr>
          <a:xfrm>
            <a:off x="8372650" y="4210085"/>
            <a:ext cx="570140" cy="572700"/>
          </a:xfrm>
          <a:prstGeom prst="rect">
            <a:avLst/>
          </a:prstGeom>
          <a:noFill/>
          <a:ln>
            <a:noFill/>
          </a:ln>
        </p:spPr>
      </p:pic>
      <p:cxnSp>
        <p:nvCxnSpPr>
          <p:cNvPr id="1065" name="Google Shape;1065;p78"/>
          <p:cNvCxnSpPr>
            <a:endCxn id="1064" idx="0"/>
          </p:cNvCxnSpPr>
          <p:nvPr/>
        </p:nvCxnSpPr>
        <p:spPr>
          <a:xfrm>
            <a:off x="865772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6" name="Google Shape;1066;p78"/>
          <p:cNvSpPr txBox="1"/>
          <p:nvPr/>
        </p:nvSpPr>
        <p:spPr>
          <a:xfrm>
            <a:off x="852857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H</a:t>
            </a:r>
            <a:endParaRPr sz="800"/>
          </a:p>
        </p:txBody>
      </p:sp>
      <p:cxnSp>
        <p:nvCxnSpPr>
          <p:cNvPr id="1067" name="Google Shape;1067;p78"/>
          <p:cNvCxnSpPr/>
          <p:nvPr/>
        </p:nvCxnSpPr>
        <p:spPr>
          <a:xfrm>
            <a:off x="5980950" y="3780666"/>
            <a:ext cx="2669100" cy="0"/>
          </a:xfrm>
          <a:prstGeom prst="straightConnector1">
            <a:avLst/>
          </a:prstGeom>
          <a:noFill/>
          <a:ln w="38100" cap="flat" cmpd="sng">
            <a:solidFill>
              <a:srgbClr val="000000"/>
            </a:solidFill>
            <a:prstDash val="solid"/>
            <a:round/>
            <a:headEnd type="none" w="med" len="med"/>
            <a:tailEnd type="none" w="med" len="med"/>
          </a:ln>
        </p:spPr>
      </p:cxnSp>
      <p:sp>
        <p:nvSpPr>
          <p:cNvPr id="1068" name="Google Shape;1068;p78"/>
          <p:cNvSpPr/>
          <p:nvPr/>
        </p:nvSpPr>
        <p:spPr>
          <a:xfrm>
            <a:off x="6973950" y="2716888"/>
            <a:ext cx="683100" cy="683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1069" name="Google Shape;1069;p78"/>
          <p:cNvCxnSpPr>
            <a:stCxn id="1068" idx="0"/>
          </p:cNvCxnSpPr>
          <p:nvPr/>
        </p:nvCxnSpPr>
        <p:spPr>
          <a:xfrm rot="10800000">
            <a:off x="7311300" y="2347588"/>
            <a:ext cx="4200" cy="369300"/>
          </a:xfrm>
          <a:prstGeom prst="straightConnector1">
            <a:avLst/>
          </a:prstGeom>
          <a:noFill/>
          <a:ln w="38100" cap="flat" cmpd="sng">
            <a:solidFill>
              <a:srgbClr val="000000"/>
            </a:solidFill>
            <a:prstDash val="solid"/>
            <a:round/>
            <a:headEnd type="none" w="med" len="med"/>
            <a:tailEnd type="none" w="med" len="med"/>
          </a:ln>
        </p:spPr>
      </p:cxnSp>
      <p:cxnSp>
        <p:nvCxnSpPr>
          <p:cNvPr id="1070" name="Google Shape;1070;p78"/>
          <p:cNvCxnSpPr>
            <a:endCxn id="1068" idx="2"/>
          </p:cNvCxnSpPr>
          <p:nvPr/>
        </p:nvCxnSpPr>
        <p:spPr>
          <a:xfrm rot="10800000">
            <a:off x="7315500" y="3399988"/>
            <a:ext cx="2100" cy="3693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76" name="Google Shape;107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ARP</a:t>
            </a:r>
            <a:r>
              <a:rPr lang="en"/>
              <a:t>: Translates layer 3 IP addresses to layer 2 MAC addresses</a:t>
            </a:r>
            <a:endParaRPr/>
          </a:p>
          <a:p>
            <a:pPr marL="914400" lvl="1" indent="-317500" algn="l" rtl="0">
              <a:spcBef>
                <a:spcPts val="0"/>
              </a:spcBef>
              <a:spcAft>
                <a:spcPts val="0"/>
              </a:spcAft>
              <a:buSzPts val="1400"/>
              <a:buChar char="○"/>
            </a:pPr>
            <a:r>
              <a:rPr lang="en"/>
              <a:t>Example: Alice wants to send a message to Bob on the local network, but Alice only knows Bob’s IP address (</a:t>
            </a:r>
            <a:r>
              <a:rPr lang="en" b="1"/>
              <a:t>1.2.3.4</a:t>
            </a:r>
            <a:r>
              <a:rPr lang="en"/>
              <a:t>). To use layer 2 protocols, she must learn Bob’s MAC address.</a:t>
            </a:r>
            <a:endParaRPr/>
          </a:p>
          <a:p>
            <a:pPr marL="457200" lvl="0" indent="-342900" algn="l" rtl="0">
              <a:spcBef>
                <a:spcPts val="0"/>
              </a:spcBef>
              <a:spcAft>
                <a:spcPts val="0"/>
              </a:spcAft>
              <a:buSzPts val="1800"/>
              <a:buChar char="●"/>
            </a:pPr>
            <a:r>
              <a:rPr lang="en"/>
              <a:t>Steps of the protocol</a:t>
            </a:r>
            <a:endParaRPr/>
          </a:p>
          <a:p>
            <a:pPr marL="914400" lvl="1" indent="-317500" algn="l" rtl="0">
              <a:spcBef>
                <a:spcPts val="0"/>
              </a:spcBef>
              <a:spcAft>
                <a:spcPts val="0"/>
              </a:spcAft>
              <a:buSzPts val="1400"/>
              <a:buAutoNum type="alphaLcPeriod"/>
            </a:pPr>
            <a:r>
              <a:rPr lang="en"/>
              <a:t>Alice checks her cache to see if she already knows Bob’s MAC address.</a:t>
            </a:r>
            <a:endParaRPr/>
          </a:p>
          <a:p>
            <a:pPr marL="914400" lvl="1" indent="-317500" algn="l" rtl="0">
              <a:spcBef>
                <a:spcPts val="0"/>
              </a:spcBef>
              <a:spcAft>
                <a:spcPts val="0"/>
              </a:spcAft>
              <a:buSzPts val="1400"/>
              <a:buAutoNum type="alphaLcPeriod"/>
            </a:pPr>
            <a:r>
              <a:rPr lang="en"/>
              <a:t>If Bob’s MAC address is not in the cache, Alice </a:t>
            </a:r>
            <a:r>
              <a:rPr lang="en" b="1"/>
              <a:t>broadcasts</a:t>
            </a:r>
            <a:r>
              <a:rPr lang="en"/>
              <a:t> to everyone on the LAN:</a:t>
            </a:r>
            <a:br>
              <a:rPr lang="en"/>
            </a:br>
            <a:r>
              <a:rPr lang="en"/>
              <a:t>“What is the MAC address of </a:t>
            </a:r>
            <a:r>
              <a:rPr lang="en" b="1"/>
              <a:t>1.2.3.4</a:t>
            </a:r>
            <a:r>
              <a:rPr lang="en"/>
              <a:t>?”</a:t>
            </a:r>
            <a:endParaRPr/>
          </a:p>
          <a:p>
            <a:pPr marL="914400" lvl="1" indent="-317500" algn="l" rtl="0">
              <a:spcBef>
                <a:spcPts val="0"/>
              </a:spcBef>
              <a:spcAft>
                <a:spcPts val="0"/>
              </a:spcAft>
              <a:buSzPts val="1400"/>
              <a:buAutoNum type="alphaLcPeriod"/>
            </a:pPr>
            <a:r>
              <a:rPr lang="en"/>
              <a:t>Bob responds by sending a message only to Alice: “My IP is </a:t>
            </a:r>
            <a:r>
              <a:rPr lang="en" b="1"/>
              <a:t>1.2.3.4</a:t>
            </a:r>
            <a:r>
              <a:rPr lang="en"/>
              <a:t> and my MAC address is </a:t>
            </a:r>
            <a:r>
              <a:rPr lang="en" b="1"/>
              <a:t>ca:fe:f0:0d:be:ef</a:t>
            </a:r>
            <a:r>
              <a:rPr lang="en"/>
              <a:t>.” Everyone else does nothing.</a:t>
            </a:r>
            <a:endParaRPr/>
          </a:p>
          <a:p>
            <a:pPr marL="914400" lvl="1" indent="-317500" algn="l" rtl="0">
              <a:spcBef>
                <a:spcPts val="0"/>
              </a:spcBef>
              <a:spcAft>
                <a:spcPts val="0"/>
              </a:spcAft>
              <a:buSzPts val="1400"/>
              <a:buAutoNum type="alphaLcPeriod"/>
            </a:pPr>
            <a:r>
              <a:rPr lang="en"/>
              <a:t>Alice caches Bob’s MAC address.</a:t>
            </a:r>
            <a:endParaRPr/>
          </a:p>
        </p:txBody>
      </p:sp>
      <p:sp>
        <p:nvSpPr>
          <p:cNvPr id="1077" name="Google Shape;107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83" name="Google Shape;1083;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084" name="Google Shape;1084;p80"/>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085" name="Google Shape;1085;p80"/>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086" name="Google Shape;1086;p80"/>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087" name="Google Shape;1087;p80"/>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088" name="Google Shape;1088;p80"/>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089" name="Google Shape;1089;p80"/>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090" name="Google Shape;1090;p80"/>
          <p:cNvGrpSpPr/>
          <p:nvPr/>
        </p:nvGrpSpPr>
        <p:grpSpPr>
          <a:xfrm>
            <a:off x="260500" y="3232225"/>
            <a:ext cx="3108300" cy="1562725"/>
            <a:chOff x="260500" y="3232225"/>
            <a:chExt cx="3108300" cy="1562725"/>
          </a:xfrm>
        </p:grpSpPr>
        <p:cxnSp>
          <p:nvCxnSpPr>
            <p:cNvPr id="1091" name="Google Shape;1091;p80"/>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092" name="Google Shape;1092;p80"/>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solidFill>
                    <a:schemeClr val="dk1"/>
                  </a:solidFill>
                  <a:latin typeface="Courier New"/>
                  <a:ea typeface="Courier New"/>
                  <a:cs typeface="Courier New"/>
                  <a:sym typeface="Courier New"/>
                </a:rPr>
                <a:t>1.2.3.4</a:t>
              </a:r>
              <a:r>
                <a:rPr lang="en"/>
                <a:t>.</a:t>
              </a:r>
              <a:endParaRPr/>
            </a:p>
          </p:txBody>
        </p:sp>
      </p:grpSp>
      <p:sp>
        <p:nvSpPr>
          <p:cNvPr id="1093" name="Google Shape;1093;p80"/>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
        <p:nvSpPr>
          <p:cNvPr id="1094" name="Google Shape;1094;p80"/>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00" name="Google Shape;1100;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101" name="Google Shape;1101;p81"/>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02" name="Google Shape;1102;p81"/>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03" name="Google Shape;1103;p81"/>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04" name="Google Shape;1104;p81"/>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05" name="Google Shape;1105;p81"/>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06" name="Google Shape;1106;p81"/>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07" name="Google Shape;1107;p81"/>
          <p:cNvGrpSpPr/>
          <p:nvPr/>
        </p:nvGrpSpPr>
        <p:grpSpPr>
          <a:xfrm>
            <a:off x="3400550" y="3189625"/>
            <a:ext cx="3053100" cy="1534300"/>
            <a:chOff x="3400550" y="3189625"/>
            <a:chExt cx="3053100" cy="1534300"/>
          </a:xfrm>
        </p:grpSpPr>
        <p:cxnSp>
          <p:nvCxnSpPr>
            <p:cNvPr id="1108" name="Google Shape;1108;p81"/>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09" name="Google Shape;1109;p81"/>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solidFill>
                    <a:schemeClr val="dk1"/>
                  </a:solidFill>
                  <a:latin typeface="Courier New"/>
                  <a:ea typeface="Courier New"/>
                  <a:cs typeface="Courier New"/>
                  <a:sym typeface="Courier New"/>
                </a:rPr>
                <a:t>1.2.3.4</a:t>
              </a:r>
              <a:r>
                <a:rPr lang="en">
                  <a:solidFill>
                    <a:schemeClr val="dk1"/>
                  </a:solidFill>
                </a:rPr>
                <a:t>?”</a:t>
              </a:r>
              <a:endParaRPr/>
            </a:p>
          </p:txBody>
        </p:sp>
      </p:grpSp>
      <p:sp>
        <p:nvSpPr>
          <p:cNvPr id="1110" name="Google Shape;1110;p81"/>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grpSp>
        <p:nvGrpSpPr>
          <p:cNvPr id="1111" name="Google Shape;1111;p81"/>
          <p:cNvGrpSpPr/>
          <p:nvPr/>
        </p:nvGrpSpPr>
        <p:grpSpPr>
          <a:xfrm>
            <a:off x="3195200" y="1461450"/>
            <a:ext cx="3355500" cy="1948500"/>
            <a:chOff x="3195200" y="1461450"/>
            <a:chExt cx="3355500" cy="1948500"/>
          </a:xfrm>
        </p:grpSpPr>
        <p:cxnSp>
          <p:nvCxnSpPr>
            <p:cNvPr id="1112" name="Google Shape;1112;p81"/>
            <p:cNvCxnSpPr>
              <a:stCxn id="1101" idx="3"/>
              <a:endCxn id="1102"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13" name="Google Shape;1113;p81"/>
            <p:cNvCxnSpPr>
              <a:stCxn id="1101" idx="3"/>
              <a:endCxn id="1103"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14" name="Google Shape;1114;p81"/>
            <p:cNvCxnSpPr>
              <a:stCxn id="1101" idx="3"/>
              <a:endCxn id="1104"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15" name="Google Shape;1115;p81"/>
            <p:cNvCxnSpPr>
              <a:stCxn id="1101" idx="3"/>
              <a:endCxn id="1105"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21" name="Google Shape;1121;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1122" name="Google Shape;1122;p82"/>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23" name="Google Shape;1123;p82"/>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24" name="Google Shape;1124;p82"/>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25" name="Google Shape;1125;p82"/>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26" name="Google Shape;1126;p82"/>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27" name="Google Shape;1127;p82"/>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28" name="Google Shape;1128;p82"/>
          <p:cNvGrpSpPr/>
          <p:nvPr/>
        </p:nvGrpSpPr>
        <p:grpSpPr>
          <a:xfrm>
            <a:off x="2524675" y="2526900"/>
            <a:ext cx="3147900" cy="1651350"/>
            <a:chOff x="2524675" y="2526900"/>
            <a:chExt cx="3147900" cy="1651350"/>
          </a:xfrm>
        </p:grpSpPr>
        <p:cxnSp>
          <p:nvCxnSpPr>
            <p:cNvPr id="1129" name="Google Shape;1129;p82"/>
            <p:cNvCxnSpPr/>
            <p:nvPr/>
          </p:nvCxnSpPr>
          <p:spPr>
            <a:xfrm rot="10800000">
              <a:off x="4285950" y="2526900"/>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30" name="Google Shape;1130;p82"/>
            <p:cNvSpPr txBox="1"/>
            <p:nvPr/>
          </p:nvSpPr>
          <p:spPr>
            <a:xfrm>
              <a:off x="2524675" y="3346950"/>
              <a:ext cx="3147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Bob responds: </a:t>
              </a:r>
              <a:r>
                <a:rPr lang="en">
                  <a:solidFill>
                    <a:schemeClr val="dk1"/>
                  </a:solidFill>
                </a:rPr>
                <a:t>“My IP is </a:t>
              </a:r>
              <a:r>
                <a:rPr lang="en" b="1">
                  <a:solidFill>
                    <a:schemeClr val="dk1"/>
                  </a:solidFill>
                  <a:latin typeface="Courier New"/>
                  <a:ea typeface="Courier New"/>
                  <a:cs typeface="Courier New"/>
                  <a:sym typeface="Courier New"/>
                </a:rPr>
                <a:t>1.2.3.4</a:t>
              </a:r>
              <a:r>
                <a:rPr lang="en">
                  <a:solidFill>
                    <a:schemeClr val="dk1"/>
                  </a:solidFill>
                </a:rPr>
                <a:t> and my MAC address is </a:t>
              </a:r>
              <a:r>
                <a:rPr lang="en" b="1">
                  <a:solidFill>
                    <a:schemeClr val="dk1"/>
                  </a:solidFill>
                  <a:latin typeface="Courier New"/>
                  <a:ea typeface="Courier New"/>
                  <a:cs typeface="Courier New"/>
                  <a:sym typeface="Courier New"/>
                </a:rPr>
                <a:t>ca:fe:f0:0d:be:ef</a:t>
              </a:r>
              <a:r>
                <a:rPr lang="en">
                  <a:solidFill>
                    <a:schemeClr val="dk1"/>
                  </a:solidFill>
                </a:rPr>
                <a:t>.”</a:t>
              </a:r>
              <a:endParaRPr/>
            </a:p>
          </p:txBody>
        </p:sp>
      </p:grpSp>
      <p:sp>
        <p:nvSpPr>
          <p:cNvPr id="1131" name="Google Shape;1131;p82"/>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132" name="Google Shape;1132;p82"/>
          <p:cNvCxnSpPr>
            <a:stCxn id="1123" idx="1"/>
            <a:endCxn id="1122" idx="3"/>
          </p:cNvCxnSpPr>
          <p:nvPr/>
        </p:nvCxnSpPr>
        <p:spPr>
          <a:xfrm flipH="1">
            <a:off x="3195300" y="1461475"/>
            <a:ext cx="3355500" cy="1110300"/>
          </a:xfrm>
          <a:prstGeom prst="straightConnector1">
            <a:avLst/>
          </a:prstGeom>
          <a:noFill/>
          <a:ln w="9525" cap="flat" cmpd="sng">
            <a:solidFill>
              <a:schemeClr val="dk2"/>
            </a:solidFill>
            <a:prstDash val="solid"/>
            <a:round/>
            <a:headEnd type="none" w="med" len="med"/>
            <a:tailEnd type="triangle" w="med" len="med"/>
          </a:ln>
        </p:spPr>
      </p:cxnSp>
      <p:sp>
        <p:nvSpPr>
          <p:cNvPr id="1133" name="Google Shape;1133;p82"/>
          <p:cNvSpPr txBox="1"/>
          <p:nvPr/>
        </p:nvSpPr>
        <p:spPr>
          <a:xfrm>
            <a:off x="2789050" y="4122625"/>
            <a:ext cx="31479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Everybody else ignores the request.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39" name="Google Shape;1139;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1140" name="Google Shape;1140;p83"/>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41" name="Google Shape;1141;p83"/>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42" name="Google Shape;1142;p83"/>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43" name="Google Shape;1143;p83"/>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44" name="Google Shape;1144;p83"/>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45" name="Google Shape;1145;p83"/>
          <p:cNvGraphicFramePr/>
          <p:nvPr/>
        </p:nvGraphicFramePr>
        <p:xfrm>
          <a:off x="260500" y="2024388"/>
          <a:ext cx="1913650" cy="131055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1.2.3.4</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ca:fe:f0:0d:be:ef</a:t>
                      </a:r>
                      <a:endParaRPr sz="1100"/>
                    </a:p>
                  </a:txBody>
                  <a:tcPr marL="91425" marR="91425" marT="91425" marB="91425"/>
                </a:tc>
                <a:extLst>
                  <a:ext uri="{0D108BD9-81ED-4DB2-BD59-A6C34878D82A}">
                    <a16:rowId xmlns:a16="http://schemas.microsoft.com/office/drawing/2014/main" val="10002"/>
                  </a:ext>
                </a:extLst>
              </a:tr>
            </a:tbl>
          </a:graphicData>
        </a:graphic>
      </p:graphicFrame>
      <p:grpSp>
        <p:nvGrpSpPr>
          <p:cNvPr id="1146" name="Google Shape;1146;p83"/>
          <p:cNvGrpSpPr/>
          <p:nvPr/>
        </p:nvGrpSpPr>
        <p:grpSpPr>
          <a:xfrm>
            <a:off x="260500" y="3384625"/>
            <a:ext cx="2319300" cy="1078775"/>
            <a:chOff x="260500" y="3384625"/>
            <a:chExt cx="2319300" cy="1078775"/>
          </a:xfrm>
        </p:grpSpPr>
        <p:cxnSp>
          <p:nvCxnSpPr>
            <p:cNvPr id="1147" name="Google Shape;1147;p83"/>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48" name="Google Shape;1148;p83"/>
            <p:cNvSpPr txBox="1"/>
            <p:nvPr/>
          </p:nvSpPr>
          <p:spPr>
            <a:xfrm>
              <a:off x="260500" y="3847800"/>
              <a:ext cx="23193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Bob’s MAC address to her cache.</a:t>
              </a:r>
              <a:endParaRPr/>
            </a:p>
          </p:txBody>
        </p:sp>
      </p:grpSp>
      <p:sp>
        <p:nvSpPr>
          <p:cNvPr id="1149" name="Google Shape;1149;p83"/>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1155" name="Google Shape;1155;p8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Bob is outside of the LAN, Alice knows this</a:t>
            </a:r>
            <a:endParaRPr dirty="0"/>
          </a:p>
          <a:p>
            <a:pPr marL="914400" lvl="1" indent="-317500" algn="l" rtl="0">
              <a:spcBef>
                <a:spcPts val="0"/>
              </a:spcBef>
              <a:spcAft>
                <a:spcPts val="0"/>
              </a:spcAft>
              <a:buSzPts val="1400"/>
              <a:buChar char="○"/>
            </a:pPr>
            <a:r>
              <a:rPr lang="en" dirty="0"/>
              <a:t>Bob’s IP is not on the same “subnet” as Alice</a:t>
            </a:r>
            <a:endParaRPr dirty="0"/>
          </a:p>
          <a:p>
            <a:pPr marL="457200" lvl="0" indent="-342900" algn="l" rtl="0">
              <a:spcBef>
                <a:spcPts val="0"/>
              </a:spcBef>
              <a:spcAft>
                <a:spcPts val="0"/>
              </a:spcAft>
              <a:buSzPts val="1800"/>
              <a:buChar char="●"/>
            </a:pPr>
            <a:r>
              <a:rPr lang="en" dirty="0"/>
              <a:t>But Alice knows the IP address of the “Gateway router”</a:t>
            </a:r>
            <a:endParaRPr dirty="0"/>
          </a:p>
          <a:p>
            <a:pPr marL="914400" lvl="1" indent="-317500" algn="l" rtl="0">
              <a:spcBef>
                <a:spcPts val="0"/>
              </a:spcBef>
              <a:spcAft>
                <a:spcPts val="0"/>
              </a:spcAft>
              <a:buSzPts val="1400"/>
              <a:buChar char="○"/>
            </a:pPr>
            <a:r>
              <a:rPr lang="en" dirty="0"/>
              <a:t>Recall: The router’s job is to make sure that the packet will be forwarded towards Bob (Layer 3)</a:t>
            </a:r>
            <a:endParaRPr dirty="0"/>
          </a:p>
          <a:p>
            <a:pPr marL="457200" lvl="0" indent="-342900" algn="l" rtl="0">
              <a:spcBef>
                <a:spcPts val="0"/>
              </a:spcBef>
              <a:spcAft>
                <a:spcPts val="0"/>
              </a:spcAft>
              <a:buSzPts val="1800"/>
              <a:buChar char="●"/>
            </a:pPr>
            <a:r>
              <a:rPr lang="en" dirty="0"/>
              <a:t>So instead Alice generates an ARP request for the gateway router</a:t>
            </a:r>
            <a:endParaRPr dirty="0"/>
          </a:p>
          <a:p>
            <a:pPr marL="914400" lvl="1" indent="-317500" algn="l" rtl="0">
              <a:spcBef>
                <a:spcPts val="0"/>
              </a:spcBef>
              <a:spcAft>
                <a:spcPts val="0"/>
              </a:spcAft>
              <a:buSzPts val="1400"/>
              <a:buChar char="○"/>
            </a:pPr>
            <a:r>
              <a:rPr lang="en" dirty="0"/>
              <a:t>Layer 2 MAC address of the frame is set to the router</a:t>
            </a:r>
            <a:endParaRPr dirty="0"/>
          </a:p>
          <a:p>
            <a:pPr marL="914400" lvl="1" indent="-317500" algn="l" rtl="0">
              <a:spcBef>
                <a:spcPts val="0"/>
              </a:spcBef>
              <a:spcAft>
                <a:spcPts val="0"/>
              </a:spcAft>
              <a:buSzPts val="1400"/>
              <a:buChar char="○"/>
            </a:pPr>
            <a:r>
              <a:rPr lang="en" dirty="0"/>
              <a:t>Layer 3 IP address of the packet remains set as Bob's</a:t>
            </a:r>
            <a:endParaRPr dirty="0"/>
          </a:p>
          <a:p>
            <a:pPr marL="914400" lvl="1" indent="-317500" algn="l" rtl="0">
              <a:spcBef>
                <a:spcPts val="0"/>
              </a:spcBef>
              <a:spcAft>
                <a:spcPts val="0"/>
              </a:spcAft>
              <a:buSzPts val="1400"/>
              <a:buChar char="○"/>
            </a:pPr>
            <a:r>
              <a:rPr lang="en" dirty="0"/>
              <a:t>The router will forward the packet to some other LAN to get it closer to Bob</a:t>
            </a:r>
            <a:endParaRPr dirty="0"/>
          </a:p>
        </p:txBody>
      </p:sp>
      <p:sp>
        <p:nvSpPr>
          <p:cNvPr id="1156" name="Google Shape;1156;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Today’s Plan</a:t>
            </a:r>
            <a:endParaRPr dirty="0"/>
          </a:p>
        </p:txBody>
      </p:sp>
      <p:sp>
        <p:nvSpPr>
          <p:cNvPr id="933" name="Google Shape;933;p6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Network Attackers</a:t>
            </a:r>
            <a:endParaRPr dirty="0"/>
          </a:p>
          <a:p>
            <a:pPr marL="914400" lvl="1" indent="-317500" algn="l" rtl="0">
              <a:spcBef>
                <a:spcPts val="0"/>
              </a:spcBef>
              <a:spcAft>
                <a:spcPts val="0"/>
              </a:spcAft>
              <a:buSzPts val="1400"/>
              <a:buChar char="○"/>
            </a:pPr>
            <a:r>
              <a:rPr lang="en" dirty="0"/>
              <a:t>Man-in-the-middle attacker</a:t>
            </a:r>
            <a:endParaRPr dirty="0"/>
          </a:p>
          <a:p>
            <a:pPr marL="914400" lvl="1" indent="-317500" algn="l" rtl="0">
              <a:spcBef>
                <a:spcPts val="0"/>
              </a:spcBef>
              <a:spcAft>
                <a:spcPts val="0"/>
              </a:spcAft>
              <a:buSzPts val="1400"/>
              <a:buChar char="○"/>
            </a:pPr>
            <a:r>
              <a:rPr lang="en" dirty="0"/>
              <a:t>On-path attacker</a:t>
            </a:r>
            <a:endParaRPr dirty="0"/>
          </a:p>
          <a:p>
            <a:pPr marL="914400" lvl="1" indent="-317500" algn="l" rtl="0">
              <a:spcBef>
                <a:spcPts val="0"/>
              </a:spcBef>
              <a:spcAft>
                <a:spcPts val="0"/>
              </a:spcAft>
              <a:buSzPts val="1400"/>
              <a:buChar char="○"/>
            </a:pPr>
            <a:r>
              <a:rPr lang="en" dirty="0"/>
              <a:t>Off-path attacker</a:t>
            </a:r>
            <a:endParaRPr dirty="0"/>
          </a:p>
          <a:p>
            <a:pPr marL="457200" lvl="0" indent="-342900" algn="l" rtl="0">
              <a:spcBef>
                <a:spcPts val="0"/>
              </a:spcBef>
              <a:spcAft>
                <a:spcPts val="0"/>
              </a:spcAft>
              <a:buSzPts val="1800"/>
              <a:buChar char="●"/>
            </a:pPr>
            <a:r>
              <a:rPr lang="en" dirty="0"/>
              <a:t>ARP: Translate IP addresses to MAC addresses</a:t>
            </a:r>
            <a:endParaRPr dirty="0"/>
          </a:p>
          <a:p>
            <a:pPr marL="457200" lvl="0" indent="-342900" algn="l" rtl="0">
              <a:spcBef>
                <a:spcPts val="0"/>
              </a:spcBef>
              <a:spcAft>
                <a:spcPts val="0"/>
              </a:spcAft>
              <a:buSzPts val="1800"/>
              <a:buChar char="●"/>
            </a:pPr>
            <a:r>
              <a:rPr lang="en" dirty="0"/>
              <a:t>Other Important Concepts (Not going to cover)</a:t>
            </a:r>
          </a:p>
          <a:p>
            <a:pPr lvl="1" indent="-342900">
              <a:buSzPts val="1800"/>
              <a:buChar char="●"/>
            </a:pPr>
            <a:r>
              <a:rPr lang="en" dirty="0"/>
              <a:t>DHCP: Get configurations when first connecting to a network</a:t>
            </a:r>
            <a:endParaRPr dirty="0"/>
          </a:p>
          <a:p>
            <a:pPr lvl="1" indent="-342900">
              <a:buSzPts val="1800"/>
              <a:buChar char="●"/>
            </a:pPr>
            <a:r>
              <a:rPr lang="en" dirty="0"/>
              <a:t>WPA: Communicate securely in a wireless local network</a:t>
            </a:r>
          </a:p>
          <a:p>
            <a:pPr lvl="1" indent="-342900">
              <a:buSzPts val="1800"/>
              <a:buChar char="●"/>
            </a:pPr>
            <a:r>
              <a:rPr lang="en" dirty="0"/>
              <a:t>TCP</a:t>
            </a:r>
          </a:p>
          <a:p>
            <a:pPr lvl="1" indent="-342900">
              <a:buSzPts val="1800"/>
              <a:buChar char="●"/>
            </a:pPr>
            <a:r>
              <a:rPr lang="en" dirty="0"/>
              <a:t>UDP</a:t>
            </a:r>
          </a:p>
          <a:p>
            <a:pPr lvl="1" indent="-342900">
              <a:buSzPts val="1800"/>
              <a:buChar char="●"/>
            </a:pPr>
            <a:r>
              <a:rPr lang="en" dirty="0"/>
              <a:t>TLS</a:t>
            </a:r>
          </a:p>
          <a:p>
            <a:pPr lvl="1" indent="-342900">
              <a:buSzPts val="1800"/>
              <a:buChar char="●"/>
            </a:pPr>
            <a:r>
              <a:rPr lang="en" dirty="0"/>
              <a:t>DNS</a:t>
            </a:r>
          </a:p>
          <a:p>
            <a:pPr lvl="1" indent="-342900">
              <a:buSzPts val="1800"/>
              <a:buChar char="●"/>
            </a:pPr>
            <a:endParaRPr dirty="0"/>
          </a:p>
        </p:txBody>
      </p:sp>
      <p:sp>
        <p:nvSpPr>
          <p:cNvPr id="934" name="Google Shape;934;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62" name="Google Shape;11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1163" name="Google Shape;1163;p85"/>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64" name="Google Shape;1164;p85"/>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65" name="Google Shape;1165;p85"/>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66" name="Google Shape;1166;p85"/>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67" name="Google Shape;1167;p85"/>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68" name="Google Shape;1168;p85"/>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69" name="Google Shape;1169;p85"/>
          <p:cNvGrpSpPr/>
          <p:nvPr/>
        </p:nvGrpSpPr>
        <p:grpSpPr>
          <a:xfrm>
            <a:off x="260500" y="3232225"/>
            <a:ext cx="3108300" cy="1562725"/>
            <a:chOff x="260500" y="3232225"/>
            <a:chExt cx="3108300" cy="1562725"/>
          </a:xfrm>
        </p:grpSpPr>
        <p:cxnSp>
          <p:nvCxnSpPr>
            <p:cNvPr id="1170" name="Google Shape;1170;p85"/>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71" name="Google Shape;1171;p85"/>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t>1.2.3.4</a:t>
              </a:r>
              <a:r>
                <a:rPr lang="en"/>
                <a:t>.</a:t>
              </a:r>
              <a:endParaRPr/>
            </a:p>
          </p:txBody>
        </p:sp>
      </p:grpSp>
      <p:sp>
        <p:nvSpPr>
          <p:cNvPr id="1172" name="Google Shape;1172;p85"/>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sp>
        <p:nvSpPr>
          <p:cNvPr id="1173" name="Google Shape;1173;p85"/>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79" name="Google Shape;117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1180" name="Google Shape;1180;p86"/>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81" name="Google Shape;1181;p86"/>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82" name="Google Shape;1182;p86"/>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83" name="Google Shape;1183;p86"/>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84" name="Google Shape;1184;p86"/>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85" name="Google Shape;1185;p86"/>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1186" name="Google Shape;1186;p86"/>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grpSp>
        <p:nvGrpSpPr>
          <p:cNvPr id="1187" name="Google Shape;1187;p86"/>
          <p:cNvGrpSpPr/>
          <p:nvPr/>
        </p:nvGrpSpPr>
        <p:grpSpPr>
          <a:xfrm>
            <a:off x="3400550" y="3189625"/>
            <a:ext cx="3053100" cy="1534300"/>
            <a:chOff x="3400550" y="3189625"/>
            <a:chExt cx="3053100" cy="1534300"/>
          </a:xfrm>
        </p:grpSpPr>
        <p:cxnSp>
          <p:nvCxnSpPr>
            <p:cNvPr id="1188" name="Google Shape;1188;p86"/>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89" name="Google Shape;1189;p86"/>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t>1.2.3.4</a:t>
              </a:r>
              <a:r>
                <a:rPr lang="en">
                  <a:solidFill>
                    <a:schemeClr val="dk1"/>
                  </a:solidFill>
                </a:rPr>
                <a:t>?”</a:t>
              </a:r>
              <a:endParaRPr/>
            </a:p>
          </p:txBody>
        </p:sp>
      </p:grpSp>
      <p:grpSp>
        <p:nvGrpSpPr>
          <p:cNvPr id="1190" name="Google Shape;1190;p86"/>
          <p:cNvGrpSpPr/>
          <p:nvPr/>
        </p:nvGrpSpPr>
        <p:grpSpPr>
          <a:xfrm>
            <a:off x="3195200" y="1461450"/>
            <a:ext cx="3355500" cy="1948500"/>
            <a:chOff x="3195200" y="1461450"/>
            <a:chExt cx="3355500" cy="1948500"/>
          </a:xfrm>
        </p:grpSpPr>
        <p:cxnSp>
          <p:nvCxnSpPr>
            <p:cNvPr id="1191" name="Google Shape;1191;p86"/>
            <p:cNvCxnSpPr>
              <a:stCxn id="1180" idx="3"/>
              <a:endCxn id="1181"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92" name="Google Shape;1192;p86"/>
            <p:cNvCxnSpPr>
              <a:stCxn id="1180" idx="3"/>
              <a:endCxn id="1182"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93" name="Google Shape;1193;p86"/>
            <p:cNvCxnSpPr>
              <a:stCxn id="1180" idx="3"/>
              <a:endCxn id="1183"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94" name="Google Shape;1194;p86"/>
            <p:cNvCxnSpPr>
              <a:stCxn id="1180" idx="3"/>
              <a:endCxn id="1184"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00" name="Google Shape;1200;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1201" name="Google Shape;1201;p87"/>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02" name="Google Shape;1202;p87"/>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03" name="Google Shape;1203;p87"/>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04" name="Google Shape;1204;p87"/>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05" name="Google Shape;1205;p87"/>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06" name="Google Shape;1206;p87"/>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07" name="Google Shape;1207;p87"/>
          <p:cNvGrpSpPr/>
          <p:nvPr/>
        </p:nvGrpSpPr>
        <p:grpSpPr>
          <a:xfrm>
            <a:off x="2709350" y="2907025"/>
            <a:ext cx="3147900" cy="1588975"/>
            <a:chOff x="2709350" y="2907025"/>
            <a:chExt cx="3147900" cy="1588975"/>
          </a:xfrm>
        </p:grpSpPr>
        <p:cxnSp>
          <p:nvCxnSpPr>
            <p:cNvPr id="1208" name="Google Shape;1208;p87"/>
            <p:cNvCxnSpPr/>
            <p:nvPr/>
          </p:nvCxnSpPr>
          <p:spPr>
            <a:xfrm rot="10800000">
              <a:off x="4711975" y="2907025"/>
              <a:ext cx="0" cy="1197900"/>
            </a:xfrm>
            <a:prstGeom prst="straightConnector1">
              <a:avLst/>
            </a:prstGeom>
            <a:noFill/>
            <a:ln w="19050" cap="flat" cmpd="sng">
              <a:solidFill>
                <a:srgbClr val="E69138"/>
              </a:solidFill>
              <a:prstDash val="solid"/>
              <a:round/>
              <a:headEnd type="none" w="med" len="med"/>
              <a:tailEnd type="triangle" w="med" len="med"/>
            </a:ln>
          </p:spPr>
        </p:cxnSp>
        <p:sp>
          <p:nvSpPr>
            <p:cNvPr id="1209" name="Google Shape;1209;p87"/>
            <p:cNvSpPr txBox="1"/>
            <p:nvPr/>
          </p:nvSpPr>
          <p:spPr>
            <a:xfrm>
              <a:off x="2709350" y="3449300"/>
              <a:ext cx="31479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Before Bob’s response can arrive, Mallory sends a malicious response: </a:t>
              </a:r>
              <a:r>
                <a:rPr lang="en">
                  <a:solidFill>
                    <a:schemeClr val="dk1"/>
                  </a:solidFill>
                </a:rPr>
                <a:t>“My IP is </a:t>
              </a:r>
              <a:r>
                <a:rPr lang="en" b="1"/>
                <a:t>1.2.3.4</a:t>
              </a:r>
              <a:r>
                <a:rPr lang="en">
                  <a:solidFill>
                    <a:schemeClr val="dk1"/>
                  </a:solidFill>
                </a:rPr>
                <a:t> and my MAC address is </a:t>
              </a:r>
              <a:r>
                <a:rPr lang="en" b="1"/>
                <a:t>66:66:66:66:66:66</a:t>
              </a:r>
              <a:r>
                <a:rPr lang="en">
                  <a:solidFill>
                    <a:schemeClr val="dk1"/>
                  </a:solidFill>
                </a:rPr>
                <a:t>.”</a:t>
              </a:r>
              <a:endParaRPr/>
            </a:p>
          </p:txBody>
        </p:sp>
      </p:grpSp>
      <p:sp>
        <p:nvSpPr>
          <p:cNvPr id="1210" name="Google Shape;1210;p87"/>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211" name="Google Shape;1211;p87"/>
          <p:cNvCxnSpPr>
            <a:stCxn id="1202" idx="1"/>
          </p:cNvCxnSpPr>
          <p:nvPr/>
        </p:nvCxnSpPr>
        <p:spPr>
          <a:xfrm flipH="1">
            <a:off x="4555200" y="1461475"/>
            <a:ext cx="1995600" cy="672600"/>
          </a:xfrm>
          <a:prstGeom prst="straightConnector1">
            <a:avLst/>
          </a:prstGeom>
          <a:noFill/>
          <a:ln w="9525" cap="flat" cmpd="sng">
            <a:solidFill>
              <a:schemeClr val="dk2"/>
            </a:solidFill>
            <a:prstDash val="solid"/>
            <a:round/>
            <a:headEnd type="none" w="med" len="med"/>
            <a:tailEnd type="triangle" w="med" len="med"/>
          </a:ln>
        </p:spPr>
      </p:cxnSp>
      <p:cxnSp>
        <p:nvCxnSpPr>
          <p:cNvPr id="1212" name="Google Shape;1212;p87"/>
          <p:cNvCxnSpPr>
            <a:stCxn id="1204" idx="1"/>
            <a:endCxn id="1201" idx="3"/>
          </p:cNvCxnSpPr>
          <p:nvPr/>
        </p:nvCxnSpPr>
        <p:spPr>
          <a:xfrm rot="10800000">
            <a:off x="3195300" y="2571675"/>
            <a:ext cx="3355500" cy="1887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18" name="Google Shape;1218;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1219" name="Google Shape;1219;p88"/>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20" name="Google Shape;1220;p88"/>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21" name="Google Shape;1221;p88"/>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22" name="Google Shape;1222;p88"/>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23" name="Google Shape;1223;p88"/>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24" name="Google Shape;1224;p88"/>
          <p:cNvGraphicFramePr/>
          <p:nvPr/>
        </p:nvGraphicFramePr>
        <p:xfrm>
          <a:off x="260500" y="2024388"/>
          <a:ext cx="1913650" cy="140199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Clr>
                          <a:schemeClr val="dk1"/>
                        </a:buClr>
                        <a:buSzPts val="1100"/>
                        <a:buFont typeface="Arial"/>
                        <a:buNone/>
                      </a:pPr>
                      <a:r>
                        <a:rPr lang="en" b="1"/>
                        <a:t>1.2.3.4</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rgbClr val="FF0000"/>
                          </a:solidFill>
                        </a:rPr>
                        <a:t>66:66:66:66:66:66</a:t>
                      </a:r>
                      <a:endParaRPr b="1">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25" name="Google Shape;1225;p88"/>
          <p:cNvGrpSpPr/>
          <p:nvPr/>
        </p:nvGrpSpPr>
        <p:grpSpPr>
          <a:xfrm>
            <a:off x="260500" y="3384625"/>
            <a:ext cx="2838000" cy="1078775"/>
            <a:chOff x="260500" y="3384625"/>
            <a:chExt cx="2838000" cy="1078775"/>
          </a:xfrm>
        </p:grpSpPr>
        <p:cxnSp>
          <p:nvCxnSpPr>
            <p:cNvPr id="1226" name="Google Shape;1226;p88"/>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227" name="Google Shape;1227;p88"/>
            <p:cNvSpPr txBox="1"/>
            <p:nvPr/>
          </p:nvSpPr>
          <p:spPr>
            <a:xfrm>
              <a:off x="260500" y="3847800"/>
              <a:ext cx="2838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Mallory’s malicious address to her cache.</a:t>
              </a:r>
              <a:endParaRPr/>
            </a:p>
          </p:txBody>
        </p:sp>
      </p:grpSp>
      <p:sp>
        <p:nvSpPr>
          <p:cNvPr id="1228" name="Google Shape;1228;p88"/>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 ARP Spoofing</a:t>
            </a:r>
            <a:endParaRPr/>
          </a:p>
        </p:txBody>
      </p:sp>
      <p:sp>
        <p:nvSpPr>
          <p:cNvPr id="1234" name="Google Shape;1234;p8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has no way of verifying the ARP response</a:t>
            </a:r>
            <a:endParaRPr/>
          </a:p>
          <a:p>
            <a:pPr marL="914400" lvl="1" indent="-317500" algn="l" rtl="0">
              <a:spcBef>
                <a:spcPts val="0"/>
              </a:spcBef>
              <a:spcAft>
                <a:spcPts val="0"/>
              </a:spcAft>
              <a:buSzPts val="1400"/>
              <a:buChar char="○"/>
            </a:pPr>
            <a:r>
              <a:rPr lang="en"/>
              <a:t>Spoofing: Any attacker on the network can claim to have the requested IP address</a:t>
            </a:r>
            <a:endParaRPr/>
          </a:p>
          <a:p>
            <a:pPr marL="457200" lvl="0" indent="-342900" algn="l" rtl="0">
              <a:spcBef>
                <a:spcPts val="0"/>
              </a:spcBef>
              <a:spcAft>
                <a:spcPts val="0"/>
              </a:spcAft>
              <a:buSzPts val="1800"/>
              <a:buChar char="●"/>
            </a:pPr>
            <a:r>
              <a:rPr lang="en"/>
              <a:t>Alice is only expecting one machine to respond, so she will accept the first response</a:t>
            </a:r>
            <a:endParaRPr/>
          </a:p>
          <a:p>
            <a:pPr marL="914400" lvl="1" indent="-317500" algn="l" rtl="0">
              <a:spcBef>
                <a:spcPts val="0"/>
              </a:spcBef>
              <a:spcAft>
                <a:spcPts val="0"/>
              </a:spcAft>
              <a:buSzPts val="1400"/>
              <a:buChar char="○"/>
            </a:pPr>
            <a:r>
              <a:rPr lang="en" b="1"/>
              <a:t>Race condition</a:t>
            </a:r>
            <a:r>
              <a:rPr lang="en"/>
              <a:t>: As long as the attacker responds faster, the requester will accept the attacker’s response</a:t>
            </a:r>
            <a:endParaRPr/>
          </a:p>
          <a:p>
            <a:pPr marL="457200" lvl="0" indent="-342900" algn="l" rtl="0">
              <a:spcBef>
                <a:spcPts val="0"/>
              </a:spcBef>
              <a:spcAft>
                <a:spcPts val="0"/>
              </a:spcAft>
              <a:buSzPts val="1800"/>
              <a:buChar char="●"/>
            </a:pPr>
            <a:r>
              <a:rPr lang="en"/>
              <a:t>ARP spoofing requires Mallory to be in the same LAN as Alice</a:t>
            </a:r>
            <a:endParaRPr/>
          </a:p>
          <a:p>
            <a:pPr marL="457200" lvl="0" indent="-342900" algn="l" rtl="0">
              <a:spcBef>
                <a:spcPts val="0"/>
              </a:spcBef>
              <a:spcAft>
                <a:spcPts val="0"/>
              </a:spcAft>
              <a:buSzPts val="1800"/>
              <a:buChar char="●"/>
            </a:pPr>
            <a:r>
              <a:rPr lang="en"/>
              <a:t>ARP spoofing lets Mallory become a man-in-the-middle (MITM) attacker</a:t>
            </a:r>
            <a:endParaRPr/>
          </a:p>
          <a:p>
            <a:pPr marL="914400" lvl="1" indent="-317500" algn="l" rtl="0">
              <a:spcBef>
                <a:spcPts val="0"/>
              </a:spcBef>
              <a:spcAft>
                <a:spcPts val="0"/>
              </a:spcAft>
              <a:buSzPts val="1400"/>
              <a:buChar char="○"/>
            </a:pPr>
            <a:r>
              <a:rPr lang="en"/>
              <a:t>Alice thinks that Bob’s MAC address is </a:t>
            </a:r>
            <a:r>
              <a:rPr lang="en" b="1"/>
              <a:t>66:66:66:66:66:66</a:t>
            </a:r>
            <a:r>
              <a:rPr lang="en"/>
              <a:t> (Mallory’s MAC address)</a:t>
            </a:r>
            <a:endParaRPr/>
          </a:p>
          <a:p>
            <a:pPr marL="914400" lvl="1" indent="-317500" algn="l" rtl="0">
              <a:spcBef>
                <a:spcPts val="0"/>
              </a:spcBef>
              <a:spcAft>
                <a:spcPts val="0"/>
              </a:spcAft>
              <a:buSzPts val="1400"/>
              <a:buChar char="○"/>
            </a:pPr>
            <a:r>
              <a:rPr lang="en"/>
              <a:t>When Alice sends a message to Bob, she is actually sending the message to Mallory</a:t>
            </a:r>
            <a:endParaRPr/>
          </a:p>
          <a:p>
            <a:pPr marL="914400" lvl="1" indent="-317500" algn="l" rtl="0">
              <a:spcBef>
                <a:spcPts val="0"/>
              </a:spcBef>
              <a:spcAft>
                <a:spcPts val="0"/>
              </a:spcAft>
              <a:buSzPts val="1400"/>
              <a:buChar char="○"/>
            </a:pPr>
            <a:r>
              <a:rPr lang="en"/>
              <a:t>Mallory can modify the message and then send the modified message to Bob</a:t>
            </a:r>
            <a:endParaRPr/>
          </a:p>
        </p:txBody>
      </p:sp>
      <p:sp>
        <p:nvSpPr>
          <p:cNvPr id="1235" name="Google Shape;1235;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ARP Spoofing: Defenses</a:t>
            </a:r>
            <a:endParaRPr/>
          </a:p>
        </p:txBody>
      </p:sp>
      <p:sp>
        <p:nvSpPr>
          <p:cNvPr id="1241" name="Google Shape;1241;p9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Network switches</a:t>
            </a:r>
            <a:endParaRPr dirty="0"/>
          </a:p>
          <a:p>
            <a:pPr marL="914400" lvl="1" indent="-317500" algn="l" rtl="0">
              <a:spcBef>
                <a:spcPts val="0"/>
              </a:spcBef>
              <a:spcAft>
                <a:spcPts val="0"/>
              </a:spcAft>
              <a:buSzPts val="1400"/>
              <a:buChar char="○"/>
            </a:pPr>
            <a:r>
              <a:rPr lang="en" dirty="0"/>
              <a:t>When Alice wants to send a message to Bob, she sends the message to a switch on the LAN</a:t>
            </a:r>
            <a:endParaRPr dirty="0"/>
          </a:p>
          <a:p>
            <a:pPr marL="914400" lvl="1" indent="-317500" algn="l" rtl="0">
              <a:spcBef>
                <a:spcPts val="0"/>
              </a:spcBef>
              <a:spcAft>
                <a:spcPts val="0"/>
              </a:spcAft>
              <a:buSzPts val="1400"/>
              <a:buChar char="○"/>
            </a:pPr>
            <a:r>
              <a:rPr lang="en" dirty="0"/>
              <a:t>The switch maintains a cache of MAC to port (physical connection) mappings</a:t>
            </a:r>
            <a:endParaRPr dirty="0"/>
          </a:p>
          <a:p>
            <a:pPr marL="914400" lvl="1" indent="-317500" algn="l" rtl="0">
              <a:spcBef>
                <a:spcPts val="0"/>
              </a:spcBef>
              <a:spcAft>
                <a:spcPts val="0"/>
              </a:spcAft>
              <a:buSzPts val="1400"/>
              <a:buChar char="○"/>
            </a:pPr>
            <a:r>
              <a:rPr lang="en" dirty="0"/>
              <a:t>If Bob’s MAC address is in the cache, the switch sends the message directly to Bob</a:t>
            </a:r>
            <a:endParaRPr dirty="0"/>
          </a:p>
          <a:p>
            <a:pPr marL="914400" lvl="1" indent="-317500" algn="l" rtl="0">
              <a:spcBef>
                <a:spcPts val="0"/>
              </a:spcBef>
              <a:spcAft>
                <a:spcPts val="0"/>
              </a:spcAft>
              <a:buSzPts val="1400"/>
              <a:buChar char="○"/>
            </a:pPr>
            <a:r>
              <a:rPr lang="en" dirty="0"/>
              <a:t>Otherwise, the switch broadcasts the message to all computers</a:t>
            </a:r>
            <a:endParaRPr dirty="0"/>
          </a:p>
          <a:p>
            <a:pPr marL="457200" lvl="0" indent="-342900" algn="l" rtl="0">
              <a:spcBef>
                <a:spcPts val="0"/>
              </a:spcBef>
              <a:spcAft>
                <a:spcPts val="0"/>
              </a:spcAft>
              <a:buSzPts val="1800"/>
              <a:buChar char="●"/>
            </a:pPr>
            <a:r>
              <a:rPr lang="en" dirty="0"/>
              <a:t>Enterprise-class switches have additional optional features</a:t>
            </a:r>
            <a:endParaRPr dirty="0"/>
          </a:p>
          <a:p>
            <a:pPr marL="914400" lvl="1" indent="-317500" algn="l" rtl="0">
              <a:spcBef>
                <a:spcPts val="0"/>
              </a:spcBef>
              <a:spcAft>
                <a:spcPts val="0"/>
              </a:spcAft>
              <a:buSzPts val="1400"/>
              <a:buChar char="○"/>
            </a:pPr>
            <a:r>
              <a:rPr lang="en" dirty="0"/>
              <a:t>Security: An additional IP/MAC cache that responds first, preventing the attacker from seeing repeated requests</a:t>
            </a:r>
            <a:endParaRPr dirty="0"/>
          </a:p>
          <a:p>
            <a:pPr marL="914400" lvl="1" indent="-317500" algn="l" rtl="0">
              <a:spcBef>
                <a:spcPts val="0"/>
              </a:spcBef>
              <a:spcAft>
                <a:spcPts val="0"/>
              </a:spcAft>
              <a:buSzPts val="1400"/>
              <a:buChar char="○"/>
            </a:pPr>
            <a:r>
              <a:rPr lang="en" dirty="0"/>
              <a:t>Security: Only authorized MAC addresses can connect to specific ports—access control</a:t>
            </a:r>
            <a:endParaRPr dirty="0"/>
          </a:p>
          <a:p>
            <a:pPr marL="914400" lvl="1" indent="-317500" algn="l" rtl="0">
              <a:spcBef>
                <a:spcPts val="0"/>
              </a:spcBef>
              <a:spcAft>
                <a:spcPts val="0"/>
              </a:spcAft>
              <a:buSzPts val="1400"/>
              <a:buChar char="○"/>
            </a:pPr>
            <a:r>
              <a:rPr lang="en" dirty="0"/>
              <a:t>Isolation: Virtual local area networks (VLANs), which splits a single LAN into isolated parts</a:t>
            </a:r>
            <a:endParaRPr dirty="0"/>
          </a:p>
          <a:p>
            <a:pPr marL="457200" lvl="0" indent="-342900" algn="l" rtl="0">
              <a:spcBef>
                <a:spcPts val="0"/>
              </a:spcBef>
              <a:spcAft>
                <a:spcPts val="0"/>
              </a:spcAft>
              <a:buSzPts val="1800"/>
              <a:buChar char="●"/>
            </a:pPr>
            <a:r>
              <a:rPr lang="en" dirty="0"/>
              <a:t>Tools like </a:t>
            </a:r>
            <a:r>
              <a:rPr lang="en" b="1" dirty="0" err="1">
                <a:latin typeface="Courier New"/>
                <a:ea typeface="Courier New"/>
                <a:cs typeface="Courier New"/>
                <a:sym typeface="Courier New"/>
              </a:rPr>
              <a:t>arpwatch</a:t>
            </a:r>
            <a:r>
              <a:rPr lang="en" dirty="0"/>
              <a:t> track ARP responses and make sure that there is no suspicious activity</a:t>
            </a:r>
            <a:endParaRPr dirty="0"/>
          </a:p>
        </p:txBody>
      </p:sp>
      <p:sp>
        <p:nvSpPr>
          <p:cNvPr id="1242" name="Google Shape;1242;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More Important Concepts</a:t>
            </a:r>
            <a:endParaRPr dirty="0"/>
          </a:p>
        </p:txBody>
      </p:sp>
      <p:sp>
        <p:nvSpPr>
          <p:cNvPr id="941" name="Google Shape;94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56610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ARP (Address Resolution Protocol)</a:t>
            </a:r>
            <a:endParaRPr dirty="0"/>
          </a:p>
        </p:txBody>
      </p:sp>
      <p:sp>
        <p:nvSpPr>
          <p:cNvPr id="594" name="Google Shape;59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ARP: A protocol to translate local IP addresses to MAC addresses</a:t>
            </a:r>
            <a:endParaRPr dirty="0"/>
          </a:p>
          <a:p>
            <a:pPr marL="914400" lvl="1" indent="-317500" algn="l" rtl="0">
              <a:spcBef>
                <a:spcPts val="0"/>
              </a:spcBef>
              <a:spcAft>
                <a:spcPts val="0"/>
              </a:spcAft>
              <a:buSzPts val="1400"/>
              <a:buChar char="○"/>
            </a:pPr>
            <a:r>
              <a:rPr lang="en" dirty="0"/>
              <a:t>Ask everyone on the network, “Who has the IP 1.2.3.4?”</a:t>
            </a:r>
            <a:endParaRPr dirty="0"/>
          </a:p>
          <a:p>
            <a:pPr marL="914400" lvl="1" indent="-317500" algn="l" rtl="0">
              <a:spcBef>
                <a:spcPts val="0"/>
              </a:spcBef>
              <a:spcAft>
                <a:spcPts val="0"/>
              </a:spcAft>
              <a:buSzPts val="1400"/>
              <a:buChar char="○"/>
            </a:pPr>
            <a:r>
              <a:rPr lang="en" dirty="0"/>
              <a:t>Attack: The attacker can respond instead of the true device with 1.2.3.4, and packets will get routed to the attacker!</a:t>
            </a:r>
            <a:endParaRPr dirty="0"/>
          </a:p>
          <a:p>
            <a:pPr marL="914400" lvl="1" indent="-317500" algn="l" rtl="0">
              <a:spcBef>
                <a:spcPts val="0"/>
              </a:spcBef>
              <a:spcAft>
                <a:spcPts val="0"/>
              </a:spcAft>
              <a:buSzPts val="1400"/>
              <a:buChar char="○"/>
            </a:pPr>
            <a:r>
              <a:rPr lang="en" dirty="0"/>
              <a:t>Defense: Switches</a:t>
            </a:r>
            <a:endParaRPr dirty="0"/>
          </a:p>
          <a:p>
            <a:pPr marL="914400" lvl="1" indent="-317500" algn="l" rtl="0">
              <a:spcBef>
                <a:spcPts val="0"/>
              </a:spcBef>
              <a:spcAft>
                <a:spcPts val="0"/>
              </a:spcAft>
              <a:buSzPts val="1400"/>
              <a:buChar char="○"/>
            </a:pPr>
            <a:r>
              <a:rPr lang="en" dirty="0"/>
              <a:t>Defense: Rely on higher layers</a:t>
            </a:r>
            <a:endParaRPr dirty="0"/>
          </a:p>
        </p:txBody>
      </p:sp>
      <p:sp>
        <p:nvSpPr>
          <p:cNvPr id="595" name="Google Shape;59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DHCP (Dynamic Host Configuration Protocol)</a:t>
            </a:r>
            <a:endParaRPr dirty="0"/>
          </a:p>
        </p:txBody>
      </p:sp>
      <p:sp>
        <p:nvSpPr>
          <p:cNvPr id="594" name="Google Shape;59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DHCP: A protocol for a new client to receive a network configuration</a:t>
            </a:r>
            <a:endParaRPr dirty="0"/>
          </a:p>
          <a:p>
            <a:pPr marL="914400" lvl="1" indent="-317500" algn="l" rtl="0">
              <a:spcBef>
                <a:spcPts val="0"/>
              </a:spcBef>
              <a:spcAft>
                <a:spcPts val="0"/>
              </a:spcAft>
              <a:buSzPts val="1400"/>
              <a:buChar char="○"/>
            </a:pPr>
            <a:r>
              <a:rPr lang="en" dirty="0"/>
              <a:t>Ask everyone on the network, “What is the network configuration to use?”</a:t>
            </a:r>
          </a:p>
          <a:p>
            <a:pPr marL="914400" lvl="1" indent="-317500" algn="l" rtl="0">
              <a:spcBef>
                <a:spcPts val="0"/>
              </a:spcBef>
              <a:spcAft>
                <a:spcPts val="0"/>
              </a:spcAft>
              <a:buSzPts val="1400"/>
              <a:buChar char="○"/>
            </a:pPr>
            <a:r>
              <a:rPr lang="en-US" dirty="0"/>
              <a:t>To connect to a network, a user needs:</a:t>
            </a:r>
          </a:p>
          <a:p>
            <a:pPr lvl="2">
              <a:buFont typeface="Wingdings" pitchFamily="2" charset="2"/>
              <a:buChar char="§"/>
            </a:pPr>
            <a:r>
              <a:rPr lang="en-US" dirty="0"/>
              <a:t>An IP address so that other people can contact the user</a:t>
            </a:r>
          </a:p>
          <a:p>
            <a:pPr lvl="2">
              <a:buFont typeface="Wingdings" pitchFamily="2" charset="2"/>
              <a:buChar char="§"/>
            </a:pPr>
            <a:r>
              <a:rPr lang="en-US" dirty="0"/>
              <a:t>The IP address of the DNS server </a:t>
            </a:r>
          </a:p>
          <a:p>
            <a:pPr lvl="2">
              <a:buFont typeface="Wingdings" pitchFamily="2" charset="2"/>
              <a:buChar char="§"/>
            </a:pPr>
            <a:r>
              <a:rPr lang="en-US" dirty="0"/>
              <a:t>The IP address of the router (gateway) so that the user can contact machines outside of the LAN</a:t>
            </a:r>
          </a:p>
          <a:p>
            <a:pPr lvl="1"/>
            <a:r>
              <a:rPr lang="en-US" b="1" dirty="0"/>
              <a:t>DHCP</a:t>
            </a:r>
            <a:r>
              <a:rPr lang="en-US" dirty="0"/>
              <a:t> gives the user a configuration when they first join the network</a:t>
            </a:r>
          </a:p>
          <a:p>
            <a:pPr marL="914400" lvl="1" indent="-317500" algn="l" rtl="0">
              <a:spcBef>
                <a:spcPts val="0"/>
              </a:spcBef>
              <a:spcAft>
                <a:spcPts val="0"/>
              </a:spcAft>
              <a:buSzPts val="1400"/>
              <a:buChar char="○"/>
            </a:pPr>
            <a:r>
              <a:rPr lang="en-US" dirty="0"/>
              <a:t>Attack: The attacker can respond with a malicious configuration</a:t>
            </a:r>
          </a:p>
          <a:p>
            <a:pPr marL="914400" lvl="1" indent="-317500" algn="l" rtl="0">
              <a:spcBef>
                <a:spcPts val="0"/>
              </a:spcBef>
              <a:spcAft>
                <a:spcPts val="0"/>
              </a:spcAft>
              <a:buSzPts val="1400"/>
              <a:buChar char="○"/>
            </a:pPr>
            <a:r>
              <a:rPr lang="en-US" dirty="0"/>
              <a:t>Defense: Rely on higher layers</a:t>
            </a:r>
          </a:p>
          <a:p>
            <a:pPr lvl="1"/>
            <a:endParaRPr lang="en-US" dirty="0"/>
          </a:p>
          <a:p>
            <a:pPr lvl="1"/>
            <a:endParaRPr lang="en-US" dirty="0"/>
          </a:p>
        </p:txBody>
      </p:sp>
      <p:sp>
        <p:nvSpPr>
          <p:cNvPr id="595" name="Google Shape;59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051025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WPA (Wi-Fi Protected Access)</a:t>
            </a:r>
            <a:endParaRPr dirty="0"/>
          </a:p>
        </p:txBody>
      </p:sp>
      <p:sp>
        <p:nvSpPr>
          <p:cNvPr id="601" name="Google Shape;601;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WPA: A protocol to encrypt Wi-Fi connections at layer 1</a:t>
            </a:r>
            <a:endParaRPr dirty="0"/>
          </a:p>
          <a:p>
            <a:pPr marL="914400" lvl="1" indent="-317500" algn="l" rtl="0">
              <a:spcBef>
                <a:spcPts val="0"/>
              </a:spcBef>
              <a:spcAft>
                <a:spcPts val="0"/>
              </a:spcAft>
              <a:buSzPts val="1400"/>
              <a:buChar char="○"/>
            </a:pPr>
            <a:r>
              <a:rPr lang="en" dirty="0"/>
              <a:t>A protocol for securing Wi-Fi network communications with cryptography </a:t>
            </a:r>
          </a:p>
          <a:p>
            <a:pPr marL="914400" lvl="1" indent="-317500" algn="l" rtl="0">
              <a:spcBef>
                <a:spcPts val="0"/>
              </a:spcBef>
              <a:spcAft>
                <a:spcPts val="0"/>
              </a:spcAft>
              <a:buSzPts val="1400"/>
              <a:buChar char="○"/>
            </a:pPr>
            <a:r>
              <a:rPr lang="en" dirty="0"/>
              <a:t>Messages between the client and the AP are encrypted with keys</a:t>
            </a:r>
            <a:endParaRPr dirty="0"/>
          </a:p>
          <a:p>
            <a:pPr marL="914400" lvl="1" indent="-317500" algn="l" rtl="0">
              <a:spcBef>
                <a:spcPts val="0"/>
              </a:spcBef>
              <a:spcAft>
                <a:spcPts val="0"/>
              </a:spcAft>
              <a:buSzPts val="1400"/>
              <a:buChar char="○"/>
            </a:pPr>
            <a:r>
              <a:rPr lang="en" dirty="0"/>
              <a:t>Handshake uses MICs (cryptographic MACs) to verify that both parties have the same PSK and nonces</a:t>
            </a:r>
            <a:endParaRPr dirty="0"/>
          </a:p>
          <a:p>
            <a:pPr marL="914400" lvl="1" indent="-317500" algn="l" rtl="0">
              <a:spcBef>
                <a:spcPts val="0"/>
              </a:spcBef>
              <a:spcAft>
                <a:spcPts val="0"/>
              </a:spcAft>
              <a:buSzPts val="1400"/>
              <a:buChar char="○"/>
            </a:pPr>
            <a:r>
              <a:rPr lang="en" dirty="0"/>
              <a:t>WPA-PSK: Use a password to derive a PSK, which is used in a handshake to arrive at a key</a:t>
            </a:r>
            <a:endParaRPr dirty="0"/>
          </a:p>
          <a:p>
            <a:pPr marL="1371600" lvl="2" indent="-317500" algn="l" rtl="0">
              <a:spcBef>
                <a:spcPts val="0"/>
              </a:spcBef>
              <a:spcAft>
                <a:spcPts val="0"/>
              </a:spcAft>
              <a:buSzPts val="1400"/>
              <a:buChar char="■"/>
            </a:pPr>
            <a:r>
              <a:rPr lang="en" dirty="0"/>
              <a:t>Attack: Attacker can pretend to be an AP</a:t>
            </a:r>
            <a:endParaRPr dirty="0"/>
          </a:p>
          <a:p>
            <a:pPr marL="1371600" lvl="2" indent="-317500" algn="l" rtl="0">
              <a:spcBef>
                <a:spcPts val="0"/>
              </a:spcBef>
              <a:spcAft>
                <a:spcPts val="0"/>
              </a:spcAft>
              <a:buSzPts val="1400"/>
              <a:buChar char="■"/>
            </a:pPr>
            <a:r>
              <a:rPr lang="en" dirty="0"/>
              <a:t>Attack: Brute-force the password after recording a handshake</a:t>
            </a:r>
            <a:endParaRPr dirty="0"/>
          </a:p>
          <a:p>
            <a:pPr marL="1371600" lvl="2" indent="-317500" algn="l" rtl="0">
              <a:spcBef>
                <a:spcPts val="0"/>
              </a:spcBef>
              <a:spcAft>
                <a:spcPts val="0"/>
              </a:spcAft>
              <a:buSzPts val="1400"/>
              <a:buChar char="■"/>
            </a:pPr>
            <a:r>
              <a:rPr lang="en" dirty="0"/>
              <a:t>Vulnerability: No forward secrecy</a:t>
            </a:r>
            <a:endParaRPr dirty="0"/>
          </a:p>
          <a:p>
            <a:pPr marL="914400" lvl="1" indent="-317500" algn="l" rtl="0">
              <a:spcBef>
                <a:spcPts val="0"/>
              </a:spcBef>
              <a:spcAft>
                <a:spcPts val="0"/>
              </a:spcAft>
              <a:buSzPts val="1400"/>
              <a:buChar char="○"/>
            </a:pPr>
            <a:r>
              <a:rPr lang="en" dirty="0"/>
              <a:t>WPA-Enterprise: Use a third party to provide a one-time “replacement PSK,” used in the same handshake</a:t>
            </a:r>
            <a:endParaRPr dirty="0"/>
          </a:p>
          <a:p>
            <a:pPr marL="1371600" lvl="2" indent="-317500" algn="l" rtl="0">
              <a:spcBef>
                <a:spcPts val="0"/>
              </a:spcBef>
              <a:spcAft>
                <a:spcPts val="0"/>
              </a:spcAft>
              <a:buSzPts val="1400"/>
              <a:buChar char="■"/>
            </a:pPr>
            <a:r>
              <a:rPr lang="en" dirty="0"/>
              <a:t>Solves the attacks on WPA-PSK</a:t>
            </a:r>
            <a:endParaRPr dirty="0"/>
          </a:p>
        </p:txBody>
      </p:sp>
      <p:sp>
        <p:nvSpPr>
          <p:cNvPr id="602" name="Google Shape;60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 Attackers</a:t>
            </a:r>
            <a:endParaRPr/>
          </a:p>
        </p:txBody>
      </p:sp>
      <p:sp>
        <p:nvSpPr>
          <p:cNvPr id="941" name="Google Shape;94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608" name="Google Shape;608;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Border Gateway Protocol (BGP): Routing packets</a:t>
            </a:r>
            <a:endParaRPr/>
          </a:p>
          <a:p>
            <a:pPr marL="914400" lvl="1" indent="-317500" algn="l" rtl="0">
              <a:spcBef>
                <a:spcPts val="0"/>
              </a:spcBef>
              <a:spcAft>
                <a:spcPts val="0"/>
              </a:spcAft>
              <a:buSzPts val="1400"/>
              <a:buChar char="○"/>
            </a:pPr>
            <a:r>
              <a:rPr lang="en"/>
              <a:t>The Internet is made of smaller </a:t>
            </a:r>
            <a:r>
              <a:rPr lang="en" b="1"/>
              <a:t>autonomous systems</a:t>
            </a:r>
            <a:r>
              <a:rPr lang="en"/>
              <a:t> (</a:t>
            </a:r>
            <a:r>
              <a:rPr lang="en" b="1"/>
              <a:t>AS</a:t>
            </a:r>
            <a:r>
              <a:rPr lang="en"/>
              <a:t>)</a:t>
            </a:r>
            <a:endParaRPr/>
          </a:p>
          <a:p>
            <a:pPr marL="914400" lvl="1" indent="-317500" algn="l" rtl="0">
              <a:spcBef>
                <a:spcPts val="0"/>
              </a:spcBef>
              <a:spcAft>
                <a:spcPts val="0"/>
              </a:spcAft>
              <a:buSzPts val="1400"/>
              <a:buChar char="○"/>
            </a:pPr>
            <a:r>
              <a:rPr lang="en"/>
              <a:t>Each AS broadcasts the shortest routes it knows of (dependent on the shortest routes of its neighbors and distance to neighbors)</a:t>
            </a:r>
            <a:endParaRPr/>
          </a:p>
        </p:txBody>
      </p:sp>
      <p:sp>
        <p:nvSpPr>
          <p:cNvPr id="609" name="Google Shape;609;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344" name="Google Shape;344;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Transmission Control Protocol (TCP): Reliably sending packets</a:t>
            </a:r>
            <a:endParaRPr/>
          </a:p>
          <a:p>
            <a:pPr marL="914400" lvl="1" indent="-317500" algn="l" rtl="0">
              <a:spcBef>
                <a:spcPts val="0"/>
              </a:spcBef>
              <a:spcAft>
                <a:spcPts val="0"/>
              </a:spcAft>
              <a:buSzPts val="1400"/>
              <a:buChar char="○"/>
            </a:pPr>
            <a:r>
              <a:rPr lang="en"/>
              <a:t>3-way handshake: Client sends SYN, server sends SYN-ACK, client sends ACK</a:t>
            </a:r>
            <a:endParaRPr/>
          </a:p>
          <a:p>
            <a:pPr marL="914400" lvl="1" indent="-317500" algn="l" rtl="0">
              <a:spcBef>
                <a:spcPts val="0"/>
              </a:spcBef>
              <a:spcAft>
                <a:spcPts val="0"/>
              </a:spcAft>
              <a:buSzPts val="1400"/>
              <a:buChar char="○"/>
            </a:pPr>
            <a:r>
              <a:rPr lang="en"/>
              <a:t>Provides reliability, ordering, and ports</a:t>
            </a:r>
            <a:endParaRPr/>
          </a:p>
          <a:p>
            <a:pPr marL="914400" lvl="1" indent="-317500" algn="l" rtl="0">
              <a:spcBef>
                <a:spcPts val="0"/>
              </a:spcBef>
              <a:spcAft>
                <a:spcPts val="0"/>
              </a:spcAft>
              <a:buSzPts val="1400"/>
              <a:buChar char="○"/>
            </a:pPr>
            <a:r>
              <a:rPr lang="en"/>
              <a:t>Attack: TCP hijacking through data injection or RST injection</a:t>
            </a:r>
            <a:endParaRPr/>
          </a:p>
          <a:p>
            <a:pPr marL="1371600" lvl="2" indent="-317500" algn="l" rtl="0">
              <a:spcBef>
                <a:spcPts val="0"/>
              </a:spcBef>
              <a:spcAft>
                <a:spcPts val="0"/>
              </a:spcAft>
              <a:buSzPts val="1400"/>
              <a:buChar char="■"/>
            </a:pPr>
            <a:r>
              <a:rPr lang="en"/>
              <a:t>Blind attacks must guess the client’s or server’s sequence numbers</a:t>
            </a:r>
            <a:endParaRPr/>
          </a:p>
          <a:p>
            <a:pPr marL="914400" lvl="1" indent="-317500" algn="l" rtl="0">
              <a:spcBef>
                <a:spcPts val="0"/>
              </a:spcBef>
              <a:spcAft>
                <a:spcPts val="0"/>
              </a:spcAft>
              <a:buSzPts val="1400"/>
              <a:buChar char="○"/>
            </a:pPr>
            <a:r>
              <a:rPr lang="en"/>
              <a:t>Attack: TCP spoofing by sending a spoofed SYN packet</a:t>
            </a:r>
            <a:endParaRPr/>
          </a:p>
          <a:p>
            <a:pPr marL="1371600" lvl="2" indent="-317500" algn="l" rtl="0">
              <a:spcBef>
                <a:spcPts val="0"/>
              </a:spcBef>
              <a:spcAft>
                <a:spcPts val="0"/>
              </a:spcAft>
              <a:buSzPts val="1400"/>
              <a:buChar char="■"/>
            </a:pPr>
            <a:r>
              <a:rPr lang="en"/>
              <a:t>Blind attacks must guess the server’s sequence number</a:t>
            </a:r>
            <a:endParaRPr/>
          </a:p>
          <a:p>
            <a:pPr marL="457200" lvl="0" indent="-342900" algn="l" rtl="0">
              <a:spcBef>
                <a:spcPts val="0"/>
              </a:spcBef>
              <a:spcAft>
                <a:spcPts val="0"/>
              </a:spcAft>
              <a:buSzPts val="1800"/>
              <a:buChar char="●"/>
            </a:pPr>
            <a:r>
              <a:rPr lang="en"/>
              <a:t>User Datagram Protocol (UDP): Non-reliably sending packets</a:t>
            </a:r>
            <a:endParaRPr/>
          </a:p>
          <a:p>
            <a:pPr marL="914400" lvl="1" indent="-317500" algn="l" rtl="0">
              <a:spcBef>
                <a:spcPts val="0"/>
              </a:spcBef>
              <a:spcAft>
                <a:spcPts val="0"/>
              </a:spcAft>
              <a:buSzPts val="1400"/>
              <a:buChar char="○"/>
            </a:pPr>
            <a:r>
              <a:rPr lang="en"/>
              <a:t>No reliability or ordering, only ports</a:t>
            </a:r>
            <a:endParaRPr/>
          </a:p>
          <a:p>
            <a:pPr marL="914400" lvl="1" indent="-317500" algn="l" rtl="0">
              <a:spcBef>
                <a:spcPts val="0"/>
              </a:spcBef>
              <a:spcAft>
                <a:spcPts val="0"/>
              </a:spcAft>
              <a:buSzPts val="1400"/>
              <a:buChar char="○"/>
            </a:pPr>
            <a:r>
              <a:rPr lang="en"/>
              <a:t>Same injection and spoofing attacks as TCP, but easier</a:t>
            </a:r>
            <a:endParaRPr/>
          </a:p>
        </p:txBody>
      </p:sp>
      <p:sp>
        <p:nvSpPr>
          <p:cNvPr id="345" name="Google Shape;34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Transmission Control Protocol (TCP)</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byte stream abstraction</a:t>
            </a:r>
            <a:endParaRPr/>
          </a:p>
          <a:p>
            <a:pPr marL="914400" lvl="1" indent="-317500" algn="l" rtl="0">
              <a:spcBef>
                <a:spcPts val="0"/>
              </a:spcBef>
              <a:spcAft>
                <a:spcPts val="0"/>
              </a:spcAft>
              <a:buSzPts val="1400"/>
              <a:buChar char="○"/>
            </a:pPr>
            <a:r>
              <a:rPr lang="en"/>
              <a:t>Bytes go in one end of the stream at the source and come out at the other end at the destination</a:t>
            </a:r>
            <a:endParaRPr/>
          </a:p>
          <a:p>
            <a:pPr marL="914400" lvl="1" indent="-317500" algn="l" rtl="0">
              <a:spcBef>
                <a:spcPts val="0"/>
              </a:spcBef>
              <a:spcAft>
                <a:spcPts val="0"/>
              </a:spcAft>
              <a:buSzPts val="1400"/>
              <a:buChar char="○"/>
            </a:pPr>
            <a:r>
              <a:rPr lang="en"/>
              <a:t>TCP automatically breaks streams into </a:t>
            </a:r>
            <a:r>
              <a:rPr lang="en" b="1"/>
              <a:t>segments</a:t>
            </a:r>
            <a:r>
              <a:rPr lang="en"/>
              <a:t>, which are sent as layer 3 packets</a:t>
            </a:r>
            <a:endParaRPr/>
          </a:p>
          <a:p>
            <a:pPr marL="457200" lvl="0" indent="-342900" algn="l" rtl="0">
              <a:spcBef>
                <a:spcPts val="0"/>
              </a:spcBef>
              <a:spcAft>
                <a:spcPts val="0"/>
              </a:spcAft>
              <a:buSzPts val="1800"/>
              <a:buChar char="●"/>
            </a:pPr>
            <a:r>
              <a:rPr lang="en"/>
              <a:t>Provides ordering</a:t>
            </a:r>
            <a:endParaRPr/>
          </a:p>
          <a:p>
            <a:pPr marL="914400" lvl="1" indent="-317500" algn="l" rtl="0">
              <a:spcBef>
                <a:spcPts val="0"/>
              </a:spcBef>
              <a:spcAft>
                <a:spcPts val="0"/>
              </a:spcAft>
              <a:buSzPts val="1400"/>
              <a:buChar char="○"/>
            </a:pPr>
            <a:r>
              <a:rPr lang="en"/>
              <a:t>Segments contain sequence numbers, so the destination can reassemble the stream in order</a:t>
            </a:r>
            <a:endParaRPr/>
          </a:p>
          <a:p>
            <a:pPr marL="457200" lvl="0" indent="-342900" algn="l" rtl="0">
              <a:spcBef>
                <a:spcPts val="0"/>
              </a:spcBef>
              <a:spcAft>
                <a:spcPts val="0"/>
              </a:spcAft>
              <a:buSzPts val="1800"/>
              <a:buChar char="●"/>
            </a:pPr>
            <a:r>
              <a:rPr lang="en"/>
              <a:t>Provides reliability</a:t>
            </a:r>
            <a:endParaRPr/>
          </a:p>
          <a:p>
            <a:pPr marL="914400" lvl="1" indent="-317500" algn="l" rtl="0">
              <a:spcBef>
                <a:spcPts val="0"/>
              </a:spcBef>
              <a:spcAft>
                <a:spcPts val="0"/>
              </a:spcAft>
              <a:buSzPts val="1400"/>
              <a:buChar char="○"/>
            </a:pPr>
            <a:r>
              <a:rPr lang="en"/>
              <a:t>The destination sends </a:t>
            </a:r>
            <a:r>
              <a:rPr lang="en" b="1"/>
              <a:t>acknowledgements</a:t>
            </a:r>
            <a:r>
              <a:rPr lang="en"/>
              <a:t> (ACKs) for each sequence number received</a:t>
            </a:r>
            <a:endParaRPr/>
          </a:p>
          <a:p>
            <a:pPr marL="914400" lvl="1" indent="-317500" algn="l" rtl="0">
              <a:spcBef>
                <a:spcPts val="0"/>
              </a:spcBef>
              <a:spcAft>
                <a:spcPts val="0"/>
              </a:spcAft>
              <a:buSzPts val="1400"/>
              <a:buChar char="○"/>
            </a:pPr>
            <a:r>
              <a:rPr lang="en"/>
              <a:t>If the source doesn’t receive the ACK, the source sends the packet again</a:t>
            </a:r>
            <a:endParaRPr/>
          </a:p>
          <a:p>
            <a:pPr marL="457200" lvl="0" indent="-342900" algn="l" rtl="0">
              <a:spcBef>
                <a:spcPts val="0"/>
              </a:spcBef>
              <a:spcAft>
                <a:spcPts val="0"/>
              </a:spcAft>
              <a:buSzPts val="1800"/>
              <a:buChar char="●"/>
            </a:pPr>
            <a:r>
              <a:rPr lang="en"/>
              <a:t>Provides ports</a:t>
            </a:r>
            <a:endParaRPr/>
          </a:p>
          <a:p>
            <a:pPr marL="914400" lvl="1" indent="-317500" algn="l" rtl="0">
              <a:spcBef>
                <a:spcPts val="0"/>
              </a:spcBef>
              <a:spcAft>
                <a:spcPts val="0"/>
              </a:spcAft>
              <a:buSzPts val="1400"/>
              <a:buChar char="○"/>
            </a:pPr>
            <a:r>
              <a:rPr lang="en"/>
              <a:t>Multiple services can share the same IP address by using different ports</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a:t>
            </a:r>
            <a:r>
              <a:rPr lang="en" b="1"/>
              <a:t>datagram</a:t>
            </a:r>
            <a:r>
              <a:rPr lang="en"/>
              <a:t> abstraction</a:t>
            </a:r>
            <a:endParaRPr/>
          </a:p>
          <a:p>
            <a:pPr marL="914400" lvl="1" indent="-317500" algn="l" rtl="0">
              <a:spcBef>
                <a:spcPts val="0"/>
              </a:spcBef>
              <a:spcAft>
                <a:spcPts val="0"/>
              </a:spcAft>
              <a:buSzPts val="1400"/>
              <a:buChar char="○"/>
            </a:pPr>
            <a:r>
              <a:rPr lang="en"/>
              <a:t>A message, sent in a single layer 3 packet (though layer 3 could fragment the packet)</a:t>
            </a:r>
            <a:endParaRPr/>
          </a:p>
          <a:p>
            <a:pPr marL="914400" lvl="1" indent="-317500" algn="l" rtl="0">
              <a:spcBef>
                <a:spcPts val="0"/>
              </a:spcBef>
              <a:spcAft>
                <a:spcPts val="0"/>
              </a:spcAft>
              <a:buSzPts val="1400"/>
              <a:buChar char="○"/>
            </a:pPr>
            <a:r>
              <a:rPr lang="en"/>
              <a:t>Max size limited by max size of packet</a:t>
            </a:r>
            <a:endParaRPr/>
          </a:p>
          <a:p>
            <a:pPr marL="914400" lvl="1" indent="-317500" algn="l" rtl="0">
              <a:spcBef>
                <a:spcPts val="0"/>
              </a:spcBef>
              <a:spcAft>
                <a:spcPts val="0"/>
              </a:spcAft>
              <a:buSzPts val="1400"/>
              <a:buChar char="○"/>
            </a:pPr>
            <a:r>
              <a:rPr lang="en"/>
              <a:t>Applications break their data into datagrams, which are sent and received as a single unit</a:t>
            </a:r>
            <a:endParaRPr/>
          </a:p>
          <a:p>
            <a:pPr marL="1371600" lvl="2" indent="-317500" algn="l" rtl="0">
              <a:spcBef>
                <a:spcPts val="0"/>
              </a:spcBef>
              <a:spcAft>
                <a:spcPts val="0"/>
              </a:spcAft>
              <a:buSzPts val="1400"/>
              <a:buChar char="■"/>
            </a:pPr>
            <a:r>
              <a:rPr lang="en"/>
              <a:t>Contrast with TCP, where the application can use a bytestream abstraction</a:t>
            </a:r>
            <a:endParaRPr/>
          </a:p>
          <a:p>
            <a:pPr marL="457200" lvl="0" indent="-342900" algn="l" rtl="0">
              <a:spcBef>
                <a:spcPts val="0"/>
              </a:spcBef>
              <a:spcAft>
                <a:spcPts val="0"/>
              </a:spcAft>
              <a:buSzPts val="1800"/>
              <a:buChar char="●"/>
            </a:pPr>
            <a:r>
              <a:rPr lang="en"/>
              <a:t>No reliability or ordering guarantees, but adds ports</a:t>
            </a:r>
            <a:endParaRPr b="1"/>
          </a:p>
          <a:p>
            <a:pPr marL="914400" lvl="1" indent="-317500" algn="l" rtl="0">
              <a:spcBef>
                <a:spcPts val="0"/>
              </a:spcBef>
              <a:spcAft>
                <a:spcPts val="0"/>
              </a:spcAft>
              <a:buSzPts val="1400"/>
              <a:buChar char="○"/>
            </a:pPr>
            <a:r>
              <a:rPr lang="en"/>
              <a:t>It still has</a:t>
            </a:r>
            <a:r>
              <a:rPr lang="en" i="1"/>
              <a:t> best effort</a:t>
            </a:r>
            <a:r>
              <a:rPr lang="en"/>
              <a:t> delivery</a:t>
            </a:r>
            <a:endParaRPr/>
          </a:p>
          <a:p>
            <a:pPr marL="457200" lvl="0" indent="-342900" algn="l" rtl="0">
              <a:spcBef>
                <a:spcPts val="0"/>
              </a:spcBef>
              <a:spcAft>
                <a:spcPts val="0"/>
              </a:spcAft>
              <a:buSzPts val="1800"/>
              <a:buChar char="●"/>
            </a:pPr>
            <a:r>
              <a:rPr lang="en"/>
              <a:t>Much faster than TCP, since there is no 3-way handshake</a:t>
            </a:r>
            <a:endParaRPr/>
          </a:p>
          <a:p>
            <a:pPr marL="914400" lvl="1" indent="-317500" algn="l" rtl="0">
              <a:spcBef>
                <a:spcPts val="0"/>
              </a:spcBef>
              <a:spcAft>
                <a:spcPts val="0"/>
              </a:spcAft>
              <a:buSzPts val="1400"/>
              <a:buChar char="○"/>
            </a:pPr>
            <a:r>
              <a:rPr lang="en"/>
              <a:t>Usually used by low-latency, high-speed applications where errors are okay (e.g. video streaming, games)</a:t>
            </a:r>
            <a:endParaRPr/>
          </a:p>
        </p:txBody>
      </p:sp>
      <p:sp>
        <p:nvSpPr>
          <p:cNvPr id="322" name="Google Shape;322;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Datagram Protocol (UDP)</a:t>
            </a:r>
            <a:endParaRPr/>
          </a:p>
        </p:txBody>
      </p:sp>
      <p:sp>
        <p:nvSpPr>
          <p:cNvPr id="323" name="Google Shape;32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a:t>
            </a:r>
            <a:endParaRPr/>
          </a:p>
        </p:txBody>
      </p:sp>
      <p:sp>
        <p:nvSpPr>
          <p:cNvPr id="84" name="Google Shape;84;p1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TLS</a:t>
            </a:r>
            <a:r>
              <a:rPr lang="en"/>
              <a:t> (</a:t>
            </a:r>
            <a:r>
              <a:rPr lang="en" b="1"/>
              <a:t>Transport Layer Security</a:t>
            </a:r>
            <a:r>
              <a:rPr lang="en"/>
              <a:t>): A protocol for creating a secure communication channel over the Internet</a:t>
            </a:r>
            <a:endParaRPr/>
          </a:p>
          <a:p>
            <a:pPr marL="914400" lvl="1" indent="-317500" algn="l" rtl="0">
              <a:spcBef>
                <a:spcPts val="0"/>
              </a:spcBef>
              <a:spcAft>
                <a:spcPts val="0"/>
              </a:spcAft>
              <a:buSzPts val="1400"/>
              <a:buChar char="○"/>
            </a:pPr>
            <a:r>
              <a:rPr lang="en"/>
              <a:t>Replaces </a:t>
            </a:r>
            <a:r>
              <a:rPr lang="en" b="1"/>
              <a:t>SSL</a:t>
            </a:r>
            <a:r>
              <a:rPr lang="en"/>
              <a:t> (</a:t>
            </a:r>
            <a:r>
              <a:rPr lang="en" b="1"/>
              <a:t>Secure Sockets Layer</a:t>
            </a:r>
            <a:r>
              <a:rPr lang="en"/>
              <a:t>), which is an older version of the protocol</a:t>
            </a:r>
            <a:endParaRPr/>
          </a:p>
          <a:p>
            <a:pPr marL="457200" lvl="0" indent="-342900" algn="l" rtl="0">
              <a:spcBef>
                <a:spcPts val="0"/>
              </a:spcBef>
              <a:spcAft>
                <a:spcPts val="0"/>
              </a:spcAft>
              <a:buSzPts val="1800"/>
              <a:buChar char="●"/>
            </a:pPr>
            <a:r>
              <a:rPr lang="en"/>
              <a:t>TLS is built on top of TCP</a:t>
            </a:r>
            <a:endParaRPr/>
          </a:p>
          <a:p>
            <a:pPr marL="914400" lvl="1" indent="-317500" algn="l" rtl="0">
              <a:spcBef>
                <a:spcPts val="0"/>
              </a:spcBef>
              <a:spcAft>
                <a:spcPts val="0"/>
              </a:spcAft>
              <a:buSzPts val="1400"/>
              <a:buChar char="○"/>
            </a:pPr>
            <a:r>
              <a:rPr lang="en" b="1"/>
              <a:t>Relies upon</a:t>
            </a:r>
            <a:r>
              <a:rPr lang="en"/>
              <a:t>: Byte stream abstraction between the client and the server</a:t>
            </a:r>
            <a:endParaRPr/>
          </a:p>
          <a:p>
            <a:pPr marL="914400" lvl="1" indent="-317500" algn="l" rtl="0">
              <a:spcBef>
                <a:spcPts val="0"/>
              </a:spcBef>
              <a:spcAft>
                <a:spcPts val="0"/>
              </a:spcAft>
              <a:buSzPts val="1400"/>
              <a:buChar char="○"/>
            </a:pPr>
            <a:r>
              <a:rPr lang="en" b="1"/>
              <a:t>Provides</a:t>
            </a:r>
            <a:r>
              <a:rPr lang="en"/>
              <a:t>: Byte stream abstraction between the client and the server</a:t>
            </a:r>
            <a:endParaRPr/>
          </a:p>
          <a:p>
            <a:pPr marL="1371600" lvl="2" indent="-317500" algn="l" rtl="0">
              <a:spcBef>
                <a:spcPts val="0"/>
              </a:spcBef>
              <a:spcAft>
                <a:spcPts val="0"/>
              </a:spcAft>
              <a:buSzPts val="1400"/>
              <a:buChar char="■"/>
            </a:pPr>
            <a:r>
              <a:rPr lang="en"/>
              <a:t>The abstraction appears the same to the end client, but TLS provides confidentiality and integrity!</a:t>
            </a:r>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86" name="Google Shape;86;p18"/>
          <p:cNvSpPr/>
          <p:nvPr/>
        </p:nvSpPr>
        <p:spPr>
          <a:xfrm>
            <a:off x="6684025" y="2143463"/>
            <a:ext cx="1512900" cy="378300"/>
          </a:xfrm>
          <a:prstGeom prst="rect">
            <a:avLst/>
          </a:prstGeom>
          <a:solidFill>
            <a:srgbClr val="93C47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TLS</a:t>
            </a:r>
            <a:endParaRPr b="1"/>
          </a:p>
        </p:txBody>
      </p:sp>
      <p:sp>
        <p:nvSpPr>
          <p:cNvPr id="87" name="Google Shape;87;p18"/>
          <p:cNvSpPr/>
          <p:nvPr/>
        </p:nvSpPr>
        <p:spPr>
          <a:xfrm>
            <a:off x="6684025" y="2597963"/>
            <a:ext cx="1512900" cy="378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88" name="Google Shape;88;p18"/>
          <p:cNvSpPr/>
          <p:nvPr/>
        </p:nvSpPr>
        <p:spPr>
          <a:xfrm>
            <a:off x="6684025" y="3052463"/>
            <a:ext cx="1512900" cy="378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89" name="Google Shape;89;p18"/>
          <p:cNvSpPr/>
          <p:nvPr/>
        </p:nvSpPr>
        <p:spPr>
          <a:xfrm>
            <a:off x="6684025" y="3506963"/>
            <a:ext cx="1512900" cy="3783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90" name="Google Shape;90;p18"/>
          <p:cNvSpPr/>
          <p:nvPr/>
        </p:nvSpPr>
        <p:spPr>
          <a:xfrm>
            <a:off x="6684025" y="3961463"/>
            <a:ext cx="1512900" cy="3783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91" name="Google Shape;91;p18"/>
          <p:cNvSpPr txBox="1"/>
          <p:nvPr/>
        </p:nvSpPr>
        <p:spPr>
          <a:xfrm>
            <a:off x="6345475" y="398238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1</a:t>
            </a:r>
            <a:endParaRPr>
              <a:solidFill>
                <a:srgbClr val="666666"/>
              </a:solidFill>
            </a:endParaRPr>
          </a:p>
        </p:txBody>
      </p:sp>
      <p:sp>
        <p:nvSpPr>
          <p:cNvPr id="92" name="Google Shape;92;p18"/>
          <p:cNvSpPr txBox="1"/>
          <p:nvPr/>
        </p:nvSpPr>
        <p:spPr>
          <a:xfrm>
            <a:off x="6345475" y="3519900"/>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2</a:t>
            </a:r>
            <a:endParaRPr>
              <a:solidFill>
                <a:srgbClr val="666666"/>
              </a:solidFill>
            </a:endParaRPr>
          </a:p>
        </p:txBody>
      </p:sp>
      <p:sp>
        <p:nvSpPr>
          <p:cNvPr id="93" name="Google Shape;93;p18"/>
          <p:cNvSpPr txBox="1"/>
          <p:nvPr/>
        </p:nvSpPr>
        <p:spPr>
          <a:xfrm>
            <a:off x="6345475" y="305743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3</a:t>
            </a:r>
            <a:endParaRPr>
              <a:solidFill>
                <a:srgbClr val="666666"/>
              </a:solidFill>
            </a:endParaRPr>
          </a:p>
        </p:txBody>
      </p:sp>
      <p:sp>
        <p:nvSpPr>
          <p:cNvPr id="94" name="Google Shape;94;p18"/>
          <p:cNvSpPr txBox="1"/>
          <p:nvPr/>
        </p:nvSpPr>
        <p:spPr>
          <a:xfrm>
            <a:off x="6345475" y="258493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4</a:t>
            </a:r>
            <a:endParaRPr>
              <a:solidFill>
                <a:srgbClr val="666666"/>
              </a:solidFill>
            </a:endParaRPr>
          </a:p>
        </p:txBody>
      </p:sp>
      <p:sp>
        <p:nvSpPr>
          <p:cNvPr id="95" name="Google Shape;95;p18"/>
          <p:cNvSpPr txBox="1"/>
          <p:nvPr/>
        </p:nvSpPr>
        <p:spPr>
          <a:xfrm>
            <a:off x="6116425" y="2132525"/>
            <a:ext cx="481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4.5</a:t>
            </a:r>
            <a:endParaRPr>
              <a:solidFill>
                <a:srgbClr val="666666"/>
              </a:solidFill>
            </a:endParaRPr>
          </a:p>
        </p:txBody>
      </p:sp>
      <p:sp>
        <p:nvSpPr>
          <p:cNvPr id="96" name="Google Shape;96;p18"/>
          <p:cNvSpPr/>
          <p:nvPr/>
        </p:nvSpPr>
        <p:spPr>
          <a:xfrm>
            <a:off x="6684025" y="1691038"/>
            <a:ext cx="1512900" cy="378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97" name="Google Shape;97;p18"/>
          <p:cNvSpPr txBox="1"/>
          <p:nvPr/>
        </p:nvSpPr>
        <p:spPr>
          <a:xfrm>
            <a:off x="6345475" y="168008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7</a:t>
            </a:r>
            <a:endParaRPr>
              <a:solidFill>
                <a:srgbClr val="66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Secure Internet Communication with TLS</a:t>
            </a:r>
            <a:endParaRPr/>
          </a:p>
        </p:txBody>
      </p:sp>
      <p:sp>
        <p:nvSpPr>
          <p:cNvPr id="103" name="Google Shape;10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Goals of TLS</a:t>
            </a:r>
            <a:endParaRPr/>
          </a:p>
          <a:p>
            <a:pPr marL="914400" lvl="1" indent="-317500" algn="l" rtl="0">
              <a:spcBef>
                <a:spcPts val="0"/>
              </a:spcBef>
              <a:spcAft>
                <a:spcPts val="0"/>
              </a:spcAft>
              <a:buSzPts val="1400"/>
              <a:buChar char="○"/>
            </a:pPr>
            <a:r>
              <a:rPr lang="en" b="1"/>
              <a:t>Confidentiality</a:t>
            </a:r>
            <a:r>
              <a:rPr lang="en"/>
              <a:t>: Ensure that attackers cannot read your traffic</a:t>
            </a:r>
            <a:endParaRPr/>
          </a:p>
          <a:p>
            <a:pPr marL="914400" lvl="1" indent="-317500" algn="l" rtl="0">
              <a:spcBef>
                <a:spcPts val="0"/>
              </a:spcBef>
              <a:spcAft>
                <a:spcPts val="0"/>
              </a:spcAft>
              <a:buSzPts val="1400"/>
              <a:buChar char="○"/>
            </a:pPr>
            <a:r>
              <a:rPr lang="en" b="1"/>
              <a:t>Integrity</a:t>
            </a:r>
            <a:r>
              <a:rPr lang="en"/>
              <a:t>: Ensure that attackers cannot tamper with your traffic</a:t>
            </a:r>
            <a:endParaRPr/>
          </a:p>
          <a:p>
            <a:pPr marL="1371600" lvl="2" indent="-317500" algn="l" rtl="0">
              <a:spcBef>
                <a:spcPts val="0"/>
              </a:spcBef>
              <a:spcAft>
                <a:spcPts val="0"/>
              </a:spcAft>
              <a:buSzPts val="1400"/>
              <a:buChar char="■"/>
            </a:pPr>
            <a:r>
              <a:rPr lang="en"/>
              <a:t>Prevent </a:t>
            </a:r>
            <a:r>
              <a:rPr lang="en" b="1"/>
              <a:t>replay attacks</a:t>
            </a:r>
            <a:endParaRPr/>
          </a:p>
          <a:p>
            <a:pPr marL="1828800" lvl="3" indent="-317500" algn="l" rtl="0">
              <a:spcBef>
                <a:spcPts val="0"/>
              </a:spcBef>
              <a:spcAft>
                <a:spcPts val="0"/>
              </a:spcAft>
              <a:buSzPts val="1400"/>
              <a:buChar char="●"/>
            </a:pPr>
            <a:r>
              <a:rPr lang="en"/>
              <a:t>The attacker records encrypted traffic and then replays it to the server</a:t>
            </a:r>
            <a:endParaRPr/>
          </a:p>
          <a:p>
            <a:pPr marL="1828800" lvl="3" indent="-317500" algn="l" rtl="0">
              <a:spcBef>
                <a:spcPts val="0"/>
              </a:spcBef>
              <a:spcAft>
                <a:spcPts val="0"/>
              </a:spcAft>
              <a:buSzPts val="1400"/>
              <a:buChar char="●"/>
            </a:pPr>
            <a:r>
              <a:rPr lang="en"/>
              <a:t>Example: Replaying a packet that sends “Pay $10 to Mallory”</a:t>
            </a:r>
            <a:endParaRPr/>
          </a:p>
          <a:p>
            <a:pPr marL="914400" lvl="1" indent="-317500" algn="l" rtl="0">
              <a:spcBef>
                <a:spcPts val="0"/>
              </a:spcBef>
              <a:spcAft>
                <a:spcPts val="0"/>
              </a:spcAft>
              <a:buSzPts val="1400"/>
              <a:buChar char="○"/>
            </a:pPr>
            <a:r>
              <a:rPr lang="en" b="1"/>
              <a:t>Authenticity</a:t>
            </a:r>
            <a:r>
              <a:rPr lang="en"/>
              <a:t>: Make sure you’re talking to the legitimate server</a:t>
            </a:r>
            <a:endParaRPr/>
          </a:p>
          <a:p>
            <a:pPr marL="1371600" lvl="2" indent="-317500" algn="l" rtl="0">
              <a:spcBef>
                <a:spcPts val="0"/>
              </a:spcBef>
              <a:spcAft>
                <a:spcPts val="0"/>
              </a:spcAft>
              <a:buSzPts val="1400"/>
              <a:buChar char="■"/>
            </a:pPr>
            <a:r>
              <a:rPr lang="en"/>
              <a:t>Defend against an attacker impersonating the server</a:t>
            </a:r>
            <a:endParaRPr/>
          </a:p>
        </p:txBody>
      </p:sp>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Summary</a:t>
            </a:r>
            <a:endParaRPr/>
          </a:p>
        </p:txBody>
      </p:sp>
      <p:sp>
        <p:nvSpPr>
          <p:cNvPr id="606" name="Google Shape;606;p63"/>
          <p:cNvSpPr txBox="1">
            <a:spLocks noGrp="1"/>
          </p:cNvSpPr>
          <p:nvPr>
            <p:ph type="body" idx="1"/>
          </p:nvPr>
        </p:nvSpPr>
        <p:spPr>
          <a:xfrm>
            <a:off x="198500" y="1246825"/>
            <a:ext cx="5021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TLS Handshake</a:t>
            </a:r>
            <a:endParaRPr/>
          </a:p>
          <a:p>
            <a:pPr marL="914400" lvl="1" indent="-317500" algn="l" rtl="0">
              <a:spcBef>
                <a:spcPts val="0"/>
              </a:spcBef>
              <a:spcAft>
                <a:spcPts val="0"/>
              </a:spcAft>
              <a:buSzPts val="1400"/>
              <a:buChar char="○"/>
            </a:pPr>
            <a:r>
              <a:rPr lang="en"/>
              <a:t>Nonces make every handshake different (prevents replay attacks across connections)</a:t>
            </a:r>
            <a:endParaRPr/>
          </a:p>
          <a:p>
            <a:pPr marL="914400" lvl="1" indent="-317500" algn="l" rtl="0">
              <a:spcBef>
                <a:spcPts val="0"/>
              </a:spcBef>
              <a:spcAft>
                <a:spcPts val="0"/>
              </a:spcAft>
              <a:buSzPts val="1400"/>
              <a:buChar char="○"/>
            </a:pPr>
            <a:r>
              <a:rPr lang="en"/>
              <a:t>Certificate proves server’s public key</a:t>
            </a:r>
            <a:endParaRPr/>
          </a:p>
          <a:p>
            <a:pPr marL="914400" lvl="1" indent="-317500" algn="l" rtl="0">
              <a:spcBef>
                <a:spcPts val="0"/>
              </a:spcBef>
              <a:spcAft>
                <a:spcPts val="0"/>
              </a:spcAft>
              <a:buSzPts val="1400"/>
              <a:buChar char="○"/>
            </a:pPr>
            <a:r>
              <a:rPr lang="en"/>
              <a:t>RSA or DHE proves that the server owns the private key</a:t>
            </a:r>
            <a:endParaRPr/>
          </a:p>
          <a:p>
            <a:pPr marL="914400" lvl="1" indent="-317500" algn="l" rtl="0">
              <a:spcBef>
                <a:spcPts val="0"/>
              </a:spcBef>
              <a:spcAft>
                <a:spcPts val="0"/>
              </a:spcAft>
              <a:buSzPts val="1400"/>
              <a:buChar char="○"/>
            </a:pPr>
            <a:r>
              <a:rPr lang="en"/>
              <a:t>RSA or DHE helps client and server agree on a shared secret key</a:t>
            </a:r>
            <a:endParaRPr/>
          </a:p>
          <a:p>
            <a:pPr marL="914400" lvl="1" indent="-317500" algn="l" rtl="0">
              <a:spcBef>
                <a:spcPts val="0"/>
              </a:spcBef>
              <a:spcAft>
                <a:spcPts val="0"/>
              </a:spcAft>
              <a:buSzPts val="1400"/>
              <a:buChar char="○"/>
            </a:pPr>
            <a:r>
              <a:rPr lang="en"/>
              <a:t>MAC exchange ensures no one tampered with the handshake</a:t>
            </a:r>
            <a:endParaRPr/>
          </a:p>
          <a:p>
            <a:pPr marL="914400" lvl="1" indent="-317500" algn="l" rtl="0">
              <a:spcBef>
                <a:spcPts val="0"/>
              </a:spcBef>
              <a:spcAft>
                <a:spcPts val="0"/>
              </a:spcAft>
              <a:buSzPts val="1400"/>
              <a:buChar char="○"/>
            </a:pPr>
            <a:r>
              <a:rPr lang="en"/>
              <a:t>Messages are sent with symmetric encryption and MACs</a:t>
            </a:r>
            <a:endParaRPr/>
          </a:p>
          <a:p>
            <a:pPr marL="914400" lvl="1" indent="-317500" algn="l" rtl="0">
              <a:spcBef>
                <a:spcPts val="0"/>
              </a:spcBef>
              <a:spcAft>
                <a:spcPts val="0"/>
              </a:spcAft>
              <a:buSzPts val="1400"/>
              <a:buChar char="○"/>
            </a:pPr>
            <a:r>
              <a:rPr lang="en"/>
              <a:t>Record numbers prevent replay attacks within a connection</a:t>
            </a:r>
            <a:endParaRPr/>
          </a:p>
        </p:txBody>
      </p:sp>
      <p:sp>
        <p:nvSpPr>
          <p:cNvPr id="607" name="Google Shape;607;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cxnSp>
        <p:nvCxnSpPr>
          <p:cNvPr id="608" name="Google Shape;608;p63"/>
          <p:cNvCxnSpPr/>
          <p:nvPr/>
        </p:nvCxnSpPr>
        <p:spPr>
          <a:xfrm>
            <a:off x="5519675" y="1530925"/>
            <a:ext cx="0" cy="3481500"/>
          </a:xfrm>
          <a:prstGeom prst="straightConnector1">
            <a:avLst/>
          </a:prstGeom>
          <a:noFill/>
          <a:ln w="19050" cap="flat" cmpd="sng">
            <a:solidFill>
              <a:schemeClr val="dk2"/>
            </a:solidFill>
            <a:prstDash val="solid"/>
            <a:round/>
            <a:headEnd type="none" w="med" len="med"/>
            <a:tailEnd type="none" w="med" len="med"/>
          </a:ln>
        </p:spPr>
      </p:cxnSp>
      <p:cxnSp>
        <p:nvCxnSpPr>
          <p:cNvPr id="609" name="Google Shape;609;p63"/>
          <p:cNvCxnSpPr/>
          <p:nvPr/>
        </p:nvCxnSpPr>
        <p:spPr>
          <a:xfrm>
            <a:off x="8558425" y="1530925"/>
            <a:ext cx="0" cy="3481500"/>
          </a:xfrm>
          <a:prstGeom prst="straightConnector1">
            <a:avLst/>
          </a:prstGeom>
          <a:noFill/>
          <a:ln w="19050" cap="flat" cmpd="sng">
            <a:solidFill>
              <a:schemeClr val="dk2"/>
            </a:solidFill>
            <a:prstDash val="solid"/>
            <a:round/>
            <a:headEnd type="none" w="med" len="med"/>
            <a:tailEnd type="none" w="med" len="med"/>
          </a:ln>
        </p:spPr>
      </p:cxnSp>
      <p:sp>
        <p:nvSpPr>
          <p:cNvPr id="610" name="Google Shape;610;p63"/>
          <p:cNvSpPr txBox="1"/>
          <p:nvPr/>
        </p:nvSpPr>
        <p:spPr>
          <a:xfrm>
            <a:off x="5376050" y="1130725"/>
            <a:ext cx="93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Client</a:t>
            </a:r>
            <a:endParaRPr/>
          </a:p>
        </p:txBody>
      </p:sp>
      <p:sp>
        <p:nvSpPr>
          <p:cNvPr id="611" name="Google Shape;611;p63"/>
          <p:cNvSpPr txBox="1"/>
          <p:nvPr/>
        </p:nvSpPr>
        <p:spPr>
          <a:xfrm>
            <a:off x="7727125" y="1130725"/>
            <a:ext cx="937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Server</a:t>
            </a:r>
            <a:endParaRPr/>
          </a:p>
        </p:txBody>
      </p:sp>
      <p:cxnSp>
        <p:nvCxnSpPr>
          <p:cNvPr id="612" name="Google Shape;612;p63"/>
          <p:cNvCxnSpPr/>
          <p:nvPr/>
        </p:nvCxnSpPr>
        <p:spPr>
          <a:xfrm>
            <a:off x="5586075" y="1539538"/>
            <a:ext cx="2879400" cy="437700"/>
          </a:xfrm>
          <a:prstGeom prst="straightConnector1">
            <a:avLst/>
          </a:prstGeom>
          <a:noFill/>
          <a:ln w="9525" cap="flat" cmpd="sng">
            <a:solidFill>
              <a:schemeClr val="dk2"/>
            </a:solidFill>
            <a:prstDash val="solid"/>
            <a:round/>
            <a:headEnd type="none" w="med" len="med"/>
            <a:tailEnd type="triangle" w="med" len="med"/>
          </a:ln>
        </p:spPr>
      </p:cxnSp>
      <p:sp>
        <p:nvSpPr>
          <p:cNvPr id="613" name="Google Shape;613;p63"/>
          <p:cNvSpPr txBox="1"/>
          <p:nvPr/>
        </p:nvSpPr>
        <p:spPr>
          <a:xfrm rot="512024">
            <a:off x="5611456" y="1411296"/>
            <a:ext cx="2866739" cy="4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ClientHello</a:t>
            </a:r>
            <a:endParaRPr/>
          </a:p>
        </p:txBody>
      </p:sp>
      <p:cxnSp>
        <p:nvCxnSpPr>
          <p:cNvPr id="614" name="Google Shape;614;p63"/>
          <p:cNvCxnSpPr/>
          <p:nvPr/>
        </p:nvCxnSpPr>
        <p:spPr>
          <a:xfrm flipH="1">
            <a:off x="5612225" y="2054787"/>
            <a:ext cx="2814300" cy="437700"/>
          </a:xfrm>
          <a:prstGeom prst="straightConnector1">
            <a:avLst/>
          </a:prstGeom>
          <a:noFill/>
          <a:ln w="9525" cap="flat" cmpd="sng">
            <a:solidFill>
              <a:schemeClr val="dk2"/>
            </a:solidFill>
            <a:prstDash val="solid"/>
            <a:round/>
            <a:headEnd type="none" w="med" len="med"/>
            <a:tailEnd type="triangle" w="med" len="med"/>
          </a:ln>
        </p:spPr>
      </p:cxnSp>
      <p:sp>
        <p:nvSpPr>
          <p:cNvPr id="615" name="Google Shape;615;p63"/>
          <p:cNvSpPr txBox="1"/>
          <p:nvPr/>
        </p:nvSpPr>
        <p:spPr>
          <a:xfrm rot="-523651" flipH="1">
            <a:off x="5598797" y="192665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ServerHello</a:t>
            </a:r>
            <a:endParaRPr/>
          </a:p>
        </p:txBody>
      </p:sp>
      <p:cxnSp>
        <p:nvCxnSpPr>
          <p:cNvPr id="616" name="Google Shape;616;p63"/>
          <p:cNvCxnSpPr/>
          <p:nvPr/>
        </p:nvCxnSpPr>
        <p:spPr>
          <a:xfrm flipH="1">
            <a:off x="5644975" y="2402337"/>
            <a:ext cx="2814300" cy="437700"/>
          </a:xfrm>
          <a:prstGeom prst="straightConnector1">
            <a:avLst/>
          </a:prstGeom>
          <a:noFill/>
          <a:ln w="9525" cap="flat" cmpd="sng">
            <a:solidFill>
              <a:schemeClr val="dk2"/>
            </a:solidFill>
            <a:prstDash val="solid"/>
            <a:round/>
            <a:headEnd type="none" w="med" len="med"/>
            <a:tailEnd type="triangle" w="med" len="med"/>
          </a:ln>
        </p:spPr>
      </p:cxnSp>
      <p:sp>
        <p:nvSpPr>
          <p:cNvPr id="617" name="Google Shape;617;p63"/>
          <p:cNvSpPr txBox="1"/>
          <p:nvPr/>
        </p:nvSpPr>
        <p:spPr>
          <a:xfrm rot="-523651" flipH="1">
            <a:off x="5631547" y="227420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Certificate</a:t>
            </a:r>
            <a:endParaRPr/>
          </a:p>
        </p:txBody>
      </p:sp>
      <p:cxnSp>
        <p:nvCxnSpPr>
          <p:cNvPr id="618" name="Google Shape;618;p63"/>
          <p:cNvCxnSpPr/>
          <p:nvPr/>
        </p:nvCxnSpPr>
        <p:spPr>
          <a:xfrm flipH="1">
            <a:off x="5612225" y="2740587"/>
            <a:ext cx="2814300" cy="437700"/>
          </a:xfrm>
          <a:prstGeom prst="straightConnector1">
            <a:avLst/>
          </a:prstGeom>
          <a:noFill/>
          <a:ln w="9525" cap="flat" cmpd="sng">
            <a:solidFill>
              <a:srgbClr val="CCCCCC"/>
            </a:solidFill>
            <a:prstDash val="solid"/>
            <a:round/>
            <a:headEnd type="none" w="med" len="med"/>
            <a:tailEnd type="triangle" w="med" len="med"/>
          </a:ln>
        </p:spPr>
      </p:cxnSp>
      <p:sp>
        <p:nvSpPr>
          <p:cNvPr id="619" name="Google Shape;619;p63"/>
          <p:cNvSpPr txBox="1"/>
          <p:nvPr/>
        </p:nvSpPr>
        <p:spPr>
          <a:xfrm rot="-523651" flipH="1">
            <a:off x="5598797" y="261245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B7B7B7"/>
                </a:solidFill>
              </a:rPr>
              <a:t>{</a:t>
            </a:r>
            <a:r>
              <a:rPr lang="en" i="1">
                <a:solidFill>
                  <a:srgbClr val="B7B7B7"/>
                </a:solidFill>
              </a:rPr>
              <a:t>g</a:t>
            </a:r>
            <a:r>
              <a:rPr lang="en" i="1" baseline="30000">
                <a:solidFill>
                  <a:srgbClr val="B7B7B7"/>
                </a:solidFill>
              </a:rPr>
              <a:t>a</a:t>
            </a:r>
            <a:r>
              <a:rPr lang="en">
                <a:solidFill>
                  <a:srgbClr val="B7B7B7"/>
                </a:solidFill>
              </a:rPr>
              <a:t> mod </a:t>
            </a:r>
            <a:r>
              <a:rPr lang="en" i="1">
                <a:solidFill>
                  <a:srgbClr val="B7B7B7"/>
                </a:solidFill>
              </a:rPr>
              <a:t>p</a:t>
            </a:r>
            <a:r>
              <a:rPr lang="en">
                <a:solidFill>
                  <a:srgbClr val="B7B7B7"/>
                </a:solidFill>
              </a:rPr>
              <a:t>}</a:t>
            </a:r>
            <a:r>
              <a:rPr lang="en" sz="1000" i="1">
                <a:solidFill>
                  <a:srgbClr val="B7B7B7"/>
                </a:solidFill>
              </a:rPr>
              <a:t>K</a:t>
            </a:r>
            <a:r>
              <a:rPr lang="en" sz="1000" baseline="30000">
                <a:solidFill>
                  <a:srgbClr val="B7B7B7"/>
                </a:solidFill>
              </a:rPr>
              <a:t>-1</a:t>
            </a:r>
            <a:r>
              <a:rPr lang="en" sz="600">
                <a:solidFill>
                  <a:srgbClr val="B7B7B7"/>
                </a:solidFill>
              </a:rPr>
              <a:t>server</a:t>
            </a:r>
            <a:endParaRPr sz="600">
              <a:solidFill>
                <a:srgbClr val="B7B7B7"/>
              </a:solidFill>
            </a:endParaRPr>
          </a:p>
        </p:txBody>
      </p:sp>
      <p:cxnSp>
        <p:nvCxnSpPr>
          <p:cNvPr id="620" name="Google Shape;620;p63"/>
          <p:cNvCxnSpPr/>
          <p:nvPr/>
        </p:nvCxnSpPr>
        <p:spPr>
          <a:xfrm>
            <a:off x="5586075" y="3292138"/>
            <a:ext cx="2879400" cy="437700"/>
          </a:xfrm>
          <a:prstGeom prst="straightConnector1">
            <a:avLst/>
          </a:prstGeom>
          <a:noFill/>
          <a:ln w="9525" cap="flat" cmpd="sng">
            <a:solidFill>
              <a:srgbClr val="CCCCCC"/>
            </a:solidFill>
            <a:prstDash val="solid"/>
            <a:round/>
            <a:headEnd type="none" w="med" len="med"/>
            <a:tailEnd type="triangle" w="med" len="med"/>
          </a:ln>
        </p:spPr>
      </p:cxnSp>
      <p:sp>
        <p:nvSpPr>
          <p:cNvPr id="621" name="Google Shape;621;p63"/>
          <p:cNvSpPr txBox="1"/>
          <p:nvPr/>
        </p:nvSpPr>
        <p:spPr>
          <a:xfrm rot="512024">
            <a:off x="5611456" y="3163896"/>
            <a:ext cx="2866739" cy="4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i="1">
                <a:solidFill>
                  <a:srgbClr val="B7B7B7"/>
                </a:solidFill>
              </a:rPr>
              <a:t>g</a:t>
            </a:r>
            <a:r>
              <a:rPr lang="en" i="1" baseline="30000">
                <a:solidFill>
                  <a:srgbClr val="B7B7B7"/>
                </a:solidFill>
              </a:rPr>
              <a:t>b</a:t>
            </a:r>
            <a:r>
              <a:rPr lang="en">
                <a:solidFill>
                  <a:srgbClr val="B7B7B7"/>
                </a:solidFill>
              </a:rPr>
              <a:t> mod </a:t>
            </a:r>
            <a:r>
              <a:rPr lang="en" i="1">
                <a:solidFill>
                  <a:srgbClr val="B7B7B7"/>
                </a:solidFill>
              </a:rPr>
              <a:t>p</a:t>
            </a:r>
            <a:endParaRPr i="1">
              <a:solidFill>
                <a:srgbClr val="B7B7B7"/>
              </a:solidFill>
            </a:endParaRPr>
          </a:p>
        </p:txBody>
      </p:sp>
      <p:cxnSp>
        <p:nvCxnSpPr>
          <p:cNvPr id="622" name="Google Shape;622;p63"/>
          <p:cNvCxnSpPr/>
          <p:nvPr/>
        </p:nvCxnSpPr>
        <p:spPr>
          <a:xfrm>
            <a:off x="5586075" y="3673138"/>
            <a:ext cx="2879400" cy="437700"/>
          </a:xfrm>
          <a:prstGeom prst="straightConnector1">
            <a:avLst/>
          </a:prstGeom>
          <a:noFill/>
          <a:ln w="9525" cap="flat" cmpd="sng">
            <a:solidFill>
              <a:schemeClr val="dk2"/>
            </a:solidFill>
            <a:prstDash val="solid"/>
            <a:round/>
            <a:headEnd type="none" w="med" len="med"/>
            <a:tailEnd type="triangle" w="med" len="med"/>
          </a:ln>
        </p:spPr>
      </p:cxnSp>
      <p:sp>
        <p:nvSpPr>
          <p:cNvPr id="623" name="Google Shape;623;p63"/>
          <p:cNvSpPr txBox="1"/>
          <p:nvPr/>
        </p:nvSpPr>
        <p:spPr>
          <a:xfrm rot="512024">
            <a:off x="5611456" y="3544896"/>
            <a:ext cx="2866739" cy="4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t>
            </a:r>
            <a:r>
              <a:rPr lang="en" i="1">
                <a:solidFill>
                  <a:schemeClr val="dk1"/>
                </a:solidFill>
              </a:rPr>
              <a:t>M</a:t>
            </a:r>
            <a:r>
              <a:rPr lang="en">
                <a:solidFill>
                  <a:schemeClr val="dk1"/>
                </a:solidFill>
              </a:rPr>
              <a:t>, MAC(</a:t>
            </a:r>
            <a:r>
              <a:rPr lang="en" i="1">
                <a:solidFill>
                  <a:schemeClr val="dk1"/>
                </a:solidFill>
              </a:rPr>
              <a:t>I</a:t>
            </a:r>
            <a:r>
              <a:rPr lang="en" sz="900" i="1">
                <a:solidFill>
                  <a:schemeClr val="dk1"/>
                </a:solidFill>
              </a:rPr>
              <a:t>B</a:t>
            </a:r>
            <a:r>
              <a:rPr lang="en">
                <a:solidFill>
                  <a:schemeClr val="dk1"/>
                </a:solidFill>
              </a:rPr>
              <a:t>, </a:t>
            </a:r>
            <a:r>
              <a:rPr lang="en" i="1">
                <a:solidFill>
                  <a:schemeClr val="dk1"/>
                </a:solidFill>
              </a:rPr>
              <a:t>M</a:t>
            </a:r>
            <a:r>
              <a:rPr lang="en">
                <a:solidFill>
                  <a:schemeClr val="dk1"/>
                </a:solidFill>
              </a:rPr>
              <a:t>)}</a:t>
            </a:r>
            <a:r>
              <a:rPr lang="en" sz="900" i="1">
                <a:solidFill>
                  <a:schemeClr val="dk1"/>
                </a:solidFill>
              </a:rPr>
              <a:t>C</a:t>
            </a:r>
            <a:r>
              <a:rPr lang="en" sz="600" i="1">
                <a:solidFill>
                  <a:schemeClr val="dk1"/>
                </a:solidFill>
              </a:rPr>
              <a:t>B</a:t>
            </a:r>
            <a:endParaRPr sz="600" i="1">
              <a:solidFill>
                <a:schemeClr val="dk1"/>
              </a:solidFill>
            </a:endParaRPr>
          </a:p>
        </p:txBody>
      </p:sp>
      <p:cxnSp>
        <p:nvCxnSpPr>
          <p:cNvPr id="624" name="Google Shape;624;p63"/>
          <p:cNvCxnSpPr/>
          <p:nvPr/>
        </p:nvCxnSpPr>
        <p:spPr>
          <a:xfrm flipH="1">
            <a:off x="5612225" y="4188387"/>
            <a:ext cx="2814300" cy="437700"/>
          </a:xfrm>
          <a:prstGeom prst="straightConnector1">
            <a:avLst/>
          </a:prstGeom>
          <a:noFill/>
          <a:ln w="9525" cap="flat" cmpd="sng">
            <a:solidFill>
              <a:schemeClr val="dk2"/>
            </a:solidFill>
            <a:prstDash val="solid"/>
            <a:round/>
            <a:headEnd type="none" w="med" len="med"/>
            <a:tailEnd type="triangle" w="med" len="med"/>
          </a:ln>
        </p:spPr>
      </p:cxnSp>
      <p:sp>
        <p:nvSpPr>
          <p:cNvPr id="625" name="Google Shape;625;p63"/>
          <p:cNvSpPr txBox="1"/>
          <p:nvPr/>
        </p:nvSpPr>
        <p:spPr>
          <a:xfrm rot="-523651" flipH="1">
            <a:off x="5598797" y="406025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t>
            </a:r>
            <a:r>
              <a:rPr lang="en" i="1">
                <a:solidFill>
                  <a:schemeClr val="dk1"/>
                </a:solidFill>
              </a:rPr>
              <a:t>M</a:t>
            </a:r>
            <a:r>
              <a:rPr lang="en">
                <a:solidFill>
                  <a:schemeClr val="dk1"/>
                </a:solidFill>
              </a:rPr>
              <a:t>, MAC(</a:t>
            </a:r>
            <a:r>
              <a:rPr lang="en" i="1">
                <a:solidFill>
                  <a:schemeClr val="dk1"/>
                </a:solidFill>
              </a:rPr>
              <a:t>I</a:t>
            </a:r>
            <a:r>
              <a:rPr lang="en" sz="900" i="1">
                <a:solidFill>
                  <a:schemeClr val="dk1"/>
                </a:solidFill>
              </a:rPr>
              <a:t>S</a:t>
            </a:r>
            <a:r>
              <a:rPr lang="en">
                <a:solidFill>
                  <a:schemeClr val="dk1"/>
                </a:solidFill>
              </a:rPr>
              <a:t>, </a:t>
            </a:r>
            <a:r>
              <a:rPr lang="en" i="1">
                <a:solidFill>
                  <a:schemeClr val="dk1"/>
                </a:solidFill>
              </a:rPr>
              <a:t>M</a:t>
            </a:r>
            <a:r>
              <a:rPr lang="en">
                <a:solidFill>
                  <a:schemeClr val="dk1"/>
                </a:solidFill>
              </a:rPr>
              <a:t>)}</a:t>
            </a:r>
            <a:r>
              <a:rPr lang="en" sz="900" i="1">
                <a:solidFill>
                  <a:schemeClr val="dk1"/>
                </a:solidFill>
              </a:rPr>
              <a:t>C</a:t>
            </a:r>
            <a:r>
              <a:rPr lang="en" sz="600" i="1">
                <a:solidFill>
                  <a:schemeClr val="dk1"/>
                </a:solidFill>
              </a:rPr>
              <a:t>S</a:t>
            </a:r>
            <a:endParaRPr sz="1200" i="1"/>
          </a:p>
        </p:txBody>
      </p:sp>
      <p:sp>
        <p:nvSpPr>
          <p:cNvPr id="626" name="Google Shape;626;p63"/>
          <p:cNvSpPr txBox="1"/>
          <p:nvPr/>
        </p:nvSpPr>
        <p:spPr>
          <a:xfrm>
            <a:off x="7054650" y="2919238"/>
            <a:ext cx="1417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B7B7B7"/>
                </a:solidFill>
              </a:rPr>
              <a:t>Or RSA exchange</a:t>
            </a:r>
            <a:endParaRPr sz="1000">
              <a:solidFill>
                <a:srgbClr val="B7B7B7"/>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Summary</a:t>
            </a:r>
            <a:endParaRPr/>
          </a:p>
        </p:txBody>
      </p:sp>
      <p:sp>
        <p:nvSpPr>
          <p:cNvPr id="632" name="Google Shape;63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DHE TLS: Forward secrecy</a:t>
            </a:r>
            <a:endParaRPr/>
          </a:p>
          <a:p>
            <a:pPr marL="914400" lvl="1" indent="-317500" algn="l" rtl="0">
              <a:spcBef>
                <a:spcPts val="0"/>
              </a:spcBef>
              <a:spcAft>
                <a:spcPts val="0"/>
              </a:spcAft>
              <a:buSzPts val="1400"/>
              <a:buChar char="○"/>
            </a:pPr>
            <a:r>
              <a:rPr lang="en"/>
              <a:t>RSA TLS: No forward secrecy</a:t>
            </a:r>
            <a:endParaRPr/>
          </a:p>
          <a:p>
            <a:pPr marL="914400" lvl="1" indent="-317500" algn="l" rtl="0">
              <a:spcBef>
                <a:spcPts val="0"/>
              </a:spcBef>
              <a:spcAft>
                <a:spcPts val="0"/>
              </a:spcAft>
              <a:buSzPts val="1400"/>
              <a:buChar char="○"/>
            </a:pPr>
            <a:r>
              <a:rPr lang="en"/>
              <a:t>End-to-end security: Secure even if all intermediate parties are malicious</a:t>
            </a:r>
            <a:endParaRPr/>
          </a:p>
          <a:p>
            <a:pPr marL="914400" lvl="1" indent="-317500" algn="l" rtl="0">
              <a:spcBef>
                <a:spcPts val="0"/>
              </a:spcBef>
              <a:spcAft>
                <a:spcPts val="0"/>
              </a:spcAft>
              <a:buSzPts val="1400"/>
              <a:buChar char="○"/>
            </a:pPr>
            <a:r>
              <a:rPr lang="en"/>
              <a:t>Not anonymous: Attackers can determine who you’re talking to</a:t>
            </a:r>
            <a:endParaRPr/>
          </a:p>
          <a:p>
            <a:pPr marL="914400" lvl="1" indent="-317500" algn="l" rtl="0">
              <a:spcBef>
                <a:spcPts val="0"/>
              </a:spcBef>
              <a:spcAft>
                <a:spcPts val="0"/>
              </a:spcAft>
              <a:buSzPts val="1400"/>
              <a:buChar char="○"/>
            </a:pPr>
            <a:r>
              <a:rPr lang="en"/>
              <a:t>No availability: Connections can be dropped or censored</a:t>
            </a:r>
            <a:endParaRPr/>
          </a:p>
          <a:p>
            <a:pPr marL="457200" lvl="0" indent="-342900" algn="l" rtl="0">
              <a:spcBef>
                <a:spcPts val="0"/>
              </a:spcBef>
              <a:spcAft>
                <a:spcPts val="0"/>
              </a:spcAft>
              <a:buSzPts val="1800"/>
              <a:buChar char="●"/>
            </a:pPr>
            <a:r>
              <a:rPr lang="en"/>
              <a:t>Can be used by the application layer (e.g. HTTPS)</a:t>
            </a:r>
            <a:endParaRPr/>
          </a:p>
          <a:p>
            <a:pPr marL="457200" lvl="0" indent="-342900" algn="l" rtl="0">
              <a:spcBef>
                <a:spcPts val="0"/>
              </a:spcBef>
              <a:spcAft>
                <a:spcPts val="0"/>
              </a:spcAft>
              <a:buSzPts val="1800"/>
              <a:buChar char="●"/>
            </a:pPr>
            <a:r>
              <a:rPr lang="en"/>
              <a:t>Trusting certificate authorities can be hard</a:t>
            </a:r>
            <a:endParaRPr/>
          </a:p>
        </p:txBody>
      </p:sp>
      <p:sp>
        <p:nvSpPr>
          <p:cNvPr id="633" name="Google Shape;63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 Summary</a:t>
            </a:r>
            <a:endParaRPr/>
          </a:p>
        </p:txBody>
      </p:sp>
      <p:sp>
        <p:nvSpPr>
          <p:cNvPr id="908" name="Google Shape;908;p77"/>
          <p:cNvSpPr txBox="1">
            <a:spLocks noGrp="1"/>
          </p:cNvSpPr>
          <p:nvPr>
            <p:ph type="body" idx="1"/>
          </p:nvPr>
        </p:nvSpPr>
        <p:spPr>
          <a:xfrm>
            <a:off x="198500" y="1246825"/>
            <a:ext cx="8520600" cy="2028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DNS (Domain Name System): An Internet protocol for translating human-readable domain names to IP addresses</a:t>
            </a:r>
            <a:endParaRPr/>
          </a:p>
          <a:p>
            <a:pPr marL="914400" lvl="1" indent="-317500" algn="l" rtl="0">
              <a:spcBef>
                <a:spcPts val="0"/>
              </a:spcBef>
              <a:spcAft>
                <a:spcPts val="0"/>
              </a:spcAft>
              <a:buSzPts val="1400"/>
              <a:buChar char="○"/>
            </a:pPr>
            <a:r>
              <a:rPr lang="en"/>
              <a:t>DNS name servers on the Internet provide answers to DNS queries</a:t>
            </a:r>
            <a:endParaRPr/>
          </a:p>
          <a:p>
            <a:pPr marL="914400" lvl="1" indent="-317500" algn="l" rtl="0">
              <a:spcBef>
                <a:spcPts val="0"/>
              </a:spcBef>
              <a:spcAft>
                <a:spcPts val="0"/>
              </a:spcAft>
              <a:buSzPts val="1400"/>
              <a:buChar char="○"/>
            </a:pPr>
            <a:r>
              <a:rPr lang="en"/>
              <a:t>Name servers are arranged in a domain hierarchy tree</a:t>
            </a:r>
            <a:endParaRPr/>
          </a:p>
          <a:p>
            <a:pPr marL="914400" lvl="1" indent="-317500" algn="l" rtl="0">
              <a:spcBef>
                <a:spcPts val="0"/>
              </a:spcBef>
              <a:spcAft>
                <a:spcPts val="0"/>
              </a:spcAft>
              <a:buSzPts val="1400"/>
              <a:buChar char="○"/>
            </a:pPr>
            <a:r>
              <a:rPr lang="en"/>
              <a:t>Lookups proceed down the domain tree: name servers will direct you down the tree until you receive an answer</a:t>
            </a:r>
            <a:endParaRPr/>
          </a:p>
          <a:p>
            <a:pPr marL="914400" lvl="1" indent="-317500" algn="l" rtl="0">
              <a:spcBef>
                <a:spcPts val="0"/>
              </a:spcBef>
              <a:spcAft>
                <a:spcPts val="0"/>
              </a:spcAft>
              <a:buSzPts val="1400"/>
              <a:buChar char="○"/>
            </a:pPr>
            <a:r>
              <a:rPr lang="en"/>
              <a:t>The stub resolver tells the recursive resolver to perform the lookup</a:t>
            </a:r>
            <a:endParaRPr/>
          </a:p>
        </p:txBody>
      </p:sp>
      <p:sp>
        <p:nvSpPr>
          <p:cNvPr id="909" name="Google Shape;909;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910" name="Google Shape;910;p77"/>
          <p:cNvSpPr txBox="1"/>
          <p:nvPr/>
        </p:nvSpPr>
        <p:spPr>
          <a:xfrm>
            <a:off x="3922400" y="32754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911" name="Google Shape;911;p77"/>
          <p:cNvSpPr txBox="1"/>
          <p:nvPr/>
        </p:nvSpPr>
        <p:spPr>
          <a:xfrm>
            <a:off x="2576875" y="392285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912" name="Google Shape;912;p77"/>
          <p:cNvSpPr txBox="1"/>
          <p:nvPr/>
        </p:nvSpPr>
        <p:spPr>
          <a:xfrm>
            <a:off x="4207250" y="392285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.org</a:t>
            </a:r>
            <a:endParaRPr>
              <a:latin typeface="Calibri"/>
              <a:ea typeface="Calibri"/>
              <a:cs typeface="Calibri"/>
              <a:sym typeface="Calibri"/>
            </a:endParaRPr>
          </a:p>
        </p:txBody>
      </p:sp>
      <p:sp>
        <p:nvSpPr>
          <p:cNvPr id="913" name="Google Shape;913;p77"/>
          <p:cNvSpPr txBox="1"/>
          <p:nvPr/>
        </p:nvSpPr>
        <p:spPr>
          <a:xfrm>
            <a:off x="5837625" y="392285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914" name="Google Shape;914;p77"/>
          <p:cNvSpPr txBox="1"/>
          <p:nvPr/>
        </p:nvSpPr>
        <p:spPr>
          <a:xfrm>
            <a:off x="65060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915" name="Google Shape;915;p77"/>
          <p:cNvSpPr txBox="1"/>
          <p:nvPr/>
        </p:nvSpPr>
        <p:spPr>
          <a:xfrm>
            <a:off x="52084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916" name="Google Shape;916;p77"/>
          <p:cNvSpPr txBox="1"/>
          <p:nvPr/>
        </p:nvSpPr>
        <p:spPr>
          <a:xfrm>
            <a:off x="4024975" y="4570275"/>
            <a:ext cx="1043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cs161.org</a:t>
            </a:r>
            <a:endParaRPr sz="1200">
              <a:latin typeface="Calibri"/>
              <a:ea typeface="Calibri"/>
              <a:cs typeface="Calibri"/>
              <a:sym typeface="Calibri"/>
            </a:endParaRPr>
          </a:p>
        </p:txBody>
      </p:sp>
      <p:sp>
        <p:nvSpPr>
          <p:cNvPr id="917" name="Google Shape;917;p77"/>
          <p:cNvSpPr txBox="1"/>
          <p:nvPr/>
        </p:nvSpPr>
        <p:spPr>
          <a:xfrm>
            <a:off x="3026350" y="4570275"/>
            <a:ext cx="8586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mit.edu</a:t>
            </a:r>
            <a:endParaRPr sz="1200">
              <a:latin typeface="Calibri"/>
              <a:ea typeface="Calibri"/>
              <a:cs typeface="Calibri"/>
              <a:sym typeface="Calibri"/>
            </a:endParaRPr>
          </a:p>
        </p:txBody>
      </p:sp>
      <p:sp>
        <p:nvSpPr>
          <p:cNvPr id="918" name="Google Shape;918;p77"/>
          <p:cNvSpPr txBox="1"/>
          <p:nvPr/>
        </p:nvSpPr>
        <p:spPr>
          <a:xfrm>
            <a:off x="1590000" y="4570275"/>
            <a:ext cx="12963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berkeley.edu</a:t>
            </a:r>
            <a:endParaRPr sz="1200">
              <a:latin typeface="Calibri"/>
              <a:ea typeface="Calibri"/>
              <a:cs typeface="Calibri"/>
              <a:sym typeface="Calibri"/>
            </a:endParaRPr>
          </a:p>
        </p:txBody>
      </p:sp>
      <p:cxnSp>
        <p:nvCxnSpPr>
          <p:cNvPr id="919" name="Google Shape;919;p77"/>
          <p:cNvCxnSpPr>
            <a:stCxn id="910" idx="2"/>
            <a:endCxn id="911" idx="0"/>
          </p:cNvCxnSpPr>
          <p:nvPr/>
        </p:nvCxnSpPr>
        <p:spPr>
          <a:xfrm flipH="1">
            <a:off x="2910950" y="3669025"/>
            <a:ext cx="1630500" cy="253800"/>
          </a:xfrm>
          <a:prstGeom prst="straightConnector1">
            <a:avLst/>
          </a:prstGeom>
          <a:noFill/>
          <a:ln w="9525" cap="flat" cmpd="sng">
            <a:solidFill>
              <a:srgbClr val="000000"/>
            </a:solidFill>
            <a:prstDash val="solid"/>
            <a:round/>
            <a:headEnd type="none" w="med" len="med"/>
            <a:tailEnd type="none" w="med" len="med"/>
          </a:ln>
        </p:spPr>
      </p:cxnSp>
      <p:cxnSp>
        <p:nvCxnSpPr>
          <p:cNvPr id="920" name="Google Shape;920;p77"/>
          <p:cNvCxnSpPr>
            <a:stCxn id="910" idx="2"/>
            <a:endCxn id="912" idx="0"/>
          </p:cNvCxnSpPr>
          <p:nvPr/>
        </p:nvCxnSpPr>
        <p:spPr>
          <a:xfrm>
            <a:off x="4541450" y="3669025"/>
            <a:ext cx="0" cy="253800"/>
          </a:xfrm>
          <a:prstGeom prst="straightConnector1">
            <a:avLst/>
          </a:prstGeom>
          <a:noFill/>
          <a:ln w="9525" cap="flat" cmpd="sng">
            <a:solidFill>
              <a:srgbClr val="000000"/>
            </a:solidFill>
            <a:prstDash val="solid"/>
            <a:round/>
            <a:headEnd type="none" w="med" len="med"/>
            <a:tailEnd type="none" w="med" len="med"/>
          </a:ln>
        </p:spPr>
      </p:cxnSp>
      <p:cxnSp>
        <p:nvCxnSpPr>
          <p:cNvPr id="921" name="Google Shape;921;p77"/>
          <p:cNvCxnSpPr>
            <a:stCxn id="910" idx="2"/>
            <a:endCxn id="913" idx="0"/>
          </p:cNvCxnSpPr>
          <p:nvPr/>
        </p:nvCxnSpPr>
        <p:spPr>
          <a:xfrm>
            <a:off x="4541450" y="3669025"/>
            <a:ext cx="1630500" cy="253800"/>
          </a:xfrm>
          <a:prstGeom prst="straightConnector1">
            <a:avLst/>
          </a:prstGeom>
          <a:noFill/>
          <a:ln w="9525" cap="flat" cmpd="sng">
            <a:solidFill>
              <a:srgbClr val="000000"/>
            </a:solidFill>
            <a:prstDash val="solid"/>
            <a:round/>
            <a:headEnd type="none" w="med" len="med"/>
            <a:tailEnd type="none" w="med" len="med"/>
          </a:ln>
        </p:spPr>
      </p:cxnSp>
      <p:cxnSp>
        <p:nvCxnSpPr>
          <p:cNvPr id="922" name="Google Shape;922;p77"/>
          <p:cNvCxnSpPr>
            <a:stCxn id="911" idx="2"/>
            <a:endCxn id="918" idx="0"/>
          </p:cNvCxnSpPr>
          <p:nvPr/>
        </p:nvCxnSpPr>
        <p:spPr>
          <a:xfrm flipH="1">
            <a:off x="2238175" y="4316452"/>
            <a:ext cx="672900" cy="253800"/>
          </a:xfrm>
          <a:prstGeom prst="straightConnector1">
            <a:avLst/>
          </a:prstGeom>
          <a:noFill/>
          <a:ln w="9525" cap="flat" cmpd="sng">
            <a:solidFill>
              <a:srgbClr val="000000"/>
            </a:solidFill>
            <a:prstDash val="solid"/>
            <a:round/>
            <a:headEnd type="none" w="med" len="med"/>
            <a:tailEnd type="none" w="med" len="med"/>
          </a:ln>
        </p:spPr>
      </p:cxnSp>
      <p:cxnSp>
        <p:nvCxnSpPr>
          <p:cNvPr id="923" name="Google Shape;923;p77"/>
          <p:cNvCxnSpPr>
            <a:stCxn id="911" idx="2"/>
            <a:endCxn id="917" idx="0"/>
          </p:cNvCxnSpPr>
          <p:nvPr/>
        </p:nvCxnSpPr>
        <p:spPr>
          <a:xfrm>
            <a:off x="2911075" y="4316452"/>
            <a:ext cx="544500" cy="253800"/>
          </a:xfrm>
          <a:prstGeom prst="straightConnector1">
            <a:avLst/>
          </a:prstGeom>
          <a:noFill/>
          <a:ln w="9525" cap="flat" cmpd="sng">
            <a:solidFill>
              <a:srgbClr val="000000"/>
            </a:solidFill>
            <a:prstDash val="solid"/>
            <a:round/>
            <a:headEnd type="none" w="med" len="med"/>
            <a:tailEnd type="none" w="med" len="med"/>
          </a:ln>
        </p:spPr>
      </p:cxnSp>
      <p:cxnSp>
        <p:nvCxnSpPr>
          <p:cNvPr id="924" name="Google Shape;924;p77"/>
          <p:cNvCxnSpPr>
            <a:stCxn id="912" idx="2"/>
            <a:endCxn id="916" idx="0"/>
          </p:cNvCxnSpPr>
          <p:nvPr/>
        </p:nvCxnSpPr>
        <p:spPr>
          <a:xfrm>
            <a:off x="4541450" y="4316452"/>
            <a:ext cx="5100" cy="253800"/>
          </a:xfrm>
          <a:prstGeom prst="straightConnector1">
            <a:avLst/>
          </a:prstGeom>
          <a:noFill/>
          <a:ln w="9525" cap="flat" cmpd="sng">
            <a:solidFill>
              <a:srgbClr val="000000"/>
            </a:solidFill>
            <a:prstDash val="solid"/>
            <a:round/>
            <a:headEnd type="none" w="med" len="med"/>
            <a:tailEnd type="none" w="med" len="med"/>
          </a:ln>
        </p:spPr>
      </p:cxnSp>
      <p:cxnSp>
        <p:nvCxnSpPr>
          <p:cNvPr id="925" name="Google Shape;925;p77"/>
          <p:cNvCxnSpPr>
            <a:stCxn id="913" idx="2"/>
            <a:endCxn id="915" idx="0"/>
          </p:cNvCxnSpPr>
          <p:nvPr/>
        </p:nvCxnSpPr>
        <p:spPr>
          <a:xfrm flipH="1">
            <a:off x="5787225" y="4316452"/>
            <a:ext cx="384600" cy="253800"/>
          </a:xfrm>
          <a:prstGeom prst="straightConnector1">
            <a:avLst/>
          </a:prstGeom>
          <a:noFill/>
          <a:ln w="9525" cap="flat" cmpd="sng">
            <a:solidFill>
              <a:srgbClr val="000000"/>
            </a:solidFill>
            <a:prstDash val="solid"/>
            <a:round/>
            <a:headEnd type="none" w="med" len="med"/>
            <a:tailEnd type="none" w="med" len="med"/>
          </a:ln>
        </p:spPr>
      </p:cxnSp>
      <p:cxnSp>
        <p:nvCxnSpPr>
          <p:cNvPr id="926" name="Google Shape;926;p77"/>
          <p:cNvCxnSpPr>
            <a:stCxn id="913" idx="2"/>
            <a:endCxn id="914" idx="0"/>
          </p:cNvCxnSpPr>
          <p:nvPr/>
        </p:nvCxnSpPr>
        <p:spPr>
          <a:xfrm>
            <a:off x="6171825" y="4316452"/>
            <a:ext cx="913200" cy="2538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 Summary</a:t>
            </a:r>
            <a:endParaRPr/>
          </a:p>
        </p:txBody>
      </p:sp>
      <p:sp>
        <p:nvSpPr>
          <p:cNvPr id="932" name="Google Shape;932;p78"/>
          <p:cNvSpPr txBox="1">
            <a:spLocks noGrp="1"/>
          </p:cNvSpPr>
          <p:nvPr>
            <p:ph type="body" idx="1"/>
          </p:nvPr>
        </p:nvSpPr>
        <p:spPr>
          <a:xfrm>
            <a:off x="198500" y="1246825"/>
            <a:ext cx="8520600" cy="352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DNS message structure</a:t>
            </a:r>
            <a:endParaRPr dirty="0"/>
          </a:p>
          <a:p>
            <a:pPr marL="914400" lvl="1" indent="-317500" algn="l" rtl="0">
              <a:spcBef>
                <a:spcPts val="0"/>
              </a:spcBef>
              <a:spcAft>
                <a:spcPts val="0"/>
              </a:spcAft>
              <a:buSzPts val="1400"/>
              <a:buChar char="○"/>
            </a:pPr>
            <a:r>
              <a:rPr lang="en" dirty="0"/>
              <a:t>DNS uses UDP for efficiency</a:t>
            </a:r>
            <a:endParaRPr dirty="0"/>
          </a:p>
          <a:p>
            <a:pPr marL="914400" lvl="1" indent="-317500" algn="l" rtl="0">
              <a:spcBef>
                <a:spcPts val="0"/>
              </a:spcBef>
              <a:spcAft>
                <a:spcPts val="0"/>
              </a:spcAft>
              <a:buSzPts val="1400"/>
              <a:buChar char="○"/>
            </a:pPr>
            <a:r>
              <a:rPr lang="en" dirty="0"/>
              <a:t>DNS packets include a random 16-bit ID field to match requests to responses</a:t>
            </a:r>
            <a:endParaRPr dirty="0"/>
          </a:p>
          <a:p>
            <a:pPr marL="914400" lvl="1" indent="-317500" algn="l" rtl="0">
              <a:spcBef>
                <a:spcPts val="0"/>
              </a:spcBef>
              <a:spcAft>
                <a:spcPts val="0"/>
              </a:spcAft>
              <a:buSzPts val="1400"/>
              <a:buChar char="○"/>
            </a:pPr>
            <a:r>
              <a:rPr lang="en" dirty="0"/>
              <a:t>Data is encoded in records, which are name-value pairs with a type</a:t>
            </a:r>
            <a:endParaRPr dirty="0"/>
          </a:p>
          <a:p>
            <a:pPr marL="1371600" lvl="2" indent="-317500" algn="l" rtl="0">
              <a:spcBef>
                <a:spcPts val="0"/>
              </a:spcBef>
              <a:spcAft>
                <a:spcPts val="0"/>
              </a:spcAft>
              <a:buSzPts val="1400"/>
              <a:buChar char="■"/>
            </a:pPr>
            <a:r>
              <a:rPr lang="en" b="1" dirty="0"/>
              <a:t>A (answer) type records</a:t>
            </a:r>
            <a:r>
              <a:rPr lang="en" dirty="0"/>
              <a:t>: Maps a domain name to an IPv4 address</a:t>
            </a:r>
            <a:endParaRPr dirty="0"/>
          </a:p>
          <a:p>
            <a:pPr marL="1371600" lvl="2" indent="-317500" algn="l" rtl="0">
              <a:spcBef>
                <a:spcPts val="0"/>
              </a:spcBef>
              <a:spcAft>
                <a:spcPts val="0"/>
              </a:spcAft>
              <a:buSzPts val="1400"/>
              <a:buChar char="■"/>
            </a:pPr>
            <a:r>
              <a:rPr lang="en" b="1" dirty="0"/>
              <a:t>NS (name server) type records</a:t>
            </a:r>
            <a:r>
              <a:rPr lang="en" dirty="0"/>
              <a:t>: Designates another DNS server to handle a domain</a:t>
            </a:r>
            <a:endParaRPr dirty="0"/>
          </a:p>
          <a:p>
            <a:pPr marL="914400" lvl="1" indent="-317500" algn="l" rtl="0">
              <a:spcBef>
                <a:spcPts val="0"/>
              </a:spcBef>
              <a:spcAft>
                <a:spcPts val="0"/>
              </a:spcAft>
              <a:buSzPts val="1400"/>
              <a:buChar char="○"/>
            </a:pPr>
            <a:r>
              <a:rPr lang="en" dirty="0"/>
              <a:t>Resolvers cache as many records as possible (until their time-to-live expires)</a:t>
            </a:r>
            <a:endParaRPr dirty="0"/>
          </a:p>
        </p:txBody>
      </p:sp>
      <p:sp>
        <p:nvSpPr>
          <p:cNvPr id="933" name="Google Shape;933;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Network Attackers</a:t>
            </a:r>
            <a:endParaRPr/>
          </a:p>
        </p:txBody>
      </p:sp>
      <p:sp>
        <p:nvSpPr>
          <p:cNvPr id="947" name="Google Shape;94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48" name="Google Shape;948;p69"/>
          <p:cNvGraphicFramePr/>
          <p:nvPr/>
        </p:nvGraphicFramePr>
        <p:xfrm>
          <a:off x="516875" y="2043313"/>
          <a:ext cx="8110225" cy="2651640"/>
        </p:xfrm>
        <a:graphic>
          <a:graphicData uri="http://schemas.openxmlformats.org/drawingml/2006/table">
            <a:tbl>
              <a:tblPr>
                <a:noFill/>
                <a:tableStyleId>{BFE604CA-AD57-4AB2-B3D3-69E05442DE48}</a:tableStyleId>
              </a:tblPr>
              <a:tblGrid>
                <a:gridCol w="3534575">
                  <a:extLst>
                    <a:ext uri="{9D8B030D-6E8A-4147-A177-3AD203B41FA5}">
                      <a16:colId xmlns:a16="http://schemas.microsoft.com/office/drawing/2014/main" val="20000"/>
                    </a:ext>
                  </a:extLst>
                </a:gridCol>
                <a:gridCol w="2271250">
                  <a:extLst>
                    <a:ext uri="{9D8B030D-6E8A-4147-A177-3AD203B41FA5}">
                      <a16:colId xmlns:a16="http://schemas.microsoft.com/office/drawing/2014/main" val="20001"/>
                    </a:ext>
                  </a:extLst>
                </a:gridCol>
                <a:gridCol w="23044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 sz="1800"/>
                        <a:t>Can modify or delete packets</a:t>
                      </a:r>
                      <a:endParaRPr sz="1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t>Can read packets</a:t>
                      </a:r>
                      <a:endParaRPr sz="18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t>Man-in-the-middle/In-path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t>Man-on-the-side/On-path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t>Off-path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49" name="Google Shape;949;p69"/>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Threat model: There are 3 types of attackers we’ll consider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 Security: Summary</a:t>
            </a:r>
            <a:endParaRPr/>
          </a:p>
        </p:txBody>
      </p:sp>
      <p:sp>
        <p:nvSpPr>
          <p:cNvPr id="939" name="Google Shape;939;p79"/>
          <p:cNvSpPr txBox="1">
            <a:spLocks noGrp="1"/>
          </p:cNvSpPr>
          <p:nvPr>
            <p:ph type="body" idx="1"/>
          </p:nvPr>
        </p:nvSpPr>
        <p:spPr>
          <a:xfrm>
            <a:off x="198500" y="1246825"/>
            <a:ext cx="85206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Cache poisoning attack: Send a malicious record to the resolver, which caches the record</a:t>
            </a:r>
            <a:endParaRPr/>
          </a:p>
          <a:p>
            <a:pPr marL="914400" lvl="1" indent="-317500" algn="l" rtl="0">
              <a:spcBef>
                <a:spcPts val="0"/>
              </a:spcBef>
              <a:spcAft>
                <a:spcPts val="0"/>
              </a:spcAft>
              <a:buSzPts val="1400"/>
              <a:buChar char="○"/>
            </a:pPr>
            <a:r>
              <a:rPr lang="en"/>
              <a:t>Causes packets to be sent to the wrong place (e.g. to the attacker, who becomes a MITM)</a:t>
            </a:r>
            <a:endParaRPr/>
          </a:p>
          <a:p>
            <a:pPr marL="457200" lvl="0" indent="-342900" algn="l" rtl="0">
              <a:spcBef>
                <a:spcPts val="0"/>
              </a:spcBef>
              <a:spcAft>
                <a:spcPts val="0"/>
              </a:spcAft>
              <a:buSzPts val="1800"/>
              <a:buChar char="●"/>
            </a:pPr>
            <a:r>
              <a:rPr lang="en"/>
              <a:t>Risk: Malicious name servers</a:t>
            </a:r>
            <a:endParaRPr/>
          </a:p>
          <a:p>
            <a:pPr marL="914400" lvl="1" indent="-317500" algn="l" rtl="0">
              <a:spcBef>
                <a:spcPts val="0"/>
              </a:spcBef>
              <a:spcAft>
                <a:spcPts val="0"/>
              </a:spcAft>
              <a:buSzPts val="1400"/>
              <a:buChar char="○"/>
            </a:pPr>
            <a:r>
              <a:rPr lang="en"/>
              <a:t>Defense: Bailiwick checking: Resolver only accepts records in the name server’s zone</a:t>
            </a:r>
            <a:endParaRPr/>
          </a:p>
          <a:p>
            <a:pPr marL="457200" lvl="0" indent="-342900" algn="l" rtl="0">
              <a:spcBef>
                <a:spcPts val="0"/>
              </a:spcBef>
              <a:spcAft>
                <a:spcPts val="0"/>
              </a:spcAft>
              <a:buSzPts val="1800"/>
              <a:buChar char="●"/>
            </a:pPr>
            <a:r>
              <a:rPr lang="en"/>
              <a:t>Risk: Network attackers</a:t>
            </a:r>
            <a:endParaRPr/>
          </a:p>
          <a:p>
            <a:pPr marL="914400" lvl="1" indent="-317500" algn="l" rtl="0">
              <a:spcBef>
                <a:spcPts val="0"/>
              </a:spcBef>
              <a:spcAft>
                <a:spcPts val="0"/>
              </a:spcAft>
              <a:buSzPts val="1400"/>
              <a:buChar char="○"/>
            </a:pPr>
            <a:r>
              <a:rPr lang="en"/>
              <a:t>MITM attackers can poison the cache without detection</a:t>
            </a:r>
            <a:endParaRPr/>
          </a:p>
          <a:p>
            <a:pPr marL="914400" lvl="1" indent="-317500" algn="l" rtl="0">
              <a:spcBef>
                <a:spcPts val="0"/>
              </a:spcBef>
              <a:spcAft>
                <a:spcPts val="0"/>
              </a:spcAft>
              <a:buSzPts val="1400"/>
              <a:buChar char="○"/>
            </a:pPr>
            <a:r>
              <a:rPr lang="en"/>
              <a:t>On-path attackers can race the legitimate response to poison the cache</a:t>
            </a:r>
            <a:endParaRPr/>
          </a:p>
          <a:p>
            <a:pPr marL="914400" lvl="1" indent="-317500" algn="l" rtl="0">
              <a:spcBef>
                <a:spcPts val="0"/>
              </a:spcBef>
              <a:spcAft>
                <a:spcPts val="0"/>
              </a:spcAft>
              <a:buSzPts val="1400"/>
              <a:buChar char="○"/>
            </a:pPr>
            <a:r>
              <a:rPr lang="en"/>
              <a:t>Off-path attackers must guess the ID field (Defense: Make the ID field random)</a:t>
            </a:r>
            <a:endParaRPr/>
          </a:p>
          <a:p>
            <a:pPr marL="1371600" lvl="2" indent="-317500" algn="l" rtl="0">
              <a:spcBef>
                <a:spcPts val="0"/>
              </a:spcBef>
              <a:spcAft>
                <a:spcPts val="0"/>
              </a:spcAft>
              <a:buSzPts val="1400"/>
              <a:buChar char="■"/>
            </a:pPr>
            <a:r>
              <a:rPr lang="en"/>
              <a:t>Kaminsky attack: Query non-existent domains and put the poisoned record in the additional section (which will still be cached). Lets the off-path attacker try repeatedly until succeeding</a:t>
            </a:r>
            <a:endParaRPr/>
          </a:p>
          <a:p>
            <a:pPr marL="1371600" lvl="2" indent="-317500" algn="l" rtl="0">
              <a:spcBef>
                <a:spcPts val="0"/>
              </a:spcBef>
              <a:spcAft>
                <a:spcPts val="0"/>
              </a:spcAft>
              <a:buSzPts val="1400"/>
              <a:buChar char="■"/>
            </a:pPr>
            <a:r>
              <a:rPr lang="en"/>
              <a:t>Defense: Source port randomization (more bits for the off-path attacker to guess)</a:t>
            </a:r>
            <a:endParaRPr/>
          </a:p>
        </p:txBody>
      </p:sp>
      <p:sp>
        <p:nvSpPr>
          <p:cNvPr id="940" name="Google Shape;940;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DNSSEC: Summary</a:t>
            </a:r>
            <a:endParaRPr/>
          </a:p>
        </p:txBody>
      </p:sp>
      <p:sp>
        <p:nvSpPr>
          <p:cNvPr id="898" name="Google Shape;898;p9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DNSSEC: An extension of the DNS protocol that ensures integrity on the results</a:t>
            </a:r>
            <a:endParaRPr dirty="0"/>
          </a:p>
          <a:p>
            <a:pPr marL="914400" lvl="1" indent="-317500" algn="l" rtl="0">
              <a:spcBef>
                <a:spcPts val="0"/>
              </a:spcBef>
              <a:spcAft>
                <a:spcPts val="0"/>
              </a:spcAft>
              <a:buSzPts val="1400"/>
              <a:buChar char="○"/>
            </a:pPr>
            <a:r>
              <a:rPr lang="en" dirty="0"/>
              <a:t>Provides object security (unlike DNS over TLS, which would provide channel security)</a:t>
            </a:r>
            <a:endParaRPr dirty="0"/>
          </a:p>
          <a:p>
            <a:pPr marL="914400" lvl="1" indent="-317500" algn="l" rtl="0">
              <a:spcBef>
                <a:spcPts val="0"/>
              </a:spcBef>
              <a:spcAft>
                <a:spcPts val="0"/>
              </a:spcAft>
              <a:buSzPts val="1400"/>
              <a:buChar char="○"/>
            </a:pPr>
            <a:r>
              <a:rPr lang="en" dirty="0"/>
              <a:t>Uses signatures to cryptographically verify records</a:t>
            </a:r>
            <a:endParaRPr dirty="0"/>
          </a:p>
          <a:p>
            <a:pPr marL="914400" lvl="1" indent="-317500" algn="l" rtl="0">
              <a:spcBef>
                <a:spcPts val="0"/>
              </a:spcBef>
              <a:spcAft>
                <a:spcPts val="0"/>
              </a:spcAft>
              <a:buSzPts val="1400"/>
              <a:buChar char="○"/>
            </a:pPr>
            <a:r>
              <a:rPr lang="en" dirty="0"/>
              <a:t>Uses a hierarchical public key infrastructure to delegate trust from the trust anchor (root)</a:t>
            </a:r>
            <a:endParaRPr dirty="0"/>
          </a:p>
          <a:p>
            <a:pPr marL="457200" lvl="0" indent="-342900" algn="l" rtl="0">
              <a:spcBef>
                <a:spcPts val="0"/>
              </a:spcBef>
              <a:spcAft>
                <a:spcPts val="0"/>
              </a:spcAft>
              <a:buSzPts val="1800"/>
              <a:buChar char="●"/>
            </a:pPr>
            <a:endParaRPr dirty="0"/>
          </a:p>
        </p:txBody>
      </p:sp>
      <p:sp>
        <p:nvSpPr>
          <p:cNvPr id="899" name="Google Shape;899;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Spoofing</a:t>
            </a:r>
            <a:endParaRPr/>
          </a:p>
        </p:txBody>
      </p:sp>
      <p:sp>
        <p:nvSpPr>
          <p:cNvPr id="955" name="Google Shape;955;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Spoofing</a:t>
            </a:r>
            <a:r>
              <a:rPr lang="en" dirty="0"/>
              <a:t>: Lying about the identity of the sender</a:t>
            </a:r>
            <a:endParaRPr dirty="0"/>
          </a:p>
          <a:p>
            <a:pPr marL="914400" lvl="1" indent="-317500" algn="l" rtl="0">
              <a:spcBef>
                <a:spcPts val="0"/>
              </a:spcBef>
              <a:spcAft>
                <a:spcPts val="0"/>
              </a:spcAft>
              <a:buSzPts val="1400"/>
              <a:buChar char="○"/>
            </a:pPr>
            <a:r>
              <a:rPr lang="en" dirty="0"/>
              <a:t>Example: Mallory sends a message and says the message is from Alice</a:t>
            </a:r>
            <a:endParaRPr dirty="0"/>
          </a:p>
          <a:p>
            <a:pPr marL="914400" lvl="1" indent="-317500" algn="l" rtl="0">
              <a:spcBef>
                <a:spcPts val="0"/>
              </a:spcBef>
              <a:spcAft>
                <a:spcPts val="0"/>
              </a:spcAft>
              <a:buSzPts val="1400"/>
              <a:buChar char="○"/>
            </a:pPr>
            <a:r>
              <a:rPr lang="en" dirty="0"/>
              <a:t>The attacker can lie about the </a:t>
            </a:r>
            <a:r>
              <a:rPr lang="en" i="1" dirty="0"/>
              <a:t>source address</a:t>
            </a:r>
            <a:r>
              <a:rPr lang="en" dirty="0"/>
              <a:t> in the packet header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All types of attackers can spoof packets</a:t>
            </a:r>
            <a:endParaRPr dirty="0"/>
          </a:p>
          <a:p>
            <a:pPr marL="914400" lvl="1" indent="-317500" algn="l" rtl="0">
              <a:spcBef>
                <a:spcPts val="0"/>
              </a:spcBef>
              <a:spcAft>
                <a:spcPts val="0"/>
              </a:spcAft>
              <a:buSzPts val="1400"/>
              <a:buChar char="○"/>
            </a:pPr>
            <a:r>
              <a:rPr lang="en" dirty="0"/>
              <a:t>However, some spoofing attacks may be harder if the attacker can’t read or modify packets</a:t>
            </a:r>
            <a:endParaRPr dirty="0"/>
          </a:p>
        </p:txBody>
      </p:sp>
      <p:sp>
        <p:nvSpPr>
          <p:cNvPr id="956" name="Google Shape;956;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62" name="Google Shape;962;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6</a:t>
            </a:fld>
            <a:endParaRPr b="0">
              <a:solidFill>
                <a:schemeClr val="dk2"/>
              </a:solidFill>
            </a:endParaRPr>
          </a:p>
        </p:txBody>
      </p:sp>
      <p:sp>
        <p:nvSpPr>
          <p:cNvPr id="963" name="Google Shape;963;p7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a real-life attacker read packets?</a:t>
            </a:r>
            <a:endParaRPr/>
          </a:p>
          <a:p>
            <a:pPr marL="457200" lvl="0" indent="-342900" algn="l" rtl="0">
              <a:spcBef>
                <a:spcPts val="0"/>
              </a:spcBef>
              <a:spcAft>
                <a:spcPts val="0"/>
              </a:spcAft>
              <a:buSzPts val="1800"/>
              <a:buChar char="●"/>
            </a:pPr>
            <a:r>
              <a:rPr lang="en"/>
              <a:t>Layer 1 attack: Use a special device to read bits being transmitted across space</a:t>
            </a:r>
            <a:endParaRPr/>
          </a:p>
        </p:txBody>
      </p:sp>
      <p:pic>
        <p:nvPicPr>
          <p:cNvPr id="964" name="Google Shape;964;p71"/>
          <p:cNvPicPr preferRelativeResize="0"/>
          <p:nvPr/>
        </p:nvPicPr>
        <p:blipFill>
          <a:blip r:embed="rId3">
            <a:alphaModFix/>
          </a:blip>
          <a:stretch>
            <a:fillRect/>
          </a:stretch>
        </p:blipFill>
        <p:spPr>
          <a:xfrm>
            <a:off x="876500" y="2833350"/>
            <a:ext cx="2437125" cy="2261950"/>
          </a:xfrm>
          <a:prstGeom prst="rect">
            <a:avLst/>
          </a:prstGeom>
          <a:noFill/>
          <a:ln>
            <a:noFill/>
          </a:ln>
        </p:spPr>
      </p:pic>
      <p:pic>
        <p:nvPicPr>
          <p:cNvPr id="965" name="Google Shape;965;p71"/>
          <p:cNvPicPr preferRelativeResize="0"/>
          <p:nvPr/>
        </p:nvPicPr>
        <p:blipFill>
          <a:blip r:embed="rId4">
            <a:alphaModFix/>
          </a:blip>
          <a:stretch>
            <a:fillRect/>
          </a:stretch>
        </p:blipFill>
        <p:spPr>
          <a:xfrm>
            <a:off x="3725900" y="2833350"/>
            <a:ext cx="2261950" cy="226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969"/>
        <p:cNvGrpSpPr/>
        <p:nvPr/>
      </p:nvGrpSpPr>
      <p:grpSpPr>
        <a:xfrm>
          <a:off x="0" y="0"/>
          <a:ext cx="0" cy="0"/>
          <a:chOff x="0" y="0"/>
          <a:chExt cx="0" cy="0"/>
        </a:xfrm>
      </p:grpSpPr>
      <p:sp>
        <p:nvSpPr>
          <p:cNvPr id="970" name="Google Shape;970;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71" name="Google Shape;971;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972" name="Google Shape;972;p72"/>
          <p:cNvGraphicFramePr/>
          <p:nvPr/>
        </p:nvGraphicFramePr>
        <p:xfrm>
          <a:off x="0" y="1352550"/>
          <a:ext cx="7239000" cy="2895480"/>
        </p:xfrm>
        <a:graphic>
          <a:graphicData uri="http://schemas.openxmlformats.org/drawingml/2006/table">
            <a:tbl>
              <a:tblPr>
                <a:noFill/>
                <a:tableStyleId>{BFE604CA-AD57-4AB2-B3D3-69E05442DE48}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b="1">
                          <a:solidFill>
                            <a:schemeClr val="dk2"/>
                          </a:solidFill>
                        </a:rPr>
                        <a:t>Operation Ivy Bells</a:t>
                      </a:r>
                      <a:endParaRPr sz="1600" b="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i="1">
                          <a:solidFill>
                            <a:schemeClr val="dk2"/>
                          </a:solidFill>
                        </a:rPr>
                        <a:t>Matthew Carle</a:t>
                      </a:r>
                      <a:endParaRPr i="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r" rtl="0">
                        <a:spcBef>
                          <a:spcPts val="0"/>
                        </a:spcBef>
                        <a:spcAft>
                          <a:spcPts val="0"/>
                        </a:spcAft>
                        <a:buNone/>
                      </a:pPr>
                      <a:r>
                        <a:rPr lang="en" i="1">
                          <a:solidFill>
                            <a:schemeClr val="dk2"/>
                          </a:solidFill>
                        </a:rPr>
                        <a:t>February 6, 2017</a:t>
                      </a:r>
                      <a:endParaRPr i="1">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gridSpan="2">
                  <a:txBody>
                    <a:bodyPr/>
                    <a:lstStyle/>
                    <a:p>
                      <a:pPr marL="0" lvl="0" indent="0" algn="l" rtl="0">
                        <a:spcBef>
                          <a:spcPts val="0"/>
                        </a:spcBef>
                        <a:spcAft>
                          <a:spcPts val="0"/>
                        </a:spcAft>
                        <a:buNone/>
                      </a:pPr>
                      <a:r>
                        <a:rPr lang="en" dirty="0">
                          <a:solidFill>
                            <a:schemeClr val="dk2"/>
                          </a:solidFill>
                        </a:rPr>
                        <a:t>In an effort to alter the balance of the Cold War, divers from the USS Halibut scoured the ocean floor for a five-inch diameter cable that carried secret Soviet communications between military bases. The divers found the cable and installed a listening device. Upon their return to the United States, the NSA analyzed the recordings and found that a surprising amount of sensitive Soviet information travelled through the lines without encryption. The original tap was later discovered by the Soviets and is now on exhibit at the KGB museum in Moscow.</a:t>
                      </a:r>
                      <a:endParaRPr dirty="0">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973" name="Google Shape;973;p72" title="Military Community"/>
          <p:cNvPicPr preferRelativeResize="0"/>
          <p:nvPr/>
        </p:nvPicPr>
        <p:blipFill>
          <a:blip r:embed="rId3">
            <a:alphaModFix/>
          </a:blip>
          <a:stretch>
            <a:fillRect/>
          </a:stretch>
        </p:blipFill>
        <p:spPr>
          <a:xfrm>
            <a:off x="1028700" y="1415000"/>
            <a:ext cx="1089427" cy="393600"/>
          </a:xfrm>
          <a:prstGeom prst="rect">
            <a:avLst/>
          </a:prstGeom>
          <a:noFill/>
          <a:ln>
            <a:noFill/>
          </a:ln>
        </p:spPr>
      </p:pic>
      <p:pic>
        <p:nvPicPr>
          <p:cNvPr id="974" name="Google Shape;974;p72"/>
          <p:cNvPicPr preferRelativeResize="0"/>
          <p:nvPr/>
        </p:nvPicPr>
        <p:blipFill>
          <a:blip r:embed="rId4">
            <a:alphaModFix/>
          </a:blip>
          <a:stretch>
            <a:fillRect/>
          </a:stretch>
        </p:blipFill>
        <p:spPr>
          <a:xfrm>
            <a:off x="7278160" y="2261375"/>
            <a:ext cx="1822726" cy="10626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80" name="Google Shape;980;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981" name="Google Shape;981;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Layer 2 attack: Read packets sent across the local area network (LAN)</a:t>
            </a:r>
            <a:endParaRPr/>
          </a:p>
          <a:p>
            <a:pPr marL="457200" lvl="0" indent="-342900" algn="l" rtl="0">
              <a:spcBef>
                <a:spcPts val="0"/>
              </a:spcBef>
              <a:spcAft>
                <a:spcPts val="0"/>
              </a:spcAft>
              <a:buSzPts val="1800"/>
              <a:buChar char="●"/>
            </a:pPr>
            <a:r>
              <a:rPr lang="en"/>
              <a:t>Recall: A LAN is a network of connected machines</a:t>
            </a:r>
            <a:endParaRPr/>
          </a:p>
          <a:p>
            <a:pPr marL="914400" lvl="1" indent="-317500" algn="l" rtl="0">
              <a:spcBef>
                <a:spcPts val="0"/>
              </a:spcBef>
              <a:spcAft>
                <a:spcPts val="0"/>
              </a:spcAft>
              <a:buSzPts val="1400"/>
              <a:buChar char="○"/>
            </a:pPr>
            <a:r>
              <a:rPr lang="en"/>
              <a:t>Any machine on the LAN can send packets to any other machine on the LAN</a:t>
            </a:r>
            <a:endParaRPr/>
          </a:p>
          <a:p>
            <a:pPr marL="457200" lvl="0" indent="-342900" algn="l" rtl="0">
              <a:spcBef>
                <a:spcPts val="0"/>
              </a:spcBef>
              <a:spcAft>
                <a:spcPts val="0"/>
              </a:spcAft>
              <a:buSzPts val="1800"/>
              <a:buChar char="●"/>
            </a:pPr>
            <a:r>
              <a:rPr lang="en"/>
              <a:t>Some LANs use </a:t>
            </a:r>
            <a:r>
              <a:rPr lang="en" b="1"/>
              <a:t>broadcast technologies</a:t>
            </a:r>
            <a:endParaRPr b="1"/>
          </a:p>
          <a:p>
            <a:pPr marL="914400" lvl="1" indent="-317500" algn="l" rtl="0">
              <a:spcBef>
                <a:spcPts val="0"/>
              </a:spcBef>
              <a:spcAft>
                <a:spcPts val="0"/>
              </a:spcAft>
              <a:buSzPts val="1400"/>
              <a:buChar char="○"/>
            </a:pPr>
            <a:r>
              <a:rPr lang="en"/>
              <a:t>Every packet gets sent to every machine on the LAN</a:t>
            </a:r>
            <a:endParaRPr/>
          </a:p>
          <a:p>
            <a:pPr marL="914400" lvl="1" indent="-317500" algn="l" rtl="0">
              <a:spcBef>
                <a:spcPts val="0"/>
              </a:spcBef>
              <a:spcAft>
                <a:spcPts val="0"/>
              </a:spcAft>
              <a:buSzPts val="1400"/>
              <a:buChar char="○"/>
            </a:pPr>
            <a:r>
              <a:rPr lang="en"/>
              <a:t>Each machine agrees to ignore packets where the destination is a different machine</a:t>
            </a:r>
            <a:endParaRPr/>
          </a:p>
          <a:p>
            <a:pPr marL="457200" lvl="0" indent="-342900" algn="l" rtl="0">
              <a:spcBef>
                <a:spcPts val="0"/>
              </a:spcBef>
              <a:spcAft>
                <a:spcPts val="0"/>
              </a:spcAft>
              <a:buSzPts val="1800"/>
              <a:buChar char="●"/>
            </a:pPr>
            <a:r>
              <a:rPr lang="en"/>
              <a:t>A machine can break the agreement and read packets meant for other machines</a:t>
            </a:r>
            <a:endParaRPr/>
          </a:p>
          <a:p>
            <a:pPr marL="914400" lvl="1" indent="-317500" algn="l" rtl="0">
              <a:spcBef>
                <a:spcPts val="0"/>
              </a:spcBef>
              <a:spcAft>
                <a:spcPts val="0"/>
              </a:spcAft>
              <a:buSzPts val="1400"/>
              <a:buChar char="○"/>
            </a:pPr>
            <a:r>
              <a:rPr lang="en"/>
              <a:t>This is called </a:t>
            </a:r>
            <a:r>
              <a:rPr lang="en" b="1"/>
              <a:t>promiscuous mode</a:t>
            </a:r>
            <a:endParaRPr/>
          </a:p>
          <a:p>
            <a:pPr marL="914400" lvl="1" indent="-317500" algn="l" rtl="0">
              <a:spcBef>
                <a:spcPts val="0"/>
              </a:spcBef>
              <a:spcAft>
                <a:spcPts val="0"/>
              </a:spcAft>
              <a:buSzPts val="1400"/>
              <a:buChar char="○"/>
            </a:pPr>
            <a:r>
              <a:rPr lang="en"/>
              <a:t>May require root access on the machine</a:t>
            </a:r>
            <a:endParaRPr/>
          </a:p>
        </p:txBody>
      </p:sp>
      <p:pic>
        <p:nvPicPr>
          <p:cNvPr id="982" name="Google Shape;982;p73"/>
          <p:cNvPicPr preferRelativeResize="0"/>
          <p:nvPr/>
        </p:nvPicPr>
        <p:blipFill rotWithShape="1">
          <a:blip r:embed="rId3">
            <a:alphaModFix/>
          </a:blip>
          <a:srcRect l="6239" t="7148" r="80041" b="46006"/>
          <a:stretch/>
        </p:blipFill>
        <p:spPr>
          <a:xfrm>
            <a:off x="5063875" y="3881722"/>
            <a:ext cx="570140" cy="572700"/>
          </a:xfrm>
          <a:prstGeom prst="rect">
            <a:avLst/>
          </a:prstGeom>
          <a:noFill/>
          <a:ln>
            <a:noFill/>
          </a:ln>
        </p:spPr>
      </p:pic>
      <p:cxnSp>
        <p:nvCxnSpPr>
          <p:cNvPr id="983" name="Google Shape;983;p73"/>
          <p:cNvCxnSpPr>
            <a:stCxn id="982" idx="2"/>
          </p:cNvCxnSpPr>
          <p:nvPr/>
        </p:nvCxnSpPr>
        <p:spPr>
          <a:xfrm>
            <a:off x="534894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4" name="Google Shape;984;p73"/>
          <p:cNvPicPr preferRelativeResize="0"/>
          <p:nvPr/>
        </p:nvPicPr>
        <p:blipFill rotWithShape="1">
          <a:blip r:embed="rId3">
            <a:alphaModFix/>
          </a:blip>
          <a:srcRect l="6239" t="7148" r="80041" b="46006"/>
          <a:stretch/>
        </p:blipFill>
        <p:spPr>
          <a:xfrm>
            <a:off x="5958700" y="3881722"/>
            <a:ext cx="570140" cy="572700"/>
          </a:xfrm>
          <a:prstGeom prst="rect">
            <a:avLst/>
          </a:prstGeom>
          <a:noFill/>
          <a:ln>
            <a:noFill/>
          </a:ln>
        </p:spPr>
      </p:pic>
      <p:cxnSp>
        <p:nvCxnSpPr>
          <p:cNvPr id="985" name="Google Shape;985;p73"/>
          <p:cNvCxnSpPr>
            <a:stCxn id="984" idx="2"/>
          </p:cNvCxnSpPr>
          <p:nvPr/>
        </p:nvCxnSpPr>
        <p:spPr>
          <a:xfrm>
            <a:off x="6243770"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6" name="Google Shape;986;p73"/>
          <p:cNvPicPr preferRelativeResize="0"/>
          <p:nvPr/>
        </p:nvPicPr>
        <p:blipFill rotWithShape="1">
          <a:blip r:embed="rId3">
            <a:alphaModFix/>
          </a:blip>
          <a:srcRect l="6239" t="7148" r="80041" b="46006"/>
          <a:stretch/>
        </p:blipFill>
        <p:spPr>
          <a:xfrm>
            <a:off x="6853525" y="3881722"/>
            <a:ext cx="570140" cy="572700"/>
          </a:xfrm>
          <a:prstGeom prst="rect">
            <a:avLst/>
          </a:prstGeom>
          <a:noFill/>
          <a:ln>
            <a:noFill/>
          </a:ln>
        </p:spPr>
      </p:pic>
      <p:cxnSp>
        <p:nvCxnSpPr>
          <p:cNvPr id="987" name="Google Shape;987;p73"/>
          <p:cNvCxnSpPr>
            <a:stCxn id="986" idx="2"/>
          </p:cNvCxnSpPr>
          <p:nvPr/>
        </p:nvCxnSpPr>
        <p:spPr>
          <a:xfrm>
            <a:off x="713859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8" name="Google Shape;988;p73"/>
          <p:cNvPicPr preferRelativeResize="0"/>
          <p:nvPr/>
        </p:nvPicPr>
        <p:blipFill rotWithShape="1">
          <a:blip r:embed="rId3">
            <a:alphaModFix/>
          </a:blip>
          <a:srcRect l="6239" t="7148" r="80041" b="46006"/>
          <a:stretch/>
        </p:blipFill>
        <p:spPr>
          <a:xfrm>
            <a:off x="7748350" y="3881722"/>
            <a:ext cx="570140" cy="572700"/>
          </a:xfrm>
          <a:prstGeom prst="rect">
            <a:avLst/>
          </a:prstGeom>
          <a:noFill/>
          <a:ln>
            <a:noFill/>
          </a:ln>
        </p:spPr>
      </p:pic>
      <p:cxnSp>
        <p:nvCxnSpPr>
          <p:cNvPr id="989" name="Google Shape;989;p73"/>
          <p:cNvCxnSpPr>
            <a:stCxn id="988" idx="2"/>
          </p:cNvCxnSpPr>
          <p:nvPr/>
        </p:nvCxnSpPr>
        <p:spPr>
          <a:xfrm>
            <a:off x="8033420" y="445442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990" name="Google Shape;990;p73"/>
          <p:cNvCxnSpPr/>
          <p:nvPr/>
        </p:nvCxnSpPr>
        <p:spPr>
          <a:xfrm>
            <a:off x="5356638" y="4883150"/>
            <a:ext cx="2669100" cy="0"/>
          </a:xfrm>
          <a:prstGeom prst="straightConnector1">
            <a:avLst/>
          </a:prstGeom>
          <a:noFill/>
          <a:ln w="38100" cap="flat" cmpd="sng">
            <a:solidFill>
              <a:srgbClr val="000000"/>
            </a:solidFill>
            <a:prstDash val="solid"/>
            <a:round/>
            <a:headEnd type="none" w="med" len="med"/>
            <a:tailEnd type="none" w="med" len="med"/>
          </a:ln>
        </p:spPr>
      </p:cxnSp>
      <p:sp>
        <p:nvSpPr>
          <p:cNvPr id="991" name="Google Shape;991;p73"/>
          <p:cNvSpPr txBox="1"/>
          <p:nvPr/>
        </p:nvSpPr>
        <p:spPr>
          <a:xfrm>
            <a:off x="521980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992" name="Google Shape;992;p73"/>
          <p:cNvSpPr txBox="1"/>
          <p:nvPr/>
        </p:nvSpPr>
        <p:spPr>
          <a:xfrm>
            <a:off x="611462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993" name="Google Shape;993;p73"/>
          <p:cNvSpPr txBox="1"/>
          <p:nvPr/>
        </p:nvSpPr>
        <p:spPr>
          <a:xfrm>
            <a:off x="790427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994" name="Google Shape;994;p73"/>
          <p:cNvSpPr txBox="1"/>
          <p:nvPr/>
        </p:nvSpPr>
        <p:spPr>
          <a:xfrm>
            <a:off x="700945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0" name="Google Shape;100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9</a:t>
            </a:fld>
            <a:endParaRPr b="0">
              <a:solidFill>
                <a:schemeClr val="dk2"/>
              </a:solidFill>
            </a:endParaRPr>
          </a:p>
        </p:txBody>
      </p:sp>
      <p:sp>
        <p:nvSpPr>
          <p:cNvPr id="1001" name="Google Shape;1001;p7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err="1">
                <a:latin typeface="Courier New"/>
                <a:ea typeface="Courier New"/>
                <a:cs typeface="Courier New"/>
                <a:sym typeface="Courier New"/>
              </a:rPr>
              <a:t>tcpdump</a:t>
            </a:r>
            <a:r>
              <a:rPr lang="en" dirty="0"/>
              <a:t>: A program for reading packets on the local network</a:t>
            </a:r>
            <a:endParaRPr dirty="0"/>
          </a:p>
          <a:p>
            <a:pPr marL="914400" lvl="1" indent="-317500" algn="l" rtl="0">
              <a:spcBef>
                <a:spcPts val="0"/>
              </a:spcBef>
              <a:spcAft>
                <a:spcPts val="0"/>
              </a:spcAft>
              <a:buSzPts val="1400"/>
              <a:buChar char="○"/>
            </a:pPr>
            <a:r>
              <a:rPr lang="en" dirty="0"/>
              <a:t>Uses promiscuous mode to read other machines’ packets in broadcast technologies</a:t>
            </a:r>
            <a:endParaRPr dirty="0"/>
          </a:p>
          <a:p>
            <a:pPr marL="457200" lvl="0" indent="-342900" algn="l" rtl="0">
              <a:spcBef>
                <a:spcPts val="0"/>
              </a:spcBef>
              <a:spcAft>
                <a:spcPts val="0"/>
              </a:spcAft>
              <a:buSzPts val="1800"/>
              <a:buChar char="●"/>
            </a:pPr>
            <a:r>
              <a:rPr lang="en" dirty="0"/>
              <a:t>Wireshark: A graphical user interface (GUI) for analyzing </a:t>
            </a:r>
            <a:r>
              <a:rPr lang="en" b="1" dirty="0" err="1">
                <a:latin typeface="Courier New"/>
                <a:ea typeface="Courier New"/>
                <a:cs typeface="Courier New"/>
                <a:sym typeface="Courier New"/>
              </a:rPr>
              <a:t>tcpdump</a:t>
            </a:r>
            <a:r>
              <a:rPr lang="en" dirty="0"/>
              <a:t> packets</a:t>
            </a:r>
            <a:endParaRPr dirty="0"/>
          </a:p>
        </p:txBody>
      </p:sp>
      <p:pic>
        <p:nvPicPr>
          <p:cNvPr id="1002" name="Google Shape;1002;p74"/>
          <p:cNvPicPr preferRelativeResize="0"/>
          <p:nvPr/>
        </p:nvPicPr>
        <p:blipFill>
          <a:blip r:embed="rId3">
            <a:alphaModFix/>
          </a:blip>
          <a:stretch>
            <a:fillRect/>
          </a:stretch>
        </p:blipFill>
        <p:spPr>
          <a:xfrm>
            <a:off x="925925" y="2752550"/>
            <a:ext cx="3570724" cy="2351975"/>
          </a:xfrm>
          <a:prstGeom prst="rect">
            <a:avLst/>
          </a:prstGeom>
          <a:noFill/>
          <a:ln>
            <a:noFill/>
          </a:ln>
        </p:spPr>
      </p:pic>
      <p:pic>
        <p:nvPicPr>
          <p:cNvPr id="1003" name="Google Shape;1003;p74"/>
          <p:cNvPicPr preferRelativeResize="0"/>
          <p:nvPr/>
        </p:nvPicPr>
        <p:blipFill>
          <a:blip r:embed="rId4">
            <a:alphaModFix/>
          </a:blip>
          <a:stretch>
            <a:fillRect/>
          </a:stretch>
        </p:blipFill>
        <p:spPr>
          <a:xfrm>
            <a:off x="5029200" y="2752550"/>
            <a:ext cx="3547008" cy="2351975"/>
          </a:xfrm>
          <a:prstGeom prst="rect">
            <a:avLst/>
          </a:prstGeom>
          <a:noFill/>
          <a:ln>
            <a:noFill/>
          </a:ln>
        </p:spPr>
      </p:pic>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3119</Words>
  <Application>Microsoft Macintosh PowerPoint</Application>
  <PresentationFormat>On-screen Show (16:9)</PresentationFormat>
  <Paragraphs>448</Paragraphs>
  <Slides>41</Slides>
  <Notes>41</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Google Sans</vt:lpstr>
      <vt:lpstr>Arial</vt:lpstr>
      <vt:lpstr>Calibri</vt:lpstr>
      <vt:lpstr>Courier New</vt:lpstr>
      <vt:lpstr>Wingdings</vt:lpstr>
      <vt:lpstr>CS 161</vt:lpstr>
      <vt:lpstr>Announcement  </vt:lpstr>
      <vt:lpstr>Today’s Plan</vt:lpstr>
      <vt:lpstr>Network Attackers</vt:lpstr>
      <vt:lpstr>Types of Network Attackers</vt:lpstr>
      <vt:lpstr>Spoofing</vt:lpstr>
      <vt:lpstr>Real-World On-Path Attackers</vt:lpstr>
      <vt:lpstr>Real-World On-Path Attackers</vt:lpstr>
      <vt:lpstr>Real-World On-Path Attackers</vt:lpstr>
      <vt:lpstr>Real-World On-Path Attackers</vt:lpstr>
      <vt:lpstr>Real-World On-Path Attackers</vt:lpstr>
      <vt:lpstr>The Law and Sniffing Packets</vt:lpstr>
      <vt:lpstr>Address Resolution Protocol (ARP)</vt:lpstr>
      <vt:lpstr>Review: Layer 2 and Layer 3</vt:lpstr>
      <vt:lpstr>Address Resolution Protocol (ARP)</vt:lpstr>
      <vt:lpstr>Address Resolution Protocol (ARP)</vt:lpstr>
      <vt:lpstr>Address Resolution Protocol (ARP)</vt:lpstr>
      <vt:lpstr>Address Resolution Protocol (ARP)</vt:lpstr>
      <vt:lpstr>Address Resolution Protocol (ARP)</vt:lpstr>
      <vt:lpstr>Address Resolution Protocol (ARP)</vt:lpstr>
      <vt:lpstr>Attacks on ARP</vt:lpstr>
      <vt:lpstr>Attacks on ARP</vt:lpstr>
      <vt:lpstr>Attacks on ARP</vt:lpstr>
      <vt:lpstr>Attacks on ARP</vt:lpstr>
      <vt:lpstr>Attack: ARP Spoofing</vt:lpstr>
      <vt:lpstr>ARP Spoofing: Defenses</vt:lpstr>
      <vt:lpstr>More Important Concepts</vt:lpstr>
      <vt:lpstr>ARP (Address Resolution Protocol)</vt:lpstr>
      <vt:lpstr>DHCP (Dynamic Host Configuration Protocol)</vt:lpstr>
      <vt:lpstr>WPA (Wi-Fi Protected Access)</vt:lpstr>
      <vt:lpstr>Summary</vt:lpstr>
      <vt:lpstr>Summary</vt:lpstr>
      <vt:lpstr>Transmission Control Protocol (TCP)</vt:lpstr>
      <vt:lpstr>User Datagram Protocol (UDP)</vt:lpstr>
      <vt:lpstr>TLS</vt:lpstr>
      <vt:lpstr>Today: Secure Internet Communication with TLS</vt:lpstr>
      <vt:lpstr>TLS: Summary</vt:lpstr>
      <vt:lpstr>TLS: Summary</vt:lpstr>
      <vt:lpstr>DNS: Summary</vt:lpstr>
      <vt:lpstr>DNS: Summary</vt:lpstr>
      <vt:lpstr>DNS Security: Summary</vt:lpstr>
      <vt:lpstr>DNSSEC: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Networking and ARP</dc:title>
  <cp:lastModifiedBy>Jian Xiang</cp:lastModifiedBy>
  <cp:revision>34</cp:revision>
  <dcterms:modified xsi:type="dcterms:W3CDTF">2023-10-29T12:04:45Z</dcterms:modified>
</cp:coreProperties>
</file>