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9CAB0-A2DA-4CA3-95AE-7AEE93F270F5}">
  <a:tblStyle styleId="{8E79CAB0-A2DA-4CA3-95AE-7AEE93F27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rebsonsecurity.com/2011/08/digital-hit-men-for-hi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bca2e5ae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bca2e5a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ca2e5a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ca2e5a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ca2e5a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ca2e5a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ca2e5a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ca2e5a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bca2e5a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bca2e5a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ca2e5ae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ca2e5ae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bca2e5a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bca2e5a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“Everybody buys into an insurance scheme”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bca2e5a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bca2e5a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ca2e5a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ca2e5a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eefccd6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eefccd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64d4566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64d4566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5747d67a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5747d67a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5747d67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5747d67a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bca2e5a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bca2e5a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7b161f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7b161f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5747d67a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5747d67a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efccd6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efccd6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747d67a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747d67a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747d67a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747d67a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764d4566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764d4566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64d4566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64d456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efccd6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efccd6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efccd6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efccd6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efccd63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efccd63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64d456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764d456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efccd6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efccd6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764d456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764d456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764d456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e764d456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764d4566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764d4566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764d4566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764d4566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64d456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64d456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c553304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c553304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64d4566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64d4566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77b161f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77b161f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64d4566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764d4566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764d4566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764d4566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764d4566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764d4566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764d45669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764d45669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e764d4566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e764d456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Like Eskimo Pies: “hard crunchy exterior, soft creamy center”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764d4566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764d4566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64d4566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64d4566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5747d6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5747d6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https://krebsonsecurity.com/2011/08/digital-hit-men-for-hire/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747d67a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747d67a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747d67a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747d67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bca2e5a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bca2e5a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ca2e5a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ca2e5a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00E12492-EBB1-11E0-9182-A131A81C585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Denial of Service and Firewalls</a:t>
            </a:r>
            <a:endParaRPr/>
          </a:p>
        </p:txBody>
      </p:sp>
      <p:sp>
        <p:nvSpPr>
          <p:cNvPr id="3" name="Subtitle 2">
            <a:extLst>
              <a:ext uri="{FF2B5EF4-FFF2-40B4-BE49-F238E27FC236}">
                <a16:creationId xmlns:a16="http://schemas.microsoft.com/office/drawing/2014/main" id="{DFF9495D-7CF6-BC20-756F-1A407E8BFA54}"/>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Targets</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Application-level DoS</a:t>
            </a:r>
            <a:r>
              <a:rPr lang="en"/>
              <a:t>: Target the high-level application running on the host</a:t>
            </a:r>
            <a:endParaRPr b="1"/>
          </a:p>
          <a:p>
            <a:pPr marL="457200" lvl="0" indent="-342900" algn="l" rtl="0">
              <a:spcBef>
                <a:spcPts val="0"/>
              </a:spcBef>
              <a:spcAft>
                <a:spcPts val="0"/>
              </a:spcAft>
              <a:buSzPts val="1800"/>
              <a:buChar char="●"/>
            </a:pPr>
            <a:r>
              <a:rPr lang="en" b="1"/>
              <a:t>Network-level DoS</a:t>
            </a:r>
            <a:r>
              <a:rPr lang="en"/>
              <a:t>: Target network protocols to affect the host’s Internet</a:t>
            </a:r>
            <a:endParaRPr/>
          </a:p>
        </p:txBody>
      </p:sp>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Application-Level DoS</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a:t>
            </a:r>
            <a:endParaRPr/>
          </a:p>
        </p:txBody>
      </p:sp>
      <p:sp>
        <p:nvSpPr>
          <p:cNvPr id="157" name="Google Shape;157;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Target the resources that the application uses</a:t>
            </a:r>
            <a:endParaRPr/>
          </a:p>
          <a:p>
            <a:pPr marL="457200" lvl="0" indent="-342900" algn="l" rtl="0">
              <a:spcBef>
                <a:spcPts val="0"/>
              </a:spcBef>
              <a:spcAft>
                <a:spcPts val="0"/>
              </a:spcAft>
              <a:buSzPts val="1800"/>
              <a:buChar char="●"/>
            </a:pPr>
            <a:r>
              <a:rPr lang="en"/>
              <a:t>Exploit features of the application itself</a:t>
            </a:r>
            <a:endParaRPr/>
          </a:p>
          <a:p>
            <a:pPr marL="457200" lvl="0" indent="-342900" algn="l" rtl="0">
              <a:spcBef>
                <a:spcPts val="0"/>
              </a:spcBef>
              <a:spcAft>
                <a:spcPts val="0"/>
              </a:spcAft>
              <a:buSzPts val="1800"/>
              <a:buChar char="●"/>
            </a:pPr>
            <a:r>
              <a:rPr lang="en"/>
              <a:t>Some attacks rely on </a:t>
            </a:r>
            <a:r>
              <a:rPr lang="en" b="1"/>
              <a:t>asymmetry</a:t>
            </a:r>
            <a:r>
              <a:rPr lang="en"/>
              <a:t>: A small amount of input from the attack results in a large amount of consumed resources!</a:t>
            </a:r>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 Consumption</a:t>
            </a:r>
            <a:endParaRPr/>
          </a:p>
        </p:txBody>
      </p:sp>
      <p:sp>
        <p:nvSpPr>
          <p:cNvPr id="164" name="Google Shape;164;p28"/>
          <p:cNvSpPr txBox="1">
            <a:spLocks noGrp="1"/>
          </p:cNvSpPr>
          <p:nvPr>
            <p:ph type="body" idx="1"/>
          </p:nvPr>
        </p:nvSpPr>
        <p:spPr>
          <a:xfrm>
            <a:off x="198500" y="1246825"/>
            <a:ext cx="8520600" cy="86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Force the server to consume all its resources</a:t>
            </a:r>
            <a:endParaRPr/>
          </a:p>
        </p:txBody>
      </p:sp>
      <p:sp>
        <p:nvSpPr>
          <p:cNvPr id="165" name="Google Shape;1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6" name="Google Shape;166;p28"/>
          <p:cNvSpPr txBox="1"/>
          <p:nvPr/>
        </p:nvSpPr>
        <p:spPr>
          <a:xfrm>
            <a:off x="446325" y="1940400"/>
            <a:ext cx="4282800" cy="831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int fd = open('/tmp/junk');</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char buf[4096]</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int fd = open(random_file());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write(fd, "abcde", 5);</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close(fd);</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disk I/O operations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Complexity Attacks</a:t>
            </a:r>
            <a:endParaRPr/>
          </a:p>
        </p:txBody>
      </p:sp>
      <p:sp>
        <p:nvSpPr>
          <p:cNvPr id="179" name="Google Shape;179;p29"/>
          <p:cNvSpPr txBox="1">
            <a:spLocks noGrp="1"/>
          </p:cNvSpPr>
          <p:nvPr>
            <p:ph type="body" idx="1"/>
          </p:nvPr>
        </p:nvSpPr>
        <p:spPr>
          <a:xfrm>
            <a:off x="198500" y="1246825"/>
            <a:ext cx="8520600" cy="238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an application that runs a sort on user-chosen data</a:t>
            </a:r>
            <a:endParaRPr/>
          </a:p>
          <a:p>
            <a:pPr marL="914400" lvl="1" indent="-317500" algn="l" rtl="0">
              <a:spcBef>
                <a:spcPts val="0"/>
              </a:spcBef>
              <a:spcAft>
                <a:spcPts val="0"/>
              </a:spcAft>
              <a:buSzPts val="1400"/>
              <a:buChar char="○"/>
            </a:pPr>
            <a:r>
              <a:rPr lang="en"/>
              <a:t>What if the attacker intentionally chooses inputs that cause the worst-time runtime to occur?</a:t>
            </a:r>
            <a:endParaRPr/>
          </a:p>
          <a:p>
            <a:pPr marL="457200" lvl="0" indent="-342900" algn="l" rtl="0">
              <a:spcBef>
                <a:spcPts val="0"/>
              </a:spcBef>
              <a:spcAft>
                <a:spcPts val="0"/>
              </a:spcAft>
              <a:buSzPts val="1800"/>
              <a:buChar char="●"/>
            </a:pPr>
            <a:r>
              <a:rPr lang="en" b="1"/>
              <a:t>Algorithmic complexity attack</a:t>
            </a:r>
            <a:r>
              <a:rPr lang="en"/>
              <a:t>: Supplying inputs that trigger worst-case complexity of algorithms and data structures</a:t>
            </a:r>
            <a:endParaRPr/>
          </a:p>
          <a:p>
            <a:pPr marL="914400" lvl="1" indent="-317500" algn="l" rtl="0">
              <a:spcBef>
                <a:spcPts val="0"/>
              </a:spcBef>
              <a:spcAft>
                <a:spcPts val="0"/>
              </a:spcAft>
              <a:buSzPts val="1400"/>
              <a:buChar char="○"/>
            </a:pPr>
            <a:r>
              <a:rPr lang="en"/>
              <a:t>Defense: Choose algorithms with good worst-case running times</a:t>
            </a:r>
            <a:endParaRPr/>
          </a:p>
          <a:p>
            <a:pPr marL="1371600" lvl="2" indent="-317500" algn="l" rtl="0">
              <a:spcBef>
                <a:spcPts val="0"/>
              </a:spcBef>
              <a:spcAft>
                <a:spcPts val="0"/>
              </a:spcAft>
              <a:buSzPts val="1400"/>
              <a:buChar char="■"/>
            </a:pPr>
            <a:r>
              <a:rPr lang="en"/>
              <a:t>Mergesort is safer than quicksort against DoS!</a:t>
            </a:r>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81" name="Google Shape;181;p29"/>
          <p:cNvGraphicFramePr/>
          <p:nvPr/>
        </p:nvGraphicFramePr>
        <p:xfrm>
          <a:off x="2243750" y="3474600"/>
          <a:ext cx="3000000" cy="3000000"/>
        </p:xfrm>
        <a:graphic>
          <a:graphicData uri="http://schemas.openxmlformats.org/drawingml/2006/table">
            <a:tbl>
              <a:tblPr>
                <a:noFill/>
                <a:tableStyleId>{8E79CAB0-A2DA-4CA3-95AE-7AEE93F270F5}</a:tableStyleId>
              </a:tblPr>
              <a:tblGrid>
                <a:gridCol w="1128775">
                  <a:extLst>
                    <a:ext uri="{9D8B030D-6E8A-4147-A177-3AD203B41FA5}">
                      <a16:colId xmlns:a16="http://schemas.microsoft.com/office/drawing/2014/main" val="20000"/>
                    </a:ext>
                  </a:extLst>
                </a:gridCol>
                <a:gridCol w="1655100">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Expected runtime</a:t>
                      </a:r>
                      <a:endParaRPr/>
                    </a:p>
                  </a:txBody>
                  <a:tcPr marL="91425" marR="91425" marT="91425" marB="91425"/>
                </a:tc>
                <a:tc>
                  <a:txBody>
                    <a:bodyPr/>
                    <a:lstStyle/>
                    <a:p>
                      <a:pPr marL="0" lvl="0" indent="0" algn="l" rtl="0">
                        <a:spcBef>
                          <a:spcPts val="0"/>
                        </a:spcBef>
                        <a:spcAft>
                          <a:spcPts val="0"/>
                        </a:spcAft>
                        <a:buNone/>
                      </a:pPr>
                      <a:r>
                        <a:rPr lang="en"/>
                        <a:t>Worst-case runtime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t>O(</a:t>
                      </a:r>
                      <a:r>
                        <a:rPr lang="en" i="1"/>
                        <a:t>n</a:t>
                      </a:r>
                      <a:r>
                        <a:rPr lang="en"/>
                        <a:t> log </a:t>
                      </a:r>
                      <a:r>
                        <a:rPr lang="en" i="1"/>
                        <a:t>n</a:t>
                      </a:r>
                      <a:r>
                        <a:rPr lang="en"/>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baseline="30000">
                          <a:solidFill>
                            <a:schemeClr val="dk1"/>
                          </a:solidFill>
                        </a:rPr>
                        <a:t>2</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87" name="Google Shape;187;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Identification</a:t>
            </a:r>
            <a:r>
              <a:rPr lang="en"/>
              <a:t>: Step 0 of any defense</a:t>
            </a:r>
            <a:endParaRPr/>
          </a:p>
          <a:p>
            <a:pPr marL="914400" lvl="1" indent="-317500" algn="l" rtl="0">
              <a:spcBef>
                <a:spcPts val="0"/>
              </a:spcBef>
              <a:spcAft>
                <a:spcPts val="0"/>
              </a:spcAft>
              <a:buSzPts val="1400"/>
              <a:buChar char="○"/>
            </a:pPr>
            <a:r>
              <a:rPr lang="en"/>
              <a:t>You must be able to distinguish requests from different users before you can do anything else!</a:t>
            </a:r>
            <a:endParaRPr sz="1800"/>
          </a:p>
          <a:p>
            <a:pPr marL="914400" lvl="1" indent="-317500" algn="l" rtl="0">
              <a:spcBef>
                <a:spcPts val="0"/>
              </a:spcBef>
              <a:spcAft>
                <a:spcPts val="0"/>
              </a:spcAft>
              <a:buSzPts val="1400"/>
              <a:buChar char="○"/>
            </a:pPr>
            <a:r>
              <a:rPr lang="en"/>
              <a:t>Requires some method to identify/authenticate users</a:t>
            </a:r>
            <a:endParaRPr/>
          </a:p>
          <a:p>
            <a:pPr marL="914400" lvl="1" indent="-317500" algn="l" rtl="0">
              <a:spcBef>
                <a:spcPts val="0"/>
              </a:spcBef>
              <a:spcAft>
                <a:spcPts val="0"/>
              </a:spcAft>
              <a:buSzPts val="1400"/>
              <a:buChar char="○"/>
            </a:pPr>
            <a:r>
              <a:rPr lang="en"/>
              <a:t>Authenticating users might be expensive and itself vulnerable to DoS</a:t>
            </a:r>
            <a:endParaRPr/>
          </a:p>
          <a:p>
            <a:pPr marL="457200" lvl="0" indent="-342900" algn="l" rtl="0">
              <a:spcBef>
                <a:spcPts val="0"/>
              </a:spcBef>
              <a:spcAft>
                <a:spcPts val="0"/>
              </a:spcAft>
              <a:buSzPts val="1800"/>
              <a:buChar char="●"/>
            </a:pPr>
            <a:r>
              <a:rPr lang="en" b="1"/>
              <a:t>Isolation</a:t>
            </a:r>
            <a:r>
              <a:rPr lang="en"/>
              <a:t>: Ensure that one user’s actions do not affect another user’s experience</a:t>
            </a:r>
            <a:endParaRPr/>
          </a:p>
          <a:p>
            <a:pPr marL="457200" lvl="0" indent="-342900" algn="l" rtl="0">
              <a:spcBef>
                <a:spcPts val="0"/>
              </a:spcBef>
              <a:spcAft>
                <a:spcPts val="0"/>
              </a:spcAft>
              <a:buSzPts val="1800"/>
              <a:buChar char="●"/>
            </a:pPr>
            <a:r>
              <a:rPr lang="en" b="1"/>
              <a:t>Quotas</a:t>
            </a:r>
            <a:r>
              <a:rPr lang="en"/>
              <a:t>: Ensure that users can only access a certain proportion resources</a:t>
            </a:r>
            <a:endParaRPr/>
          </a:p>
          <a:p>
            <a:pPr marL="914400" lvl="1" indent="-317500" algn="l" rtl="0">
              <a:spcBef>
                <a:spcPts val="0"/>
              </a:spcBef>
              <a:spcAft>
                <a:spcPts val="0"/>
              </a:spcAft>
              <a:buSzPts val="1400"/>
              <a:buChar char="○"/>
            </a:pPr>
            <a:r>
              <a:rPr lang="en"/>
              <a:t>Example: Only trusted users can execute expensive requests</a:t>
            </a:r>
            <a:endParaRPr/>
          </a:p>
          <a:p>
            <a:pPr marL="914400" lvl="1" indent="-317500" algn="l" rtl="0">
              <a:spcBef>
                <a:spcPts val="0"/>
              </a:spcBef>
              <a:spcAft>
                <a:spcPts val="0"/>
              </a:spcAft>
              <a:buSzPts val="1400"/>
              <a:buChar char="○"/>
            </a:pPr>
            <a:r>
              <a:rPr lang="en"/>
              <a:t>Example: Limit each user to 4 GB of RAM and 2 CPU cores</a:t>
            </a:r>
            <a:endParaRPr/>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94" name="Google Shape;194;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Proof-of-work</a:t>
            </a:r>
            <a:r>
              <a:rPr lang="en"/>
              <a:t>: Force users to spend some resources to issue a request</a:t>
            </a:r>
            <a:endParaRPr/>
          </a:p>
          <a:p>
            <a:pPr marL="914400" lvl="1" indent="-317500" algn="l" rtl="0">
              <a:spcBef>
                <a:spcPts val="0"/>
              </a:spcBef>
              <a:spcAft>
                <a:spcPts val="0"/>
              </a:spcAft>
              <a:buSzPts val="1400"/>
              <a:buChar char="○"/>
            </a:pPr>
            <a:r>
              <a:rPr lang="en"/>
              <a:t>Idea: Make a DoS attack more expensive for the attacker, who now needs to spend resources</a:t>
            </a:r>
            <a:endParaRPr/>
          </a:p>
          <a:p>
            <a:pPr marL="914400" lvl="1" indent="-317500" algn="l" rtl="0">
              <a:spcBef>
                <a:spcPts val="0"/>
              </a:spcBef>
              <a:spcAft>
                <a:spcPts val="0"/>
              </a:spcAft>
              <a:buSzPts val="1400"/>
              <a:buChar char="○"/>
            </a:pPr>
            <a:r>
              <a:rPr lang="en"/>
              <a:t>Example: Add a CAPTCHA, which the attacker will now have to solve (or pay for solving services)</a:t>
            </a:r>
            <a:endParaRPr/>
          </a:p>
          <a:p>
            <a:pPr marL="457200" lvl="0" indent="-342900" algn="l" rtl="0">
              <a:spcBef>
                <a:spcPts val="0"/>
              </a:spcBef>
              <a:spcAft>
                <a:spcPts val="0"/>
              </a:spcAft>
              <a:buSzPts val="1800"/>
              <a:buChar char="●"/>
            </a:pPr>
            <a:r>
              <a:rPr lang="en" b="1"/>
              <a:t>Overprovisioning</a:t>
            </a:r>
            <a:r>
              <a:rPr lang="en"/>
              <a:t>: Allocate a huge amount of resources</a:t>
            </a:r>
            <a:endParaRPr/>
          </a:p>
          <a:p>
            <a:pPr marL="914400" lvl="1" indent="-317500" algn="l" rtl="0">
              <a:spcBef>
                <a:spcPts val="0"/>
              </a:spcBef>
              <a:spcAft>
                <a:spcPts val="0"/>
              </a:spcAft>
              <a:buSzPts val="1400"/>
              <a:buChar char="○"/>
            </a:pPr>
            <a:r>
              <a:rPr lang="en"/>
              <a:t>Can cost the server a lot of money!</a:t>
            </a:r>
            <a:endParaRPr/>
          </a:p>
          <a:p>
            <a:pPr marL="914400" lvl="1" indent="-317500" algn="l" rtl="0">
              <a:spcBef>
                <a:spcPts val="0"/>
              </a:spcBef>
              <a:spcAft>
                <a:spcPts val="0"/>
              </a:spcAft>
              <a:buSzPts val="1400"/>
              <a:buChar char="○"/>
            </a:pPr>
            <a:r>
              <a:rPr lang="en"/>
              <a:t>Depends on your threat model</a:t>
            </a:r>
            <a:endParaRPr/>
          </a:p>
          <a:p>
            <a:pPr marL="914400" lvl="1" indent="-317500" algn="l" rtl="0">
              <a:spcBef>
                <a:spcPts val="0"/>
              </a:spcBef>
              <a:spcAft>
                <a:spcPts val="0"/>
              </a:spcAft>
              <a:buSzPts val="1400"/>
              <a:buChar char="○"/>
            </a:pPr>
            <a:r>
              <a:rPr lang="en"/>
              <a:t>Often the most effective defense (“security is economics”)</a:t>
            </a:r>
            <a:endParaRPr/>
          </a:p>
          <a:p>
            <a:pPr marL="914400" lvl="1" indent="-317500" algn="l" rtl="0">
              <a:spcBef>
                <a:spcPts val="0"/>
              </a:spcBef>
              <a:spcAft>
                <a:spcPts val="0"/>
              </a:spcAft>
              <a:buSzPts val="1400"/>
              <a:buChar char="○"/>
            </a:pPr>
            <a:r>
              <a:rPr lang="en" b="1"/>
              <a:t>Content delivery network </a:t>
            </a:r>
            <a:r>
              <a:rPr lang="en"/>
              <a:t>(CDN): A service that allocates a huge amount of resources for you</a:t>
            </a:r>
            <a:endParaRPr/>
          </a:p>
          <a:p>
            <a:pPr marL="1371600" lvl="2" indent="-317500" algn="l" rtl="0">
              <a:spcBef>
                <a:spcPts val="0"/>
              </a:spcBef>
              <a:spcAft>
                <a:spcPts val="0"/>
              </a:spcAft>
              <a:buSzPts val="1400"/>
              <a:buChar char="■"/>
            </a:pPr>
            <a:r>
              <a:rPr lang="en"/>
              <a:t>Example of a CDN: Cloudflare</a:t>
            </a:r>
            <a:endParaRPr/>
          </a:p>
          <a:p>
            <a:pPr marL="1371600" lvl="2" indent="-317500" algn="l" rtl="0">
              <a:spcBef>
                <a:spcPts val="0"/>
              </a:spcBef>
              <a:spcAft>
                <a:spcPts val="0"/>
              </a:spcAft>
              <a:buSzPts val="1400"/>
              <a:buChar char="■"/>
            </a:pPr>
            <a:r>
              <a:rPr lang="en"/>
              <a:t>Cloudflare runs your service for you with a huge amount of resources</a:t>
            </a:r>
            <a:endParaRPr/>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Network-Level DoS</a:t>
            </a:r>
            <a:endParaRPr/>
          </a:p>
        </p:txBody>
      </p:sp>
      <p:sp>
        <p:nvSpPr>
          <p:cNvPr id="201" name="Google Shape;20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Approaches target network protocols to affect the victim’s Internet access</a:t>
            </a:r>
            <a:endParaRPr/>
          </a:p>
          <a:p>
            <a:pPr marL="914400" lvl="1" indent="-317500" algn="l" rtl="0">
              <a:spcBef>
                <a:spcPts val="0"/>
              </a:spcBef>
              <a:spcAft>
                <a:spcPts val="0"/>
              </a:spcAft>
              <a:buSzPts val="1400"/>
              <a:buChar char="○"/>
            </a:pPr>
            <a:r>
              <a:rPr lang="en"/>
              <a:t>Example: Send a huge amount of packets to the victim</a:t>
            </a:r>
            <a:endParaRPr/>
          </a:p>
          <a:p>
            <a:pPr marL="457200" lvl="0" indent="-342900" algn="l" rtl="0">
              <a:spcBef>
                <a:spcPts val="0"/>
              </a:spcBef>
              <a:spcAft>
                <a:spcPts val="0"/>
              </a:spcAft>
              <a:buSzPts val="1800"/>
              <a:buChar char="●"/>
            </a:pPr>
            <a:r>
              <a:rPr lang="en"/>
              <a:t>Overwhelm the victim’s </a:t>
            </a:r>
            <a:r>
              <a:rPr lang="en" b="1"/>
              <a:t>bandwidth</a:t>
            </a:r>
            <a:r>
              <a:rPr lang="en"/>
              <a:t> (amount of data it can upload/download in a given time)</a:t>
            </a:r>
            <a:endParaRPr/>
          </a:p>
          <a:p>
            <a:pPr marL="914400" lvl="1" indent="-317500" algn="l" rtl="0">
              <a:spcBef>
                <a:spcPts val="0"/>
              </a:spcBef>
              <a:spcAft>
                <a:spcPts val="0"/>
              </a:spcAft>
              <a:buSzPts val="1400"/>
              <a:buChar char="○"/>
            </a:pPr>
            <a:r>
              <a:rPr lang="en"/>
              <a:t>Example: The server can only upload/download 10 MB/s. The attacker sends the server 20 MB/s.</a:t>
            </a:r>
            <a:endParaRPr/>
          </a:p>
          <a:p>
            <a:pPr marL="1371600" lvl="2" indent="-317500" algn="l" rtl="0">
              <a:spcBef>
                <a:spcPts val="0"/>
              </a:spcBef>
              <a:spcAft>
                <a:spcPts val="0"/>
              </a:spcAft>
              <a:buSzPts val="1400"/>
              <a:buChar char="■"/>
            </a:pPr>
            <a:r>
              <a:rPr lang="en"/>
              <a:t>Lots of maximum-sized packets</a:t>
            </a:r>
            <a:endParaRPr/>
          </a:p>
          <a:p>
            <a:pPr marL="457200" lvl="0" indent="-342900" algn="l" rtl="0">
              <a:spcBef>
                <a:spcPts val="0"/>
              </a:spcBef>
              <a:spcAft>
                <a:spcPts val="0"/>
              </a:spcAft>
              <a:buSzPts val="1800"/>
              <a:buChar char="●"/>
            </a:pPr>
            <a:r>
              <a:rPr lang="en"/>
              <a:t>Overwhelm the victim’s </a:t>
            </a:r>
            <a:r>
              <a:rPr lang="en" b="1"/>
              <a:t>packet processing capacity</a:t>
            </a:r>
            <a:endParaRPr b="1"/>
          </a:p>
          <a:p>
            <a:pPr marL="914400" lvl="1" indent="-317500" algn="l" rtl="0">
              <a:spcBef>
                <a:spcPts val="0"/>
              </a:spcBef>
              <a:spcAft>
                <a:spcPts val="0"/>
              </a:spcAft>
              <a:buSzPts val="1400"/>
              <a:buChar char="○"/>
            </a:pPr>
            <a:r>
              <a:rPr lang="en"/>
              <a:t>Example: The server can process 10 packets/second. The attacker sends the server 20 packets/second.</a:t>
            </a:r>
            <a:endParaRPr/>
          </a:p>
          <a:p>
            <a:pPr marL="1371600" lvl="2" indent="-317500" algn="l" rtl="0">
              <a:spcBef>
                <a:spcPts val="0"/>
              </a:spcBef>
              <a:spcAft>
                <a:spcPts val="0"/>
              </a:spcAft>
              <a:buSzPts val="1400"/>
              <a:buChar char="■"/>
            </a:pPr>
            <a:r>
              <a:rPr lang="en"/>
              <a:t>Lots of minimum-sized packets</a:t>
            </a:r>
            <a:endParaRPr/>
          </a:p>
        </p:txBody>
      </p:sp>
      <p:sp>
        <p:nvSpPr>
          <p:cNvPr id="207" name="Google Shape;207;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a:t>
            </a:r>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Denial-of-Service (DDoS)</a:t>
            </a:r>
            <a:endParaRPr/>
          </a:p>
        </p:txBody>
      </p:sp>
      <p:sp>
        <p:nvSpPr>
          <p:cNvPr id="214" name="Google Shape;214;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Distributed denial-of-service</a:t>
            </a:r>
            <a:r>
              <a:rPr lang="en"/>
              <a:t> (</a:t>
            </a:r>
            <a:r>
              <a:rPr lang="en" b="1"/>
              <a:t>DDoS</a:t>
            </a:r>
            <a:r>
              <a:rPr lang="en"/>
              <a:t>): Use multiple systems to overwhelm the target system</a:t>
            </a:r>
            <a:endParaRPr/>
          </a:p>
          <a:p>
            <a:pPr marL="914400" lvl="1" indent="-317500" algn="l" rtl="0">
              <a:spcBef>
                <a:spcPts val="0"/>
              </a:spcBef>
              <a:spcAft>
                <a:spcPts val="0"/>
              </a:spcAft>
              <a:buSzPts val="1400"/>
              <a:buChar char="○"/>
            </a:pPr>
            <a:r>
              <a:rPr lang="en"/>
              <a:t>Controlling many systems gives the attacker a huge amount of bandwidth</a:t>
            </a:r>
            <a:endParaRPr/>
          </a:p>
          <a:p>
            <a:pPr marL="914400" lvl="1" indent="-317500" algn="l" rtl="0">
              <a:spcBef>
                <a:spcPts val="0"/>
              </a:spcBef>
              <a:spcAft>
                <a:spcPts val="0"/>
              </a:spcAft>
              <a:buSzPts val="1400"/>
              <a:buChar char="○"/>
            </a:pPr>
            <a:r>
              <a:rPr lang="en"/>
              <a:t>Sending packets from many sources makes it hard for packet filters to distinguish DDoS traffic from normal traffic</a:t>
            </a:r>
            <a:endParaRPr/>
          </a:p>
          <a:p>
            <a:pPr marL="914400" lvl="1" indent="-317500" algn="l" rtl="0">
              <a:spcBef>
                <a:spcPts val="0"/>
              </a:spcBef>
              <a:spcAft>
                <a:spcPts val="0"/>
              </a:spcAft>
              <a:buSzPts val="1400"/>
              <a:buChar char="○"/>
            </a:pPr>
            <a:r>
              <a:rPr lang="en" b="1"/>
              <a:t>Botnet</a:t>
            </a:r>
            <a:r>
              <a:rPr lang="en"/>
              <a:t>: A collection of compromised computers controlled by one attacker</a:t>
            </a:r>
            <a:endParaRPr/>
          </a:p>
          <a:p>
            <a:pPr marL="1371600" lvl="2" indent="-317500" algn="l" rtl="0">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16" name="Google Shape;216;p34"/>
          <p:cNvSpPr txBox="1"/>
          <p:nvPr/>
        </p:nvSpPr>
        <p:spPr>
          <a:xfrm>
            <a:off x="6404675" y="390017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4"/>
          <p:cNvCxnSpPr>
            <a:stCxn id="221" idx="3"/>
            <a:endCxn id="216" idx="1"/>
          </p:cNvCxnSpPr>
          <p:nvPr/>
        </p:nvCxnSpPr>
        <p:spPr>
          <a:xfrm rot="10800000" flipH="1">
            <a:off x="4120550" y="4100400"/>
            <a:ext cx="2284200" cy="830100"/>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34"/>
          <p:cNvCxnSpPr>
            <a:stCxn id="217" idx="3"/>
            <a:endCxn id="216" idx="1"/>
          </p:cNvCxnSpPr>
          <p:nvPr/>
        </p:nvCxnSpPr>
        <p:spPr>
          <a:xfrm>
            <a:off x="3360850" y="3763300"/>
            <a:ext cx="3043800" cy="3369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34"/>
          <p:cNvCxnSpPr>
            <a:stCxn id="218" idx="3"/>
            <a:endCxn id="216" idx="1"/>
          </p:cNvCxnSpPr>
          <p:nvPr/>
        </p:nvCxnSpPr>
        <p:spPr>
          <a:xfrm rot="10800000" flipH="1">
            <a:off x="3360850" y="4100425"/>
            <a:ext cx="3043800" cy="90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4"/>
          <p:cNvCxnSpPr>
            <a:stCxn id="220" idx="3"/>
            <a:endCxn id="216" idx="1"/>
          </p:cNvCxnSpPr>
          <p:nvPr/>
        </p:nvCxnSpPr>
        <p:spPr>
          <a:xfrm rot="10800000" flipH="1">
            <a:off x="5390050" y="4100400"/>
            <a:ext cx="1014600" cy="8301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34"/>
          <p:cNvSpPr txBox="1"/>
          <p:nvPr/>
        </p:nvSpPr>
        <p:spPr>
          <a:xfrm>
            <a:off x="3483350" y="4260613"/>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rot="10800000" flipH="1">
            <a:off x="4416650" y="4100413"/>
            <a:ext cx="1988100" cy="36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Denial of Service and Firewalls</a:t>
            </a:r>
            <a:endParaRPr/>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Denial of service</a:t>
            </a:r>
            <a:endParaRPr/>
          </a:p>
          <a:p>
            <a:pPr marL="914400" lvl="1" indent="-317500" algn="l" rtl="0">
              <a:spcBef>
                <a:spcPts val="0"/>
              </a:spcBef>
              <a:spcAft>
                <a:spcPts val="0"/>
              </a:spcAft>
              <a:buSzPts val="1400"/>
              <a:buChar char="○"/>
            </a:pPr>
            <a:r>
              <a:rPr lang="en"/>
              <a:t>Availability</a:t>
            </a:r>
            <a:endParaRPr/>
          </a:p>
          <a:p>
            <a:pPr marL="914400" lvl="1" indent="-317500" algn="l" rtl="0">
              <a:spcBef>
                <a:spcPts val="0"/>
              </a:spcBef>
              <a:spcAft>
                <a:spcPts val="0"/>
              </a:spcAft>
              <a:buSzPts val="1400"/>
              <a:buChar char="○"/>
            </a:pPr>
            <a:r>
              <a:rPr lang="en"/>
              <a:t>Application-level DoS</a:t>
            </a:r>
            <a:endParaRPr/>
          </a:p>
          <a:p>
            <a:pPr marL="1371600" lvl="2" indent="-317500" algn="l" rtl="0">
              <a:spcBef>
                <a:spcPts val="0"/>
              </a:spcBef>
              <a:spcAft>
                <a:spcPts val="0"/>
              </a:spcAft>
              <a:buSzPts val="1400"/>
              <a:buChar char="■"/>
            </a:pPr>
            <a:r>
              <a:rPr lang="en"/>
              <a:t>Algorithmic complexity attacks</a:t>
            </a:r>
            <a:endParaRPr/>
          </a:p>
          <a:p>
            <a:pPr marL="914400" lvl="1" indent="-317500" algn="l" rtl="0">
              <a:spcBef>
                <a:spcPts val="0"/>
              </a:spcBef>
              <a:spcAft>
                <a:spcPts val="0"/>
              </a:spcAft>
              <a:buSzPts val="1400"/>
              <a:buChar char="○"/>
            </a:pPr>
            <a:r>
              <a:rPr lang="en"/>
              <a:t>Network-level DoS</a:t>
            </a:r>
            <a:endParaRPr/>
          </a:p>
          <a:p>
            <a:pPr marL="1371600" lvl="2" indent="-317500" algn="l" rtl="0">
              <a:spcBef>
                <a:spcPts val="0"/>
              </a:spcBef>
              <a:spcAft>
                <a:spcPts val="0"/>
              </a:spcAft>
              <a:buSzPts val="1400"/>
              <a:buChar char="■"/>
            </a:pPr>
            <a:r>
              <a:rPr lang="en"/>
              <a:t>Distributed DoS (DDoS)</a:t>
            </a:r>
            <a:endParaRPr/>
          </a:p>
          <a:p>
            <a:pPr marL="1371600" lvl="2" indent="-317500" algn="l" rtl="0">
              <a:spcBef>
                <a:spcPts val="0"/>
              </a:spcBef>
              <a:spcAft>
                <a:spcPts val="0"/>
              </a:spcAft>
              <a:buSzPts val="1400"/>
              <a:buChar char="■"/>
            </a:pPr>
            <a:r>
              <a:rPr lang="en"/>
              <a:t>Amplified DoS</a:t>
            </a:r>
            <a:endParaRPr/>
          </a:p>
          <a:p>
            <a:pPr marL="914400" lvl="1" indent="-317500" algn="l" rtl="0">
              <a:spcBef>
                <a:spcPts val="0"/>
              </a:spcBef>
              <a:spcAft>
                <a:spcPts val="0"/>
              </a:spcAft>
              <a:buSzPts val="1400"/>
              <a:buChar char="○"/>
            </a:pPr>
            <a:r>
              <a:rPr lang="en"/>
              <a:t>SYN flooding</a:t>
            </a:r>
            <a:endParaRPr/>
          </a:p>
          <a:p>
            <a:pPr marL="1371600" lvl="2" indent="-317500" algn="l" rtl="0">
              <a:spcBef>
                <a:spcPts val="0"/>
              </a:spcBef>
              <a:spcAft>
                <a:spcPts val="0"/>
              </a:spcAft>
              <a:buSzPts val="1400"/>
              <a:buChar char="■"/>
            </a:pPr>
            <a:r>
              <a:rPr lang="en"/>
              <a:t>SYN cookies</a:t>
            </a:r>
            <a:endParaRPr/>
          </a:p>
          <a:p>
            <a:pPr marL="914400" lvl="1" indent="-317500" algn="l" rtl="0">
              <a:spcBef>
                <a:spcPts val="0"/>
              </a:spcBef>
              <a:spcAft>
                <a:spcPts val="0"/>
              </a:spcAft>
              <a:buSzPts val="1400"/>
              <a:buChar char="○"/>
            </a:pPr>
            <a:r>
              <a:rPr lang="en"/>
              <a:t>Defenses</a:t>
            </a:r>
            <a:endParaRPr/>
          </a:p>
          <a:p>
            <a:pPr marL="457200" lvl="0" indent="-342900" algn="l" rtl="0">
              <a:spcBef>
                <a:spcPts val="0"/>
              </a:spcBef>
              <a:spcAft>
                <a:spcPts val="0"/>
              </a:spcAft>
              <a:buSzPts val="1800"/>
              <a:buChar char="●"/>
            </a:pPr>
            <a:r>
              <a:rPr lang="en"/>
              <a:t>Firewalls</a:t>
            </a:r>
            <a:endParaRPr/>
          </a:p>
          <a:p>
            <a:pPr marL="914400" lvl="1" indent="-317500" algn="l" rtl="0">
              <a:spcBef>
                <a:spcPts val="0"/>
              </a:spcBef>
              <a:spcAft>
                <a:spcPts val="0"/>
              </a:spcAft>
              <a:buSzPts val="1400"/>
              <a:buChar char="○"/>
            </a:pPr>
            <a:r>
              <a:rPr lang="en"/>
              <a:t>Packet filters</a:t>
            </a:r>
            <a:endParaRPr/>
          </a:p>
          <a:p>
            <a:pPr marL="1371600" lvl="2" indent="-317500" algn="l" rtl="0">
              <a:spcBef>
                <a:spcPts val="0"/>
              </a:spcBef>
              <a:spcAft>
                <a:spcPts val="0"/>
              </a:spcAft>
              <a:buSzPts val="1400"/>
              <a:buChar char="■"/>
            </a:pPr>
            <a:r>
              <a:rPr lang="en"/>
              <a:t>Stateless/stateful packet filters</a:t>
            </a:r>
            <a:endParaRPr/>
          </a:p>
          <a:p>
            <a:pPr marL="914400" lvl="1" indent="-317500" algn="l" rtl="0">
              <a:spcBef>
                <a:spcPts val="0"/>
              </a:spcBef>
              <a:spcAft>
                <a:spcPts val="0"/>
              </a:spcAft>
              <a:buSzPts val="1400"/>
              <a:buChar char="○"/>
            </a:pPr>
            <a:r>
              <a:rPr lang="en"/>
              <a:t>Proxy firewalls</a:t>
            </a:r>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34" name="Google Shape;234;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Amplified denial-of-service</a:t>
            </a:r>
            <a:r>
              <a:rPr lang="en"/>
              <a:t>: Use an amplifier to overwhelm the target more effectively</a:t>
            </a:r>
            <a:endParaRPr/>
          </a:p>
          <a:p>
            <a:pPr marL="914400" lvl="1" indent="-317500" algn="l" rtl="0">
              <a:spcBef>
                <a:spcPts val="0"/>
              </a:spcBef>
              <a:spcAft>
                <a:spcPts val="0"/>
              </a:spcAft>
              <a:buSzPts val="1400"/>
              <a:buChar char="○"/>
            </a:pPr>
            <a:r>
              <a:rPr lang="en"/>
              <a:t>Idea: Some services send a large response when sent a small request</a:t>
            </a:r>
            <a:endParaRPr/>
          </a:p>
          <a:p>
            <a:pPr marL="914400" lvl="1" indent="-317500" algn="l" rtl="0">
              <a:spcBef>
                <a:spcPts val="0"/>
              </a:spcBef>
              <a:spcAft>
                <a:spcPts val="0"/>
              </a:spcAft>
              <a:buSzPts val="1400"/>
              <a:buChar char="○"/>
            </a:pPr>
            <a:r>
              <a:rPr lang="en"/>
              <a:t>Spoofing a small request that appears to come from the victim results in a large amount of data sent to the victim</a:t>
            </a:r>
            <a:endParaRPr/>
          </a:p>
          <a:p>
            <a:pPr marL="914400" lvl="1" indent="-317500" algn="l" rtl="0">
              <a:spcBef>
                <a:spcPts val="0"/>
              </a:spcBef>
              <a:spcAft>
                <a:spcPts val="0"/>
              </a:spcAft>
              <a:buSzPts val="1400"/>
              <a:buChar char="○"/>
            </a:pPr>
            <a:r>
              <a:rPr lang="en"/>
              <a:t>Example: DNS amplification</a:t>
            </a:r>
            <a:endParaRPr/>
          </a:p>
          <a:p>
            <a:pPr marL="1371600" lvl="2" indent="-317500" algn="l" rtl="0">
              <a:spcBef>
                <a:spcPts val="0"/>
              </a:spcBef>
              <a:spcAft>
                <a:spcPts val="0"/>
              </a:spcAft>
              <a:buSzPts val="1400"/>
              <a:buChar char="■"/>
            </a:pPr>
            <a:r>
              <a:rPr lang="en"/>
              <a:t>Requests contain only the question</a:t>
            </a:r>
            <a:endParaRPr/>
          </a:p>
          <a:p>
            <a:pPr marL="1371600" lvl="2" indent="-317500" algn="l" rtl="0">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36" name="Google Shape;236;p35"/>
          <p:cNvSpPr txBox="1"/>
          <p:nvPr/>
        </p:nvSpPr>
        <p:spPr>
          <a:xfrm>
            <a:off x="5489525" y="246835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5"/>
          <p:cNvSpPr txBox="1"/>
          <p:nvPr/>
        </p:nvSpPr>
        <p:spPr>
          <a:xfrm>
            <a:off x="6768250" y="2098475"/>
            <a:ext cx="18951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From: Victim, To: Server</a:t>
            </a:r>
            <a:endParaRPr sz="1200"/>
          </a:p>
          <a:p>
            <a:pPr marL="0" lvl="0" indent="0" algn="ctr" rtl="0">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w="38100" cap="flat" cmpd="sng">
            <a:solidFill>
              <a:schemeClr val="dk2"/>
            </a:solidFill>
            <a:prstDash val="solid"/>
            <a:round/>
            <a:headEnd type="none" w="med" len="med"/>
            <a:tailEnd type="triangle" w="med" len="med"/>
          </a:ln>
        </p:spPr>
      </p:cxnSp>
      <p:sp>
        <p:nvSpPr>
          <p:cNvPr id="242" name="Google Shape;242;p35"/>
          <p:cNvSpPr txBox="1"/>
          <p:nvPr/>
        </p:nvSpPr>
        <p:spPr>
          <a:xfrm>
            <a:off x="6825850" y="3439175"/>
            <a:ext cx="1895100" cy="70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From: Server, To: Victim</a:t>
            </a:r>
            <a:endParaRPr sz="2000"/>
          </a:p>
          <a:p>
            <a:pPr marL="0" lvl="0" indent="0" algn="ctr" rtl="0">
              <a:spcBef>
                <a:spcPts val="0"/>
              </a:spcBef>
              <a:spcAft>
                <a:spcPts val="0"/>
              </a:spcAft>
              <a:buNone/>
            </a:pPr>
            <a:r>
              <a:rPr lang="en" sz="2000"/>
              <a:t>RESPONSE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48" name="Google Shape;248;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The attacker’s identity is concealed because the packets come from the amplification server</a:t>
            </a:r>
            <a:endParaRPr/>
          </a:p>
          <a:p>
            <a:pPr marL="914400" lvl="1" indent="-317500" algn="l" rtl="0">
              <a:spcBef>
                <a:spcPts val="0"/>
              </a:spcBef>
              <a:spcAft>
                <a:spcPts val="0"/>
              </a:spcAft>
              <a:buSzPts val="1400"/>
              <a:buChar char="○"/>
            </a:pPr>
            <a:r>
              <a:rPr lang="en"/>
              <a:t>The attacker is able to overwhelm more bandwidth with relatively little bandwidth</a:t>
            </a:r>
            <a:endParaRPr/>
          </a:p>
          <a:p>
            <a:pPr marL="1371600" lvl="2" indent="-317500" algn="l" rtl="0">
              <a:spcBef>
                <a:spcPts val="0"/>
              </a:spcBef>
              <a:spcAft>
                <a:spcPts val="0"/>
              </a:spcAft>
              <a:buSzPts val="1400"/>
              <a:buChar char="■"/>
            </a:pPr>
            <a:r>
              <a:rPr lang="en"/>
              <a:t>Amplification servers often have massive bandwidths to support large numbers of users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Requires blind spoofing capability</a:t>
            </a:r>
            <a:endParaRPr/>
          </a:p>
          <a:p>
            <a:pPr marL="1371600" lvl="2" indent="-317500" algn="l" rtl="0">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55" name="Google Shape;25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Packet filter</a:t>
            </a:r>
            <a:r>
              <a:rPr lang="en"/>
              <a:t>: Discard any packets that are part of the DoS attack</a:t>
            </a:r>
            <a:endParaRPr/>
          </a:p>
          <a:p>
            <a:pPr marL="914400" lvl="1" indent="-317500" algn="l" rtl="0">
              <a:spcBef>
                <a:spcPts val="0"/>
              </a:spcBef>
              <a:spcAft>
                <a:spcPts val="0"/>
              </a:spcAft>
              <a:buSzPts val="1400"/>
              <a:buChar char="○"/>
            </a:pPr>
            <a:r>
              <a:rPr lang="en"/>
              <a:t>Discard packets where the source IP is the attacker’s IP address</a:t>
            </a:r>
            <a:endParaRPr/>
          </a:p>
          <a:p>
            <a:pPr marL="914400" lvl="1" indent="-317500" algn="l" rtl="0">
              <a:spcBef>
                <a:spcPts val="0"/>
              </a:spcBef>
              <a:spcAft>
                <a:spcPts val="0"/>
              </a:spcAft>
              <a:buSzPts val="1400"/>
              <a:buChar char="○"/>
            </a:pPr>
            <a:r>
              <a:rPr lang="en"/>
              <a:t>Find some pattern in the content of the DoS packets to distinguish DoS packets from legitimate packets</a:t>
            </a:r>
            <a:endParaRPr/>
          </a:p>
          <a:p>
            <a:pPr marL="914400" lvl="1" indent="-317500" algn="l" rtl="0">
              <a:spcBef>
                <a:spcPts val="0"/>
              </a:spcBef>
              <a:spcAft>
                <a:spcPts val="0"/>
              </a:spcAft>
              <a:buSzPts val="1400"/>
              <a:buChar char="○"/>
            </a:pPr>
            <a:r>
              <a:rPr lang="en"/>
              <a:t>The packet filter must be before the bottleneck</a:t>
            </a:r>
            <a:endParaRPr/>
          </a:p>
          <a:p>
            <a:pPr marL="457200" lvl="0" indent="-342900" algn="l" rtl="0">
              <a:spcBef>
                <a:spcPts val="0"/>
              </a:spcBef>
              <a:spcAft>
                <a:spcPts val="0"/>
              </a:spcAft>
              <a:buSzPts val="1800"/>
              <a:buChar char="●"/>
            </a:pPr>
            <a:r>
              <a:rPr lang="en"/>
              <a:t>Subverting packet filters</a:t>
            </a:r>
            <a:endParaRPr/>
          </a:p>
          <a:p>
            <a:pPr marL="914400" lvl="1" indent="-317500" algn="l" rtl="0">
              <a:spcBef>
                <a:spcPts val="0"/>
              </a:spcBef>
              <a:spcAft>
                <a:spcPts val="0"/>
              </a:spcAft>
              <a:buSzPts val="1400"/>
              <a:buChar char="○"/>
            </a:pPr>
            <a:r>
              <a:rPr lang="en"/>
              <a:t>Spoof DoS packets so that packets look like they’re coming from many IP addresses</a:t>
            </a:r>
            <a:endParaRPr/>
          </a:p>
          <a:p>
            <a:pPr marL="1371600" lvl="2" indent="-317500" algn="l" rtl="0">
              <a:spcBef>
                <a:spcPts val="0"/>
              </a:spcBef>
              <a:spcAft>
                <a:spcPts val="0"/>
              </a:spcAft>
              <a:buSzPts val="1400"/>
              <a:buChar char="■"/>
            </a:pPr>
            <a:r>
              <a:rPr lang="en"/>
              <a:t>Packet filters can’t use IP addresses to filter packets anymore!</a:t>
            </a:r>
            <a:endParaRPr/>
          </a:p>
          <a:p>
            <a:pPr marL="1371600" lvl="2" indent="-317500" algn="l" rtl="0">
              <a:spcBef>
                <a:spcPts val="0"/>
              </a:spcBef>
              <a:spcAft>
                <a:spcPts val="0"/>
              </a:spcAft>
              <a:buSzPts val="1400"/>
              <a:buChar char="■"/>
            </a:pPr>
            <a:r>
              <a:rPr lang="en"/>
              <a:t>Hard to defend against</a:t>
            </a:r>
            <a:endParaRPr/>
          </a:p>
          <a:p>
            <a:pPr marL="1371600" lvl="2" indent="-317500" algn="l" rtl="0">
              <a:spcBef>
                <a:spcPts val="0"/>
              </a:spcBef>
              <a:spcAft>
                <a:spcPts val="0"/>
              </a:spcAft>
              <a:buSzPts val="1400"/>
              <a:buChar char="■"/>
            </a:pPr>
            <a:r>
              <a:rPr lang="en"/>
              <a:t>Rely on anti-spoofing mechanisms on the network</a:t>
            </a:r>
            <a:endParaRPr/>
          </a:p>
          <a:p>
            <a:pPr marL="914400" lvl="1" indent="-317500" algn="l" rtl="0">
              <a:spcBef>
                <a:spcPts val="0"/>
              </a:spcBef>
              <a:spcAft>
                <a:spcPts val="0"/>
              </a:spcAft>
              <a:buSzPts val="1400"/>
              <a:buChar char="○"/>
            </a:pPr>
            <a:r>
              <a:rPr lang="en"/>
              <a:t>Distributed DoS actually send packets from many IP addresses</a:t>
            </a:r>
            <a:endParaRPr/>
          </a:p>
          <a:p>
            <a:pPr marL="1371600" lvl="2" indent="-317500" algn="l" rtl="0">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62" name="Google Shape;262;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Purchase enough networking bandwidth and equipment to make it harder for attackers to overwhelm the network</a:t>
            </a:r>
            <a:endParaRPr/>
          </a:p>
          <a:p>
            <a:pPr marL="914400" lvl="1" indent="-317500" algn="l" rtl="0">
              <a:spcBef>
                <a:spcPts val="0"/>
              </a:spcBef>
              <a:spcAft>
                <a:spcPts val="0"/>
              </a:spcAft>
              <a:buSzPts val="1400"/>
              <a:buChar char="○"/>
            </a:pPr>
            <a:r>
              <a:rPr lang="en"/>
              <a:t>Again, depends on your threat model</a:t>
            </a:r>
            <a:endParaRPr/>
          </a:p>
        </p:txBody>
      </p:sp>
      <p:sp>
        <p:nvSpPr>
          <p:cNvPr id="263" name="Google Shape;26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SYN Flooding and SYN Cookies</a:t>
            </a:r>
            <a:endParaRPr/>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a:t>
            </a:r>
            <a:endParaRPr/>
          </a:p>
        </p:txBody>
      </p:sp>
      <p:sp>
        <p:nvSpPr>
          <p:cNvPr id="275" name="Google Shape;275;p4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type of DoS that exploits many TCP connections</a:t>
            </a:r>
            <a:endParaRPr/>
          </a:p>
          <a:p>
            <a:pPr marL="914400" lvl="1" indent="-317500" algn="l" rtl="0">
              <a:spcBef>
                <a:spcPts val="0"/>
              </a:spcBef>
              <a:spcAft>
                <a:spcPts val="0"/>
              </a:spcAft>
              <a:buSzPts val="1400"/>
              <a:buChar char="○"/>
            </a:pPr>
            <a:r>
              <a:rPr lang="en"/>
              <a:t>Each connection established by the server needs to allocate some memory</a:t>
            </a:r>
            <a:endParaRPr/>
          </a:p>
          <a:p>
            <a:pPr marL="1371600" lvl="2" indent="-317500" algn="l" rtl="0">
              <a:spcBef>
                <a:spcPts val="0"/>
              </a:spcBef>
              <a:spcAft>
                <a:spcPts val="0"/>
              </a:spcAft>
              <a:buSzPts val="1400"/>
              <a:buChar char="■"/>
            </a:pPr>
            <a:r>
              <a:rPr lang="en"/>
              <a:t>Used to store sequence numbers, ACK numbers, buffered data, etc.</a:t>
            </a:r>
            <a:endParaRPr/>
          </a:p>
          <a:p>
            <a:pPr marL="914400" lvl="1" indent="-317500" algn="l" rtl="0">
              <a:spcBef>
                <a:spcPts val="0"/>
              </a:spcBef>
              <a:spcAft>
                <a:spcPts val="0"/>
              </a:spcAft>
              <a:buSzPts val="1400"/>
              <a:buChar char="○"/>
            </a:pPr>
            <a:r>
              <a:rPr lang="en"/>
              <a:t>Idea: Establish many connections with the server, causing it to consume a lot of memory</a:t>
            </a:r>
            <a:endParaRPr/>
          </a:p>
          <a:p>
            <a:pPr marL="457200" lvl="0" indent="-342900" algn="l" rtl="0">
              <a:spcBef>
                <a:spcPts val="0"/>
              </a:spcBef>
              <a:spcAft>
                <a:spcPts val="0"/>
              </a:spcAft>
              <a:buSzPts val="1800"/>
              <a:buChar char="●"/>
            </a:pPr>
            <a:r>
              <a:rPr lang="en"/>
              <a:t>TCP state is allocated upon receiving a SYN</a:t>
            </a:r>
            <a:endParaRPr/>
          </a:p>
          <a:p>
            <a:pPr marL="914400" lvl="1" indent="-317500" algn="l" rtl="0">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7" name="Google Shape;277;p40"/>
          <p:cNvSpPr txBox="1"/>
          <p:nvPr/>
        </p:nvSpPr>
        <p:spPr>
          <a:xfrm>
            <a:off x="5236788"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w="19050" cap="flat" cmpd="sng">
            <a:solidFill>
              <a:srgbClr val="CC0000"/>
            </a:solidFill>
            <a:prstDash val="solid"/>
            <a:round/>
            <a:headEnd type="none" w="med" len="med"/>
            <a:tailEnd type="none" w="med" len="med"/>
          </a:ln>
        </p:spPr>
      </p:cxnSp>
      <p:cxnSp>
        <p:nvCxnSpPr>
          <p:cNvPr id="280" name="Google Shape;280;p40"/>
          <p:cNvCxnSpPr>
            <a:stCxn id="278" idx="2"/>
          </p:cNvCxnSpPr>
          <p:nvPr/>
        </p:nvCxnSpPr>
        <p:spPr>
          <a:xfrm flipH="1">
            <a:off x="8643162"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3" name="Google Shape;283;p40"/>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SYN. Seq = </a:t>
              </a:r>
              <a:r>
                <a:rPr lang="en" i="1">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286" name="Google Shape;286;p40"/>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9" name="Google Shape;289;p40"/>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trike="sngStrike">
                  <a:solidFill>
                    <a:srgbClr val="CC0000"/>
                  </a:solidFill>
                </a:rPr>
                <a:t>ACK. Seq = </a:t>
              </a:r>
              <a:r>
                <a:rPr lang="en" i="1" strike="sngStrike">
                  <a:solidFill>
                    <a:srgbClr val="CC0000"/>
                  </a:solidFill>
                </a:rPr>
                <a:t>x</a:t>
              </a:r>
              <a:r>
                <a:rPr lang="en" strike="sngStrike">
                  <a:solidFill>
                    <a:srgbClr val="CC0000"/>
                  </a:solidFill>
                </a:rPr>
                <a:t>+1, Ack = </a:t>
              </a:r>
              <a:r>
                <a:rPr lang="en" i="1"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 Defenses</a:t>
            </a:r>
            <a:endParaRPr/>
          </a:p>
        </p:txBody>
      </p:sp>
      <p:sp>
        <p:nvSpPr>
          <p:cNvPr id="295" name="Google Shape;29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Ensure the server has a lot of memory</a:t>
            </a:r>
            <a:endParaRPr/>
          </a:p>
          <a:p>
            <a:pPr marL="914400" lvl="1" indent="-317500" algn="l" rtl="0">
              <a:spcBef>
                <a:spcPts val="0"/>
              </a:spcBef>
              <a:spcAft>
                <a:spcPts val="0"/>
              </a:spcAft>
              <a:buSzPts val="1400"/>
              <a:buChar char="○"/>
            </a:pPr>
            <a:r>
              <a:rPr lang="en"/>
              <a:t>Can be expensive and depends on your threat model</a:t>
            </a:r>
            <a:endParaRPr/>
          </a:p>
          <a:p>
            <a:pPr marL="457200" lvl="0" indent="-342900" algn="l" rtl="0">
              <a:spcBef>
                <a:spcPts val="0"/>
              </a:spcBef>
              <a:spcAft>
                <a:spcPts val="0"/>
              </a:spcAft>
              <a:buSzPts val="1800"/>
              <a:buChar char="●"/>
            </a:pPr>
            <a:r>
              <a:rPr lang="en" b="1"/>
              <a:t>Filtering</a:t>
            </a:r>
            <a:r>
              <a:rPr lang="en"/>
              <a:t>: Ensure that only legitimate connections will create state</a:t>
            </a:r>
            <a:endParaRPr/>
          </a:p>
          <a:p>
            <a:pPr marL="914400" lvl="1" indent="-317500" algn="l" rtl="0">
              <a:spcBef>
                <a:spcPts val="0"/>
              </a:spcBef>
              <a:spcAft>
                <a:spcPts val="0"/>
              </a:spcAft>
              <a:buSzPts val="1400"/>
              <a:buChar char="○"/>
            </a:pPr>
            <a:r>
              <a:rPr lang="en"/>
              <a:t>Same problems as standard packet filtering for network-level DoS attacks</a:t>
            </a:r>
            <a:endParaRPr/>
          </a:p>
          <a:p>
            <a:pPr marL="914400" lvl="1" indent="-317500" algn="l" rtl="0">
              <a:spcBef>
                <a:spcPts val="0"/>
              </a:spcBef>
              <a:spcAft>
                <a:spcPts val="0"/>
              </a:spcAft>
              <a:buSzPts val="1400"/>
              <a:buChar char="○"/>
            </a:pPr>
            <a:r>
              <a:rPr lang="en"/>
              <a:t>Hard to distinguish legitimate traffic so early in the connection</a:t>
            </a:r>
            <a:endParaRPr/>
          </a:p>
          <a:p>
            <a:pPr marL="914400" lvl="1" indent="-317500" algn="l" rtl="0">
              <a:spcBef>
                <a:spcPts val="0"/>
              </a:spcBef>
              <a:spcAft>
                <a:spcPts val="0"/>
              </a:spcAft>
              <a:buSzPts val="1400"/>
              <a:buChar char="○"/>
            </a:pPr>
            <a:r>
              <a:rPr lang="en"/>
              <a:t>Attacker can spoof source address since they only need to send the SYN, not the ACK</a:t>
            </a:r>
            <a:endParaRPr/>
          </a:p>
          <a:p>
            <a:pPr marL="457200" lvl="0" indent="-342900" algn="l" rtl="0">
              <a:spcBef>
                <a:spcPts val="0"/>
              </a:spcBef>
              <a:spcAft>
                <a:spcPts val="0"/>
              </a:spcAft>
              <a:buSzPts val="1800"/>
              <a:buChar char="●"/>
            </a:pPr>
            <a:r>
              <a:rPr lang="en" b="1"/>
              <a:t>SYN cookies</a:t>
            </a:r>
            <a:r>
              <a:rPr lang="en"/>
              <a:t>: Don’t store state!</a:t>
            </a:r>
            <a:endParaRPr/>
          </a:p>
          <a:p>
            <a:pPr marL="914400" lvl="1" indent="-317500" algn="l" rtl="0">
              <a:spcBef>
                <a:spcPts val="0"/>
              </a:spcBef>
              <a:spcAft>
                <a:spcPts val="0"/>
              </a:spcAft>
              <a:buSzPts val="1400"/>
              <a:buChar char="○"/>
            </a:pPr>
            <a:r>
              <a:rPr lang="en"/>
              <a:t>Relies on the client to store the server’s state</a:t>
            </a:r>
            <a:endParaRPr/>
          </a:p>
          <a:p>
            <a:pPr marL="914400" lvl="1" indent="-317500" algn="l" rtl="0">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Idealized SYN Cookies</a:t>
            </a:r>
            <a:endParaRPr/>
          </a:p>
        </p:txBody>
      </p:sp>
      <p:sp>
        <p:nvSpPr>
          <p:cNvPr id="302" name="Google Shape;3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03" name="Google Shape;303;p42"/>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06" name="Google Shape;306;p42"/>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09" name="Google Shape;309;p42"/>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12" name="Google Shape;312;p42"/>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 </a:t>
              </a:r>
              <a:r>
                <a:rPr lang="en" sz="1000" b="1">
                  <a:solidFill>
                    <a:srgbClr val="38761D"/>
                  </a:solidFill>
                </a:rPr>
                <a:t>&lt;State&gt;</a:t>
              </a:r>
              <a:endParaRPr sz="1000" b="1">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15" name="Google Shape;315;p42"/>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a:t>
              </a:r>
              <a:r>
                <a:rPr lang="en" sz="1000" b="1">
                  <a:solidFill>
                    <a:srgbClr val="0000FF"/>
                  </a:solidFill>
                </a:rPr>
                <a:t>&lt;State&gt;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22" name="Google Shape;322;p42"/>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30" name="Google Shape;330;p43"/>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33" name="Google Shape;333;p43"/>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36" name="Google Shape;336;p43"/>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39" name="Google Shape;339;p43"/>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b="1" i="1">
                  <a:solidFill>
                    <a:srgbClr val="38761D"/>
                  </a:solidFill>
                </a:rPr>
                <a:t>&lt;Encoded State&gt;</a:t>
              </a:r>
              <a:r>
                <a:rPr lang="en" sz="1000">
                  <a:solidFill>
                    <a:srgbClr val="38761D"/>
                  </a:solidFill>
                </a:rPr>
                <a:t>. Ack = </a:t>
              </a:r>
              <a:r>
                <a:rPr lang="en" sz="1000" i="1">
                  <a:solidFill>
                    <a:srgbClr val="38761D"/>
                  </a:solidFill>
                </a:rPr>
                <a:t>x</a:t>
              </a:r>
              <a:r>
                <a:rPr lang="en" sz="1000">
                  <a:solidFill>
                    <a:srgbClr val="38761D"/>
                  </a:solidFill>
                </a:rPr>
                <a:t>+1</a:t>
              </a:r>
              <a:endParaRPr sz="1000" b="1">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42" name="Google Shape;342;p43"/>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b="1" i="1">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49" name="Google Shape;349;p43"/>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55" name="Google Shape;35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Observation: The server doesn’t create state until the handshake is completed, so the attacker can’t spoof source addresses</a:t>
            </a:r>
            <a:endParaRPr/>
          </a:p>
          <a:p>
            <a:pPr marL="914400" lvl="1" indent="-317500" algn="l" rtl="0">
              <a:spcBef>
                <a:spcPts val="0"/>
              </a:spcBef>
              <a:spcAft>
                <a:spcPts val="0"/>
              </a:spcAft>
              <a:buSzPts val="1400"/>
              <a:buChar char="○"/>
            </a:pPr>
            <a:r>
              <a:rPr lang="en"/>
              <a:t>Filtering becomes easier with SYN cookies</a:t>
            </a:r>
            <a:endParaRPr/>
          </a:p>
          <a:p>
            <a:pPr marL="457200" lvl="0" indent="-342900" algn="l" rtl="0">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marL="914400" lvl="1" indent="-317500" algn="l" rtl="0">
              <a:spcBef>
                <a:spcPts val="0"/>
              </a:spcBef>
              <a:spcAft>
                <a:spcPts val="0"/>
              </a:spcAft>
              <a:buSzPts val="1400"/>
              <a:buChar char="○"/>
            </a:pPr>
            <a:r>
              <a:rPr lang="en"/>
              <a:t>Requires enough bits to encode the state</a:t>
            </a:r>
            <a:endParaRPr/>
          </a:p>
          <a:p>
            <a:pPr marL="914400" lvl="1" indent="-317500" algn="l" rtl="0">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Denial of Service (DoS)</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Firewalls</a:t>
            </a:r>
            <a:endParaRPr/>
          </a:p>
        </p:txBody>
      </p:sp>
      <p:sp>
        <p:nvSpPr>
          <p:cNvPr id="362" name="Google Shape;36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Scalable Defenses</a:t>
            </a:r>
            <a:endParaRPr/>
          </a:p>
        </p:txBody>
      </p:sp>
      <p:sp>
        <p:nvSpPr>
          <p:cNvPr id="368" name="Google Shape;368;p46"/>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you protect a set of systems against external attack?</a:t>
            </a:r>
            <a:endParaRPr/>
          </a:p>
          <a:p>
            <a:pPr marL="914400" lvl="1" indent="-317500" algn="l" rtl="0">
              <a:spcBef>
                <a:spcPts val="0"/>
              </a:spcBef>
              <a:spcAft>
                <a:spcPts val="0"/>
              </a:spcAft>
              <a:buSzPts val="1400"/>
              <a:buChar char="○"/>
            </a:pPr>
            <a:r>
              <a:rPr lang="en"/>
              <a:t>Example: A company network with many servers and employee computers</a:t>
            </a:r>
            <a:endParaRPr/>
          </a:p>
          <a:p>
            <a:pPr marL="457200" lvl="0" indent="-342900" algn="l" rtl="0">
              <a:spcBef>
                <a:spcPts val="0"/>
              </a:spcBef>
              <a:spcAft>
                <a:spcPts val="0"/>
              </a:spcAft>
              <a:buSzPts val="1800"/>
              <a:buChar char="●"/>
            </a:pPr>
            <a:r>
              <a:rPr lang="en"/>
              <a:t>Observation: More network services = more risk</a:t>
            </a:r>
            <a:endParaRPr/>
          </a:p>
          <a:p>
            <a:pPr marL="914400" lvl="1" indent="-317500" algn="l" rtl="0">
              <a:spcBef>
                <a:spcPts val="0"/>
              </a:spcBef>
              <a:spcAft>
                <a:spcPts val="0"/>
              </a:spcAft>
              <a:buSzPts val="1400"/>
              <a:buChar char="○"/>
            </a:pPr>
            <a:r>
              <a:rPr lang="en"/>
              <a:t>Each network connection creates more opportunities for attacks (greater attack surface)</a:t>
            </a:r>
            <a:endParaRPr/>
          </a:p>
          <a:p>
            <a:pPr marL="914400" lvl="1" indent="-317500" algn="l" rtl="0">
              <a:spcBef>
                <a:spcPts val="0"/>
              </a:spcBef>
              <a:spcAft>
                <a:spcPts val="0"/>
              </a:spcAft>
              <a:buSzPts val="1400"/>
              <a:buChar char="○"/>
            </a:pPr>
            <a:r>
              <a:rPr lang="en"/>
              <a:t>Turning off all network services is often infeasible (print services, SSH services, etc.)</a:t>
            </a:r>
            <a:endParaRPr/>
          </a:p>
          <a:p>
            <a:pPr marL="457200" lvl="0" indent="-342900" algn="l" rtl="0">
              <a:spcBef>
                <a:spcPts val="0"/>
              </a:spcBef>
              <a:spcAft>
                <a:spcPts val="0"/>
              </a:spcAft>
              <a:buSzPts val="1800"/>
              <a:buChar char="●"/>
            </a:pPr>
            <a:r>
              <a:rPr lang="en"/>
              <a:t>Observation: More networked machines = more risk</a:t>
            </a:r>
            <a:endParaRPr/>
          </a:p>
          <a:p>
            <a:pPr marL="914400" lvl="1" indent="-317500" algn="l" rtl="0">
              <a:spcBef>
                <a:spcPts val="0"/>
              </a:spcBef>
              <a:spcAft>
                <a:spcPts val="0"/>
              </a:spcAft>
              <a:buSzPts val="1400"/>
              <a:buChar char="○"/>
            </a:pPr>
            <a:r>
              <a:rPr lang="en"/>
              <a:t>What if you have to secure hundreds of systems?</a:t>
            </a:r>
            <a:endParaRPr/>
          </a:p>
          <a:p>
            <a:pPr marL="914400" lvl="1" indent="-317500" algn="l" rtl="0">
              <a:spcBef>
                <a:spcPts val="0"/>
              </a:spcBef>
              <a:spcAft>
                <a:spcPts val="0"/>
              </a:spcAft>
              <a:buSzPts val="1400"/>
              <a:buChar char="○"/>
            </a:pPr>
            <a:r>
              <a:rPr lang="en"/>
              <a:t>What if the systems have different hardware, operating systems, and users?</a:t>
            </a:r>
            <a:endParaRPr/>
          </a:p>
          <a:p>
            <a:pPr marL="914400" lvl="1" indent="-317500" algn="l" rtl="0">
              <a:spcBef>
                <a:spcPts val="0"/>
              </a:spcBef>
              <a:spcAft>
                <a:spcPts val="0"/>
              </a:spcAft>
              <a:buSzPts val="1400"/>
              <a:buChar char="○"/>
            </a:pPr>
            <a:r>
              <a:rPr lang="en"/>
              <a:t>What if there are some systems in the network that you aren’t aware of?</a:t>
            </a:r>
            <a:endParaRPr/>
          </a:p>
          <a:p>
            <a:pPr marL="457200" lvl="0" indent="-342900" algn="l" rtl="0">
              <a:spcBef>
                <a:spcPts val="0"/>
              </a:spcBef>
              <a:spcAft>
                <a:spcPts val="0"/>
              </a:spcAft>
              <a:buSzPts val="1800"/>
              <a:buChar char="●"/>
            </a:pPr>
            <a:r>
              <a:rPr lang="en"/>
              <a:t>Instead of securing individual machines, we want to secure the entire network!</a:t>
            </a:r>
            <a:endParaRPr/>
          </a:p>
        </p:txBody>
      </p:sp>
      <p:sp>
        <p:nvSpPr>
          <p:cNvPr id="369" name="Google Shape;36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375" name="Google Shape;375;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single point of access in and out of the network, with a monitor</a:t>
            </a:r>
            <a:endParaRPr/>
          </a:p>
          <a:p>
            <a:pPr marL="914400" lvl="1" indent="-317500" algn="l" rtl="0">
              <a:spcBef>
                <a:spcPts val="0"/>
              </a:spcBef>
              <a:spcAft>
                <a:spcPts val="0"/>
              </a:spcAft>
              <a:buSzPts val="1400"/>
              <a:buChar char="○"/>
            </a:pPr>
            <a:r>
              <a:rPr lang="en"/>
              <a:t>“Ensure complete mediation”</a:t>
            </a:r>
            <a:endParaRPr/>
          </a:p>
          <a:p>
            <a:pPr marL="914400" lvl="1" indent="-317500" algn="l" rtl="0">
              <a:spcBef>
                <a:spcPts val="0"/>
              </a:spcBef>
              <a:spcAft>
                <a:spcPts val="0"/>
              </a:spcAft>
              <a:buSzPts val="1400"/>
              <a:buChar char="○"/>
            </a:pPr>
            <a:r>
              <a:rPr lang="en"/>
              <a:t>Any traffic that could affect vulnerable systems must pass through the firewall</a:t>
            </a:r>
            <a:endParaRPr/>
          </a:p>
          <a:p>
            <a:pPr marL="457200" lvl="0" indent="-342900" algn="l" rtl="0">
              <a:spcBef>
                <a:spcPts val="0"/>
              </a:spcBef>
              <a:spcAft>
                <a:spcPts val="0"/>
              </a:spcAft>
              <a:buSzPts val="1800"/>
              <a:buChar char="●"/>
            </a:pPr>
            <a:r>
              <a:rPr lang="en"/>
              <a:t>Network access is controlled by a </a:t>
            </a:r>
            <a:r>
              <a:rPr lang="en" b="1"/>
              <a:t>policy</a:t>
            </a:r>
            <a:endParaRPr/>
          </a:p>
          <a:p>
            <a:pPr marL="914400" lvl="1" indent="-317500" algn="l" rtl="0">
              <a:spcBef>
                <a:spcPts val="0"/>
              </a:spcBef>
              <a:spcAft>
                <a:spcPts val="0"/>
              </a:spcAft>
              <a:buSzPts val="1400"/>
              <a:buChar char="○"/>
            </a:pPr>
            <a:r>
              <a:rPr lang="en"/>
              <a:t>Defines what traffic is allowed to exit the network (</a:t>
            </a:r>
            <a:r>
              <a:rPr lang="en" b="1"/>
              <a:t>outbound policy</a:t>
            </a:r>
            <a:r>
              <a:rPr lang="en"/>
              <a:t>)</a:t>
            </a:r>
            <a:endParaRPr sz="1800"/>
          </a:p>
          <a:p>
            <a:pPr marL="914400" lvl="1" indent="-317500" algn="l" rtl="0">
              <a:spcBef>
                <a:spcPts val="0"/>
              </a:spcBef>
              <a:spcAft>
                <a:spcPts val="0"/>
              </a:spcAft>
              <a:buSzPts val="1400"/>
              <a:buChar char="○"/>
            </a:pPr>
            <a:r>
              <a:rPr lang="en"/>
              <a:t>Defines what traffic is allowed to enter the network (</a:t>
            </a:r>
            <a:r>
              <a:rPr lang="en" b="1"/>
              <a:t>inbound policy</a:t>
            </a:r>
            <a:r>
              <a:rPr lang="en"/>
              <a:t>)</a:t>
            </a:r>
            <a:endParaRPr/>
          </a:p>
          <a:p>
            <a:pPr marL="914400" lvl="1" indent="-317500" algn="l" rtl="0">
              <a:spcBef>
                <a:spcPts val="0"/>
              </a:spcBef>
              <a:spcAft>
                <a:spcPts val="0"/>
              </a:spcAft>
              <a:buSzPts val="1400"/>
              <a:buChar char="○"/>
            </a:pPr>
            <a:r>
              <a:rPr lang="en"/>
              <a:t>Policy model based on our threat model: We usually assume users “inside” the network are trusted, and those outside are not</a:t>
            </a:r>
            <a:endParaRPr/>
          </a:p>
        </p:txBody>
      </p:sp>
      <p:sp>
        <p:nvSpPr>
          <p:cNvPr id="376" name="Google Shape;37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7" name="Google Shape;377;p47"/>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47"/>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47"/>
          <p:cNvCxnSpPr>
            <a:stCxn id="380" idx="3"/>
            <a:endCxn id="385"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47"/>
          <p:cNvCxnSpPr>
            <a:stCxn id="383" idx="0"/>
            <a:endCxn id="384"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stCxn id="379" idx="3"/>
            <a:endCxn id="384"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stCxn id="378" idx="3"/>
            <a:endCxn id="383"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47"/>
          <p:cNvCxnSpPr>
            <a:endCxn id="380" idx="1"/>
          </p:cNvCxnSpPr>
          <p:nvPr/>
        </p:nvCxnSpPr>
        <p:spPr>
          <a:xfrm rot="10800000" flipH="1">
            <a:off x="4778154" y="3573375"/>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47"/>
          <p:cNvCxnSpPr>
            <a:stCxn id="381" idx="3"/>
            <a:endCxn id="378"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401" name="Google Shape;401;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What’s the policy of a standard home network?</a:t>
            </a:r>
            <a:endParaRPr/>
          </a:p>
          <a:p>
            <a:pPr marL="914400" lvl="1" indent="-317500" algn="l" rtl="0">
              <a:spcBef>
                <a:spcPts val="0"/>
              </a:spcBef>
              <a:spcAft>
                <a:spcPts val="0"/>
              </a:spcAft>
              <a:buSzPts val="1400"/>
              <a:buChar char="○"/>
            </a:pPr>
            <a:r>
              <a:rPr lang="en"/>
              <a:t>Outbound policy: </a:t>
            </a:r>
            <a:r>
              <a:rPr lang="en">
                <a:solidFill>
                  <a:srgbClr val="38761D"/>
                </a:solidFill>
              </a:rPr>
              <a:t>Allow outbound traffic</a:t>
            </a:r>
            <a:endParaRPr>
              <a:solidFill>
                <a:srgbClr val="38761D"/>
              </a:solidFill>
            </a:endParaRPr>
          </a:p>
          <a:p>
            <a:pPr marL="1371600" lvl="2" indent="-317500" algn="l" rtl="0">
              <a:spcBef>
                <a:spcPts val="0"/>
              </a:spcBef>
              <a:spcAft>
                <a:spcPts val="0"/>
              </a:spcAft>
              <a:buSzPts val="1400"/>
              <a:buChar char="■"/>
            </a:pPr>
            <a:r>
              <a:rPr lang="en"/>
              <a:t>Users inside the network can connect to any service</a:t>
            </a:r>
            <a:endParaRPr/>
          </a:p>
          <a:p>
            <a:pPr marL="914400" lvl="1" indent="-317500" algn="l" rtl="0">
              <a:spcBef>
                <a:spcPts val="0"/>
              </a:spcBef>
              <a:spcAft>
                <a:spcPts val="0"/>
              </a:spcAft>
              <a:buSzPts val="1400"/>
              <a:buChar char="○"/>
            </a:pPr>
            <a:r>
              <a:rPr lang="en"/>
              <a:t>Inbound policy: Only some traffic is able to enter the network</a:t>
            </a:r>
            <a:endParaRPr/>
          </a:p>
          <a:p>
            <a:pPr marL="1371600" lvl="2" indent="-317500" algn="l" rtl="0">
              <a:spcBef>
                <a:spcPts val="0"/>
              </a:spcBef>
              <a:spcAft>
                <a:spcPts val="0"/>
              </a:spcAft>
              <a:buClr>
                <a:srgbClr val="38761D"/>
              </a:buClr>
              <a:buSzPts val="1400"/>
              <a:buChar char="■"/>
            </a:pPr>
            <a:r>
              <a:rPr lang="en">
                <a:solidFill>
                  <a:srgbClr val="38761D"/>
                </a:solidFill>
              </a:rPr>
              <a:t>Allow inbound traffic in response an outbound connection</a:t>
            </a:r>
            <a:endParaRPr>
              <a:solidFill>
                <a:srgbClr val="38761D"/>
              </a:solidFill>
            </a:endParaRPr>
          </a:p>
          <a:p>
            <a:pPr marL="1371600" lvl="2" indent="-317500" algn="l" rtl="0">
              <a:spcBef>
                <a:spcPts val="0"/>
              </a:spcBef>
              <a:spcAft>
                <a:spcPts val="0"/>
              </a:spcAft>
              <a:buClr>
                <a:srgbClr val="38761D"/>
              </a:buClr>
              <a:buSzPts val="1400"/>
              <a:buChar char="■"/>
            </a:pPr>
            <a:r>
              <a:rPr lang="en">
                <a:solidFill>
                  <a:srgbClr val="38761D"/>
                </a:solidFill>
              </a:rPr>
              <a:t>Allow inbound traffic to certain, trusted services (e.g. SSH)</a:t>
            </a:r>
            <a:endParaRPr>
              <a:solidFill>
                <a:srgbClr val="38761D"/>
              </a:solidFill>
            </a:endParaRPr>
          </a:p>
          <a:p>
            <a:pPr marL="1371600" lvl="2" indent="-317500" algn="l" rtl="0">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p:txBody>
      </p:sp>
      <p:sp>
        <p:nvSpPr>
          <p:cNvPr id="402" name="Google Shape;4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03" name="Google Shape;403;p48"/>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409" name="Google Shape;409;p48"/>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48"/>
          <p:cNvCxnSpPr>
            <a:stCxn id="406" idx="3"/>
            <a:endCxn id="411"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48"/>
          <p:cNvCxnSpPr>
            <a:stCxn id="409" idx="0"/>
            <a:endCxn id="410"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48"/>
          <p:cNvCxnSpPr>
            <a:stCxn id="405" idx="3"/>
            <a:endCxn id="410"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48"/>
          <p:cNvCxnSpPr>
            <a:stCxn id="404" idx="3"/>
            <a:endCxn id="409"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48"/>
          <p:cNvCxnSpPr>
            <a:stCxn id="407" idx="3"/>
            <a:endCxn id="406" idx="1"/>
          </p:cNvCxnSpPr>
          <p:nvPr/>
        </p:nvCxnSpPr>
        <p:spPr>
          <a:xfrm rot="10800000" flipH="1">
            <a:off x="4778025" y="3573413"/>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8"/>
          <p:cNvCxnSpPr>
            <a:stCxn id="407" idx="3"/>
            <a:endCxn id="404"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avLst/>
              <a:gdLst/>
              <a:ahLst/>
              <a:cxnLst/>
              <a:rect l="l" t="t" r="r" b="b"/>
              <a:pathLst>
                <a:path w="112952" h="27632" extrusionOk="0">
                  <a:moveTo>
                    <a:pt x="112952" y="0"/>
                  </a:moveTo>
                  <a:cubicBezTo>
                    <a:pt x="103378" y="3555"/>
                    <a:pt x="74332" y="16725"/>
                    <a:pt x="55507" y="21330"/>
                  </a:cubicBezTo>
                  <a:cubicBezTo>
                    <a:pt x="36682" y="25935"/>
                    <a:pt x="9251" y="26582"/>
                    <a:pt x="0" y="27632"/>
                  </a:cubicBezTo>
                </a:path>
              </a:pathLst>
            </a:custGeom>
            <a:noFill/>
            <a:ln w="19050" cap="flat" cmpd="sng">
              <a:solidFill>
                <a:srgbClr val="38761D"/>
              </a:solidFill>
              <a:prstDash val="solid"/>
              <a:round/>
              <a:headEnd type="none" w="med" len="med"/>
              <a:tailEnd type="triangle" w="med" len="med"/>
            </a:ln>
          </p:spPr>
        </p:sp>
        <p:sp>
          <p:nvSpPr>
            <p:cNvPr id="424" name="Google Shape;424;p48"/>
            <p:cNvSpPr txBox="1"/>
            <p:nvPr/>
          </p:nvSpPr>
          <p:spPr>
            <a:xfrm rot="-669366">
              <a:off x="3406947" y="3528324"/>
              <a:ext cx="1490057" cy="3384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avLst/>
              <a:gdLst/>
              <a:ahLst/>
              <a:cxnLst/>
              <a:rect l="l" t="t" r="r" b="b"/>
              <a:pathLst>
                <a:path w="111012" h="16967" extrusionOk="0">
                  <a:moveTo>
                    <a:pt x="0" y="0"/>
                  </a:moveTo>
                  <a:cubicBezTo>
                    <a:pt x="11352" y="1050"/>
                    <a:pt x="49608" y="3474"/>
                    <a:pt x="68110" y="6302"/>
                  </a:cubicBezTo>
                  <a:cubicBezTo>
                    <a:pt x="86612" y="9130"/>
                    <a:pt x="103862" y="15190"/>
                    <a:pt x="111012" y="16967"/>
                  </a:cubicBezTo>
                </a:path>
              </a:pathLst>
            </a:custGeom>
            <a:noFill/>
            <a:ln w="19050" cap="flat" cmpd="sng">
              <a:solidFill>
                <a:srgbClr val="BF9000"/>
              </a:solidFill>
              <a:prstDash val="solid"/>
              <a:round/>
              <a:headEnd type="none" w="med" len="med"/>
              <a:tailEnd type="triangle" w="med" len="med"/>
            </a:ln>
          </p:spPr>
        </p:sp>
        <p:sp>
          <p:nvSpPr>
            <p:cNvPr id="427" name="Google Shape;427;p48"/>
            <p:cNvSpPr txBox="1"/>
            <p:nvPr/>
          </p:nvSpPr>
          <p:spPr>
            <a:xfrm rot="386298">
              <a:off x="3426279" y="4431795"/>
              <a:ext cx="1837992" cy="49243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trusted inbound traffic</a:t>
              </a:r>
              <a:endParaRPr sz="1000">
                <a:solidFill>
                  <a:srgbClr val="38761D"/>
                </a:solidFill>
              </a:endParaRPr>
            </a:p>
            <a:p>
              <a:pPr marL="0" lvl="0" indent="0" algn="ctr" rtl="0">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Security Policies?</a:t>
            </a:r>
            <a:endParaRPr/>
          </a:p>
        </p:txBody>
      </p:sp>
      <p:sp>
        <p:nvSpPr>
          <p:cNvPr id="433" name="Google Shape;43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should we handle traffic that isn’t explicitly allowed or denied?</a:t>
            </a:r>
            <a:endParaRPr/>
          </a:p>
          <a:p>
            <a:pPr marL="914400" lvl="1" indent="-317500" algn="l" rtl="0">
              <a:spcBef>
                <a:spcPts val="0"/>
              </a:spcBef>
              <a:spcAft>
                <a:spcPts val="0"/>
              </a:spcAft>
              <a:buSzPts val="1400"/>
              <a:buChar char="○"/>
            </a:pPr>
            <a:r>
              <a:rPr lang="en" b="1"/>
              <a:t>Default-allow policy</a:t>
            </a:r>
            <a:r>
              <a:rPr lang="en"/>
              <a:t>: Allow all traffic, but deny those on a specified </a:t>
            </a:r>
            <a:r>
              <a:rPr lang="en" b="1"/>
              <a:t>denylist</a:t>
            </a:r>
            <a:endParaRPr/>
          </a:p>
          <a:p>
            <a:pPr marL="1371600" lvl="2" indent="-317500" algn="l" rtl="0">
              <a:spcBef>
                <a:spcPts val="0"/>
              </a:spcBef>
              <a:spcAft>
                <a:spcPts val="0"/>
              </a:spcAft>
              <a:buSzPts val="1400"/>
              <a:buChar char="■"/>
            </a:pPr>
            <a:r>
              <a:rPr lang="en"/>
              <a:t>As problems arise, add them to the denylist</a:t>
            </a:r>
            <a:endParaRPr/>
          </a:p>
          <a:p>
            <a:pPr marL="914400" lvl="1" indent="-317500" algn="l" rtl="0">
              <a:spcBef>
                <a:spcPts val="0"/>
              </a:spcBef>
              <a:spcAft>
                <a:spcPts val="0"/>
              </a:spcAft>
              <a:buSzPts val="1400"/>
              <a:buChar char="○"/>
            </a:pPr>
            <a:r>
              <a:rPr lang="en" b="1"/>
              <a:t>Default-deny policy</a:t>
            </a:r>
            <a:r>
              <a:rPr lang="en"/>
              <a:t>: Deny all traffic, but allow those on a specified </a:t>
            </a:r>
            <a:r>
              <a:rPr lang="en" b="1"/>
              <a:t>allowlist</a:t>
            </a:r>
            <a:endParaRPr/>
          </a:p>
          <a:p>
            <a:pPr marL="1371600" lvl="2" indent="-317500" algn="l" rtl="0">
              <a:spcBef>
                <a:spcPts val="0"/>
              </a:spcBef>
              <a:spcAft>
                <a:spcPts val="0"/>
              </a:spcAft>
              <a:buSzPts val="1400"/>
              <a:buChar char="■"/>
            </a:pPr>
            <a:r>
              <a:rPr lang="en"/>
              <a:t>As needs arise (or users complain), add them to the allowlist?</a:t>
            </a:r>
            <a:endParaRPr/>
          </a:p>
          <a:p>
            <a:pPr marL="457200" lvl="0" indent="-342900" algn="l" rtl="0">
              <a:spcBef>
                <a:spcPts val="0"/>
              </a:spcBef>
              <a:spcAft>
                <a:spcPts val="0"/>
              </a:spcAft>
              <a:buSzPts val="1800"/>
              <a:buChar char="●"/>
            </a:pPr>
            <a:r>
              <a:rPr lang="en"/>
              <a:t>Which default policy is best?</a:t>
            </a:r>
            <a:endParaRPr/>
          </a:p>
          <a:p>
            <a:pPr marL="914400" lvl="1" indent="-317500" algn="l" rtl="0">
              <a:spcBef>
                <a:spcPts val="0"/>
              </a:spcBef>
              <a:spcAft>
                <a:spcPts val="0"/>
              </a:spcAft>
              <a:buSzPts val="1400"/>
              <a:buChar char="○"/>
            </a:pPr>
            <a:r>
              <a:rPr lang="en"/>
              <a:t>Default-allow is more flexible, but flaws are vulnerabilities and can be catastrophic</a:t>
            </a:r>
            <a:endParaRPr/>
          </a:p>
          <a:p>
            <a:pPr marL="914400" lvl="1" indent="-317500" algn="l" rtl="0">
              <a:spcBef>
                <a:spcPts val="0"/>
              </a:spcBef>
              <a:spcAft>
                <a:spcPts val="0"/>
              </a:spcAft>
              <a:buSzPts val="1400"/>
              <a:buChar char="○"/>
            </a:pPr>
            <a:r>
              <a:rPr lang="en"/>
              <a:t>Default-deny is more conservative, but flaws are less painful</a:t>
            </a:r>
            <a:endParaRPr/>
          </a:p>
          <a:p>
            <a:pPr marL="914400" lvl="1" indent="-317500" algn="l" rtl="0">
              <a:spcBef>
                <a:spcPts val="0"/>
              </a:spcBef>
              <a:spcAft>
                <a:spcPts val="0"/>
              </a:spcAft>
              <a:buSzPts val="1400"/>
              <a:buChar char="○"/>
            </a:pPr>
            <a:r>
              <a:rPr lang="en"/>
              <a:t>Default-deny is generally accepted to be the best default policy (“consider fail-safe defaults”)</a:t>
            </a:r>
            <a:endParaRPr/>
          </a:p>
        </p:txBody>
      </p:sp>
      <p:sp>
        <p:nvSpPr>
          <p:cNvPr id="434" name="Google Shape;43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0" name="Google Shape;440;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Firewalls are often </a:t>
            </a:r>
            <a:r>
              <a:rPr lang="en" b="1"/>
              <a:t>packet filters</a:t>
            </a:r>
            <a:r>
              <a:rPr lang="en"/>
              <a:t>, which inspect network packets and chooses what to do with them</a:t>
            </a:r>
            <a:endParaRPr/>
          </a:p>
          <a:p>
            <a:pPr marL="914400" lvl="1" indent="-317500" algn="l" rtl="0">
              <a:spcBef>
                <a:spcPts val="0"/>
              </a:spcBef>
              <a:spcAft>
                <a:spcPts val="0"/>
              </a:spcAft>
              <a:buSzPts val="1400"/>
              <a:buChar char="○"/>
            </a:pPr>
            <a:r>
              <a:rPr lang="en"/>
              <a:t>Option #1: Allow the packet to pass through the firewall, forwarding it onwards</a:t>
            </a:r>
            <a:endParaRPr/>
          </a:p>
          <a:p>
            <a:pPr marL="914400" lvl="1" indent="-317500" algn="l" rtl="0">
              <a:spcBef>
                <a:spcPts val="0"/>
              </a:spcBef>
              <a:spcAft>
                <a:spcPts val="0"/>
              </a:spcAft>
              <a:buSzPts val="1400"/>
              <a:buChar char="○"/>
            </a:pPr>
            <a:r>
              <a:rPr lang="en"/>
              <a:t>Option #2: Deny the packet from passing through the firewall, dropping it</a:t>
            </a:r>
            <a:endParaRPr/>
          </a:p>
          <a:p>
            <a:pPr marL="457200" lvl="0" indent="-342900" algn="l" rtl="0">
              <a:spcBef>
                <a:spcPts val="0"/>
              </a:spcBef>
              <a:spcAft>
                <a:spcPts val="0"/>
              </a:spcAft>
              <a:buSzPts val="1800"/>
              <a:buChar char="●"/>
            </a:pPr>
            <a:r>
              <a:rPr lang="en"/>
              <a:t>Stateless packet filters</a:t>
            </a:r>
            <a:endParaRPr/>
          </a:p>
          <a:p>
            <a:pPr marL="914400" lvl="1" indent="-317500" algn="l" rtl="0">
              <a:spcBef>
                <a:spcPts val="0"/>
              </a:spcBef>
              <a:spcAft>
                <a:spcPts val="0"/>
              </a:spcAft>
              <a:buSzPts val="1400"/>
              <a:buChar char="○"/>
            </a:pPr>
            <a:r>
              <a:rPr lang="en"/>
              <a:t>Packet filters that have no history</a:t>
            </a:r>
            <a:endParaRPr/>
          </a:p>
          <a:p>
            <a:pPr marL="914400" lvl="1" indent="-317500" algn="l" rtl="0">
              <a:spcBef>
                <a:spcPts val="0"/>
              </a:spcBef>
              <a:spcAft>
                <a:spcPts val="0"/>
              </a:spcAft>
              <a:buSzPts val="1400"/>
              <a:buChar char="○"/>
            </a:pPr>
            <a:r>
              <a:rPr lang="en"/>
              <a:t>All decisions must be made using only the information in the packet itself</a:t>
            </a:r>
            <a:endParaRPr/>
          </a:p>
          <a:p>
            <a:pPr marL="914400" lvl="1" indent="-317500" algn="l" rtl="0">
              <a:spcBef>
                <a:spcPts val="0"/>
              </a:spcBef>
              <a:spcAft>
                <a:spcPts val="0"/>
              </a:spcAft>
              <a:buSzPts val="1400"/>
              <a:buChar char="○"/>
            </a:pPr>
            <a:r>
              <a:rPr lang="en"/>
              <a:t>Can have trouble implementing complex policies that require knowledge of history</a:t>
            </a:r>
            <a:endParaRPr/>
          </a:p>
        </p:txBody>
      </p:sp>
      <p:sp>
        <p:nvSpPr>
          <p:cNvPr id="441" name="Google Shape;44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7" name="Google Shape;447;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Consider implementing the typical home network policy from earlier:</a:t>
            </a:r>
            <a:endParaRPr/>
          </a:p>
          <a:p>
            <a:pPr marL="914400" lvl="1" indent="-317500" algn="l" rtl="0">
              <a:spcBef>
                <a:spcPts val="0"/>
              </a:spcBef>
              <a:spcAft>
                <a:spcPts val="0"/>
              </a:spcAft>
              <a:buClr>
                <a:srgbClr val="38761D"/>
              </a:buClr>
              <a:buSzPts val="1400"/>
              <a:buChar char="○"/>
            </a:pPr>
            <a:r>
              <a:rPr lang="en">
                <a:solidFill>
                  <a:srgbClr val="38761D"/>
                </a:solidFill>
              </a:rPr>
              <a:t>Allow outbound traffic</a:t>
            </a:r>
            <a:endParaRPr>
              <a:solidFill>
                <a:srgbClr val="38761D"/>
              </a:solidFill>
            </a:endParaRPr>
          </a:p>
          <a:p>
            <a:pPr marL="914400" lvl="1" indent="-317500" algn="l" rtl="0">
              <a:spcBef>
                <a:spcPts val="0"/>
              </a:spcBef>
              <a:spcAft>
                <a:spcPts val="0"/>
              </a:spcAft>
              <a:buClr>
                <a:srgbClr val="38761D"/>
              </a:buClr>
              <a:buSzPts val="1400"/>
              <a:buChar char="○"/>
            </a:pPr>
            <a:r>
              <a:rPr lang="en">
                <a:solidFill>
                  <a:srgbClr val="38761D"/>
                </a:solidFill>
              </a:rPr>
              <a:t>Allow inbound traffic in response to an outbound connection</a:t>
            </a:r>
            <a:endParaRPr>
              <a:solidFill>
                <a:srgbClr val="38761D"/>
              </a:solidFill>
            </a:endParaRPr>
          </a:p>
          <a:p>
            <a:pPr marL="914400" lvl="1" indent="-317500" algn="l" rtl="0">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a:p>
            <a:pPr marL="457200" lvl="0" indent="-342900" algn="l" rtl="0">
              <a:spcBef>
                <a:spcPts val="0"/>
              </a:spcBef>
              <a:spcAft>
                <a:spcPts val="0"/>
              </a:spcAft>
              <a:buSzPts val="1800"/>
              <a:buChar char="●"/>
            </a:pPr>
            <a:r>
              <a:rPr lang="en"/>
              <a:t>Issue: How do we know what inbound traffic is in response to an outbound connection?</a:t>
            </a:r>
            <a:endParaRPr/>
          </a:p>
          <a:p>
            <a:pPr marL="914400" lvl="1" indent="-317500" algn="l" rtl="0">
              <a:spcBef>
                <a:spcPts val="0"/>
              </a:spcBef>
              <a:spcAft>
                <a:spcPts val="0"/>
              </a:spcAft>
              <a:buSzPts val="1400"/>
              <a:buChar char="○"/>
            </a:pPr>
            <a:r>
              <a:rPr lang="en"/>
              <a:t>TCP: Can be implemented with a hack</a:t>
            </a:r>
            <a:endParaRPr/>
          </a:p>
          <a:p>
            <a:pPr marL="1371600" lvl="2" indent="-317500" algn="l" rtl="0">
              <a:spcBef>
                <a:spcPts val="0"/>
              </a:spcBef>
              <a:spcAft>
                <a:spcPts val="0"/>
              </a:spcAft>
              <a:buSzPts val="1400"/>
              <a:buChar char="■"/>
            </a:pPr>
            <a:r>
              <a:rPr lang="en"/>
              <a:t>Allow inbound traffic with the ACK flag set</a:t>
            </a:r>
            <a:endParaRPr/>
          </a:p>
          <a:p>
            <a:pPr marL="1371600" lvl="2" indent="-317500" algn="l" rtl="0">
              <a:spcBef>
                <a:spcPts val="0"/>
              </a:spcBef>
              <a:spcAft>
                <a:spcPts val="0"/>
              </a:spcAft>
              <a:buSzPts val="1400"/>
              <a:buChar char="■"/>
            </a:pPr>
            <a:r>
              <a:rPr lang="en"/>
              <a:t>Deny inbound traffic without an ACK flag set</a:t>
            </a:r>
            <a:endParaRPr/>
          </a:p>
          <a:p>
            <a:pPr marL="1371600" lvl="2" indent="-317500" algn="l" rtl="0">
              <a:spcBef>
                <a:spcPts val="0"/>
              </a:spcBef>
              <a:spcAft>
                <a:spcPts val="0"/>
              </a:spcAft>
              <a:buSzPts val="1400"/>
              <a:buChar char="■"/>
            </a:pPr>
            <a:r>
              <a:rPr lang="en"/>
              <a:t>If the internal computer sees an ACK packet without having formed a connection, it will ignore it or send a RST</a:t>
            </a:r>
            <a:endParaRPr/>
          </a:p>
          <a:p>
            <a:pPr marL="914400" lvl="1" indent="-317500" algn="l" rtl="0">
              <a:spcBef>
                <a:spcPts val="0"/>
              </a:spcBef>
              <a:spcAft>
                <a:spcPts val="0"/>
              </a:spcAft>
              <a:buSzPts val="1400"/>
              <a:buChar char="○"/>
            </a:pPr>
            <a:r>
              <a:rPr lang="en"/>
              <a:t>UDP: Impossible to implement</a:t>
            </a:r>
            <a:endParaRPr/>
          </a:p>
          <a:p>
            <a:pPr marL="1371600" lvl="2" indent="-317500" algn="l" rtl="0">
              <a:spcBef>
                <a:spcPts val="0"/>
              </a:spcBef>
              <a:spcAft>
                <a:spcPts val="0"/>
              </a:spcAft>
              <a:buSzPts val="1400"/>
              <a:buChar char="■"/>
            </a:pPr>
            <a:r>
              <a:rPr lang="en"/>
              <a:t>UDP “connections” are typically implemented at the application layer, so we can’t inspect much</a:t>
            </a:r>
            <a:endParaRPr/>
          </a:p>
        </p:txBody>
      </p:sp>
      <p:sp>
        <p:nvSpPr>
          <p:cNvPr id="448" name="Google Shape;44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 better idea: Keep state in the implementation of the packet filter</a:t>
            </a:r>
            <a:endParaRPr/>
          </a:p>
          <a:p>
            <a:pPr marL="914400" lvl="1" indent="-317500" algn="l" rtl="0">
              <a:spcBef>
                <a:spcPts val="0"/>
              </a:spcBef>
              <a:spcAft>
                <a:spcPts val="0"/>
              </a:spcAft>
              <a:buSzPts val="1400"/>
              <a:buChar char="○"/>
            </a:pPr>
            <a:r>
              <a:rPr lang="en"/>
              <a:t>The filter keeps track of inbound/outbound connections</a:t>
            </a:r>
            <a:endParaRPr/>
          </a:p>
          <a:p>
            <a:pPr marL="1371600" lvl="2" indent="-317500" algn="l" rtl="0">
              <a:spcBef>
                <a:spcPts val="0"/>
              </a:spcBef>
              <a:spcAft>
                <a:spcPts val="0"/>
              </a:spcAft>
              <a:buSzPts val="1400"/>
              <a:buChar char="■"/>
            </a:pPr>
            <a:r>
              <a:rPr lang="en"/>
              <a:t>Notice: All connections have packets going in both directions, so a stateless filter could not do this</a:t>
            </a:r>
            <a:endParaRPr/>
          </a:p>
          <a:p>
            <a:pPr marL="914400" lvl="1" indent="-317500" algn="l" rtl="0">
              <a:spcBef>
                <a:spcPts val="0"/>
              </a:spcBef>
              <a:spcAft>
                <a:spcPts val="0"/>
              </a:spcAft>
              <a:buSzPts val="1400"/>
              <a:buChar char="○"/>
            </a:pPr>
            <a:r>
              <a:rPr lang="en"/>
              <a:t>Rules define what connections are allowed or denied</a:t>
            </a:r>
            <a:endParaRPr sz="1800"/>
          </a:p>
          <a:p>
            <a:pPr marL="914400" lvl="1" indent="-317500" algn="l" rtl="0">
              <a:spcBef>
                <a:spcPts val="0"/>
              </a:spcBef>
              <a:spcAft>
                <a:spcPts val="0"/>
              </a:spcAft>
              <a:buSzPts val="1400"/>
              <a:buChar char="○"/>
            </a:pPr>
            <a:r>
              <a:rPr lang="en"/>
              <a:t>Ultimately, packets are still either forwarded or dropped</a:t>
            </a:r>
            <a:endParaRPr/>
          </a:p>
          <a:p>
            <a:pPr marL="457200" lvl="0" indent="-342900" algn="l" rtl="0">
              <a:spcBef>
                <a:spcPts val="0"/>
              </a:spcBef>
              <a:spcAft>
                <a:spcPts val="0"/>
              </a:spcAft>
              <a:buSzPts val="1800"/>
              <a:buChar char="●"/>
            </a:pPr>
            <a:r>
              <a:rPr lang="en"/>
              <a:t>Example rules:</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4.5.5.4:* -&gt; 3.1.1.2:80</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connections from </a:t>
            </a:r>
            <a:r>
              <a:rPr lang="en" b="1">
                <a:latin typeface="Courier New"/>
                <a:ea typeface="Courier New"/>
                <a:cs typeface="Courier New"/>
                <a:sym typeface="Courier New"/>
              </a:rPr>
              <a:t>4.5.5.4</a:t>
            </a:r>
            <a:r>
              <a:rPr lang="en"/>
              <a:t> to </a:t>
            </a:r>
            <a:r>
              <a:rPr lang="en" b="1">
                <a:latin typeface="Courier New"/>
                <a:ea typeface="Courier New"/>
                <a:cs typeface="Courier New"/>
                <a:sym typeface="Courier New"/>
              </a:rPr>
              <a:t>3.1.1.2</a:t>
            </a:r>
            <a:r>
              <a:rPr lang="en"/>
              <a:t> with destination port 80</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*:*/int -&gt; *:80/ext</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outbound connections with destination port 80</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*:*/int -&gt; *:*/ext</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all outbound connections</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*:*/ext -&gt; 1.2.2.3:80</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inbound connections to </a:t>
            </a:r>
            <a:r>
              <a:rPr lang="en" b="1">
                <a:latin typeface="Courier New"/>
                <a:ea typeface="Courier New"/>
                <a:cs typeface="Courier New"/>
                <a:sym typeface="Courier New"/>
              </a:rPr>
              <a:t>1.2.2.3</a:t>
            </a:r>
            <a:r>
              <a:rPr lang="en"/>
              <a:t> with destination port 80</a:t>
            </a:r>
            <a:endParaRPr/>
          </a:p>
        </p:txBody>
      </p:sp>
      <p:sp>
        <p:nvSpPr>
          <p:cNvPr id="454" name="Google Shape;45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55" name="Google Shape;45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Stateful packet filters can also track the state of well-known applications</a:t>
            </a:r>
            <a:endParaRPr/>
          </a:p>
          <a:p>
            <a:pPr marL="914400" lvl="1" indent="-317500" algn="l" rtl="0">
              <a:spcBef>
                <a:spcPts val="0"/>
              </a:spcBef>
              <a:spcAft>
                <a:spcPts val="0"/>
              </a:spcAft>
              <a:buSzPts val="1400"/>
              <a:buChar char="○"/>
            </a:pPr>
            <a:r>
              <a:rPr lang="en"/>
              <a:t>Example: Decoding and tracking HTTP requests/responses</a:t>
            </a:r>
            <a:endParaRPr/>
          </a:p>
          <a:p>
            <a:pPr marL="914400" lvl="1" indent="-317500" algn="l" rtl="0">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62" name="Google Shape;46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in an FTP Rule</a:t>
            </a:r>
            <a:endParaRPr/>
          </a:p>
        </p:txBody>
      </p:sp>
      <p:sp>
        <p:nvSpPr>
          <p:cNvPr id="468" name="Google Shape;46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9" name="Google Shape;46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this rule: “Allow all inbound FTP connections, except those logging in as </a:t>
            </a:r>
            <a:r>
              <a:rPr lang="en" b="1">
                <a:latin typeface="Courier New"/>
                <a:ea typeface="Courier New"/>
                <a:cs typeface="Courier New"/>
                <a:sym typeface="Courier New"/>
              </a:rPr>
              <a:t>root</a:t>
            </a:r>
            <a:r>
              <a:rPr lang="en"/>
              <a:t>”</a:t>
            </a:r>
            <a:endParaRPr/>
          </a:p>
          <a:p>
            <a:pPr marL="457200" lvl="0" indent="-342900" algn="l" rtl="0">
              <a:spcBef>
                <a:spcPts val="0"/>
              </a:spcBef>
              <a:spcAft>
                <a:spcPts val="0"/>
              </a:spcAft>
              <a:buSzPts val="1800"/>
              <a:buChar char="●"/>
            </a:pPr>
            <a:r>
              <a:rPr lang="en"/>
              <a:t>What state does the packet filter have to track?</a:t>
            </a:r>
            <a:endParaRPr/>
          </a:p>
          <a:p>
            <a:pPr marL="914400" lvl="1" indent="-317500" algn="l" rtl="0">
              <a:spcBef>
                <a:spcPts val="0"/>
              </a:spcBef>
              <a:spcAft>
                <a:spcPts val="0"/>
              </a:spcAft>
              <a:buSzPts val="1400"/>
              <a:buChar char="○"/>
            </a:pPr>
            <a:r>
              <a:rPr lang="en"/>
              <a:t>Source IP, destination IP, source port, destination port, etc.</a:t>
            </a:r>
            <a:endParaRPr/>
          </a:p>
          <a:p>
            <a:pPr marL="914400" lvl="1" indent="-317500" algn="l" rtl="0">
              <a:spcBef>
                <a:spcPts val="0"/>
              </a:spcBef>
              <a:spcAft>
                <a:spcPts val="0"/>
              </a:spcAft>
              <a:buSzPts val="1400"/>
              <a:buChar char="○"/>
            </a:pPr>
            <a:r>
              <a:rPr lang="en"/>
              <a:t>Whether this is an FTP connection or not</a:t>
            </a:r>
            <a:endParaRPr/>
          </a:p>
          <a:p>
            <a:pPr marL="914400" lvl="1" indent="-317500" algn="l" rtl="0">
              <a:spcBef>
                <a:spcPts val="0"/>
              </a:spcBef>
              <a:spcAft>
                <a:spcPts val="0"/>
              </a:spcAft>
              <a:buSzPts val="1400"/>
              <a:buChar char="○"/>
            </a:pPr>
            <a:r>
              <a:rPr lang="en"/>
              <a:t>Status of the FTP connection (what command is executed)</a:t>
            </a:r>
            <a:endParaRPr/>
          </a:p>
          <a:p>
            <a:pPr marL="914400" lvl="1" indent="-317500" algn="l" rtl="0">
              <a:spcBef>
                <a:spcPts val="0"/>
              </a:spcBef>
              <a:spcAft>
                <a:spcPts val="0"/>
              </a:spcAft>
              <a:buSzPts val="1400"/>
              <a:buChar char="○"/>
            </a:pPr>
            <a:r>
              <a:rPr lang="en"/>
              <a:t>Username</a:t>
            </a:r>
            <a:endParaRPr/>
          </a:p>
          <a:p>
            <a:pPr marL="1371600" lvl="2" indent="-317500" algn="l" rtl="0">
              <a:spcBef>
                <a:spcPts val="0"/>
              </a:spcBef>
              <a:spcAft>
                <a:spcPts val="0"/>
              </a:spcAft>
              <a:buSzPts val="1400"/>
              <a:buChar char="■"/>
            </a:pPr>
            <a:r>
              <a:rPr lang="en"/>
              <a:t>Or just the first 5 bytes of the username…</a:t>
            </a:r>
            <a:endParaRPr/>
          </a:p>
          <a:p>
            <a:pPr marL="1371600" lvl="2" indent="-317500" algn="l" rtl="0">
              <a:spcBef>
                <a:spcPts val="0"/>
              </a:spcBef>
              <a:spcAft>
                <a:spcPts val="0"/>
              </a:spcAft>
              <a:buSzPts val="1400"/>
              <a:buChar char="■"/>
            </a:pPr>
            <a:r>
              <a:rPr lang="en"/>
              <a:t>Otherwise, the attacker could send a really long username and DoS the firewall</a:t>
            </a:r>
            <a:endParaRPr/>
          </a:p>
          <a:p>
            <a:pPr marL="457200" lvl="0" indent="-342900" algn="l" rtl="0">
              <a:spcBef>
                <a:spcPts val="0"/>
              </a:spcBef>
              <a:spcAft>
                <a:spcPts val="0"/>
              </a:spcAft>
              <a:buSzPts val="1800"/>
              <a:buChar char="●"/>
            </a:pPr>
            <a:r>
              <a:rPr lang="en" b="1"/>
              <a:t>Takeaway</a:t>
            </a:r>
            <a:r>
              <a:rPr lang="en"/>
              <a:t>: To keep track of applications, firewalls must be smart about how they store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Availability and Denial of Service (DoS)</a:t>
            </a:r>
            <a:endParaRPr/>
          </a:p>
        </p:txBody>
      </p:sp>
      <p:sp>
        <p:nvSpPr>
          <p:cNvPr id="91" name="Google Shape;91;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Availability</a:t>
            </a:r>
            <a:r>
              <a:rPr lang="en"/>
              <a:t>: Making a service on the network available for legitimate users</a:t>
            </a:r>
            <a:endParaRPr/>
          </a:p>
          <a:p>
            <a:pPr marL="457200" lvl="0" indent="-342900" algn="l" rtl="0">
              <a:spcBef>
                <a:spcPts val="0"/>
              </a:spcBef>
              <a:spcAft>
                <a:spcPts val="0"/>
              </a:spcAft>
              <a:buSzPts val="1800"/>
              <a:buChar char="●"/>
            </a:pPr>
            <a:r>
              <a:rPr lang="en" b="1"/>
              <a:t>Denial of service </a:t>
            </a:r>
            <a:r>
              <a:rPr lang="en"/>
              <a:t>(</a:t>
            </a:r>
            <a:r>
              <a:rPr lang="en" b="1"/>
              <a:t>DoS</a:t>
            </a:r>
            <a:r>
              <a:rPr lang="en"/>
              <a:t>): An attack that disrupts availability of a service, making it unavailable for legitimate users</a:t>
            </a:r>
            <a:endParaRPr/>
          </a:p>
          <a:p>
            <a:pPr marL="914400" lvl="1" indent="-317500" algn="l" rtl="0">
              <a:spcBef>
                <a:spcPts val="0"/>
              </a:spcBef>
              <a:spcAft>
                <a:spcPts val="0"/>
              </a:spcAft>
              <a:buSzPts val="1400"/>
              <a:buChar char="○"/>
            </a:pPr>
            <a:r>
              <a:rPr lang="en"/>
              <a:t>Reasons for a DoS attack</a:t>
            </a:r>
            <a:endParaRPr/>
          </a:p>
          <a:p>
            <a:pPr marL="1371600" lvl="2" indent="-317500" algn="l" rtl="0">
              <a:spcBef>
                <a:spcPts val="0"/>
              </a:spcBef>
              <a:spcAft>
                <a:spcPts val="0"/>
              </a:spcAft>
              <a:buSzPts val="1400"/>
              <a:buChar char="■"/>
            </a:pPr>
            <a:r>
              <a:rPr lang="en"/>
              <a:t>Competitors might DoS each other to benefit their own services</a:t>
            </a:r>
            <a:endParaRPr/>
          </a:p>
          <a:p>
            <a:pPr marL="1371600" lvl="2" indent="-317500" algn="l" rtl="0">
              <a:spcBef>
                <a:spcPts val="0"/>
              </a:spcBef>
              <a:spcAft>
                <a:spcPts val="0"/>
              </a:spcAft>
              <a:buSzPts val="1400"/>
              <a:buChar char="■"/>
            </a:pPr>
            <a:r>
              <a:rPr lang="en"/>
              <a:t>Criminals might DoS services unless the services pay a ransom</a:t>
            </a:r>
            <a:endParaRPr/>
          </a:p>
          <a:p>
            <a:pPr marL="1371600" lvl="2" indent="-317500" algn="l" rtl="0">
              <a:spcBef>
                <a:spcPts val="0"/>
              </a:spcBef>
              <a:spcAft>
                <a:spcPts val="0"/>
              </a:spcAft>
              <a:buSzPts val="1400"/>
              <a:buChar char="■"/>
            </a:pPr>
            <a:r>
              <a:rPr lang="en"/>
              <a:t>People might DoS services to make a political statement</a:t>
            </a:r>
            <a:endParaRPr/>
          </a:p>
          <a:p>
            <a:pPr marL="1371600" lvl="2" indent="-317500" algn="l" rtl="0">
              <a:spcBef>
                <a:spcPts val="0"/>
              </a:spcBef>
              <a:spcAft>
                <a:spcPts val="0"/>
              </a:spcAft>
              <a:buSzPts val="1400"/>
              <a:buChar char="■"/>
            </a:pPr>
            <a:r>
              <a:rPr lang="en"/>
              <a:t>Entities might DoS each other as part of warfare tactics</a:t>
            </a:r>
            <a:endParaRPr/>
          </a:p>
          <a:p>
            <a:pPr marL="1371600" lvl="2" indent="-317500" algn="l" rtl="0">
              <a:spcBef>
                <a:spcPts val="0"/>
              </a:spcBef>
              <a:spcAft>
                <a:spcPts val="0"/>
              </a:spcAft>
              <a:buSzPts val="1400"/>
              <a:buChar char="■"/>
            </a:pPr>
            <a:r>
              <a:rPr lang="en"/>
              <a:t>Some people might DoS for fun or revenge (e.g. online games)</a:t>
            </a:r>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5" name="Google Shape;47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76" name="Google Shape;476;p5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 simple example: Deny all connections containing the string </a:t>
            </a:r>
            <a:r>
              <a:rPr lang="en" b="1">
                <a:latin typeface="Courier New"/>
                <a:ea typeface="Courier New"/>
                <a:cs typeface="Courier New"/>
                <a:sym typeface="Courier New"/>
              </a:rPr>
              <a:t>root</a:t>
            </a:r>
            <a:endParaRPr/>
          </a:p>
          <a:p>
            <a:pPr marL="914400" lvl="1" indent="-317500" algn="l" rtl="0">
              <a:spcBef>
                <a:spcPts val="0"/>
              </a:spcBef>
              <a:spcAft>
                <a:spcPts val="0"/>
              </a:spcAft>
              <a:buSzPts val="1400"/>
              <a:buChar char="○"/>
            </a:pPr>
            <a:r>
              <a:rPr lang="en"/>
              <a:t>Deny packets that contain the sequence of bytes </a:t>
            </a:r>
            <a:r>
              <a:rPr lang="en" b="1">
                <a:latin typeface="Courier New"/>
                <a:ea typeface="Courier New"/>
                <a:cs typeface="Courier New"/>
                <a:sym typeface="Courier New"/>
              </a:rPr>
              <a:t>r</a:t>
            </a:r>
            <a:r>
              <a:rPr lang="en"/>
              <a:t>, </a:t>
            </a:r>
            <a:r>
              <a:rPr lang="en" b="1">
                <a:latin typeface="Courier New"/>
                <a:ea typeface="Courier New"/>
                <a:cs typeface="Courier New"/>
                <a:sym typeface="Courier New"/>
              </a:rPr>
              <a:t>o</a:t>
            </a:r>
            <a:r>
              <a:rPr lang="en"/>
              <a:t>, </a:t>
            </a:r>
            <a:r>
              <a:rPr lang="en" b="1">
                <a:latin typeface="Courier New"/>
                <a:ea typeface="Courier New"/>
                <a:cs typeface="Courier New"/>
                <a:sym typeface="Courier New"/>
              </a:rPr>
              <a:t>o</a:t>
            </a:r>
            <a:r>
              <a:rPr lang="en"/>
              <a:t>, and </a:t>
            </a:r>
            <a:r>
              <a:rPr lang="en" b="1">
                <a:latin typeface="Courier New"/>
                <a:ea typeface="Courier New"/>
                <a:cs typeface="Courier New"/>
                <a:sym typeface="Courier New"/>
              </a:rPr>
              <a:t>t</a:t>
            </a:r>
            <a:endParaRPr/>
          </a:p>
          <a:p>
            <a:pPr marL="914400" lvl="1" indent="-317500" algn="l" rtl="0">
              <a:spcBef>
                <a:spcPts val="0"/>
              </a:spcBef>
              <a:spcAft>
                <a:spcPts val="0"/>
              </a:spcAft>
              <a:buSzPts val="1400"/>
              <a:buChar char="○"/>
            </a:pPr>
            <a:r>
              <a:rPr lang="en"/>
              <a:t>Allow all other packets</a:t>
            </a:r>
            <a:endParaRPr/>
          </a:p>
        </p:txBody>
      </p:sp>
      <p:graphicFrame>
        <p:nvGraphicFramePr>
          <p:cNvPr id="477" name="Google Shape;477;p55"/>
          <p:cNvGraphicFramePr/>
          <p:nvPr/>
        </p:nvGraphicFramePr>
        <p:xfrm>
          <a:off x="6380100" y="14323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A</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B</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4</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Hello world</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78" name="Google Shape;478;p55"/>
          <p:cNvGraphicFramePr/>
          <p:nvPr/>
        </p:nvGraphicFramePr>
        <p:xfrm>
          <a:off x="6380100" y="267107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2</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Log in</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79" name="Google Shape;479;p55"/>
          <p:cNvSpPr txBox="1"/>
          <p:nvPr/>
        </p:nvSpPr>
        <p:spPr>
          <a:xfrm>
            <a:off x="8046300" y="156575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8</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 as root</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81" name="Google Shape;481;p55"/>
          <p:cNvSpPr txBox="1"/>
          <p:nvPr/>
        </p:nvSpPr>
        <p:spPr>
          <a:xfrm>
            <a:off x="8046300" y="4043238"/>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7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8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8" name="Google Shape;48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89" name="Google Shape;489;p5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TCP</a:t>
            </a:r>
            <a:endParaRPr/>
          </a:p>
          <a:p>
            <a:pPr marL="914400" lvl="1" indent="-317500" algn="l" rtl="0">
              <a:spcBef>
                <a:spcPts val="0"/>
              </a:spcBef>
              <a:spcAft>
                <a:spcPts val="0"/>
              </a:spcAft>
              <a:buSzPts val="1400"/>
              <a:buChar char="○"/>
            </a:pPr>
            <a:r>
              <a:rPr lang="en"/>
              <a:t>Messages are split into packets before being sent</a:t>
            </a:r>
            <a:endParaRPr/>
          </a:p>
          <a:p>
            <a:pPr marL="914400" lvl="1" indent="-317500" algn="l" rtl="0">
              <a:spcBef>
                <a:spcPts val="0"/>
              </a:spcBef>
              <a:spcAft>
                <a:spcPts val="0"/>
              </a:spcAft>
              <a:buSzPts val="1400"/>
              <a:buChar char="○"/>
            </a:pPr>
            <a:r>
              <a:rPr lang="en"/>
              <a:t>Packets can arrive out of order: The application will use sequence numbers to reorder packets</a:t>
            </a:r>
            <a:endParaRPr/>
          </a:p>
          <a:p>
            <a:pPr marL="457200" lvl="0" indent="-342900" algn="l" rtl="0">
              <a:spcBef>
                <a:spcPts val="0"/>
              </a:spcBef>
              <a:spcAft>
                <a:spcPts val="0"/>
              </a:spcAft>
              <a:buSzPts val="1800"/>
              <a:buChar char="●"/>
            </a:pPr>
            <a:r>
              <a:rPr lang="en"/>
              <a:t>Attack: Split the word </a:t>
            </a:r>
            <a:r>
              <a:rPr lang="en" b="1">
                <a:latin typeface="Courier New"/>
                <a:ea typeface="Courier New"/>
                <a:cs typeface="Courier New"/>
                <a:sym typeface="Courier New"/>
              </a:rPr>
              <a:t>root</a:t>
            </a:r>
            <a:r>
              <a:rPr lang="en"/>
              <a:t> across packets</a:t>
            </a:r>
            <a:endParaRPr/>
          </a:p>
          <a:p>
            <a:pPr marL="914400" lvl="1" indent="-317500" algn="l" rtl="0">
              <a:spcBef>
                <a:spcPts val="0"/>
              </a:spcBef>
              <a:spcAft>
                <a:spcPts val="0"/>
              </a:spcAft>
              <a:buSzPts val="1400"/>
              <a:buChar char="○"/>
            </a:pPr>
            <a:r>
              <a:rPr lang="en"/>
              <a:t>No single packet contains </a:t>
            </a:r>
            <a:r>
              <a:rPr lang="en" b="1">
                <a:latin typeface="Courier New"/>
                <a:ea typeface="Courier New"/>
                <a:cs typeface="Courier New"/>
                <a:sym typeface="Courier New"/>
              </a:rPr>
              <a:t>root</a:t>
            </a:r>
            <a:r>
              <a:rPr lang="en"/>
              <a:t>, so the firewall won’t stop any of these packets</a:t>
            </a:r>
            <a:endParaRPr/>
          </a:p>
          <a:p>
            <a:pPr marL="457200" lvl="0" indent="-342900" algn="l" rtl="0">
              <a:spcBef>
                <a:spcPts val="0"/>
              </a:spcBef>
              <a:spcAft>
                <a:spcPts val="0"/>
              </a:spcAft>
              <a:buSzPts val="1800"/>
              <a:buChar char="●"/>
            </a:pPr>
            <a:r>
              <a:rPr lang="en"/>
              <a:t>Attack: Send the split packets out of order</a:t>
            </a:r>
            <a:endParaRPr/>
          </a:p>
          <a:p>
            <a:pPr marL="914400" lvl="1" indent="-317500" algn="l" rtl="0">
              <a:spcBef>
                <a:spcPts val="0"/>
              </a:spcBef>
              <a:spcAft>
                <a:spcPts val="0"/>
              </a:spcAft>
              <a:buSzPts val="1400"/>
              <a:buChar char="○"/>
            </a:pPr>
            <a:r>
              <a:rPr lang="en"/>
              <a:t>Now the firewall has to reconstruct TCP connections to detect the </a:t>
            </a:r>
            <a:r>
              <a:rPr lang="en" b="1">
                <a:latin typeface="Courier New"/>
                <a:ea typeface="Courier New"/>
                <a:cs typeface="Courier New"/>
                <a:sym typeface="Courier New"/>
              </a:rPr>
              <a:t>root</a:t>
            </a:r>
            <a:r>
              <a:rPr lang="en"/>
              <a:t> message</a:t>
            </a:r>
            <a:endParaRPr/>
          </a:p>
        </p:txBody>
      </p:sp>
      <p:sp>
        <p:nvSpPr>
          <p:cNvPr id="490" name="Google Shape;490;p56"/>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56"/>
          <p:cNvCxnSpPr>
            <a:stCxn id="491" idx="3"/>
            <a:endCxn id="497"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56"/>
          <p:cNvCxnSpPr>
            <a:stCxn id="492" idx="3"/>
            <a:endCxn id="499" idx="1"/>
          </p:cNvCxnSpPr>
          <p:nvPr/>
        </p:nvCxnSpPr>
        <p:spPr>
          <a:xfrm>
            <a:off x="5903050" y="28871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6"/>
          <p:cNvCxnSpPr>
            <a:stCxn id="493" idx="3"/>
            <a:endCxn id="501" idx="1"/>
          </p:cNvCxnSpPr>
          <p:nvPr/>
        </p:nvCxnSpPr>
        <p:spPr>
          <a:xfrm>
            <a:off x="5903050" y="3256350"/>
            <a:ext cx="2711700" cy="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6"/>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12" name="Google Shape;51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13" name="Google Shape;513;p5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IP packets have a time-to-live (TTL)</a:t>
            </a:r>
            <a:endParaRPr/>
          </a:p>
          <a:p>
            <a:pPr marL="914400" lvl="1" indent="-317500" algn="l" rtl="0">
              <a:spcBef>
                <a:spcPts val="0"/>
              </a:spcBef>
              <a:spcAft>
                <a:spcPts val="0"/>
              </a:spcAft>
              <a:buSzPts val="1400"/>
              <a:buChar char="○"/>
            </a:pPr>
            <a:r>
              <a:rPr lang="en"/>
              <a:t>The number of hops a packet may take before the packet is dropped</a:t>
            </a:r>
            <a:endParaRPr/>
          </a:p>
          <a:p>
            <a:pPr marL="457200" lvl="0" indent="-342900" algn="l" rtl="0">
              <a:spcBef>
                <a:spcPts val="0"/>
              </a:spcBef>
              <a:spcAft>
                <a:spcPts val="0"/>
              </a:spcAft>
              <a:buSzPts val="1800"/>
              <a:buChar char="●"/>
            </a:pPr>
            <a:r>
              <a:rPr lang="en"/>
              <a:t>The attacker can easily find how many hops away a given server is</a:t>
            </a:r>
            <a:endParaRPr/>
          </a:p>
          <a:p>
            <a:pPr marL="914400" lvl="1" indent="-317500" algn="l" rtl="0">
              <a:spcBef>
                <a:spcPts val="0"/>
              </a:spcBef>
              <a:spcAft>
                <a:spcPts val="0"/>
              </a:spcAft>
              <a:buSzPts val="1400"/>
              <a:buChar char="○"/>
            </a:pPr>
            <a:r>
              <a:rPr lang="en"/>
              <a:t>Technique: Send ping packets with increasing TTLs until the server responds</a:t>
            </a:r>
            <a:endParaRPr/>
          </a:p>
          <a:p>
            <a:pPr marL="457200" lvl="0" indent="-342900" algn="l" rtl="0">
              <a:spcBef>
                <a:spcPts val="0"/>
              </a:spcBef>
              <a:spcAft>
                <a:spcPts val="0"/>
              </a:spcAft>
              <a:buSzPts val="1800"/>
              <a:buChar char="●"/>
            </a:pPr>
            <a:r>
              <a:rPr lang="en"/>
              <a:t>If the destination takes more hops than the firewall, the attacker can exploit this</a:t>
            </a:r>
            <a:endParaRPr/>
          </a:p>
          <a:p>
            <a:pPr marL="914400" lvl="1" indent="-317500" algn="l" rtl="0">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57"/>
          <p:cNvCxnSpPr>
            <a:stCxn id="516" idx="3"/>
            <a:endCxn id="525"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57"/>
          <p:cNvCxnSpPr>
            <a:stCxn id="518" idx="3"/>
            <a:endCxn id="527"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57"/>
          <p:cNvCxnSpPr>
            <a:stCxn id="521" idx="3"/>
            <a:endCxn id="529"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7"/>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1" name="Google Shape;531;p57"/>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2" name="Google Shape;532;p57"/>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3" name="Google Shape;533;p57"/>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34" name="Google Shape;534;p57"/>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48" name="Google Shape;54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49" name="Google Shape;54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Difficult for the stateful packet filter to defend against</a:t>
            </a:r>
            <a:endParaRPr/>
          </a:p>
          <a:p>
            <a:pPr marL="914400" lvl="1" indent="-317500" algn="l" rtl="0">
              <a:spcBef>
                <a:spcPts val="0"/>
              </a:spcBef>
              <a:spcAft>
                <a:spcPts val="0"/>
              </a:spcAft>
              <a:buSzPts val="1400"/>
              <a:buChar char="○"/>
            </a:pPr>
            <a:r>
              <a:rPr lang="en"/>
              <a:t>TTLs for different packets naturally vary, since packets may take different routes</a:t>
            </a:r>
            <a:endParaRPr/>
          </a:p>
          <a:p>
            <a:pPr marL="914400" lvl="1" indent="-317500" algn="l" rtl="0">
              <a:spcBef>
                <a:spcPts val="0"/>
              </a:spcBef>
              <a:spcAft>
                <a:spcPts val="0"/>
              </a:spcAft>
              <a:buSzPts val="1400"/>
              <a:buChar char="○"/>
            </a:pPr>
            <a:r>
              <a:rPr lang="en"/>
              <a:t>Storing all possible combinations takes exponential space</a:t>
            </a:r>
            <a:endParaRPr/>
          </a:p>
          <a:p>
            <a:pPr marL="914400" lvl="1" indent="-317500" algn="l" rtl="0">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8"/>
          <p:cNvCxnSpPr>
            <a:stCxn id="552" idx="3"/>
            <a:endCxn id="561"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8"/>
          <p:cNvCxnSpPr>
            <a:stCxn id="554" idx="3"/>
            <a:endCxn id="563"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8"/>
          <p:cNvCxnSpPr>
            <a:stCxn id="557" idx="3"/>
            <a:endCxn id="565"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6" name="Google Shape;566;p58"/>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7" name="Google Shape;567;p58"/>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8" name="Google Shape;568;p58"/>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9" name="Google Shape;569;p58"/>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70" name="Google Shape;570;p58"/>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Types of Firewalls</a:t>
            </a:r>
            <a:endParaRPr/>
          </a:p>
        </p:txBody>
      </p:sp>
      <p:sp>
        <p:nvSpPr>
          <p:cNvPr id="585" name="Google Shape;585;p59"/>
          <p:cNvSpPr txBox="1">
            <a:spLocks noGrp="1"/>
          </p:cNvSpPr>
          <p:nvPr>
            <p:ph type="body" idx="1"/>
          </p:nvPr>
        </p:nvSpPr>
        <p:spPr>
          <a:xfrm>
            <a:off x="198500" y="1246825"/>
            <a:ext cx="8520600" cy="270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Proxy firewall</a:t>
            </a:r>
            <a:r>
              <a:rPr lang="en"/>
              <a:t>: Instead of forwarding packets, form two TCP connections: One with the source, and one with the destination</a:t>
            </a:r>
            <a:endParaRPr/>
          </a:p>
          <a:p>
            <a:pPr marL="914400" lvl="1" indent="-317500" algn="l" rtl="0">
              <a:spcBef>
                <a:spcPts val="0"/>
              </a:spcBef>
              <a:spcAft>
                <a:spcPts val="0"/>
              </a:spcAft>
              <a:buSzPts val="1400"/>
              <a:buChar char="○"/>
            </a:pPr>
            <a:r>
              <a:rPr lang="en"/>
              <a:t>The firewall is really just a MITM, so it can easily spoof the addresses of the end hosts</a:t>
            </a:r>
            <a:endParaRPr/>
          </a:p>
          <a:p>
            <a:pPr marL="914400" lvl="1" indent="-317500" algn="l" rtl="0">
              <a:spcBef>
                <a:spcPts val="0"/>
              </a:spcBef>
              <a:spcAft>
                <a:spcPts val="0"/>
              </a:spcAft>
              <a:buSzPts val="1400"/>
              <a:buChar char="○"/>
            </a:pPr>
            <a:r>
              <a:rPr lang="en"/>
              <a:t>Avoids problems with packets, since the firewall has direct access to the TCP byte streams</a:t>
            </a:r>
            <a:endParaRPr/>
          </a:p>
          <a:p>
            <a:pPr marL="457200" lvl="0" indent="-342900" algn="l" rtl="0">
              <a:spcBef>
                <a:spcPts val="0"/>
              </a:spcBef>
              <a:spcAft>
                <a:spcPts val="0"/>
              </a:spcAft>
              <a:buSzPts val="1800"/>
              <a:buChar char="●"/>
            </a:pPr>
            <a:r>
              <a:rPr lang="en" b="1"/>
              <a:t>Application proxy firewall</a:t>
            </a:r>
            <a:r>
              <a:rPr lang="en"/>
              <a:t>: Certain protocols allow for proxying at the application layer</a:t>
            </a:r>
            <a:endParaRPr/>
          </a:p>
          <a:p>
            <a:pPr marL="914400" lvl="1" indent="-317500" algn="l" rtl="0">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w="9525" cap="flat" cmpd="sng">
            <a:solidFill>
              <a:schemeClr val="dk2"/>
            </a:solidFill>
            <a:prstDash val="solid"/>
            <a:round/>
            <a:headEnd type="triangle" w="med" len="med"/>
            <a:tailEnd type="triangle" w="med" len="med"/>
          </a:ln>
        </p:spPr>
      </p:cxnSp>
      <p:cxnSp>
        <p:nvCxnSpPr>
          <p:cNvPr id="590" name="Google Shape;590;p59"/>
          <p:cNvCxnSpPr>
            <a:stCxn id="586" idx="3"/>
            <a:endCxn id="588" idx="1"/>
          </p:cNvCxnSpPr>
          <p:nvPr/>
        </p:nvCxnSpPr>
        <p:spPr>
          <a:xfrm>
            <a:off x="4927450" y="4443750"/>
            <a:ext cx="1381800" cy="0"/>
          </a:xfrm>
          <a:prstGeom prst="straightConnector1">
            <a:avLst/>
          </a:prstGeom>
          <a:noFill/>
          <a:ln w="9525" cap="flat" cmpd="sng">
            <a:solidFill>
              <a:schemeClr val="dk2"/>
            </a:solidFill>
            <a:prstDash val="solid"/>
            <a:round/>
            <a:headEnd type="triangle" w="med" len="med"/>
            <a:tailEnd type="triangle" w="med" len="med"/>
          </a:ln>
        </p:spPr>
      </p:cxnSp>
      <p:sp>
        <p:nvSpPr>
          <p:cNvPr id="591" name="Google Shape;591;p59"/>
          <p:cNvSpPr txBox="1"/>
          <p:nvPr/>
        </p:nvSpPr>
        <p:spPr>
          <a:xfrm>
            <a:off x="2416825"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Alternatives to Allowing Firewall Traffic</a:t>
            </a:r>
            <a:endParaRPr/>
          </a:p>
        </p:txBody>
      </p:sp>
      <p:sp>
        <p:nvSpPr>
          <p:cNvPr id="598" name="Google Shape;598;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Virtual private network</a:t>
            </a:r>
            <a:r>
              <a:rPr lang="en"/>
              <a:t> (</a:t>
            </a:r>
            <a:r>
              <a:rPr lang="en" b="1"/>
              <a:t>VPN</a:t>
            </a:r>
            <a:r>
              <a:rPr lang="en"/>
              <a:t>): A set of protocols that allows direct access to an internal network via an external connection</a:t>
            </a:r>
            <a:endParaRPr/>
          </a:p>
          <a:p>
            <a:pPr marL="914400" lvl="1" indent="-317500" algn="l" rtl="0">
              <a:spcBef>
                <a:spcPts val="0"/>
              </a:spcBef>
              <a:spcAft>
                <a:spcPts val="0"/>
              </a:spcAft>
              <a:buSzPts val="1400"/>
              <a:buChar char="○"/>
            </a:pPr>
            <a:r>
              <a:rPr lang="en"/>
              <a:t>Creates an encrypted tunnel to allow internal network traffic to be sent securely over the Internet</a:t>
            </a:r>
            <a:endParaRPr/>
          </a:p>
          <a:p>
            <a:pPr marL="914400" lvl="1" indent="-317500" algn="l" rtl="0">
              <a:spcBef>
                <a:spcPts val="0"/>
              </a:spcBef>
              <a:spcAft>
                <a:spcPts val="0"/>
              </a:spcAft>
              <a:buSzPts val="1400"/>
              <a:buChar char="○"/>
            </a:pPr>
            <a:r>
              <a:rPr lang="en"/>
              <a:t>Intuition: The encrypted tunnel is an emulated Ethernet cable that allows you to connect “inside” the network</a:t>
            </a:r>
            <a:endParaRPr/>
          </a:p>
          <a:p>
            <a:pPr marL="914400" lvl="1" indent="-317500" algn="l" rtl="0">
              <a:spcBef>
                <a:spcPts val="0"/>
              </a:spcBef>
              <a:spcAft>
                <a:spcPts val="0"/>
              </a:spcAft>
              <a:buSzPts val="1400"/>
              <a:buChar char="○"/>
            </a:pPr>
            <a:r>
              <a:rPr lang="en"/>
              <a:t>The firewall allows VPN traffic, which allows arbitrary traffic to be tunneled inside</a:t>
            </a:r>
            <a:endParaRPr/>
          </a:p>
        </p:txBody>
      </p:sp>
      <p:sp>
        <p:nvSpPr>
          <p:cNvPr id="599" name="Google Shape;59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 Pros and Cons</a:t>
            </a:r>
            <a:endParaRPr/>
          </a:p>
        </p:txBody>
      </p:sp>
      <p:sp>
        <p:nvSpPr>
          <p:cNvPr id="605" name="Google Shape;605;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Pros</a:t>
            </a:r>
            <a:endParaRPr/>
          </a:p>
          <a:p>
            <a:pPr marL="914400" lvl="1" indent="-317500" algn="l" rtl="0">
              <a:spcBef>
                <a:spcPts val="0"/>
              </a:spcBef>
              <a:spcAft>
                <a:spcPts val="0"/>
              </a:spcAft>
              <a:buSzPts val="1400"/>
              <a:buChar char="○"/>
            </a:pPr>
            <a:r>
              <a:rPr lang="en"/>
              <a:t>Centralized management of security policies (single point of control)</a:t>
            </a:r>
            <a:endParaRPr/>
          </a:p>
          <a:p>
            <a:pPr marL="914400" lvl="1" indent="-317500" algn="l" rtl="0">
              <a:spcBef>
                <a:spcPts val="0"/>
              </a:spcBef>
              <a:spcAft>
                <a:spcPts val="0"/>
              </a:spcAft>
              <a:buSzPts val="1400"/>
              <a:buChar char="○"/>
            </a:pPr>
            <a:r>
              <a:rPr lang="en"/>
              <a:t>Transparent operation to end users</a:t>
            </a:r>
            <a:endParaRPr/>
          </a:p>
          <a:p>
            <a:pPr marL="914400" lvl="1" indent="-317500" algn="l" rtl="0">
              <a:spcBef>
                <a:spcPts val="0"/>
              </a:spcBef>
              <a:spcAft>
                <a:spcPts val="0"/>
              </a:spcAft>
              <a:buSzPts val="1400"/>
              <a:buChar char="○"/>
            </a:pPr>
            <a:r>
              <a:rPr lang="en"/>
              <a:t>Mitigates security vulnerabilities on end hosts (e.g. block anything that looks like shellcode)</a:t>
            </a:r>
            <a:endParaRPr/>
          </a:p>
          <a:p>
            <a:pPr marL="457200" lvl="0" indent="-342900" algn="l" rtl="0">
              <a:spcBef>
                <a:spcPts val="0"/>
              </a:spcBef>
              <a:spcAft>
                <a:spcPts val="0"/>
              </a:spcAft>
              <a:buSzPts val="1800"/>
              <a:buChar char="●"/>
            </a:pPr>
            <a:r>
              <a:rPr lang="en"/>
              <a:t>Cons</a:t>
            </a:r>
            <a:endParaRPr/>
          </a:p>
          <a:p>
            <a:pPr marL="914400" lvl="1" indent="-317500" algn="l" rtl="0">
              <a:spcBef>
                <a:spcPts val="0"/>
              </a:spcBef>
              <a:spcAft>
                <a:spcPts val="0"/>
              </a:spcAft>
              <a:buSzPts val="1400"/>
              <a:buChar char="○"/>
            </a:pPr>
            <a:r>
              <a:rPr lang="en"/>
              <a:t>Reduced network connectivity</a:t>
            </a:r>
            <a:endParaRPr/>
          </a:p>
          <a:p>
            <a:pPr marL="1371600" lvl="2" indent="-317500" algn="l" rtl="0">
              <a:spcBef>
                <a:spcPts val="0"/>
              </a:spcBef>
              <a:spcAft>
                <a:spcPts val="0"/>
              </a:spcAft>
              <a:buSzPts val="1400"/>
              <a:buChar char="■"/>
            </a:pPr>
            <a:r>
              <a:rPr lang="en"/>
              <a:t>Some applications don’t work well inside a firewall</a:t>
            </a:r>
            <a:endParaRPr/>
          </a:p>
          <a:p>
            <a:pPr marL="914400" lvl="1" indent="-317500" algn="l" rtl="0">
              <a:spcBef>
                <a:spcPts val="0"/>
              </a:spcBef>
              <a:spcAft>
                <a:spcPts val="0"/>
              </a:spcAft>
              <a:buSzPts val="1400"/>
              <a:buChar char="○"/>
            </a:pPr>
            <a:r>
              <a:rPr lang="en"/>
              <a:t>Vulnerability to “insiders”</a:t>
            </a:r>
            <a:endParaRPr/>
          </a:p>
          <a:p>
            <a:pPr marL="1371600" lvl="2" indent="-317500" algn="l" rtl="0">
              <a:spcBef>
                <a:spcPts val="0"/>
              </a:spcBef>
              <a:spcAft>
                <a:spcPts val="0"/>
              </a:spcAft>
              <a:buSzPts val="1400"/>
              <a:buChar char="■"/>
            </a:pPr>
            <a:r>
              <a:rPr lang="en"/>
              <a:t>Employees could be bribed or threatened</a:t>
            </a:r>
            <a:endParaRPr/>
          </a:p>
          <a:p>
            <a:pPr marL="1371600" lvl="2" indent="-317500" algn="l" rtl="0">
              <a:spcBef>
                <a:spcPts val="0"/>
              </a:spcBef>
              <a:spcAft>
                <a:spcPts val="0"/>
              </a:spcAft>
              <a:buSzPts val="1400"/>
              <a:buChar char="■"/>
            </a:pPr>
            <a:r>
              <a:rPr lang="en"/>
              <a:t>Devices are often brought from into the network outside (e.g. cell phones, laptops)</a:t>
            </a:r>
            <a:endParaRPr/>
          </a:p>
          <a:p>
            <a:pPr marL="1371600" lvl="2" indent="-317500" algn="l" rtl="0">
              <a:spcBef>
                <a:spcPts val="0"/>
              </a:spcBef>
              <a:spcAft>
                <a:spcPts val="0"/>
              </a:spcAft>
              <a:buSzPts val="1400"/>
              <a:buChar char="■"/>
            </a:pPr>
            <a:r>
              <a:rPr lang="en"/>
              <a:t>Once one device is compromised, attackers can quickly spread through the network</a:t>
            </a:r>
            <a:endParaRPr/>
          </a:p>
          <a:p>
            <a:pPr marL="1371600" lvl="2" indent="-317500" algn="l" rtl="0">
              <a:spcBef>
                <a:spcPts val="0"/>
              </a:spcBef>
              <a:spcAft>
                <a:spcPts val="0"/>
              </a:spcAft>
              <a:buSzPts val="1400"/>
              <a:buChar char="■"/>
            </a:pPr>
            <a:r>
              <a:rPr lang="en"/>
              <a:t>Could be mitigated by layering firewalls for more sensitive devices</a:t>
            </a:r>
            <a:endParaRPr/>
          </a:p>
        </p:txBody>
      </p:sp>
      <p:sp>
        <p:nvSpPr>
          <p:cNvPr id="606" name="Google Shape;60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Denial of Service </a:t>
            </a:r>
            <a:endParaRPr/>
          </a:p>
        </p:txBody>
      </p:sp>
      <p:sp>
        <p:nvSpPr>
          <p:cNvPr id="612" name="Google Shape;6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Availability</a:t>
            </a:r>
            <a:r>
              <a:rPr lang="en"/>
              <a:t>: Making sure users are able to use a service</a:t>
            </a:r>
            <a:endParaRPr/>
          </a:p>
          <a:p>
            <a:pPr marL="914400" lvl="1" indent="-317500" algn="l" rtl="0">
              <a:spcBef>
                <a:spcPts val="0"/>
              </a:spcBef>
              <a:spcAft>
                <a:spcPts val="0"/>
              </a:spcAft>
              <a:buSzPts val="1400"/>
              <a:buChar char="○"/>
            </a:pPr>
            <a:r>
              <a:rPr lang="en"/>
              <a:t>DoS attacks availability of services</a:t>
            </a:r>
            <a:endParaRPr/>
          </a:p>
          <a:p>
            <a:pPr marL="457200" lvl="0" indent="-342900" algn="l" rtl="0">
              <a:spcBef>
                <a:spcPts val="0"/>
              </a:spcBef>
              <a:spcAft>
                <a:spcPts val="0"/>
              </a:spcAft>
              <a:buSzPts val="1800"/>
              <a:buChar char="●"/>
            </a:pPr>
            <a:r>
              <a:rPr lang="en" b="1"/>
              <a:t>Application-level DoS</a:t>
            </a:r>
            <a:r>
              <a:rPr lang="en"/>
              <a:t>: Attacks the high-level applications</a:t>
            </a:r>
            <a:endParaRPr/>
          </a:p>
          <a:p>
            <a:pPr marL="914400" lvl="1" indent="-317500" algn="l" rtl="0">
              <a:spcBef>
                <a:spcPts val="0"/>
              </a:spcBef>
              <a:spcAft>
                <a:spcPts val="0"/>
              </a:spcAft>
              <a:buSzPts val="1400"/>
              <a:buChar char="○"/>
            </a:pPr>
            <a:r>
              <a:rPr lang="en"/>
              <a:t>Algorithmic complexity attacks: Attack using inputs that cause the worst-case runtime of an algorithm</a:t>
            </a:r>
            <a:endParaRPr/>
          </a:p>
          <a:p>
            <a:pPr marL="914400" lvl="1" indent="-317500" algn="l" rtl="0">
              <a:spcBef>
                <a:spcPts val="0"/>
              </a:spcBef>
              <a:spcAft>
                <a:spcPts val="0"/>
              </a:spcAft>
              <a:buSzPts val="1400"/>
              <a:buChar char="○"/>
            </a:pPr>
            <a:r>
              <a:rPr lang="en"/>
              <a:t>Defense: Identification, isolation, and quotas</a:t>
            </a:r>
            <a:endParaRPr/>
          </a:p>
          <a:p>
            <a:pPr marL="914400" lvl="1" indent="-317500" algn="l" rtl="0">
              <a:spcBef>
                <a:spcPts val="0"/>
              </a:spcBef>
              <a:spcAft>
                <a:spcPts val="0"/>
              </a:spcAft>
              <a:buSzPts val="1400"/>
              <a:buChar char="○"/>
            </a:pPr>
            <a:r>
              <a:rPr lang="en"/>
              <a:t>Defense: Proof of work</a:t>
            </a:r>
            <a:endParaRPr/>
          </a:p>
          <a:p>
            <a:pPr marL="457200" lvl="0" indent="-342900" algn="l" rtl="0">
              <a:spcBef>
                <a:spcPts val="0"/>
              </a:spcBef>
              <a:spcAft>
                <a:spcPts val="0"/>
              </a:spcAft>
              <a:buSzPts val="1800"/>
              <a:buChar char="●"/>
            </a:pPr>
            <a:r>
              <a:rPr lang="en" b="1"/>
              <a:t>Network-level DoS</a:t>
            </a:r>
            <a:r>
              <a:rPr lang="en"/>
              <a:t>: Attacks the network of a service</a:t>
            </a:r>
            <a:endParaRPr/>
          </a:p>
          <a:p>
            <a:pPr marL="914400" lvl="1" indent="-317500" algn="l" rtl="0">
              <a:spcBef>
                <a:spcPts val="0"/>
              </a:spcBef>
              <a:spcAft>
                <a:spcPts val="0"/>
              </a:spcAft>
              <a:buSzPts val="1400"/>
              <a:buChar char="○"/>
            </a:pPr>
            <a:r>
              <a:rPr lang="en"/>
              <a:t>Typically floods either the network bandwidth or the packet processing capacity</a:t>
            </a:r>
            <a:endParaRPr/>
          </a:p>
          <a:p>
            <a:pPr marL="914400" lvl="1" indent="-317500" algn="l" rtl="0">
              <a:spcBef>
                <a:spcPts val="0"/>
              </a:spcBef>
              <a:spcAft>
                <a:spcPts val="0"/>
              </a:spcAft>
              <a:buSzPts val="1400"/>
              <a:buChar char="○"/>
            </a:pPr>
            <a:r>
              <a:rPr lang="en"/>
              <a:t>Distributed DoS: Use multiple computers to flood a network at the same time</a:t>
            </a:r>
            <a:endParaRPr/>
          </a:p>
          <a:p>
            <a:pPr marL="914400" lvl="1" indent="-317500" algn="l" rtl="0">
              <a:spcBef>
                <a:spcPts val="0"/>
              </a:spcBef>
              <a:spcAft>
                <a:spcPts val="0"/>
              </a:spcAft>
              <a:buSzPts val="1400"/>
              <a:buChar char="○"/>
            </a:pPr>
            <a:r>
              <a:rPr lang="en"/>
              <a:t>Amplified DoS: Use an amplifier to turn a small input into a large output, spoofing packets so the reply goes to the victim</a:t>
            </a:r>
            <a:endParaRPr/>
          </a:p>
          <a:p>
            <a:pPr marL="914400" lvl="1" indent="-317500" algn="l" rtl="0">
              <a:spcBef>
                <a:spcPts val="0"/>
              </a:spcBef>
              <a:spcAft>
                <a:spcPts val="0"/>
              </a:spcAft>
              <a:buSzPts val="1400"/>
              <a:buChar char="○"/>
            </a:pPr>
            <a:r>
              <a:rPr lang="en"/>
              <a:t>Defense: Packet filtering</a:t>
            </a:r>
            <a:endParaRPr/>
          </a:p>
          <a:p>
            <a:pPr marL="457200" lvl="0" indent="-342900" algn="l" rtl="0">
              <a:spcBef>
                <a:spcPts val="0"/>
              </a:spcBef>
              <a:spcAft>
                <a:spcPts val="0"/>
              </a:spcAft>
              <a:buSzPts val="1800"/>
              <a:buChar char="●"/>
            </a:pPr>
            <a:r>
              <a:rPr lang="en"/>
              <a:t>All DoS attacks can be defended against by overprovisioning</a:t>
            </a:r>
            <a:endParaRPr/>
          </a:p>
        </p:txBody>
      </p:sp>
      <p:sp>
        <p:nvSpPr>
          <p:cNvPr id="613" name="Google Shape;61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Firewalls</a:t>
            </a:r>
            <a:endParaRPr/>
          </a:p>
        </p:txBody>
      </p:sp>
      <p:sp>
        <p:nvSpPr>
          <p:cNvPr id="626" name="Google Shape;626;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Firewalls</a:t>
            </a:r>
            <a:r>
              <a:rPr lang="en"/>
              <a:t>: Defend many devices by defending the network</a:t>
            </a:r>
            <a:endParaRPr/>
          </a:p>
          <a:p>
            <a:pPr marL="914400" lvl="1" indent="-317500" algn="l" rtl="0">
              <a:spcBef>
                <a:spcPts val="0"/>
              </a:spcBef>
              <a:spcAft>
                <a:spcPts val="0"/>
              </a:spcAft>
              <a:buSzPts val="1400"/>
              <a:buChar char="○"/>
            </a:pPr>
            <a:r>
              <a:rPr lang="en" b="1"/>
              <a:t>Security policies</a:t>
            </a:r>
            <a:r>
              <a:rPr lang="en"/>
              <a:t> dictate how traffic on the network is handled</a:t>
            </a:r>
            <a:endParaRPr/>
          </a:p>
          <a:p>
            <a:pPr marL="457200" lvl="0" indent="-342900" algn="l" rtl="0">
              <a:spcBef>
                <a:spcPts val="0"/>
              </a:spcBef>
              <a:spcAft>
                <a:spcPts val="0"/>
              </a:spcAft>
              <a:buSzPts val="1800"/>
              <a:buChar char="●"/>
            </a:pPr>
            <a:r>
              <a:rPr lang="en" b="1"/>
              <a:t>Packet filters</a:t>
            </a:r>
            <a:r>
              <a:rPr lang="en"/>
              <a:t>: Choose to either forward or drop packets</a:t>
            </a:r>
            <a:endParaRPr/>
          </a:p>
          <a:p>
            <a:pPr marL="914400" lvl="1" indent="-317500" algn="l" rtl="0">
              <a:spcBef>
                <a:spcPts val="0"/>
              </a:spcBef>
              <a:spcAft>
                <a:spcPts val="0"/>
              </a:spcAft>
              <a:buSzPts val="1400"/>
              <a:buChar char="○"/>
            </a:pPr>
            <a:r>
              <a:rPr lang="en" b="1"/>
              <a:t>Stateless packet filters</a:t>
            </a:r>
            <a:r>
              <a:rPr lang="en"/>
              <a:t>: Choose depending on the packet only</a:t>
            </a:r>
            <a:endParaRPr/>
          </a:p>
          <a:p>
            <a:pPr marL="914400" lvl="1" indent="-317500" algn="l" rtl="0">
              <a:spcBef>
                <a:spcPts val="0"/>
              </a:spcBef>
              <a:spcAft>
                <a:spcPts val="0"/>
              </a:spcAft>
              <a:buSzPts val="1400"/>
              <a:buChar char="○"/>
            </a:pPr>
            <a:r>
              <a:rPr lang="en" b="1"/>
              <a:t>Stateful packet filters</a:t>
            </a:r>
            <a:r>
              <a:rPr lang="en"/>
              <a:t>: Choose depending on the packet and the history of the connection</a:t>
            </a:r>
            <a:endParaRPr/>
          </a:p>
          <a:p>
            <a:pPr marL="914400" lvl="1" indent="-317500" algn="l" rtl="0">
              <a:spcBef>
                <a:spcPts val="0"/>
              </a:spcBef>
              <a:spcAft>
                <a:spcPts val="0"/>
              </a:spcAft>
              <a:buSzPts val="1400"/>
              <a:buChar char="○"/>
            </a:pPr>
            <a:r>
              <a:rPr lang="en"/>
              <a:t>Attackers can subvert packet filters by splitting key payloads or exploiting the TTL</a:t>
            </a:r>
            <a:endParaRPr/>
          </a:p>
          <a:p>
            <a:pPr marL="457200" lvl="0" indent="-342900" algn="l" rtl="0">
              <a:spcBef>
                <a:spcPts val="0"/>
              </a:spcBef>
              <a:spcAft>
                <a:spcPts val="0"/>
              </a:spcAft>
              <a:buSzPts val="1800"/>
              <a:buChar char="●"/>
            </a:pPr>
            <a:r>
              <a:rPr lang="en" b="1"/>
              <a:t>Proxy firewalls</a:t>
            </a:r>
            <a:r>
              <a:rPr lang="en"/>
              <a:t>: Create a connection with both sides instead of forwarding packets</a:t>
            </a:r>
            <a:endParaRPr/>
          </a:p>
        </p:txBody>
      </p:sp>
      <p:sp>
        <p:nvSpPr>
          <p:cNvPr id="627" name="Google Shape;62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99" name="Google Shape;99;p20"/>
          <p:cNvGraphicFramePr/>
          <p:nvPr/>
        </p:nvGraphicFramePr>
        <p:xfrm>
          <a:off x="288475" y="1584135"/>
          <a:ext cx="3000000" cy="3000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Digital Hit Men for Hire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Brian Krebs</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1, 2011</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marL="0" lvl="0" indent="0" algn="l" rtl="0">
                        <a:spcBef>
                          <a:spcPts val="0"/>
                        </a:spcBef>
                        <a:spcAft>
                          <a:spcPts val="0"/>
                        </a:spcAft>
                        <a:buClr>
                          <a:schemeClr val="dk1"/>
                        </a:buClr>
                        <a:buSzPts val="1100"/>
                        <a:buFont typeface="Arial"/>
                        <a:buNone/>
                      </a:pPr>
                      <a:endParaRPr sz="1150">
                        <a:solidFill>
                          <a:srgbClr val="595959"/>
                        </a:solidFill>
                      </a:endParaRPr>
                    </a:p>
                    <a:p>
                      <a:pPr marL="0" lvl="0" indent="0" algn="l" rtl="0">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lang="en" sz="1150" b="1">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0" name="Google Shape;100;p20" descr="Krebs on Security"/>
          <p:cNvPicPr preferRelativeResize="0"/>
          <p:nvPr/>
        </p:nvPicPr>
        <p:blipFill rotWithShape="1">
          <a:blip r:embed="rId4">
            <a:alphaModFix/>
          </a:blip>
          <a:srcRect r="43772"/>
          <a:stretch/>
        </p:blipFill>
        <p:spPr>
          <a:xfrm>
            <a:off x="288475" y="1584125"/>
            <a:ext cx="1566835" cy="42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07" name="Google Shape;107;p21"/>
          <p:cNvGraphicFramePr/>
          <p:nvPr/>
        </p:nvGraphicFramePr>
        <p:xfrm>
          <a:off x="288475" y="1584135"/>
          <a:ext cx="3000000" cy="3000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Extortion via DDoS on the rise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Denise Pappalardo and Ellen Messmer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May 16, 2005</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Criminals are increasingly targeting corporations with distributed denial-of-service (DDoS) attacks designed not to disrupt business networks but to be used as tools to extort thousands of dollars from the companies.</a:t>
                      </a:r>
                      <a:endParaRPr sz="1150" b="1">
                        <a:solidFill>
                          <a:srgbClr val="595959"/>
                        </a:solidFill>
                      </a:endParaRPr>
                    </a:p>
                    <a:p>
                      <a:pPr marL="0" lvl="0" indent="0" algn="l" rtl="0">
                        <a:spcBef>
                          <a:spcPts val="0"/>
                        </a:spcBef>
                        <a:spcAft>
                          <a:spcPts val="0"/>
                        </a:spcAft>
                        <a:buNone/>
                      </a:pPr>
                      <a:endParaRPr sz="1150">
                        <a:solidFill>
                          <a:srgbClr val="595959"/>
                        </a:solidFill>
                      </a:endParaRPr>
                    </a:p>
                    <a:p>
                      <a:pPr marL="0" lvl="0" indent="0" algn="l" rtl="0">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15" name="Google Shape;115;p22"/>
          <p:cNvGraphicFramePr/>
          <p:nvPr/>
        </p:nvGraphicFramePr>
        <p:xfrm>
          <a:off x="288475" y="1584135"/>
          <a:ext cx="3000000" cy="3000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DDoS makes a phishing e-mail look real</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Munir Kotadia</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November 8, 2006</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2" name="Google Shape;12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Exploiting program flaws</a:t>
            </a:r>
            <a:endParaRPr/>
          </a:p>
          <a:p>
            <a:pPr marL="914400" lvl="1" indent="-317500" algn="l" rtl="0">
              <a:spcBef>
                <a:spcPts val="0"/>
              </a:spcBef>
              <a:spcAft>
                <a:spcPts val="0"/>
              </a:spcAft>
              <a:buSzPts val="1400"/>
              <a:buChar char="○"/>
            </a:pPr>
            <a:r>
              <a:rPr lang="en"/>
              <a:t>Software vulnerabilities can cause a service to go offline</a:t>
            </a:r>
            <a:endParaRPr/>
          </a:p>
          <a:p>
            <a:pPr marL="914400" lvl="1" indent="-317500" algn="l" rtl="0">
              <a:spcBef>
                <a:spcPts val="0"/>
              </a:spcBef>
              <a:spcAft>
                <a:spcPts val="0"/>
              </a:spcAft>
              <a:buSzPts val="1400"/>
              <a:buChar char="○"/>
            </a:pPr>
            <a:r>
              <a:rPr lang="en"/>
              <a:t>Example: Exploit a buffer overflow to execute a shutdown command to the system</a:t>
            </a:r>
            <a:endParaRPr/>
          </a:p>
          <a:p>
            <a:pPr marL="914400" lvl="1" indent="-317500" algn="l" rtl="0">
              <a:spcBef>
                <a:spcPts val="0"/>
              </a:spcBef>
              <a:spcAft>
                <a:spcPts val="0"/>
              </a:spcAft>
              <a:buSzPts val="1400"/>
              <a:buChar char="○"/>
            </a:pPr>
            <a:r>
              <a:rPr lang="en"/>
              <a:t>Example: Exploit a SQL injection vulnerability to delete the database</a:t>
            </a:r>
            <a:endParaRPr/>
          </a:p>
          <a:p>
            <a:pPr marL="457200" lvl="0" indent="-342900" algn="l" rtl="0">
              <a:spcBef>
                <a:spcPts val="0"/>
              </a:spcBef>
              <a:spcAft>
                <a:spcPts val="0"/>
              </a:spcAft>
              <a:buSzPts val="1800"/>
              <a:buChar char="●"/>
            </a:pPr>
            <a:r>
              <a:rPr lang="en"/>
              <a:t>Resource exhaustion</a:t>
            </a:r>
            <a:endParaRPr/>
          </a:p>
          <a:p>
            <a:pPr marL="914400" lvl="1" indent="-317500" algn="l" rtl="0">
              <a:spcBef>
                <a:spcPts val="0"/>
              </a:spcBef>
              <a:spcAft>
                <a:spcPts val="0"/>
              </a:spcAft>
              <a:buSzPts val="1400"/>
              <a:buChar char="○"/>
            </a:pPr>
            <a:r>
              <a:rPr lang="en"/>
              <a:t>Everything on the network has limited resources</a:t>
            </a:r>
            <a:endParaRPr/>
          </a:p>
          <a:p>
            <a:pPr marL="914400" lvl="1" indent="-317500" algn="l" rtl="0">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9" name="Google Shape;129;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Bottlenecks</a:t>
            </a:r>
            <a:endParaRPr/>
          </a:p>
          <a:p>
            <a:pPr marL="914400" lvl="1" indent="-317500" algn="l" rtl="0">
              <a:spcBef>
                <a:spcPts val="0"/>
              </a:spcBef>
              <a:spcAft>
                <a:spcPts val="0"/>
              </a:spcAft>
              <a:buSzPts val="1400"/>
              <a:buChar char="○"/>
            </a:pPr>
            <a:r>
              <a:rPr lang="en"/>
              <a:t>Different parts of the system might have different resource limits</a:t>
            </a:r>
            <a:endParaRPr/>
          </a:p>
          <a:p>
            <a:pPr marL="914400" lvl="1" indent="-317500" algn="l" rtl="0">
              <a:spcBef>
                <a:spcPts val="0"/>
              </a:spcBef>
              <a:spcAft>
                <a:spcPts val="0"/>
              </a:spcAft>
              <a:buSzPts val="1400"/>
              <a:buChar char="○"/>
            </a:pPr>
            <a:r>
              <a:rPr lang="en"/>
              <a:t>The attacker only needs to exhaust the </a:t>
            </a:r>
            <a:r>
              <a:rPr lang="en" b="1"/>
              <a:t>bottleneck</a:t>
            </a:r>
            <a:r>
              <a:rPr lang="en"/>
              <a:t>: the part of the system with the least resources</a:t>
            </a:r>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31" name="Google Shape;131;p24"/>
          <p:cNvSpPr/>
          <p:nvPr/>
        </p:nvSpPr>
        <p:spPr>
          <a:xfrm>
            <a:off x="112787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542632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3741750" y="3474713"/>
            <a:ext cx="1242500" cy="572700"/>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4"/>
          <p:cNvCxnSpPr>
            <a:endCxn id="131" idx="1"/>
          </p:cNvCxnSpPr>
          <p:nvPr/>
        </p:nvCxnSpPr>
        <p:spPr>
          <a:xfrm>
            <a:off x="416575" y="3761063"/>
            <a:ext cx="7113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4"/>
          <p:cNvCxnSpPr>
            <a:stCxn id="133" idx="3"/>
            <a:endCxn id="132" idx="1"/>
          </p:cNvCxnSpPr>
          <p:nvPr/>
        </p:nvCxnSpPr>
        <p:spPr>
          <a:xfrm>
            <a:off x="4570083" y="3761063"/>
            <a:ext cx="8562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4"/>
          <p:cNvCxnSpPr>
            <a:stCxn id="132" idx="3"/>
          </p:cNvCxnSpPr>
          <p:nvPr/>
        </p:nvCxnSpPr>
        <p:spPr>
          <a:xfrm>
            <a:off x="6874192" y="3761063"/>
            <a:ext cx="1384200" cy="0"/>
          </a:xfrm>
          <a:prstGeom prst="straightConnector1">
            <a:avLst/>
          </a:prstGeom>
          <a:noFill/>
          <a:ln w="19050" cap="flat" cmpd="sng">
            <a:solidFill>
              <a:schemeClr val="dk1"/>
            </a:solidFill>
            <a:prstDash val="solid"/>
            <a:round/>
            <a:headEnd type="none" w="med" len="med"/>
            <a:tailEnd type="triangle" w="med" len="med"/>
          </a:ln>
        </p:spPr>
      </p:cxnSp>
      <p:sp>
        <p:nvSpPr>
          <p:cNvPr id="138" name="Google Shape;138;p24"/>
          <p:cNvSpPr txBox="1"/>
          <p:nvPr/>
        </p:nvSpPr>
        <p:spPr>
          <a:xfrm>
            <a:off x="3670900" y="4167375"/>
            <a:ext cx="13842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Bottleneck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4049</Words>
  <Application>Microsoft Macintosh PowerPoint</Application>
  <PresentationFormat>On-screen Show (16:9)</PresentationFormat>
  <Paragraphs>518</Paragraphs>
  <Slides>48</Slides>
  <Notes>48</Notes>
  <HiddenSlides>6</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Courier New</vt:lpstr>
      <vt:lpstr>CS 161</vt:lpstr>
      <vt:lpstr>Denial of Service and Firewalls</vt:lpstr>
      <vt:lpstr>Today: Denial of Service and Firewalls</vt:lpstr>
      <vt:lpstr>Denial of Service (DoS)</vt:lpstr>
      <vt:lpstr>Availability and Denial of Service (DoS)</vt:lpstr>
      <vt:lpstr>DoS in the News</vt:lpstr>
      <vt:lpstr>DoS in the News</vt:lpstr>
      <vt:lpstr>DoS in the News</vt:lpstr>
      <vt:lpstr>DoS Attacks: Strategies</vt:lpstr>
      <vt:lpstr>DoS Attacks: Strategies</vt:lpstr>
      <vt:lpstr>DoS Targets</vt:lpstr>
      <vt:lpstr>Application-Level DoS</vt:lpstr>
      <vt:lpstr>Application-Level DoS</vt:lpstr>
      <vt:lpstr>Resource Consumption</vt:lpstr>
      <vt:lpstr>Algorithmic Complexity Attacks</vt:lpstr>
      <vt:lpstr>Application-Level DoS: Defenses</vt:lpstr>
      <vt:lpstr>Application-Level DoS: Defenses</vt:lpstr>
      <vt:lpstr>Network-Level DoS</vt:lpstr>
      <vt:lpstr>Network-Level DoS</vt:lpstr>
      <vt:lpstr>Distributed Denial-of-Service (DDoS)</vt:lpstr>
      <vt:lpstr>Amplified Denial-of-Service</vt:lpstr>
      <vt:lpstr>Amplified Denial-of-Service</vt:lpstr>
      <vt:lpstr>Network-Level DoS: Defenses</vt:lpstr>
      <vt:lpstr>Network-Level DoS: Defenses</vt:lpstr>
      <vt:lpstr>SYN Flooding and SYN Cookies</vt:lpstr>
      <vt:lpstr>SYN Flooding</vt:lpstr>
      <vt:lpstr>SYN Flooding: Defenses</vt:lpstr>
      <vt:lpstr>Idealized SYN Cookies</vt:lpstr>
      <vt:lpstr>Practical SYN Cookies</vt:lpstr>
      <vt:lpstr>Practical SYN Cookies</vt:lpstr>
      <vt:lpstr>Firewalls</vt:lpstr>
      <vt:lpstr>Motivation: Scalable Defenses</vt:lpstr>
      <vt:lpstr>Firewalls and Security Policies</vt:lpstr>
      <vt:lpstr>Firewalls and Security Policies</vt:lpstr>
      <vt:lpstr>Default Security Policies?</vt:lpstr>
      <vt:lpstr>Stateless Packet Filters</vt:lpstr>
      <vt:lpstr>Stateless Packet Filters</vt:lpstr>
      <vt:lpstr>Stateful Packet Filters</vt:lpstr>
      <vt:lpstr>Stateful Packet Filters</vt:lpstr>
      <vt:lpstr>State in an FTP Rule</vt:lpstr>
      <vt:lpstr>Subverting Packet Filters</vt:lpstr>
      <vt:lpstr>Subverting Packet Filters</vt:lpstr>
      <vt:lpstr>Subverting Packet Filters</vt:lpstr>
      <vt:lpstr>Subverting Packet Filters</vt:lpstr>
      <vt:lpstr>Other Types of Firewalls</vt:lpstr>
      <vt:lpstr>Alternatives to Allowing Firewall Traffic</vt:lpstr>
      <vt:lpstr>Firewall Pros and Cons</vt:lpstr>
      <vt:lpstr>Summary: Denial of Service </vt:lpstr>
      <vt:lpstr>Summary: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and Firewalls</dc:title>
  <cp:lastModifiedBy>Jian Xiang</cp:lastModifiedBy>
  <cp:revision>3</cp:revision>
  <dcterms:modified xsi:type="dcterms:W3CDTF">2023-10-29T02:49:14Z</dcterms:modified>
</cp:coreProperties>
</file>