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1EEEC2-CA27-4ACB-8248-78F27D1C612F}">
  <a:tblStyle styleId="{7F1EEEC2-CA27-4ACB-8248-78F27D1C6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0c7b3374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60c7b3374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0c7b3374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0c7b3374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0c7b3374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0c7b3374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0c7b3374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0c7b3374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7230b6bd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d7230b6bd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7230b6bd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7230b6bd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d7230b6b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d7230b6b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7230b6bd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7230b6bd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d7230b6b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d7230b6b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60c7b3374_4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60c7b3374_4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fab3741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fab3741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d7230b6bd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d7230b6bd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60c7b3374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60c7b3374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d7230b6bd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d7230b6bd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37fae9c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737fae9c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737fae9c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737fae9c0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d7230b6bd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d7230b6bd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d7230b6b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d7230b6b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737fae9c02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737fae9c02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737fae9c02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737fae9c02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737fae9c02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737fae9c02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37fae9c0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37fae9c0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737fae9c02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737fae9c02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37fae9c02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737fae9c02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737fae9c02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737fae9c02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AS1 has a choice of whether to use AS2, AS3, or AS4. It chooses AS4 since AS4 provides the most direct path. If the AS1-AS4 link drops, AS1 will recalculate and choose either AS1-&gt;AS3-&gt;AS5-&gt;AS6 or AS1-&gt;AS2-&gt;AS4-&gt;AS6. So the decision of which path to choose is a dynamic problem that has to be continuously calculated. You cannot figure out the path before, thats the point of hop by hop.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737fae9c02_4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737fae9c02_4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37fae9c02_4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737fae9c02_4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e61f0a8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e61f0a8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7230b6bd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7230b6bd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7230b6bd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d7230b6bd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0c7b33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0c7b33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0c7b3374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0c7b3374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0c7b3374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60c7b3374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lt1"/>
                </a:solidFill>
              </a:rPr>
              <a:t>Computer Science 161</a:t>
            </a:r>
            <a:endParaRPr sz="600" b="1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Network Attacks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6017400" y="1264675"/>
            <a:ext cx="12876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6017400" y="1914125"/>
            <a:ext cx="12876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6017400" y="2563575"/>
            <a:ext cx="12876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6017400" y="3213025"/>
            <a:ext cx="12876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260500" y="2024388"/>
          <a:ext cx="1913650" cy="155433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3" name="Google Shape;163;p24"/>
          <p:cNvGrpSpPr/>
          <p:nvPr/>
        </p:nvGrpSpPr>
        <p:grpSpPr>
          <a:xfrm>
            <a:off x="3400550" y="3474625"/>
            <a:ext cx="3309300" cy="1338400"/>
            <a:chOff x="3400550" y="3474625"/>
            <a:chExt cx="3309300" cy="1338400"/>
          </a:xfrm>
        </p:grpSpPr>
        <p:cxnSp>
          <p:nvCxnSpPr>
            <p:cNvPr id="164" name="Google Shape;164;p24"/>
            <p:cNvCxnSpPr/>
            <p:nvPr/>
          </p:nvCxnSpPr>
          <p:spPr>
            <a:xfrm rot="10800000">
              <a:off x="4711975" y="3474625"/>
              <a:ext cx="0" cy="9351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24"/>
            <p:cNvSpPr txBox="1"/>
            <p:nvPr/>
          </p:nvSpPr>
          <p:spPr>
            <a:xfrm>
              <a:off x="3400550" y="4197425"/>
              <a:ext cx="330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</a:t>
              </a:r>
              <a:r>
                <a:rPr lang="en" b="1"/>
                <a:t>DHCP Offer</a:t>
              </a:r>
              <a:r>
                <a:rPr lang="en"/>
                <a:t>: Any DHCP server can reply with an offer for Alice.</a:t>
              </a:r>
              <a:endParaRPr/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3195300" y="1677425"/>
            <a:ext cx="2822100" cy="894300"/>
            <a:chOff x="3195300" y="1677425"/>
            <a:chExt cx="2822100" cy="894300"/>
          </a:xfrm>
        </p:grpSpPr>
        <p:cxnSp>
          <p:nvCxnSpPr>
            <p:cNvPr id="167" name="Google Shape;167;p24"/>
            <p:cNvCxnSpPr>
              <a:stCxn id="159" idx="1"/>
              <a:endCxn id="157" idx="3"/>
            </p:cNvCxnSpPr>
            <p:nvPr/>
          </p:nvCxnSpPr>
          <p:spPr>
            <a:xfrm flipH="1">
              <a:off x="3195300" y="2110925"/>
              <a:ext cx="2822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8" name="Google Shape;168;p24"/>
            <p:cNvSpPr txBox="1"/>
            <p:nvPr/>
          </p:nvSpPr>
          <p:spPr>
            <a:xfrm>
              <a:off x="3727450" y="1677425"/>
              <a:ext cx="1881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“You can use IP </a:t>
              </a:r>
              <a:r>
                <a:rPr lang="en" sz="1200" i="1"/>
                <a:t>x</a:t>
              </a:r>
              <a:r>
                <a:rPr lang="en" sz="1200"/>
                <a:t>, DNS server </a:t>
              </a:r>
              <a:r>
                <a:rPr lang="en" sz="1200" i="1"/>
                <a:t>y</a:t>
              </a:r>
              <a:r>
                <a:rPr lang="en" sz="1200"/>
                <a:t>, and gateway </a:t>
              </a:r>
              <a:r>
                <a:rPr lang="en" sz="1200" i="1"/>
                <a:t>z</a:t>
              </a:r>
              <a:r>
                <a:rPr lang="en" sz="1200"/>
                <a:t>”</a:t>
              </a:r>
              <a:endParaRPr sz="1200"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3195200" y="2571750"/>
            <a:ext cx="3355500" cy="622125"/>
            <a:chOff x="3195200" y="2571750"/>
            <a:chExt cx="3355500" cy="622125"/>
          </a:xfrm>
        </p:grpSpPr>
        <p:cxnSp>
          <p:nvCxnSpPr>
            <p:cNvPr id="170" name="Google Shape;170;p24"/>
            <p:cNvCxnSpPr>
              <a:endCxn id="157" idx="3"/>
            </p:cNvCxnSpPr>
            <p:nvPr/>
          </p:nvCxnSpPr>
          <p:spPr>
            <a:xfrm rot="10800000"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24"/>
            <p:cNvSpPr txBox="1"/>
            <p:nvPr/>
          </p:nvSpPr>
          <p:spPr>
            <a:xfrm>
              <a:off x="3727450" y="2639775"/>
              <a:ext cx="1881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“You can use IP </a:t>
              </a:r>
              <a:r>
                <a:rPr lang="en" sz="1200" i="1">
                  <a:solidFill>
                    <a:schemeClr val="dk1"/>
                  </a:solidFill>
                </a:rPr>
                <a:t>a</a:t>
              </a:r>
              <a:r>
                <a:rPr lang="en" sz="1200">
                  <a:solidFill>
                    <a:schemeClr val="dk1"/>
                  </a:solidFill>
                </a:rPr>
                <a:t>, DNS server </a:t>
              </a:r>
              <a:r>
                <a:rPr lang="en" sz="1200" i="1">
                  <a:solidFill>
                    <a:schemeClr val="dk1"/>
                  </a:solidFill>
                </a:rPr>
                <a:t>b</a:t>
              </a:r>
              <a:r>
                <a:rPr lang="en" sz="1200">
                  <a:solidFill>
                    <a:schemeClr val="dk1"/>
                  </a:solidFill>
                </a:rPr>
                <a:t>, and gateway </a:t>
              </a:r>
              <a:r>
                <a:rPr lang="en" sz="1200" i="1">
                  <a:solidFill>
                    <a:schemeClr val="dk1"/>
                  </a:solidFill>
                </a:rPr>
                <a:t>c</a:t>
              </a:r>
              <a:r>
                <a:rPr lang="en" sz="1200">
                  <a:solidFill>
                    <a:schemeClr val="dk1"/>
                  </a:solidFill>
                </a:rPr>
                <a:t>”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260500" y="2024388"/>
          <a:ext cx="1913650" cy="155433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0" name="Google Shape;180;p25"/>
          <p:cNvGrpSpPr/>
          <p:nvPr/>
        </p:nvGrpSpPr>
        <p:grpSpPr>
          <a:xfrm>
            <a:off x="3400550" y="3189625"/>
            <a:ext cx="3309300" cy="1318600"/>
            <a:chOff x="3400550" y="3189625"/>
            <a:chExt cx="3309300" cy="1318600"/>
          </a:xfrm>
        </p:grpSpPr>
        <p:cxnSp>
          <p:nvCxnSpPr>
            <p:cNvPr id="181" name="Google Shape;181;p25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2" name="Google Shape;182;p25"/>
            <p:cNvSpPr txBox="1"/>
            <p:nvPr/>
          </p:nvSpPr>
          <p:spPr>
            <a:xfrm>
              <a:off x="3400550" y="3892625"/>
              <a:ext cx="330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</a:t>
              </a:r>
              <a:r>
                <a:rPr lang="en" b="1"/>
                <a:t>Client Request</a:t>
              </a:r>
              <a:r>
                <a:rPr lang="en"/>
                <a:t>: Alice broadcasts which configuration she has chosen.</a:t>
              </a:r>
              <a:endParaRPr/>
            </a:p>
          </p:txBody>
        </p:sp>
      </p:grpSp>
      <p:sp>
        <p:nvSpPr>
          <p:cNvPr id="183" name="Google Shape;183;p25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3195200" y="1430613"/>
            <a:ext cx="2822100" cy="1979338"/>
            <a:chOff x="3195200" y="1430613"/>
            <a:chExt cx="2822100" cy="1979338"/>
          </a:xfrm>
        </p:grpSpPr>
        <p:cxnSp>
          <p:nvCxnSpPr>
            <p:cNvPr id="188" name="Google Shape;188;p25"/>
            <p:cNvCxnSpPr>
              <a:stCxn id="178" idx="3"/>
              <a:endCxn id="183" idx="1"/>
            </p:cNvCxnSpPr>
            <p:nvPr/>
          </p:nvCxnSpPr>
          <p:spPr>
            <a:xfrm rot="10800000" flipH="1">
              <a:off x="3195200" y="1461450"/>
              <a:ext cx="28221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89;p25"/>
            <p:cNvCxnSpPr>
              <a:stCxn id="178" idx="3"/>
              <a:endCxn id="184" idx="1"/>
            </p:cNvCxnSpPr>
            <p:nvPr/>
          </p:nvCxnSpPr>
          <p:spPr>
            <a:xfrm rot="10800000" flipH="1">
              <a:off x="3195200" y="2110950"/>
              <a:ext cx="2822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190;p25"/>
            <p:cNvCxnSpPr>
              <a:stCxn id="178" idx="3"/>
              <a:endCxn id="185" idx="1"/>
            </p:cNvCxnSpPr>
            <p:nvPr/>
          </p:nvCxnSpPr>
          <p:spPr>
            <a:xfrm>
              <a:off x="3195200" y="2571750"/>
              <a:ext cx="28221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" name="Google Shape;191;p25"/>
            <p:cNvCxnSpPr>
              <a:stCxn id="178" idx="3"/>
              <a:endCxn id="186" idx="1"/>
            </p:cNvCxnSpPr>
            <p:nvPr/>
          </p:nvCxnSpPr>
          <p:spPr>
            <a:xfrm>
              <a:off x="3195200" y="2571750"/>
              <a:ext cx="28221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2" name="Google Shape;192;p25"/>
            <p:cNvSpPr txBox="1"/>
            <p:nvPr/>
          </p:nvSpPr>
          <p:spPr>
            <a:xfrm>
              <a:off x="3583825" y="1430613"/>
              <a:ext cx="188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“I’ll use DHCP Server 1”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260500" y="2024388"/>
          <a:ext cx="1913650" cy="155433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1" name="Google Shape;201;p26"/>
          <p:cNvGrpSpPr/>
          <p:nvPr/>
        </p:nvGrpSpPr>
        <p:grpSpPr>
          <a:xfrm>
            <a:off x="3400550" y="2578525"/>
            <a:ext cx="3309300" cy="2145400"/>
            <a:chOff x="3400550" y="2578525"/>
            <a:chExt cx="3309300" cy="2145400"/>
          </a:xfrm>
        </p:grpSpPr>
        <p:cxnSp>
          <p:nvCxnSpPr>
            <p:cNvPr id="202" name="Google Shape;202;p26"/>
            <p:cNvCxnSpPr/>
            <p:nvPr/>
          </p:nvCxnSpPr>
          <p:spPr>
            <a:xfrm rot="10800000">
              <a:off x="4711975" y="2578525"/>
              <a:ext cx="0" cy="15264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3" name="Google Shape;203;p26"/>
            <p:cNvSpPr txBox="1"/>
            <p:nvPr/>
          </p:nvSpPr>
          <p:spPr>
            <a:xfrm>
              <a:off x="3400550" y="3892625"/>
              <a:ext cx="3309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</a:t>
              </a:r>
              <a:r>
                <a:rPr lang="en" b="1"/>
                <a:t>DHCP Acknowledgement</a:t>
              </a:r>
              <a:r>
                <a:rPr lang="en"/>
                <a:t>: The chosen DHCP server confirms that the configuration has been set for Alice.</a:t>
              </a:r>
              <a:endParaRPr/>
            </a:p>
          </p:txBody>
        </p:sp>
      </p:grpSp>
      <p:sp>
        <p:nvSpPr>
          <p:cNvPr id="204" name="Google Shape;204;p26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cxnSp>
        <p:nvCxnSpPr>
          <p:cNvPr id="208" name="Google Shape;208;p26"/>
          <p:cNvCxnSpPr>
            <a:stCxn id="205" idx="1"/>
            <a:endCxn id="199" idx="3"/>
          </p:cNvCxnSpPr>
          <p:nvPr/>
        </p:nvCxnSpPr>
        <p:spPr>
          <a:xfrm flipH="1">
            <a:off x="3195300" y="2110925"/>
            <a:ext cx="2822100" cy="4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6"/>
          <p:cNvSpPr txBox="1"/>
          <p:nvPr/>
        </p:nvSpPr>
        <p:spPr>
          <a:xfrm>
            <a:off x="7523700" y="1741475"/>
            <a:ext cx="139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Reserved for Alice: IP </a:t>
            </a:r>
            <a:r>
              <a:rPr lang="en" sz="1200" i="1"/>
              <a:t>x</a:t>
            </a:r>
            <a:r>
              <a:rPr lang="en" sz="1200"/>
              <a:t>, DNS </a:t>
            </a:r>
            <a:r>
              <a:rPr lang="en" sz="1200" i="1"/>
              <a:t>y</a:t>
            </a:r>
            <a:r>
              <a:rPr lang="en" sz="1200"/>
              <a:t>, gateway </a:t>
            </a:r>
            <a:r>
              <a:rPr lang="en" sz="1200" i="1"/>
              <a:t>z</a:t>
            </a:r>
            <a:endParaRPr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Attacks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DHCP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a configuration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usually expects only one DHCP server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Alice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attacks require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attacks let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claims the gateway router’s address is Mallory’s address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Alice sends a message to the rest of the Internet, she actually sends it to Mallory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Mallory can modify the message before sending it to its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also claim the DNS server’s address is Mallory’s address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and DHCP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attacks on ARP and DHCP are very similar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The attacker claims to have an answer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 condition: The requester accepts the first response. As long as the attacker’s response arrives first, it is accepted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Broadcast protocols: Requests are sent to everyone on the LAN, so the attacker can see every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trust anchor: There is no way to verify that responses are legitimate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Defenses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is hard to defend against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root of trust: When we first connect, there’s nobody we can trust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we rely on defenses provided in higher layers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7201"/>
          <a:stretch/>
        </p:blipFill>
        <p:spPr>
          <a:xfrm>
            <a:off x="2428075" y="2571750"/>
            <a:ext cx="4177034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Local Networks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Wi-Fi</a:t>
            </a:r>
            <a:r>
              <a:rPr lang="en"/>
              <a:t>: A layer 2 protocol that wirelessly connects machines in a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is Ethernet, which uses wires to connect machines in a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Wi-Fi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Access point</a:t>
            </a:r>
            <a:r>
              <a:rPr lang="en"/>
              <a:t>: A machine that will help you connect to the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SSID</a:t>
            </a:r>
            <a:r>
              <a:rPr lang="en"/>
              <a:t> (service set identifier): The name of the Wi-Fi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Password: Optionally, a password to secure Wi-Fi communications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WPA2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Wi-Fi Protected Access 2</a:t>
            </a:r>
            <a:r>
              <a:rPr lang="en" dirty="0"/>
              <a:t> (</a:t>
            </a:r>
            <a:r>
              <a:rPr lang="en" b="1" dirty="0"/>
              <a:t>WPA2</a:t>
            </a:r>
            <a:r>
              <a:rPr lang="en" dirty="0"/>
              <a:t>): A protocol for securing Wi-Fi network communications with cryptography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Design goals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Everyone with the Wi-Fi password can join the network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sent over the network are encrypted with keys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attacker who does not know the Wi-Fi network cannot learn the keys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Handshake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4294967295"/>
          </p:nvPr>
        </p:nvSpPr>
        <p:spPr>
          <a:xfrm>
            <a:off x="198500" y="12468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client sends an authentication request to the access point</a:t>
            </a:r>
            <a:endParaRPr sz="1400"/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33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3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33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265" name="Google Shape;265;p33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33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268" name="Google Shape;268;p33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33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271" name="Google Shape;271;p33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33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33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274" name="Google Shape;274;p33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5" name="Google Shape;275;p33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3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277" name="Google Shape;277;p33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33"/>
            <p:cNvSpPr txBox="1"/>
            <p:nvPr/>
          </p:nvSpPr>
          <p:spPr>
            <a:xfrm rot="650908" flipH="1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33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280" name="Google Shape;280;p33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33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283" name="Google Shape;283;p33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33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286" name="Google Shape;286;p33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7" name="Google Shape;287;p33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33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289" name="Google Shape;289;p33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0" name="Google Shape;290;p33"/>
            <p:cNvSpPr txBox="1"/>
            <p:nvPr/>
          </p:nvSpPr>
          <p:spPr>
            <a:xfrm rot="650908" flipH="1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3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292" name="Google Shape;292;p33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3" name="Google Shape;293;p33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33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295" name="Google Shape;295;p33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6" name="Google Shape;296;p33"/>
            <p:cNvSpPr txBox="1"/>
            <p:nvPr/>
          </p:nvSpPr>
          <p:spPr>
            <a:xfrm rot="650908" flipH="1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33"/>
          <p:cNvSpPr txBox="1">
            <a:spLocks noGrp="1"/>
          </p:cNvSpPr>
          <p:nvPr>
            <p:ph type="body" idx="4294967295"/>
          </p:nvPr>
        </p:nvSpPr>
        <p:spPr>
          <a:xfrm>
            <a:off x="198500" y="18024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sz="1400"/>
              <a:t>Both use the password to derive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>
                <a:solidFill>
                  <a:srgbClr val="0000FF"/>
                </a:solidFill>
              </a:rPr>
              <a:t> (pre-shared key)</a:t>
            </a:r>
            <a:endParaRPr sz="1400"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4294967295"/>
          </p:nvPr>
        </p:nvSpPr>
        <p:spPr>
          <a:xfrm>
            <a:off x="198500" y="2358025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sz="1400"/>
              <a:t>Both exchange random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endParaRPr sz="1400"/>
          </a:p>
        </p:txBody>
      </p:sp>
      <p:sp>
        <p:nvSpPr>
          <p:cNvPr id="299" name="Google Shape;299;p33"/>
          <p:cNvSpPr txBox="1">
            <a:spLocks noGrp="1"/>
          </p:cNvSpPr>
          <p:nvPr>
            <p:ph type="body" idx="4294967295"/>
          </p:nvPr>
        </p:nvSpPr>
        <p:spPr>
          <a:xfrm>
            <a:off x="198500" y="26651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sz="1400"/>
              <a:t>Both use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lang="en" sz="1400" i="1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00" name="Google Shape;300;p33"/>
          <p:cNvSpPr txBox="1">
            <a:spLocks noGrp="1"/>
          </p:cNvSpPr>
          <p:nvPr>
            <p:ph type="body" idx="4294967295"/>
          </p:nvPr>
        </p:nvSpPr>
        <p:spPr>
          <a:xfrm>
            <a:off x="198500" y="3221425"/>
            <a:ext cx="5142600" cy="80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Both exchange MICs (these are MACs from the crypto unit) to ensure no one has tampered with the nonces, and that the PTK was correctly derived</a:t>
            </a:r>
            <a:endParaRPr sz="1400"/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4294967295"/>
          </p:nvPr>
        </p:nvSpPr>
        <p:spPr>
          <a:xfrm>
            <a:off x="198500" y="4025525"/>
            <a:ext cx="5142600" cy="80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The access point encrypts and sends the </a:t>
            </a:r>
            <a:r>
              <a:rPr lang="en" sz="1400" i="1">
                <a:solidFill>
                  <a:srgbClr val="38761D"/>
                </a:solidFill>
              </a:rPr>
              <a:t>GTK</a:t>
            </a:r>
            <a:r>
              <a:rPr lang="en" sz="1400">
                <a:solidFill>
                  <a:srgbClr val="38761D"/>
                </a:solidFill>
              </a:rPr>
              <a:t> (group temporal key)</a:t>
            </a:r>
            <a:r>
              <a:rPr lang="en" sz="1400"/>
              <a:t> to the client, used for broadcasts that anyone can decrypt</a:t>
            </a:r>
            <a:endParaRPr sz="1400"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4294967295"/>
          </p:nvPr>
        </p:nvSpPr>
        <p:spPr>
          <a:xfrm>
            <a:off x="198500" y="4828925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The client acknowledges receiving the GTK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Intro to Networking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Internet: A global network of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Protocols: Agreed-upon systems of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 model: A layered model of protocols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1: Communication of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2: Local frame delivery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Ethernet: The most common Layer 2 protocol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 addresses: 6-byte addressing system used by Ethernet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3: Global packet delivery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IP: The universal Layer 3 protocol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 addresses: 4-byte (or 16-byte) addressing system used by 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4: Transport of data (more on this next time)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7: Applications and services (the web)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369825" y="1838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74" name="Google Shape;74;p16"/>
          <p:cNvSpPr/>
          <p:nvPr/>
        </p:nvSpPr>
        <p:spPr>
          <a:xfrm>
            <a:off x="7369825" y="22931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75" name="Google Shape;75;p16"/>
          <p:cNvSpPr/>
          <p:nvPr/>
        </p:nvSpPr>
        <p:spPr>
          <a:xfrm>
            <a:off x="7369825" y="2747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76" name="Google Shape;76;p16"/>
          <p:cNvSpPr/>
          <p:nvPr/>
        </p:nvSpPr>
        <p:spPr>
          <a:xfrm>
            <a:off x="73698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77" name="Google Shape;77;p16"/>
          <p:cNvSpPr/>
          <p:nvPr/>
        </p:nvSpPr>
        <p:spPr>
          <a:xfrm>
            <a:off x="73698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78" name="Google Shape;78;p16"/>
          <p:cNvSpPr txBox="1"/>
          <p:nvPr/>
        </p:nvSpPr>
        <p:spPr>
          <a:xfrm>
            <a:off x="70312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0312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0312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0312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0312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Handshake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sides derive secret keys for communication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Wi-Fi password → </a:t>
            </a:r>
            <a:r>
              <a:rPr lang="en" i="1">
                <a:solidFill>
                  <a:srgbClr val="0000FF"/>
                </a:solidFill>
              </a:rPr>
              <a:t>PSK</a:t>
            </a:r>
            <a:endParaRPr i="1"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>
                <a:solidFill>
                  <a:srgbClr val="0000FF"/>
                </a:solidFill>
              </a:rPr>
              <a:t>PSK</a:t>
            </a:r>
            <a:r>
              <a:rPr lang="en"/>
              <a:t> + </a:t>
            </a:r>
            <a:r>
              <a:rPr lang="en">
                <a:solidFill>
                  <a:srgbClr val="FF0000"/>
                </a:solidFill>
              </a:rPr>
              <a:t>nonces</a:t>
            </a:r>
            <a:r>
              <a:rPr lang="en"/>
              <a:t> + MAC addresses → </a:t>
            </a:r>
            <a:r>
              <a:rPr lang="en" i="1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i="1">
                <a:solidFill>
                  <a:srgbClr val="9900FF"/>
                </a:solidFill>
              </a:rPr>
              <a:t>PTK</a:t>
            </a:r>
            <a:r>
              <a:rPr lang="en"/>
              <a:t> is used to encrypt and authenticate all future communication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The PTK is different for every user, because of the nonces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access point encrypts and sends the </a:t>
            </a:r>
            <a:r>
              <a:rPr lang="en" i="1">
                <a:solidFill>
                  <a:srgbClr val="38761D"/>
                </a:solidFill>
              </a:rPr>
              <a:t>GTK</a:t>
            </a:r>
            <a:r>
              <a:rPr lang="en"/>
              <a:t> to the client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GTK is used for messages broadcast to the entire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on the network uses the same GTK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optimized version of the handshake decreases the number of messages sent back and forth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WPA 4-Way Handshake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317" name="Google Shape;317;p35"/>
          <p:cNvCxnSpPr/>
          <p:nvPr/>
        </p:nvCxnSpPr>
        <p:spPr>
          <a:xfrm>
            <a:off x="5970474" y="556773"/>
            <a:ext cx="0" cy="440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5"/>
          <p:cNvCxnSpPr/>
          <p:nvPr/>
        </p:nvCxnSpPr>
        <p:spPr>
          <a:xfrm>
            <a:off x="7998465" y="556773"/>
            <a:ext cx="0" cy="440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35"/>
          <p:cNvSpPr/>
          <p:nvPr/>
        </p:nvSpPr>
        <p:spPr>
          <a:xfrm>
            <a:off x="5391231" y="164125"/>
            <a:ext cx="1158600" cy="34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7419221" y="164125"/>
            <a:ext cx="1158600" cy="34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35"/>
          <p:cNvGrpSpPr/>
          <p:nvPr/>
        </p:nvGrpSpPr>
        <p:grpSpPr>
          <a:xfrm>
            <a:off x="5193291" y="1097326"/>
            <a:ext cx="1554331" cy="561737"/>
            <a:chOff x="886575" y="1072025"/>
            <a:chExt cx="1586700" cy="555900"/>
          </a:xfrm>
        </p:grpSpPr>
        <p:sp>
          <p:nvSpPr>
            <p:cNvPr id="322" name="Google Shape;322;p35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35"/>
          <p:cNvGrpSpPr/>
          <p:nvPr/>
        </p:nvGrpSpPr>
        <p:grpSpPr>
          <a:xfrm>
            <a:off x="7221281" y="1097326"/>
            <a:ext cx="1554331" cy="561737"/>
            <a:chOff x="886575" y="1072025"/>
            <a:chExt cx="1586700" cy="555900"/>
          </a:xfrm>
        </p:grpSpPr>
        <p:sp>
          <p:nvSpPr>
            <p:cNvPr id="325" name="Google Shape;325;p35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6028320" y="383775"/>
            <a:ext cx="2042930" cy="670652"/>
            <a:chOff x="6028320" y="383775"/>
            <a:chExt cx="2042930" cy="670652"/>
          </a:xfrm>
        </p:grpSpPr>
        <p:cxnSp>
          <p:nvCxnSpPr>
            <p:cNvPr id="328" name="Google Shape;328;p35"/>
            <p:cNvCxnSpPr/>
            <p:nvPr/>
          </p:nvCxnSpPr>
          <p:spPr>
            <a:xfrm>
              <a:off x="6028320" y="725027"/>
              <a:ext cx="1928100" cy="329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35"/>
            <p:cNvSpPr txBox="1"/>
            <p:nvPr/>
          </p:nvSpPr>
          <p:spPr>
            <a:xfrm rot="574767">
              <a:off x="6094126" y="542285"/>
              <a:ext cx="1954149" cy="331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35"/>
          <p:cNvGrpSpPr/>
          <p:nvPr/>
        </p:nvGrpSpPr>
        <p:grpSpPr>
          <a:xfrm>
            <a:off x="6013198" y="1404064"/>
            <a:ext cx="1934824" cy="648289"/>
            <a:chOff x="6013198" y="1404064"/>
            <a:chExt cx="1934824" cy="648289"/>
          </a:xfrm>
        </p:grpSpPr>
        <p:cxnSp>
          <p:nvCxnSpPr>
            <p:cNvPr id="331" name="Google Shape;331;p35"/>
            <p:cNvCxnSpPr/>
            <p:nvPr/>
          </p:nvCxnSpPr>
          <p:spPr>
            <a:xfrm flipH="1">
              <a:off x="6013198" y="1744553"/>
              <a:ext cx="1911600" cy="307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35"/>
            <p:cNvSpPr txBox="1"/>
            <p:nvPr/>
          </p:nvSpPr>
          <p:spPr>
            <a:xfrm rot="-545655">
              <a:off x="6043950" y="154898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35"/>
          <p:cNvGrpSpPr/>
          <p:nvPr/>
        </p:nvGrpSpPr>
        <p:grpSpPr>
          <a:xfrm>
            <a:off x="6013468" y="2655944"/>
            <a:ext cx="1934824" cy="648289"/>
            <a:chOff x="6013468" y="2655944"/>
            <a:chExt cx="1934824" cy="648289"/>
          </a:xfrm>
        </p:grpSpPr>
        <p:cxnSp>
          <p:nvCxnSpPr>
            <p:cNvPr id="334" name="Google Shape;334;p35"/>
            <p:cNvCxnSpPr/>
            <p:nvPr/>
          </p:nvCxnSpPr>
          <p:spPr>
            <a:xfrm>
              <a:off x="6036692" y="2996433"/>
              <a:ext cx="1911600" cy="307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5" name="Google Shape;335;p35"/>
            <p:cNvSpPr txBox="1"/>
            <p:nvPr/>
          </p:nvSpPr>
          <p:spPr>
            <a:xfrm rot="545655" flipH="1">
              <a:off x="6036596" y="280086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 + 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35"/>
          <p:cNvGrpSpPr/>
          <p:nvPr/>
        </p:nvGrpSpPr>
        <p:grpSpPr>
          <a:xfrm>
            <a:off x="5193300" y="2145411"/>
            <a:ext cx="1554300" cy="742500"/>
            <a:chOff x="5193300" y="2145411"/>
            <a:chExt cx="1554300" cy="742500"/>
          </a:xfrm>
        </p:grpSpPr>
        <p:sp>
          <p:nvSpPr>
            <p:cNvPr id="337" name="Google Shape;337;p35"/>
            <p:cNvSpPr/>
            <p:nvPr/>
          </p:nvSpPr>
          <p:spPr>
            <a:xfrm>
              <a:off x="5891567" y="2145411"/>
              <a:ext cx="157800" cy="742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5193300" y="2208319"/>
              <a:ext cx="1554300" cy="614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35"/>
          <p:cNvGrpSpPr/>
          <p:nvPr/>
        </p:nvGrpSpPr>
        <p:grpSpPr>
          <a:xfrm>
            <a:off x="7221290" y="3382412"/>
            <a:ext cx="1554300" cy="742500"/>
            <a:chOff x="7221290" y="3382412"/>
            <a:chExt cx="1554300" cy="742500"/>
          </a:xfrm>
        </p:grpSpPr>
        <p:sp>
          <p:nvSpPr>
            <p:cNvPr id="340" name="Google Shape;340;p35"/>
            <p:cNvSpPr/>
            <p:nvPr/>
          </p:nvSpPr>
          <p:spPr>
            <a:xfrm>
              <a:off x="7919557" y="3382412"/>
              <a:ext cx="157800" cy="742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221290" y="3445320"/>
              <a:ext cx="1554300" cy="614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35"/>
          <p:cNvGrpSpPr/>
          <p:nvPr/>
        </p:nvGrpSpPr>
        <p:grpSpPr>
          <a:xfrm>
            <a:off x="6013198" y="3853010"/>
            <a:ext cx="1934874" cy="621300"/>
            <a:chOff x="6013198" y="3853010"/>
            <a:chExt cx="1934874" cy="621300"/>
          </a:xfrm>
        </p:grpSpPr>
        <p:cxnSp>
          <p:nvCxnSpPr>
            <p:cNvPr id="343" name="Google Shape;343;p35"/>
            <p:cNvCxnSpPr/>
            <p:nvPr/>
          </p:nvCxnSpPr>
          <p:spPr>
            <a:xfrm flipH="1">
              <a:off x="6013198" y="4156850"/>
              <a:ext cx="1911600" cy="307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4" name="Google Shape;344;p35"/>
            <p:cNvSpPr txBox="1"/>
            <p:nvPr/>
          </p:nvSpPr>
          <p:spPr>
            <a:xfrm rot="-545655">
              <a:off x="6044000" y="3997933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 + </a:t>
              </a: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35"/>
          <p:cNvGrpSpPr/>
          <p:nvPr/>
        </p:nvGrpSpPr>
        <p:grpSpPr>
          <a:xfrm>
            <a:off x="6020868" y="4203064"/>
            <a:ext cx="1927424" cy="647564"/>
            <a:chOff x="6020868" y="4203064"/>
            <a:chExt cx="1927424" cy="647564"/>
          </a:xfrm>
        </p:grpSpPr>
        <p:cxnSp>
          <p:nvCxnSpPr>
            <p:cNvPr id="346" name="Google Shape;346;p35"/>
            <p:cNvCxnSpPr/>
            <p:nvPr/>
          </p:nvCxnSpPr>
          <p:spPr>
            <a:xfrm>
              <a:off x="6036692" y="4542828"/>
              <a:ext cx="1911600" cy="307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7" name="Google Shape;347;p35"/>
            <p:cNvSpPr txBox="1"/>
            <p:nvPr/>
          </p:nvSpPr>
          <p:spPr>
            <a:xfrm rot="545655" flipH="1">
              <a:off x="6043996" y="434798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client sends an authentication request to the access point</a:t>
            </a:r>
            <a:endParaRPr sz="1400"/>
          </a:p>
        </p:txBody>
      </p:sp>
      <p:sp>
        <p:nvSpPr>
          <p:cNvPr id="349" name="Google Shape;349;p35"/>
          <p:cNvSpPr txBox="1">
            <a:spLocks noGrp="1"/>
          </p:cNvSpPr>
          <p:nvPr>
            <p:ph type="body" idx="1"/>
          </p:nvPr>
        </p:nvSpPr>
        <p:spPr>
          <a:xfrm>
            <a:off x="198500" y="18024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sz="1400"/>
              <a:t>Both use the password to derive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>
                <a:solidFill>
                  <a:srgbClr val="0000FF"/>
                </a:solidFill>
              </a:rPr>
              <a:t> (pre-shared key)</a:t>
            </a:r>
            <a:endParaRPr sz="1400"/>
          </a:p>
        </p:txBody>
      </p:sp>
      <p:sp>
        <p:nvSpPr>
          <p:cNvPr id="350" name="Google Shape;350;p35"/>
          <p:cNvSpPr txBox="1">
            <a:spLocks noGrp="1"/>
          </p:cNvSpPr>
          <p:nvPr>
            <p:ph type="body" idx="1"/>
          </p:nvPr>
        </p:nvSpPr>
        <p:spPr>
          <a:xfrm>
            <a:off x="198500" y="2358025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sz="1400"/>
              <a:t>The AP sends </a:t>
            </a:r>
            <a:r>
              <a:rPr lang="en" sz="1400" i="1">
                <a:solidFill>
                  <a:srgbClr val="FF0000"/>
                </a:solidFill>
              </a:rPr>
              <a:t>ANonce</a:t>
            </a:r>
            <a:r>
              <a:rPr lang="en" sz="1400"/>
              <a:t> to the client</a:t>
            </a:r>
            <a:endParaRPr sz="1400"/>
          </a:p>
        </p:txBody>
      </p:sp>
      <p:sp>
        <p:nvSpPr>
          <p:cNvPr id="351" name="Google Shape;351;p35"/>
          <p:cNvSpPr txBox="1">
            <a:spLocks noGrp="1"/>
          </p:cNvSpPr>
          <p:nvPr>
            <p:ph type="body" idx="1"/>
          </p:nvPr>
        </p:nvSpPr>
        <p:spPr>
          <a:xfrm>
            <a:off x="198500" y="2663700"/>
            <a:ext cx="5142600" cy="80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sz="1400"/>
              <a:t>The client generates </a:t>
            </a:r>
            <a:r>
              <a:rPr lang="en" sz="1400" i="1">
                <a:solidFill>
                  <a:srgbClr val="FF0000"/>
                </a:solidFill>
              </a:rPr>
              <a:t>SNonce</a:t>
            </a:r>
            <a:r>
              <a:rPr lang="en" sz="1400"/>
              <a:t>, uses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lang="en" sz="1400" i="1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body" idx="1"/>
          </p:nvPr>
        </p:nvSpPr>
        <p:spPr>
          <a:xfrm>
            <a:off x="198500" y="3496038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The client sends </a:t>
            </a:r>
            <a:r>
              <a:rPr lang="en" sz="1400" i="1">
                <a:solidFill>
                  <a:srgbClr val="FF0000"/>
                </a:solidFill>
              </a:rPr>
              <a:t>SNonce</a:t>
            </a:r>
            <a:r>
              <a:rPr lang="en" sz="1400"/>
              <a:t> and its MIC to the AP</a:t>
            </a:r>
            <a:endParaRPr sz="1400"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198500" y="377277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The AP uses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lang="en" sz="1400" i="1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198500" y="4328375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The AP sends its MIC and </a:t>
            </a:r>
            <a:r>
              <a:rPr lang="en" sz="1400" i="1">
                <a:solidFill>
                  <a:srgbClr val="38761D"/>
                </a:solidFill>
              </a:rPr>
              <a:t>GTK</a:t>
            </a:r>
            <a:r>
              <a:rPr lang="en" sz="1400"/>
              <a:t> to the client</a:t>
            </a:r>
            <a:endParaRPr sz="1400"/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198500" y="4634050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8"/>
            </a:pPr>
            <a:r>
              <a:rPr lang="en" sz="1400"/>
              <a:t>The client acknowledges receiving the GTK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7292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Rogue AP</a:t>
            </a:r>
            <a:r>
              <a:rPr lang="en"/>
              <a:t>: Pretend to be an AP, and offer your own </a:t>
            </a:r>
            <a:r>
              <a:rPr lang="en" i="1">
                <a:solidFill>
                  <a:srgbClr val="FF0000"/>
                </a:solidFill>
              </a:rPr>
              <a:t>ANonce</a:t>
            </a:r>
            <a:r>
              <a:rPr lang="en"/>
              <a:t> to the client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know the password/PSK, you can complete the 4-way handshake with the client and become a MITM!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" name="Google Shape;364;p36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36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36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8" name="Google Shape;368;p36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369" name="Google Shape;369;p36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36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372" name="Google Shape;372;p36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36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375" name="Google Shape;375;p36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6" name="Google Shape;376;p36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36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378" name="Google Shape;378;p36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9" name="Google Shape;379;p36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36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381" name="Google Shape;381;p36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2" name="Google Shape;382;p36"/>
            <p:cNvSpPr txBox="1"/>
            <p:nvPr/>
          </p:nvSpPr>
          <p:spPr>
            <a:xfrm rot="650908" flipH="1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36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384" name="Google Shape;384;p36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387" name="Google Shape;387;p36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390" name="Google Shape;390;p36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1" name="Google Shape;391;p36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36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393" name="Google Shape;393;p36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4" name="Google Shape;394;p36"/>
            <p:cNvSpPr txBox="1"/>
            <p:nvPr/>
          </p:nvSpPr>
          <p:spPr>
            <a:xfrm rot="650908" flipH="1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36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396" name="Google Shape;396;p36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7" name="Google Shape;397;p36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36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399" name="Google Shape;399;p36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0" name="Google Shape;400;p36"/>
            <p:cNvSpPr txBox="1"/>
            <p:nvPr/>
          </p:nvSpPr>
          <p:spPr>
            <a:xfrm rot="650908" flipH="1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Offline brute-force attack</a:t>
            </a:r>
            <a:r>
              <a:rPr lang="en"/>
              <a:t>: People tend to choose bad passwords, and you have enough information to know if you guessed the password correctly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Nonces are sent unencrypted, and client and AP MAC addresses are public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Eavesdropper guesses a password and derives: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Wi-Fi password → </a:t>
            </a:r>
            <a:r>
              <a:rPr lang="en" i="1">
                <a:solidFill>
                  <a:srgbClr val="0000FF"/>
                </a:solidFill>
              </a:rPr>
              <a:t>PSK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>
                <a:solidFill>
                  <a:srgbClr val="0000FF"/>
                </a:solidFill>
              </a:rPr>
              <a:t>PSK</a:t>
            </a:r>
            <a:r>
              <a:rPr lang="en"/>
              <a:t> + </a:t>
            </a:r>
            <a:r>
              <a:rPr lang="en">
                <a:solidFill>
                  <a:srgbClr val="FF0000"/>
                </a:solidFill>
              </a:rPr>
              <a:t>nonces</a:t>
            </a:r>
            <a:r>
              <a:rPr lang="en"/>
              <a:t> + MAC addresses → </a:t>
            </a:r>
            <a:r>
              <a:rPr lang="en" i="1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Eavesdropper checks that the MIC from the guess matches the MIC that was sent</a:t>
            </a: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407" name="Google Shape;40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37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7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37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3" name="Google Shape;413;p37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414" name="Google Shape;414;p37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417" name="Google Shape;417;p37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37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420" name="Google Shape;420;p37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37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37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423" name="Google Shape;423;p37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4" name="Google Shape;424;p37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426" name="Google Shape;426;p37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7" name="Google Shape;427;p37"/>
            <p:cNvSpPr txBox="1"/>
            <p:nvPr/>
          </p:nvSpPr>
          <p:spPr>
            <a:xfrm rot="650908" flipH="1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7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429" name="Google Shape;429;p37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432" name="Google Shape;432;p37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7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435" name="Google Shape;435;p37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6" name="Google Shape;436;p37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37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438" name="Google Shape;438;p37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9" name="Google Shape;439;p37"/>
            <p:cNvSpPr txBox="1"/>
            <p:nvPr/>
          </p:nvSpPr>
          <p:spPr>
            <a:xfrm rot="650908" flipH="1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7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441" name="Google Shape;441;p37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2" name="Google Shape;442;p37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37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444" name="Google Shape;444;p37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5" name="Google Shape;445;p37"/>
            <p:cNvSpPr txBox="1"/>
            <p:nvPr/>
          </p:nvSpPr>
          <p:spPr>
            <a:xfrm rot="650908" flipH="1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No forward secrecy</a:t>
            </a:r>
            <a:r>
              <a:rPr lang="en"/>
              <a:t>: An eavesdropper who records the values of </a:t>
            </a:r>
            <a:r>
              <a:rPr lang="en" i="1">
                <a:solidFill>
                  <a:srgbClr val="FF0000"/>
                </a:solidFill>
              </a:rPr>
              <a:t>ANonce</a:t>
            </a:r>
            <a:r>
              <a:rPr lang="en"/>
              <a:t> and </a:t>
            </a:r>
            <a:r>
              <a:rPr lang="en" i="1">
                <a:solidFill>
                  <a:srgbClr val="FF0000"/>
                </a:solidFill>
              </a:rPr>
              <a:t>SNonce</a:t>
            </a:r>
            <a:r>
              <a:rPr lang="en"/>
              <a:t> can derive the key if they later learn the password or </a:t>
            </a:r>
            <a:r>
              <a:rPr lang="en" i="1">
                <a:solidFill>
                  <a:srgbClr val="0000FF"/>
                </a:solidFill>
              </a:rPr>
              <a:t>PSK</a:t>
            </a:r>
            <a:endParaRPr i="1"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to Diffie-Hellman: An eavesdropper can’t learn the key even if the record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and later compromise Alice’s computer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452" name="Google Shape;45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38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38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8" name="Google Shape;458;p38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459" name="Google Shape;459;p38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462" name="Google Shape;462;p38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465" name="Google Shape;465;p38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6" name="Google Shape;466;p38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38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468" name="Google Shape;468;p38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9" name="Google Shape;469;p38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38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471" name="Google Shape;471;p38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38"/>
            <p:cNvSpPr txBox="1"/>
            <p:nvPr/>
          </p:nvSpPr>
          <p:spPr>
            <a:xfrm rot="650908" flipH="1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474" name="Google Shape;474;p38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477" name="Google Shape;477;p38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480" name="Google Shape;480;p38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1" name="Google Shape;481;p38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483" name="Google Shape;483;p38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4" name="Google Shape;484;p38"/>
            <p:cNvSpPr txBox="1"/>
            <p:nvPr/>
          </p:nvSpPr>
          <p:spPr>
            <a:xfrm rot="650908" flipH="1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486" name="Google Shape;486;p38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7" name="Google Shape;487;p38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489" name="Google Shape;489;p38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0" name="Google Shape;490;p38"/>
            <p:cNvSpPr txBox="1"/>
            <p:nvPr/>
          </p:nvSpPr>
          <p:spPr>
            <a:xfrm rot="650908" flipH="1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WPA-Enterprise</a:t>
            </a:r>
            <a:endParaRPr/>
          </a:p>
        </p:txBody>
      </p:sp>
      <p:sp>
        <p:nvSpPr>
          <p:cNvPr id="496" name="Google Shape;496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issue: Every client starts with the same </a:t>
            </a:r>
            <a:r>
              <a:rPr lang="en" i="1">
                <a:solidFill>
                  <a:srgbClr val="0000FF"/>
                </a:solidFill>
              </a:rPr>
              <a:t>PSK</a:t>
            </a:r>
            <a:r>
              <a:rPr lang="en"/>
              <a:t> to derive the </a:t>
            </a:r>
            <a:r>
              <a:rPr lang="en" i="1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Fix: Have each user use their own username and password, instead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the model that AirBears2 and eduroam use!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using a PSK, use a randomly generated key by an authentication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your client to trust the authentication server, you accept a digital certificate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a secure channel to the authentication server, which lets you enter your username and password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username and password are correct, the authentication server sends a one-time key to use instead of a PSK to both the client and the AP (also over a secure channel)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of the handshake proceeds normally</a:t>
            </a: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WPA-Enterprise Attacks</a:t>
            </a:r>
            <a:endParaRPr/>
          </a:p>
        </p:txBody>
      </p:sp>
      <p:sp>
        <p:nvSpPr>
          <p:cNvPr id="503" name="Google Shape;50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 Enterprise defends against the previous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Rogue AP attack</a:t>
            </a:r>
            <a:r>
              <a:rPr lang="en"/>
              <a:t>: The APs must authenticate themselves to the server, which the attacker can’t 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Brute-force attack</a:t>
            </a:r>
            <a:r>
              <a:rPr lang="en"/>
              <a:t>: The generated PSK replacement is long and random, too long to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No forward secrecy</a:t>
            </a:r>
            <a:r>
              <a:rPr lang="en"/>
              <a:t>: The generated PSK replacement is used once and then discarded, so no information is retained that allows the PTK to be recovered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still vulnerable to higher-layer attacks such as ARP or DHCP spoofing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 is really a layer 1 protocol, so it can’t provide defenses for this!</a:t>
            </a:r>
            <a:endParaRPr/>
          </a:p>
        </p:txBody>
      </p:sp>
      <p:sp>
        <p:nvSpPr>
          <p:cNvPr id="504" name="Google Shape;50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Gateway Protocol (BGP)</a:t>
            </a:r>
            <a:endParaRPr/>
          </a:p>
        </p:txBody>
      </p:sp>
      <p:sp>
        <p:nvSpPr>
          <p:cNvPr id="510" name="Google Shape;51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11" name="Google Shape;511;p4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Textbook Chapter 29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Internet Protocol (IP)</a:t>
            </a:r>
            <a:endParaRPr/>
          </a:p>
        </p:txBody>
      </p:sp>
      <p:sp>
        <p:nvSpPr>
          <p:cNvPr id="517" name="Google Shape;517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Internet Protocol</a:t>
            </a:r>
            <a:r>
              <a:rPr lang="en"/>
              <a:t> (</a:t>
            </a:r>
            <a:r>
              <a:rPr lang="en" b="1"/>
              <a:t>IP</a:t>
            </a:r>
            <a:r>
              <a:rPr lang="en"/>
              <a:t>): The universal layer-3 protocol that all devices use to transmit data over the Internet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IP address</a:t>
            </a:r>
            <a:r>
              <a:rPr lang="en"/>
              <a:t>: An address that identifies a device on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IPv4 is 32 bits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35.163.72.93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IPv6 is 128 bits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2607:f140:8801:0000:0000:0000:0001:0023</a:t>
            </a:r>
            <a:r>
              <a:rPr lang="en"/>
              <a:t>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Shorthand: omit sets of zeros: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2607:f140:8801::1:23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Globally unique from any single perspective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now, you can think of them as just being globally unique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addresses help nodes make decisions on where to forward the packet</a:t>
            </a:r>
            <a:endParaRPr/>
          </a:p>
        </p:txBody>
      </p:sp>
      <p:sp>
        <p:nvSpPr>
          <p:cNvPr id="518" name="Google Shape;51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Subnets</a:t>
            </a:r>
            <a:endParaRPr/>
          </a:p>
        </p:txBody>
      </p:sp>
      <p:sp>
        <p:nvSpPr>
          <p:cNvPr id="524" name="Google Shape;524;p4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Layer 3 routes packets across multiple nodes on different LANs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packet might make many hops across different local networks before it can reach its destination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routes by </a:t>
            </a:r>
            <a:r>
              <a:rPr lang="en" b="1"/>
              <a:t>subnets</a:t>
            </a:r>
            <a:r>
              <a:rPr lang="en"/>
              <a:t>, which are groups of addresses with a common prefix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subnet is written as a prefix followed by the length of the prefix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</a:t>
            </a:r>
            <a:r>
              <a:rPr lang="en" b="1"/>
              <a:t>128.32.0.0/16</a:t>
            </a:r>
            <a:r>
              <a:rPr lang="en"/>
              <a:t> is an IPv4 subnet with all addresses that begin with the prefix of </a:t>
            </a:r>
            <a:r>
              <a:rPr lang="en" b="1"/>
              <a:t>128.32.*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Since an IPv4 is a 32-bit address and there are 16 bits in the prefix, this subnet represents 2</a:t>
            </a:r>
            <a:r>
              <a:rPr lang="en" baseline="30000"/>
              <a:t>32 - 16</a:t>
            </a:r>
            <a:r>
              <a:rPr lang="en"/>
              <a:t> = 2</a:t>
            </a:r>
            <a:r>
              <a:rPr lang="en" baseline="30000"/>
              <a:t>16</a:t>
            </a:r>
            <a:r>
              <a:rPr lang="en"/>
              <a:t> addresses</a:t>
            </a: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ARP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of attackers: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Off-path: Can’t see, modify,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On-path: Can see packets, but can’t modify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MITM: Can see, modify, and drop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ARP: A protocol to translate local IP addresses to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“Who has the IP 1.2.3.4?”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instead of the true device with 1.2.3.4, and packets will get routed to the attacker!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Switches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Packets</a:t>
            </a:r>
            <a:endParaRPr/>
          </a:p>
        </p:txBody>
      </p:sp>
      <p:sp>
        <p:nvSpPr>
          <p:cNvPr id="531" name="Google Shape;531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send a packet to a computer within the local network: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the destination IP is in the same subnet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ARP (or contact a switch) to get the destination MAC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packet directly to the destination using the destination MAC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send a packet to a computer that is not within the local network: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packet to the gateway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the gateway, the packet goes to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the gateway’s job to deliver the packet closer to the destination</a:t>
            </a:r>
            <a:endParaRPr/>
          </a:p>
        </p:txBody>
      </p:sp>
      <p:sp>
        <p:nvSpPr>
          <p:cNvPr id="532" name="Google Shape;53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Systems</a:t>
            </a:r>
            <a:endParaRPr/>
          </a:p>
        </p:txBody>
      </p:sp>
      <p:sp>
        <p:nvSpPr>
          <p:cNvPr id="538" name="Google Shape;538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your system sends the packet to the gateway, the packet has to be routed through the Internet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a network of networks, comprised of many </a:t>
            </a:r>
            <a:r>
              <a:rPr lang="en" b="1"/>
              <a:t>autonomous systems</a:t>
            </a:r>
            <a:r>
              <a:rPr lang="en"/>
              <a:t> (</a:t>
            </a:r>
            <a:r>
              <a:rPr lang="en" b="1"/>
              <a:t>AS</a:t>
            </a:r>
            <a:r>
              <a:rPr lang="en"/>
              <a:t>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handles its own internal routing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is uniquely identified by its </a:t>
            </a:r>
            <a:r>
              <a:rPr lang="en" b="1"/>
              <a:t>autonomous system number</a:t>
            </a:r>
            <a:r>
              <a:rPr lang="en"/>
              <a:t> (</a:t>
            </a:r>
            <a:r>
              <a:rPr lang="en" b="1"/>
              <a:t>ASN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is comprised of one or more LANs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AS can forward packet to other connected 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protocol for communicating between different Autonomous Systems is </a:t>
            </a:r>
            <a:r>
              <a:rPr lang="en" b="1"/>
              <a:t>Border Gateway Protocol</a:t>
            </a:r>
            <a:r>
              <a:rPr lang="en"/>
              <a:t> (</a:t>
            </a:r>
            <a:r>
              <a:rPr lang="en" b="1"/>
              <a:t>BGP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router announces what networks it can provide and the path onward from the router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precise route with the shortest path and no loops is the preferred route</a:t>
            </a:r>
            <a:endParaRPr/>
          </a:p>
        </p:txBody>
      </p:sp>
      <p:sp>
        <p:nvSpPr>
          <p:cNvPr id="539" name="Google Shape;53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</a:t>
            </a:r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102700" y="3960775"/>
            <a:ext cx="797700" cy="393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</a:t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7770250" y="1504275"/>
            <a:ext cx="935100" cy="393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Recipient</a:t>
            </a:r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632625" y="1732875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1</a:t>
            </a: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3240438" y="1829100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3</a:t>
            </a: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2034875" y="3108175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2</a:t>
            </a: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5133125" y="1504275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5</a:t>
            </a:r>
            <a:endParaRPr/>
          </a:p>
        </p:txBody>
      </p:sp>
      <p:sp>
        <p:nvSpPr>
          <p:cNvPr id="552" name="Google Shape;552;p46"/>
          <p:cNvSpPr/>
          <p:nvPr/>
        </p:nvSpPr>
        <p:spPr>
          <a:xfrm>
            <a:off x="4104450" y="3960775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4</a:t>
            </a: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6835150" y="2438700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6</a:t>
            </a:r>
            <a:endParaRPr/>
          </a:p>
        </p:txBody>
      </p:sp>
      <p:cxnSp>
        <p:nvCxnSpPr>
          <p:cNvPr id="554" name="Google Shape;554;p46"/>
          <p:cNvCxnSpPr>
            <a:stCxn id="546" idx="0"/>
            <a:endCxn id="548" idx="4"/>
          </p:cNvCxnSpPr>
          <p:nvPr/>
        </p:nvCxnSpPr>
        <p:spPr>
          <a:xfrm rot="10800000" flipH="1">
            <a:off x="501550" y="2585575"/>
            <a:ext cx="598500" cy="137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5" name="Google Shape;555;p46"/>
          <p:cNvCxnSpPr>
            <a:stCxn id="548" idx="6"/>
            <a:endCxn id="549" idx="2"/>
          </p:cNvCxnSpPr>
          <p:nvPr/>
        </p:nvCxnSpPr>
        <p:spPr>
          <a:xfrm>
            <a:off x="1567725" y="2159175"/>
            <a:ext cx="1672800" cy="9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6" name="Google Shape;556;p46"/>
          <p:cNvCxnSpPr>
            <a:stCxn id="548" idx="5"/>
            <a:endCxn id="550" idx="1"/>
          </p:cNvCxnSpPr>
          <p:nvPr/>
        </p:nvCxnSpPr>
        <p:spPr>
          <a:xfrm>
            <a:off x="1430783" y="2460615"/>
            <a:ext cx="741000" cy="772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7" name="Google Shape;557;p46"/>
          <p:cNvCxnSpPr>
            <a:stCxn id="552" idx="6"/>
            <a:endCxn id="553" idx="3"/>
          </p:cNvCxnSpPr>
          <p:nvPr/>
        </p:nvCxnSpPr>
        <p:spPr>
          <a:xfrm rot="10800000" flipH="1">
            <a:off x="5039550" y="3166375"/>
            <a:ext cx="1932600" cy="122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" name="Google Shape;558;p46"/>
          <p:cNvCxnSpPr>
            <a:stCxn id="553" idx="7"/>
            <a:endCxn id="547" idx="2"/>
          </p:cNvCxnSpPr>
          <p:nvPr/>
        </p:nvCxnSpPr>
        <p:spPr>
          <a:xfrm rot="10800000" flipH="1">
            <a:off x="7633308" y="1897860"/>
            <a:ext cx="604500" cy="66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" name="Google Shape;559;p46"/>
          <p:cNvCxnSpPr>
            <a:stCxn id="552" idx="0"/>
            <a:endCxn id="551" idx="4"/>
          </p:cNvCxnSpPr>
          <p:nvPr/>
        </p:nvCxnSpPr>
        <p:spPr>
          <a:xfrm rot="10800000" flipH="1">
            <a:off x="4572000" y="2356975"/>
            <a:ext cx="1028700" cy="160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60" name="Google Shape;560;p46"/>
          <p:cNvCxnSpPr>
            <a:stCxn id="551" idx="5"/>
            <a:endCxn id="553" idx="2"/>
          </p:cNvCxnSpPr>
          <p:nvPr/>
        </p:nvCxnSpPr>
        <p:spPr>
          <a:xfrm>
            <a:off x="5931283" y="2232015"/>
            <a:ext cx="903900" cy="63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61" name="Google Shape;561;p46"/>
          <p:cNvCxnSpPr>
            <a:stCxn id="549" idx="6"/>
            <a:endCxn id="551" idx="2"/>
          </p:cNvCxnSpPr>
          <p:nvPr/>
        </p:nvCxnSpPr>
        <p:spPr>
          <a:xfrm rot="10800000" flipH="1">
            <a:off x="4175538" y="1930500"/>
            <a:ext cx="957600" cy="32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562" name="Google Shape;562;p46"/>
          <p:cNvGrpSpPr/>
          <p:nvPr/>
        </p:nvGrpSpPr>
        <p:grpSpPr>
          <a:xfrm>
            <a:off x="7440200" y="3166440"/>
            <a:ext cx="903900" cy="843460"/>
            <a:chOff x="7440200" y="3166440"/>
            <a:chExt cx="903900" cy="843460"/>
          </a:xfrm>
        </p:grpSpPr>
        <p:cxnSp>
          <p:nvCxnSpPr>
            <p:cNvPr id="563" name="Google Shape;563;p46"/>
            <p:cNvCxnSpPr>
              <a:stCxn id="553" idx="5"/>
            </p:cNvCxnSpPr>
            <p:nvPr/>
          </p:nvCxnSpPr>
          <p:spPr>
            <a:xfrm>
              <a:off x="7633308" y="3166440"/>
              <a:ext cx="68100" cy="381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64" name="Google Shape;564;p46"/>
            <p:cNvSpPr txBox="1"/>
            <p:nvPr/>
          </p:nvSpPr>
          <p:spPr>
            <a:xfrm>
              <a:off x="7440200" y="3548200"/>
              <a:ext cx="9039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{Recipient}</a:t>
              </a:r>
              <a:endParaRPr sz="900"/>
            </a:p>
          </p:txBody>
        </p:sp>
      </p:grpSp>
      <p:grpSp>
        <p:nvGrpSpPr>
          <p:cNvPr id="565" name="Google Shape;565;p46"/>
          <p:cNvGrpSpPr/>
          <p:nvPr/>
        </p:nvGrpSpPr>
        <p:grpSpPr>
          <a:xfrm>
            <a:off x="5039550" y="4387075"/>
            <a:ext cx="1109800" cy="686850"/>
            <a:chOff x="5039550" y="4387075"/>
            <a:chExt cx="1109800" cy="686850"/>
          </a:xfrm>
        </p:grpSpPr>
        <p:cxnSp>
          <p:nvCxnSpPr>
            <p:cNvPr id="566" name="Google Shape;566;p46"/>
            <p:cNvCxnSpPr>
              <a:stCxn id="552" idx="6"/>
              <a:endCxn id="567" idx="0"/>
            </p:cNvCxnSpPr>
            <p:nvPr/>
          </p:nvCxnSpPr>
          <p:spPr>
            <a:xfrm>
              <a:off x="5039550" y="4387075"/>
              <a:ext cx="564900" cy="225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67" name="Google Shape;567;p46"/>
            <p:cNvSpPr txBox="1"/>
            <p:nvPr/>
          </p:nvSpPr>
          <p:spPr>
            <a:xfrm>
              <a:off x="5059450" y="4612225"/>
              <a:ext cx="10899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{AS6-&gt;Recipient}</a:t>
              </a:r>
              <a:endParaRPr sz="900"/>
            </a:p>
          </p:txBody>
        </p:sp>
      </p:grpSp>
      <p:grpSp>
        <p:nvGrpSpPr>
          <p:cNvPr id="568" name="Google Shape;568;p46"/>
          <p:cNvGrpSpPr/>
          <p:nvPr/>
        </p:nvGrpSpPr>
        <p:grpSpPr>
          <a:xfrm>
            <a:off x="5931283" y="1191000"/>
            <a:ext cx="1173317" cy="461700"/>
            <a:chOff x="5931283" y="1191000"/>
            <a:chExt cx="1173317" cy="461700"/>
          </a:xfrm>
        </p:grpSpPr>
        <p:cxnSp>
          <p:nvCxnSpPr>
            <p:cNvPr id="569" name="Google Shape;569;p46"/>
            <p:cNvCxnSpPr>
              <a:stCxn id="551" idx="7"/>
              <a:endCxn id="570" idx="1"/>
            </p:cNvCxnSpPr>
            <p:nvPr/>
          </p:nvCxnSpPr>
          <p:spPr>
            <a:xfrm rot="10800000" flipH="1">
              <a:off x="5931283" y="1421835"/>
              <a:ext cx="83400" cy="207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70" name="Google Shape;570;p46"/>
            <p:cNvSpPr txBox="1"/>
            <p:nvPr/>
          </p:nvSpPr>
          <p:spPr>
            <a:xfrm>
              <a:off x="6014700" y="1191000"/>
              <a:ext cx="10899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{AS6-&gt;Recipient}</a:t>
              </a:r>
              <a:endParaRPr sz="900"/>
            </a:p>
          </p:txBody>
        </p:sp>
      </p:grpSp>
      <p:cxnSp>
        <p:nvCxnSpPr>
          <p:cNvPr id="571" name="Google Shape;571;p46"/>
          <p:cNvCxnSpPr>
            <a:stCxn id="548" idx="6"/>
            <a:endCxn id="552" idx="1"/>
          </p:cNvCxnSpPr>
          <p:nvPr/>
        </p:nvCxnSpPr>
        <p:spPr>
          <a:xfrm>
            <a:off x="1567725" y="2159175"/>
            <a:ext cx="2673600" cy="192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2" name="Google Shape;572;p46"/>
          <p:cNvCxnSpPr>
            <a:stCxn id="550" idx="5"/>
            <a:endCxn id="552" idx="2"/>
          </p:cNvCxnSpPr>
          <p:nvPr/>
        </p:nvCxnSpPr>
        <p:spPr>
          <a:xfrm>
            <a:off x="2833033" y="3835915"/>
            <a:ext cx="1271400" cy="55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573" name="Google Shape;573;p46"/>
          <p:cNvGrpSpPr/>
          <p:nvPr/>
        </p:nvGrpSpPr>
        <p:grpSpPr>
          <a:xfrm>
            <a:off x="1640550" y="3960775"/>
            <a:ext cx="1500300" cy="577650"/>
            <a:chOff x="1640550" y="3960775"/>
            <a:chExt cx="1500300" cy="577650"/>
          </a:xfrm>
        </p:grpSpPr>
        <p:cxnSp>
          <p:nvCxnSpPr>
            <p:cNvPr id="574" name="Google Shape;574;p46"/>
            <p:cNvCxnSpPr>
              <a:stCxn id="550" idx="4"/>
              <a:endCxn id="575" idx="0"/>
            </p:cNvCxnSpPr>
            <p:nvPr/>
          </p:nvCxnSpPr>
          <p:spPr>
            <a:xfrm flipH="1">
              <a:off x="2390825" y="3960775"/>
              <a:ext cx="111600" cy="1161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75" name="Google Shape;575;p46"/>
            <p:cNvSpPr txBox="1"/>
            <p:nvPr/>
          </p:nvSpPr>
          <p:spPr>
            <a:xfrm>
              <a:off x="1640550" y="4076725"/>
              <a:ext cx="15003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{AS4-&gt;AS6-&gt;Recipient}</a:t>
              </a:r>
              <a:endParaRPr sz="900"/>
            </a:p>
          </p:txBody>
        </p:sp>
      </p:grpSp>
      <p:grpSp>
        <p:nvGrpSpPr>
          <p:cNvPr id="576" name="Google Shape;576;p46"/>
          <p:cNvGrpSpPr/>
          <p:nvPr/>
        </p:nvGrpSpPr>
        <p:grpSpPr>
          <a:xfrm>
            <a:off x="2804125" y="1221275"/>
            <a:ext cx="1500300" cy="607800"/>
            <a:chOff x="2804125" y="1221275"/>
            <a:chExt cx="1500300" cy="607800"/>
          </a:xfrm>
        </p:grpSpPr>
        <p:cxnSp>
          <p:nvCxnSpPr>
            <p:cNvPr id="577" name="Google Shape;577;p46"/>
            <p:cNvCxnSpPr>
              <a:stCxn id="578" idx="2"/>
              <a:endCxn id="549" idx="0"/>
            </p:cNvCxnSpPr>
            <p:nvPr/>
          </p:nvCxnSpPr>
          <p:spPr>
            <a:xfrm>
              <a:off x="3554275" y="1682975"/>
              <a:ext cx="153600" cy="1461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78" name="Google Shape;578;p46"/>
            <p:cNvSpPr txBox="1"/>
            <p:nvPr/>
          </p:nvSpPr>
          <p:spPr>
            <a:xfrm>
              <a:off x="2804125" y="1221275"/>
              <a:ext cx="15003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{AS5-&gt;AS6-&gt;Recipient}</a:t>
              </a:r>
              <a:endParaRPr sz="900"/>
            </a:p>
          </p:txBody>
        </p:sp>
      </p:grpSp>
      <p:grpSp>
        <p:nvGrpSpPr>
          <p:cNvPr id="579" name="Google Shape;579;p46"/>
          <p:cNvGrpSpPr/>
          <p:nvPr/>
        </p:nvGrpSpPr>
        <p:grpSpPr>
          <a:xfrm>
            <a:off x="501525" y="1156225"/>
            <a:ext cx="1410025" cy="1002950"/>
            <a:chOff x="501525" y="1156225"/>
            <a:chExt cx="1410025" cy="1002950"/>
          </a:xfrm>
        </p:grpSpPr>
        <p:cxnSp>
          <p:nvCxnSpPr>
            <p:cNvPr id="580" name="Google Shape;580;p46"/>
            <p:cNvCxnSpPr>
              <a:stCxn id="548" idx="2"/>
              <a:endCxn id="581" idx="1"/>
            </p:cNvCxnSpPr>
            <p:nvPr/>
          </p:nvCxnSpPr>
          <p:spPr>
            <a:xfrm rot="10800000">
              <a:off x="501525" y="1386975"/>
              <a:ext cx="131100" cy="772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81" name="Google Shape;581;p46"/>
            <p:cNvSpPr txBox="1"/>
            <p:nvPr/>
          </p:nvSpPr>
          <p:spPr>
            <a:xfrm>
              <a:off x="501550" y="1156225"/>
              <a:ext cx="14100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{AS4-&gt;AS6-&gt;Recipient}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AS implicitly trusts the surrounding ASes and accepts advertised routes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IP spoofing</a:t>
            </a:r>
            <a:r>
              <a:rPr lang="en"/>
              <a:t>: Malicious clients can send IP packets with source IP values set to a spoofed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ASes should block packets with source IPs set to the wrong value, but some don’t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packets that look like they’re coming from someone else!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rely on defenses provided by higher layers to further prevent this (“defense in depth”)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BGP hijacking</a:t>
            </a:r>
            <a:r>
              <a:rPr lang="en"/>
              <a:t>: A malicious autonomous system can lie and claims itself to be responsible for a network which it isn’t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AS3 broadcasts that it is responsible for 128.32.0.0/16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Now, the malicious AS can act as a MITM for traffic to 128.32.0.0!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real defenses on this level, so we rely on defenses from higher levels</a:t>
            </a:r>
            <a:endParaRPr/>
          </a:p>
        </p:txBody>
      </p:sp>
      <p:sp>
        <p:nvSpPr>
          <p:cNvPr id="587" name="Google Shape;587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and BGP Attacks</a:t>
            </a:r>
            <a:endParaRPr/>
          </a:p>
        </p:txBody>
      </p:sp>
      <p:sp>
        <p:nvSpPr>
          <p:cNvPr id="588" name="Google Shape;58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of attackers: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Off-path: Can’t see, modify,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On-path: Can see packets, but can’t modify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MITM: Can see, modify, and drop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ARP: A protocol to translate local IP addresses to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“Who has the IP 1.2.3.4?”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instead of the true device with 1.2.3.4, and packets will get routed to the attacker!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Switches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DHCP: A protocol for a new client to receive a network configuration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“What is the network configuration to use?”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with a malicious configuration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WPA: A protocol to encrypt Wi-Fi connections at layer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between the client and the AP are encrypted with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Handshake uses MICs (cryptographic MACs) to verify that both parties have the same PSK and nonces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WPA-PSK: Use a password to derive a PSK, which is used in a handshake to arrive at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Attack: Attacker can pretend to be an AP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Attack: Brute-force the password after recording a handshake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Vulnerability: No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WPA-Enterprise: Use a third party to provide a one-time “replacement PSK,” used in the same handshake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Solves the attacks on WPA-PSK</a:t>
            </a:r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8" name="Google Shape;608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 Gateway Protocol (BGP): Routing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is made of smaller </a:t>
            </a:r>
            <a:r>
              <a:rPr lang="en" b="1"/>
              <a:t>autonomous systems</a:t>
            </a:r>
            <a:r>
              <a:rPr lang="en"/>
              <a:t> (</a:t>
            </a:r>
            <a:r>
              <a:rPr lang="en" b="1"/>
              <a:t>AS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broadcasts the shortest routes it knows of (dependent on the shortest routes of its neighbors and distance to neighbors)</a:t>
            </a:r>
            <a:endParaRPr/>
          </a:p>
        </p:txBody>
      </p:sp>
      <p:sp>
        <p:nvSpPr>
          <p:cNvPr id="609" name="Google Shape;60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Low-Level Network Attacks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WPA: Communicate securely in a wireless local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DHCP: Get configurations when first connecting to a network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DHCP: Initial Network Configuration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connect to a network, a user needs: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IP address so that other people can contact the user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address of the DNS server (we’ll see this soon)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address of the router (gateway) so that the user can contact machines outside of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time a user connects, they don’t have this information yet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also doesn’t know who to ask for this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DHCP</a:t>
            </a:r>
            <a:r>
              <a:rPr lang="en"/>
              <a:t> gives the user a configuration when they first join the network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the DHCP Handshake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Client Discover:</a:t>
            </a:r>
            <a:r>
              <a:rPr lang="en"/>
              <a:t> The client broadcasts a request for a configuration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DHCP Offer</a:t>
            </a:r>
            <a:r>
              <a:rPr lang="en"/>
              <a:t>: Any DHCP server can respond with a configuration offer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only one DHCP server responds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offer includes an IP address for the client, the DNS server’s IP address, and the (gateway) router’s IP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offer also has an expiration time (how long the user can use this configuration)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Client Request</a:t>
            </a:r>
            <a:r>
              <a:rPr lang="en"/>
              <a:t>: The client broadcasts which configuration it has chosen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multiple DHCP servers made offers, the ones that were not chosen discard their offer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chosen DHCP server gives the offer to the client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DHCP Acknowledgement</a:t>
            </a:r>
            <a:r>
              <a:rPr lang="en"/>
              <a:t>: The chosen server confirms that its configuration has been given to the client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260500" y="2024388"/>
          <a:ext cx="1913650" cy="155433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260500" y="3675875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wants to connect to the network, but she’s missing a configuration.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260500" y="2024388"/>
          <a:ext cx="1913650" cy="155433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8" name="Google Shape;138;p23"/>
          <p:cNvGrpSpPr/>
          <p:nvPr/>
        </p:nvGrpSpPr>
        <p:grpSpPr>
          <a:xfrm>
            <a:off x="3400550" y="3189625"/>
            <a:ext cx="3309300" cy="1318600"/>
            <a:chOff x="3400550" y="3189625"/>
            <a:chExt cx="3309300" cy="1318600"/>
          </a:xfrm>
        </p:grpSpPr>
        <p:cxnSp>
          <p:nvCxnSpPr>
            <p:cNvPr id="139" name="Google Shape;139;p23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" name="Google Shape;140;p23"/>
            <p:cNvSpPr txBox="1"/>
            <p:nvPr/>
          </p:nvSpPr>
          <p:spPr>
            <a:xfrm>
              <a:off x="3400550" y="3892625"/>
              <a:ext cx="330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</a:t>
              </a:r>
              <a:r>
                <a:rPr lang="en" b="1"/>
                <a:t>Client Discover</a:t>
              </a:r>
              <a:r>
                <a:rPr lang="en"/>
                <a:t>: Alice broadcasts a request for a configuration.</a:t>
              </a:r>
              <a:endParaRPr/>
            </a:p>
          </p:txBody>
        </p:sp>
      </p:grpSp>
      <p:grpSp>
        <p:nvGrpSpPr>
          <p:cNvPr id="141" name="Google Shape;141;p23"/>
          <p:cNvGrpSpPr/>
          <p:nvPr/>
        </p:nvGrpSpPr>
        <p:grpSpPr>
          <a:xfrm>
            <a:off x="3195200" y="1461450"/>
            <a:ext cx="2822100" cy="1948500"/>
            <a:chOff x="3195200" y="1461450"/>
            <a:chExt cx="2822100" cy="1948500"/>
          </a:xfrm>
        </p:grpSpPr>
        <p:cxnSp>
          <p:nvCxnSpPr>
            <p:cNvPr id="142" name="Google Shape;142;p23"/>
            <p:cNvCxnSpPr>
              <a:stCxn id="136" idx="3"/>
              <a:endCxn id="143" idx="1"/>
            </p:cNvCxnSpPr>
            <p:nvPr/>
          </p:nvCxnSpPr>
          <p:spPr>
            <a:xfrm rot="10800000" flipH="1">
              <a:off x="3195200" y="1461450"/>
              <a:ext cx="28221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144;p23"/>
            <p:cNvCxnSpPr>
              <a:stCxn id="136" idx="3"/>
              <a:endCxn id="145" idx="1"/>
            </p:cNvCxnSpPr>
            <p:nvPr/>
          </p:nvCxnSpPr>
          <p:spPr>
            <a:xfrm rot="10800000" flipH="1">
              <a:off x="3195200" y="2110950"/>
              <a:ext cx="2822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46;p23"/>
            <p:cNvCxnSpPr>
              <a:stCxn id="136" idx="3"/>
              <a:endCxn id="147" idx="1"/>
            </p:cNvCxnSpPr>
            <p:nvPr/>
          </p:nvCxnSpPr>
          <p:spPr>
            <a:xfrm>
              <a:off x="3195200" y="2571750"/>
              <a:ext cx="28221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23"/>
            <p:cNvCxnSpPr>
              <a:stCxn id="136" idx="3"/>
              <a:endCxn id="149" idx="1"/>
            </p:cNvCxnSpPr>
            <p:nvPr/>
          </p:nvCxnSpPr>
          <p:spPr>
            <a:xfrm>
              <a:off x="3195200" y="2571750"/>
              <a:ext cx="28221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3" name="Google Shape;143;p23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583825" y="1430613"/>
            <a:ext cx="188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“Can anyone give me a configuration?”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3037</Words>
  <Application>Microsoft Macintosh PowerPoint</Application>
  <PresentationFormat>On-screen Show (16:9)</PresentationFormat>
  <Paragraphs>413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CS 161</vt:lpstr>
      <vt:lpstr>Low Level Network Attacks</vt:lpstr>
      <vt:lpstr>Last Time: Intro to Networking</vt:lpstr>
      <vt:lpstr>Last Time: ARP</vt:lpstr>
      <vt:lpstr>Today: Low-Level Network Attacks</vt:lpstr>
      <vt:lpstr>Dynamic Host Configuration Protocol (DHCP)</vt:lpstr>
      <vt:lpstr>DHCP: Initial Network Configuration</vt:lpstr>
      <vt:lpstr>Steps of the DHCP Handshake</vt:lpstr>
      <vt:lpstr>Dynamic Host Configuration Protocol (DHCP)</vt:lpstr>
      <vt:lpstr>Dynamic Host Configuration Protocol (DHCP)</vt:lpstr>
      <vt:lpstr>Dynamic Host Configuration Protocol (DHCP)</vt:lpstr>
      <vt:lpstr>Dynamic Host Configuration Protocol (DHCP)</vt:lpstr>
      <vt:lpstr>Dynamic Host Configuration Protocol (DHCP)</vt:lpstr>
      <vt:lpstr>DHCP Attacks</vt:lpstr>
      <vt:lpstr>ARP and DHCP</vt:lpstr>
      <vt:lpstr>DHCP Defenses</vt:lpstr>
      <vt:lpstr>Wireless Local Networks</vt:lpstr>
      <vt:lpstr>Wi-Fi </vt:lpstr>
      <vt:lpstr>WPA2</vt:lpstr>
      <vt:lpstr>WPA Handshake</vt:lpstr>
      <vt:lpstr>WPA Handshake </vt:lpstr>
      <vt:lpstr>Optimized WPA 4-Way Handshake</vt:lpstr>
      <vt:lpstr>WPA-PSK Attacks</vt:lpstr>
      <vt:lpstr>WPA-PSK Attacks</vt:lpstr>
      <vt:lpstr>WPA-PSK Attacks</vt:lpstr>
      <vt:lpstr>WPA-Enterprise</vt:lpstr>
      <vt:lpstr>WPA-Enterprise Attacks</vt:lpstr>
      <vt:lpstr>Border Gateway Protocol (BGP)</vt:lpstr>
      <vt:lpstr>Review: Internet Protocol (IP)</vt:lpstr>
      <vt:lpstr>Subnets</vt:lpstr>
      <vt:lpstr>Routing Packets</vt:lpstr>
      <vt:lpstr>Autonomous Systems</vt:lpstr>
      <vt:lpstr>BGP</vt:lpstr>
      <vt:lpstr>IP and BGP Attacks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Network Attacks</dc:title>
  <cp:lastModifiedBy>Jian Xiang</cp:lastModifiedBy>
  <cp:revision>1</cp:revision>
  <dcterms:modified xsi:type="dcterms:W3CDTF">2023-10-29T12:04:36Z</dcterms:modified>
</cp:coreProperties>
</file>