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7"/>
    <p:restoredTop sz="87453"/>
  </p:normalViewPr>
  <p:slideViewPr>
    <p:cSldViewPr snapToGrid="0">
      <p:cViewPr varScale="1">
        <p:scale>
          <a:sx n="162" d="100"/>
          <a:sy n="162" d="100"/>
        </p:scale>
        <p:origin x="2264"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springer.com/chapter/10.1007/3-540-44750-4_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rypto.stackexchange.com/a/6734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ink.springer.com/chapter/10.1007/978-3-642-32009-5_2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apple-system"/>
              </a:rPr>
              <a:t>Let’s suppose we are sending a message to a person. The message is “I cannot buy the shoes you mentioned; I don’t have the money”. The sender uses a secret password to calculate the hash of the message and sends the hash so the receiver can authenticate the message.</a:t>
            </a:r>
          </a:p>
          <a:p>
            <a:pPr algn="l"/>
            <a:r>
              <a:rPr lang="en-US" b="0" i="0" dirty="0">
                <a:solidFill>
                  <a:srgbClr val="000000"/>
                </a:solidFill>
                <a:effectLst/>
                <a:latin typeface="-apple-system"/>
              </a:rPr>
              <a:t>An attacker, add extra text to the message as follows: “I cannot buy the shoes you mentioned; I don’t have the money. Can you send me 1000 to the account XXXXX?”. Also, the attacker creates a new hash using the length extension attack as shown in the figure above.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 we need two keys? </a:t>
            </a:r>
          </a:p>
          <a:p>
            <a:pPr marL="0" lvl="0" indent="0" algn="l" rtl="0">
              <a:spcBef>
                <a:spcPts val="0"/>
              </a:spcBef>
              <a:spcAft>
                <a:spcPts val="0"/>
              </a:spcAft>
              <a:buNone/>
            </a:pPr>
            <a:r>
              <a:rPr lang="en-US" dirty="0"/>
              <a:t>https://</a:t>
            </a:r>
            <a:r>
              <a:rPr lang="en-US" dirty="0" err="1"/>
              <a:t>crypto.stackexchange.com</a:t>
            </a:r>
            <a:r>
              <a:rPr lang="en-US" dirty="0"/>
              <a:t>/questions/15734/why-does-</a:t>
            </a:r>
            <a:r>
              <a:rPr lang="en-US" dirty="0" err="1"/>
              <a:t>hmac</a:t>
            </a:r>
            <a:r>
              <a:rPr lang="en-US" dirty="0"/>
              <a:t>-use-two-different-keys#:~:text=From%20memory%3A%20there%20was%20some,key%20from%20the%20authentication%20key.</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32629"/>
                </a:solidFill>
                <a:effectLst/>
                <a:latin typeface="-apple-system"/>
              </a:rPr>
              <a:t>Shortly afterward in 1995, </a:t>
            </a:r>
            <a:r>
              <a:rPr lang="en-US" b="0" i="0" dirty="0" err="1">
                <a:solidFill>
                  <a:srgbClr val="232629"/>
                </a:solidFill>
                <a:effectLst/>
                <a:latin typeface="-apple-system"/>
              </a:rPr>
              <a:t>Preneel</a:t>
            </a:r>
            <a:r>
              <a:rPr lang="en-US" b="0" i="0" dirty="0">
                <a:solidFill>
                  <a:srgbClr val="232629"/>
                </a:solidFill>
                <a:effectLst/>
                <a:latin typeface="-apple-system"/>
              </a:rPr>
              <a:t> and van Oorschot described specific attacks on </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𝑚</a:t>
            </a:r>
            <a:r>
              <a:rPr lang="en-US" b="0" i="0" u="none" strike="noStrike" dirty="0">
                <a:solidFill>
                  <a:srgbClr val="232629"/>
                </a:solidFill>
                <a:effectLst/>
                <a:latin typeface="STIXGeneral-Regular"/>
              </a:rPr>
              <a:t>))</a:t>
            </a:r>
            <a:r>
              <a:rPr lang="en-US" b="0" i="0" u="none" strike="noStrike" dirty="0">
                <a:solidFill>
                  <a:srgbClr val="232629"/>
                </a:solidFill>
                <a:effectLst/>
                <a:latin typeface="inherit"/>
              </a:rPr>
              <a:t>�(�‖�(�‖�))</a:t>
            </a:r>
            <a:r>
              <a:rPr lang="en-US" b="0" i="0" dirty="0">
                <a:solidFill>
                  <a:srgbClr val="232629"/>
                </a:solidFill>
                <a:effectLst/>
                <a:latin typeface="-apple-system"/>
              </a:rPr>
              <a:t> and other constructions</a:t>
            </a:r>
            <a:r>
              <a:rPr lang="en-US" b="0" i="0" u="sng" dirty="0">
                <a:effectLst/>
                <a:latin typeface="-apple-system"/>
                <a:hlinkClick r:id="rId3" tooltip="Bart Preneel and Paul C. van Oorschot, ‘MDx-MAC and Building Fast MACs from Hash Functions’, in Don Coppersmith, ed., Proceedings of Advances in Cryptology—CRYPTO'95, Springer LNCS 963, pp. 1–14."/>
              </a:rPr>
              <a:t>[12]</a:t>
            </a:r>
            <a:r>
              <a:rPr lang="en-US" b="0" i="0" dirty="0">
                <a:solidFill>
                  <a:srgbClr val="232629"/>
                </a:solidFill>
                <a:effectLst/>
                <a:latin typeface="-apple-system"/>
              </a:rPr>
              <a:t>, where </a:t>
            </a:r>
            <a:r>
              <a:rPr lang="en-US" b="0" i="0" u="none" strike="noStrike" dirty="0">
                <a:solidFill>
                  <a:srgbClr val="232629"/>
                </a:solidFill>
                <a:effectLst/>
                <a:latin typeface="STIXGeneral-Italic"/>
              </a:rPr>
              <a:t>𝐻</a:t>
            </a:r>
            <a:r>
              <a:rPr lang="en-US" b="0" i="0" u="none" strike="noStrike" dirty="0">
                <a:solidFill>
                  <a:srgbClr val="232629"/>
                </a:solidFill>
                <a:effectLst/>
                <a:latin typeface="inherit"/>
              </a:rPr>
              <a:t>�</a:t>
            </a:r>
            <a:r>
              <a:rPr lang="en-US" b="0" i="0" dirty="0">
                <a:solidFill>
                  <a:srgbClr val="232629"/>
                </a:solidFill>
                <a:effectLst/>
                <a:latin typeface="-apple-system"/>
              </a:rPr>
              <a:t> is an iterated Merkle–</a:t>
            </a:r>
            <a:r>
              <a:rPr lang="en-US" b="0" i="0" dirty="0" err="1">
                <a:solidFill>
                  <a:srgbClr val="232629"/>
                </a:solidFill>
                <a:effectLst/>
                <a:latin typeface="-apple-system"/>
              </a:rPr>
              <a:t>Damgård</a:t>
            </a:r>
            <a:r>
              <a:rPr lang="en-US" b="0" i="0" dirty="0">
                <a:solidFill>
                  <a:srgbClr val="232629"/>
                </a:solidFill>
                <a:effectLst/>
                <a:latin typeface="-apple-system"/>
              </a:rPr>
              <a:t> construction. The attacks don't mean the construction is completely insecure, </a:t>
            </a:r>
            <a:r>
              <a:rPr lang="en-US" b="0" i="1" dirty="0">
                <a:solidFill>
                  <a:srgbClr val="232629"/>
                </a:solidFill>
                <a:effectLst/>
                <a:latin typeface="-apple-system"/>
              </a:rPr>
              <a:t>per se</a:t>
            </a:r>
            <a:r>
              <a:rPr lang="en-US" b="0" i="0" dirty="0">
                <a:solidFill>
                  <a:srgbClr val="232629"/>
                </a:solidFill>
                <a:effectLst/>
                <a:latin typeface="-apple-system"/>
              </a:rPr>
              <a:t>—it just indicated that the cost is less than an ideal MAC.</a:t>
            </a:r>
          </a:p>
          <a:p>
            <a:pPr marL="0" lvl="0" indent="0" algn="l" rtl="0">
              <a:spcBef>
                <a:spcPts val="0"/>
              </a:spcBef>
              <a:spcAft>
                <a:spcPts val="0"/>
              </a:spcAft>
              <a:buNone/>
            </a:pPr>
            <a:endParaRPr lang="en-US" b="0" i="0" dirty="0">
              <a:solidFill>
                <a:srgbClr val="232629"/>
              </a:solidFill>
              <a:effectLst/>
              <a:latin typeface="-apple-system"/>
            </a:endParaRPr>
          </a:p>
          <a:p>
            <a:pPr marL="0" lvl="0" indent="0" algn="l" rtl="0">
              <a:spcBef>
                <a:spcPts val="0"/>
              </a:spcBef>
              <a:spcAft>
                <a:spcPts val="0"/>
              </a:spcAft>
              <a:buNone/>
            </a:pPr>
            <a:r>
              <a:rPr lang="en-US" dirty="0"/>
              <a:t>https://</a:t>
            </a:r>
            <a:r>
              <a:rPr lang="en-US" dirty="0" err="1"/>
              <a:t>link.springer.com</a:t>
            </a:r>
            <a:r>
              <a:rPr lang="en-US" dirty="0"/>
              <a:t>/chapter/10.1007/978-3-642-32009-5_21</a:t>
            </a:r>
            <a:endParaRPr lang="en-US" b="0" i="0" dirty="0">
              <a:solidFill>
                <a:srgbClr val="232629"/>
              </a:solidFill>
              <a:effectLst/>
              <a:latin typeface="-apple-system"/>
            </a:endParaRPr>
          </a:p>
          <a:p>
            <a:pPr marL="0" lvl="0" indent="0" algn="l" rtl="0">
              <a:spcBef>
                <a:spcPts val="0"/>
              </a:spcBef>
              <a:spcAft>
                <a:spcPts val="0"/>
              </a:spcAft>
              <a:buNone/>
            </a:pPr>
            <a:br>
              <a:rPr lang="en-US" dirty="0"/>
            </a:br>
            <a:r>
              <a:rPr lang="en-US" b="0" i="0" dirty="0">
                <a:solidFill>
                  <a:srgbClr val="333333"/>
                </a:solidFill>
                <a:effectLst/>
                <a:latin typeface="Georgia" panose="02040502050405020303" pitchFamily="18" charset="0"/>
              </a:rPr>
              <a:t>To Hash or Not to Hash Again? (In)Differentiability Results for </a:t>
            </a:r>
            <a:r>
              <a:rPr lang="en-US" b="0" i="0" u="none" strike="noStrike" dirty="0">
                <a:solidFill>
                  <a:srgbClr val="333333"/>
                </a:solidFill>
                <a:effectLst/>
                <a:latin typeface="STIXGeneral-Italic"/>
              </a:rPr>
              <a:t>𝐻^</a:t>
            </a:r>
            <a:r>
              <a:rPr lang="en-US" b="0" i="0" u="none" strike="noStrike" dirty="0">
                <a:solidFill>
                  <a:srgbClr val="333333"/>
                </a:solidFill>
                <a:effectLst/>
                <a:latin typeface="STIXGeneral-Regular"/>
              </a:rPr>
              <a:t>2</a:t>
            </a:r>
            <a:r>
              <a:rPr lang="en-US" b="0" i="0" dirty="0">
                <a:solidFill>
                  <a:srgbClr val="333333"/>
                </a:solidFill>
                <a:effectLst/>
                <a:latin typeface="Georgia" panose="02040502050405020303" pitchFamily="18" charset="0"/>
              </a:rPr>
              <a:t> and HMAC</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32629"/>
                </a:solidFill>
                <a:effectLst/>
                <a:latin typeface="-apple-system"/>
              </a:rPr>
              <a:t>In contrast, </a:t>
            </a:r>
            <a:r>
              <a:rPr lang="en-US" b="1" i="0" u="sng" dirty="0">
                <a:solidFill>
                  <a:srgbClr val="232629"/>
                </a:solidFill>
                <a:effectLst/>
                <a:latin typeface="inherit"/>
                <a:hlinkClick r:id="rId3" tooltip="Squeamish Ossifage, Answer to ‘Keys in HMAC and NMAC’, crypto.stackexchange.com, 2019-02-15."/>
              </a:rPr>
              <a:t>as long as the key is two bits shorter than a block</a:t>
            </a:r>
            <a:r>
              <a:rPr lang="en-US" b="1" i="0" dirty="0">
                <a:solidFill>
                  <a:srgbClr val="232629"/>
                </a:solidFill>
                <a:effectLst/>
                <a:latin typeface="-apple-system"/>
              </a:rPr>
              <a:t>, the HMAC construction is shown indifferentiable in </a:t>
            </a:r>
            <a:r>
              <a:rPr lang="en-US" b="1" i="0" u="sng" dirty="0">
                <a:solidFill>
                  <a:srgbClr val="232629"/>
                </a:solidFill>
                <a:effectLst/>
                <a:latin typeface="inherit"/>
                <a:hlinkClick r:id="rId4" tooltip="Yevgeniy Dodis, Thomas Ristenpart, John Steinberger, and Stefano Tessaro, ‘To Hash or Not to Hash Again?  (In)Differentiability Results for H^2 and HMAC’, in Reihaneh Safavi-Naini and Ran Canetti, eds., Proceedings of Advances in Cryptology—CRYPTO 2012, Springer LNCS 7417, 2012."/>
              </a:rPr>
              <a:t>[1]</a:t>
            </a:r>
            <a:endParaRPr lang="en-US" b="1" i="0" u="sng" dirty="0">
              <a:solidFill>
                <a:srgbClr val="232629"/>
              </a:solidFill>
              <a:effectLst/>
              <a:latin typeface="inherit"/>
            </a:endParaRPr>
          </a:p>
          <a:p>
            <a:pPr marL="0" lvl="0" indent="0" algn="l" rtl="0">
              <a:spcBef>
                <a:spcPts val="0"/>
              </a:spcBef>
              <a:spcAft>
                <a:spcPts val="0"/>
              </a:spcAft>
              <a:buNone/>
            </a:pPr>
            <a:endParaRPr lang="en-US" b="1" i="0" u="sng" dirty="0">
              <a:solidFill>
                <a:srgbClr val="232629"/>
              </a:solidFill>
              <a:effectLst/>
              <a:latin typeface="inherit"/>
            </a:endParaRPr>
          </a:p>
          <a:p>
            <a:pPr marL="0" lvl="0" indent="0" algn="l" rtl="0">
              <a:spcBef>
                <a:spcPts val="0"/>
              </a:spcBef>
              <a:spcAft>
                <a:spcPts val="0"/>
              </a:spcAft>
              <a:buNone/>
            </a:pPr>
            <a:r>
              <a:rPr lang="en-US" b="1" i="0" u="sng" dirty="0">
                <a:solidFill>
                  <a:srgbClr val="232629"/>
                </a:solidFill>
                <a:effectLst/>
                <a:latin typeface="inherit"/>
              </a:rPr>
              <a:t>DEMO: https://</a:t>
            </a:r>
            <a:r>
              <a:rPr lang="en-US" b="1" i="0" u="sng" dirty="0" err="1">
                <a:solidFill>
                  <a:srgbClr val="232629"/>
                </a:solidFill>
                <a:effectLst/>
                <a:latin typeface="inherit"/>
              </a:rPr>
              <a:t>www.devglan.com</a:t>
            </a:r>
            <a:r>
              <a:rPr lang="en-US" b="1" i="0" u="sng" dirty="0">
                <a:solidFill>
                  <a:srgbClr val="232629"/>
                </a:solidFill>
                <a:effectLst/>
                <a:latin typeface="inherit"/>
              </a:rPr>
              <a:t>/online-tools/hmac-sha256-online</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"HMAC is the best MAC construction: accept no substitutes!" ~Nick Weaver</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1" i="0" dirty="0">
                <a:solidFill>
                  <a:srgbClr val="232629"/>
                </a:solidFill>
                <a:effectLst/>
                <a:latin typeface="inherit"/>
              </a:rPr>
              <a:t>A better design</a:t>
            </a:r>
            <a:br>
              <a:rPr lang="en-US" b="0" i="0" dirty="0">
                <a:solidFill>
                  <a:srgbClr val="232629"/>
                </a:solidFill>
                <a:effectLst/>
                <a:latin typeface="-apple-system"/>
              </a:rPr>
            </a:br>
            <a:r>
              <a:rPr lang="en-US" b="0" i="0" dirty="0">
                <a:solidFill>
                  <a:srgbClr val="232629"/>
                </a:solidFill>
                <a:effectLst/>
                <a:latin typeface="-apple-system"/>
              </a:rPr>
              <a:t>What would probably be a better design would be to generate a new, random key and IV for every encryption. Encrypt the plaintext with those (and use HMAC or an </a:t>
            </a:r>
            <a:r>
              <a:rPr lang="en-US" b="0" i="0" u="sng" dirty="0">
                <a:solidFill>
                  <a:srgbClr val="232629"/>
                </a:solidFill>
                <a:effectLst/>
                <a:latin typeface="inherit"/>
                <a:hlinkClick r:id="rId3"/>
              </a:rPr>
              <a:t>authenticated encryption</a:t>
            </a:r>
            <a:r>
              <a:rPr lang="en-US" b="0" i="0" dirty="0">
                <a:solidFill>
                  <a:srgbClr val="232629"/>
                </a:solidFill>
                <a:effectLst/>
                <a:latin typeface="-apple-system"/>
              </a:rPr>
              <a:t> mode). On the server you should have an asymmetric key pair (for example, an RSA key pair). Encrypt that random symmetric key using the public (RSA) key. Send the ciphertext and the encrypted symmetric key to the client.</a:t>
            </a:r>
          </a:p>
          <a:p>
            <a:pPr algn="l" fontAlgn="base"/>
            <a:r>
              <a:rPr lang="en-US" b="0" i="0" dirty="0">
                <a:solidFill>
                  <a:srgbClr val="232629"/>
                </a:solidFill>
                <a:effectLst/>
                <a:latin typeface="-apple-system"/>
              </a:rPr>
              <a:t>When the client sends this back, you would decrypt the symmetric key using your private (RSA) key. Then decrypt the ciphertext with that key and check the HMAC or authentication tag.</a:t>
            </a:r>
          </a:p>
          <a:p>
            <a:pPr algn="l" fontAlgn="base"/>
            <a:r>
              <a:rPr lang="en-US" b="0" i="0" dirty="0">
                <a:solidFill>
                  <a:srgbClr val="232629"/>
                </a:solidFill>
                <a:effectLst/>
                <a:latin typeface="-apple-system"/>
              </a:rPr>
              <a:t>My final suggestion is to hire somebody very </a:t>
            </a:r>
            <a:r>
              <a:rPr lang="en-US" b="0" i="0" dirty="0" err="1">
                <a:solidFill>
                  <a:srgbClr val="232629"/>
                </a:solidFill>
                <a:effectLst/>
                <a:latin typeface="-apple-system"/>
              </a:rPr>
              <a:t>knowledgable</a:t>
            </a:r>
            <a:r>
              <a:rPr lang="en-US" b="0" i="0" dirty="0">
                <a:solidFill>
                  <a:srgbClr val="232629"/>
                </a:solidFill>
                <a:effectLst/>
                <a:latin typeface="-apple-system"/>
              </a:rPr>
              <a:t> in this area to review your design and implementation (or even to help out with the design process) so you are not putting your customers at risk. </a:t>
            </a:r>
            <a:r>
              <a:rPr lang="en-US" b="0" i="0">
                <a:solidFill>
                  <a:srgbClr val="232629"/>
                </a:solidFill>
                <a:effectLst/>
                <a:latin typeface="-apple-system"/>
              </a:rPr>
              <a:t>I doubt it would cost very much.</a:t>
            </a: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1">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4"/>
            <a:ext cx="8520600" cy="3857945"/>
          </a:xfrm>
          <a:prstGeom prst="rect">
            <a:avLst/>
          </a:prstGeom>
        </p:spPr>
        <p:txBody>
          <a:bodyPr spcFirstLastPara="1" wrap="square" lIns="91425" tIns="91425" rIns="91425" bIns="91425" anchor="t" anchorCtr="0">
            <a:normAutofit fontScale="85000" lnSpcReduction="20000"/>
          </a:bodyPr>
          <a:lstStyle/>
          <a:p>
            <a:pPr marL="457200" lvl="0" indent="-342900" algn="l" rtl="0">
              <a:lnSpc>
                <a:spcPct val="125000"/>
              </a:lnSpc>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lnSpc>
                <a:spcPct val="125000"/>
              </a:lnSpc>
              <a:spcBef>
                <a:spcPts val="0"/>
              </a:spcBef>
              <a:spcAft>
                <a:spcPts val="0"/>
              </a:spcAft>
              <a:buSzPts val="1400"/>
              <a:buChar char="○"/>
            </a:pPr>
            <a:r>
              <a:rPr lang="en" sz="1600" dirty="0"/>
              <a:t>Note: This doesn’t violate any property of hash functions but is undesirable</a:t>
            </a:r>
            <a:endParaRPr lang="en" sz="2000" dirty="0"/>
          </a:p>
          <a:p>
            <a:pPr lvl="0">
              <a:lnSpc>
                <a:spcPct val="134000"/>
              </a:lnSpc>
            </a:pPr>
            <a:r>
              <a:rPr lang="en" sz="2000" dirty="0"/>
              <a:t>Example: </a:t>
            </a:r>
          </a:p>
          <a:p>
            <a:pPr lvl="1">
              <a:lnSpc>
                <a:spcPct val="134000"/>
              </a:lnSpc>
            </a:pPr>
            <a:r>
              <a:rPr lang="en" sz="1600" dirty="0"/>
              <a:t>Alice and Bob both have grade A in the ITIS 6200 course</a:t>
            </a:r>
          </a:p>
          <a:p>
            <a:pPr lvl="1">
              <a:lnSpc>
                <a:spcPct val="134000"/>
              </a:lnSpc>
            </a:pPr>
            <a:r>
              <a:rPr lang="en" sz="1700" dirty="0"/>
              <a:t>Alice is sending a message </a:t>
            </a:r>
            <a:r>
              <a:rPr lang="en" sz="1700" i="1" dirty="0"/>
              <a:t>M</a:t>
            </a:r>
            <a:r>
              <a:rPr lang="en" sz="1700" dirty="0"/>
              <a:t> and hash </a:t>
            </a:r>
            <a:r>
              <a:rPr lang="en" sz="1700" i="1" dirty="0"/>
              <a:t>H(M)</a:t>
            </a:r>
            <a:r>
              <a:rPr lang="en" sz="1700" dirty="0"/>
              <a:t> to Bob: </a:t>
            </a:r>
          </a:p>
          <a:p>
            <a:pPr lvl="2">
              <a:lnSpc>
                <a:spcPct val="134000"/>
              </a:lnSpc>
            </a:pPr>
            <a:r>
              <a:rPr lang="en" dirty="0"/>
              <a:t>M = “</a:t>
            </a:r>
            <a:r>
              <a:rPr lang="en-US" dirty="0"/>
              <a:t>Alice's grade is A!</a:t>
            </a:r>
            <a:r>
              <a:rPr lang="en" dirty="0"/>
              <a:t>” </a:t>
            </a:r>
          </a:p>
          <a:p>
            <a:pPr lvl="2">
              <a:lnSpc>
                <a:spcPct val="134000"/>
              </a:lnSpc>
            </a:pPr>
            <a:r>
              <a:rPr lang="en" dirty="0"/>
              <a:t>H(M) = </a:t>
            </a:r>
            <a:r>
              <a:rPr lang="en-US" dirty="0"/>
              <a:t>231fac801f63e30cd921477ddd30c866</a:t>
            </a:r>
          </a:p>
          <a:p>
            <a:pPr lvl="1">
              <a:lnSpc>
                <a:spcPct val="134000"/>
              </a:lnSpc>
            </a:pPr>
            <a:r>
              <a:rPr lang="en-US" sz="1700" dirty="0"/>
              <a:t>Mallory can perform length extension attack to create a new message M’ and H(M’)</a:t>
            </a:r>
          </a:p>
          <a:p>
            <a:pPr lvl="2">
              <a:lnSpc>
                <a:spcPct val="134000"/>
              </a:lnSpc>
            </a:pPr>
            <a:r>
              <a:rPr lang="en-US" dirty="0"/>
              <a:t>M’ = “</a:t>
            </a:r>
            <a:r>
              <a:rPr lang="en" dirty="0"/>
              <a:t>Alice’s grade is A</a:t>
            </a:r>
            <a:r>
              <a:rPr lang="en-US" dirty="0"/>
              <a:t>! Bob’s grade is D!”</a:t>
            </a:r>
          </a:p>
          <a:p>
            <a:pPr lvl="2">
              <a:lnSpc>
                <a:spcPct val="134000"/>
              </a:lnSpc>
            </a:pPr>
            <a:r>
              <a:rPr lang="en-US" dirty="0"/>
              <a:t>H(M’) = 894729e572d96d9ff15d8a569d2fc5e0</a:t>
            </a:r>
          </a:p>
          <a:p>
            <a:pPr lvl="1">
              <a:lnSpc>
                <a:spcPct val="134000"/>
              </a:lnSpc>
            </a:pPr>
            <a:r>
              <a:rPr lang="en-US" dirty="0"/>
              <a:t>When bob receives the message, he would think this is a message sent by Alice. </a:t>
            </a:r>
          </a:p>
          <a:p>
            <a:pPr lvl="0"/>
            <a:endParaRPr lang="en" sz="2000" dirty="0"/>
          </a:p>
          <a:p>
            <a:pPr lvl="0"/>
            <a:r>
              <a:rPr lang="en" sz="2000" dirty="0"/>
              <a:t>MD5, SHA-1, SHA-256 (256-bit version of SHA-2) are vulnerable</a:t>
            </a:r>
          </a:p>
          <a:p>
            <a:pPr lvl="0"/>
            <a:r>
              <a:rPr lang="en" sz="2000" dirty="0"/>
              <a:t>SHA-3 is not vulnerable</a:t>
            </a:r>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secure MAC is </a:t>
            </a:r>
            <a:r>
              <a:rPr lang="en" b="1" dirty="0"/>
              <a:t>existentially unforgeable</a:t>
            </a:r>
            <a:r>
              <a:rPr lang="en" dirty="0"/>
              <a:t>: without the key, an attacker cannot create a valid tag on a message</a:t>
            </a:r>
            <a:endParaRPr dirty="0"/>
          </a:p>
          <a:p>
            <a:pPr marL="914400" lvl="1" indent="-317500" algn="l" rtl="0">
              <a:spcBef>
                <a:spcPts val="0"/>
              </a:spcBef>
              <a:spcAft>
                <a:spcPts val="0"/>
              </a:spcAft>
              <a:buSzPts val="1400"/>
              <a:buChar char="○"/>
            </a:pPr>
            <a:r>
              <a:rPr lang="en" dirty="0"/>
              <a:t>Mallory cannot generate MAC(</a:t>
            </a:r>
            <a:r>
              <a:rPr lang="en" i="1" dirty="0"/>
              <a:t>K</a:t>
            </a:r>
            <a:r>
              <a:rPr lang="en" dirty="0"/>
              <a:t>, </a:t>
            </a:r>
            <a:r>
              <a:rPr lang="en" i="1" dirty="0"/>
              <a:t>M'</a:t>
            </a:r>
            <a:r>
              <a:rPr lang="en" dirty="0"/>
              <a:t>) without </a:t>
            </a:r>
            <a:r>
              <a:rPr lang="en" i="1" dirty="0"/>
              <a:t>K</a:t>
            </a:r>
          </a:p>
          <a:p>
            <a:pPr marL="914400" lvl="1" indent="-317500" algn="l" rtl="0">
              <a:spcBef>
                <a:spcPts val="0"/>
              </a:spcBef>
              <a:spcAft>
                <a:spcPts val="0"/>
              </a:spcAft>
              <a:buSzPts val="1400"/>
              <a:buChar char="○"/>
            </a:pPr>
            <a:r>
              <a:rPr lang="en" dirty="0"/>
              <a:t>Mallory cannot find any </a:t>
            </a:r>
            <a:r>
              <a:rPr lang="en" i="1" dirty="0"/>
              <a:t>M'</a:t>
            </a:r>
            <a:r>
              <a:rPr lang="en" dirty="0"/>
              <a:t> ≠ </a:t>
            </a:r>
            <a:r>
              <a:rPr lang="en" i="1" dirty="0"/>
              <a:t>M</a:t>
            </a:r>
            <a:r>
              <a:rPr lang="en" dirty="0"/>
              <a:t> such that </a:t>
            </a:r>
            <a:r>
              <a:rPr lang="en" i="1" dirty="0"/>
              <a:t>MAC(K, M') = MAC(K, M)</a:t>
            </a:r>
          </a:p>
          <a:p>
            <a:pPr lvl="1"/>
            <a:r>
              <a:rPr lang="en" b="1" dirty="0"/>
              <a:t>Otherwise</a:t>
            </a:r>
            <a:r>
              <a:rPr lang="en" dirty="0"/>
              <a:t>, Mallory can </a:t>
            </a:r>
            <a:r>
              <a:rPr lang="en-US" dirty="0"/>
              <a:t>send </a:t>
            </a:r>
            <a:r>
              <a:rPr lang="en-US" i="1" dirty="0"/>
              <a:t>M’</a:t>
            </a:r>
            <a:r>
              <a:rPr lang="en-US" dirty="0"/>
              <a:t> and </a:t>
            </a:r>
            <a:r>
              <a:rPr lang="en" i="1" dirty="0"/>
              <a:t>MAC(K, M’) </a:t>
            </a:r>
            <a:r>
              <a:rPr lang="en" dirty="0"/>
              <a:t>to Bob, and Bob won’t notice a problem</a:t>
            </a:r>
          </a:p>
          <a:p>
            <a:pPr lvl="2">
              <a:buChar char="○"/>
            </a:pPr>
            <a:endParaRPr dirty="0"/>
          </a:p>
          <a:p>
            <a:pPr marL="457200" lvl="0" indent="-342900" algn="l" rtl="0">
              <a:spcBef>
                <a:spcPts val="0"/>
              </a:spcBef>
              <a:spcAft>
                <a:spcPts val="0"/>
              </a:spcAft>
              <a:buSzPts val="1800"/>
              <a:buChar char="●"/>
            </a:pPr>
            <a:r>
              <a:rPr lang="en" dirty="0"/>
              <a:t>Formally defined by a security game: existential unforgeability under chosen-plaintext attack, or EU-CPA</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MACs should be unforgeable under chosen plaintext attack</a:t>
            </a:r>
            <a:endParaRPr dirty="0"/>
          </a:p>
          <a:p>
            <a:pPr marL="914400" lvl="1" indent="-317500" algn="l" rtl="0">
              <a:spcBef>
                <a:spcPts val="0"/>
              </a:spcBef>
              <a:spcAft>
                <a:spcPts val="0"/>
              </a:spcAft>
              <a:buSzPts val="1400"/>
              <a:buChar char="○"/>
            </a:pPr>
            <a:r>
              <a:rPr lang="en" dirty="0"/>
              <a:t>Intuition: Like IND-CPA, but for integrity and authenticity</a:t>
            </a:r>
            <a:endParaRPr dirty="0"/>
          </a:p>
          <a:p>
            <a:pPr marL="914400" lvl="1" indent="-317500" algn="l" rtl="0">
              <a:spcBef>
                <a:spcPts val="0"/>
              </a:spcBef>
              <a:spcAft>
                <a:spcPts val="0"/>
              </a:spcAft>
              <a:buSzPts val="1400"/>
              <a:buChar char="○"/>
            </a:pPr>
            <a:r>
              <a:rPr lang="en" dirty="0"/>
              <a:t>Even if Mallory can trick Alice into creating MACs for messages that Mallory chooses, Mallory cannot create a valid MAC on a message that she hasn't seen before</a:t>
            </a:r>
            <a:endParaRPr dirty="0"/>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Mallory may send messages to Alice and receive their tags</a:t>
            </a:r>
            <a:endParaRPr dirty="0"/>
          </a:p>
          <a:p>
            <a:pPr marL="457200" lvl="0" indent="-342900" algn="l" rtl="0">
              <a:spcBef>
                <a:spcPts val="0"/>
              </a:spcBef>
              <a:spcAft>
                <a:spcPts val="0"/>
              </a:spcAft>
              <a:buSzPts val="1800"/>
              <a:buAutoNum type="arabicPeriod"/>
            </a:pPr>
            <a:r>
              <a:rPr lang="en" dirty="0"/>
              <a:t>Eventually, Mallory creates a message-tag pair (</a:t>
            </a:r>
            <a:r>
              <a:rPr lang="en" i="1" dirty="0"/>
              <a:t>M'</a:t>
            </a:r>
            <a:r>
              <a:rPr lang="en" dirty="0"/>
              <a:t>, </a:t>
            </a:r>
            <a:r>
              <a:rPr lang="en" i="1" dirty="0"/>
              <a:t>T'</a:t>
            </a:r>
            <a:r>
              <a:rPr lang="en" dirty="0"/>
              <a:t>)</a:t>
            </a:r>
            <a:endParaRPr dirty="0"/>
          </a:p>
          <a:p>
            <a:pPr marL="914400" lvl="1" indent="-317500" algn="l" rtl="0">
              <a:spcBef>
                <a:spcPts val="0"/>
              </a:spcBef>
              <a:spcAft>
                <a:spcPts val="0"/>
              </a:spcAft>
              <a:buSzPts val="1400"/>
              <a:buChar char="○"/>
            </a:pPr>
            <a:r>
              <a:rPr lang="en" i="1" dirty="0"/>
              <a:t>M'</a:t>
            </a:r>
            <a:r>
              <a:rPr lang="en" dirty="0"/>
              <a:t> cannot be a message that Mallory requested earlier</a:t>
            </a:r>
            <a:endParaRPr dirty="0"/>
          </a:p>
          <a:p>
            <a:pPr marL="914400" lvl="1" indent="-317500" algn="l" rtl="0">
              <a:spcBef>
                <a:spcPts val="0"/>
              </a:spcBef>
              <a:spcAft>
                <a:spcPts val="0"/>
              </a:spcAft>
              <a:buSzPts val="1400"/>
              <a:buChar char="○"/>
            </a:pPr>
            <a:r>
              <a:rPr lang="en" dirty="0"/>
              <a:t>If </a:t>
            </a:r>
            <a:r>
              <a:rPr lang="en" i="1" dirty="0"/>
              <a:t>T'</a:t>
            </a:r>
            <a:r>
              <a:rPr lang="en" dirty="0"/>
              <a:t> is a valid tag for </a:t>
            </a:r>
            <a:r>
              <a:rPr lang="en" i="1" dirty="0"/>
              <a:t>M'</a:t>
            </a:r>
            <a:r>
              <a:rPr lang="en" dirty="0"/>
              <a:t>, then Mallory wins. Otherwise, she loses.</a:t>
            </a:r>
            <a:endParaRPr dirty="0"/>
          </a:p>
          <a:p>
            <a:pPr marL="914400" lvl="1" indent="-317500" algn="l" rtl="0">
              <a:spcBef>
                <a:spcPts val="0"/>
              </a:spcBef>
              <a:spcAft>
                <a:spcPts val="0"/>
              </a:spcAft>
              <a:buSzPts val="1400"/>
              <a:buChar char="○"/>
            </a:pPr>
            <a:r>
              <a:rPr lang="en" dirty="0"/>
              <a:t>A scheme is EU-CPA secure if for </a:t>
            </a:r>
            <a:r>
              <a:rPr lang="en" i="1" dirty="0"/>
              <a:t>all</a:t>
            </a:r>
            <a:r>
              <a:rPr lang="en" dirty="0"/>
              <a:t> polynomial time adversaries, the probability of winning is 0 or negligible</a:t>
            </a:r>
            <a:endParaRPr dirty="0"/>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a:t>
            </a:r>
            <a:endParaRPr sz="2000" dirty="0"/>
          </a:p>
          <a:p>
            <a:pPr marL="914400" lvl="1" indent="-317500" algn="l" rtl="0">
              <a:spcBef>
                <a:spcPts val="0"/>
              </a:spcBef>
              <a:spcAft>
                <a:spcPts val="0"/>
              </a:spcAft>
              <a:buSzPts val="1400"/>
              <a:buChar char="○"/>
            </a:pPr>
            <a:r>
              <a:rPr lang="en" sz="1800" dirty="0"/>
              <a:t>Compute </a:t>
            </a:r>
            <a:r>
              <a:rPr lang="en" sz="1800" i="1" dirty="0"/>
              <a:t>K</a:t>
            </a:r>
            <a:r>
              <a:rPr lang="en" sz="1800" dirty="0"/>
              <a:t>' as a version of </a:t>
            </a:r>
            <a:r>
              <a:rPr lang="en" sz="1800" i="1" dirty="0"/>
              <a:t>K</a:t>
            </a:r>
            <a:r>
              <a:rPr lang="en" sz="1800"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sz="1800" dirty="0"/>
              <a:t>Output </a:t>
            </a:r>
            <a:r>
              <a:rPr lang="en" sz="1800" i="1" dirty="0"/>
              <a:t>H</a:t>
            </a:r>
            <a:r>
              <a:rPr lang="en" sz="1800" dirty="0"/>
              <a:t>(</a:t>
            </a:r>
            <a:r>
              <a:rPr lang="en" sz="1800" dirty="0">
                <a:solidFill>
                  <a:srgbClr val="0000FF"/>
                </a:solidFill>
              </a:rPr>
              <a:t>(</a:t>
            </a:r>
            <a:r>
              <a:rPr lang="en" sz="1800" i="1" dirty="0">
                <a:solidFill>
                  <a:srgbClr val="0000FF"/>
                </a:solidFill>
              </a:rPr>
              <a:t>K</a:t>
            </a:r>
            <a:r>
              <a:rPr lang="en" sz="1800" dirty="0">
                <a:solidFill>
                  <a:srgbClr val="0000FF"/>
                </a:solidFill>
              </a:rPr>
              <a:t>' ⊕ </a:t>
            </a:r>
            <a:r>
              <a:rPr lang="en" sz="1800" i="1" dirty="0" err="1">
                <a:solidFill>
                  <a:srgbClr val="0000FF"/>
                </a:solidFill>
              </a:rPr>
              <a:t>opad</a:t>
            </a:r>
            <a:r>
              <a:rPr lang="en" sz="1800" dirty="0">
                <a:solidFill>
                  <a:srgbClr val="0000FF"/>
                </a:solidFill>
              </a:rPr>
              <a:t>)</a:t>
            </a:r>
            <a:r>
              <a:rPr lang="en" sz="1800" dirty="0"/>
              <a:t> || </a:t>
            </a:r>
            <a:r>
              <a:rPr lang="en" sz="1800" i="1" dirty="0"/>
              <a:t>H</a:t>
            </a:r>
            <a:r>
              <a:rPr lang="en" sz="1800" dirty="0"/>
              <a:t>(</a:t>
            </a:r>
            <a:r>
              <a:rPr lang="en" sz="1800" dirty="0">
                <a:solidFill>
                  <a:srgbClr val="FF0000"/>
                </a:solidFill>
              </a:rPr>
              <a:t>(</a:t>
            </a:r>
            <a:r>
              <a:rPr lang="en" sz="1800" i="1" dirty="0">
                <a:solidFill>
                  <a:srgbClr val="FF0000"/>
                </a:solidFill>
              </a:rPr>
              <a:t>K</a:t>
            </a:r>
            <a:r>
              <a:rPr lang="en" sz="1800" dirty="0">
                <a:solidFill>
                  <a:srgbClr val="FF0000"/>
                </a:solidFill>
              </a:rPr>
              <a:t>' ⊕ </a:t>
            </a:r>
            <a:r>
              <a:rPr lang="en" sz="1800" i="1" dirty="0" err="1">
                <a:solidFill>
                  <a:srgbClr val="FF0000"/>
                </a:solidFill>
              </a:rPr>
              <a:t>ipad</a:t>
            </a:r>
            <a:r>
              <a:rPr lang="en" sz="1800" dirty="0">
                <a:solidFill>
                  <a:srgbClr val="FF0000"/>
                </a:solidFill>
              </a:rPr>
              <a:t>)</a:t>
            </a:r>
            <a:r>
              <a:rPr lang="en" sz="1800" dirty="0"/>
              <a:t> || </a:t>
            </a:r>
            <a:r>
              <a:rPr lang="en" sz="1800" i="1" dirty="0"/>
              <a:t>M</a:t>
            </a:r>
            <a:r>
              <a:rPr lang="en" sz="1800" dirty="0"/>
              <a:t>))</a:t>
            </a:r>
            <a:endParaRPr sz="1800" dirty="0"/>
          </a:p>
          <a:p>
            <a:pPr marL="457200" lvl="0" indent="-342900" algn="l" rtl="0">
              <a:spcBef>
                <a:spcPts val="0"/>
              </a:spcBef>
              <a:spcAft>
                <a:spcPts val="0"/>
              </a:spcAft>
              <a:buSzPts val="1800"/>
              <a:buChar char="●"/>
            </a:pPr>
            <a:r>
              <a:rPr lang="en" sz="2000" dirty="0"/>
              <a:t>Use </a:t>
            </a:r>
            <a:r>
              <a:rPr lang="en" sz="2000" i="1" dirty="0"/>
              <a:t>K</a:t>
            </a:r>
            <a:r>
              <a:rPr lang="en" sz="2000" dirty="0"/>
              <a:t>' to derive two different keys</a:t>
            </a:r>
            <a:endParaRPr sz="2000" dirty="0"/>
          </a:p>
          <a:p>
            <a:pPr marL="914400" lvl="1" indent="-317500" algn="l" rtl="0">
              <a:spcBef>
                <a:spcPts val="0"/>
              </a:spcBef>
              <a:spcAft>
                <a:spcPts val="0"/>
              </a:spcAft>
              <a:buSzPts val="1400"/>
              <a:buChar char="○"/>
            </a:pPr>
            <a:r>
              <a:rPr lang="en" i="1" dirty="0" err="1"/>
              <a:t>opad</a:t>
            </a:r>
            <a:r>
              <a:rPr lang="en" dirty="0"/>
              <a:t> (outer pad) is the hard-coded byte </a:t>
            </a:r>
            <a:r>
              <a:rPr lang="en" b="1" dirty="0">
                <a:latin typeface="Courier New"/>
                <a:ea typeface="Courier New"/>
                <a:cs typeface="Courier New"/>
                <a:sym typeface="Courier New"/>
              </a:rPr>
              <a:t>0x5c</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i="1" dirty="0" err="1"/>
              <a:t>ipad</a:t>
            </a:r>
            <a:r>
              <a:rPr lang="en" dirty="0"/>
              <a:t> (inner pad) is the hard-coded byte </a:t>
            </a:r>
            <a:r>
              <a:rPr lang="en" b="1" dirty="0">
                <a:latin typeface="Courier New"/>
                <a:ea typeface="Courier New"/>
                <a:cs typeface="Courier New"/>
                <a:sym typeface="Courier New"/>
              </a:rPr>
              <a:t>0x36</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dirty="0"/>
              <a:t>As long as </a:t>
            </a:r>
            <a:r>
              <a:rPr lang="en" i="1" dirty="0" err="1"/>
              <a:t>opad</a:t>
            </a:r>
            <a:r>
              <a:rPr lang="en" dirty="0"/>
              <a:t> and </a:t>
            </a:r>
            <a:r>
              <a:rPr lang="en" i="1" dirty="0" err="1"/>
              <a:t>ipad</a:t>
            </a:r>
            <a:r>
              <a:rPr lang="en" dirty="0"/>
              <a:t> are different, you’ll get two different keys</a:t>
            </a:r>
            <a:endParaRPr dirty="0"/>
          </a:p>
          <a:p>
            <a:pPr marL="914400" lvl="1" indent="-317500" algn="l" rtl="0">
              <a:spcBef>
                <a:spcPts val="0"/>
              </a:spcBef>
              <a:spcAft>
                <a:spcPts val="0"/>
              </a:spcAft>
              <a:buSzPts val="1400"/>
              <a:buChar char="○"/>
            </a:pPr>
            <a:r>
              <a:rPr lang="en" dirty="0"/>
              <a:t>For paranoia, the designers chose two very different bit patterns, even though they theoretically need only differ in one bit</a:t>
            </a:r>
            <a:endParaRPr dirty="0"/>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 = </a:t>
            </a:r>
            <a:r>
              <a:rPr lang="en" sz="2000" i="1" dirty="0"/>
              <a:t>H</a:t>
            </a:r>
            <a:r>
              <a:rPr lang="en" sz="2000" dirty="0"/>
              <a:t>(</a:t>
            </a:r>
            <a:r>
              <a:rPr lang="en" sz="2000" dirty="0">
                <a:solidFill>
                  <a:srgbClr val="0000FF"/>
                </a:solidFill>
              </a:rPr>
              <a:t>(</a:t>
            </a:r>
            <a:r>
              <a:rPr lang="en" sz="2000" i="1" dirty="0">
                <a:solidFill>
                  <a:srgbClr val="0000FF"/>
                </a:solidFill>
              </a:rPr>
              <a:t>K</a:t>
            </a:r>
            <a:r>
              <a:rPr lang="en" sz="2000" dirty="0">
                <a:solidFill>
                  <a:srgbClr val="0000FF"/>
                </a:solidFill>
              </a:rPr>
              <a:t>' ⊕ </a:t>
            </a:r>
            <a:r>
              <a:rPr lang="en" sz="2000" i="1" dirty="0" err="1">
                <a:solidFill>
                  <a:srgbClr val="0000FF"/>
                </a:solidFill>
              </a:rPr>
              <a:t>opad</a:t>
            </a:r>
            <a:r>
              <a:rPr lang="en" sz="2000" dirty="0">
                <a:solidFill>
                  <a:srgbClr val="0000FF"/>
                </a:solidFill>
              </a:rPr>
              <a:t>)</a:t>
            </a:r>
            <a:r>
              <a:rPr lang="en" sz="2000" dirty="0"/>
              <a:t> || H(</a:t>
            </a:r>
            <a:r>
              <a:rPr lang="en" sz="2000" dirty="0">
                <a:solidFill>
                  <a:srgbClr val="FF0000"/>
                </a:solidFill>
              </a:rPr>
              <a:t>(</a:t>
            </a:r>
            <a:r>
              <a:rPr lang="en" sz="2000" i="1" dirty="0">
                <a:solidFill>
                  <a:srgbClr val="FF0000"/>
                </a:solidFill>
              </a:rPr>
              <a:t>K</a:t>
            </a:r>
            <a:r>
              <a:rPr lang="en" sz="2000" dirty="0">
                <a:solidFill>
                  <a:srgbClr val="FF0000"/>
                </a:solidFill>
              </a:rPr>
              <a:t>' ⊕ </a:t>
            </a:r>
            <a:r>
              <a:rPr lang="en" sz="2000" i="1" dirty="0" err="1">
                <a:solidFill>
                  <a:srgbClr val="FF0000"/>
                </a:solidFill>
              </a:rPr>
              <a:t>ipad</a:t>
            </a:r>
            <a:r>
              <a:rPr lang="en" sz="2000" dirty="0">
                <a:solidFill>
                  <a:srgbClr val="FF0000"/>
                </a:solidFill>
              </a:rPr>
              <a:t>)</a:t>
            </a:r>
            <a:r>
              <a:rPr lang="en" sz="2000" dirty="0"/>
              <a:t> || </a:t>
            </a:r>
            <a:r>
              <a:rPr lang="en" sz="2000" i="1" dirty="0"/>
              <a:t>M</a:t>
            </a:r>
            <a:r>
              <a:rPr lang="en" sz="2000" dirty="0"/>
              <a:t>))</a:t>
            </a:r>
            <a:endParaRPr sz="2000" dirty="0"/>
          </a:p>
          <a:p>
            <a:pPr marL="457200" lvl="0" indent="-342900" algn="l" rtl="0">
              <a:spcBef>
                <a:spcPts val="0"/>
              </a:spcBef>
              <a:spcAft>
                <a:spcPts val="0"/>
              </a:spcAft>
              <a:buSzPts val="1800"/>
              <a:buChar char="●"/>
            </a:pPr>
            <a:r>
              <a:rPr lang="en" sz="2000" dirty="0"/>
              <a:t>HMAC is a hash function, so it has the properties of the underlying hash too</a:t>
            </a:r>
            <a:endParaRPr sz="2000" dirty="0"/>
          </a:p>
          <a:p>
            <a:pPr marL="914400" lvl="1" indent="-317500" algn="l" rtl="0">
              <a:spcBef>
                <a:spcPts val="0"/>
              </a:spcBef>
              <a:spcAft>
                <a:spcPts val="0"/>
              </a:spcAft>
              <a:buSzPts val="1400"/>
              <a:buChar char="○"/>
            </a:pPr>
            <a:r>
              <a:rPr lang="en" sz="1600" dirty="0"/>
              <a:t>It is collision resistant</a:t>
            </a:r>
            <a:endParaRPr sz="1600" dirty="0"/>
          </a:p>
          <a:p>
            <a:pPr marL="914400" lvl="1" indent="-317500" algn="l" rtl="0">
              <a:spcBef>
                <a:spcPts val="0"/>
              </a:spcBef>
              <a:spcAft>
                <a:spcPts val="0"/>
              </a:spcAft>
              <a:buSzPts val="1400"/>
              <a:buChar char="○"/>
            </a:pPr>
            <a:r>
              <a:rPr lang="en" sz="1600" dirty="0"/>
              <a:t>Given HMAC(</a:t>
            </a:r>
            <a:r>
              <a:rPr lang="en" sz="1600" i="1" dirty="0"/>
              <a:t>K</a:t>
            </a:r>
            <a:r>
              <a:rPr lang="en" sz="1600" dirty="0"/>
              <a:t>, </a:t>
            </a:r>
            <a:r>
              <a:rPr lang="en" sz="1600" i="1" dirty="0"/>
              <a:t>M</a:t>
            </a:r>
            <a:r>
              <a:rPr lang="en" sz="1600" dirty="0"/>
              <a:t>) and </a:t>
            </a:r>
            <a:r>
              <a:rPr lang="en" sz="1600" i="1" dirty="0"/>
              <a:t>K</a:t>
            </a:r>
            <a:r>
              <a:rPr lang="en" sz="1600" dirty="0"/>
              <a:t>, an attacker can’t learn </a:t>
            </a:r>
            <a:r>
              <a:rPr lang="en" sz="1600" i="1" dirty="0"/>
              <a:t>M</a:t>
            </a:r>
            <a:endParaRPr sz="1600" i="1" dirty="0"/>
          </a:p>
          <a:p>
            <a:pPr marL="914400" lvl="1" indent="-317500" algn="l" rtl="0">
              <a:spcBef>
                <a:spcPts val="0"/>
              </a:spcBef>
              <a:spcAft>
                <a:spcPts val="0"/>
              </a:spcAft>
              <a:buSzPts val="1400"/>
              <a:buChar char="○"/>
            </a:pPr>
            <a:r>
              <a:rPr lang="en" sz="1600" dirty="0"/>
              <a:t>If the underlying hash is secure, HMAC doesn’t reveal </a:t>
            </a:r>
            <a:r>
              <a:rPr lang="en" sz="1600" i="1" dirty="0"/>
              <a:t>M</a:t>
            </a:r>
            <a:r>
              <a:rPr lang="en" sz="1600" dirty="0"/>
              <a:t>, but it is still deterministic </a:t>
            </a:r>
            <a:endParaRPr sz="1600" dirty="0"/>
          </a:p>
          <a:p>
            <a:pPr marL="457200" lvl="0" indent="-342900" algn="l" rtl="0">
              <a:spcBef>
                <a:spcPts val="0"/>
              </a:spcBef>
              <a:spcAft>
                <a:spcPts val="0"/>
              </a:spcAft>
              <a:buSzPts val="1800"/>
              <a:buChar char="●"/>
            </a:pPr>
            <a:r>
              <a:rPr lang="en" sz="2000" dirty="0"/>
              <a:t>You can’t verify a tag </a:t>
            </a:r>
            <a:r>
              <a:rPr lang="en" sz="2000" i="1" dirty="0"/>
              <a:t>T</a:t>
            </a:r>
            <a:r>
              <a:rPr lang="en" sz="2000" dirty="0"/>
              <a:t> if you don’t have </a:t>
            </a:r>
            <a:r>
              <a:rPr lang="en" sz="2000" i="1" dirty="0"/>
              <a:t>K</a:t>
            </a:r>
            <a:endParaRPr sz="2000"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Combining Schemes</a:t>
            </a:r>
            <a:endParaRPr dirty="0"/>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You can use:</a:t>
            </a:r>
            <a:endParaRPr dirty="0"/>
          </a:p>
          <a:p>
            <a:pPr marL="914400" lvl="1" indent="-317500" algn="l" rtl="0">
              <a:spcBef>
                <a:spcPts val="0"/>
              </a:spcBef>
              <a:spcAft>
                <a:spcPts val="0"/>
              </a:spcAft>
              <a:buSzPts val="1400"/>
              <a:buChar char="○"/>
            </a:pPr>
            <a:r>
              <a:rPr lang="en" dirty="0"/>
              <a:t>An IND-CPA encryption scheme (e.g. AES-CBC): Enc(</a:t>
            </a:r>
            <a:r>
              <a:rPr lang="en" i="1" dirty="0"/>
              <a:t>K</a:t>
            </a:r>
            <a:r>
              <a:rPr lang="en" dirty="0"/>
              <a:t>, </a:t>
            </a:r>
            <a:r>
              <a:rPr lang="en" i="1" dirty="0"/>
              <a:t>M</a:t>
            </a:r>
            <a:r>
              <a:rPr lang="en" dirty="0"/>
              <a:t>) and Dec(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An unforgeable MAC scheme (e.g. HMAC): MAC(</a:t>
            </a:r>
            <a:r>
              <a:rPr lang="en" i="1" dirty="0"/>
              <a:t>K</a:t>
            </a:r>
            <a:r>
              <a:rPr lang="en" dirty="0"/>
              <a:t>, </a:t>
            </a:r>
            <a:r>
              <a:rPr lang="en" i="1" dirty="0"/>
              <a:t>M</a:t>
            </a:r>
            <a:r>
              <a:rPr lang="en" dirty="0"/>
              <a:t>)</a:t>
            </a:r>
            <a:endParaRPr dirty="0"/>
          </a:p>
          <a:p>
            <a:pPr marL="457200" lvl="0" indent="-342900" algn="l" rtl="0">
              <a:spcBef>
                <a:spcPts val="0"/>
              </a:spcBef>
              <a:spcAft>
                <a:spcPts val="0"/>
              </a:spcAft>
              <a:buSzPts val="1800"/>
              <a:buChar char="●"/>
            </a:pPr>
            <a:r>
              <a:rPr lang="en" dirty="0"/>
              <a:t>First attempt: Alice sends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and </a:t>
            </a:r>
            <a:r>
              <a:rPr lang="en" dirty="0">
                <a:solidFill>
                  <a:srgbClr val="0000FF"/>
                </a:solidFill>
              </a:rPr>
              <a:t>MAC(</a:t>
            </a:r>
            <a:r>
              <a:rPr lang="en" i="1" dirty="0">
                <a:solidFill>
                  <a:srgbClr val="0000FF"/>
                </a:solidFill>
              </a:rPr>
              <a:t>K</a:t>
            </a:r>
            <a:r>
              <a:rPr lang="en" sz="12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No, the MAC is not IND-CPA secure</a:t>
            </a:r>
            <a:endParaRPr dirty="0"/>
          </a:p>
          <a:p>
            <a:pPr marL="457200" lvl="0" indent="-342900" algn="l" rtl="0">
              <a:spcBef>
                <a:spcPts val="0"/>
              </a:spcBef>
              <a:spcAft>
                <a:spcPts val="0"/>
              </a:spcAft>
              <a:buSzPts val="1800"/>
              <a:buChar char="●"/>
            </a:pPr>
            <a:r>
              <a:rPr lang="en" dirty="0"/>
              <a:t>Idea: Let’s compute the MAC on the </a:t>
            </a:r>
            <a:r>
              <a:rPr lang="en" i="1" dirty="0"/>
              <a:t>ciphertext</a:t>
            </a:r>
            <a:r>
              <a:rPr lang="en" dirty="0"/>
              <a:t> instead of the plaintext:</a:t>
            </a:r>
            <a:br>
              <a:rPr lang="en" dirty="0"/>
            </a:b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and </a:t>
            </a:r>
            <a:r>
              <a:rPr lang="en" dirty="0">
                <a:solidFill>
                  <a:srgbClr val="0000FF"/>
                </a:solidFill>
              </a:rPr>
              <a:t>MAC(k</a:t>
            </a:r>
            <a:r>
              <a:rPr lang="en" sz="13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Yes, the MAC might leak info about the ciphertext, but that’s okay</a:t>
            </a:r>
            <a:endParaRPr dirty="0"/>
          </a:p>
          <a:p>
            <a:pPr marL="457200" lvl="0" indent="-342900" algn="l" rtl="0">
              <a:spcBef>
                <a:spcPts val="0"/>
              </a:spcBef>
              <a:spcAft>
                <a:spcPts val="0"/>
              </a:spcAft>
              <a:buSzPts val="1800"/>
              <a:buChar char="●"/>
            </a:pPr>
            <a:r>
              <a:rPr lang="en" dirty="0"/>
              <a:t>Idea: Let’s encrypt the MAC too: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12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Yes, everything is encrypted</a:t>
            </a:r>
            <a:endParaRPr dirty="0"/>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MAC-then-encrypt</a:t>
            </a:r>
            <a:endParaRPr dirty="0"/>
          </a:p>
          <a:p>
            <a:pPr marL="914400" lvl="1" indent="-317500" algn="l" rtl="0">
              <a:spcBef>
                <a:spcPts val="0"/>
              </a:spcBef>
              <a:spcAft>
                <a:spcPts val="0"/>
              </a:spcAft>
              <a:buSzPts val="1400"/>
              <a:buChar char="○"/>
            </a:pPr>
            <a:r>
              <a:rPr lang="en" dirty="0"/>
              <a:t>First compute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Then encrypt the message and the MAC together: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p>
          <a:p>
            <a:pPr marL="457200" lvl="0" indent="-342900" algn="l" rtl="0">
              <a:spcBef>
                <a:spcPts val="0"/>
              </a:spcBef>
              <a:spcAft>
                <a:spcPts val="0"/>
              </a:spcAft>
              <a:buSzPts val="1800"/>
              <a:buChar char="●"/>
            </a:pPr>
            <a:r>
              <a:rPr lang="en" dirty="0"/>
              <a:t>Encrypt-then-MAC</a:t>
            </a:r>
            <a:endParaRPr dirty="0"/>
          </a:p>
          <a:p>
            <a:pPr marL="914400" lvl="1" indent="-317500" algn="l" rtl="0">
              <a:spcBef>
                <a:spcPts val="0"/>
              </a:spcBef>
              <a:spcAft>
                <a:spcPts val="0"/>
              </a:spcAft>
              <a:buSzPts val="1400"/>
              <a:buChar char="○"/>
            </a:pPr>
            <a:r>
              <a:rPr lang="en" dirty="0"/>
              <a:t>First compute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endParaRPr dirty="0"/>
          </a:p>
          <a:p>
            <a:pPr marL="914400" lvl="1" indent="-317500" algn="l" rtl="0">
              <a:spcBef>
                <a:spcPts val="0"/>
              </a:spcBef>
              <a:spcAft>
                <a:spcPts val="0"/>
              </a:spcAft>
              <a:buSzPts val="1400"/>
              <a:buChar char="○"/>
            </a:pPr>
            <a:r>
              <a:rPr lang="en" dirty="0"/>
              <a:t>Then MAC the ciphertext: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p>
          <a:p>
            <a:pPr marL="457200" lvl="0" indent="-342900" algn="l" rtl="0">
              <a:spcBef>
                <a:spcPts val="0"/>
              </a:spcBef>
              <a:spcAft>
                <a:spcPts val="0"/>
              </a:spcAft>
              <a:buSzPts val="1800"/>
              <a:buChar char="●"/>
            </a:pPr>
            <a:r>
              <a:rPr lang="en" dirty="0"/>
              <a:t>Which is better?</a:t>
            </a:r>
            <a:endParaRPr dirty="0"/>
          </a:p>
          <a:p>
            <a:pPr marL="914400" lvl="1" indent="-317500" algn="l" rtl="0">
              <a:spcBef>
                <a:spcPts val="0"/>
              </a:spcBef>
              <a:spcAft>
                <a:spcPts val="0"/>
              </a:spcAft>
              <a:buSzPts val="1400"/>
              <a:buChar char="○"/>
            </a:pPr>
            <a:r>
              <a:rPr lang="en" dirty="0"/>
              <a:t>In theory, both are IND-CPA and EU-CPA secure if applied properly</a:t>
            </a:r>
            <a:endParaRPr dirty="0"/>
          </a:p>
          <a:p>
            <a:pPr marL="914400" lvl="1" indent="-317500" algn="l" rtl="0">
              <a:spcBef>
                <a:spcPts val="0"/>
              </a:spcBef>
              <a:spcAft>
                <a:spcPts val="0"/>
              </a:spcAft>
              <a:buSzPts val="1400"/>
              <a:buChar char="○"/>
            </a:pPr>
            <a:r>
              <a:rPr lang="en" dirty="0"/>
              <a:t>MAC-then-encrypt has a flaw: You don’t know if tampering has occurred until after decrypting</a:t>
            </a:r>
            <a:endParaRPr dirty="0"/>
          </a:p>
          <a:p>
            <a:pPr marL="1371600" lvl="2" indent="-317500" algn="l" rtl="0">
              <a:spcBef>
                <a:spcPts val="0"/>
              </a:spcBef>
              <a:spcAft>
                <a:spcPts val="0"/>
              </a:spcAft>
              <a:buSzPts val="1400"/>
              <a:buChar char="■"/>
            </a:pPr>
            <a:r>
              <a:rPr lang="en" dirty="0"/>
              <a:t>Attacker can supply arbitrary tampered input, and you always have to decrypt it</a:t>
            </a:r>
            <a:endParaRPr dirty="0"/>
          </a:p>
          <a:p>
            <a:pPr marL="1371600" lvl="2" indent="-317500" algn="l" rtl="0">
              <a:spcBef>
                <a:spcPts val="0"/>
              </a:spcBef>
              <a:spcAft>
                <a:spcPts val="0"/>
              </a:spcAft>
              <a:buSzPts val="1400"/>
              <a:buChar char="■"/>
            </a:pPr>
            <a:r>
              <a:rPr lang="en" dirty="0"/>
              <a:t>Passing attacker-chosen input through the decryption function can cause side-channel leaks</a:t>
            </a:r>
            <a:endParaRPr dirty="0"/>
          </a:p>
          <a:p>
            <a:pPr marL="457200" lvl="0" indent="-342900" algn="l" rtl="0">
              <a:spcBef>
                <a:spcPts val="0"/>
              </a:spcBef>
              <a:spcAft>
                <a:spcPts val="0"/>
              </a:spcAft>
              <a:buSzPts val="1800"/>
              <a:buChar char="●"/>
            </a:pPr>
            <a:r>
              <a:rPr lang="en" b="1" dirty="0"/>
              <a:t>Always use encrypt-then-MAC</a:t>
            </a:r>
            <a:r>
              <a:rPr lang="en" dirty="0"/>
              <a:t> because it’s more robust to mistakes</a:t>
            </a:r>
            <a:endParaRPr dirty="0"/>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Key reuse</a:t>
            </a:r>
            <a:r>
              <a:rPr lang="en" dirty="0"/>
              <a:t>: Using the same key in two different use cases</a:t>
            </a:r>
            <a:endParaRPr dirty="0"/>
          </a:p>
          <a:p>
            <a:pPr marL="914400" lvl="1" indent="-317500" algn="l" rtl="0">
              <a:spcBef>
                <a:spcPts val="0"/>
              </a:spcBef>
              <a:spcAft>
                <a:spcPts val="0"/>
              </a:spcAft>
              <a:buSzPts val="1400"/>
              <a:buChar char="○"/>
            </a:pPr>
            <a:r>
              <a:rPr lang="en" dirty="0"/>
              <a:t>Note: Using the same key multiple times for the same use (e.g. computing HMACs on different messages in the same context with the same key) is not key reuse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Reusing keys can cause the underlying algorithms to interfere with each other and affect security guarantees</a:t>
            </a:r>
            <a:endParaRPr dirty="0"/>
          </a:p>
          <a:p>
            <a:pPr marL="914400" lvl="1" indent="-317500" algn="l" rtl="0">
              <a:spcBef>
                <a:spcPts val="0"/>
              </a:spcBef>
              <a:spcAft>
                <a:spcPts val="0"/>
              </a:spcAft>
              <a:buSzPts val="1400"/>
              <a:buChar char="○"/>
            </a:pPr>
            <a:r>
              <a:rPr lang="en" dirty="0"/>
              <a:t>Example: If you use a block-cipher-based MAC algorithm and a block cipher chaining mode, the underlying block ciphers may no longer be secure</a:t>
            </a:r>
            <a:endParaRPr dirty="0"/>
          </a:p>
          <a:p>
            <a:pPr marL="914400" lvl="1" indent="-317500" algn="l" rtl="0">
              <a:spcBef>
                <a:spcPts val="0"/>
              </a:spcBef>
              <a:spcAft>
                <a:spcPts val="0"/>
              </a:spcAft>
              <a:buSzPts val="1400"/>
              <a:buChar char="○"/>
            </a:pPr>
            <a:r>
              <a:rPr lang="en" dirty="0"/>
              <a:t>Thinking about these attacks is hard</a:t>
            </a:r>
            <a:endParaRPr dirty="0"/>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Second method for authenticated encryption: Use a scheme that is designed to provide confidentiality, integrity, and authenticity</a:t>
            </a:r>
            <a:endParaRPr lang="en" b="1" dirty="0"/>
          </a:p>
          <a:p>
            <a:pPr marL="457200" lvl="0" indent="-342900" algn="l" rtl="0">
              <a:spcBef>
                <a:spcPts val="0"/>
              </a:spcBef>
              <a:spcAft>
                <a:spcPts val="0"/>
              </a:spcAft>
              <a:buSzPts val="1800"/>
              <a:buChar char="●"/>
            </a:pPr>
            <a:r>
              <a:rPr lang="en" b="1" dirty="0"/>
              <a:t>Authenticated encryption with additional data</a:t>
            </a:r>
            <a:r>
              <a:rPr lang="en" dirty="0"/>
              <a:t> (</a:t>
            </a:r>
            <a:r>
              <a:rPr lang="en" b="1" dirty="0"/>
              <a:t>AEAD</a:t>
            </a:r>
            <a:r>
              <a:rPr lang="en" dirty="0"/>
              <a:t>): An algorithm that provides both confidentiality and integrity over the plaintext and integrity over </a:t>
            </a:r>
            <a:r>
              <a:rPr lang="en" i="1" dirty="0"/>
              <a:t>additional data</a:t>
            </a:r>
            <a:endParaRPr dirty="0"/>
          </a:p>
          <a:p>
            <a:pPr marL="914400" lvl="1" indent="-317500" algn="l" rtl="0">
              <a:spcBef>
                <a:spcPts val="0"/>
              </a:spcBef>
              <a:spcAft>
                <a:spcPts val="0"/>
              </a:spcAft>
              <a:buSzPts val="1400"/>
              <a:buChar char="○"/>
            </a:pPr>
            <a:r>
              <a:rPr lang="en" dirty="0"/>
              <a:t>Additional data is usually context (e.g. memory address), so you can’t change the context without breaking the MAC</a:t>
            </a:r>
          </a:p>
          <a:p>
            <a:pPr marL="457200" lvl="0" indent="-342900" algn="l" rtl="0">
              <a:spcBef>
                <a:spcPts val="0"/>
              </a:spcBef>
              <a:spcAft>
                <a:spcPts val="0"/>
              </a:spcAft>
              <a:buSzPts val="1800"/>
              <a:buChar char="●"/>
            </a:pPr>
            <a:r>
              <a:rPr lang="en" dirty="0"/>
              <a:t>Great if used correctly: No more worrying about MAC-then-encrypt</a:t>
            </a:r>
            <a:endParaRPr sz="1800" dirty="0"/>
          </a:p>
          <a:p>
            <a:pPr marL="914400" lvl="1" indent="-317500" algn="l" rtl="0">
              <a:spcBef>
                <a:spcPts val="0"/>
              </a:spcBef>
              <a:spcAft>
                <a:spcPts val="0"/>
              </a:spcAft>
              <a:buSzPts val="1400"/>
              <a:buChar char="○"/>
            </a:pPr>
            <a:r>
              <a:rPr lang="en" dirty="0"/>
              <a:t>If you use AEAD incorrectly, you lose </a:t>
            </a:r>
            <a:r>
              <a:rPr lang="en" i="1" dirty="0"/>
              <a:t>both</a:t>
            </a:r>
            <a:r>
              <a:rPr lang="en" dirty="0"/>
              <a:t> confidentiality and integrity/authentication</a:t>
            </a:r>
            <a:endParaRPr dirty="0"/>
          </a:p>
          <a:p>
            <a:pPr marL="914400" lvl="1" indent="-317500" algn="l" rtl="0">
              <a:spcBef>
                <a:spcPts val="0"/>
              </a:spcBef>
              <a:spcAft>
                <a:spcPts val="0"/>
              </a:spcAft>
              <a:buSzPts val="1400"/>
              <a:buChar char="○"/>
            </a:pPr>
            <a:r>
              <a:rPr lang="en" dirty="0"/>
              <a:t>Example of correct usage: Using a crypto library with AEAD</a:t>
            </a:r>
            <a:endParaRPr dirty="0"/>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Inputs: a secret key and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Output: a tag on the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 secure MAC is unforgeable: Even if Mallory can trick Alice into creating MACs for messages that Mallory chooses, Mallory cannot create a valid MAC on a message that she hasn't seen before</a:t>
            </a:r>
            <a:endParaRPr dirty="0"/>
          </a:p>
          <a:p>
            <a:pPr marL="914400" lvl="1" indent="-317500" algn="l" rtl="0">
              <a:spcBef>
                <a:spcPts val="0"/>
              </a:spcBef>
              <a:spcAft>
                <a:spcPts val="0"/>
              </a:spcAft>
              <a:buSzPts val="1400"/>
              <a:buChar char="○"/>
            </a:pPr>
            <a:r>
              <a:rPr lang="en" dirty="0"/>
              <a:t>Example: 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MACs do not provide confidentiality</a:t>
            </a:r>
            <a:endParaRPr dirty="0"/>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Authenticated encryption: A scheme that simultaneously guarantees confidentiality and integrity (and authenticity) on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First approach: Combine schemes that provide confidentiality with schemes that provide integrity and authenticity</a:t>
            </a:r>
            <a:endParaRPr dirty="0"/>
          </a:p>
          <a:p>
            <a:pPr marL="914400" lvl="1" indent="-317500" algn="l" rtl="0">
              <a:spcBef>
                <a:spcPts val="0"/>
              </a:spcBef>
              <a:spcAft>
                <a:spcPts val="0"/>
              </a:spcAft>
              <a:buSzPts val="1400"/>
              <a:buChar char="○"/>
            </a:pPr>
            <a:r>
              <a:rPr lang="en" dirty="0"/>
              <a:t>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Encrypt-then-MAC: </a:t>
            </a:r>
            <a:r>
              <a:rPr lang="en-US" dirty="0">
                <a:solidFill>
                  <a:srgbClr val="FF0000"/>
                </a:solidFill>
              </a:rPr>
              <a:t>Enc(</a:t>
            </a:r>
            <a:r>
              <a:rPr lang="en-US" i="1" dirty="0">
                <a:solidFill>
                  <a:srgbClr val="FF0000"/>
                </a:solidFill>
              </a:rPr>
              <a:t>K</a:t>
            </a:r>
            <a:r>
              <a:rPr lang="en-US" sz="900" dirty="0">
                <a:solidFill>
                  <a:srgbClr val="FF0000"/>
                </a:solidFill>
              </a:rPr>
              <a:t>1</a:t>
            </a:r>
            <a:r>
              <a:rPr lang="en-US" dirty="0">
                <a:solidFill>
                  <a:srgbClr val="FF0000"/>
                </a:solidFill>
              </a:rPr>
              <a:t>, </a:t>
            </a:r>
            <a:r>
              <a:rPr lang="en-US" i="1" dirty="0">
                <a:solidFill>
                  <a:srgbClr val="FF0000"/>
                </a:solidFill>
              </a:rPr>
              <a:t>M</a:t>
            </a:r>
            <a:r>
              <a:rPr lang="en-US" dirty="0">
                <a:solidFill>
                  <a:srgbClr val="FF0000"/>
                </a:solidFill>
              </a:rPr>
              <a:t>)</a:t>
            </a:r>
            <a:r>
              <a:rPr lang="en-US" dirty="0"/>
              <a:t> || </a:t>
            </a:r>
            <a:r>
              <a:rPr lang="en-US" dirty="0">
                <a:solidFill>
                  <a:srgbClr val="0000FF"/>
                </a:solidFill>
              </a:rPr>
              <a:t>MAC(</a:t>
            </a:r>
            <a:r>
              <a:rPr lang="en-US" i="1" dirty="0">
                <a:solidFill>
                  <a:srgbClr val="0000FF"/>
                </a:solidFill>
              </a:rPr>
              <a:t>K</a:t>
            </a:r>
            <a:r>
              <a:rPr lang="en-US" sz="900" dirty="0">
                <a:solidFill>
                  <a:srgbClr val="0000FF"/>
                </a:solidFill>
              </a:rPr>
              <a:t>2</a:t>
            </a:r>
            <a:r>
              <a:rPr lang="en-US" dirty="0">
                <a:solidFill>
                  <a:srgbClr val="0000FF"/>
                </a:solidFill>
              </a:rPr>
              <a:t>, </a:t>
            </a:r>
            <a:r>
              <a:rPr lang="en-US" dirty="0">
                <a:solidFill>
                  <a:srgbClr val="FF0000"/>
                </a:solidFill>
              </a:rPr>
              <a:t>Enc(</a:t>
            </a:r>
            <a:r>
              <a:rPr lang="en-US" i="1" dirty="0">
                <a:solidFill>
                  <a:srgbClr val="FF0000"/>
                </a:solidFill>
              </a:rPr>
              <a:t>K</a:t>
            </a:r>
            <a:r>
              <a:rPr lang="en-US" sz="900" dirty="0">
                <a:solidFill>
                  <a:srgbClr val="FF0000"/>
                </a:solidFill>
              </a:rPr>
              <a:t>1</a:t>
            </a:r>
            <a:r>
              <a:rPr lang="en-US" dirty="0">
                <a:solidFill>
                  <a:srgbClr val="FF0000"/>
                </a:solidFill>
              </a:rPr>
              <a:t>, </a:t>
            </a:r>
            <a:r>
              <a:rPr lang="en-US" i="1" dirty="0">
                <a:solidFill>
                  <a:srgbClr val="FF0000"/>
                </a:solidFill>
              </a:rPr>
              <a:t>M</a:t>
            </a:r>
            <a:r>
              <a:rPr lang="en-US" dirty="0">
                <a:solidFill>
                  <a:srgbClr val="FF0000"/>
                </a:solidFill>
              </a:rPr>
              <a:t>)</a:t>
            </a:r>
            <a:r>
              <a:rPr lang="en-US" dirty="0">
                <a:solidFill>
                  <a:srgbClr val="0000FF"/>
                </a:solidFill>
              </a:rPr>
              <a:t>) </a:t>
            </a:r>
          </a:p>
          <a:p>
            <a:pPr marL="914400" lvl="1" indent="-317500" algn="l" rtl="0">
              <a:spcBef>
                <a:spcPts val="0"/>
              </a:spcBef>
              <a:spcAft>
                <a:spcPts val="0"/>
              </a:spcAft>
              <a:buSzPts val="1400"/>
              <a:buChar char="○"/>
            </a:pPr>
            <a:r>
              <a:rPr lang="en-US" dirty="0"/>
              <a:t>Always use Encrypt-then-MAC because it's more robust to mistakes</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Second approach: Use AEAD encryption modes designed to provide confidentiality, integrity, and authenticity</a:t>
            </a:r>
            <a:endParaRPr dirty="0"/>
          </a:p>
          <a:p>
            <a:pPr marL="914400" lvl="1" indent="-317500" algn="l" rtl="0">
              <a:spcBef>
                <a:spcPts val="0"/>
              </a:spcBef>
              <a:spcAft>
                <a:spcPts val="0"/>
              </a:spcAft>
              <a:buSzPts val="1400"/>
              <a:buChar char="○"/>
            </a:pPr>
            <a:r>
              <a:rPr lang="en" dirty="0"/>
              <a:t>Drawback: Incorrectly using AEAD modes leads to losing </a:t>
            </a:r>
            <a:r>
              <a:rPr lang="en" i="1" dirty="0"/>
              <a:t>both</a:t>
            </a:r>
            <a:r>
              <a:rPr lang="en" dirty="0"/>
              <a:t> confidentiality and integrity/authentication</a:t>
            </a:r>
            <a:endParaRPr dirty="0"/>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5183</Words>
  <Application>Microsoft Macintosh PowerPoint</Application>
  <PresentationFormat>On-screen Show (16:9)</PresentationFormat>
  <Paragraphs>717</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Google Sans</vt:lpstr>
      <vt:lpstr>inherit</vt:lpstr>
      <vt:lpstr>STIXGeneral-Italic</vt:lpstr>
      <vt:lpstr>STIXGeneral-Regular</vt:lpstr>
      <vt:lpstr>Arial</vt:lpstr>
      <vt:lpstr>Courier New</vt:lpstr>
      <vt:lpstr>Georgia</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36</cp:revision>
  <dcterms:modified xsi:type="dcterms:W3CDTF">2023-09-07T12:54:45Z</dcterms:modified>
</cp:coreProperties>
</file>