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0150"/>
  </p:normalViewPr>
  <p:slideViewPr>
    <p:cSldViewPr>
      <p:cViewPr varScale="1">
        <p:scale>
          <a:sx n="200" d="100"/>
          <a:sy n="200" d="100"/>
        </p:scale>
        <p:origin x="4744" y="176"/>
      </p:cViewPr>
      <p:guideLst>
        <p:guide orient="horz" pos="2880"/>
        <p:guide pos="216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0D01D-0200-2B47-BC2D-7271BE5E8CE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9162C-6CC7-D34D-A891-99D949691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9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"/>
              </a:rPr>
              <a:t>What can S' do to gain access? S' can write a program that does two things, the first of which is the following sequence of commands: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"/>
              </a:rPr>
              <a:t>Create a new object O'.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"/>
              </a:rPr>
              <a:t>Grant S write access to O'.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"/>
              </a:rPr>
              <a:t>Grant S' read access to O'.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"/>
              </a:rPr>
              <a:t>Copy O to O'.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"/>
              </a:rPr>
              <a:t>The second thing the program does is to act like a video game (or some other application that S might be interested in running). If the program is run by S, then S' will get access to the contents of O (now in O'). This type of program is referred to as a </a:t>
            </a:r>
            <a:r>
              <a:rPr lang="en-US" b="0" i="1" dirty="0">
                <a:solidFill>
                  <a:srgbClr val="000000"/>
                </a:solidFill>
                <a:effectLst/>
                <a:latin typeface="Times"/>
              </a:rPr>
              <a:t>Trojan horse</a:t>
            </a:r>
            <a:r>
              <a:rPr lang="en-US" b="0" i="0" dirty="0">
                <a:solidFill>
                  <a:srgbClr val="000000"/>
                </a:solidFill>
                <a:effectLst/>
                <a:latin typeface="Times"/>
              </a:rPr>
              <a:t>.  DAC mechanisms are typically insufficient to protect against Trojan horse attacks.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79162C-6CC7-D34D-A891-99D9496910D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95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Information cannot leak to subjects who are not cleared for the information.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79162C-6CC7-D34D-A891-99D9496910D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16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6939" y="1759661"/>
            <a:ext cx="4751705" cy="4121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21908" y="6338315"/>
            <a:ext cx="1117091" cy="39319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03491" y="6347807"/>
            <a:ext cx="1051142" cy="39528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09676"/>
            <a:ext cx="969454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93189"/>
            <a:ext cx="10357485" cy="421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6939" y="6464985"/>
            <a:ext cx="10191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444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ihaichiroiu/" TargetMode="External"/><Relationship Id="rId2" Type="http://schemas.openxmlformats.org/officeDocument/2006/relationships/hyperlink" Target="https://ocw.cs.pub.ro/courses/isc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ornell.edu/courses/cs5430/2011sp/NL.accessControl.html" TargetMode="External"/><Relationship Id="rId2" Type="http://schemas.openxmlformats.org/officeDocument/2006/relationships/hyperlink" Target="http://www.profsandhu.com/confrnc/asiaccs/asiaccs06-pei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eople.cs.rutgers.edu/~pxk/419/notes/access.html" TargetMode="External"/><Relationship Id="rId4" Type="http://schemas.openxmlformats.org/officeDocument/2006/relationships/hyperlink" Target="http://cnitarot.github.io/courses/cs526_Spring_2015/s2014_526_ac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0057" y="1669160"/>
            <a:ext cx="8228330" cy="17633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22275" marR="5080" indent="-410209">
              <a:lnSpc>
                <a:spcPts val="6480"/>
              </a:lnSpc>
              <a:spcBef>
                <a:spcPts val="915"/>
              </a:spcBef>
              <a:tabLst>
                <a:tab pos="4998085" algn="l"/>
              </a:tabLst>
            </a:pPr>
            <a:r>
              <a:rPr sz="6000" u="sng" dirty="0">
                <a:solidFill>
                  <a:srgbClr val="D14500"/>
                </a:solidFill>
                <a:uFill>
                  <a:solidFill>
                    <a:srgbClr val="D14500"/>
                  </a:solidFill>
                </a:uFill>
                <a:latin typeface="Source Sans 3"/>
                <a:cs typeface="Source Sans 3"/>
                <a:hlinkClick r:id="rId2"/>
              </a:rPr>
              <a:t>Introduction</a:t>
            </a:r>
            <a:r>
              <a:rPr sz="6000" u="sng" spc="-140" dirty="0">
                <a:solidFill>
                  <a:srgbClr val="D14500"/>
                </a:solidFill>
                <a:uFill>
                  <a:solidFill>
                    <a:srgbClr val="D14500"/>
                  </a:solidFill>
                </a:uFill>
                <a:latin typeface="Source Sans 3"/>
                <a:cs typeface="Source Sans 3"/>
                <a:hlinkClick r:id="rId2"/>
              </a:rPr>
              <a:t> </a:t>
            </a:r>
            <a:r>
              <a:rPr sz="6000" u="sng" spc="-25" dirty="0">
                <a:solidFill>
                  <a:srgbClr val="D14500"/>
                </a:solidFill>
                <a:uFill>
                  <a:solidFill>
                    <a:srgbClr val="D14500"/>
                  </a:solidFill>
                </a:uFill>
                <a:latin typeface="Source Sans 3"/>
                <a:cs typeface="Source Sans 3"/>
                <a:hlinkClick r:id="rId2"/>
              </a:rPr>
              <a:t>to</a:t>
            </a:r>
            <a:r>
              <a:rPr sz="6000" u="sng" dirty="0">
                <a:solidFill>
                  <a:srgbClr val="D14500"/>
                </a:solidFill>
                <a:uFill>
                  <a:solidFill>
                    <a:srgbClr val="D14500"/>
                  </a:solidFill>
                </a:uFill>
                <a:latin typeface="Source Sans 3"/>
                <a:cs typeface="Source Sans 3"/>
                <a:hlinkClick r:id="rId2"/>
              </a:rPr>
              <a:t>	</a:t>
            </a:r>
            <a:r>
              <a:rPr sz="6000" u="sng" spc="-10" dirty="0">
                <a:solidFill>
                  <a:srgbClr val="D14500"/>
                </a:solidFill>
                <a:uFill>
                  <a:solidFill>
                    <a:srgbClr val="D14500"/>
                  </a:solidFill>
                </a:uFill>
                <a:latin typeface="Source Sans 3"/>
                <a:cs typeface="Source Sans 3"/>
                <a:hlinkClick r:id="rId2"/>
              </a:rPr>
              <a:t>Computer</a:t>
            </a:r>
            <a:r>
              <a:rPr sz="6000" spc="-10" dirty="0">
                <a:solidFill>
                  <a:srgbClr val="D14500"/>
                </a:solidFill>
                <a:latin typeface="Source Sans 3"/>
                <a:cs typeface="Source Sans 3"/>
              </a:rPr>
              <a:t> </a:t>
            </a:r>
            <a:r>
              <a:rPr sz="6000" u="sng" dirty="0">
                <a:solidFill>
                  <a:srgbClr val="D14500"/>
                </a:solidFill>
                <a:uFill>
                  <a:solidFill>
                    <a:srgbClr val="D14500"/>
                  </a:solidFill>
                </a:uFill>
                <a:latin typeface="Source Sans 3"/>
                <a:cs typeface="Source Sans 3"/>
                <a:hlinkClick r:id="rId2"/>
              </a:rPr>
              <a:t>Security Lecture</a:t>
            </a:r>
            <a:r>
              <a:rPr sz="6000" u="sng" spc="-25" dirty="0">
                <a:solidFill>
                  <a:srgbClr val="D14500"/>
                </a:solidFill>
                <a:uFill>
                  <a:solidFill>
                    <a:srgbClr val="D14500"/>
                  </a:solidFill>
                </a:uFill>
                <a:latin typeface="Source Sans 3"/>
                <a:cs typeface="Source Sans 3"/>
                <a:hlinkClick r:id="rId2"/>
              </a:rPr>
              <a:t> </a:t>
            </a:r>
            <a:r>
              <a:rPr sz="6000" u="sng" spc="-10" dirty="0">
                <a:solidFill>
                  <a:srgbClr val="D14500"/>
                </a:solidFill>
                <a:uFill>
                  <a:solidFill>
                    <a:srgbClr val="D14500"/>
                  </a:solidFill>
                </a:uFill>
                <a:latin typeface="Source Sans 3"/>
                <a:cs typeface="Source Sans 3"/>
                <a:hlinkClick r:id="rId2"/>
              </a:rPr>
              <a:t>Slides</a:t>
            </a:r>
            <a:endParaRPr sz="6000" dirty="0">
              <a:latin typeface="Source Sans 3"/>
              <a:cs typeface="Source Sans 3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77000" y="6096000"/>
            <a:ext cx="7684770" cy="473848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5"/>
              </a:spcBef>
            </a:pPr>
            <a:r>
              <a:rPr sz="2400" dirty="0">
                <a:solidFill>
                  <a:srgbClr val="333333"/>
                </a:solidFill>
                <a:latin typeface="Source Sans 3"/>
                <a:cs typeface="Source Sans 3"/>
              </a:rPr>
              <a:t>©</a:t>
            </a:r>
            <a:r>
              <a:rPr sz="2400" spc="-25" dirty="0">
                <a:solidFill>
                  <a:srgbClr val="333333"/>
                </a:solidFill>
                <a:latin typeface="Source Sans 3"/>
                <a:cs typeface="Source Sans 3"/>
              </a:rPr>
              <a:t> </a:t>
            </a:r>
            <a:r>
              <a:rPr lang="en-US" sz="2400" spc="-25" dirty="0">
                <a:solidFill>
                  <a:srgbClr val="333333"/>
                </a:solidFill>
                <a:latin typeface="Source Sans 3"/>
                <a:cs typeface="Source Sans 3"/>
              </a:rPr>
              <a:t>Copyright to</a:t>
            </a:r>
            <a:r>
              <a:rPr sz="2400" spc="-25" dirty="0">
                <a:solidFill>
                  <a:srgbClr val="333333"/>
                </a:solidFill>
                <a:latin typeface="Source Sans 3"/>
                <a:cs typeface="Source Sans 3"/>
              </a:rPr>
              <a:t> </a:t>
            </a:r>
            <a:r>
              <a:rPr sz="2400" u="sng" dirty="0">
                <a:solidFill>
                  <a:srgbClr val="D14500"/>
                </a:solidFill>
                <a:uFill>
                  <a:solidFill>
                    <a:srgbClr val="D14500"/>
                  </a:solidFill>
                </a:uFill>
                <a:latin typeface="Source Sans 3"/>
                <a:cs typeface="Source Sans 3"/>
                <a:hlinkClick r:id="rId3"/>
              </a:rPr>
              <a:t>Mihai</a:t>
            </a:r>
            <a:r>
              <a:rPr sz="2400" u="sng" spc="-35" dirty="0">
                <a:solidFill>
                  <a:srgbClr val="D14500"/>
                </a:solidFill>
                <a:uFill>
                  <a:solidFill>
                    <a:srgbClr val="D14500"/>
                  </a:solidFill>
                </a:uFill>
                <a:latin typeface="Source Sans 3"/>
                <a:cs typeface="Source Sans 3"/>
                <a:hlinkClick r:id="rId3"/>
              </a:rPr>
              <a:t> </a:t>
            </a:r>
            <a:r>
              <a:rPr sz="2400" u="sng" spc="-10" dirty="0">
                <a:solidFill>
                  <a:srgbClr val="D14500"/>
                </a:solidFill>
                <a:uFill>
                  <a:solidFill>
                    <a:srgbClr val="D14500"/>
                  </a:solidFill>
                </a:uFill>
                <a:latin typeface="Source Sans 3"/>
                <a:cs typeface="Source Sans 3"/>
                <a:hlinkClick r:id="rId3"/>
              </a:rPr>
              <a:t>Chiroiu</a:t>
            </a:r>
            <a:r>
              <a:rPr sz="2400" u="sng" spc="600" dirty="0">
                <a:solidFill>
                  <a:srgbClr val="D14500"/>
                </a:solidFill>
                <a:uFill>
                  <a:solidFill>
                    <a:srgbClr val="D14500"/>
                  </a:solidFill>
                </a:uFill>
                <a:latin typeface="Source Sans 3"/>
                <a:cs typeface="Source Sans 3"/>
                <a:hlinkClick r:id="rId3"/>
              </a:rPr>
              <a:t> </a:t>
            </a:r>
            <a:endParaRPr sz="2400" dirty="0">
              <a:latin typeface="Source Sans 3"/>
              <a:cs typeface="Source Sans 3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Vocabulary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56565"/>
            <a:ext cx="10356850" cy="25634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relation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between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Principals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One-To-</a:t>
            </a:r>
            <a:r>
              <a:rPr sz="2800" spc="-20" dirty="0">
                <a:latin typeface="Calibri"/>
                <a:cs typeface="Calibri"/>
              </a:rPr>
              <a:t>Many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Allows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accountability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user’s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actions,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least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privileges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required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task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E.g.,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API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keys: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don’t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share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password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180"/>
              </a:spcBef>
              <a:buFont typeface="Arial"/>
              <a:buChar char="•"/>
            </a:pPr>
            <a:endParaRPr sz="2400">
              <a:latin typeface="Calibri"/>
              <a:cs typeface="Calibri"/>
            </a:endParaRPr>
          </a:p>
          <a:p>
            <a:pPr marL="240029" marR="5080" indent="-227329">
              <a:lnSpc>
                <a:spcPts val="302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  <a:tab pos="882650" algn="l"/>
                <a:tab pos="2504440" algn="l"/>
                <a:tab pos="2842895" algn="l"/>
                <a:tab pos="4260215" algn="l"/>
                <a:tab pos="4973320" algn="l"/>
                <a:tab pos="6186805" algn="l"/>
                <a:tab pos="6861809" algn="l"/>
                <a:tab pos="7392670" algn="l"/>
                <a:tab pos="8633460" algn="l"/>
                <a:tab pos="9110345" algn="l"/>
              </a:tabLst>
            </a:pP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simplicity,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principal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subject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can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be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treated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as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identical 	concepts.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Vocabulary</a:t>
            </a:r>
            <a:r>
              <a:rPr spc="-30" dirty="0"/>
              <a:t> </a:t>
            </a:r>
            <a:r>
              <a:rPr dirty="0"/>
              <a:t>- </a:t>
            </a:r>
            <a:r>
              <a:rPr spc="-10" dirty="0"/>
              <a:t>Objects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0029" marR="5080" indent="-227329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  <a:tab pos="794385" algn="l"/>
                <a:tab pos="1864360" algn="l"/>
                <a:tab pos="2245360" algn="l"/>
                <a:tab pos="3665854" algn="l"/>
                <a:tab pos="4201160" algn="l"/>
                <a:tab pos="5223510" algn="l"/>
                <a:tab pos="5555615" algn="l"/>
                <a:tab pos="6764655" algn="l"/>
                <a:tab pos="7433309" algn="l"/>
                <a:tab pos="8785860" algn="l"/>
              </a:tabLst>
            </a:pPr>
            <a:r>
              <a:rPr spc="-25" dirty="0"/>
              <a:t>An</a:t>
            </a:r>
            <a:r>
              <a:rPr dirty="0"/>
              <a:t>	</a:t>
            </a:r>
            <a:r>
              <a:rPr spc="-10" dirty="0"/>
              <a:t>object</a:t>
            </a:r>
            <a:r>
              <a:rPr dirty="0"/>
              <a:t>	</a:t>
            </a:r>
            <a:r>
              <a:rPr spc="-25" dirty="0"/>
              <a:t>is</a:t>
            </a:r>
            <a:r>
              <a:rPr dirty="0"/>
              <a:t>	</a:t>
            </a:r>
            <a:r>
              <a:rPr spc="-10" dirty="0"/>
              <a:t>anything</a:t>
            </a:r>
            <a:r>
              <a:rPr dirty="0"/>
              <a:t>	</a:t>
            </a:r>
            <a:r>
              <a:rPr spc="-25" dirty="0"/>
              <a:t>on</a:t>
            </a:r>
            <a:r>
              <a:rPr dirty="0"/>
              <a:t>	</a:t>
            </a:r>
            <a:r>
              <a:rPr spc="-10" dirty="0"/>
              <a:t>which</a:t>
            </a:r>
            <a:r>
              <a:rPr dirty="0"/>
              <a:t>	</a:t>
            </a:r>
            <a:r>
              <a:rPr spc="-50" dirty="0"/>
              <a:t>a</a:t>
            </a:r>
            <a:r>
              <a:rPr dirty="0"/>
              <a:t>	</a:t>
            </a:r>
            <a:r>
              <a:rPr spc="-10" dirty="0"/>
              <a:t>subject</a:t>
            </a:r>
            <a:r>
              <a:rPr dirty="0"/>
              <a:t>	</a:t>
            </a:r>
            <a:r>
              <a:rPr spc="-25" dirty="0"/>
              <a:t>can</a:t>
            </a:r>
            <a:r>
              <a:rPr dirty="0"/>
              <a:t>	</a:t>
            </a:r>
            <a:r>
              <a:rPr spc="-10" dirty="0"/>
              <a:t>perform</a:t>
            </a:r>
            <a:r>
              <a:rPr dirty="0"/>
              <a:t>	</a:t>
            </a:r>
            <a:r>
              <a:rPr spc="-10" dirty="0"/>
              <a:t>operations 	</a:t>
            </a:r>
            <a:r>
              <a:rPr dirty="0"/>
              <a:t>(mediated</a:t>
            </a:r>
            <a:r>
              <a:rPr spc="-85" dirty="0"/>
              <a:t> </a:t>
            </a:r>
            <a:r>
              <a:rPr dirty="0"/>
              <a:t>by</a:t>
            </a:r>
            <a:r>
              <a:rPr spc="-85" dirty="0"/>
              <a:t> </a:t>
            </a:r>
            <a:r>
              <a:rPr spc="-10" dirty="0"/>
              <a:t>rights)</a:t>
            </a:r>
          </a:p>
          <a:p>
            <a:pPr marL="240029" indent="-227329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0029" algn="l"/>
              </a:tabLst>
            </a:pPr>
            <a:r>
              <a:rPr dirty="0"/>
              <a:t>Usually</a:t>
            </a:r>
            <a:r>
              <a:rPr spc="-45" dirty="0"/>
              <a:t> </a:t>
            </a:r>
            <a:r>
              <a:rPr dirty="0"/>
              <a:t>objects</a:t>
            </a:r>
            <a:r>
              <a:rPr spc="-35" dirty="0"/>
              <a:t> </a:t>
            </a:r>
            <a:r>
              <a:rPr dirty="0"/>
              <a:t>are</a:t>
            </a:r>
            <a:r>
              <a:rPr spc="-60" dirty="0"/>
              <a:t> </a:t>
            </a:r>
            <a:r>
              <a:rPr dirty="0"/>
              <a:t>passive,</a:t>
            </a:r>
            <a:r>
              <a:rPr spc="-50" dirty="0"/>
              <a:t> </a:t>
            </a:r>
            <a:r>
              <a:rPr dirty="0"/>
              <a:t>for</a:t>
            </a:r>
            <a:r>
              <a:rPr spc="-60" dirty="0"/>
              <a:t> </a:t>
            </a:r>
            <a:r>
              <a:rPr spc="-10" dirty="0"/>
              <a:t>example:</a:t>
            </a:r>
          </a:p>
          <a:p>
            <a:pPr marL="697230" lvl="1" indent="-227329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697230" algn="l"/>
              </a:tabLst>
            </a:pPr>
            <a:r>
              <a:rPr sz="2400" spc="-20" dirty="0">
                <a:latin typeface="Calibri"/>
                <a:cs typeface="Calibri"/>
              </a:rPr>
              <a:t>File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Directory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Folder)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-10" dirty="0">
                <a:latin typeface="Calibri"/>
                <a:cs typeface="Calibri"/>
              </a:rPr>
              <a:t> segment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0029" algn="l"/>
              </a:tabLst>
            </a:pPr>
            <a:r>
              <a:rPr dirty="0"/>
              <a:t>But,</a:t>
            </a:r>
            <a:r>
              <a:rPr spc="-45" dirty="0"/>
              <a:t> </a:t>
            </a:r>
            <a:r>
              <a:rPr dirty="0"/>
              <a:t>subjects</a:t>
            </a:r>
            <a:r>
              <a:rPr spc="-25" dirty="0"/>
              <a:t> </a:t>
            </a:r>
            <a:r>
              <a:rPr dirty="0"/>
              <a:t>(e.g.,</a:t>
            </a:r>
            <a:r>
              <a:rPr spc="-60" dirty="0"/>
              <a:t> </a:t>
            </a:r>
            <a:r>
              <a:rPr dirty="0"/>
              <a:t>processes)</a:t>
            </a:r>
            <a:r>
              <a:rPr spc="-35" dirty="0"/>
              <a:t> </a:t>
            </a:r>
            <a:r>
              <a:rPr dirty="0"/>
              <a:t>can</a:t>
            </a:r>
            <a:r>
              <a:rPr spc="-50" dirty="0"/>
              <a:t> </a:t>
            </a:r>
            <a:r>
              <a:rPr dirty="0"/>
              <a:t>also</a:t>
            </a:r>
            <a:r>
              <a:rPr spc="-55" dirty="0"/>
              <a:t> </a:t>
            </a:r>
            <a:r>
              <a:rPr dirty="0"/>
              <a:t>be</a:t>
            </a:r>
            <a:r>
              <a:rPr spc="-50" dirty="0"/>
              <a:t> </a:t>
            </a:r>
            <a:r>
              <a:rPr dirty="0"/>
              <a:t>objects,</a:t>
            </a:r>
            <a:r>
              <a:rPr spc="-60" dirty="0"/>
              <a:t> </a:t>
            </a:r>
            <a:r>
              <a:rPr dirty="0"/>
              <a:t>with</a:t>
            </a:r>
            <a:r>
              <a:rPr spc="-55" dirty="0"/>
              <a:t> </a:t>
            </a:r>
            <a:r>
              <a:rPr spc="-10" dirty="0"/>
              <a:t>operations</a:t>
            </a: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spc="-20" dirty="0">
                <a:latin typeface="Calibri"/>
                <a:cs typeface="Calibri"/>
              </a:rPr>
              <a:t>kill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suspend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resume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844" y="3541598"/>
            <a:ext cx="692086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Access</a:t>
            </a:r>
            <a:r>
              <a:rPr sz="6000" spc="-80" dirty="0"/>
              <a:t> </a:t>
            </a:r>
            <a:r>
              <a:rPr sz="6000" dirty="0"/>
              <a:t>control</a:t>
            </a:r>
            <a:r>
              <a:rPr sz="6000" spc="-100" dirty="0"/>
              <a:t> </a:t>
            </a:r>
            <a:r>
              <a:rPr sz="6000" spc="-10" dirty="0"/>
              <a:t>models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Access</a:t>
            </a:r>
            <a:r>
              <a:rPr spc="-80" dirty="0"/>
              <a:t> </a:t>
            </a:r>
            <a:r>
              <a:rPr dirty="0"/>
              <a:t>control</a:t>
            </a:r>
            <a:r>
              <a:rPr spc="-75" dirty="0"/>
              <a:t> </a:t>
            </a:r>
            <a:r>
              <a:rPr spc="-10" dirty="0"/>
              <a:t>enforcement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10356850" cy="378015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0029" marR="5080" indent="-227329" algn="just">
              <a:lnSpc>
                <a:spcPct val="90000"/>
              </a:lnSpc>
              <a:spcBef>
                <a:spcPts val="434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dirty="0">
                <a:latin typeface="Calibri"/>
                <a:cs typeface="Calibri"/>
              </a:rPr>
              <a:t>Discretionary</a:t>
            </a:r>
            <a:r>
              <a:rPr sz="2800" b="1" spc="120" dirty="0">
                <a:latin typeface="Calibri"/>
                <a:cs typeface="Calibri"/>
              </a:rPr>
              <a:t>  </a:t>
            </a:r>
            <a:r>
              <a:rPr sz="2800" b="1" dirty="0">
                <a:latin typeface="Calibri"/>
                <a:cs typeface="Calibri"/>
              </a:rPr>
              <a:t>access</a:t>
            </a:r>
            <a:r>
              <a:rPr sz="2800" b="1" spc="130" dirty="0">
                <a:latin typeface="Calibri"/>
                <a:cs typeface="Calibri"/>
              </a:rPr>
              <a:t>  </a:t>
            </a:r>
            <a:r>
              <a:rPr sz="2800" b="1" dirty="0">
                <a:latin typeface="Calibri"/>
                <a:cs typeface="Calibri"/>
              </a:rPr>
              <a:t>controls</a:t>
            </a:r>
            <a:r>
              <a:rPr sz="2800" b="1" spc="120" dirty="0">
                <a:latin typeface="Calibri"/>
                <a:cs typeface="Calibri"/>
              </a:rPr>
              <a:t>  </a:t>
            </a:r>
            <a:r>
              <a:rPr sz="2800" b="1" dirty="0">
                <a:latin typeface="Calibri"/>
                <a:cs typeface="Calibri"/>
              </a:rPr>
              <a:t>(DAC)</a:t>
            </a:r>
            <a:r>
              <a:rPr sz="2800" b="1" spc="12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12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12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12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12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objects</a:t>
            </a:r>
            <a:r>
              <a:rPr sz="2800" spc="125" dirty="0">
                <a:latin typeface="Calibri"/>
                <a:cs typeface="Calibri"/>
              </a:rPr>
              <a:t>  </a:t>
            </a:r>
            <a:r>
              <a:rPr sz="2800" spc="-25" dirty="0">
                <a:latin typeface="Calibri"/>
                <a:cs typeface="Calibri"/>
              </a:rPr>
              <a:t>(or 	</a:t>
            </a:r>
            <a:r>
              <a:rPr sz="2800" dirty="0">
                <a:latin typeface="Calibri"/>
                <a:cs typeface="Calibri"/>
              </a:rPr>
              <a:t>subjects)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propagated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subject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another.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Possession 	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4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48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4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right</a:t>
            </a:r>
            <a:r>
              <a:rPr sz="2800" spc="50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48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5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subject</a:t>
            </a:r>
            <a:r>
              <a:rPr sz="2800" spc="5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5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sufficient</a:t>
            </a:r>
            <a:r>
              <a:rPr sz="2800" spc="4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5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allow</a:t>
            </a:r>
            <a:r>
              <a:rPr sz="2800" spc="5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48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50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	</a:t>
            </a:r>
            <a:r>
              <a:rPr sz="2800" spc="-10" dirty="0">
                <a:latin typeface="Calibri"/>
                <a:cs typeface="Calibri"/>
              </a:rPr>
              <a:t>object.</a:t>
            </a:r>
            <a:endParaRPr sz="2800">
              <a:latin typeface="Calibri"/>
              <a:cs typeface="Calibri"/>
            </a:endParaRPr>
          </a:p>
          <a:p>
            <a:pPr marL="240029" marR="5715" indent="-227329" algn="just">
              <a:lnSpc>
                <a:spcPts val="302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dirty="0">
                <a:latin typeface="Calibri"/>
                <a:cs typeface="Calibri"/>
              </a:rPr>
              <a:t>Mandatory</a:t>
            </a:r>
            <a:r>
              <a:rPr sz="2800" b="1" spc="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access</a:t>
            </a:r>
            <a:r>
              <a:rPr sz="2800" b="1" spc="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controls</a:t>
            </a:r>
            <a:r>
              <a:rPr sz="2800" b="1" spc="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(MAC)</a:t>
            </a:r>
            <a:r>
              <a:rPr sz="2800" b="1" spc="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subjects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objects 	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based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system-</a:t>
            </a:r>
            <a:r>
              <a:rPr sz="2800" dirty="0">
                <a:latin typeface="Calibri"/>
                <a:cs typeface="Calibri"/>
              </a:rPr>
              <a:t>wide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policies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(based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security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labels)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can 	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changed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only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administrator.</a:t>
            </a:r>
            <a:endParaRPr sz="2800">
              <a:latin typeface="Calibri"/>
              <a:cs typeface="Calibri"/>
            </a:endParaRPr>
          </a:p>
          <a:p>
            <a:pPr marL="240029" marR="5080" indent="-227329" algn="just">
              <a:lnSpc>
                <a:spcPts val="302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0" dirty="0">
                <a:latin typeface="Calibri"/>
                <a:cs typeface="Calibri"/>
              </a:rPr>
              <a:t>Role-</a:t>
            </a:r>
            <a:r>
              <a:rPr sz="2800" b="1" dirty="0">
                <a:latin typeface="Calibri"/>
                <a:cs typeface="Calibri"/>
              </a:rPr>
              <a:t>Based</a:t>
            </a:r>
            <a:r>
              <a:rPr sz="2800" b="1" spc="1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Access</a:t>
            </a:r>
            <a:r>
              <a:rPr sz="2800" b="1" spc="1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Control</a:t>
            </a:r>
            <a:r>
              <a:rPr sz="2800" b="1" spc="13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(RBAC)</a:t>
            </a:r>
            <a:r>
              <a:rPr sz="2800" b="1" spc="1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configured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both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MAC 	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DAC,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objects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based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roles.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844" y="3541598"/>
            <a:ext cx="899414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Discretionary</a:t>
            </a:r>
            <a:r>
              <a:rPr sz="6000" spc="-114" dirty="0"/>
              <a:t> </a:t>
            </a:r>
            <a:r>
              <a:rPr sz="6000" dirty="0"/>
              <a:t>access</a:t>
            </a:r>
            <a:r>
              <a:rPr sz="6000" spc="-100" dirty="0"/>
              <a:t> </a:t>
            </a:r>
            <a:r>
              <a:rPr sz="6000" spc="-10" dirty="0"/>
              <a:t>controls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DAC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9469755" cy="222377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No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precise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definition.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ts val="3190"/>
              </a:lnSpc>
              <a:spcBef>
                <a:spcPts val="6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Basically,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DAC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allows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rights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propagated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subject’s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0"/>
              </a:lnSpc>
            </a:pPr>
            <a:r>
              <a:rPr sz="2800" spc="-10" dirty="0">
                <a:latin typeface="Calibri"/>
                <a:cs typeface="Calibri"/>
              </a:rPr>
              <a:t>discretion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often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owner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object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used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UNIX,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Windows,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DAC</a:t>
            </a:r>
            <a:r>
              <a:rPr spc="-90" dirty="0"/>
              <a:t> </a:t>
            </a:r>
            <a:r>
              <a:rPr spc="-10" dirty="0"/>
              <a:t>Implementation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10358755" cy="21170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0029" marR="5080" indent="-227329" algn="just">
              <a:lnSpc>
                <a:spcPct val="90400"/>
              </a:lnSpc>
              <a:spcBef>
                <a:spcPts val="4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Let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S</a:t>
            </a:r>
            <a:r>
              <a:rPr sz="2800" i="1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subjects,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O</a:t>
            </a:r>
            <a:r>
              <a:rPr sz="2800" i="1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objects,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 P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 	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2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permissions.</a:t>
            </a:r>
            <a:r>
              <a:rPr sz="2800" spc="3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3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description</a:t>
            </a:r>
            <a:r>
              <a:rPr sz="2800" spc="2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2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3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control</a:t>
            </a:r>
            <a:r>
              <a:rPr sz="2800" spc="2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3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2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given</a:t>
            </a:r>
            <a:r>
              <a:rPr sz="2800" spc="3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29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a 	</a:t>
            </a:r>
            <a:r>
              <a:rPr sz="2800" dirty="0">
                <a:latin typeface="Calibri"/>
                <a:cs typeface="Calibri"/>
              </a:rPr>
              <a:t>set 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⊆ 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×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×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P.</a:t>
            </a:r>
            <a:endParaRPr sz="2800">
              <a:latin typeface="Calibri"/>
              <a:cs typeface="Calibri"/>
            </a:endParaRPr>
          </a:p>
          <a:p>
            <a:pPr marL="240029" marR="5080" indent="-227329" algn="just">
              <a:lnSpc>
                <a:spcPts val="3030"/>
              </a:lnSpc>
              <a:spcBef>
                <a:spcPts val="10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When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new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permissions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 added, triplets are added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A;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they 	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removed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(revoked),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triplets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deleted.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Access</a:t>
            </a:r>
            <a:r>
              <a:rPr spc="-55" dirty="0"/>
              <a:t> </a:t>
            </a:r>
            <a:r>
              <a:rPr dirty="0"/>
              <a:t>control</a:t>
            </a:r>
            <a:r>
              <a:rPr spc="-45" dirty="0"/>
              <a:t> </a:t>
            </a:r>
            <a:r>
              <a:rPr dirty="0"/>
              <a:t>–</a:t>
            </a:r>
            <a:r>
              <a:rPr spc="-50" dirty="0"/>
              <a:t> </a:t>
            </a:r>
            <a:r>
              <a:rPr spc="-10" dirty="0"/>
              <a:t>Representation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16148" y="3850385"/>
          <a:ext cx="6873239" cy="1764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19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71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71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71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U1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U2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rw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kill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U3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parent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U4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1849373" y="3075432"/>
            <a:ext cx="8740140" cy="462280"/>
            <a:chOff x="1849373" y="3075432"/>
            <a:chExt cx="8740140" cy="462280"/>
          </a:xfrm>
        </p:grpSpPr>
        <p:sp>
          <p:nvSpPr>
            <p:cNvPr id="5" name="object 5"/>
            <p:cNvSpPr/>
            <p:nvPr/>
          </p:nvSpPr>
          <p:spPr>
            <a:xfrm>
              <a:off x="1849373" y="3265043"/>
              <a:ext cx="8740140" cy="85725"/>
            </a:xfrm>
            <a:custGeom>
              <a:avLst/>
              <a:gdLst/>
              <a:ahLst/>
              <a:cxnLst/>
              <a:rect l="l" t="t" r="r" b="b"/>
              <a:pathLst>
                <a:path w="8740140" h="85725">
                  <a:moveTo>
                    <a:pt x="8654034" y="57149"/>
                  </a:moveTo>
                  <a:lnTo>
                    <a:pt x="8654034" y="85725"/>
                  </a:lnTo>
                  <a:lnTo>
                    <a:pt x="8711099" y="57150"/>
                  </a:lnTo>
                  <a:lnTo>
                    <a:pt x="8654034" y="57149"/>
                  </a:lnTo>
                  <a:close/>
                </a:path>
                <a:path w="8740140" h="85725">
                  <a:moveTo>
                    <a:pt x="8654034" y="28574"/>
                  </a:moveTo>
                  <a:lnTo>
                    <a:pt x="8654034" y="57149"/>
                  </a:lnTo>
                  <a:lnTo>
                    <a:pt x="8668258" y="57150"/>
                  </a:lnTo>
                  <a:lnTo>
                    <a:pt x="8668258" y="28575"/>
                  </a:lnTo>
                  <a:lnTo>
                    <a:pt x="8654034" y="28574"/>
                  </a:lnTo>
                  <a:close/>
                </a:path>
                <a:path w="8740140" h="85725">
                  <a:moveTo>
                    <a:pt x="8654034" y="0"/>
                  </a:moveTo>
                  <a:lnTo>
                    <a:pt x="8654034" y="28574"/>
                  </a:lnTo>
                  <a:lnTo>
                    <a:pt x="8668258" y="28575"/>
                  </a:lnTo>
                  <a:lnTo>
                    <a:pt x="8668258" y="57150"/>
                  </a:lnTo>
                  <a:lnTo>
                    <a:pt x="8711099" y="57149"/>
                  </a:lnTo>
                  <a:lnTo>
                    <a:pt x="8739759" y="42799"/>
                  </a:lnTo>
                  <a:lnTo>
                    <a:pt x="8654034" y="0"/>
                  </a:lnTo>
                  <a:close/>
                </a:path>
                <a:path w="8740140" h="85725">
                  <a:moveTo>
                    <a:pt x="0" y="28448"/>
                  </a:moveTo>
                  <a:lnTo>
                    <a:pt x="0" y="57023"/>
                  </a:lnTo>
                  <a:lnTo>
                    <a:pt x="8654034" y="57149"/>
                  </a:lnTo>
                  <a:lnTo>
                    <a:pt x="8654034" y="28574"/>
                  </a:lnTo>
                  <a:lnTo>
                    <a:pt x="0" y="284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32019" y="3075432"/>
              <a:ext cx="2971800" cy="462280"/>
            </a:xfrm>
            <a:custGeom>
              <a:avLst/>
              <a:gdLst/>
              <a:ahLst/>
              <a:cxnLst/>
              <a:rect l="l" t="t" r="r" b="b"/>
              <a:pathLst>
                <a:path w="2971800" h="462279">
                  <a:moveTo>
                    <a:pt x="2971800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2971800" y="461772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180147" y="3379470"/>
            <a:ext cx="85725" cy="2637790"/>
          </a:xfrm>
          <a:custGeom>
            <a:avLst/>
            <a:gdLst/>
            <a:ahLst/>
            <a:cxnLst/>
            <a:rect l="l" t="t" r="r" b="b"/>
            <a:pathLst>
              <a:path w="85725" h="2637790">
                <a:moveTo>
                  <a:pt x="28575" y="2551595"/>
                </a:moveTo>
                <a:lnTo>
                  <a:pt x="0" y="2551595"/>
                </a:lnTo>
                <a:lnTo>
                  <a:pt x="42862" y="2637320"/>
                </a:lnTo>
                <a:lnTo>
                  <a:pt x="78581" y="2565882"/>
                </a:lnTo>
                <a:lnTo>
                  <a:pt x="28575" y="2565882"/>
                </a:lnTo>
                <a:lnTo>
                  <a:pt x="28575" y="2551595"/>
                </a:lnTo>
                <a:close/>
              </a:path>
              <a:path w="85725" h="2637790">
                <a:moveTo>
                  <a:pt x="57150" y="0"/>
                </a:moveTo>
                <a:lnTo>
                  <a:pt x="28575" y="0"/>
                </a:lnTo>
                <a:lnTo>
                  <a:pt x="28575" y="2565882"/>
                </a:lnTo>
                <a:lnTo>
                  <a:pt x="57150" y="2565882"/>
                </a:lnTo>
                <a:lnTo>
                  <a:pt x="57150" y="0"/>
                </a:lnTo>
                <a:close/>
              </a:path>
              <a:path w="85725" h="2637790">
                <a:moveTo>
                  <a:pt x="85725" y="2551595"/>
                </a:moveTo>
                <a:lnTo>
                  <a:pt x="57150" y="2551595"/>
                </a:lnTo>
                <a:lnTo>
                  <a:pt x="57150" y="2565882"/>
                </a:lnTo>
                <a:lnTo>
                  <a:pt x="78581" y="2565882"/>
                </a:lnTo>
                <a:lnTo>
                  <a:pt x="85725" y="2551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6939" y="1793189"/>
            <a:ext cx="10355580" cy="16910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0029" marR="5080" indent="-227329" algn="just">
              <a:lnSpc>
                <a:spcPct val="90000"/>
              </a:lnSpc>
              <a:spcBef>
                <a:spcPts val="434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An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control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matrix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matrix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(Ms,o)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whose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rows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subjects 	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columns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objects.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(Ms,o)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⊆</a:t>
            </a:r>
            <a:r>
              <a:rPr sz="2800" spc="-5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P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permissions 	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subject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authorized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object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o.</a:t>
            </a:r>
            <a:endParaRPr sz="2800" dirty="0">
              <a:latin typeface="Calibri"/>
              <a:cs typeface="Calibri"/>
            </a:endParaRPr>
          </a:p>
          <a:p>
            <a:pPr marL="220979" algn="ctr">
              <a:lnSpc>
                <a:spcPct val="100000"/>
              </a:lnSpc>
              <a:spcBef>
                <a:spcPts val="819"/>
              </a:spcBef>
            </a:pPr>
            <a:r>
              <a:rPr sz="2400" dirty="0">
                <a:latin typeface="Calibri"/>
                <a:cs typeface="Calibri"/>
              </a:rPr>
              <a:t>Objects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Subjects)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11936" y="3555491"/>
            <a:ext cx="440690" cy="2138680"/>
          </a:xfrm>
          <a:custGeom>
            <a:avLst/>
            <a:gdLst/>
            <a:ahLst/>
            <a:cxnLst/>
            <a:rect l="l" t="t" r="r" b="b"/>
            <a:pathLst>
              <a:path w="440690" h="2138679">
                <a:moveTo>
                  <a:pt x="440436" y="0"/>
                </a:moveTo>
                <a:lnTo>
                  <a:pt x="0" y="0"/>
                </a:lnTo>
                <a:lnTo>
                  <a:pt x="0" y="2138172"/>
                </a:lnTo>
                <a:lnTo>
                  <a:pt x="440436" y="2138172"/>
                </a:lnTo>
                <a:lnTo>
                  <a:pt x="4404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90371" y="3577209"/>
            <a:ext cx="250190" cy="668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  <a:spcBef>
                <a:spcPts val="95"/>
              </a:spcBef>
            </a:pPr>
            <a:r>
              <a:rPr sz="1400" spc="-25" dirty="0">
                <a:latin typeface="Calibri"/>
                <a:cs typeface="Calibri"/>
              </a:rPr>
              <a:t>Su bje cts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Access</a:t>
            </a:r>
            <a:r>
              <a:rPr spc="-85" dirty="0"/>
              <a:t> </a:t>
            </a:r>
            <a:r>
              <a:rPr dirty="0"/>
              <a:t>Control</a:t>
            </a:r>
            <a:r>
              <a:rPr spc="-85" dirty="0"/>
              <a:t> </a:t>
            </a:r>
            <a:r>
              <a:rPr dirty="0"/>
              <a:t>Lists</a:t>
            </a:r>
            <a:r>
              <a:rPr spc="-85" dirty="0"/>
              <a:t> </a:t>
            </a:r>
            <a:r>
              <a:rPr spc="-10" dirty="0"/>
              <a:t>(ACL)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96237"/>
            <a:ext cx="10356215" cy="121729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0029" marR="5080" indent="-227329" algn="just">
              <a:lnSpc>
                <a:spcPct val="897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An</a:t>
            </a:r>
            <a:r>
              <a:rPr sz="2800" spc="4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4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control</a:t>
            </a:r>
            <a:r>
              <a:rPr sz="2800" spc="4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list</a:t>
            </a:r>
            <a:r>
              <a:rPr sz="2800" spc="4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45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4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set</a:t>
            </a:r>
            <a:r>
              <a:rPr sz="2800" spc="4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{Ao</a:t>
            </a:r>
            <a:r>
              <a:rPr sz="2800" spc="45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|</a:t>
            </a:r>
            <a:r>
              <a:rPr sz="2800" spc="45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470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∈</a:t>
            </a:r>
            <a:r>
              <a:rPr sz="2800" spc="465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O},</a:t>
            </a:r>
            <a:r>
              <a:rPr sz="2800" spc="45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4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</a:t>
            </a:r>
            <a:r>
              <a:rPr sz="2800" spc="4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4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each 	</a:t>
            </a:r>
            <a:r>
              <a:rPr sz="2800" b="1" dirty="0">
                <a:latin typeface="Calibri"/>
                <a:cs typeface="Calibri"/>
              </a:rPr>
              <a:t>object</a:t>
            </a:r>
            <a:r>
              <a:rPr sz="2800" dirty="0">
                <a:latin typeface="Calibri"/>
                <a:cs typeface="Calibri"/>
              </a:rPr>
              <a:t>.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elements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list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pairs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(s,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p)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subjects</a:t>
            </a:r>
            <a:r>
              <a:rPr sz="2800" b="1" spc="1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who 	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permission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object.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153791" y="3710051"/>
          <a:ext cx="5873113" cy="1111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U2: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rw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U3: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parent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U2: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Kill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U4: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Capabilities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7338059" cy="36747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0029" marR="5080" indent="-227329" algn="just">
              <a:lnSpc>
                <a:spcPct val="90000"/>
              </a:lnSpc>
              <a:spcBef>
                <a:spcPts val="434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Storing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capabilities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means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giving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subject 	</a:t>
            </a:r>
            <a:r>
              <a:rPr sz="2800" dirty="0">
                <a:latin typeface="Calibri"/>
                <a:cs typeface="Calibri"/>
              </a:rPr>
              <a:t>tokens</a:t>
            </a:r>
            <a:r>
              <a:rPr sz="2800" spc="305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which</a:t>
            </a:r>
            <a:r>
              <a:rPr sz="2800" spc="310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give</a:t>
            </a:r>
            <a:r>
              <a:rPr sz="2800" spc="305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them</a:t>
            </a:r>
            <a:r>
              <a:rPr sz="2800" spc="305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310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310" dirty="0">
                <a:latin typeface="Calibri"/>
                <a:cs typeface="Calibri"/>
              </a:rPr>
              <a:t>   </a:t>
            </a:r>
            <a:r>
              <a:rPr sz="2800" spc="-25" dirty="0">
                <a:latin typeface="Calibri"/>
                <a:cs typeface="Calibri"/>
              </a:rPr>
              <a:t>the 	</a:t>
            </a:r>
            <a:r>
              <a:rPr sz="2800" dirty="0">
                <a:latin typeface="Calibri"/>
                <a:cs typeface="Calibri"/>
              </a:rPr>
              <a:t>permissions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entitled.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AF0040"/>
                </a:solidFill>
                <a:latin typeface="Consolas"/>
                <a:cs typeface="Consolas"/>
              </a:rPr>
              <a:t>int</a:t>
            </a:r>
            <a:r>
              <a:rPr sz="2200" spc="-70" dirty="0">
                <a:solidFill>
                  <a:srgbClr val="AF0040"/>
                </a:solidFill>
                <a:latin typeface="Consolas"/>
                <a:cs typeface="Consolas"/>
              </a:rPr>
              <a:t> </a:t>
            </a:r>
            <a:r>
              <a:rPr sz="2200" dirty="0">
                <a:latin typeface="Consolas"/>
                <a:cs typeface="Consolas"/>
              </a:rPr>
              <a:t>fd</a:t>
            </a:r>
            <a:r>
              <a:rPr sz="2200" spc="-70" dirty="0"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666666"/>
                </a:solidFill>
                <a:latin typeface="Consolas"/>
                <a:cs typeface="Consolas"/>
              </a:rPr>
              <a:t>=</a:t>
            </a:r>
            <a:r>
              <a:rPr sz="2200" spc="-70" dirty="0">
                <a:solidFill>
                  <a:srgbClr val="666666"/>
                </a:solidFill>
                <a:latin typeface="Consolas"/>
                <a:cs typeface="Consolas"/>
              </a:rPr>
              <a:t> </a:t>
            </a:r>
            <a:r>
              <a:rPr sz="2200" dirty="0">
                <a:latin typeface="Consolas"/>
                <a:cs typeface="Consolas"/>
              </a:rPr>
              <a:t>open(</a:t>
            </a:r>
            <a:r>
              <a:rPr sz="2200" dirty="0">
                <a:solidFill>
                  <a:srgbClr val="B92020"/>
                </a:solidFill>
                <a:latin typeface="Consolas"/>
                <a:cs typeface="Consolas"/>
              </a:rPr>
              <a:t>"/etc/passwd"</a:t>
            </a:r>
            <a:r>
              <a:rPr sz="2200" dirty="0">
                <a:latin typeface="Consolas"/>
                <a:cs typeface="Consolas"/>
              </a:rPr>
              <a:t>,</a:t>
            </a:r>
            <a:r>
              <a:rPr sz="2200" spc="-70" dirty="0">
                <a:latin typeface="Consolas"/>
                <a:cs typeface="Consolas"/>
              </a:rPr>
              <a:t> </a:t>
            </a:r>
            <a:r>
              <a:rPr sz="2200" spc="-10" dirty="0">
                <a:latin typeface="Consolas"/>
                <a:cs typeface="Consolas"/>
              </a:rPr>
              <a:t>O_RDWR);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200" i="1" dirty="0">
                <a:latin typeface="Calibri"/>
                <a:cs typeface="Calibri"/>
              </a:rPr>
              <a:t>=&gt;</a:t>
            </a:r>
            <a:r>
              <a:rPr sz="2200" i="1" spc="-20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fork()</a:t>
            </a:r>
            <a:r>
              <a:rPr sz="2200" i="1" spc="-30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+</a:t>
            </a:r>
            <a:r>
              <a:rPr sz="2200" i="1" spc="-35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exec(),</a:t>
            </a:r>
            <a:r>
              <a:rPr sz="2200" i="1" spc="-10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new</a:t>
            </a:r>
            <a:r>
              <a:rPr sz="2200" i="1" spc="-20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process</a:t>
            </a:r>
            <a:r>
              <a:rPr sz="2200" i="1" spc="-55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inherits</a:t>
            </a:r>
            <a:r>
              <a:rPr sz="2200" i="1" spc="-40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fd</a:t>
            </a:r>
            <a:r>
              <a:rPr sz="2200" i="1" spc="-25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(the</a:t>
            </a:r>
            <a:r>
              <a:rPr sz="2200" i="1" spc="-30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authorization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200" i="1" spc="-10" dirty="0">
                <a:latin typeface="Calibri"/>
                <a:cs typeface="Calibri"/>
              </a:rPr>
              <a:t>“token”)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80"/>
              </a:spcBef>
            </a:pPr>
            <a:endParaRPr sz="2200">
              <a:latin typeface="Calibri"/>
              <a:cs typeface="Calibri"/>
            </a:endParaRPr>
          </a:p>
          <a:p>
            <a:pPr marL="100965" algn="just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-</a:t>
            </a:r>
            <a:r>
              <a:rPr sz="2200" spc="400" dirty="0">
                <a:latin typeface="Arial"/>
                <a:cs typeface="Arial"/>
              </a:rPr>
              <a:t>  </a:t>
            </a:r>
            <a:r>
              <a:rPr sz="2200" dirty="0">
                <a:latin typeface="Calibri"/>
                <a:cs typeface="Calibri"/>
              </a:rPr>
              <a:t>Windows: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Security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Identifier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(SID)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Active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Directory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831326" y="2196592"/>
          <a:ext cx="2011680" cy="2593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527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U1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R="527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U2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B/rw,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D/kill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527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U3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C/parent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527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U4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B/r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2285" y="2048371"/>
            <a:ext cx="4569460" cy="1922780"/>
          </a:xfrm>
          <a:prstGeom prst="rect">
            <a:avLst/>
          </a:prstGeom>
        </p:spPr>
        <p:txBody>
          <a:bodyPr vert="horz" wrap="square" lIns="0" tIns="4533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70"/>
              </a:spcBef>
            </a:pPr>
            <a:r>
              <a:rPr sz="6000" dirty="0"/>
              <a:t>Access</a:t>
            </a:r>
            <a:r>
              <a:rPr sz="6000" spc="-180" dirty="0"/>
              <a:t> </a:t>
            </a:r>
            <a:r>
              <a:rPr sz="6000" spc="-10" dirty="0"/>
              <a:t>Control</a:t>
            </a:r>
            <a:endParaRPr sz="6000"/>
          </a:p>
          <a:p>
            <a:pPr algn="ctr">
              <a:lnSpc>
                <a:spcPct val="100000"/>
              </a:lnSpc>
              <a:spcBef>
                <a:spcPts val="1385"/>
              </a:spcBef>
            </a:pPr>
            <a:r>
              <a:rPr sz="2400" dirty="0"/>
              <a:t>Associate</a:t>
            </a:r>
            <a:r>
              <a:rPr sz="2400" spc="-30" dirty="0"/>
              <a:t> </a:t>
            </a:r>
            <a:r>
              <a:rPr sz="2400" dirty="0"/>
              <a:t>Prof.</a:t>
            </a:r>
            <a:r>
              <a:rPr sz="2400" spc="-30" dirty="0"/>
              <a:t> </a:t>
            </a:r>
            <a:r>
              <a:rPr sz="2400" dirty="0"/>
              <a:t>Dr.</a:t>
            </a:r>
            <a:r>
              <a:rPr sz="2400" spc="-40" dirty="0"/>
              <a:t> </a:t>
            </a:r>
            <a:r>
              <a:rPr sz="2400" dirty="0"/>
              <a:t>Mihai</a:t>
            </a:r>
            <a:r>
              <a:rPr sz="2400" spc="-20" dirty="0"/>
              <a:t> </a:t>
            </a:r>
            <a:r>
              <a:rPr sz="2400" spc="-10" dirty="0"/>
              <a:t>Chiroiu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ACL</a:t>
            </a:r>
            <a:r>
              <a:rPr spc="-15" dirty="0"/>
              <a:t> </a:t>
            </a:r>
            <a:r>
              <a:rPr dirty="0"/>
              <a:t>vs. </a:t>
            </a:r>
            <a:r>
              <a:rPr spc="-10" dirty="0"/>
              <a:t>Capabilities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10358755" cy="363092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0029" indent="-227329" algn="just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ACL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require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authentication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subjects</a:t>
            </a:r>
            <a:endParaRPr sz="2800">
              <a:latin typeface="Calibri"/>
              <a:cs typeface="Calibri"/>
            </a:endParaRPr>
          </a:p>
          <a:p>
            <a:pPr marL="240029" marR="5080" indent="-227329" algn="just">
              <a:lnSpc>
                <a:spcPts val="3020"/>
              </a:lnSpc>
              <a:spcBef>
                <a:spcPts val="10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Capabilities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require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authentication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subjects,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but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require 	</a:t>
            </a:r>
            <a:r>
              <a:rPr sz="2800" dirty="0">
                <a:latin typeface="Calibri"/>
                <a:cs typeface="Calibri"/>
              </a:rPr>
              <a:t>unforgeability</a:t>
            </a:r>
            <a:r>
              <a:rPr sz="2800" spc="10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12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control</a:t>
            </a:r>
            <a:r>
              <a:rPr sz="2800" spc="11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114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propagation</a:t>
            </a:r>
            <a:r>
              <a:rPr sz="2800" spc="11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114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capabilities.</a:t>
            </a:r>
            <a:r>
              <a:rPr sz="2800" spc="120" dirty="0">
                <a:latin typeface="Calibri"/>
                <a:cs typeface="Calibri"/>
              </a:rPr>
              <a:t>  </a:t>
            </a:r>
            <a:r>
              <a:rPr sz="2800" spc="-10" dirty="0">
                <a:latin typeface="Calibri"/>
                <a:cs typeface="Calibri"/>
              </a:rPr>
              <a:t>Usually 	</a:t>
            </a:r>
            <a:r>
              <a:rPr sz="2800" dirty="0">
                <a:latin typeface="Calibri"/>
                <a:cs typeface="Calibri"/>
              </a:rPr>
              <a:t>implemented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through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cryptography.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30"/>
              </a:spcBef>
              <a:buFont typeface="Arial"/>
              <a:buChar char="•"/>
            </a:pP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Confused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Deputy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Problem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[1986]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Example: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Cross-</a:t>
            </a:r>
            <a:r>
              <a:rPr sz="2400" dirty="0">
                <a:latin typeface="Calibri"/>
                <a:cs typeface="Calibri"/>
              </a:rPr>
              <a:t>Site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Scripting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(XSS),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setuid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privilege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escalation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(e.g.,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sudo)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Solution: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Capabilities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Implementation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DAC</a:t>
            </a:r>
            <a:r>
              <a:rPr spc="-90" dirty="0"/>
              <a:t> </a:t>
            </a:r>
            <a:r>
              <a:rPr spc="-10" dirty="0"/>
              <a:t>Problems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10358120" cy="298005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0029" marR="6350" indent="-227329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underlying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philosophy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DAC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subjects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determine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who 	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their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objects.</a:t>
            </a:r>
            <a:endParaRPr sz="2800">
              <a:latin typeface="Calibri"/>
              <a:cs typeface="Calibri"/>
            </a:endParaRPr>
          </a:p>
          <a:p>
            <a:pPr marL="697230" marR="5080" lvl="1" indent="-227329">
              <a:lnSpc>
                <a:spcPts val="2590"/>
              </a:lnSpc>
              <a:spcBef>
                <a:spcPts val="520"/>
              </a:spcBef>
              <a:buFont typeface="Arial"/>
              <a:buChar char="•"/>
              <a:tabLst>
                <a:tab pos="698500" algn="l"/>
                <a:tab pos="1567180" algn="l"/>
                <a:tab pos="1905635" algn="l"/>
                <a:tab pos="2202815" algn="l"/>
                <a:tab pos="3698240" algn="l"/>
                <a:tab pos="4808855" algn="l"/>
                <a:tab pos="6055995" algn="l"/>
                <a:tab pos="7166609" algn="l"/>
                <a:tab pos="7462520" algn="l"/>
                <a:tab pos="8470265" algn="l"/>
                <a:tab pos="9086215" algn="l"/>
                <a:tab pos="10198735" algn="l"/>
              </a:tabLst>
            </a:pPr>
            <a:r>
              <a:rPr sz="2400" spc="-10" dirty="0">
                <a:latin typeface="Calibri"/>
                <a:cs typeface="Calibri"/>
              </a:rPr>
              <a:t>There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difference,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though,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between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trusting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person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trusting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0" dirty="0">
                <a:latin typeface="Calibri"/>
                <a:cs typeface="Calibri"/>
              </a:rPr>
              <a:t>a 	</a:t>
            </a:r>
            <a:r>
              <a:rPr sz="2400" spc="-10" dirty="0">
                <a:latin typeface="Calibri"/>
                <a:cs typeface="Calibri"/>
              </a:rPr>
              <a:t>program.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copies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file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controlled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Trojan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Horse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attack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[1970]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Solution: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MAC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0" dirty="0">
                <a:latin typeface="Segoe UI Symbol"/>
                <a:cs typeface="Segoe UI Symbol"/>
              </a:rPr>
              <a:t>☺</a:t>
            </a:r>
            <a:endParaRPr sz="24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4761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Trojan</a:t>
            </a:r>
            <a:r>
              <a:rPr spc="-80" dirty="0"/>
              <a:t> </a:t>
            </a:r>
            <a:r>
              <a:rPr dirty="0"/>
              <a:t>Horse</a:t>
            </a:r>
            <a:r>
              <a:rPr spc="-65" dirty="0"/>
              <a:t> </a:t>
            </a:r>
            <a:r>
              <a:rPr spc="-10" dirty="0"/>
              <a:t>attack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247" y="5254752"/>
            <a:ext cx="3735704" cy="4622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4"/>
              </a:spcBef>
            </a:pPr>
            <a:r>
              <a:rPr sz="2400" dirty="0">
                <a:latin typeface="Calibri"/>
                <a:cs typeface="Calibri"/>
              </a:rPr>
              <a:t>Principal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cannot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2343" y="2231135"/>
            <a:ext cx="1049020" cy="5854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90"/>
              </a:spcBef>
            </a:pPr>
            <a:r>
              <a:rPr sz="3200" dirty="0">
                <a:latin typeface="Calibri"/>
                <a:cs typeface="Calibri"/>
              </a:rPr>
              <a:t>File</a:t>
            </a:r>
            <a:r>
              <a:rPr sz="3200" spc="-50" dirty="0">
                <a:latin typeface="Calibri"/>
                <a:cs typeface="Calibri"/>
              </a:rPr>
              <a:t> F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62343" y="3791711"/>
            <a:ext cx="1120140" cy="5842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85"/>
              </a:spcBef>
            </a:pPr>
            <a:r>
              <a:rPr sz="3200" dirty="0">
                <a:latin typeface="Calibri"/>
                <a:cs typeface="Calibri"/>
              </a:rPr>
              <a:t>File</a:t>
            </a:r>
            <a:r>
              <a:rPr sz="3200" spc="-50" dirty="0">
                <a:latin typeface="Calibri"/>
                <a:cs typeface="Calibri"/>
              </a:rPr>
              <a:t> 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79256" y="1284808"/>
            <a:ext cx="49275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ACL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10600" y="2107692"/>
            <a:ext cx="664845" cy="8324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35"/>
              </a:spcBef>
            </a:pPr>
            <a:r>
              <a:rPr sz="2400" spc="-25" dirty="0">
                <a:latin typeface="Calibri"/>
                <a:cs typeface="Calibri"/>
              </a:rPr>
              <a:t>A:r</a:t>
            </a:r>
            <a:endParaRPr sz="24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2400" spc="-25" dirty="0">
                <a:latin typeface="Calibri"/>
                <a:cs typeface="Calibri"/>
              </a:rPr>
              <a:t>A:w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10600" y="3668267"/>
            <a:ext cx="664845" cy="8305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35"/>
              </a:spcBef>
            </a:pPr>
            <a:r>
              <a:rPr sz="2400" spc="-25" dirty="0">
                <a:latin typeface="Calibri"/>
                <a:cs typeface="Calibri"/>
              </a:rPr>
              <a:t>B:r</a:t>
            </a:r>
            <a:endParaRPr sz="24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2400" spc="-25" dirty="0">
                <a:latin typeface="Calibri"/>
                <a:cs typeface="Calibri"/>
              </a:rPr>
              <a:t>A:w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19527" y="2755392"/>
            <a:ext cx="2638425" cy="1435735"/>
          </a:xfrm>
          <a:custGeom>
            <a:avLst/>
            <a:gdLst/>
            <a:ahLst/>
            <a:cxnLst/>
            <a:rect l="l" t="t" r="r" b="b"/>
            <a:pathLst>
              <a:path w="2638425" h="1435735">
                <a:moveTo>
                  <a:pt x="0" y="239268"/>
                </a:moveTo>
                <a:lnTo>
                  <a:pt x="4863" y="191065"/>
                </a:lnTo>
                <a:lnTo>
                  <a:pt x="18811" y="146161"/>
                </a:lnTo>
                <a:lnTo>
                  <a:pt x="40880" y="105519"/>
                </a:lnTo>
                <a:lnTo>
                  <a:pt x="70104" y="70103"/>
                </a:lnTo>
                <a:lnTo>
                  <a:pt x="105519" y="40880"/>
                </a:lnTo>
                <a:lnTo>
                  <a:pt x="146161" y="18811"/>
                </a:lnTo>
                <a:lnTo>
                  <a:pt x="191065" y="4863"/>
                </a:lnTo>
                <a:lnTo>
                  <a:pt x="239268" y="0"/>
                </a:lnTo>
                <a:lnTo>
                  <a:pt x="2398776" y="0"/>
                </a:lnTo>
                <a:lnTo>
                  <a:pt x="2446978" y="4863"/>
                </a:lnTo>
                <a:lnTo>
                  <a:pt x="2491882" y="18811"/>
                </a:lnTo>
                <a:lnTo>
                  <a:pt x="2532524" y="40880"/>
                </a:lnTo>
                <a:lnTo>
                  <a:pt x="2567940" y="70103"/>
                </a:lnTo>
                <a:lnTo>
                  <a:pt x="2597163" y="105519"/>
                </a:lnTo>
                <a:lnTo>
                  <a:pt x="2619232" y="146161"/>
                </a:lnTo>
                <a:lnTo>
                  <a:pt x="2633180" y="191065"/>
                </a:lnTo>
                <a:lnTo>
                  <a:pt x="2638044" y="239268"/>
                </a:lnTo>
                <a:lnTo>
                  <a:pt x="2638044" y="1196340"/>
                </a:lnTo>
                <a:lnTo>
                  <a:pt x="2633180" y="1244542"/>
                </a:lnTo>
                <a:lnTo>
                  <a:pt x="2619232" y="1289446"/>
                </a:lnTo>
                <a:lnTo>
                  <a:pt x="2597163" y="1330088"/>
                </a:lnTo>
                <a:lnTo>
                  <a:pt x="2567940" y="1365504"/>
                </a:lnTo>
                <a:lnTo>
                  <a:pt x="2532524" y="1394727"/>
                </a:lnTo>
                <a:lnTo>
                  <a:pt x="2491882" y="1416796"/>
                </a:lnTo>
                <a:lnTo>
                  <a:pt x="2446978" y="1430744"/>
                </a:lnTo>
                <a:lnTo>
                  <a:pt x="2398776" y="1435608"/>
                </a:lnTo>
                <a:lnTo>
                  <a:pt x="239268" y="1435608"/>
                </a:lnTo>
                <a:lnTo>
                  <a:pt x="191065" y="1430744"/>
                </a:lnTo>
                <a:lnTo>
                  <a:pt x="146161" y="1416796"/>
                </a:lnTo>
                <a:lnTo>
                  <a:pt x="105519" y="1394727"/>
                </a:lnTo>
                <a:lnTo>
                  <a:pt x="70104" y="1365504"/>
                </a:lnTo>
                <a:lnTo>
                  <a:pt x="40880" y="1330088"/>
                </a:lnTo>
                <a:lnTo>
                  <a:pt x="18811" y="1289446"/>
                </a:lnTo>
                <a:lnTo>
                  <a:pt x="4863" y="1244542"/>
                </a:lnTo>
                <a:lnTo>
                  <a:pt x="0" y="1196340"/>
                </a:lnTo>
                <a:lnTo>
                  <a:pt x="0" y="23926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69260" y="2841447"/>
            <a:ext cx="18300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Good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Program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39311" y="3462528"/>
            <a:ext cx="1318260" cy="718185"/>
          </a:xfrm>
          <a:custGeom>
            <a:avLst/>
            <a:gdLst/>
            <a:ahLst/>
            <a:cxnLst/>
            <a:rect l="l" t="t" r="r" b="b"/>
            <a:pathLst>
              <a:path w="1318260" h="718185">
                <a:moveTo>
                  <a:pt x="0" y="119634"/>
                </a:moveTo>
                <a:lnTo>
                  <a:pt x="9405" y="73080"/>
                </a:lnTo>
                <a:lnTo>
                  <a:pt x="35051" y="35052"/>
                </a:lnTo>
                <a:lnTo>
                  <a:pt x="73080" y="9405"/>
                </a:lnTo>
                <a:lnTo>
                  <a:pt x="119634" y="0"/>
                </a:lnTo>
                <a:lnTo>
                  <a:pt x="1198626" y="0"/>
                </a:lnTo>
                <a:lnTo>
                  <a:pt x="1245179" y="9405"/>
                </a:lnTo>
                <a:lnTo>
                  <a:pt x="1283207" y="35052"/>
                </a:lnTo>
                <a:lnTo>
                  <a:pt x="1308854" y="73080"/>
                </a:lnTo>
                <a:lnTo>
                  <a:pt x="1318260" y="119634"/>
                </a:lnTo>
                <a:lnTo>
                  <a:pt x="1318260" y="598170"/>
                </a:lnTo>
                <a:lnTo>
                  <a:pt x="1308854" y="644723"/>
                </a:lnTo>
                <a:lnTo>
                  <a:pt x="1283207" y="682752"/>
                </a:lnTo>
                <a:lnTo>
                  <a:pt x="1245179" y="708398"/>
                </a:lnTo>
                <a:lnTo>
                  <a:pt x="1198626" y="717804"/>
                </a:lnTo>
                <a:lnTo>
                  <a:pt x="119634" y="717804"/>
                </a:lnTo>
                <a:lnTo>
                  <a:pt x="73080" y="708398"/>
                </a:lnTo>
                <a:lnTo>
                  <a:pt x="35051" y="682752"/>
                </a:lnTo>
                <a:lnTo>
                  <a:pt x="9405" y="644723"/>
                </a:lnTo>
                <a:lnTo>
                  <a:pt x="0" y="598170"/>
                </a:lnTo>
                <a:lnTo>
                  <a:pt x="0" y="11963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80434" y="3520567"/>
            <a:ext cx="636270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0005" marR="5080" indent="-27940">
              <a:lnSpc>
                <a:spcPct val="101099"/>
              </a:lnSpc>
              <a:spcBef>
                <a:spcPts val="75"/>
              </a:spcBef>
            </a:pPr>
            <a:r>
              <a:rPr sz="1800" b="1" spc="-10" dirty="0">
                <a:latin typeface="Calibri"/>
                <a:cs typeface="Calibri"/>
              </a:rPr>
              <a:t>Trojan Horse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5447" y="1665858"/>
            <a:ext cx="15582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Principal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39850" y="2161666"/>
            <a:ext cx="5233035" cy="1951989"/>
          </a:xfrm>
          <a:custGeom>
            <a:avLst/>
            <a:gdLst/>
            <a:ahLst/>
            <a:cxnLst/>
            <a:rect l="l" t="t" r="r" b="b"/>
            <a:pathLst>
              <a:path w="5233034" h="1951989">
                <a:moveTo>
                  <a:pt x="2299208" y="593090"/>
                </a:moveTo>
                <a:lnTo>
                  <a:pt x="2295067" y="589534"/>
                </a:lnTo>
                <a:lnTo>
                  <a:pt x="2226564" y="530606"/>
                </a:lnTo>
                <a:lnTo>
                  <a:pt x="2219553" y="558355"/>
                </a:lnTo>
                <a:lnTo>
                  <a:pt x="7112" y="0"/>
                </a:lnTo>
                <a:lnTo>
                  <a:pt x="0" y="27686"/>
                </a:lnTo>
                <a:lnTo>
                  <a:pt x="2212568" y="586041"/>
                </a:lnTo>
                <a:lnTo>
                  <a:pt x="2205609" y="613664"/>
                </a:lnTo>
                <a:lnTo>
                  <a:pt x="2299208" y="593090"/>
                </a:lnTo>
                <a:close/>
              </a:path>
              <a:path w="5233034" h="1951989">
                <a:moveTo>
                  <a:pt x="5232781" y="373888"/>
                </a:moveTo>
                <a:lnTo>
                  <a:pt x="5214747" y="351790"/>
                </a:lnTo>
                <a:lnTo>
                  <a:pt x="3676205" y="1595666"/>
                </a:lnTo>
                <a:lnTo>
                  <a:pt x="3658235" y="1573403"/>
                </a:lnTo>
                <a:lnTo>
                  <a:pt x="3624338" y="1647786"/>
                </a:lnTo>
                <a:lnTo>
                  <a:pt x="3620770" y="1647190"/>
                </a:lnTo>
                <a:lnTo>
                  <a:pt x="3618636" y="1660309"/>
                </a:lnTo>
                <a:lnTo>
                  <a:pt x="3618484" y="1660652"/>
                </a:lnTo>
                <a:lnTo>
                  <a:pt x="3616198" y="1675384"/>
                </a:lnTo>
                <a:lnTo>
                  <a:pt x="5136883" y="1923529"/>
                </a:lnTo>
                <a:lnTo>
                  <a:pt x="5132324" y="1951736"/>
                </a:lnTo>
                <a:lnTo>
                  <a:pt x="5215229" y="1925828"/>
                </a:lnTo>
                <a:lnTo>
                  <a:pt x="5223764" y="1923161"/>
                </a:lnTo>
                <a:lnTo>
                  <a:pt x="5146040" y="1867027"/>
                </a:lnTo>
                <a:lnTo>
                  <a:pt x="5141455" y="1895335"/>
                </a:lnTo>
                <a:lnTo>
                  <a:pt x="3654602" y="1652714"/>
                </a:lnTo>
                <a:lnTo>
                  <a:pt x="3712083" y="1640078"/>
                </a:lnTo>
                <a:lnTo>
                  <a:pt x="3701415" y="1626870"/>
                </a:lnTo>
                <a:lnTo>
                  <a:pt x="3694138" y="1617865"/>
                </a:lnTo>
                <a:lnTo>
                  <a:pt x="5232781" y="3738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217033" y="2568701"/>
            <a:ext cx="681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libri"/>
                <a:cs typeface="Calibri"/>
              </a:rPr>
              <a:t>read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16" name="object 16"/>
          <p:cNvSpPr txBox="1"/>
          <p:nvPr/>
        </p:nvSpPr>
        <p:spPr>
          <a:xfrm>
            <a:off x="5368544" y="3967098"/>
            <a:ext cx="781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write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Buggy</a:t>
            </a:r>
            <a:r>
              <a:rPr spc="-30" dirty="0"/>
              <a:t> </a:t>
            </a:r>
            <a:r>
              <a:rPr dirty="0"/>
              <a:t>software</a:t>
            </a:r>
            <a:r>
              <a:rPr spc="-5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become</a:t>
            </a:r>
            <a:r>
              <a:rPr spc="-5" dirty="0"/>
              <a:t> </a:t>
            </a:r>
            <a:r>
              <a:rPr dirty="0"/>
              <a:t>Trojan</a:t>
            </a:r>
            <a:r>
              <a:rPr spc="-10" dirty="0"/>
              <a:t> Horses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10030460" cy="224345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0029" marR="5080" indent="-227329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When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buggy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software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exploited,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executes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code/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intention 	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attacker,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while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using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privileges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started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it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00"/>
              </a:spcBef>
              <a:buFont typeface="Arial"/>
              <a:buChar char="•"/>
            </a:pPr>
            <a:endParaRPr sz="2800">
              <a:latin typeface="Calibri"/>
              <a:cs typeface="Calibri"/>
            </a:endParaRPr>
          </a:p>
          <a:p>
            <a:pPr marL="240029" marR="688340" indent="-227329">
              <a:lnSpc>
                <a:spcPts val="303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This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means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computers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only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DAC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cannot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trusted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 	</a:t>
            </a:r>
            <a:r>
              <a:rPr sz="2800" dirty="0">
                <a:latin typeface="Calibri"/>
                <a:cs typeface="Calibri"/>
              </a:rPr>
              <a:t>process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information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classified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different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levels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844" y="3541598"/>
            <a:ext cx="832739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Mandatory</a:t>
            </a:r>
            <a:r>
              <a:rPr sz="6000" spc="-70" dirty="0"/>
              <a:t> </a:t>
            </a:r>
            <a:r>
              <a:rPr sz="6000" dirty="0"/>
              <a:t>access</a:t>
            </a:r>
            <a:r>
              <a:rPr sz="6000" spc="-75" dirty="0"/>
              <a:t> </a:t>
            </a:r>
            <a:r>
              <a:rPr sz="6000" spc="-10" dirty="0"/>
              <a:t>controls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06841"/>
            <a:ext cx="9797415" cy="364744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Assigning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rights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based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regulations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central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authority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Implemented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using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“reference</a:t>
            </a:r>
            <a:r>
              <a:rPr sz="2800" i="1" spc="-65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monitor”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Small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Trusted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(TCB)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[John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Rushby,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1981,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OSP]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Implemented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using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Virtualization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TOCTTOU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Check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800" dirty="0">
                <a:latin typeface="Calibri"/>
                <a:cs typeface="Calibri"/>
              </a:rPr>
              <a:t>)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problem:</a:t>
            </a:r>
            <a:endParaRPr sz="2800">
              <a:latin typeface="Calibri"/>
              <a:cs typeface="Calibri"/>
            </a:endParaRPr>
          </a:p>
          <a:p>
            <a:pPr marL="927100" lvl="1" indent="-3810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927100" algn="l"/>
              </a:tabLst>
            </a:pPr>
            <a:r>
              <a:rPr sz="2400" dirty="0">
                <a:latin typeface="Calibri"/>
                <a:cs typeface="Calibri"/>
              </a:rPr>
              <a:t>authority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checks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object</a:t>
            </a:r>
            <a:endParaRPr sz="2400">
              <a:latin typeface="Calibri"/>
              <a:cs typeface="Calibri"/>
            </a:endParaRPr>
          </a:p>
          <a:p>
            <a:pPr marL="927100" lvl="1" indent="-342900">
              <a:lnSpc>
                <a:spcPct val="100000"/>
              </a:lnSpc>
              <a:spcBef>
                <a:spcPts val="204"/>
              </a:spcBef>
              <a:buSzPct val="75000"/>
              <a:buFont typeface="Arial"/>
              <a:buChar char="•"/>
              <a:tabLst>
                <a:tab pos="927100" algn="l"/>
              </a:tabLst>
            </a:pPr>
            <a:r>
              <a:rPr sz="2400" i="1" spc="-10" dirty="0">
                <a:latin typeface="Calibri"/>
                <a:cs typeface="Calibri"/>
              </a:rPr>
              <a:t>unknowingly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to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him,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attacker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replaces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object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with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another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spc="-25" dirty="0">
                <a:latin typeface="Calibri"/>
                <a:cs typeface="Calibri"/>
              </a:rPr>
              <a:t>one</a:t>
            </a:r>
            <a:endParaRPr sz="2400">
              <a:latin typeface="Calibri"/>
              <a:cs typeface="Calibri"/>
            </a:endParaRPr>
          </a:p>
          <a:p>
            <a:pPr marL="927100" lvl="1" indent="-342900">
              <a:lnSpc>
                <a:spcPct val="100000"/>
              </a:lnSpc>
              <a:spcBef>
                <a:spcPts val="215"/>
              </a:spcBef>
              <a:buSzPct val="75000"/>
              <a:buFont typeface="Arial"/>
              <a:buChar char="•"/>
              <a:tabLst>
                <a:tab pos="927100" algn="l"/>
              </a:tabLst>
            </a:pPr>
            <a:r>
              <a:rPr sz="2400" dirty="0">
                <a:latin typeface="Calibri"/>
                <a:cs typeface="Calibri"/>
              </a:rPr>
              <a:t>privileged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subject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operates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attacker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controlled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object!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Modeling</a:t>
            </a:r>
            <a:r>
              <a:rPr spc="-35" dirty="0"/>
              <a:t> </a:t>
            </a:r>
            <a:r>
              <a:rPr dirty="0"/>
              <a:t>Access</a:t>
            </a:r>
            <a:r>
              <a:rPr spc="-30" dirty="0"/>
              <a:t> </a:t>
            </a:r>
            <a:r>
              <a:rPr spc="-10" dirty="0"/>
              <a:t>Control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Modeling</a:t>
            </a:r>
            <a:r>
              <a:rPr spc="-35" dirty="0"/>
              <a:t> </a:t>
            </a:r>
            <a:r>
              <a:rPr dirty="0"/>
              <a:t>Access</a:t>
            </a:r>
            <a:r>
              <a:rPr spc="-30" dirty="0"/>
              <a:t> </a:t>
            </a:r>
            <a:r>
              <a:rPr spc="-10" dirty="0"/>
              <a:t>Control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56565"/>
            <a:ext cx="3943985" cy="178625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20" dirty="0">
                <a:latin typeface="Calibri"/>
                <a:cs typeface="Calibri"/>
              </a:rPr>
              <a:t>Multi-</a:t>
            </a:r>
            <a:r>
              <a:rPr sz="2800" dirty="0">
                <a:latin typeface="Calibri"/>
                <a:cs typeface="Calibri"/>
              </a:rPr>
              <a:t>level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security</a:t>
            </a:r>
            <a:r>
              <a:rPr sz="2800" spc="-10" dirty="0">
                <a:latin typeface="Calibri"/>
                <a:cs typeface="Calibri"/>
              </a:rPr>
              <a:t> (MLS)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Bell-</a:t>
            </a:r>
            <a:r>
              <a:rPr sz="2400" dirty="0">
                <a:latin typeface="Calibri"/>
                <a:cs typeface="Calibri"/>
              </a:rPr>
              <a:t>LaPadula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(BLP)</a:t>
            </a:r>
            <a:endParaRPr sz="2400">
              <a:latin typeface="Calibri"/>
              <a:cs typeface="Calibri"/>
            </a:endParaRPr>
          </a:p>
          <a:p>
            <a:pPr marL="227329" marR="1823720" lvl="1" indent="-227329" algn="r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227329" algn="l"/>
              </a:tabLst>
            </a:pPr>
            <a:r>
              <a:rPr sz="2400" dirty="0">
                <a:latin typeface="Calibri"/>
                <a:cs typeface="Calibri"/>
              </a:rPr>
              <a:t>Biba</a:t>
            </a:r>
            <a:r>
              <a:rPr sz="2400" spc="-10" dirty="0">
                <a:latin typeface="Calibri"/>
                <a:cs typeface="Calibri"/>
              </a:rPr>
              <a:t> Model</a:t>
            </a:r>
            <a:endParaRPr sz="2400">
              <a:latin typeface="Calibri"/>
              <a:cs typeface="Calibri"/>
            </a:endParaRPr>
          </a:p>
          <a:p>
            <a:pPr marL="227329" marR="1828164" indent="-227329" algn="r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27329" algn="l"/>
              </a:tabLst>
            </a:pPr>
            <a:r>
              <a:rPr sz="2800" dirty="0">
                <a:latin typeface="Calibri"/>
                <a:cs typeface="Calibri"/>
              </a:rPr>
              <a:t>Chinese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Wall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Multi-</a:t>
            </a:r>
            <a:r>
              <a:rPr dirty="0"/>
              <a:t>level</a:t>
            </a:r>
            <a:r>
              <a:rPr spc="10" dirty="0"/>
              <a:t> </a:t>
            </a:r>
            <a:r>
              <a:rPr dirty="0"/>
              <a:t>security </a:t>
            </a:r>
            <a:r>
              <a:rPr spc="-10" dirty="0"/>
              <a:t>(MLS)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10356850" cy="113347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0029" marR="5080" indent="-227329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  <a:tab pos="986155" algn="l"/>
                <a:tab pos="2581910" algn="l"/>
                <a:tab pos="3088640" algn="l"/>
                <a:tab pos="3467735" algn="l"/>
                <a:tab pos="5092700" algn="l"/>
                <a:tab pos="6320790" algn="l"/>
                <a:tab pos="6836409" algn="l"/>
                <a:tab pos="7774940" algn="l"/>
                <a:tab pos="9700260" algn="l"/>
              </a:tabLst>
            </a:pPr>
            <a:r>
              <a:rPr sz="2800" spc="-2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capability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computer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system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carry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information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with 	</a:t>
            </a:r>
            <a:r>
              <a:rPr sz="2800" dirty="0">
                <a:latin typeface="Calibri"/>
                <a:cs typeface="Calibri"/>
              </a:rPr>
              <a:t>different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sensitivities</a:t>
            </a:r>
            <a:endParaRPr sz="2800">
              <a:latin typeface="Calibri"/>
              <a:cs typeface="Calibri"/>
            </a:endParaRPr>
          </a:p>
          <a:p>
            <a:pPr marL="7802245">
              <a:lnSpc>
                <a:spcPts val="2290"/>
              </a:lnSpc>
            </a:pPr>
            <a:r>
              <a:rPr sz="2600" b="1" dirty="0">
                <a:latin typeface="Calibri"/>
                <a:cs typeface="Calibri"/>
              </a:rPr>
              <a:t>Top</a:t>
            </a:r>
            <a:r>
              <a:rPr sz="2600" b="1" spc="-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Secret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115526"/>
            <a:ext cx="5053330" cy="10477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Bell-</a:t>
            </a:r>
            <a:r>
              <a:rPr sz="2800" dirty="0">
                <a:latin typeface="Calibri"/>
                <a:cs typeface="Calibri"/>
              </a:rPr>
              <a:t>LaPadula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(BLP)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[1973]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Biba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Model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35416" y="4659248"/>
            <a:ext cx="1701164" cy="147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10" dirty="0">
                <a:latin typeface="Calibri"/>
                <a:cs typeface="Calibri"/>
              </a:rPr>
              <a:t>Confidential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20"/>
              </a:spcBef>
            </a:pPr>
            <a:endParaRPr sz="2600">
              <a:latin typeface="Calibri"/>
              <a:cs typeface="Calibri"/>
            </a:endParaRPr>
          </a:p>
          <a:p>
            <a:pPr marL="21590">
              <a:lnSpc>
                <a:spcPct val="100000"/>
              </a:lnSpc>
            </a:pPr>
            <a:r>
              <a:rPr sz="2600" b="1" spc="-10" dirty="0">
                <a:latin typeface="Calibri"/>
                <a:cs typeface="Calibri"/>
              </a:rPr>
              <a:t>Unclassified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04807" y="3615944"/>
            <a:ext cx="88646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10" dirty="0">
                <a:latin typeface="Calibri"/>
                <a:cs typeface="Calibri"/>
              </a:rPr>
              <a:t>Secret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446514" y="5151882"/>
            <a:ext cx="0" cy="617855"/>
          </a:xfrm>
          <a:custGeom>
            <a:avLst/>
            <a:gdLst/>
            <a:ahLst/>
            <a:cxnLst/>
            <a:rect l="l" t="t" r="r" b="b"/>
            <a:pathLst>
              <a:path h="617854">
                <a:moveTo>
                  <a:pt x="0" y="617537"/>
                </a:moveTo>
                <a:lnTo>
                  <a:pt x="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46514" y="4150614"/>
            <a:ext cx="0" cy="563880"/>
          </a:xfrm>
          <a:custGeom>
            <a:avLst/>
            <a:gdLst/>
            <a:ahLst/>
            <a:cxnLst/>
            <a:rect l="l" t="t" r="r" b="b"/>
            <a:pathLst>
              <a:path h="563879">
                <a:moveTo>
                  <a:pt x="0" y="563499"/>
                </a:moveTo>
                <a:lnTo>
                  <a:pt x="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46514" y="2998470"/>
            <a:ext cx="0" cy="727075"/>
          </a:xfrm>
          <a:custGeom>
            <a:avLst/>
            <a:gdLst/>
            <a:ahLst/>
            <a:cxnLst/>
            <a:rect l="l" t="t" r="r" b="b"/>
            <a:pathLst>
              <a:path h="727075">
                <a:moveTo>
                  <a:pt x="0" y="727074"/>
                </a:moveTo>
                <a:lnTo>
                  <a:pt x="0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33328" y="2559557"/>
            <a:ext cx="85725" cy="3411854"/>
          </a:xfrm>
          <a:custGeom>
            <a:avLst/>
            <a:gdLst/>
            <a:ahLst/>
            <a:cxnLst/>
            <a:rect l="l" t="t" r="r" b="b"/>
            <a:pathLst>
              <a:path w="85725" h="3411854">
                <a:moveTo>
                  <a:pt x="57150" y="71374"/>
                </a:moveTo>
                <a:lnTo>
                  <a:pt x="28575" y="71374"/>
                </a:lnTo>
                <a:lnTo>
                  <a:pt x="28701" y="3411804"/>
                </a:lnTo>
                <a:lnTo>
                  <a:pt x="57276" y="3411804"/>
                </a:lnTo>
                <a:lnTo>
                  <a:pt x="57150" y="71374"/>
                </a:lnTo>
                <a:close/>
              </a:path>
              <a:path w="85725" h="3411854">
                <a:moveTo>
                  <a:pt x="42925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374"/>
                </a:lnTo>
                <a:lnTo>
                  <a:pt x="78560" y="71374"/>
                </a:lnTo>
                <a:lnTo>
                  <a:pt x="42925" y="0"/>
                </a:lnTo>
                <a:close/>
              </a:path>
              <a:path w="85725" h="3411854">
                <a:moveTo>
                  <a:pt x="78560" y="71374"/>
                </a:moveTo>
                <a:lnTo>
                  <a:pt x="57150" y="71374"/>
                </a:lnTo>
                <a:lnTo>
                  <a:pt x="57150" y="85725"/>
                </a:lnTo>
                <a:lnTo>
                  <a:pt x="85725" y="85725"/>
                </a:lnTo>
                <a:lnTo>
                  <a:pt x="78560" y="7137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62468" y="2559557"/>
            <a:ext cx="85725" cy="3411854"/>
          </a:xfrm>
          <a:custGeom>
            <a:avLst/>
            <a:gdLst/>
            <a:ahLst/>
            <a:cxnLst/>
            <a:rect l="l" t="t" r="r" b="b"/>
            <a:pathLst>
              <a:path w="85725" h="3411854">
                <a:moveTo>
                  <a:pt x="28575" y="3326079"/>
                </a:moveTo>
                <a:lnTo>
                  <a:pt x="0" y="3326079"/>
                </a:lnTo>
                <a:lnTo>
                  <a:pt x="42925" y="3411804"/>
                </a:lnTo>
                <a:lnTo>
                  <a:pt x="78591" y="3340366"/>
                </a:lnTo>
                <a:lnTo>
                  <a:pt x="28575" y="3340366"/>
                </a:lnTo>
                <a:lnTo>
                  <a:pt x="28575" y="3326079"/>
                </a:lnTo>
                <a:close/>
              </a:path>
              <a:path w="85725" h="3411854">
                <a:moveTo>
                  <a:pt x="57150" y="0"/>
                </a:moveTo>
                <a:lnTo>
                  <a:pt x="28575" y="0"/>
                </a:lnTo>
                <a:lnTo>
                  <a:pt x="28575" y="3340366"/>
                </a:lnTo>
                <a:lnTo>
                  <a:pt x="57150" y="3340366"/>
                </a:lnTo>
                <a:lnTo>
                  <a:pt x="57150" y="0"/>
                </a:lnTo>
                <a:close/>
              </a:path>
              <a:path w="85725" h="3411854">
                <a:moveTo>
                  <a:pt x="85725" y="3326079"/>
                </a:moveTo>
                <a:lnTo>
                  <a:pt x="57150" y="3326079"/>
                </a:lnTo>
                <a:lnTo>
                  <a:pt x="57150" y="3340366"/>
                </a:lnTo>
                <a:lnTo>
                  <a:pt x="78591" y="3340366"/>
                </a:lnTo>
                <a:lnTo>
                  <a:pt x="85725" y="33260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030973" y="4112514"/>
            <a:ext cx="1060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dominance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13" name="object 13"/>
          <p:cNvSpPr txBox="1"/>
          <p:nvPr/>
        </p:nvSpPr>
        <p:spPr>
          <a:xfrm>
            <a:off x="10345293" y="4112514"/>
            <a:ext cx="810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can</a:t>
            </a: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flow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BLP </a:t>
            </a:r>
            <a:r>
              <a:rPr spc="-10" dirty="0"/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10265410" cy="412877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Aims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capture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confidentiality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(read)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requirements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only</a:t>
            </a:r>
            <a:endParaRPr sz="2800">
              <a:latin typeface="Calibri"/>
              <a:cs typeface="Calibri"/>
            </a:endParaRPr>
          </a:p>
          <a:p>
            <a:pPr marL="240029" marR="26670" indent="-227329">
              <a:lnSpc>
                <a:spcPts val="3020"/>
              </a:lnSpc>
              <a:spcBef>
                <a:spcPts val="10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system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modelled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transitions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through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states,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starting 	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initial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state.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State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Object,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matrix,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current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</a:t>
            </a:r>
            <a:endParaRPr sz="2400">
              <a:latin typeface="Calibri"/>
              <a:cs typeface="Calibri"/>
            </a:endParaRPr>
          </a:p>
          <a:p>
            <a:pPr marL="240029" marR="5080" indent="-227329">
              <a:lnSpc>
                <a:spcPts val="3020"/>
              </a:lnSpc>
              <a:spcBef>
                <a:spcPts val="10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State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transition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rules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describe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how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system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state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 	</a:t>
            </a:r>
            <a:r>
              <a:rPr sz="2800" spc="-10" dirty="0">
                <a:latin typeface="Calibri"/>
                <a:cs typeface="Calibri"/>
              </a:rPr>
              <a:t>another</a:t>
            </a:r>
            <a:endParaRPr sz="2800">
              <a:latin typeface="Calibri"/>
              <a:cs typeface="Calibri"/>
            </a:endParaRPr>
          </a:p>
          <a:p>
            <a:pPr marL="240029" marR="882650" indent="-227329">
              <a:lnSpc>
                <a:spcPts val="303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Each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subject 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maximal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security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level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Lm(s)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current 	</a:t>
            </a:r>
            <a:r>
              <a:rPr sz="2800" dirty="0">
                <a:latin typeface="Calibri"/>
                <a:cs typeface="Calibri"/>
              </a:rPr>
              <a:t>security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level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Lc(s)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Each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object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classification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level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BLP </a:t>
            </a:r>
            <a:r>
              <a:rPr spc="-10" dirty="0"/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56565"/>
            <a:ext cx="9954895" cy="263525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state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secure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if: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A)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Simple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Security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Property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(SS):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subject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higher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level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B)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*(Star)-</a:t>
            </a:r>
            <a:r>
              <a:rPr sz="2400" dirty="0">
                <a:latin typeface="Calibri"/>
                <a:cs typeface="Calibri"/>
              </a:rPr>
              <a:t>Property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(SP):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subject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write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lower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level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(due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fear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Trojan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Horse)</a:t>
            </a:r>
            <a:endParaRPr sz="20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2195"/>
              </a:spcBef>
              <a:buFont typeface="Arial"/>
              <a:buChar char="•"/>
            </a:pPr>
            <a:endParaRPr sz="20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system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secure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only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every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reachable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state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secure.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Examples</a:t>
            </a:r>
            <a:r>
              <a:rPr spc="-3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Access</a:t>
            </a:r>
            <a:r>
              <a:rPr spc="-20" dirty="0"/>
              <a:t> </a:t>
            </a:r>
            <a:r>
              <a:rPr spc="-10" dirty="0"/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10360025" cy="373697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Social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Networks: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personal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information.</a:t>
            </a:r>
            <a:endParaRPr sz="2800" dirty="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Web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Browsers: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only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website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(same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origin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policy).</a:t>
            </a:r>
            <a:endParaRPr sz="2800" dirty="0">
              <a:latin typeface="Calibri"/>
              <a:cs typeface="Calibri"/>
            </a:endParaRPr>
          </a:p>
          <a:p>
            <a:pPr marL="240029" indent="-227329">
              <a:lnSpc>
                <a:spcPts val="319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  <a:tab pos="1845945" algn="l"/>
                <a:tab pos="3283585" algn="l"/>
                <a:tab pos="4041140" algn="l"/>
                <a:tab pos="4826000" algn="l"/>
                <a:tab pos="5984240" algn="l"/>
                <a:tab pos="7566025" algn="l"/>
                <a:tab pos="9195435" algn="l"/>
              </a:tabLst>
            </a:pPr>
            <a:r>
              <a:rPr sz="2800" spc="-10" dirty="0">
                <a:latin typeface="Calibri"/>
                <a:cs typeface="Calibri"/>
              </a:rPr>
              <a:t>Operating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Systems: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One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user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cannot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arbitrarily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access/kill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another</a:t>
            </a:r>
            <a:endParaRPr sz="2800" dirty="0">
              <a:latin typeface="Calibri"/>
              <a:cs typeface="Calibri"/>
            </a:endParaRPr>
          </a:p>
          <a:p>
            <a:pPr marL="241300">
              <a:lnSpc>
                <a:spcPts val="3190"/>
              </a:lnSpc>
            </a:pPr>
            <a:r>
              <a:rPr sz="2800" dirty="0">
                <a:latin typeface="Calibri"/>
                <a:cs typeface="Calibri"/>
              </a:rPr>
              <a:t>user’s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files/processes.</a:t>
            </a:r>
            <a:endParaRPr sz="2800" dirty="0">
              <a:latin typeface="Calibri"/>
              <a:cs typeface="Calibri"/>
            </a:endParaRPr>
          </a:p>
          <a:p>
            <a:pPr marL="240029" marR="6985" indent="-227329">
              <a:lnSpc>
                <a:spcPts val="302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Memory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Protection: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</a:t>
            </a:r>
            <a:r>
              <a:rPr sz="2800" spc="1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1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1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region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(e.g.,</a:t>
            </a:r>
            <a:r>
              <a:rPr sz="2800" spc="1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Ring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3),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cannot</a:t>
            </a:r>
            <a:r>
              <a:rPr sz="2800" spc="1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access 	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another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more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privileged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region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(e.g.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Ring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0).</a:t>
            </a:r>
            <a:endParaRPr sz="2800" dirty="0">
              <a:latin typeface="Calibri"/>
              <a:cs typeface="Calibri"/>
            </a:endParaRPr>
          </a:p>
          <a:p>
            <a:pPr marL="240029" marR="6350" indent="-227329">
              <a:lnSpc>
                <a:spcPts val="302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  <a:tab pos="1793875" algn="l"/>
                <a:tab pos="2178050" algn="l"/>
                <a:tab pos="2536190" algn="l"/>
                <a:tab pos="3688715" algn="l"/>
                <a:tab pos="5101590" algn="l"/>
                <a:tab pos="5929630" algn="l"/>
                <a:tab pos="7125970" algn="l"/>
                <a:tab pos="8909050" algn="l"/>
                <a:tab pos="9297670" algn="l"/>
                <a:tab pos="9982200" algn="l"/>
              </a:tabLst>
            </a:pPr>
            <a:r>
              <a:rPr sz="2800" spc="-10" dirty="0">
                <a:latin typeface="Calibri"/>
                <a:cs typeface="Calibri"/>
              </a:rPr>
              <a:t>Firewalls: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If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packet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matches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with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certain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conditions,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it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will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be 	</a:t>
            </a:r>
            <a:r>
              <a:rPr sz="2800" spc="-10" dirty="0">
                <a:latin typeface="Calibri"/>
                <a:cs typeface="Calibri"/>
              </a:rPr>
              <a:t>dropped.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6426809"/>
            <a:ext cx="10191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©</a:t>
            </a: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Mihai</a:t>
            </a:r>
            <a:r>
              <a:rPr sz="1200" spc="-20" dirty="0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Chiroiu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71681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78787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BLP </a:t>
            </a:r>
            <a:r>
              <a:rPr spc="-10" dirty="0"/>
              <a:t>Model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17107" y="1934717"/>
            <a:ext cx="3786504" cy="3790950"/>
            <a:chOff x="817107" y="1934717"/>
            <a:chExt cx="3786504" cy="3790950"/>
          </a:xfrm>
        </p:grpSpPr>
        <p:sp>
          <p:nvSpPr>
            <p:cNvPr id="4" name="object 4"/>
            <p:cNvSpPr/>
            <p:nvPr/>
          </p:nvSpPr>
          <p:spPr>
            <a:xfrm>
              <a:off x="1431544" y="1934717"/>
              <a:ext cx="3171825" cy="3790950"/>
            </a:xfrm>
            <a:custGeom>
              <a:avLst/>
              <a:gdLst/>
              <a:ahLst/>
              <a:cxnLst/>
              <a:rect l="l" t="t" r="r" b="b"/>
              <a:pathLst>
                <a:path w="3171825" h="3790950">
                  <a:moveTo>
                    <a:pt x="85839" y="3704996"/>
                  </a:moveTo>
                  <a:lnTo>
                    <a:pt x="57264" y="3704996"/>
                  </a:lnTo>
                  <a:lnTo>
                    <a:pt x="57150" y="116205"/>
                  </a:lnTo>
                  <a:lnTo>
                    <a:pt x="85725" y="116205"/>
                  </a:lnTo>
                  <a:lnTo>
                    <a:pt x="78549" y="101854"/>
                  </a:lnTo>
                  <a:lnTo>
                    <a:pt x="42926" y="30480"/>
                  </a:lnTo>
                  <a:lnTo>
                    <a:pt x="0" y="116205"/>
                  </a:lnTo>
                  <a:lnTo>
                    <a:pt x="28575" y="116205"/>
                  </a:lnTo>
                  <a:lnTo>
                    <a:pt x="28689" y="3704996"/>
                  </a:lnTo>
                  <a:lnTo>
                    <a:pt x="127" y="3704996"/>
                  </a:lnTo>
                  <a:lnTo>
                    <a:pt x="42926" y="3790708"/>
                  </a:lnTo>
                  <a:lnTo>
                    <a:pt x="78676" y="3719296"/>
                  </a:lnTo>
                  <a:lnTo>
                    <a:pt x="85839" y="3704996"/>
                  </a:lnTo>
                  <a:close/>
                </a:path>
                <a:path w="3171825" h="3790950">
                  <a:moveTo>
                    <a:pt x="1099312" y="3674503"/>
                  </a:moveTo>
                  <a:lnTo>
                    <a:pt x="1070724" y="3674503"/>
                  </a:lnTo>
                  <a:lnTo>
                    <a:pt x="1070610" y="85737"/>
                  </a:lnTo>
                  <a:lnTo>
                    <a:pt x="1099185" y="85737"/>
                  </a:lnTo>
                  <a:lnTo>
                    <a:pt x="1092073" y="71501"/>
                  </a:lnTo>
                  <a:lnTo>
                    <a:pt x="1056386" y="0"/>
                  </a:lnTo>
                  <a:lnTo>
                    <a:pt x="1013447" y="85737"/>
                  </a:lnTo>
                  <a:lnTo>
                    <a:pt x="1042035" y="85737"/>
                  </a:lnTo>
                  <a:lnTo>
                    <a:pt x="1042149" y="3674503"/>
                  </a:lnTo>
                  <a:lnTo>
                    <a:pt x="1013587" y="3674503"/>
                  </a:lnTo>
                  <a:lnTo>
                    <a:pt x="1056386" y="3760228"/>
                  </a:lnTo>
                  <a:lnTo>
                    <a:pt x="1092149" y="3688804"/>
                  </a:lnTo>
                  <a:lnTo>
                    <a:pt x="1099312" y="3674503"/>
                  </a:lnTo>
                  <a:close/>
                </a:path>
                <a:path w="3171825" h="3790950">
                  <a:moveTo>
                    <a:pt x="2102104" y="3674503"/>
                  </a:moveTo>
                  <a:lnTo>
                    <a:pt x="2073516" y="3674503"/>
                  </a:lnTo>
                  <a:lnTo>
                    <a:pt x="2073402" y="85737"/>
                  </a:lnTo>
                  <a:lnTo>
                    <a:pt x="2101977" y="85737"/>
                  </a:lnTo>
                  <a:lnTo>
                    <a:pt x="2094865" y="71501"/>
                  </a:lnTo>
                  <a:lnTo>
                    <a:pt x="2059178" y="0"/>
                  </a:lnTo>
                  <a:lnTo>
                    <a:pt x="2016239" y="85737"/>
                  </a:lnTo>
                  <a:lnTo>
                    <a:pt x="2044827" y="85737"/>
                  </a:lnTo>
                  <a:lnTo>
                    <a:pt x="2044941" y="3674503"/>
                  </a:lnTo>
                  <a:lnTo>
                    <a:pt x="2016379" y="3674503"/>
                  </a:lnTo>
                  <a:lnTo>
                    <a:pt x="2059178" y="3760228"/>
                  </a:lnTo>
                  <a:lnTo>
                    <a:pt x="2094941" y="3688804"/>
                  </a:lnTo>
                  <a:lnTo>
                    <a:pt x="2102104" y="3674503"/>
                  </a:lnTo>
                  <a:close/>
                </a:path>
                <a:path w="3171825" h="3790950">
                  <a:moveTo>
                    <a:pt x="3171825" y="85737"/>
                  </a:moveTo>
                  <a:lnTo>
                    <a:pt x="3164713" y="71501"/>
                  </a:lnTo>
                  <a:lnTo>
                    <a:pt x="3129026" y="0"/>
                  </a:lnTo>
                  <a:lnTo>
                    <a:pt x="3086087" y="85737"/>
                  </a:lnTo>
                  <a:lnTo>
                    <a:pt x="3114675" y="85737"/>
                  </a:lnTo>
                  <a:lnTo>
                    <a:pt x="3114675" y="3674503"/>
                  </a:lnTo>
                  <a:lnTo>
                    <a:pt x="3086100" y="3674503"/>
                  </a:lnTo>
                  <a:lnTo>
                    <a:pt x="3129026" y="3760228"/>
                  </a:lnTo>
                  <a:lnTo>
                    <a:pt x="3164675" y="3688804"/>
                  </a:lnTo>
                  <a:lnTo>
                    <a:pt x="3171825" y="3674503"/>
                  </a:lnTo>
                  <a:lnTo>
                    <a:pt x="3143250" y="3674503"/>
                  </a:lnTo>
                  <a:lnTo>
                    <a:pt x="3143250" y="85737"/>
                  </a:lnTo>
                  <a:lnTo>
                    <a:pt x="3171825" y="85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7107" y="2368433"/>
              <a:ext cx="316519" cy="412851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6328" y="5163727"/>
            <a:ext cx="323272" cy="41101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254504" y="3209428"/>
            <a:ext cx="254000" cy="5994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libri"/>
                <a:cs typeface="Calibri"/>
              </a:rPr>
              <a:t>writes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3586" y="2519933"/>
            <a:ext cx="254000" cy="53784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libri"/>
                <a:cs typeface="Calibri"/>
              </a:rPr>
              <a:t>reads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34660" y="2190369"/>
            <a:ext cx="254453" cy="32847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10376" y="2190369"/>
            <a:ext cx="254453" cy="32847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86092" y="2190369"/>
            <a:ext cx="254453" cy="32847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61808" y="2190369"/>
            <a:ext cx="254453" cy="32847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34660" y="3188589"/>
            <a:ext cx="254453" cy="32847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10376" y="3188589"/>
            <a:ext cx="254453" cy="32847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86092" y="3188589"/>
            <a:ext cx="254453" cy="32847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61808" y="3188589"/>
            <a:ext cx="254453" cy="32847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34660" y="4186809"/>
            <a:ext cx="254453" cy="32847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10376" y="4186809"/>
            <a:ext cx="254453" cy="32847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86092" y="4186809"/>
            <a:ext cx="254453" cy="32847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61808" y="4186809"/>
            <a:ext cx="254453" cy="32847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34660" y="5186553"/>
            <a:ext cx="254453" cy="32847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10376" y="5186553"/>
            <a:ext cx="254453" cy="32847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86092" y="5186553"/>
            <a:ext cx="254453" cy="32847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61808" y="5186553"/>
            <a:ext cx="254453" cy="328476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10419588" y="2183892"/>
            <a:ext cx="228600" cy="3359150"/>
          </a:xfrm>
          <a:custGeom>
            <a:avLst/>
            <a:gdLst/>
            <a:ahLst/>
            <a:cxnLst/>
            <a:rect l="l" t="t" r="r" b="b"/>
            <a:pathLst>
              <a:path w="228600" h="3359150">
                <a:moveTo>
                  <a:pt x="152400" y="190500"/>
                </a:moveTo>
                <a:lnTo>
                  <a:pt x="76200" y="190500"/>
                </a:lnTo>
                <a:lnTo>
                  <a:pt x="76200" y="3359023"/>
                </a:lnTo>
                <a:lnTo>
                  <a:pt x="152400" y="3359023"/>
                </a:lnTo>
                <a:lnTo>
                  <a:pt x="152400" y="190500"/>
                </a:lnTo>
                <a:close/>
              </a:path>
              <a:path w="228600" h="3359150">
                <a:moveTo>
                  <a:pt x="114300" y="0"/>
                </a:moveTo>
                <a:lnTo>
                  <a:pt x="0" y="228600"/>
                </a:lnTo>
                <a:lnTo>
                  <a:pt x="76200" y="228600"/>
                </a:lnTo>
                <a:lnTo>
                  <a:pt x="76200" y="190500"/>
                </a:lnTo>
                <a:lnTo>
                  <a:pt x="209550" y="190500"/>
                </a:lnTo>
                <a:lnTo>
                  <a:pt x="114300" y="0"/>
                </a:lnTo>
                <a:close/>
              </a:path>
              <a:path w="228600" h="3359150">
                <a:moveTo>
                  <a:pt x="209550" y="190500"/>
                </a:moveTo>
                <a:lnTo>
                  <a:pt x="152400" y="190500"/>
                </a:lnTo>
                <a:lnTo>
                  <a:pt x="152400" y="228600"/>
                </a:lnTo>
                <a:lnTo>
                  <a:pt x="228600" y="228600"/>
                </a:lnTo>
                <a:lnTo>
                  <a:pt x="20955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4631" y="2810255"/>
            <a:ext cx="9723120" cy="2105025"/>
          </a:xfrm>
          <a:custGeom>
            <a:avLst/>
            <a:gdLst/>
            <a:ahLst/>
            <a:cxnLst/>
            <a:rect l="l" t="t" r="r" b="b"/>
            <a:pathLst>
              <a:path w="9723120" h="2105025">
                <a:moveTo>
                  <a:pt x="9601200" y="0"/>
                </a:moveTo>
                <a:lnTo>
                  <a:pt x="0" y="0"/>
                </a:lnTo>
              </a:path>
              <a:path w="9723120" h="2105025">
                <a:moveTo>
                  <a:pt x="9602089" y="1053084"/>
                </a:moveTo>
                <a:lnTo>
                  <a:pt x="124968" y="1053084"/>
                </a:lnTo>
              </a:path>
              <a:path w="9723120" h="2105025">
                <a:moveTo>
                  <a:pt x="9722866" y="2104644"/>
                </a:moveTo>
                <a:lnTo>
                  <a:pt x="248412" y="2104644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210309" y="2190761"/>
            <a:ext cx="254000" cy="5994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libri"/>
                <a:cs typeface="Calibri"/>
              </a:rPr>
              <a:t>writes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625835" y="2904235"/>
            <a:ext cx="254000" cy="159321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Information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flow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944852" y="3401983"/>
            <a:ext cx="1256665" cy="1464310"/>
            <a:chOff x="1944852" y="3401983"/>
            <a:chExt cx="1256665" cy="1464310"/>
          </a:xfrm>
        </p:grpSpPr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44852" y="3401983"/>
              <a:ext cx="325694" cy="41101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87194" y="4455067"/>
              <a:ext cx="314036" cy="411018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1943861" y="5917793"/>
            <a:ext cx="802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Subjects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33" name="object 33"/>
          <p:cNvSpPr txBox="1"/>
          <p:nvPr/>
        </p:nvSpPr>
        <p:spPr>
          <a:xfrm>
            <a:off x="8192261" y="5819343"/>
            <a:ext cx="728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Objects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34948" y="2765552"/>
            <a:ext cx="241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965563" y="2172080"/>
            <a:ext cx="241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015489" y="3827145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001504" y="3214878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012171" y="4181982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42335" y="4905882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018534" y="5558434"/>
            <a:ext cx="172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012171" y="5153914"/>
            <a:ext cx="172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224148" y="4288420"/>
            <a:ext cx="254000" cy="5994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libri"/>
                <a:cs typeface="Calibri"/>
              </a:rPr>
              <a:t>writes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266183" y="4985777"/>
            <a:ext cx="254000" cy="5994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libri"/>
                <a:cs typeface="Calibri"/>
              </a:rPr>
              <a:t>writes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611242" y="5399659"/>
            <a:ext cx="254000" cy="53784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libri"/>
                <a:cs typeface="Calibri"/>
              </a:rPr>
              <a:t>reads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509771" y="4588002"/>
            <a:ext cx="254000" cy="53784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libri"/>
                <a:cs typeface="Calibri"/>
              </a:rPr>
              <a:t>reads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513583" y="3483990"/>
            <a:ext cx="254000" cy="53784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libri"/>
                <a:cs typeface="Calibri"/>
              </a:rPr>
              <a:t>reads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BLP </a:t>
            </a:r>
            <a:r>
              <a:rPr spc="-10" dirty="0"/>
              <a:t>Problems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56565"/>
            <a:ext cx="10155555" cy="39141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Consider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system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subjects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s1,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s2,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objects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o1,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o2</a:t>
            </a:r>
            <a:endParaRPr sz="2800">
              <a:latin typeface="Calibri"/>
              <a:cs typeface="Calibri"/>
            </a:endParaRPr>
          </a:p>
          <a:p>
            <a:pPr marL="227329" marR="5878830" lvl="1" indent="-227329" algn="r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227329" algn="l"/>
              </a:tabLst>
            </a:pPr>
            <a:r>
              <a:rPr sz="2400" dirty="0">
                <a:latin typeface="Calibri"/>
                <a:cs typeface="Calibri"/>
              </a:rPr>
              <a:t>Lm(s1)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Lc(s1)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L(o1)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high</a:t>
            </a:r>
            <a:endParaRPr sz="2400">
              <a:latin typeface="Calibri"/>
              <a:cs typeface="Calibri"/>
            </a:endParaRPr>
          </a:p>
          <a:p>
            <a:pPr marL="227329" marR="5963285" lvl="1" indent="-227329" algn="r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227329" algn="l"/>
              </a:tabLst>
            </a:pPr>
            <a:r>
              <a:rPr sz="2400" dirty="0">
                <a:latin typeface="Calibri"/>
                <a:cs typeface="Calibri"/>
              </a:rPr>
              <a:t>Lm(s2)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Lc(s2)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L(o2)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low</a:t>
            </a:r>
            <a:endParaRPr sz="2400">
              <a:latin typeface="Calibri"/>
              <a:cs typeface="Calibri"/>
            </a:endParaRPr>
          </a:p>
          <a:p>
            <a:pPr marL="227329" marR="5845810" indent="-227329" algn="r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27329" algn="l"/>
              </a:tabLst>
            </a:pPr>
            <a:r>
              <a:rPr sz="2800" dirty="0">
                <a:latin typeface="Calibri"/>
                <a:cs typeface="Calibri"/>
              </a:rPr>
              <a:t>And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following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execution</a:t>
            </a:r>
            <a:endParaRPr sz="2800">
              <a:latin typeface="Calibri"/>
              <a:cs typeface="Calibri"/>
            </a:endParaRPr>
          </a:p>
          <a:p>
            <a:pPr marL="697230" marR="5080" lvl="1" indent="-227329">
              <a:lnSpc>
                <a:spcPts val="2590"/>
              </a:lnSpc>
              <a:spcBef>
                <a:spcPts val="57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s1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gets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o1,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reads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something,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releases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changes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current 	</a:t>
            </a:r>
            <a:r>
              <a:rPr sz="2400" dirty="0">
                <a:latin typeface="Calibri"/>
                <a:cs typeface="Calibri"/>
              </a:rPr>
              <a:t>level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low,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gets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write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o2,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writes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o2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Every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state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secure,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yet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illegal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information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exists</a:t>
            </a:r>
            <a:endParaRPr sz="2800">
              <a:latin typeface="Calibri"/>
              <a:cs typeface="Calibri"/>
            </a:endParaRPr>
          </a:p>
          <a:p>
            <a:pPr marL="240029" marR="91440" indent="-227329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Solution: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tranquility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principle: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subject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cannot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change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current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levels, 	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cannot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drop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below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highest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level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read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far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BLP </a:t>
            </a:r>
            <a:r>
              <a:rPr spc="-10" dirty="0"/>
              <a:t>Problems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9716135" cy="3274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There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ACK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High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Low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60"/>
              </a:spcBef>
              <a:buFont typeface="Arial"/>
              <a:buChar char="•"/>
            </a:pPr>
            <a:endParaRPr sz="2800">
              <a:latin typeface="Calibri"/>
              <a:cs typeface="Calibri"/>
            </a:endParaRPr>
          </a:p>
          <a:p>
            <a:pPr marL="240029" marR="5080" indent="-227329">
              <a:lnSpc>
                <a:spcPts val="302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Not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system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components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enforced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BLP,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e.g.,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memory 	</a:t>
            </a:r>
            <a:r>
              <a:rPr sz="2800" dirty="0">
                <a:latin typeface="Calibri"/>
                <a:cs typeface="Calibri"/>
              </a:rPr>
              <a:t>management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must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levels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“trusted</a:t>
            </a:r>
            <a:r>
              <a:rPr sz="2400" i="1" spc="-7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subjects”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725"/>
              </a:spcBef>
              <a:buFont typeface="Arial"/>
              <a:buChar char="•"/>
            </a:pP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Can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overwrite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high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more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important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BLP </a:t>
            </a:r>
            <a:r>
              <a:rPr spc="-10" dirty="0"/>
              <a:t>Problems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77444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Covert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channels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cannot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blocked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star-property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34782" y="3972814"/>
            <a:ext cx="2678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Timing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packets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being</a:t>
            </a:r>
            <a:r>
              <a:rPr sz="1800" spc="-20" dirty="0">
                <a:latin typeface="Calibri"/>
                <a:cs typeface="Calibri"/>
              </a:rPr>
              <a:t> sent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43708" y="2984373"/>
            <a:ext cx="886460" cy="76835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 indent="170180">
              <a:lnSpc>
                <a:spcPts val="2720"/>
              </a:lnSpc>
              <a:spcBef>
                <a:spcPts val="525"/>
              </a:spcBef>
            </a:pPr>
            <a:r>
              <a:rPr sz="2600" b="1" spc="-25" dirty="0">
                <a:latin typeface="Calibri"/>
                <a:cs typeface="Calibri"/>
              </a:rPr>
              <a:t>Top </a:t>
            </a:r>
            <a:r>
              <a:rPr sz="2600" b="1" spc="-10" dirty="0">
                <a:latin typeface="Calibri"/>
                <a:cs typeface="Calibri"/>
              </a:rPr>
              <a:t>Secret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7982" y="4994909"/>
            <a:ext cx="1497965" cy="76835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>
              <a:lnSpc>
                <a:spcPts val="2720"/>
              </a:lnSpc>
              <a:spcBef>
                <a:spcPts val="525"/>
              </a:spcBef>
            </a:pPr>
            <a:r>
              <a:rPr sz="2600" b="1" spc="-10" dirty="0">
                <a:latin typeface="Calibri"/>
                <a:cs typeface="Calibri"/>
              </a:rPr>
              <a:t>Unclassifie </a:t>
            </a:r>
            <a:r>
              <a:rPr sz="2600" b="1" spc="-50" dirty="0">
                <a:latin typeface="Calibri"/>
                <a:cs typeface="Calibri"/>
              </a:rPr>
              <a:t>d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438646" y="2831338"/>
            <a:ext cx="2033905" cy="822325"/>
            <a:chOff x="6438646" y="2831338"/>
            <a:chExt cx="2033905" cy="822325"/>
          </a:xfrm>
        </p:grpSpPr>
        <p:sp>
          <p:nvSpPr>
            <p:cNvPr id="8" name="object 8"/>
            <p:cNvSpPr/>
            <p:nvPr/>
          </p:nvSpPr>
          <p:spPr>
            <a:xfrm>
              <a:off x="6444996" y="2837688"/>
              <a:ext cx="2021205" cy="809625"/>
            </a:xfrm>
            <a:custGeom>
              <a:avLst/>
              <a:gdLst/>
              <a:ahLst/>
              <a:cxnLst/>
              <a:rect l="l" t="t" r="r" b="b"/>
              <a:pathLst>
                <a:path w="2021204" h="809625">
                  <a:moveTo>
                    <a:pt x="1885950" y="0"/>
                  </a:moveTo>
                  <a:lnTo>
                    <a:pt x="134874" y="0"/>
                  </a:lnTo>
                  <a:lnTo>
                    <a:pt x="92220" y="6870"/>
                  </a:lnTo>
                  <a:lnTo>
                    <a:pt x="55193" y="26005"/>
                  </a:lnTo>
                  <a:lnTo>
                    <a:pt x="26005" y="55193"/>
                  </a:lnTo>
                  <a:lnTo>
                    <a:pt x="6870" y="92220"/>
                  </a:lnTo>
                  <a:lnTo>
                    <a:pt x="0" y="134874"/>
                  </a:lnTo>
                  <a:lnTo>
                    <a:pt x="0" y="674370"/>
                  </a:lnTo>
                  <a:lnTo>
                    <a:pt x="6870" y="717023"/>
                  </a:lnTo>
                  <a:lnTo>
                    <a:pt x="26005" y="754050"/>
                  </a:lnTo>
                  <a:lnTo>
                    <a:pt x="55193" y="783238"/>
                  </a:lnTo>
                  <a:lnTo>
                    <a:pt x="92220" y="802373"/>
                  </a:lnTo>
                  <a:lnTo>
                    <a:pt x="134874" y="809244"/>
                  </a:lnTo>
                  <a:lnTo>
                    <a:pt x="1885950" y="809244"/>
                  </a:lnTo>
                  <a:lnTo>
                    <a:pt x="1928603" y="802373"/>
                  </a:lnTo>
                  <a:lnTo>
                    <a:pt x="1965630" y="783238"/>
                  </a:lnTo>
                  <a:lnTo>
                    <a:pt x="1994818" y="754050"/>
                  </a:lnTo>
                  <a:lnTo>
                    <a:pt x="2013953" y="717023"/>
                  </a:lnTo>
                  <a:lnTo>
                    <a:pt x="2020824" y="674370"/>
                  </a:lnTo>
                  <a:lnTo>
                    <a:pt x="2020824" y="134874"/>
                  </a:lnTo>
                  <a:lnTo>
                    <a:pt x="2013953" y="92220"/>
                  </a:lnTo>
                  <a:lnTo>
                    <a:pt x="1994818" y="55193"/>
                  </a:lnTo>
                  <a:lnTo>
                    <a:pt x="1965630" y="26005"/>
                  </a:lnTo>
                  <a:lnTo>
                    <a:pt x="1928603" y="6870"/>
                  </a:lnTo>
                  <a:lnTo>
                    <a:pt x="188595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44996" y="2837688"/>
              <a:ext cx="2021205" cy="809625"/>
            </a:xfrm>
            <a:custGeom>
              <a:avLst/>
              <a:gdLst/>
              <a:ahLst/>
              <a:cxnLst/>
              <a:rect l="l" t="t" r="r" b="b"/>
              <a:pathLst>
                <a:path w="2021204" h="809625">
                  <a:moveTo>
                    <a:pt x="0" y="134874"/>
                  </a:moveTo>
                  <a:lnTo>
                    <a:pt x="6870" y="92220"/>
                  </a:lnTo>
                  <a:lnTo>
                    <a:pt x="26005" y="55193"/>
                  </a:lnTo>
                  <a:lnTo>
                    <a:pt x="55193" y="26005"/>
                  </a:lnTo>
                  <a:lnTo>
                    <a:pt x="92220" y="6870"/>
                  </a:lnTo>
                  <a:lnTo>
                    <a:pt x="134874" y="0"/>
                  </a:lnTo>
                  <a:lnTo>
                    <a:pt x="1885950" y="0"/>
                  </a:lnTo>
                  <a:lnTo>
                    <a:pt x="1928603" y="6870"/>
                  </a:lnTo>
                  <a:lnTo>
                    <a:pt x="1965630" y="26005"/>
                  </a:lnTo>
                  <a:lnTo>
                    <a:pt x="1994818" y="55193"/>
                  </a:lnTo>
                  <a:lnTo>
                    <a:pt x="2013953" y="92220"/>
                  </a:lnTo>
                  <a:lnTo>
                    <a:pt x="2020824" y="134874"/>
                  </a:lnTo>
                  <a:lnTo>
                    <a:pt x="2020824" y="674370"/>
                  </a:lnTo>
                  <a:lnTo>
                    <a:pt x="2013953" y="717023"/>
                  </a:lnTo>
                  <a:lnTo>
                    <a:pt x="1994818" y="754050"/>
                  </a:lnTo>
                  <a:lnTo>
                    <a:pt x="1965630" y="783238"/>
                  </a:lnTo>
                  <a:lnTo>
                    <a:pt x="1928603" y="802373"/>
                  </a:lnTo>
                  <a:lnTo>
                    <a:pt x="1885950" y="809244"/>
                  </a:lnTo>
                  <a:lnTo>
                    <a:pt x="134874" y="809244"/>
                  </a:lnTo>
                  <a:lnTo>
                    <a:pt x="92220" y="802373"/>
                  </a:lnTo>
                  <a:lnTo>
                    <a:pt x="55193" y="783238"/>
                  </a:lnTo>
                  <a:lnTo>
                    <a:pt x="26005" y="754050"/>
                  </a:lnTo>
                  <a:lnTo>
                    <a:pt x="6870" y="717023"/>
                  </a:lnTo>
                  <a:lnTo>
                    <a:pt x="0" y="674370"/>
                  </a:lnTo>
                  <a:lnTo>
                    <a:pt x="0" y="134874"/>
                  </a:lnTo>
                  <a:close/>
                </a:path>
              </a:pathLst>
            </a:custGeom>
            <a:ln w="12700">
              <a:solidFill>
                <a:srgbClr val="4270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607809" y="2940811"/>
            <a:ext cx="1692910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1440" marR="5080" indent="-79375">
              <a:lnSpc>
                <a:spcPct val="101099"/>
              </a:lnSpc>
              <a:spcBef>
                <a:spcPts val="7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Trojan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Horse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Infected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Subject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438646" y="4841494"/>
            <a:ext cx="2033905" cy="822325"/>
            <a:chOff x="6438646" y="4841494"/>
            <a:chExt cx="2033905" cy="822325"/>
          </a:xfrm>
        </p:grpSpPr>
        <p:sp>
          <p:nvSpPr>
            <p:cNvPr id="12" name="object 12"/>
            <p:cNvSpPr/>
            <p:nvPr/>
          </p:nvSpPr>
          <p:spPr>
            <a:xfrm>
              <a:off x="6444996" y="4847844"/>
              <a:ext cx="2021205" cy="809625"/>
            </a:xfrm>
            <a:custGeom>
              <a:avLst/>
              <a:gdLst/>
              <a:ahLst/>
              <a:cxnLst/>
              <a:rect l="l" t="t" r="r" b="b"/>
              <a:pathLst>
                <a:path w="2021204" h="809625">
                  <a:moveTo>
                    <a:pt x="1885950" y="0"/>
                  </a:moveTo>
                  <a:lnTo>
                    <a:pt x="134874" y="0"/>
                  </a:lnTo>
                  <a:lnTo>
                    <a:pt x="92220" y="6870"/>
                  </a:lnTo>
                  <a:lnTo>
                    <a:pt x="55193" y="26005"/>
                  </a:lnTo>
                  <a:lnTo>
                    <a:pt x="26005" y="55193"/>
                  </a:lnTo>
                  <a:lnTo>
                    <a:pt x="6870" y="92220"/>
                  </a:lnTo>
                  <a:lnTo>
                    <a:pt x="0" y="134873"/>
                  </a:lnTo>
                  <a:lnTo>
                    <a:pt x="0" y="674369"/>
                  </a:lnTo>
                  <a:lnTo>
                    <a:pt x="6870" y="716999"/>
                  </a:lnTo>
                  <a:lnTo>
                    <a:pt x="26005" y="754023"/>
                  </a:lnTo>
                  <a:lnTo>
                    <a:pt x="55193" y="783220"/>
                  </a:lnTo>
                  <a:lnTo>
                    <a:pt x="92220" y="802367"/>
                  </a:lnTo>
                  <a:lnTo>
                    <a:pt x="134874" y="809243"/>
                  </a:lnTo>
                  <a:lnTo>
                    <a:pt x="1885950" y="809243"/>
                  </a:lnTo>
                  <a:lnTo>
                    <a:pt x="1928603" y="802367"/>
                  </a:lnTo>
                  <a:lnTo>
                    <a:pt x="1965630" y="783220"/>
                  </a:lnTo>
                  <a:lnTo>
                    <a:pt x="1994818" y="754023"/>
                  </a:lnTo>
                  <a:lnTo>
                    <a:pt x="2013953" y="716999"/>
                  </a:lnTo>
                  <a:lnTo>
                    <a:pt x="2020824" y="674369"/>
                  </a:lnTo>
                  <a:lnTo>
                    <a:pt x="2020824" y="134873"/>
                  </a:lnTo>
                  <a:lnTo>
                    <a:pt x="2013953" y="92220"/>
                  </a:lnTo>
                  <a:lnTo>
                    <a:pt x="1994818" y="55193"/>
                  </a:lnTo>
                  <a:lnTo>
                    <a:pt x="1965630" y="26005"/>
                  </a:lnTo>
                  <a:lnTo>
                    <a:pt x="1928603" y="6870"/>
                  </a:lnTo>
                  <a:lnTo>
                    <a:pt x="188595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44996" y="4847844"/>
              <a:ext cx="2021205" cy="809625"/>
            </a:xfrm>
            <a:custGeom>
              <a:avLst/>
              <a:gdLst/>
              <a:ahLst/>
              <a:cxnLst/>
              <a:rect l="l" t="t" r="r" b="b"/>
              <a:pathLst>
                <a:path w="2021204" h="809625">
                  <a:moveTo>
                    <a:pt x="0" y="134873"/>
                  </a:moveTo>
                  <a:lnTo>
                    <a:pt x="6870" y="92220"/>
                  </a:lnTo>
                  <a:lnTo>
                    <a:pt x="26005" y="55193"/>
                  </a:lnTo>
                  <a:lnTo>
                    <a:pt x="55193" y="26005"/>
                  </a:lnTo>
                  <a:lnTo>
                    <a:pt x="92220" y="6870"/>
                  </a:lnTo>
                  <a:lnTo>
                    <a:pt x="134874" y="0"/>
                  </a:lnTo>
                  <a:lnTo>
                    <a:pt x="1885950" y="0"/>
                  </a:lnTo>
                  <a:lnTo>
                    <a:pt x="1928603" y="6870"/>
                  </a:lnTo>
                  <a:lnTo>
                    <a:pt x="1965630" y="26005"/>
                  </a:lnTo>
                  <a:lnTo>
                    <a:pt x="1994818" y="55193"/>
                  </a:lnTo>
                  <a:lnTo>
                    <a:pt x="2013953" y="92220"/>
                  </a:lnTo>
                  <a:lnTo>
                    <a:pt x="2020824" y="134873"/>
                  </a:lnTo>
                  <a:lnTo>
                    <a:pt x="2020824" y="674369"/>
                  </a:lnTo>
                  <a:lnTo>
                    <a:pt x="2013953" y="716999"/>
                  </a:lnTo>
                  <a:lnTo>
                    <a:pt x="1994818" y="754023"/>
                  </a:lnTo>
                  <a:lnTo>
                    <a:pt x="1965630" y="783220"/>
                  </a:lnTo>
                  <a:lnTo>
                    <a:pt x="1928603" y="802367"/>
                  </a:lnTo>
                  <a:lnTo>
                    <a:pt x="1885950" y="809243"/>
                  </a:lnTo>
                  <a:lnTo>
                    <a:pt x="134874" y="809243"/>
                  </a:lnTo>
                  <a:lnTo>
                    <a:pt x="92220" y="802367"/>
                  </a:lnTo>
                  <a:lnTo>
                    <a:pt x="55193" y="783220"/>
                  </a:lnTo>
                  <a:lnTo>
                    <a:pt x="26005" y="754023"/>
                  </a:lnTo>
                  <a:lnTo>
                    <a:pt x="6870" y="716999"/>
                  </a:lnTo>
                  <a:lnTo>
                    <a:pt x="0" y="674369"/>
                  </a:lnTo>
                  <a:lnTo>
                    <a:pt x="0" y="134873"/>
                  </a:lnTo>
                  <a:close/>
                </a:path>
              </a:pathLst>
            </a:custGeom>
            <a:ln w="12700">
              <a:solidFill>
                <a:srgbClr val="4270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629145" y="4951221"/>
            <a:ext cx="1651000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70485" marR="5080" indent="-58419">
              <a:lnSpc>
                <a:spcPct val="101099"/>
              </a:lnSpc>
              <a:spcBef>
                <a:spcPts val="7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Low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Trojan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Horse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Infected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Subject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40430" y="3185159"/>
            <a:ext cx="4072890" cy="2124710"/>
          </a:xfrm>
          <a:custGeom>
            <a:avLst/>
            <a:gdLst/>
            <a:ahLst/>
            <a:cxnLst/>
            <a:rect l="l" t="t" r="r" b="b"/>
            <a:pathLst>
              <a:path w="4072890" h="2124710">
                <a:moveTo>
                  <a:pt x="3004947" y="2067306"/>
                </a:moveTo>
                <a:lnTo>
                  <a:pt x="2966847" y="2048256"/>
                </a:lnTo>
                <a:lnTo>
                  <a:pt x="2890647" y="2010168"/>
                </a:lnTo>
                <a:lnTo>
                  <a:pt x="2890647" y="2048256"/>
                </a:lnTo>
                <a:lnTo>
                  <a:pt x="216408" y="2048256"/>
                </a:lnTo>
                <a:lnTo>
                  <a:pt x="216408" y="2010168"/>
                </a:lnTo>
                <a:lnTo>
                  <a:pt x="102108" y="2067306"/>
                </a:lnTo>
                <a:lnTo>
                  <a:pt x="216408" y="2124456"/>
                </a:lnTo>
                <a:lnTo>
                  <a:pt x="216408" y="2086356"/>
                </a:lnTo>
                <a:lnTo>
                  <a:pt x="2890647" y="2086356"/>
                </a:lnTo>
                <a:lnTo>
                  <a:pt x="2890647" y="2124456"/>
                </a:lnTo>
                <a:lnTo>
                  <a:pt x="2966847" y="2086356"/>
                </a:lnTo>
                <a:lnTo>
                  <a:pt x="3004947" y="2067306"/>
                </a:lnTo>
                <a:close/>
              </a:path>
              <a:path w="4072890" h="2124710">
                <a:moveTo>
                  <a:pt x="3005455" y="57150"/>
                </a:moveTo>
                <a:lnTo>
                  <a:pt x="2967355" y="38100"/>
                </a:lnTo>
                <a:lnTo>
                  <a:pt x="2891155" y="0"/>
                </a:lnTo>
                <a:lnTo>
                  <a:pt x="2891155" y="38100"/>
                </a:lnTo>
                <a:lnTo>
                  <a:pt x="114300" y="38100"/>
                </a:lnTo>
                <a:lnTo>
                  <a:pt x="114300" y="0"/>
                </a:ln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2891155" y="76200"/>
                </a:lnTo>
                <a:lnTo>
                  <a:pt x="2891155" y="114300"/>
                </a:lnTo>
                <a:lnTo>
                  <a:pt x="2967355" y="76200"/>
                </a:lnTo>
                <a:lnTo>
                  <a:pt x="3005455" y="57150"/>
                </a:lnTo>
                <a:close/>
              </a:path>
              <a:path w="4072890" h="2124710">
                <a:moveTo>
                  <a:pt x="4034790" y="1376934"/>
                </a:moveTo>
                <a:lnTo>
                  <a:pt x="3996690" y="1376934"/>
                </a:lnTo>
                <a:lnTo>
                  <a:pt x="3996690" y="1415034"/>
                </a:lnTo>
                <a:lnTo>
                  <a:pt x="4034790" y="1415034"/>
                </a:lnTo>
                <a:lnTo>
                  <a:pt x="4034790" y="1376934"/>
                </a:lnTo>
                <a:close/>
              </a:path>
              <a:path w="4072890" h="2124710">
                <a:moveTo>
                  <a:pt x="4034790" y="1224534"/>
                </a:moveTo>
                <a:lnTo>
                  <a:pt x="3996690" y="1224534"/>
                </a:lnTo>
                <a:lnTo>
                  <a:pt x="3996690" y="1262634"/>
                </a:lnTo>
                <a:lnTo>
                  <a:pt x="4034790" y="1262634"/>
                </a:lnTo>
                <a:lnTo>
                  <a:pt x="4034790" y="1224534"/>
                </a:lnTo>
                <a:close/>
              </a:path>
              <a:path w="4072890" h="2124710">
                <a:moveTo>
                  <a:pt x="4034790" y="1072134"/>
                </a:moveTo>
                <a:lnTo>
                  <a:pt x="3996690" y="1072134"/>
                </a:lnTo>
                <a:lnTo>
                  <a:pt x="3996690" y="1110234"/>
                </a:lnTo>
                <a:lnTo>
                  <a:pt x="4034790" y="1110234"/>
                </a:lnTo>
                <a:lnTo>
                  <a:pt x="4034790" y="1072134"/>
                </a:lnTo>
                <a:close/>
              </a:path>
              <a:path w="4072890" h="2124710">
                <a:moveTo>
                  <a:pt x="4034790" y="919734"/>
                </a:moveTo>
                <a:lnTo>
                  <a:pt x="3996690" y="919734"/>
                </a:lnTo>
                <a:lnTo>
                  <a:pt x="3996690" y="957834"/>
                </a:lnTo>
                <a:lnTo>
                  <a:pt x="4034790" y="957834"/>
                </a:lnTo>
                <a:lnTo>
                  <a:pt x="4034790" y="919734"/>
                </a:lnTo>
                <a:close/>
              </a:path>
              <a:path w="4072890" h="2124710">
                <a:moveTo>
                  <a:pt x="4034790" y="767334"/>
                </a:moveTo>
                <a:lnTo>
                  <a:pt x="3996690" y="767334"/>
                </a:lnTo>
                <a:lnTo>
                  <a:pt x="3996690" y="805434"/>
                </a:lnTo>
                <a:lnTo>
                  <a:pt x="4034790" y="805434"/>
                </a:lnTo>
                <a:lnTo>
                  <a:pt x="4034790" y="767334"/>
                </a:lnTo>
                <a:close/>
              </a:path>
              <a:path w="4072890" h="2124710">
                <a:moveTo>
                  <a:pt x="4034790" y="614934"/>
                </a:moveTo>
                <a:lnTo>
                  <a:pt x="3996690" y="614934"/>
                </a:lnTo>
                <a:lnTo>
                  <a:pt x="3996690" y="653034"/>
                </a:lnTo>
                <a:lnTo>
                  <a:pt x="4034790" y="653034"/>
                </a:lnTo>
                <a:lnTo>
                  <a:pt x="4034790" y="614934"/>
                </a:lnTo>
                <a:close/>
              </a:path>
              <a:path w="4072890" h="2124710">
                <a:moveTo>
                  <a:pt x="4034790" y="462534"/>
                </a:moveTo>
                <a:lnTo>
                  <a:pt x="3996690" y="462534"/>
                </a:lnTo>
                <a:lnTo>
                  <a:pt x="3996690" y="500634"/>
                </a:lnTo>
                <a:lnTo>
                  <a:pt x="4034790" y="500634"/>
                </a:lnTo>
                <a:lnTo>
                  <a:pt x="4034790" y="462534"/>
                </a:lnTo>
                <a:close/>
              </a:path>
              <a:path w="4072890" h="2124710">
                <a:moveTo>
                  <a:pt x="4072890" y="1548257"/>
                </a:moveTo>
                <a:lnTo>
                  <a:pt x="4034790" y="1548257"/>
                </a:lnTo>
                <a:lnTo>
                  <a:pt x="4034790" y="1529334"/>
                </a:lnTo>
                <a:lnTo>
                  <a:pt x="3996690" y="1529334"/>
                </a:lnTo>
                <a:lnTo>
                  <a:pt x="3996690" y="1548257"/>
                </a:lnTo>
                <a:lnTo>
                  <a:pt x="3958590" y="1548257"/>
                </a:lnTo>
                <a:lnTo>
                  <a:pt x="4015740" y="1662557"/>
                </a:lnTo>
                <a:lnTo>
                  <a:pt x="4063365" y="1567307"/>
                </a:lnTo>
                <a:lnTo>
                  <a:pt x="4072890" y="15482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Biba </a:t>
            </a:r>
            <a:r>
              <a:rPr spc="-10" dirty="0"/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9701530" cy="401891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Integrity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also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important</a:t>
            </a:r>
            <a:endParaRPr sz="2800">
              <a:latin typeface="Calibri"/>
              <a:cs typeface="Calibri"/>
            </a:endParaRPr>
          </a:p>
          <a:p>
            <a:pPr marL="240029" marR="318135" indent="-227329">
              <a:lnSpc>
                <a:spcPts val="3020"/>
              </a:lnSpc>
              <a:spcBef>
                <a:spcPts val="10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Each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subject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(process)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integrity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level;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object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 	</a:t>
            </a:r>
            <a:r>
              <a:rPr sz="2800" dirty="0">
                <a:latin typeface="Calibri"/>
                <a:cs typeface="Calibri"/>
              </a:rPr>
              <a:t>integrity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level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;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Integrity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levels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totally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ordered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Font typeface="Arial"/>
              <a:buChar char="•"/>
            </a:pP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NO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read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down;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write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up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BLP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upside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down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180"/>
              </a:spcBef>
              <a:buFont typeface="Arial"/>
              <a:buChar char="•"/>
            </a:pPr>
            <a:endParaRPr sz="2400">
              <a:latin typeface="Calibri"/>
              <a:cs typeface="Calibri"/>
            </a:endParaRPr>
          </a:p>
          <a:p>
            <a:pPr marL="240029" marR="5080" indent="-227329">
              <a:lnSpc>
                <a:spcPts val="302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integrity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object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lowest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level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objects</a:t>
            </a:r>
            <a:r>
              <a:rPr sz="2800" spc="-20" dirty="0">
                <a:latin typeface="Calibri"/>
                <a:cs typeface="Calibri"/>
              </a:rPr>
              <a:t> that 	</a:t>
            </a:r>
            <a:r>
              <a:rPr sz="2800" dirty="0">
                <a:latin typeface="Calibri"/>
                <a:cs typeface="Calibri"/>
              </a:rPr>
              <a:t>contributed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creation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Biba </a:t>
            </a:r>
            <a:r>
              <a:rPr spc="-10" dirty="0"/>
              <a:t>Model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17107" y="1934717"/>
            <a:ext cx="3786504" cy="3790950"/>
            <a:chOff x="817107" y="1934717"/>
            <a:chExt cx="3786504" cy="3790950"/>
          </a:xfrm>
        </p:grpSpPr>
        <p:sp>
          <p:nvSpPr>
            <p:cNvPr id="4" name="object 4"/>
            <p:cNvSpPr/>
            <p:nvPr/>
          </p:nvSpPr>
          <p:spPr>
            <a:xfrm>
              <a:off x="1431544" y="1934717"/>
              <a:ext cx="3171825" cy="3790950"/>
            </a:xfrm>
            <a:custGeom>
              <a:avLst/>
              <a:gdLst/>
              <a:ahLst/>
              <a:cxnLst/>
              <a:rect l="l" t="t" r="r" b="b"/>
              <a:pathLst>
                <a:path w="3171825" h="3790950">
                  <a:moveTo>
                    <a:pt x="85839" y="3704996"/>
                  </a:moveTo>
                  <a:lnTo>
                    <a:pt x="57264" y="3704996"/>
                  </a:lnTo>
                  <a:lnTo>
                    <a:pt x="57150" y="116205"/>
                  </a:lnTo>
                  <a:lnTo>
                    <a:pt x="85725" y="116205"/>
                  </a:lnTo>
                  <a:lnTo>
                    <a:pt x="78549" y="101854"/>
                  </a:lnTo>
                  <a:lnTo>
                    <a:pt x="42926" y="30480"/>
                  </a:lnTo>
                  <a:lnTo>
                    <a:pt x="0" y="116205"/>
                  </a:lnTo>
                  <a:lnTo>
                    <a:pt x="28575" y="116205"/>
                  </a:lnTo>
                  <a:lnTo>
                    <a:pt x="28689" y="3704996"/>
                  </a:lnTo>
                  <a:lnTo>
                    <a:pt x="127" y="3704996"/>
                  </a:lnTo>
                  <a:lnTo>
                    <a:pt x="42926" y="3790708"/>
                  </a:lnTo>
                  <a:lnTo>
                    <a:pt x="78676" y="3719296"/>
                  </a:lnTo>
                  <a:lnTo>
                    <a:pt x="85839" y="3704996"/>
                  </a:lnTo>
                  <a:close/>
                </a:path>
                <a:path w="3171825" h="3790950">
                  <a:moveTo>
                    <a:pt x="1099312" y="3674503"/>
                  </a:moveTo>
                  <a:lnTo>
                    <a:pt x="1070724" y="3674503"/>
                  </a:lnTo>
                  <a:lnTo>
                    <a:pt x="1070610" y="85737"/>
                  </a:lnTo>
                  <a:lnTo>
                    <a:pt x="1099185" y="85737"/>
                  </a:lnTo>
                  <a:lnTo>
                    <a:pt x="1092073" y="71501"/>
                  </a:lnTo>
                  <a:lnTo>
                    <a:pt x="1056386" y="0"/>
                  </a:lnTo>
                  <a:lnTo>
                    <a:pt x="1013447" y="85737"/>
                  </a:lnTo>
                  <a:lnTo>
                    <a:pt x="1042035" y="85737"/>
                  </a:lnTo>
                  <a:lnTo>
                    <a:pt x="1042149" y="3674503"/>
                  </a:lnTo>
                  <a:lnTo>
                    <a:pt x="1013587" y="3674503"/>
                  </a:lnTo>
                  <a:lnTo>
                    <a:pt x="1056386" y="3760228"/>
                  </a:lnTo>
                  <a:lnTo>
                    <a:pt x="1092149" y="3688804"/>
                  </a:lnTo>
                  <a:lnTo>
                    <a:pt x="1099312" y="3674503"/>
                  </a:lnTo>
                  <a:close/>
                </a:path>
                <a:path w="3171825" h="3790950">
                  <a:moveTo>
                    <a:pt x="2102104" y="3674503"/>
                  </a:moveTo>
                  <a:lnTo>
                    <a:pt x="2073516" y="3674503"/>
                  </a:lnTo>
                  <a:lnTo>
                    <a:pt x="2073402" y="85737"/>
                  </a:lnTo>
                  <a:lnTo>
                    <a:pt x="2101977" y="85737"/>
                  </a:lnTo>
                  <a:lnTo>
                    <a:pt x="2094865" y="71501"/>
                  </a:lnTo>
                  <a:lnTo>
                    <a:pt x="2059178" y="0"/>
                  </a:lnTo>
                  <a:lnTo>
                    <a:pt x="2016239" y="85737"/>
                  </a:lnTo>
                  <a:lnTo>
                    <a:pt x="2044827" y="85737"/>
                  </a:lnTo>
                  <a:lnTo>
                    <a:pt x="2044941" y="3674503"/>
                  </a:lnTo>
                  <a:lnTo>
                    <a:pt x="2016379" y="3674503"/>
                  </a:lnTo>
                  <a:lnTo>
                    <a:pt x="2059178" y="3760228"/>
                  </a:lnTo>
                  <a:lnTo>
                    <a:pt x="2094941" y="3688804"/>
                  </a:lnTo>
                  <a:lnTo>
                    <a:pt x="2102104" y="3674503"/>
                  </a:lnTo>
                  <a:close/>
                </a:path>
                <a:path w="3171825" h="3790950">
                  <a:moveTo>
                    <a:pt x="3171825" y="85737"/>
                  </a:moveTo>
                  <a:lnTo>
                    <a:pt x="3164713" y="71501"/>
                  </a:lnTo>
                  <a:lnTo>
                    <a:pt x="3129026" y="0"/>
                  </a:lnTo>
                  <a:lnTo>
                    <a:pt x="3086087" y="85737"/>
                  </a:lnTo>
                  <a:lnTo>
                    <a:pt x="3114675" y="85737"/>
                  </a:lnTo>
                  <a:lnTo>
                    <a:pt x="3114675" y="3674503"/>
                  </a:lnTo>
                  <a:lnTo>
                    <a:pt x="3086100" y="3674503"/>
                  </a:lnTo>
                  <a:lnTo>
                    <a:pt x="3129026" y="3760228"/>
                  </a:lnTo>
                  <a:lnTo>
                    <a:pt x="3164675" y="3688804"/>
                  </a:lnTo>
                  <a:lnTo>
                    <a:pt x="3171825" y="3674503"/>
                  </a:lnTo>
                  <a:lnTo>
                    <a:pt x="3143250" y="3674503"/>
                  </a:lnTo>
                  <a:lnTo>
                    <a:pt x="3143250" y="85737"/>
                  </a:lnTo>
                  <a:lnTo>
                    <a:pt x="3171825" y="85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7107" y="2368433"/>
              <a:ext cx="316519" cy="412851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6328" y="5163727"/>
            <a:ext cx="323272" cy="41101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513586" y="2488438"/>
            <a:ext cx="254000" cy="59944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libri"/>
                <a:cs typeface="Calibri"/>
              </a:rPr>
              <a:t>writes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34660" y="2190369"/>
            <a:ext cx="254453" cy="32847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10376" y="2190369"/>
            <a:ext cx="254453" cy="32847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86092" y="2190369"/>
            <a:ext cx="254453" cy="32847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61808" y="2190369"/>
            <a:ext cx="254453" cy="32847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34660" y="3188589"/>
            <a:ext cx="254453" cy="32847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10376" y="3188589"/>
            <a:ext cx="254453" cy="32847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86092" y="3188589"/>
            <a:ext cx="254453" cy="32847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61808" y="3188589"/>
            <a:ext cx="254453" cy="32847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34660" y="4186809"/>
            <a:ext cx="254453" cy="32847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10376" y="4186809"/>
            <a:ext cx="254453" cy="32847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86092" y="4186809"/>
            <a:ext cx="254453" cy="32847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61808" y="4186809"/>
            <a:ext cx="254453" cy="32847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34660" y="5186553"/>
            <a:ext cx="254453" cy="32847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10376" y="5186553"/>
            <a:ext cx="254453" cy="32847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86092" y="5186553"/>
            <a:ext cx="254453" cy="32847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61808" y="5186553"/>
            <a:ext cx="254453" cy="328476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10419588" y="2183892"/>
            <a:ext cx="228600" cy="3359150"/>
          </a:xfrm>
          <a:custGeom>
            <a:avLst/>
            <a:gdLst/>
            <a:ahLst/>
            <a:cxnLst/>
            <a:rect l="l" t="t" r="r" b="b"/>
            <a:pathLst>
              <a:path w="228600" h="3359150">
                <a:moveTo>
                  <a:pt x="152400" y="190500"/>
                </a:moveTo>
                <a:lnTo>
                  <a:pt x="76200" y="190500"/>
                </a:lnTo>
                <a:lnTo>
                  <a:pt x="76200" y="3359023"/>
                </a:lnTo>
                <a:lnTo>
                  <a:pt x="152400" y="3359023"/>
                </a:lnTo>
                <a:lnTo>
                  <a:pt x="152400" y="190500"/>
                </a:lnTo>
                <a:close/>
              </a:path>
              <a:path w="228600" h="3359150">
                <a:moveTo>
                  <a:pt x="114300" y="0"/>
                </a:moveTo>
                <a:lnTo>
                  <a:pt x="0" y="228600"/>
                </a:lnTo>
                <a:lnTo>
                  <a:pt x="76200" y="228600"/>
                </a:lnTo>
                <a:lnTo>
                  <a:pt x="76200" y="190500"/>
                </a:lnTo>
                <a:lnTo>
                  <a:pt x="209550" y="190500"/>
                </a:lnTo>
                <a:lnTo>
                  <a:pt x="114300" y="0"/>
                </a:lnTo>
                <a:close/>
              </a:path>
              <a:path w="228600" h="3359150">
                <a:moveTo>
                  <a:pt x="209550" y="190500"/>
                </a:moveTo>
                <a:lnTo>
                  <a:pt x="152400" y="190500"/>
                </a:lnTo>
                <a:lnTo>
                  <a:pt x="152400" y="228600"/>
                </a:lnTo>
                <a:lnTo>
                  <a:pt x="228600" y="228600"/>
                </a:lnTo>
                <a:lnTo>
                  <a:pt x="20955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484631" y="2805493"/>
            <a:ext cx="9723120" cy="2114550"/>
            <a:chOff x="484631" y="2805493"/>
            <a:chExt cx="9723120" cy="2114550"/>
          </a:xfrm>
        </p:grpSpPr>
        <p:sp>
          <p:nvSpPr>
            <p:cNvPr id="26" name="object 26"/>
            <p:cNvSpPr/>
            <p:nvPr/>
          </p:nvSpPr>
          <p:spPr>
            <a:xfrm>
              <a:off x="484631" y="2810255"/>
              <a:ext cx="9723120" cy="2105025"/>
            </a:xfrm>
            <a:custGeom>
              <a:avLst/>
              <a:gdLst/>
              <a:ahLst/>
              <a:cxnLst/>
              <a:rect l="l" t="t" r="r" b="b"/>
              <a:pathLst>
                <a:path w="9723120" h="2105025">
                  <a:moveTo>
                    <a:pt x="9601200" y="0"/>
                  </a:moveTo>
                  <a:lnTo>
                    <a:pt x="0" y="0"/>
                  </a:lnTo>
                </a:path>
                <a:path w="9723120" h="2105025">
                  <a:moveTo>
                    <a:pt x="9602089" y="1053084"/>
                  </a:moveTo>
                  <a:lnTo>
                    <a:pt x="124968" y="1053084"/>
                  </a:lnTo>
                </a:path>
                <a:path w="9723120" h="2105025">
                  <a:moveTo>
                    <a:pt x="9722866" y="2104644"/>
                  </a:moveTo>
                  <a:lnTo>
                    <a:pt x="248412" y="2104644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44852" y="3401983"/>
              <a:ext cx="325694" cy="41101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87194" y="4455067"/>
              <a:ext cx="314036" cy="41101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210309" y="2220590"/>
            <a:ext cx="254000" cy="5378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libri"/>
                <a:cs typeface="Calibri"/>
              </a:rPr>
              <a:t>reads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30" name="object 30"/>
          <p:cNvSpPr txBox="1"/>
          <p:nvPr/>
        </p:nvSpPr>
        <p:spPr>
          <a:xfrm>
            <a:off x="10625835" y="2904235"/>
            <a:ext cx="254000" cy="159321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Information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flow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43861" y="5917793"/>
            <a:ext cx="802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Subjects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192261" y="5819343"/>
            <a:ext cx="728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Objects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34948" y="2765552"/>
            <a:ext cx="241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965563" y="2172080"/>
            <a:ext cx="241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015489" y="3827145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001504" y="3214878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012171" y="4181982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42335" y="4905882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018534" y="5558434"/>
            <a:ext cx="172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012171" y="5153914"/>
            <a:ext cx="172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525776" y="3574160"/>
            <a:ext cx="254000" cy="59944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libri"/>
                <a:cs typeface="Calibri"/>
              </a:rPr>
              <a:t>writes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222245" y="3306567"/>
            <a:ext cx="254000" cy="5378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libri"/>
                <a:cs typeface="Calibri"/>
              </a:rPr>
              <a:t>reads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495675" y="4608703"/>
            <a:ext cx="254000" cy="59944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libri"/>
                <a:cs typeface="Calibri"/>
              </a:rPr>
              <a:t>writes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192144" y="4340855"/>
            <a:ext cx="254000" cy="5378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libri"/>
                <a:cs typeface="Calibri"/>
              </a:rPr>
              <a:t>reads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615179" y="5299709"/>
            <a:ext cx="254000" cy="59944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libri"/>
                <a:cs typeface="Calibri"/>
              </a:rPr>
              <a:t>writes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311903" y="5032116"/>
            <a:ext cx="254000" cy="5378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libri"/>
                <a:cs typeface="Calibri"/>
              </a:rPr>
              <a:t>reads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Biba </a:t>
            </a:r>
            <a:r>
              <a:rPr spc="-10" dirty="0"/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0029" algn="l"/>
              </a:tabLst>
            </a:pPr>
            <a:r>
              <a:rPr dirty="0"/>
              <a:t>Used</a:t>
            </a:r>
            <a:r>
              <a:rPr spc="-45" dirty="0"/>
              <a:t> </a:t>
            </a:r>
            <a:r>
              <a:rPr dirty="0"/>
              <a:t>by</a:t>
            </a:r>
            <a:r>
              <a:rPr spc="-40" dirty="0"/>
              <a:t> </a:t>
            </a:r>
            <a:r>
              <a:rPr spc="-10" dirty="0"/>
              <a:t>Windows</a:t>
            </a:r>
          </a:p>
          <a:p>
            <a:pPr>
              <a:lnSpc>
                <a:spcPct val="100000"/>
              </a:lnSpc>
              <a:spcBef>
                <a:spcPts val="1614"/>
              </a:spcBef>
              <a:buFont typeface="Arial"/>
              <a:buChar char="•"/>
            </a:pPr>
            <a:endParaRPr spc="-10" dirty="0"/>
          </a:p>
          <a:p>
            <a:pPr marL="240029" marR="5080" indent="-227329" algn="just">
              <a:lnSpc>
                <a:spcPct val="90000"/>
              </a:lnSpc>
              <a:buFont typeface="Arial"/>
              <a:buChar char="•"/>
              <a:tabLst>
                <a:tab pos="241300" algn="l"/>
              </a:tabLst>
            </a:pPr>
            <a:r>
              <a:rPr dirty="0"/>
              <a:t>E.g.,</a:t>
            </a:r>
            <a:r>
              <a:rPr spc="114" dirty="0"/>
              <a:t> </a:t>
            </a:r>
            <a:r>
              <a:rPr dirty="0"/>
              <a:t>A</a:t>
            </a:r>
            <a:r>
              <a:rPr spc="120" dirty="0"/>
              <a:t> </a:t>
            </a:r>
            <a:r>
              <a:rPr dirty="0"/>
              <a:t>Internet</a:t>
            </a:r>
            <a:r>
              <a:rPr spc="114" dirty="0"/>
              <a:t> </a:t>
            </a:r>
            <a:r>
              <a:rPr dirty="0"/>
              <a:t>Explorer</a:t>
            </a:r>
            <a:r>
              <a:rPr spc="114" dirty="0"/>
              <a:t> </a:t>
            </a:r>
            <a:r>
              <a:rPr dirty="0"/>
              <a:t>Browser</a:t>
            </a:r>
            <a:r>
              <a:rPr spc="114" dirty="0"/>
              <a:t> </a:t>
            </a:r>
            <a:r>
              <a:rPr dirty="0"/>
              <a:t>can</a:t>
            </a:r>
            <a:r>
              <a:rPr spc="140" dirty="0"/>
              <a:t> </a:t>
            </a:r>
            <a:r>
              <a:rPr dirty="0"/>
              <a:t>download</a:t>
            </a:r>
            <a:r>
              <a:rPr spc="130" dirty="0"/>
              <a:t> </a:t>
            </a:r>
            <a:r>
              <a:rPr dirty="0"/>
              <a:t>a</a:t>
            </a:r>
            <a:r>
              <a:rPr spc="120" dirty="0"/>
              <a:t> </a:t>
            </a:r>
            <a:r>
              <a:rPr dirty="0"/>
              <a:t>file</a:t>
            </a:r>
            <a:r>
              <a:rPr spc="114" dirty="0"/>
              <a:t> </a:t>
            </a:r>
            <a:r>
              <a:rPr dirty="0"/>
              <a:t>(created</a:t>
            </a:r>
            <a:r>
              <a:rPr spc="110" dirty="0"/>
              <a:t> </a:t>
            </a:r>
            <a:r>
              <a:rPr dirty="0"/>
              <a:t>with</a:t>
            </a:r>
            <a:r>
              <a:rPr spc="130" dirty="0"/>
              <a:t> </a:t>
            </a:r>
            <a:r>
              <a:rPr spc="-50" dirty="0"/>
              <a:t>a 	</a:t>
            </a:r>
            <a:r>
              <a:rPr dirty="0"/>
              <a:t>low</a:t>
            </a:r>
            <a:r>
              <a:rPr spc="60" dirty="0"/>
              <a:t> </a:t>
            </a:r>
            <a:r>
              <a:rPr dirty="0"/>
              <a:t>integrity</a:t>
            </a:r>
            <a:r>
              <a:rPr spc="55" dirty="0"/>
              <a:t> </a:t>
            </a:r>
            <a:r>
              <a:rPr dirty="0"/>
              <a:t>level)</a:t>
            </a:r>
            <a:r>
              <a:rPr spc="65" dirty="0"/>
              <a:t> </a:t>
            </a:r>
            <a:r>
              <a:rPr dirty="0"/>
              <a:t>and</a:t>
            </a:r>
            <a:r>
              <a:rPr spc="65" dirty="0"/>
              <a:t> </a:t>
            </a:r>
            <a:r>
              <a:rPr dirty="0"/>
              <a:t>read</a:t>
            </a:r>
            <a:r>
              <a:rPr spc="60" dirty="0"/>
              <a:t> </a:t>
            </a:r>
            <a:r>
              <a:rPr dirty="0"/>
              <a:t>everything</a:t>
            </a:r>
            <a:r>
              <a:rPr spc="50" dirty="0"/>
              <a:t> </a:t>
            </a:r>
            <a:r>
              <a:rPr dirty="0"/>
              <a:t>in</a:t>
            </a:r>
            <a:r>
              <a:rPr spc="55" dirty="0"/>
              <a:t> </a:t>
            </a:r>
            <a:r>
              <a:rPr dirty="0"/>
              <a:t>the</a:t>
            </a:r>
            <a:r>
              <a:rPr spc="55" dirty="0"/>
              <a:t> </a:t>
            </a:r>
            <a:r>
              <a:rPr dirty="0"/>
              <a:t>system.</a:t>
            </a:r>
            <a:r>
              <a:rPr spc="65" dirty="0"/>
              <a:t> </a:t>
            </a:r>
            <a:r>
              <a:rPr dirty="0"/>
              <a:t>It</a:t>
            </a:r>
            <a:r>
              <a:rPr spc="60" dirty="0"/>
              <a:t> </a:t>
            </a:r>
            <a:r>
              <a:rPr dirty="0"/>
              <a:t>cannot</a:t>
            </a:r>
            <a:r>
              <a:rPr spc="60" dirty="0"/>
              <a:t> </a:t>
            </a:r>
            <a:r>
              <a:rPr spc="-10" dirty="0"/>
              <a:t>write 	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higher</a:t>
            </a:r>
            <a:r>
              <a:rPr spc="-15" dirty="0"/>
              <a:t> </a:t>
            </a:r>
            <a:r>
              <a:rPr dirty="0"/>
              <a:t>level</a:t>
            </a:r>
            <a:r>
              <a:rPr spc="-25" dirty="0"/>
              <a:t> </a:t>
            </a:r>
            <a:r>
              <a:rPr spc="-10" dirty="0"/>
              <a:t>object.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7924"/>
            <a:ext cx="8903335" cy="130111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dirty="0"/>
              <a:t>Chinese</a:t>
            </a:r>
            <a:r>
              <a:rPr spc="-20" dirty="0"/>
              <a:t> </a:t>
            </a:r>
            <a:r>
              <a:rPr dirty="0"/>
              <a:t>Wall</a:t>
            </a:r>
            <a:r>
              <a:rPr spc="-35" dirty="0"/>
              <a:t> </a:t>
            </a:r>
            <a:r>
              <a:rPr dirty="0"/>
              <a:t>(Brewer</a:t>
            </a:r>
            <a:r>
              <a:rPr spc="-2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Nash</a:t>
            </a:r>
            <a:r>
              <a:rPr spc="-25" dirty="0"/>
              <a:t> </a:t>
            </a:r>
            <a:r>
              <a:rPr spc="-10" dirty="0"/>
              <a:t>model) [1989]</a:t>
            </a:r>
          </a:p>
        </p:txBody>
      </p:sp>
      <p:sp>
        <p:nvSpPr>
          <p:cNvPr id="3" name="object 3"/>
          <p:cNvSpPr/>
          <p:nvPr/>
        </p:nvSpPr>
        <p:spPr>
          <a:xfrm>
            <a:off x="1088897" y="2347722"/>
            <a:ext cx="4340860" cy="3195955"/>
          </a:xfrm>
          <a:custGeom>
            <a:avLst/>
            <a:gdLst/>
            <a:ahLst/>
            <a:cxnLst/>
            <a:rect l="l" t="t" r="r" b="b"/>
            <a:pathLst>
              <a:path w="4340860" h="3195954">
                <a:moveTo>
                  <a:pt x="635508" y="1597914"/>
                </a:moveTo>
                <a:lnTo>
                  <a:pt x="637591" y="1548926"/>
                </a:lnTo>
                <a:lnTo>
                  <a:pt x="643728" y="1501096"/>
                </a:lnTo>
                <a:lnTo>
                  <a:pt x="653748" y="1454595"/>
                </a:lnTo>
                <a:lnTo>
                  <a:pt x="667481" y="1409593"/>
                </a:lnTo>
                <a:lnTo>
                  <a:pt x="684756" y="1366260"/>
                </a:lnTo>
                <a:lnTo>
                  <a:pt x="705403" y="1324766"/>
                </a:lnTo>
                <a:lnTo>
                  <a:pt x="729253" y="1285282"/>
                </a:lnTo>
                <a:lnTo>
                  <a:pt x="756133" y="1247978"/>
                </a:lnTo>
                <a:lnTo>
                  <a:pt x="785876" y="1213025"/>
                </a:lnTo>
                <a:lnTo>
                  <a:pt x="818309" y="1180592"/>
                </a:lnTo>
                <a:lnTo>
                  <a:pt x="853262" y="1150849"/>
                </a:lnTo>
                <a:lnTo>
                  <a:pt x="890566" y="1123969"/>
                </a:lnTo>
                <a:lnTo>
                  <a:pt x="930050" y="1100119"/>
                </a:lnTo>
                <a:lnTo>
                  <a:pt x="971544" y="1079472"/>
                </a:lnTo>
                <a:lnTo>
                  <a:pt x="1014877" y="1062197"/>
                </a:lnTo>
                <a:lnTo>
                  <a:pt x="1059879" y="1048464"/>
                </a:lnTo>
                <a:lnTo>
                  <a:pt x="1106380" y="1038444"/>
                </a:lnTo>
                <a:lnTo>
                  <a:pt x="1154210" y="1032307"/>
                </a:lnTo>
                <a:lnTo>
                  <a:pt x="1203198" y="1030224"/>
                </a:lnTo>
                <a:lnTo>
                  <a:pt x="1252185" y="1032307"/>
                </a:lnTo>
                <a:lnTo>
                  <a:pt x="1300015" y="1038444"/>
                </a:lnTo>
                <a:lnTo>
                  <a:pt x="1346516" y="1048464"/>
                </a:lnTo>
                <a:lnTo>
                  <a:pt x="1391518" y="1062197"/>
                </a:lnTo>
                <a:lnTo>
                  <a:pt x="1434851" y="1079472"/>
                </a:lnTo>
                <a:lnTo>
                  <a:pt x="1476345" y="1100119"/>
                </a:lnTo>
                <a:lnTo>
                  <a:pt x="1515829" y="1123969"/>
                </a:lnTo>
                <a:lnTo>
                  <a:pt x="1553133" y="1150849"/>
                </a:lnTo>
                <a:lnTo>
                  <a:pt x="1588086" y="1180592"/>
                </a:lnTo>
                <a:lnTo>
                  <a:pt x="1620519" y="1213025"/>
                </a:lnTo>
                <a:lnTo>
                  <a:pt x="1650262" y="1247978"/>
                </a:lnTo>
                <a:lnTo>
                  <a:pt x="1677142" y="1285282"/>
                </a:lnTo>
                <a:lnTo>
                  <a:pt x="1700992" y="1324766"/>
                </a:lnTo>
                <a:lnTo>
                  <a:pt x="1721639" y="1366260"/>
                </a:lnTo>
                <a:lnTo>
                  <a:pt x="1738914" y="1409593"/>
                </a:lnTo>
                <a:lnTo>
                  <a:pt x="1752647" y="1454595"/>
                </a:lnTo>
                <a:lnTo>
                  <a:pt x="1762667" y="1501096"/>
                </a:lnTo>
                <a:lnTo>
                  <a:pt x="1768804" y="1548926"/>
                </a:lnTo>
                <a:lnTo>
                  <a:pt x="1770888" y="1597914"/>
                </a:lnTo>
                <a:lnTo>
                  <a:pt x="1768804" y="1646901"/>
                </a:lnTo>
                <a:lnTo>
                  <a:pt x="1762667" y="1694731"/>
                </a:lnTo>
                <a:lnTo>
                  <a:pt x="1752647" y="1741232"/>
                </a:lnTo>
                <a:lnTo>
                  <a:pt x="1738914" y="1786234"/>
                </a:lnTo>
                <a:lnTo>
                  <a:pt x="1721639" y="1829567"/>
                </a:lnTo>
                <a:lnTo>
                  <a:pt x="1700992" y="1871061"/>
                </a:lnTo>
                <a:lnTo>
                  <a:pt x="1677142" y="1910545"/>
                </a:lnTo>
                <a:lnTo>
                  <a:pt x="1650262" y="1947849"/>
                </a:lnTo>
                <a:lnTo>
                  <a:pt x="1620519" y="1982802"/>
                </a:lnTo>
                <a:lnTo>
                  <a:pt x="1588086" y="2015235"/>
                </a:lnTo>
                <a:lnTo>
                  <a:pt x="1553133" y="2044978"/>
                </a:lnTo>
                <a:lnTo>
                  <a:pt x="1515829" y="2071858"/>
                </a:lnTo>
                <a:lnTo>
                  <a:pt x="1476345" y="2095708"/>
                </a:lnTo>
                <a:lnTo>
                  <a:pt x="1434851" y="2116355"/>
                </a:lnTo>
                <a:lnTo>
                  <a:pt x="1391518" y="2133630"/>
                </a:lnTo>
                <a:lnTo>
                  <a:pt x="1346516" y="2147363"/>
                </a:lnTo>
                <a:lnTo>
                  <a:pt x="1300015" y="2157383"/>
                </a:lnTo>
                <a:lnTo>
                  <a:pt x="1252185" y="2163520"/>
                </a:lnTo>
                <a:lnTo>
                  <a:pt x="1203198" y="2165604"/>
                </a:lnTo>
                <a:lnTo>
                  <a:pt x="1154210" y="2163520"/>
                </a:lnTo>
                <a:lnTo>
                  <a:pt x="1106380" y="2157383"/>
                </a:lnTo>
                <a:lnTo>
                  <a:pt x="1059879" y="2147363"/>
                </a:lnTo>
                <a:lnTo>
                  <a:pt x="1014877" y="2133630"/>
                </a:lnTo>
                <a:lnTo>
                  <a:pt x="971544" y="2116355"/>
                </a:lnTo>
                <a:lnTo>
                  <a:pt x="930050" y="2095708"/>
                </a:lnTo>
                <a:lnTo>
                  <a:pt x="890566" y="2071858"/>
                </a:lnTo>
                <a:lnTo>
                  <a:pt x="853262" y="2044978"/>
                </a:lnTo>
                <a:lnTo>
                  <a:pt x="818309" y="2015235"/>
                </a:lnTo>
                <a:lnTo>
                  <a:pt x="785876" y="1982802"/>
                </a:lnTo>
                <a:lnTo>
                  <a:pt x="756133" y="1947849"/>
                </a:lnTo>
                <a:lnTo>
                  <a:pt x="729253" y="1910545"/>
                </a:lnTo>
                <a:lnTo>
                  <a:pt x="705403" y="1871061"/>
                </a:lnTo>
                <a:lnTo>
                  <a:pt x="684756" y="1829567"/>
                </a:lnTo>
                <a:lnTo>
                  <a:pt x="667481" y="1786234"/>
                </a:lnTo>
                <a:lnTo>
                  <a:pt x="653748" y="1741232"/>
                </a:lnTo>
                <a:lnTo>
                  <a:pt x="643728" y="1694731"/>
                </a:lnTo>
                <a:lnTo>
                  <a:pt x="637591" y="1646901"/>
                </a:lnTo>
                <a:lnTo>
                  <a:pt x="635508" y="1597914"/>
                </a:lnTo>
                <a:close/>
              </a:path>
              <a:path w="4340860" h="3195954">
                <a:moveTo>
                  <a:pt x="2337816" y="1597914"/>
                </a:moveTo>
                <a:lnTo>
                  <a:pt x="2339899" y="1548926"/>
                </a:lnTo>
                <a:lnTo>
                  <a:pt x="2346036" y="1501096"/>
                </a:lnTo>
                <a:lnTo>
                  <a:pt x="2356056" y="1454595"/>
                </a:lnTo>
                <a:lnTo>
                  <a:pt x="2369789" y="1409593"/>
                </a:lnTo>
                <a:lnTo>
                  <a:pt x="2387064" y="1366260"/>
                </a:lnTo>
                <a:lnTo>
                  <a:pt x="2407711" y="1324766"/>
                </a:lnTo>
                <a:lnTo>
                  <a:pt x="2431561" y="1285282"/>
                </a:lnTo>
                <a:lnTo>
                  <a:pt x="2458441" y="1247978"/>
                </a:lnTo>
                <a:lnTo>
                  <a:pt x="2488184" y="1213025"/>
                </a:lnTo>
                <a:lnTo>
                  <a:pt x="2520617" y="1180592"/>
                </a:lnTo>
                <a:lnTo>
                  <a:pt x="2555570" y="1150849"/>
                </a:lnTo>
                <a:lnTo>
                  <a:pt x="2592874" y="1123969"/>
                </a:lnTo>
                <a:lnTo>
                  <a:pt x="2632358" y="1100119"/>
                </a:lnTo>
                <a:lnTo>
                  <a:pt x="2673852" y="1079472"/>
                </a:lnTo>
                <a:lnTo>
                  <a:pt x="2717185" y="1062197"/>
                </a:lnTo>
                <a:lnTo>
                  <a:pt x="2762187" y="1048464"/>
                </a:lnTo>
                <a:lnTo>
                  <a:pt x="2808688" y="1038444"/>
                </a:lnTo>
                <a:lnTo>
                  <a:pt x="2856518" y="1032307"/>
                </a:lnTo>
                <a:lnTo>
                  <a:pt x="2905505" y="1030224"/>
                </a:lnTo>
                <a:lnTo>
                  <a:pt x="2954493" y="1032307"/>
                </a:lnTo>
                <a:lnTo>
                  <a:pt x="3002323" y="1038444"/>
                </a:lnTo>
                <a:lnTo>
                  <a:pt x="3048824" y="1048464"/>
                </a:lnTo>
                <a:lnTo>
                  <a:pt x="3093826" y="1062197"/>
                </a:lnTo>
                <a:lnTo>
                  <a:pt x="3137159" y="1079472"/>
                </a:lnTo>
                <a:lnTo>
                  <a:pt x="3178653" y="1100119"/>
                </a:lnTo>
                <a:lnTo>
                  <a:pt x="3218137" y="1123969"/>
                </a:lnTo>
                <a:lnTo>
                  <a:pt x="3255441" y="1150849"/>
                </a:lnTo>
                <a:lnTo>
                  <a:pt x="3290394" y="1180592"/>
                </a:lnTo>
                <a:lnTo>
                  <a:pt x="3322827" y="1213025"/>
                </a:lnTo>
                <a:lnTo>
                  <a:pt x="3352570" y="1247978"/>
                </a:lnTo>
                <a:lnTo>
                  <a:pt x="3379450" y="1285282"/>
                </a:lnTo>
                <a:lnTo>
                  <a:pt x="3403300" y="1324766"/>
                </a:lnTo>
                <a:lnTo>
                  <a:pt x="3423947" y="1366260"/>
                </a:lnTo>
                <a:lnTo>
                  <a:pt x="3441222" y="1409593"/>
                </a:lnTo>
                <a:lnTo>
                  <a:pt x="3454955" y="1454595"/>
                </a:lnTo>
                <a:lnTo>
                  <a:pt x="3464975" y="1501096"/>
                </a:lnTo>
                <a:lnTo>
                  <a:pt x="3471112" y="1548926"/>
                </a:lnTo>
                <a:lnTo>
                  <a:pt x="3473196" y="1597914"/>
                </a:lnTo>
                <a:lnTo>
                  <a:pt x="3471112" y="1646901"/>
                </a:lnTo>
                <a:lnTo>
                  <a:pt x="3464975" y="1694731"/>
                </a:lnTo>
                <a:lnTo>
                  <a:pt x="3454955" y="1741232"/>
                </a:lnTo>
                <a:lnTo>
                  <a:pt x="3441222" y="1786234"/>
                </a:lnTo>
                <a:lnTo>
                  <a:pt x="3423947" y="1829567"/>
                </a:lnTo>
                <a:lnTo>
                  <a:pt x="3403300" y="1871061"/>
                </a:lnTo>
                <a:lnTo>
                  <a:pt x="3379450" y="1910545"/>
                </a:lnTo>
                <a:lnTo>
                  <a:pt x="3352570" y="1947849"/>
                </a:lnTo>
                <a:lnTo>
                  <a:pt x="3322827" y="1982802"/>
                </a:lnTo>
                <a:lnTo>
                  <a:pt x="3290394" y="2015235"/>
                </a:lnTo>
                <a:lnTo>
                  <a:pt x="3255441" y="2044978"/>
                </a:lnTo>
                <a:lnTo>
                  <a:pt x="3218137" y="2071858"/>
                </a:lnTo>
                <a:lnTo>
                  <a:pt x="3178653" y="2095708"/>
                </a:lnTo>
                <a:lnTo>
                  <a:pt x="3137159" y="2116355"/>
                </a:lnTo>
                <a:lnTo>
                  <a:pt x="3093826" y="2133630"/>
                </a:lnTo>
                <a:lnTo>
                  <a:pt x="3048824" y="2147363"/>
                </a:lnTo>
                <a:lnTo>
                  <a:pt x="3002323" y="2157383"/>
                </a:lnTo>
                <a:lnTo>
                  <a:pt x="2954493" y="2163520"/>
                </a:lnTo>
                <a:lnTo>
                  <a:pt x="2905505" y="2165604"/>
                </a:lnTo>
                <a:lnTo>
                  <a:pt x="2856518" y="2163520"/>
                </a:lnTo>
                <a:lnTo>
                  <a:pt x="2808688" y="2157383"/>
                </a:lnTo>
                <a:lnTo>
                  <a:pt x="2762187" y="2147363"/>
                </a:lnTo>
                <a:lnTo>
                  <a:pt x="2717185" y="2133630"/>
                </a:lnTo>
                <a:lnTo>
                  <a:pt x="2673852" y="2116355"/>
                </a:lnTo>
                <a:lnTo>
                  <a:pt x="2632358" y="2095708"/>
                </a:lnTo>
                <a:lnTo>
                  <a:pt x="2592874" y="2071858"/>
                </a:lnTo>
                <a:lnTo>
                  <a:pt x="2555570" y="2044978"/>
                </a:lnTo>
                <a:lnTo>
                  <a:pt x="2520617" y="2015235"/>
                </a:lnTo>
                <a:lnTo>
                  <a:pt x="2488184" y="1982802"/>
                </a:lnTo>
                <a:lnTo>
                  <a:pt x="2458441" y="1947849"/>
                </a:lnTo>
                <a:lnTo>
                  <a:pt x="2431561" y="1910545"/>
                </a:lnTo>
                <a:lnTo>
                  <a:pt x="2407711" y="1871061"/>
                </a:lnTo>
                <a:lnTo>
                  <a:pt x="2387064" y="1829567"/>
                </a:lnTo>
                <a:lnTo>
                  <a:pt x="2369789" y="1786234"/>
                </a:lnTo>
                <a:lnTo>
                  <a:pt x="2356056" y="1741232"/>
                </a:lnTo>
                <a:lnTo>
                  <a:pt x="2346036" y="1694731"/>
                </a:lnTo>
                <a:lnTo>
                  <a:pt x="2339899" y="1646901"/>
                </a:lnTo>
                <a:lnTo>
                  <a:pt x="2337816" y="1597914"/>
                </a:lnTo>
                <a:close/>
              </a:path>
              <a:path w="4340860" h="3195954">
                <a:moveTo>
                  <a:pt x="0" y="1597914"/>
                </a:moveTo>
                <a:lnTo>
                  <a:pt x="687" y="1557302"/>
                </a:lnTo>
                <a:lnTo>
                  <a:pt x="2738" y="1516941"/>
                </a:lnTo>
                <a:lnTo>
                  <a:pt x="6136" y="1476840"/>
                </a:lnTo>
                <a:lnTo>
                  <a:pt x="10865" y="1437013"/>
                </a:lnTo>
                <a:lnTo>
                  <a:pt x="16909" y="1397471"/>
                </a:lnTo>
                <a:lnTo>
                  <a:pt x="24252" y="1358226"/>
                </a:lnTo>
                <a:lnTo>
                  <a:pt x="32877" y="1319290"/>
                </a:lnTo>
                <a:lnTo>
                  <a:pt x="42768" y="1280676"/>
                </a:lnTo>
                <a:lnTo>
                  <a:pt x="53908" y="1242395"/>
                </a:lnTo>
                <a:lnTo>
                  <a:pt x="66282" y="1204459"/>
                </a:lnTo>
                <a:lnTo>
                  <a:pt x="79873" y="1166880"/>
                </a:lnTo>
                <a:lnTo>
                  <a:pt x="94665" y="1129670"/>
                </a:lnTo>
                <a:lnTo>
                  <a:pt x="110642" y="1092842"/>
                </a:lnTo>
                <a:lnTo>
                  <a:pt x="127787" y="1056406"/>
                </a:lnTo>
                <a:lnTo>
                  <a:pt x="146084" y="1020375"/>
                </a:lnTo>
                <a:lnTo>
                  <a:pt x="165517" y="984762"/>
                </a:lnTo>
                <a:lnTo>
                  <a:pt x="186069" y="949577"/>
                </a:lnTo>
                <a:lnTo>
                  <a:pt x="207725" y="914834"/>
                </a:lnTo>
                <a:lnTo>
                  <a:pt x="230467" y="880543"/>
                </a:lnTo>
                <a:lnTo>
                  <a:pt x="254281" y="846717"/>
                </a:lnTo>
                <a:lnTo>
                  <a:pt x="279148" y="813369"/>
                </a:lnTo>
                <a:lnTo>
                  <a:pt x="305054" y="780509"/>
                </a:lnTo>
                <a:lnTo>
                  <a:pt x="331982" y="748150"/>
                </a:lnTo>
                <a:lnTo>
                  <a:pt x="359915" y="716304"/>
                </a:lnTo>
                <a:lnTo>
                  <a:pt x="388838" y="684982"/>
                </a:lnTo>
                <a:lnTo>
                  <a:pt x="418734" y="654198"/>
                </a:lnTo>
                <a:lnTo>
                  <a:pt x="449586" y="623962"/>
                </a:lnTo>
                <a:lnTo>
                  <a:pt x="481379" y="594287"/>
                </a:lnTo>
                <a:lnTo>
                  <a:pt x="514097" y="565185"/>
                </a:lnTo>
                <a:lnTo>
                  <a:pt x="547722" y="536667"/>
                </a:lnTo>
                <a:lnTo>
                  <a:pt x="582239" y="508747"/>
                </a:lnTo>
                <a:lnTo>
                  <a:pt x="617631" y="481434"/>
                </a:lnTo>
                <a:lnTo>
                  <a:pt x="653882" y="454743"/>
                </a:lnTo>
                <a:lnTo>
                  <a:pt x="690977" y="428684"/>
                </a:lnTo>
                <a:lnTo>
                  <a:pt x="728898" y="403270"/>
                </a:lnTo>
                <a:lnTo>
                  <a:pt x="767629" y="378512"/>
                </a:lnTo>
                <a:lnTo>
                  <a:pt x="807154" y="354423"/>
                </a:lnTo>
                <a:lnTo>
                  <a:pt x="847457" y="331015"/>
                </a:lnTo>
                <a:lnTo>
                  <a:pt x="888522" y="308299"/>
                </a:lnTo>
                <a:lnTo>
                  <a:pt x="930332" y="286287"/>
                </a:lnTo>
                <a:lnTo>
                  <a:pt x="972871" y="264992"/>
                </a:lnTo>
                <a:lnTo>
                  <a:pt x="1016122" y="244426"/>
                </a:lnTo>
                <a:lnTo>
                  <a:pt x="1060070" y="224599"/>
                </a:lnTo>
                <a:lnTo>
                  <a:pt x="1104698" y="205526"/>
                </a:lnTo>
                <a:lnTo>
                  <a:pt x="1149990" y="187216"/>
                </a:lnTo>
                <a:lnTo>
                  <a:pt x="1195929" y="169683"/>
                </a:lnTo>
                <a:lnTo>
                  <a:pt x="1242500" y="152939"/>
                </a:lnTo>
                <a:lnTo>
                  <a:pt x="1289686" y="136995"/>
                </a:lnTo>
                <a:lnTo>
                  <a:pt x="1337470" y="121863"/>
                </a:lnTo>
                <a:lnTo>
                  <a:pt x="1385837" y="107555"/>
                </a:lnTo>
                <a:lnTo>
                  <a:pt x="1434770" y="94084"/>
                </a:lnTo>
                <a:lnTo>
                  <a:pt x="1484254" y="81460"/>
                </a:lnTo>
                <a:lnTo>
                  <a:pt x="1534270" y="69697"/>
                </a:lnTo>
                <a:lnTo>
                  <a:pt x="1584805" y="58807"/>
                </a:lnTo>
                <a:lnTo>
                  <a:pt x="1635840" y="48800"/>
                </a:lnTo>
                <a:lnTo>
                  <a:pt x="1687360" y="39690"/>
                </a:lnTo>
                <a:lnTo>
                  <a:pt x="1739349" y="31487"/>
                </a:lnTo>
                <a:lnTo>
                  <a:pt x="1791790" y="24205"/>
                </a:lnTo>
                <a:lnTo>
                  <a:pt x="1844667" y="17855"/>
                </a:lnTo>
                <a:lnTo>
                  <a:pt x="1897964" y="12449"/>
                </a:lnTo>
                <a:lnTo>
                  <a:pt x="1951665" y="7999"/>
                </a:lnTo>
                <a:lnTo>
                  <a:pt x="2005752" y="4517"/>
                </a:lnTo>
                <a:lnTo>
                  <a:pt x="2060211" y="2015"/>
                </a:lnTo>
                <a:lnTo>
                  <a:pt x="2115024" y="505"/>
                </a:lnTo>
                <a:lnTo>
                  <a:pt x="2170176" y="0"/>
                </a:lnTo>
                <a:lnTo>
                  <a:pt x="2225327" y="505"/>
                </a:lnTo>
                <a:lnTo>
                  <a:pt x="2280140" y="2015"/>
                </a:lnTo>
                <a:lnTo>
                  <a:pt x="2334599" y="4517"/>
                </a:lnTo>
                <a:lnTo>
                  <a:pt x="2388686" y="7999"/>
                </a:lnTo>
                <a:lnTo>
                  <a:pt x="2442387" y="12449"/>
                </a:lnTo>
                <a:lnTo>
                  <a:pt x="2495684" y="17855"/>
                </a:lnTo>
                <a:lnTo>
                  <a:pt x="2548561" y="24205"/>
                </a:lnTo>
                <a:lnTo>
                  <a:pt x="2601002" y="31487"/>
                </a:lnTo>
                <a:lnTo>
                  <a:pt x="2652991" y="39690"/>
                </a:lnTo>
                <a:lnTo>
                  <a:pt x="2704511" y="48800"/>
                </a:lnTo>
                <a:lnTo>
                  <a:pt x="2755546" y="58807"/>
                </a:lnTo>
                <a:lnTo>
                  <a:pt x="2806081" y="69697"/>
                </a:lnTo>
                <a:lnTo>
                  <a:pt x="2856097" y="81460"/>
                </a:lnTo>
                <a:lnTo>
                  <a:pt x="2905581" y="94084"/>
                </a:lnTo>
                <a:lnTo>
                  <a:pt x="2954514" y="107555"/>
                </a:lnTo>
                <a:lnTo>
                  <a:pt x="3002881" y="121863"/>
                </a:lnTo>
                <a:lnTo>
                  <a:pt x="3050665" y="136995"/>
                </a:lnTo>
                <a:lnTo>
                  <a:pt x="3097851" y="152939"/>
                </a:lnTo>
                <a:lnTo>
                  <a:pt x="3144422" y="169683"/>
                </a:lnTo>
                <a:lnTo>
                  <a:pt x="3190361" y="187216"/>
                </a:lnTo>
                <a:lnTo>
                  <a:pt x="3235653" y="205526"/>
                </a:lnTo>
                <a:lnTo>
                  <a:pt x="3280281" y="224599"/>
                </a:lnTo>
                <a:lnTo>
                  <a:pt x="3324229" y="244426"/>
                </a:lnTo>
                <a:lnTo>
                  <a:pt x="3367480" y="264992"/>
                </a:lnTo>
                <a:lnTo>
                  <a:pt x="3410019" y="286287"/>
                </a:lnTo>
                <a:lnTo>
                  <a:pt x="3451829" y="308299"/>
                </a:lnTo>
                <a:lnTo>
                  <a:pt x="3492894" y="331015"/>
                </a:lnTo>
                <a:lnTo>
                  <a:pt x="3533197" y="354423"/>
                </a:lnTo>
                <a:lnTo>
                  <a:pt x="3572722" y="378512"/>
                </a:lnTo>
                <a:lnTo>
                  <a:pt x="3611453" y="403270"/>
                </a:lnTo>
                <a:lnTo>
                  <a:pt x="3649374" y="428684"/>
                </a:lnTo>
                <a:lnTo>
                  <a:pt x="3686469" y="454743"/>
                </a:lnTo>
                <a:lnTo>
                  <a:pt x="3722720" y="481434"/>
                </a:lnTo>
                <a:lnTo>
                  <a:pt x="3758112" y="508747"/>
                </a:lnTo>
                <a:lnTo>
                  <a:pt x="3792629" y="536667"/>
                </a:lnTo>
                <a:lnTo>
                  <a:pt x="3826254" y="565185"/>
                </a:lnTo>
                <a:lnTo>
                  <a:pt x="3858972" y="594287"/>
                </a:lnTo>
                <a:lnTo>
                  <a:pt x="3890765" y="623962"/>
                </a:lnTo>
                <a:lnTo>
                  <a:pt x="3921617" y="654198"/>
                </a:lnTo>
                <a:lnTo>
                  <a:pt x="3951513" y="684982"/>
                </a:lnTo>
                <a:lnTo>
                  <a:pt x="3980436" y="716304"/>
                </a:lnTo>
                <a:lnTo>
                  <a:pt x="4008369" y="748150"/>
                </a:lnTo>
                <a:lnTo>
                  <a:pt x="4035297" y="780509"/>
                </a:lnTo>
                <a:lnTo>
                  <a:pt x="4061203" y="813369"/>
                </a:lnTo>
                <a:lnTo>
                  <a:pt x="4086070" y="846717"/>
                </a:lnTo>
                <a:lnTo>
                  <a:pt x="4109884" y="880543"/>
                </a:lnTo>
                <a:lnTo>
                  <a:pt x="4132626" y="914834"/>
                </a:lnTo>
                <a:lnTo>
                  <a:pt x="4154282" y="949577"/>
                </a:lnTo>
                <a:lnTo>
                  <a:pt x="4174834" y="984762"/>
                </a:lnTo>
                <a:lnTo>
                  <a:pt x="4194267" y="1020375"/>
                </a:lnTo>
                <a:lnTo>
                  <a:pt x="4212564" y="1056406"/>
                </a:lnTo>
                <a:lnTo>
                  <a:pt x="4229709" y="1092842"/>
                </a:lnTo>
                <a:lnTo>
                  <a:pt x="4245686" y="1129670"/>
                </a:lnTo>
                <a:lnTo>
                  <a:pt x="4260478" y="1166880"/>
                </a:lnTo>
                <a:lnTo>
                  <a:pt x="4274069" y="1204459"/>
                </a:lnTo>
                <a:lnTo>
                  <a:pt x="4286443" y="1242395"/>
                </a:lnTo>
                <a:lnTo>
                  <a:pt x="4297583" y="1280676"/>
                </a:lnTo>
                <a:lnTo>
                  <a:pt x="4307474" y="1319290"/>
                </a:lnTo>
                <a:lnTo>
                  <a:pt x="4316099" y="1358226"/>
                </a:lnTo>
                <a:lnTo>
                  <a:pt x="4323442" y="1397471"/>
                </a:lnTo>
                <a:lnTo>
                  <a:pt x="4329486" y="1437013"/>
                </a:lnTo>
                <a:lnTo>
                  <a:pt x="4334215" y="1476840"/>
                </a:lnTo>
                <a:lnTo>
                  <a:pt x="4337613" y="1516941"/>
                </a:lnTo>
                <a:lnTo>
                  <a:pt x="4339664" y="1557302"/>
                </a:lnTo>
                <a:lnTo>
                  <a:pt x="4340352" y="1597914"/>
                </a:lnTo>
                <a:lnTo>
                  <a:pt x="4339664" y="1638525"/>
                </a:lnTo>
                <a:lnTo>
                  <a:pt x="4337613" y="1678886"/>
                </a:lnTo>
                <a:lnTo>
                  <a:pt x="4334215" y="1718987"/>
                </a:lnTo>
                <a:lnTo>
                  <a:pt x="4329486" y="1758814"/>
                </a:lnTo>
                <a:lnTo>
                  <a:pt x="4323442" y="1798356"/>
                </a:lnTo>
                <a:lnTo>
                  <a:pt x="4316099" y="1837601"/>
                </a:lnTo>
                <a:lnTo>
                  <a:pt x="4307474" y="1876537"/>
                </a:lnTo>
                <a:lnTo>
                  <a:pt x="4297583" y="1915151"/>
                </a:lnTo>
                <a:lnTo>
                  <a:pt x="4286443" y="1953432"/>
                </a:lnTo>
                <a:lnTo>
                  <a:pt x="4274069" y="1991368"/>
                </a:lnTo>
                <a:lnTo>
                  <a:pt x="4260478" y="2028947"/>
                </a:lnTo>
                <a:lnTo>
                  <a:pt x="4245686" y="2066157"/>
                </a:lnTo>
                <a:lnTo>
                  <a:pt x="4229709" y="2102985"/>
                </a:lnTo>
                <a:lnTo>
                  <a:pt x="4212564" y="2139421"/>
                </a:lnTo>
                <a:lnTo>
                  <a:pt x="4194267" y="2175452"/>
                </a:lnTo>
                <a:lnTo>
                  <a:pt x="4174834" y="2211065"/>
                </a:lnTo>
                <a:lnTo>
                  <a:pt x="4154282" y="2246250"/>
                </a:lnTo>
                <a:lnTo>
                  <a:pt x="4132626" y="2280993"/>
                </a:lnTo>
                <a:lnTo>
                  <a:pt x="4109884" y="2315284"/>
                </a:lnTo>
                <a:lnTo>
                  <a:pt x="4086070" y="2349110"/>
                </a:lnTo>
                <a:lnTo>
                  <a:pt x="4061203" y="2382458"/>
                </a:lnTo>
                <a:lnTo>
                  <a:pt x="4035297" y="2415318"/>
                </a:lnTo>
                <a:lnTo>
                  <a:pt x="4008369" y="2447677"/>
                </a:lnTo>
                <a:lnTo>
                  <a:pt x="3980436" y="2479523"/>
                </a:lnTo>
                <a:lnTo>
                  <a:pt x="3951513" y="2510845"/>
                </a:lnTo>
                <a:lnTo>
                  <a:pt x="3921617" y="2541629"/>
                </a:lnTo>
                <a:lnTo>
                  <a:pt x="3890765" y="2571865"/>
                </a:lnTo>
                <a:lnTo>
                  <a:pt x="3858972" y="2601540"/>
                </a:lnTo>
                <a:lnTo>
                  <a:pt x="3826254" y="2630642"/>
                </a:lnTo>
                <a:lnTo>
                  <a:pt x="3792629" y="2659160"/>
                </a:lnTo>
                <a:lnTo>
                  <a:pt x="3758112" y="2687080"/>
                </a:lnTo>
                <a:lnTo>
                  <a:pt x="3722720" y="2714393"/>
                </a:lnTo>
                <a:lnTo>
                  <a:pt x="3686469" y="2741084"/>
                </a:lnTo>
                <a:lnTo>
                  <a:pt x="3649374" y="2767143"/>
                </a:lnTo>
                <a:lnTo>
                  <a:pt x="3611453" y="2792557"/>
                </a:lnTo>
                <a:lnTo>
                  <a:pt x="3572722" y="2817315"/>
                </a:lnTo>
                <a:lnTo>
                  <a:pt x="3533197" y="2841404"/>
                </a:lnTo>
                <a:lnTo>
                  <a:pt x="3492894" y="2864812"/>
                </a:lnTo>
                <a:lnTo>
                  <a:pt x="3451829" y="2887528"/>
                </a:lnTo>
                <a:lnTo>
                  <a:pt x="3410019" y="2909540"/>
                </a:lnTo>
                <a:lnTo>
                  <a:pt x="3367480" y="2930835"/>
                </a:lnTo>
                <a:lnTo>
                  <a:pt x="3324229" y="2951401"/>
                </a:lnTo>
                <a:lnTo>
                  <a:pt x="3280281" y="2971228"/>
                </a:lnTo>
                <a:lnTo>
                  <a:pt x="3235653" y="2990301"/>
                </a:lnTo>
                <a:lnTo>
                  <a:pt x="3190361" y="3008611"/>
                </a:lnTo>
                <a:lnTo>
                  <a:pt x="3144422" y="3026144"/>
                </a:lnTo>
                <a:lnTo>
                  <a:pt x="3097851" y="3042888"/>
                </a:lnTo>
                <a:lnTo>
                  <a:pt x="3050665" y="3058832"/>
                </a:lnTo>
                <a:lnTo>
                  <a:pt x="3002881" y="3073964"/>
                </a:lnTo>
                <a:lnTo>
                  <a:pt x="2954514" y="3088272"/>
                </a:lnTo>
                <a:lnTo>
                  <a:pt x="2905581" y="3101743"/>
                </a:lnTo>
                <a:lnTo>
                  <a:pt x="2856097" y="3114367"/>
                </a:lnTo>
                <a:lnTo>
                  <a:pt x="2806081" y="3126130"/>
                </a:lnTo>
                <a:lnTo>
                  <a:pt x="2755546" y="3137020"/>
                </a:lnTo>
                <a:lnTo>
                  <a:pt x="2704511" y="3147027"/>
                </a:lnTo>
                <a:lnTo>
                  <a:pt x="2652991" y="3156137"/>
                </a:lnTo>
                <a:lnTo>
                  <a:pt x="2601002" y="3164340"/>
                </a:lnTo>
                <a:lnTo>
                  <a:pt x="2548561" y="3171622"/>
                </a:lnTo>
                <a:lnTo>
                  <a:pt x="2495684" y="3177972"/>
                </a:lnTo>
                <a:lnTo>
                  <a:pt x="2442387" y="3183378"/>
                </a:lnTo>
                <a:lnTo>
                  <a:pt x="2388686" y="3187828"/>
                </a:lnTo>
                <a:lnTo>
                  <a:pt x="2334599" y="3191310"/>
                </a:lnTo>
                <a:lnTo>
                  <a:pt x="2280140" y="3193812"/>
                </a:lnTo>
                <a:lnTo>
                  <a:pt x="2225327" y="3195322"/>
                </a:lnTo>
                <a:lnTo>
                  <a:pt x="2170176" y="3195828"/>
                </a:lnTo>
                <a:lnTo>
                  <a:pt x="2115024" y="3195322"/>
                </a:lnTo>
                <a:lnTo>
                  <a:pt x="2060211" y="3193812"/>
                </a:lnTo>
                <a:lnTo>
                  <a:pt x="2005752" y="3191310"/>
                </a:lnTo>
                <a:lnTo>
                  <a:pt x="1951665" y="3187828"/>
                </a:lnTo>
                <a:lnTo>
                  <a:pt x="1897964" y="3183378"/>
                </a:lnTo>
                <a:lnTo>
                  <a:pt x="1844667" y="3177972"/>
                </a:lnTo>
                <a:lnTo>
                  <a:pt x="1791790" y="3171622"/>
                </a:lnTo>
                <a:lnTo>
                  <a:pt x="1739349" y="3164340"/>
                </a:lnTo>
                <a:lnTo>
                  <a:pt x="1687360" y="3156137"/>
                </a:lnTo>
                <a:lnTo>
                  <a:pt x="1635840" y="3147027"/>
                </a:lnTo>
                <a:lnTo>
                  <a:pt x="1584805" y="3137020"/>
                </a:lnTo>
                <a:lnTo>
                  <a:pt x="1534270" y="3126130"/>
                </a:lnTo>
                <a:lnTo>
                  <a:pt x="1484254" y="3114367"/>
                </a:lnTo>
                <a:lnTo>
                  <a:pt x="1434770" y="3101743"/>
                </a:lnTo>
                <a:lnTo>
                  <a:pt x="1385837" y="3088272"/>
                </a:lnTo>
                <a:lnTo>
                  <a:pt x="1337470" y="3073964"/>
                </a:lnTo>
                <a:lnTo>
                  <a:pt x="1289686" y="3058832"/>
                </a:lnTo>
                <a:lnTo>
                  <a:pt x="1242500" y="3042888"/>
                </a:lnTo>
                <a:lnTo>
                  <a:pt x="1195929" y="3026144"/>
                </a:lnTo>
                <a:lnTo>
                  <a:pt x="1149990" y="3008611"/>
                </a:lnTo>
                <a:lnTo>
                  <a:pt x="1104698" y="2990301"/>
                </a:lnTo>
                <a:lnTo>
                  <a:pt x="1060070" y="2971228"/>
                </a:lnTo>
                <a:lnTo>
                  <a:pt x="1016122" y="2951401"/>
                </a:lnTo>
                <a:lnTo>
                  <a:pt x="972871" y="2930835"/>
                </a:lnTo>
                <a:lnTo>
                  <a:pt x="930332" y="2909540"/>
                </a:lnTo>
                <a:lnTo>
                  <a:pt x="888522" y="2887528"/>
                </a:lnTo>
                <a:lnTo>
                  <a:pt x="847457" y="2864812"/>
                </a:lnTo>
                <a:lnTo>
                  <a:pt x="807154" y="2841404"/>
                </a:lnTo>
                <a:lnTo>
                  <a:pt x="767629" y="2817315"/>
                </a:lnTo>
                <a:lnTo>
                  <a:pt x="728898" y="2792557"/>
                </a:lnTo>
                <a:lnTo>
                  <a:pt x="690977" y="2767143"/>
                </a:lnTo>
                <a:lnTo>
                  <a:pt x="653882" y="2741084"/>
                </a:lnTo>
                <a:lnTo>
                  <a:pt x="617631" y="2714393"/>
                </a:lnTo>
                <a:lnTo>
                  <a:pt x="582239" y="2687080"/>
                </a:lnTo>
                <a:lnTo>
                  <a:pt x="547722" y="2659160"/>
                </a:lnTo>
                <a:lnTo>
                  <a:pt x="514097" y="2630642"/>
                </a:lnTo>
                <a:lnTo>
                  <a:pt x="481379" y="2601540"/>
                </a:lnTo>
                <a:lnTo>
                  <a:pt x="449586" y="2571865"/>
                </a:lnTo>
                <a:lnTo>
                  <a:pt x="418734" y="2541629"/>
                </a:lnTo>
                <a:lnTo>
                  <a:pt x="388838" y="2510845"/>
                </a:lnTo>
                <a:lnTo>
                  <a:pt x="359915" y="2479523"/>
                </a:lnTo>
                <a:lnTo>
                  <a:pt x="331982" y="2447677"/>
                </a:lnTo>
                <a:lnTo>
                  <a:pt x="305054" y="2415318"/>
                </a:lnTo>
                <a:lnTo>
                  <a:pt x="279148" y="2382458"/>
                </a:lnTo>
                <a:lnTo>
                  <a:pt x="254281" y="2349110"/>
                </a:lnTo>
                <a:lnTo>
                  <a:pt x="230467" y="2315284"/>
                </a:lnTo>
                <a:lnTo>
                  <a:pt x="207725" y="2280993"/>
                </a:lnTo>
                <a:lnTo>
                  <a:pt x="186069" y="2246250"/>
                </a:lnTo>
                <a:lnTo>
                  <a:pt x="165517" y="2211065"/>
                </a:lnTo>
                <a:lnTo>
                  <a:pt x="146084" y="2175452"/>
                </a:lnTo>
                <a:lnTo>
                  <a:pt x="127787" y="2139421"/>
                </a:lnTo>
                <a:lnTo>
                  <a:pt x="110642" y="2102985"/>
                </a:lnTo>
                <a:lnTo>
                  <a:pt x="94665" y="2066157"/>
                </a:lnTo>
                <a:lnTo>
                  <a:pt x="79873" y="2028947"/>
                </a:lnTo>
                <a:lnTo>
                  <a:pt x="66282" y="1991368"/>
                </a:lnTo>
                <a:lnTo>
                  <a:pt x="53908" y="1953432"/>
                </a:lnTo>
                <a:lnTo>
                  <a:pt x="42768" y="1915151"/>
                </a:lnTo>
                <a:lnTo>
                  <a:pt x="32877" y="1876537"/>
                </a:lnTo>
                <a:lnTo>
                  <a:pt x="24252" y="1837601"/>
                </a:lnTo>
                <a:lnTo>
                  <a:pt x="16909" y="1798356"/>
                </a:lnTo>
                <a:lnTo>
                  <a:pt x="10865" y="1758814"/>
                </a:lnTo>
                <a:lnTo>
                  <a:pt x="6136" y="1718987"/>
                </a:lnTo>
                <a:lnTo>
                  <a:pt x="2738" y="1678886"/>
                </a:lnTo>
                <a:lnTo>
                  <a:pt x="687" y="1638525"/>
                </a:lnTo>
                <a:lnTo>
                  <a:pt x="0" y="1597914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4273" y="2347722"/>
            <a:ext cx="4340860" cy="3195955"/>
          </a:xfrm>
          <a:custGeom>
            <a:avLst/>
            <a:gdLst/>
            <a:ahLst/>
            <a:cxnLst/>
            <a:rect l="l" t="t" r="r" b="b"/>
            <a:pathLst>
              <a:path w="4340859" h="3195954">
                <a:moveTo>
                  <a:pt x="637031" y="1597914"/>
                </a:moveTo>
                <a:lnTo>
                  <a:pt x="639115" y="1548926"/>
                </a:lnTo>
                <a:lnTo>
                  <a:pt x="645252" y="1501096"/>
                </a:lnTo>
                <a:lnTo>
                  <a:pt x="655272" y="1454595"/>
                </a:lnTo>
                <a:lnTo>
                  <a:pt x="669005" y="1409593"/>
                </a:lnTo>
                <a:lnTo>
                  <a:pt x="686280" y="1366260"/>
                </a:lnTo>
                <a:lnTo>
                  <a:pt x="706927" y="1324766"/>
                </a:lnTo>
                <a:lnTo>
                  <a:pt x="730777" y="1285282"/>
                </a:lnTo>
                <a:lnTo>
                  <a:pt x="757657" y="1247978"/>
                </a:lnTo>
                <a:lnTo>
                  <a:pt x="787400" y="1213025"/>
                </a:lnTo>
                <a:lnTo>
                  <a:pt x="819833" y="1180592"/>
                </a:lnTo>
                <a:lnTo>
                  <a:pt x="854786" y="1150849"/>
                </a:lnTo>
                <a:lnTo>
                  <a:pt x="892090" y="1123969"/>
                </a:lnTo>
                <a:lnTo>
                  <a:pt x="931574" y="1100119"/>
                </a:lnTo>
                <a:lnTo>
                  <a:pt x="973068" y="1079472"/>
                </a:lnTo>
                <a:lnTo>
                  <a:pt x="1016401" y="1062197"/>
                </a:lnTo>
                <a:lnTo>
                  <a:pt x="1061403" y="1048464"/>
                </a:lnTo>
                <a:lnTo>
                  <a:pt x="1107904" y="1038444"/>
                </a:lnTo>
                <a:lnTo>
                  <a:pt x="1155734" y="1032307"/>
                </a:lnTo>
                <a:lnTo>
                  <a:pt x="1204722" y="1030224"/>
                </a:lnTo>
                <a:lnTo>
                  <a:pt x="1253709" y="1032307"/>
                </a:lnTo>
                <a:lnTo>
                  <a:pt x="1301539" y="1038444"/>
                </a:lnTo>
                <a:lnTo>
                  <a:pt x="1348040" y="1048464"/>
                </a:lnTo>
                <a:lnTo>
                  <a:pt x="1393042" y="1062197"/>
                </a:lnTo>
                <a:lnTo>
                  <a:pt x="1436375" y="1079472"/>
                </a:lnTo>
                <a:lnTo>
                  <a:pt x="1477869" y="1100119"/>
                </a:lnTo>
                <a:lnTo>
                  <a:pt x="1517353" y="1123969"/>
                </a:lnTo>
                <a:lnTo>
                  <a:pt x="1554657" y="1150849"/>
                </a:lnTo>
                <a:lnTo>
                  <a:pt x="1589610" y="1180592"/>
                </a:lnTo>
                <a:lnTo>
                  <a:pt x="1622043" y="1213025"/>
                </a:lnTo>
                <a:lnTo>
                  <a:pt x="1651786" y="1247978"/>
                </a:lnTo>
                <a:lnTo>
                  <a:pt x="1678666" y="1285282"/>
                </a:lnTo>
                <a:lnTo>
                  <a:pt x="1702516" y="1324766"/>
                </a:lnTo>
                <a:lnTo>
                  <a:pt x="1723163" y="1366260"/>
                </a:lnTo>
                <a:lnTo>
                  <a:pt x="1740438" y="1409593"/>
                </a:lnTo>
                <a:lnTo>
                  <a:pt x="1754171" y="1454595"/>
                </a:lnTo>
                <a:lnTo>
                  <a:pt x="1764191" y="1501096"/>
                </a:lnTo>
                <a:lnTo>
                  <a:pt x="1770328" y="1548926"/>
                </a:lnTo>
                <a:lnTo>
                  <a:pt x="1772411" y="1597914"/>
                </a:lnTo>
                <a:lnTo>
                  <a:pt x="1770328" y="1646901"/>
                </a:lnTo>
                <a:lnTo>
                  <a:pt x="1764191" y="1694731"/>
                </a:lnTo>
                <a:lnTo>
                  <a:pt x="1754171" y="1741232"/>
                </a:lnTo>
                <a:lnTo>
                  <a:pt x="1740438" y="1786234"/>
                </a:lnTo>
                <a:lnTo>
                  <a:pt x="1723163" y="1829567"/>
                </a:lnTo>
                <a:lnTo>
                  <a:pt x="1702516" y="1871061"/>
                </a:lnTo>
                <a:lnTo>
                  <a:pt x="1678666" y="1910545"/>
                </a:lnTo>
                <a:lnTo>
                  <a:pt x="1651786" y="1947849"/>
                </a:lnTo>
                <a:lnTo>
                  <a:pt x="1622043" y="1982802"/>
                </a:lnTo>
                <a:lnTo>
                  <a:pt x="1589610" y="2015235"/>
                </a:lnTo>
                <a:lnTo>
                  <a:pt x="1554657" y="2044978"/>
                </a:lnTo>
                <a:lnTo>
                  <a:pt x="1517353" y="2071858"/>
                </a:lnTo>
                <a:lnTo>
                  <a:pt x="1477869" y="2095708"/>
                </a:lnTo>
                <a:lnTo>
                  <a:pt x="1436375" y="2116355"/>
                </a:lnTo>
                <a:lnTo>
                  <a:pt x="1393042" y="2133630"/>
                </a:lnTo>
                <a:lnTo>
                  <a:pt x="1348040" y="2147363"/>
                </a:lnTo>
                <a:lnTo>
                  <a:pt x="1301539" y="2157383"/>
                </a:lnTo>
                <a:lnTo>
                  <a:pt x="1253709" y="2163520"/>
                </a:lnTo>
                <a:lnTo>
                  <a:pt x="1204722" y="2165604"/>
                </a:lnTo>
                <a:lnTo>
                  <a:pt x="1155734" y="2163520"/>
                </a:lnTo>
                <a:lnTo>
                  <a:pt x="1107904" y="2157383"/>
                </a:lnTo>
                <a:lnTo>
                  <a:pt x="1061403" y="2147363"/>
                </a:lnTo>
                <a:lnTo>
                  <a:pt x="1016401" y="2133630"/>
                </a:lnTo>
                <a:lnTo>
                  <a:pt x="973068" y="2116355"/>
                </a:lnTo>
                <a:lnTo>
                  <a:pt x="931574" y="2095708"/>
                </a:lnTo>
                <a:lnTo>
                  <a:pt x="892090" y="2071858"/>
                </a:lnTo>
                <a:lnTo>
                  <a:pt x="854786" y="2044978"/>
                </a:lnTo>
                <a:lnTo>
                  <a:pt x="819833" y="2015235"/>
                </a:lnTo>
                <a:lnTo>
                  <a:pt x="787400" y="1982802"/>
                </a:lnTo>
                <a:lnTo>
                  <a:pt x="757657" y="1947849"/>
                </a:lnTo>
                <a:lnTo>
                  <a:pt x="730777" y="1910545"/>
                </a:lnTo>
                <a:lnTo>
                  <a:pt x="706927" y="1871061"/>
                </a:lnTo>
                <a:lnTo>
                  <a:pt x="686280" y="1829567"/>
                </a:lnTo>
                <a:lnTo>
                  <a:pt x="669005" y="1786234"/>
                </a:lnTo>
                <a:lnTo>
                  <a:pt x="655272" y="1741232"/>
                </a:lnTo>
                <a:lnTo>
                  <a:pt x="645252" y="1694731"/>
                </a:lnTo>
                <a:lnTo>
                  <a:pt x="639115" y="1646901"/>
                </a:lnTo>
                <a:lnTo>
                  <a:pt x="637031" y="1597914"/>
                </a:lnTo>
                <a:close/>
              </a:path>
              <a:path w="4340859" h="3195954">
                <a:moveTo>
                  <a:pt x="2339340" y="1597914"/>
                </a:moveTo>
                <a:lnTo>
                  <a:pt x="2341423" y="1548926"/>
                </a:lnTo>
                <a:lnTo>
                  <a:pt x="2347560" y="1501096"/>
                </a:lnTo>
                <a:lnTo>
                  <a:pt x="2357580" y="1454595"/>
                </a:lnTo>
                <a:lnTo>
                  <a:pt x="2371313" y="1409593"/>
                </a:lnTo>
                <a:lnTo>
                  <a:pt x="2388588" y="1366260"/>
                </a:lnTo>
                <a:lnTo>
                  <a:pt x="2409235" y="1324766"/>
                </a:lnTo>
                <a:lnTo>
                  <a:pt x="2433085" y="1285282"/>
                </a:lnTo>
                <a:lnTo>
                  <a:pt x="2459965" y="1247978"/>
                </a:lnTo>
                <a:lnTo>
                  <a:pt x="2489708" y="1213025"/>
                </a:lnTo>
                <a:lnTo>
                  <a:pt x="2522141" y="1180592"/>
                </a:lnTo>
                <a:lnTo>
                  <a:pt x="2557094" y="1150849"/>
                </a:lnTo>
                <a:lnTo>
                  <a:pt x="2594398" y="1123969"/>
                </a:lnTo>
                <a:lnTo>
                  <a:pt x="2633882" y="1100119"/>
                </a:lnTo>
                <a:lnTo>
                  <a:pt x="2675376" y="1079472"/>
                </a:lnTo>
                <a:lnTo>
                  <a:pt x="2718709" y="1062197"/>
                </a:lnTo>
                <a:lnTo>
                  <a:pt x="2763711" y="1048464"/>
                </a:lnTo>
                <a:lnTo>
                  <a:pt x="2810212" y="1038444"/>
                </a:lnTo>
                <a:lnTo>
                  <a:pt x="2858042" y="1032307"/>
                </a:lnTo>
                <a:lnTo>
                  <a:pt x="2907029" y="1030224"/>
                </a:lnTo>
                <a:lnTo>
                  <a:pt x="2956017" y="1032307"/>
                </a:lnTo>
                <a:lnTo>
                  <a:pt x="3003847" y="1038444"/>
                </a:lnTo>
                <a:lnTo>
                  <a:pt x="3050348" y="1048464"/>
                </a:lnTo>
                <a:lnTo>
                  <a:pt x="3095350" y="1062197"/>
                </a:lnTo>
                <a:lnTo>
                  <a:pt x="3138683" y="1079472"/>
                </a:lnTo>
                <a:lnTo>
                  <a:pt x="3180177" y="1100119"/>
                </a:lnTo>
                <a:lnTo>
                  <a:pt x="3219661" y="1123969"/>
                </a:lnTo>
                <a:lnTo>
                  <a:pt x="3256965" y="1150849"/>
                </a:lnTo>
                <a:lnTo>
                  <a:pt x="3291918" y="1180592"/>
                </a:lnTo>
                <a:lnTo>
                  <a:pt x="3324351" y="1213025"/>
                </a:lnTo>
                <a:lnTo>
                  <a:pt x="3354094" y="1247978"/>
                </a:lnTo>
                <a:lnTo>
                  <a:pt x="3380974" y="1285282"/>
                </a:lnTo>
                <a:lnTo>
                  <a:pt x="3404824" y="1324766"/>
                </a:lnTo>
                <a:lnTo>
                  <a:pt x="3425471" y="1366260"/>
                </a:lnTo>
                <a:lnTo>
                  <a:pt x="3442746" y="1409593"/>
                </a:lnTo>
                <a:lnTo>
                  <a:pt x="3456479" y="1454595"/>
                </a:lnTo>
                <a:lnTo>
                  <a:pt x="3466499" y="1501096"/>
                </a:lnTo>
                <a:lnTo>
                  <a:pt x="3472636" y="1548926"/>
                </a:lnTo>
                <a:lnTo>
                  <a:pt x="3474720" y="1597914"/>
                </a:lnTo>
                <a:lnTo>
                  <a:pt x="3472636" y="1646901"/>
                </a:lnTo>
                <a:lnTo>
                  <a:pt x="3466499" y="1694731"/>
                </a:lnTo>
                <a:lnTo>
                  <a:pt x="3456479" y="1741232"/>
                </a:lnTo>
                <a:lnTo>
                  <a:pt x="3442746" y="1786234"/>
                </a:lnTo>
                <a:lnTo>
                  <a:pt x="3425471" y="1829567"/>
                </a:lnTo>
                <a:lnTo>
                  <a:pt x="3404824" y="1871061"/>
                </a:lnTo>
                <a:lnTo>
                  <a:pt x="3380974" y="1910545"/>
                </a:lnTo>
                <a:lnTo>
                  <a:pt x="3354094" y="1947849"/>
                </a:lnTo>
                <a:lnTo>
                  <a:pt x="3324351" y="1982802"/>
                </a:lnTo>
                <a:lnTo>
                  <a:pt x="3291918" y="2015235"/>
                </a:lnTo>
                <a:lnTo>
                  <a:pt x="3256965" y="2044978"/>
                </a:lnTo>
                <a:lnTo>
                  <a:pt x="3219661" y="2071858"/>
                </a:lnTo>
                <a:lnTo>
                  <a:pt x="3180177" y="2095708"/>
                </a:lnTo>
                <a:lnTo>
                  <a:pt x="3138683" y="2116355"/>
                </a:lnTo>
                <a:lnTo>
                  <a:pt x="3095350" y="2133630"/>
                </a:lnTo>
                <a:lnTo>
                  <a:pt x="3050348" y="2147363"/>
                </a:lnTo>
                <a:lnTo>
                  <a:pt x="3003847" y="2157383"/>
                </a:lnTo>
                <a:lnTo>
                  <a:pt x="2956017" y="2163520"/>
                </a:lnTo>
                <a:lnTo>
                  <a:pt x="2907029" y="2165604"/>
                </a:lnTo>
                <a:lnTo>
                  <a:pt x="2858042" y="2163520"/>
                </a:lnTo>
                <a:lnTo>
                  <a:pt x="2810212" y="2157383"/>
                </a:lnTo>
                <a:lnTo>
                  <a:pt x="2763711" y="2147363"/>
                </a:lnTo>
                <a:lnTo>
                  <a:pt x="2718709" y="2133630"/>
                </a:lnTo>
                <a:lnTo>
                  <a:pt x="2675376" y="2116355"/>
                </a:lnTo>
                <a:lnTo>
                  <a:pt x="2633882" y="2095708"/>
                </a:lnTo>
                <a:lnTo>
                  <a:pt x="2594398" y="2071858"/>
                </a:lnTo>
                <a:lnTo>
                  <a:pt x="2557094" y="2044978"/>
                </a:lnTo>
                <a:lnTo>
                  <a:pt x="2522141" y="2015235"/>
                </a:lnTo>
                <a:lnTo>
                  <a:pt x="2489708" y="1982802"/>
                </a:lnTo>
                <a:lnTo>
                  <a:pt x="2459965" y="1947849"/>
                </a:lnTo>
                <a:lnTo>
                  <a:pt x="2433085" y="1910545"/>
                </a:lnTo>
                <a:lnTo>
                  <a:pt x="2409235" y="1871061"/>
                </a:lnTo>
                <a:lnTo>
                  <a:pt x="2388588" y="1829567"/>
                </a:lnTo>
                <a:lnTo>
                  <a:pt x="2371313" y="1786234"/>
                </a:lnTo>
                <a:lnTo>
                  <a:pt x="2357580" y="1741232"/>
                </a:lnTo>
                <a:lnTo>
                  <a:pt x="2347560" y="1694731"/>
                </a:lnTo>
                <a:lnTo>
                  <a:pt x="2341423" y="1646901"/>
                </a:lnTo>
                <a:lnTo>
                  <a:pt x="2339340" y="1597914"/>
                </a:lnTo>
                <a:close/>
              </a:path>
              <a:path w="4340859" h="3195954">
                <a:moveTo>
                  <a:pt x="0" y="1597914"/>
                </a:moveTo>
                <a:lnTo>
                  <a:pt x="687" y="1557302"/>
                </a:lnTo>
                <a:lnTo>
                  <a:pt x="2738" y="1516941"/>
                </a:lnTo>
                <a:lnTo>
                  <a:pt x="6136" y="1476840"/>
                </a:lnTo>
                <a:lnTo>
                  <a:pt x="10865" y="1437013"/>
                </a:lnTo>
                <a:lnTo>
                  <a:pt x="16909" y="1397471"/>
                </a:lnTo>
                <a:lnTo>
                  <a:pt x="24252" y="1358226"/>
                </a:lnTo>
                <a:lnTo>
                  <a:pt x="32877" y="1319290"/>
                </a:lnTo>
                <a:lnTo>
                  <a:pt x="42768" y="1280676"/>
                </a:lnTo>
                <a:lnTo>
                  <a:pt x="53908" y="1242395"/>
                </a:lnTo>
                <a:lnTo>
                  <a:pt x="66282" y="1204459"/>
                </a:lnTo>
                <a:lnTo>
                  <a:pt x="79873" y="1166880"/>
                </a:lnTo>
                <a:lnTo>
                  <a:pt x="94665" y="1129670"/>
                </a:lnTo>
                <a:lnTo>
                  <a:pt x="110642" y="1092842"/>
                </a:lnTo>
                <a:lnTo>
                  <a:pt x="127787" y="1056406"/>
                </a:lnTo>
                <a:lnTo>
                  <a:pt x="146084" y="1020375"/>
                </a:lnTo>
                <a:lnTo>
                  <a:pt x="165517" y="984762"/>
                </a:lnTo>
                <a:lnTo>
                  <a:pt x="186069" y="949577"/>
                </a:lnTo>
                <a:lnTo>
                  <a:pt x="207725" y="914834"/>
                </a:lnTo>
                <a:lnTo>
                  <a:pt x="230467" y="880543"/>
                </a:lnTo>
                <a:lnTo>
                  <a:pt x="254281" y="846717"/>
                </a:lnTo>
                <a:lnTo>
                  <a:pt x="279148" y="813369"/>
                </a:lnTo>
                <a:lnTo>
                  <a:pt x="305054" y="780509"/>
                </a:lnTo>
                <a:lnTo>
                  <a:pt x="331982" y="748150"/>
                </a:lnTo>
                <a:lnTo>
                  <a:pt x="359915" y="716304"/>
                </a:lnTo>
                <a:lnTo>
                  <a:pt x="388838" y="684982"/>
                </a:lnTo>
                <a:lnTo>
                  <a:pt x="418734" y="654198"/>
                </a:lnTo>
                <a:lnTo>
                  <a:pt x="449586" y="623962"/>
                </a:lnTo>
                <a:lnTo>
                  <a:pt x="481379" y="594287"/>
                </a:lnTo>
                <a:lnTo>
                  <a:pt x="514097" y="565185"/>
                </a:lnTo>
                <a:lnTo>
                  <a:pt x="547722" y="536667"/>
                </a:lnTo>
                <a:lnTo>
                  <a:pt x="582239" y="508747"/>
                </a:lnTo>
                <a:lnTo>
                  <a:pt x="617631" y="481434"/>
                </a:lnTo>
                <a:lnTo>
                  <a:pt x="653882" y="454743"/>
                </a:lnTo>
                <a:lnTo>
                  <a:pt x="690977" y="428684"/>
                </a:lnTo>
                <a:lnTo>
                  <a:pt x="728898" y="403270"/>
                </a:lnTo>
                <a:lnTo>
                  <a:pt x="767629" y="378512"/>
                </a:lnTo>
                <a:lnTo>
                  <a:pt x="807154" y="354423"/>
                </a:lnTo>
                <a:lnTo>
                  <a:pt x="847457" y="331015"/>
                </a:lnTo>
                <a:lnTo>
                  <a:pt x="888522" y="308299"/>
                </a:lnTo>
                <a:lnTo>
                  <a:pt x="930332" y="286287"/>
                </a:lnTo>
                <a:lnTo>
                  <a:pt x="972871" y="264992"/>
                </a:lnTo>
                <a:lnTo>
                  <a:pt x="1016122" y="244426"/>
                </a:lnTo>
                <a:lnTo>
                  <a:pt x="1060070" y="224599"/>
                </a:lnTo>
                <a:lnTo>
                  <a:pt x="1104698" y="205526"/>
                </a:lnTo>
                <a:lnTo>
                  <a:pt x="1149990" y="187216"/>
                </a:lnTo>
                <a:lnTo>
                  <a:pt x="1195929" y="169683"/>
                </a:lnTo>
                <a:lnTo>
                  <a:pt x="1242500" y="152939"/>
                </a:lnTo>
                <a:lnTo>
                  <a:pt x="1289686" y="136995"/>
                </a:lnTo>
                <a:lnTo>
                  <a:pt x="1337470" y="121863"/>
                </a:lnTo>
                <a:lnTo>
                  <a:pt x="1385837" y="107555"/>
                </a:lnTo>
                <a:lnTo>
                  <a:pt x="1434770" y="94084"/>
                </a:lnTo>
                <a:lnTo>
                  <a:pt x="1484254" y="81460"/>
                </a:lnTo>
                <a:lnTo>
                  <a:pt x="1534270" y="69697"/>
                </a:lnTo>
                <a:lnTo>
                  <a:pt x="1584805" y="58807"/>
                </a:lnTo>
                <a:lnTo>
                  <a:pt x="1635840" y="48800"/>
                </a:lnTo>
                <a:lnTo>
                  <a:pt x="1687360" y="39690"/>
                </a:lnTo>
                <a:lnTo>
                  <a:pt x="1739349" y="31487"/>
                </a:lnTo>
                <a:lnTo>
                  <a:pt x="1791790" y="24205"/>
                </a:lnTo>
                <a:lnTo>
                  <a:pt x="1844667" y="17855"/>
                </a:lnTo>
                <a:lnTo>
                  <a:pt x="1897964" y="12449"/>
                </a:lnTo>
                <a:lnTo>
                  <a:pt x="1951665" y="7999"/>
                </a:lnTo>
                <a:lnTo>
                  <a:pt x="2005752" y="4517"/>
                </a:lnTo>
                <a:lnTo>
                  <a:pt x="2060211" y="2015"/>
                </a:lnTo>
                <a:lnTo>
                  <a:pt x="2115024" y="505"/>
                </a:lnTo>
                <a:lnTo>
                  <a:pt x="2170176" y="0"/>
                </a:lnTo>
                <a:lnTo>
                  <a:pt x="2225327" y="505"/>
                </a:lnTo>
                <a:lnTo>
                  <a:pt x="2280140" y="2015"/>
                </a:lnTo>
                <a:lnTo>
                  <a:pt x="2334599" y="4517"/>
                </a:lnTo>
                <a:lnTo>
                  <a:pt x="2388686" y="7999"/>
                </a:lnTo>
                <a:lnTo>
                  <a:pt x="2442387" y="12449"/>
                </a:lnTo>
                <a:lnTo>
                  <a:pt x="2495684" y="17855"/>
                </a:lnTo>
                <a:lnTo>
                  <a:pt x="2548561" y="24205"/>
                </a:lnTo>
                <a:lnTo>
                  <a:pt x="2601002" y="31487"/>
                </a:lnTo>
                <a:lnTo>
                  <a:pt x="2652991" y="39690"/>
                </a:lnTo>
                <a:lnTo>
                  <a:pt x="2704511" y="48800"/>
                </a:lnTo>
                <a:lnTo>
                  <a:pt x="2755546" y="58807"/>
                </a:lnTo>
                <a:lnTo>
                  <a:pt x="2806081" y="69697"/>
                </a:lnTo>
                <a:lnTo>
                  <a:pt x="2856097" y="81460"/>
                </a:lnTo>
                <a:lnTo>
                  <a:pt x="2905581" y="94084"/>
                </a:lnTo>
                <a:lnTo>
                  <a:pt x="2954514" y="107555"/>
                </a:lnTo>
                <a:lnTo>
                  <a:pt x="3002881" y="121863"/>
                </a:lnTo>
                <a:lnTo>
                  <a:pt x="3050665" y="136995"/>
                </a:lnTo>
                <a:lnTo>
                  <a:pt x="3097851" y="152939"/>
                </a:lnTo>
                <a:lnTo>
                  <a:pt x="3144422" y="169683"/>
                </a:lnTo>
                <a:lnTo>
                  <a:pt x="3190361" y="187216"/>
                </a:lnTo>
                <a:lnTo>
                  <a:pt x="3235653" y="205526"/>
                </a:lnTo>
                <a:lnTo>
                  <a:pt x="3280281" y="224599"/>
                </a:lnTo>
                <a:lnTo>
                  <a:pt x="3324229" y="244426"/>
                </a:lnTo>
                <a:lnTo>
                  <a:pt x="3367480" y="264992"/>
                </a:lnTo>
                <a:lnTo>
                  <a:pt x="3410019" y="286287"/>
                </a:lnTo>
                <a:lnTo>
                  <a:pt x="3451829" y="308299"/>
                </a:lnTo>
                <a:lnTo>
                  <a:pt x="3492894" y="331015"/>
                </a:lnTo>
                <a:lnTo>
                  <a:pt x="3533197" y="354423"/>
                </a:lnTo>
                <a:lnTo>
                  <a:pt x="3572722" y="378512"/>
                </a:lnTo>
                <a:lnTo>
                  <a:pt x="3611453" y="403270"/>
                </a:lnTo>
                <a:lnTo>
                  <a:pt x="3649374" y="428684"/>
                </a:lnTo>
                <a:lnTo>
                  <a:pt x="3686469" y="454743"/>
                </a:lnTo>
                <a:lnTo>
                  <a:pt x="3722720" y="481434"/>
                </a:lnTo>
                <a:lnTo>
                  <a:pt x="3758112" y="508747"/>
                </a:lnTo>
                <a:lnTo>
                  <a:pt x="3792629" y="536667"/>
                </a:lnTo>
                <a:lnTo>
                  <a:pt x="3826254" y="565185"/>
                </a:lnTo>
                <a:lnTo>
                  <a:pt x="3858972" y="594287"/>
                </a:lnTo>
                <a:lnTo>
                  <a:pt x="3890765" y="623962"/>
                </a:lnTo>
                <a:lnTo>
                  <a:pt x="3921617" y="654198"/>
                </a:lnTo>
                <a:lnTo>
                  <a:pt x="3951513" y="684982"/>
                </a:lnTo>
                <a:lnTo>
                  <a:pt x="3980436" y="716304"/>
                </a:lnTo>
                <a:lnTo>
                  <a:pt x="4008369" y="748150"/>
                </a:lnTo>
                <a:lnTo>
                  <a:pt x="4035297" y="780509"/>
                </a:lnTo>
                <a:lnTo>
                  <a:pt x="4061203" y="813369"/>
                </a:lnTo>
                <a:lnTo>
                  <a:pt x="4086070" y="846717"/>
                </a:lnTo>
                <a:lnTo>
                  <a:pt x="4109884" y="880543"/>
                </a:lnTo>
                <a:lnTo>
                  <a:pt x="4132626" y="914834"/>
                </a:lnTo>
                <a:lnTo>
                  <a:pt x="4154282" y="949577"/>
                </a:lnTo>
                <a:lnTo>
                  <a:pt x="4174834" y="984762"/>
                </a:lnTo>
                <a:lnTo>
                  <a:pt x="4194267" y="1020375"/>
                </a:lnTo>
                <a:lnTo>
                  <a:pt x="4212564" y="1056406"/>
                </a:lnTo>
                <a:lnTo>
                  <a:pt x="4229709" y="1092842"/>
                </a:lnTo>
                <a:lnTo>
                  <a:pt x="4245686" y="1129670"/>
                </a:lnTo>
                <a:lnTo>
                  <a:pt x="4260478" y="1166880"/>
                </a:lnTo>
                <a:lnTo>
                  <a:pt x="4274069" y="1204459"/>
                </a:lnTo>
                <a:lnTo>
                  <a:pt x="4286443" y="1242395"/>
                </a:lnTo>
                <a:lnTo>
                  <a:pt x="4297583" y="1280676"/>
                </a:lnTo>
                <a:lnTo>
                  <a:pt x="4307474" y="1319290"/>
                </a:lnTo>
                <a:lnTo>
                  <a:pt x="4316099" y="1358226"/>
                </a:lnTo>
                <a:lnTo>
                  <a:pt x="4323442" y="1397471"/>
                </a:lnTo>
                <a:lnTo>
                  <a:pt x="4329486" y="1437013"/>
                </a:lnTo>
                <a:lnTo>
                  <a:pt x="4334215" y="1476840"/>
                </a:lnTo>
                <a:lnTo>
                  <a:pt x="4337613" y="1516941"/>
                </a:lnTo>
                <a:lnTo>
                  <a:pt x="4339664" y="1557302"/>
                </a:lnTo>
                <a:lnTo>
                  <a:pt x="4340352" y="1597914"/>
                </a:lnTo>
                <a:lnTo>
                  <a:pt x="4339664" y="1638525"/>
                </a:lnTo>
                <a:lnTo>
                  <a:pt x="4337613" y="1678886"/>
                </a:lnTo>
                <a:lnTo>
                  <a:pt x="4334215" y="1718987"/>
                </a:lnTo>
                <a:lnTo>
                  <a:pt x="4329486" y="1758814"/>
                </a:lnTo>
                <a:lnTo>
                  <a:pt x="4323442" y="1798356"/>
                </a:lnTo>
                <a:lnTo>
                  <a:pt x="4316099" y="1837601"/>
                </a:lnTo>
                <a:lnTo>
                  <a:pt x="4307474" y="1876537"/>
                </a:lnTo>
                <a:lnTo>
                  <a:pt x="4297583" y="1915151"/>
                </a:lnTo>
                <a:lnTo>
                  <a:pt x="4286443" y="1953432"/>
                </a:lnTo>
                <a:lnTo>
                  <a:pt x="4274069" y="1991368"/>
                </a:lnTo>
                <a:lnTo>
                  <a:pt x="4260478" y="2028947"/>
                </a:lnTo>
                <a:lnTo>
                  <a:pt x="4245686" y="2066157"/>
                </a:lnTo>
                <a:lnTo>
                  <a:pt x="4229709" y="2102985"/>
                </a:lnTo>
                <a:lnTo>
                  <a:pt x="4212564" y="2139421"/>
                </a:lnTo>
                <a:lnTo>
                  <a:pt x="4194267" y="2175452"/>
                </a:lnTo>
                <a:lnTo>
                  <a:pt x="4174834" y="2211065"/>
                </a:lnTo>
                <a:lnTo>
                  <a:pt x="4154282" y="2246250"/>
                </a:lnTo>
                <a:lnTo>
                  <a:pt x="4132626" y="2280993"/>
                </a:lnTo>
                <a:lnTo>
                  <a:pt x="4109884" y="2315284"/>
                </a:lnTo>
                <a:lnTo>
                  <a:pt x="4086070" y="2349110"/>
                </a:lnTo>
                <a:lnTo>
                  <a:pt x="4061203" y="2382458"/>
                </a:lnTo>
                <a:lnTo>
                  <a:pt x="4035297" y="2415318"/>
                </a:lnTo>
                <a:lnTo>
                  <a:pt x="4008369" y="2447677"/>
                </a:lnTo>
                <a:lnTo>
                  <a:pt x="3980436" y="2479523"/>
                </a:lnTo>
                <a:lnTo>
                  <a:pt x="3951513" y="2510845"/>
                </a:lnTo>
                <a:lnTo>
                  <a:pt x="3921617" y="2541629"/>
                </a:lnTo>
                <a:lnTo>
                  <a:pt x="3890765" y="2571865"/>
                </a:lnTo>
                <a:lnTo>
                  <a:pt x="3858972" y="2601540"/>
                </a:lnTo>
                <a:lnTo>
                  <a:pt x="3826254" y="2630642"/>
                </a:lnTo>
                <a:lnTo>
                  <a:pt x="3792629" y="2659160"/>
                </a:lnTo>
                <a:lnTo>
                  <a:pt x="3758112" y="2687080"/>
                </a:lnTo>
                <a:lnTo>
                  <a:pt x="3722720" y="2714393"/>
                </a:lnTo>
                <a:lnTo>
                  <a:pt x="3686469" y="2741084"/>
                </a:lnTo>
                <a:lnTo>
                  <a:pt x="3649374" y="2767143"/>
                </a:lnTo>
                <a:lnTo>
                  <a:pt x="3611453" y="2792557"/>
                </a:lnTo>
                <a:lnTo>
                  <a:pt x="3572722" y="2817315"/>
                </a:lnTo>
                <a:lnTo>
                  <a:pt x="3533197" y="2841404"/>
                </a:lnTo>
                <a:lnTo>
                  <a:pt x="3492894" y="2864812"/>
                </a:lnTo>
                <a:lnTo>
                  <a:pt x="3451829" y="2887528"/>
                </a:lnTo>
                <a:lnTo>
                  <a:pt x="3410019" y="2909540"/>
                </a:lnTo>
                <a:lnTo>
                  <a:pt x="3367480" y="2930835"/>
                </a:lnTo>
                <a:lnTo>
                  <a:pt x="3324229" y="2951401"/>
                </a:lnTo>
                <a:lnTo>
                  <a:pt x="3280281" y="2971228"/>
                </a:lnTo>
                <a:lnTo>
                  <a:pt x="3235653" y="2990301"/>
                </a:lnTo>
                <a:lnTo>
                  <a:pt x="3190361" y="3008611"/>
                </a:lnTo>
                <a:lnTo>
                  <a:pt x="3144422" y="3026144"/>
                </a:lnTo>
                <a:lnTo>
                  <a:pt x="3097851" y="3042888"/>
                </a:lnTo>
                <a:lnTo>
                  <a:pt x="3050665" y="3058832"/>
                </a:lnTo>
                <a:lnTo>
                  <a:pt x="3002881" y="3073964"/>
                </a:lnTo>
                <a:lnTo>
                  <a:pt x="2954514" y="3088272"/>
                </a:lnTo>
                <a:lnTo>
                  <a:pt x="2905581" y="3101743"/>
                </a:lnTo>
                <a:lnTo>
                  <a:pt x="2856097" y="3114367"/>
                </a:lnTo>
                <a:lnTo>
                  <a:pt x="2806081" y="3126130"/>
                </a:lnTo>
                <a:lnTo>
                  <a:pt x="2755546" y="3137020"/>
                </a:lnTo>
                <a:lnTo>
                  <a:pt x="2704511" y="3147027"/>
                </a:lnTo>
                <a:lnTo>
                  <a:pt x="2652991" y="3156137"/>
                </a:lnTo>
                <a:lnTo>
                  <a:pt x="2601002" y="3164340"/>
                </a:lnTo>
                <a:lnTo>
                  <a:pt x="2548561" y="3171622"/>
                </a:lnTo>
                <a:lnTo>
                  <a:pt x="2495684" y="3177972"/>
                </a:lnTo>
                <a:lnTo>
                  <a:pt x="2442387" y="3183378"/>
                </a:lnTo>
                <a:lnTo>
                  <a:pt x="2388686" y="3187828"/>
                </a:lnTo>
                <a:lnTo>
                  <a:pt x="2334599" y="3191310"/>
                </a:lnTo>
                <a:lnTo>
                  <a:pt x="2280140" y="3193812"/>
                </a:lnTo>
                <a:lnTo>
                  <a:pt x="2225327" y="3195322"/>
                </a:lnTo>
                <a:lnTo>
                  <a:pt x="2170176" y="3195828"/>
                </a:lnTo>
                <a:lnTo>
                  <a:pt x="2115024" y="3195322"/>
                </a:lnTo>
                <a:lnTo>
                  <a:pt x="2060211" y="3193812"/>
                </a:lnTo>
                <a:lnTo>
                  <a:pt x="2005752" y="3191310"/>
                </a:lnTo>
                <a:lnTo>
                  <a:pt x="1951665" y="3187828"/>
                </a:lnTo>
                <a:lnTo>
                  <a:pt x="1897964" y="3183378"/>
                </a:lnTo>
                <a:lnTo>
                  <a:pt x="1844667" y="3177972"/>
                </a:lnTo>
                <a:lnTo>
                  <a:pt x="1791790" y="3171622"/>
                </a:lnTo>
                <a:lnTo>
                  <a:pt x="1739349" y="3164340"/>
                </a:lnTo>
                <a:lnTo>
                  <a:pt x="1687360" y="3156137"/>
                </a:lnTo>
                <a:lnTo>
                  <a:pt x="1635840" y="3147027"/>
                </a:lnTo>
                <a:lnTo>
                  <a:pt x="1584805" y="3137020"/>
                </a:lnTo>
                <a:lnTo>
                  <a:pt x="1534270" y="3126130"/>
                </a:lnTo>
                <a:lnTo>
                  <a:pt x="1484254" y="3114367"/>
                </a:lnTo>
                <a:lnTo>
                  <a:pt x="1434770" y="3101743"/>
                </a:lnTo>
                <a:lnTo>
                  <a:pt x="1385837" y="3088272"/>
                </a:lnTo>
                <a:lnTo>
                  <a:pt x="1337470" y="3073964"/>
                </a:lnTo>
                <a:lnTo>
                  <a:pt x="1289686" y="3058832"/>
                </a:lnTo>
                <a:lnTo>
                  <a:pt x="1242500" y="3042888"/>
                </a:lnTo>
                <a:lnTo>
                  <a:pt x="1195929" y="3026144"/>
                </a:lnTo>
                <a:lnTo>
                  <a:pt x="1149990" y="3008611"/>
                </a:lnTo>
                <a:lnTo>
                  <a:pt x="1104698" y="2990301"/>
                </a:lnTo>
                <a:lnTo>
                  <a:pt x="1060070" y="2971228"/>
                </a:lnTo>
                <a:lnTo>
                  <a:pt x="1016122" y="2951401"/>
                </a:lnTo>
                <a:lnTo>
                  <a:pt x="972871" y="2930835"/>
                </a:lnTo>
                <a:lnTo>
                  <a:pt x="930332" y="2909540"/>
                </a:lnTo>
                <a:lnTo>
                  <a:pt x="888522" y="2887528"/>
                </a:lnTo>
                <a:lnTo>
                  <a:pt x="847457" y="2864812"/>
                </a:lnTo>
                <a:lnTo>
                  <a:pt x="807154" y="2841404"/>
                </a:lnTo>
                <a:lnTo>
                  <a:pt x="767629" y="2817315"/>
                </a:lnTo>
                <a:lnTo>
                  <a:pt x="728898" y="2792557"/>
                </a:lnTo>
                <a:lnTo>
                  <a:pt x="690977" y="2767143"/>
                </a:lnTo>
                <a:lnTo>
                  <a:pt x="653882" y="2741084"/>
                </a:lnTo>
                <a:lnTo>
                  <a:pt x="617631" y="2714393"/>
                </a:lnTo>
                <a:lnTo>
                  <a:pt x="582239" y="2687080"/>
                </a:lnTo>
                <a:lnTo>
                  <a:pt x="547722" y="2659160"/>
                </a:lnTo>
                <a:lnTo>
                  <a:pt x="514097" y="2630642"/>
                </a:lnTo>
                <a:lnTo>
                  <a:pt x="481379" y="2601540"/>
                </a:lnTo>
                <a:lnTo>
                  <a:pt x="449586" y="2571865"/>
                </a:lnTo>
                <a:lnTo>
                  <a:pt x="418734" y="2541629"/>
                </a:lnTo>
                <a:lnTo>
                  <a:pt x="388838" y="2510845"/>
                </a:lnTo>
                <a:lnTo>
                  <a:pt x="359915" y="2479523"/>
                </a:lnTo>
                <a:lnTo>
                  <a:pt x="331982" y="2447677"/>
                </a:lnTo>
                <a:lnTo>
                  <a:pt x="305054" y="2415318"/>
                </a:lnTo>
                <a:lnTo>
                  <a:pt x="279148" y="2382458"/>
                </a:lnTo>
                <a:lnTo>
                  <a:pt x="254281" y="2349110"/>
                </a:lnTo>
                <a:lnTo>
                  <a:pt x="230467" y="2315284"/>
                </a:lnTo>
                <a:lnTo>
                  <a:pt x="207725" y="2280993"/>
                </a:lnTo>
                <a:lnTo>
                  <a:pt x="186069" y="2246250"/>
                </a:lnTo>
                <a:lnTo>
                  <a:pt x="165517" y="2211065"/>
                </a:lnTo>
                <a:lnTo>
                  <a:pt x="146084" y="2175452"/>
                </a:lnTo>
                <a:lnTo>
                  <a:pt x="127787" y="2139421"/>
                </a:lnTo>
                <a:lnTo>
                  <a:pt x="110642" y="2102985"/>
                </a:lnTo>
                <a:lnTo>
                  <a:pt x="94665" y="2066157"/>
                </a:lnTo>
                <a:lnTo>
                  <a:pt x="79873" y="2028947"/>
                </a:lnTo>
                <a:lnTo>
                  <a:pt x="66282" y="1991368"/>
                </a:lnTo>
                <a:lnTo>
                  <a:pt x="53908" y="1953432"/>
                </a:lnTo>
                <a:lnTo>
                  <a:pt x="42768" y="1915151"/>
                </a:lnTo>
                <a:lnTo>
                  <a:pt x="32877" y="1876537"/>
                </a:lnTo>
                <a:lnTo>
                  <a:pt x="24252" y="1837601"/>
                </a:lnTo>
                <a:lnTo>
                  <a:pt x="16909" y="1798356"/>
                </a:lnTo>
                <a:lnTo>
                  <a:pt x="10865" y="1758814"/>
                </a:lnTo>
                <a:lnTo>
                  <a:pt x="6136" y="1718987"/>
                </a:lnTo>
                <a:lnTo>
                  <a:pt x="2738" y="1678886"/>
                </a:lnTo>
                <a:lnTo>
                  <a:pt x="687" y="1638525"/>
                </a:lnTo>
                <a:lnTo>
                  <a:pt x="0" y="1597914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35933" y="3891483"/>
            <a:ext cx="2921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O4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2013457" y="3586683"/>
            <a:ext cx="708025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O1</a:t>
            </a:r>
            <a:r>
              <a:rPr sz="1800" spc="365" dirty="0">
                <a:latin typeface="Calibri"/>
                <a:cs typeface="Calibri"/>
              </a:rPr>
              <a:t> </a:t>
            </a:r>
            <a:r>
              <a:rPr sz="2700" spc="-37" baseline="-21604" dirty="0">
                <a:latin typeface="Calibri"/>
                <a:cs typeface="Calibri"/>
              </a:rPr>
              <a:t>O2</a:t>
            </a:r>
            <a:endParaRPr sz="2700" baseline="-21604">
              <a:latin typeface="Calibri"/>
              <a:cs typeface="Calibri"/>
            </a:endParaRPr>
          </a:p>
          <a:p>
            <a:pPr marL="138430">
              <a:lnSpc>
                <a:spcPct val="100000"/>
              </a:lnSpc>
              <a:spcBef>
                <a:spcPts val="1415"/>
              </a:spcBef>
            </a:pPr>
            <a:r>
              <a:rPr sz="1800" spc="-25" dirty="0">
                <a:latin typeface="Calibri"/>
                <a:cs typeface="Calibri"/>
              </a:rPr>
              <a:t>O3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86521" y="3955160"/>
            <a:ext cx="292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O6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45497" y="3585717"/>
            <a:ext cx="694690" cy="684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">
              <a:lnSpc>
                <a:spcPts val="1835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O7</a:t>
            </a:r>
            <a:endParaRPr sz="1800">
              <a:latin typeface="Calibri"/>
              <a:cs typeface="Calibri"/>
            </a:endParaRPr>
          </a:p>
          <a:p>
            <a:pPr marL="414655">
              <a:lnSpc>
                <a:spcPts val="1515"/>
              </a:lnSpc>
            </a:pPr>
            <a:r>
              <a:rPr sz="1800" spc="-25" dirty="0">
                <a:latin typeface="Calibri"/>
                <a:cs typeface="Calibri"/>
              </a:rPr>
              <a:t>O8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839"/>
              </a:lnSpc>
            </a:pPr>
            <a:r>
              <a:rPr sz="1800" spc="-25" dirty="0">
                <a:latin typeface="Calibri"/>
                <a:cs typeface="Calibri"/>
              </a:rPr>
              <a:t>O9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19745" y="3564382"/>
            <a:ext cx="292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O5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32761" y="2770123"/>
            <a:ext cx="1398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Company </a:t>
            </a:r>
            <a:r>
              <a:rPr sz="1800" dirty="0">
                <a:latin typeface="Calibri"/>
                <a:cs typeface="Calibri"/>
              </a:rPr>
              <a:t>Datasets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(CD1)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36163" y="4492879"/>
            <a:ext cx="1398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Company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Datasets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(CD2)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79283" y="2770123"/>
            <a:ext cx="1400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Company </a:t>
            </a:r>
            <a:r>
              <a:rPr sz="1800" dirty="0">
                <a:latin typeface="Calibri"/>
                <a:cs typeface="Calibri"/>
              </a:rPr>
              <a:t>Datasets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(CD3)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13317" y="4492879"/>
            <a:ext cx="1398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Company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Datasets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(CD4)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13330" y="1952625"/>
            <a:ext cx="815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87695" algn="l"/>
              </a:tabLst>
            </a:pPr>
            <a:r>
              <a:rPr sz="1800" dirty="0">
                <a:latin typeface="Calibri"/>
                <a:cs typeface="Calibri"/>
              </a:rPr>
              <a:t>Conflict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Interest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Classes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(CIC)</a:t>
            </a:r>
            <a:r>
              <a:rPr sz="1800" dirty="0">
                <a:latin typeface="Calibri"/>
                <a:cs typeface="Calibri"/>
              </a:rPr>
              <a:t>	Conflict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Interest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Classes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Chinese </a:t>
            </a:r>
            <a:r>
              <a:rPr spc="-20" dirty="0"/>
              <a:t>Wall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56565"/>
            <a:ext cx="10311130" cy="434911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read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only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if</a:t>
            </a:r>
            <a:endParaRPr sz="2800">
              <a:latin typeface="Calibri"/>
              <a:cs typeface="Calibri"/>
            </a:endParaRPr>
          </a:p>
          <a:p>
            <a:pPr marL="697230" marR="80010" lvl="1" indent="-227329">
              <a:lnSpc>
                <a:spcPts val="2590"/>
              </a:lnSpc>
              <a:spcBef>
                <a:spcPts val="57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company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dataset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object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previously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(i.e.,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O 	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wall)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80"/>
              </a:spcBef>
            </a:pPr>
            <a:r>
              <a:rPr sz="2400" spc="-25" dirty="0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  <a:p>
            <a:pPr marL="697230" marR="5080" lvl="1" indent="-227329">
              <a:lnSpc>
                <a:spcPts val="2590"/>
              </a:lnSpc>
              <a:spcBef>
                <a:spcPts val="5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belongs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conflict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interest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object 	</a:t>
            </a:r>
            <a:r>
              <a:rPr sz="2400" dirty="0">
                <a:latin typeface="Calibri"/>
                <a:cs typeface="Calibri"/>
              </a:rPr>
              <a:t>(i.e.,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open)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write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only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if</a:t>
            </a:r>
            <a:endParaRPr sz="2800">
              <a:latin typeface="Calibri"/>
              <a:cs typeface="Calibri"/>
            </a:endParaRPr>
          </a:p>
          <a:p>
            <a:pPr marL="469900" marR="4724400" lvl="1" indent="227329">
              <a:lnSpc>
                <a:spcPct val="107500"/>
              </a:lnSpc>
              <a:spcBef>
                <a:spcPts val="2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simple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security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rule </a:t>
            </a:r>
            <a:r>
              <a:rPr sz="2400" spc="-25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697230" marR="203835" lvl="1" indent="-227329">
              <a:lnSpc>
                <a:spcPts val="2590"/>
              </a:lnSpc>
              <a:spcBef>
                <a:spcPts val="54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no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object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different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company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dataset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for 	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write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request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Chinese </a:t>
            </a:r>
            <a:r>
              <a:rPr spc="-20" dirty="0"/>
              <a:t>Wall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10360025" cy="416115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0029" marR="8890" indent="-227329" algn="just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Once</a:t>
            </a:r>
            <a:r>
              <a:rPr sz="2800" spc="4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5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subject</a:t>
            </a:r>
            <a:r>
              <a:rPr sz="2800" spc="5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reads</a:t>
            </a:r>
            <a:r>
              <a:rPr sz="2800" spc="5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4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objects</a:t>
            </a:r>
            <a:r>
              <a:rPr sz="2800" spc="4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4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different</a:t>
            </a:r>
            <a:r>
              <a:rPr sz="2800" spc="4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CDs,</a:t>
            </a:r>
            <a:r>
              <a:rPr sz="2800" spc="5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48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subject 	</a:t>
            </a:r>
            <a:r>
              <a:rPr sz="2800" dirty="0">
                <a:latin typeface="Calibri"/>
                <a:cs typeface="Calibri"/>
              </a:rPr>
              <a:t>may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never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write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object.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20"/>
              </a:spcBef>
              <a:buFont typeface="Arial"/>
              <a:buChar char="•"/>
            </a:pP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S1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reads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information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object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CD1.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S1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writes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information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object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O6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CD3.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S2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reads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information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O6.</a:t>
            </a:r>
            <a:endParaRPr sz="2800">
              <a:latin typeface="Calibri"/>
              <a:cs typeface="Calibri"/>
            </a:endParaRPr>
          </a:p>
          <a:p>
            <a:pPr marL="240029" marR="5080" indent="-227329" algn="just">
              <a:lnSpc>
                <a:spcPts val="302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At</a:t>
            </a:r>
            <a:r>
              <a:rPr sz="2800" spc="19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18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end</a:t>
            </a:r>
            <a:r>
              <a:rPr sz="2800" spc="19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19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this</a:t>
            </a:r>
            <a:r>
              <a:rPr sz="2800" spc="20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sequence,</a:t>
            </a:r>
            <a:r>
              <a:rPr sz="2800" spc="18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S2</a:t>
            </a:r>
            <a:r>
              <a:rPr sz="2800" spc="19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would</a:t>
            </a:r>
            <a:r>
              <a:rPr sz="2800" spc="20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19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read</a:t>
            </a:r>
            <a:r>
              <a:rPr sz="2800" spc="195" dirty="0">
                <a:latin typeface="Calibri"/>
                <a:cs typeface="Calibri"/>
              </a:rPr>
              <a:t>  </a:t>
            </a:r>
            <a:r>
              <a:rPr sz="2800" spc="-10" dirty="0">
                <a:latin typeface="Calibri"/>
                <a:cs typeface="Calibri"/>
              </a:rPr>
              <a:t>information 	</a:t>
            </a:r>
            <a:r>
              <a:rPr sz="2800" dirty="0">
                <a:latin typeface="Calibri"/>
                <a:cs typeface="Calibri"/>
              </a:rPr>
              <a:t>pertaining</a:t>
            </a:r>
            <a:r>
              <a:rPr sz="2800" spc="4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4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both</a:t>
            </a:r>
            <a:r>
              <a:rPr sz="2800" spc="4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CD1</a:t>
            </a:r>
            <a:r>
              <a:rPr sz="2800" spc="48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4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CD2,</a:t>
            </a:r>
            <a:r>
              <a:rPr sz="2800" spc="48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which</a:t>
            </a:r>
            <a:r>
              <a:rPr sz="2800" spc="4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would</a:t>
            </a:r>
            <a:r>
              <a:rPr sz="2800" spc="4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violate</a:t>
            </a:r>
            <a:r>
              <a:rPr sz="2800" spc="48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4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Chinese 	</a:t>
            </a:r>
            <a:r>
              <a:rPr sz="2800" dirty="0">
                <a:latin typeface="Calibri"/>
                <a:cs typeface="Calibri"/>
              </a:rPr>
              <a:t>Wall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policy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since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both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CDs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same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CIC.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768" y="1228471"/>
            <a:ext cx="35890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Access</a:t>
            </a:r>
            <a:r>
              <a:rPr sz="4800" spc="-45" dirty="0"/>
              <a:t> </a:t>
            </a:r>
            <a:r>
              <a:rPr sz="4800" spc="-10" dirty="0"/>
              <a:t>control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3123" y="995581"/>
            <a:ext cx="6172200" cy="466097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39724" y="2057400"/>
            <a:ext cx="3723640" cy="2875915"/>
          </a:xfrm>
          <a:custGeom>
            <a:avLst/>
            <a:gdLst/>
            <a:ahLst/>
            <a:cxnLst/>
            <a:rect l="l" t="t" r="r" b="b"/>
            <a:pathLst>
              <a:path w="3723640" h="2875915">
                <a:moveTo>
                  <a:pt x="0" y="719327"/>
                </a:moveTo>
                <a:lnTo>
                  <a:pt x="3240024" y="719327"/>
                </a:lnTo>
                <a:lnTo>
                  <a:pt x="3240024" y="0"/>
                </a:lnTo>
                <a:lnTo>
                  <a:pt x="0" y="0"/>
                </a:lnTo>
                <a:lnTo>
                  <a:pt x="0" y="719327"/>
                </a:lnTo>
                <a:close/>
              </a:path>
              <a:path w="3723640" h="2875915">
                <a:moveTo>
                  <a:pt x="242315" y="1798320"/>
                </a:moveTo>
                <a:lnTo>
                  <a:pt x="3482340" y="1798320"/>
                </a:lnTo>
                <a:lnTo>
                  <a:pt x="3482340" y="1077467"/>
                </a:lnTo>
                <a:lnTo>
                  <a:pt x="242315" y="1077467"/>
                </a:lnTo>
                <a:lnTo>
                  <a:pt x="242315" y="1798320"/>
                </a:lnTo>
                <a:close/>
              </a:path>
              <a:path w="3723640" h="2875915">
                <a:moveTo>
                  <a:pt x="483107" y="2875788"/>
                </a:moveTo>
                <a:lnTo>
                  <a:pt x="3723131" y="2875788"/>
                </a:lnTo>
                <a:lnTo>
                  <a:pt x="3723131" y="2156460"/>
                </a:lnTo>
                <a:lnTo>
                  <a:pt x="483107" y="2156460"/>
                </a:lnTo>
                <a:lnTo>
                  <a:pt x="483107" y="287578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33068" y="2153538"/>
            <a:ext cx="2620645" cy="2611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0220" indent="-477520">
              <a:lnSpc>
                <a:spcPct val="100000"/>
              </a:lnSpc>
              <a:spcBef>
                <a:spcPts val="95"/>
              </a:spcBef>
              <a:buAutoNum type="arabicParenBoth"/>
              <a:tabLst>
                <a:tab pos="490220" algn="l"/>
              </a:tabLst>
            </a:pPr>
            <a:r>
              <a:rPr sz="2800" spc="-10" dirty="0">
                <a:latin typeface="Calibri"/>
                <a:cs typeface="Calibri"/>
              </a:rPr>
              <a:t>Identify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35"/>
              </a:spcBef>
              <a:buFont typeface="Calibri"/>
              <a:buAutoNum type="arabicParenBoth"/>
            </a:pPr>
            <a:endParaRPr sz="2800">
              <a:latin typeface="Calibri"/>
              <a:cs typeface="Calibri"/>
            </a:endParaRPr>
          </a:p>
          <a:p>
            <a:pPr marL="730885" indent="-476884">
              <a:lnSpc>
                <a:spcPct val="100000"/>
              </a:lnSpc>
              <a:buAutoNum type="arabicParenBoth"/>
              <a:tabLst>
                <a:tab pos="730885" algn="l"/>
              </a:tabLst>
            </a:pPr>
            <a:r>
              <a:rPr sz="2800" spc="-10" dirty="0">
                <a:latin typeface="Calibri"/>
                <a:cs typeface="Calibri"/>
              </a:rPr>
              <a:t>Authenticate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10"/>
              </a:spcBef>
              <a:buFont typeface="Calibri"/>
              <a:buAutoNum type="arabicParenBoth"/>
            </a:pPr>
            <a:endParaRPr sz="2800">
              <a:latin typeface="Calibri"/>
              <a:cs typeface="Calibri"/>
            </a:endParaRPr>
          </a:p>
          <a:p>
            <a:pPr marL="972819" indent="-47752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Calibri"/>
              <a:buAutoNum type="arabicParenBoth"/>
              <a:tabLst>
                <a:tab pos="972819" algn="l"/>
              </a:tabLst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Authorize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71681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78787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5147" y="5291328"/>
            <a:ext cx="3240405" cy="71945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marL="205104">
              <a:lnSpc>
                <a:spcPct val="100000"/>
              </a:lnSpc>
              <a:spcBef>
                <a:spcPts val="880"/>
              </a:spcBef>
            </a:pPr>
            <a:r>
              <a:rPr sz="2800" dirty="0">
                <a:latin typeface="Calibri"/>
                <a:cs typeface="Calibri"/>
              </a:rPr>
              <a:t>(4)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Audit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2836" y="2398775"/>
            <a:ext cx="956310" cy="3279775"/>
          </a:xfrm>
          <a:custGeom>
            <a:avLst/>
            <a:gdLst/>
            <a:ahLst/>
            <a:cxnLst/>
            <a:rect l="l" t="t" r="r" b="b"/>
            <a:pathLst>
              <a:path w="956310" h="3279775">
                <a:moveTo>
                  <a:pt x="956310" y="3088767"/>
                </a:moveTo>
                <a:lnTo>
                  <a:pt x="880110" y="3088767"/>
                </a:lnTo>
                <a:lnTo>
                  <a:pt x="880110" y="2220468"/>
                </a:lnTo>
                <a:lnTo>
                  <a:pt x="880110" y="2201418"/>
                </a:lnTo>
                <a:lnTo>
                  <a:pt x="878586" y="2194001"/>
                </a:lnTo>
                <a:lnTo>
                  <a:pt x="874483" y="2187943"/>
                </a:lnTo>
                <a:lnTo>
                  <a:pt x="868426" y="2183866"/>
                </a:lnTo>
                <a:lnTo>
                  <a:pt x="861060" y="2182368"/>
                </a:lnTo>
                <a:lnTo>
                  <a:pt x="715505" y="2182368"/>
                </a:lnTo>
                <a:lnTo>
                  <a:pt x="731520" y="2174367"/>
                </a:lnTo>
                <a:lnTo>
                  <a:pt x="693407" y="2155317"/>
                </a:lnTo>
                <a:lnTo>
                  <a:pt x="540969" y="2079117"/>
                </a:lnTo>
                <a:lnTo>
                  <a:pt x="540969" y="2155317"/>
                </a:lnTo>
                <a:lnTo>
                  <a:pt x="208978" y="2155317"/>
                </a:lnTo>
                <a:lnTo>
                  <a:pt x="208978" y="1115949"/>
                </a:lnTo>
                <a:lnTo>
                  <a:pt x="298653" y="1115949"/>
                </a:lnTo>
                <a:lnTo>
                  <a:pt x="298653" y="1192149"/>
                </a:lnTo>
                <a:lnTo>
                  <a:pt x="451053" y="1115949"/>
                </a:lnTo>
                <a:lnTo>
                  <a:pt x="451815" y="1115568"/>
                </a:lnTo>
                <a:lnTo>
                  <a:pt x="489966" y="1115568"/>
                </a:lnTo>
                <a:lnTo>
                  <a:pt x="489966" y="1096518"/>
                </a:lnTo>
                <a:lnTo>
                  <a:pt x="489966" y="1077468"/>
                </a:lnTo>
                <a:lnTo>
                  <a:pt x="450291" y="1077468"/>
                </a:lnTo>
                <a:lnTo>
                  <a:pt x="298653" y="1001649"/>
                </a:lnTo>
                <a:lnTo>
                  <a:pt x="298653" y="1077468"/>
                </a:lnTo>
                <a:lnTo>
                  <a:pt x="189928" y="1077468"/>
                </a:lnTo>
                <a:lnTo>
                  <a:pt x="188036" y="1077849"/>
                </a:lnTo>
                <a:lnTo>
                  <a:pt x="38100" y="1077849"/>
                </a:lnTo>
                <a:lnTo>
                  <a:pt x="38100" y="38100"/>
                </a:lnTo>
                <a:lnTo>
                  <a:pt x="247650" y="38100"/>
                </a:lnTo>
                <a:lnTo>
                  <a:pt x="247650" y="19050"/>
                </a:lnTo>
                <a:lnTo>
                  <a:pt x="247650" y="0"/>
                </a:lnTo>
                <a:lnTo>
                  <a:pt x="19050" y="0"/>
                </a:lnTo>
                <a:lnTo>
                  <a:pt x="11620" y="1498"/>
                </a:lnTo>
                <a:lnTo>
                  <a:pt x="5575" y="5575"/>
                </a:lnTo>
                <a:lnTo>
                  <a:pt x="1485" y="11633"/>
                </a:lnTo>
                <a:lnTo>
                  <a:pt x="0" y="19050"/>
                </a:lnTo>
                <a:lnTo>
                  <a:pt x="0" y="1096899"/>
                </a:lnTo>
                <a:lnTo>
                  <a:pt x="1485" y="1104328"/>
                </a:lnTo>
                <a:lnTo>
                  <a:pt x="5575" y="1110386"/>
                </a:lnTo>
                <a:lnTo>
                  <a:pt x="11620" y="1114463"/>
                </a:lnTo>
                <a:lnTo>
                  <a:pt x="19050" y="1115949"/>
                </a:lnTo>
                <a:lnTo>
                  <a:pt x="170878" y="1115949"/>
                </a:lnTo>
                <a:lnTo>
                  <a:pt x="170878" y="2174367"/>
                </a:lnTo>
                <a:lnTo>
                  <a:pt x="172364" y="2181796"/>
                </a:lnTo>
                <a:lnTo>
                  <a:pt x="176453" y="2187854"/>
                </a:lnTo>
                <a:lnTo>
                  <a:pt x="182511" y="2191931"/>
                </a:lnTo>
                <a:lnTo>
                  <a:pt x="189928" y="2193417"/>
                </a:lnTo>
                <a:lnTo>
                  <a:pt x="540969" y="2193417"/>
                </a:lnTo>
                <a:lnTo>
                  <a:pt x="540969" y="2269617"/>
                </a:lnTo>
                <a:lnTo>
                  <a:pt x="639279" y="2220468"/>
                </a:lnTo>
                <a:lnTo>
                  <a:pt x="842010" y="2220468"/>
                </a:lnTo>
                <a:lnTo>
                  <a:pt x="842010" y="3088767"/>
                </a:lnTo>
                <a:lnTo>
                  <a:pt x="765810" y="3088767"/>
                </a:lnTo>
                <a:lnTo>
                  <a:pt x="861060" y="3279317"/>
                </a:lnTo>
                <a:lnTo>
                  <a:pt x="946785" y="3107817"/>
                </a:lnTo>
                <a:lnTo>
                  <a:pt x="956310" y="3088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844" y="3541598"/>
            <a:ext cx="820102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Role-</a:t>
            </a:r>
            <a:r>
              <a:rPr sz="6000" dirty="0"/>
              <a:t>Based</a:t>
            </a:r>
            <a:r>
              <a:rPr sz="6000" spc="-55" dirty="0"/>
              <a:t> </a:t>
            </a:r>
            <a:r>
              <a:rPr sz="6000" dirty="0"/>
              <a:t>Access</a:t>
            </a:r>
            <a:r>
              <a:rPr sz="6000" spc="-30" dirty="0"/>
              <a:t> </a:t>
            </a:r>
            <a:r>
              <a:rPr sz="6000" spc="-10" dirty="0"/>
              <a:t>Control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Role-</a:t>
            </a:r>
            <a:r>
              <a:rPr dirty="0"/>
              <a:t>Based</a:t>
            </a:r>
            <a:r>
              <a:rPr spc="-25" dirty="0"/>
              <a:t> </a:t>
            </a:r>
            <a:r>
              <a:rPr dirty="0"/>
              <a:t>Access</a:t>
            </a:r>
            <a:r>
              <a:rPr spc="-10" dirty="0"/>
              <a:t> 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9574530" cy="14351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In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real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world,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security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policies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dynamic.</a:t>
            </a:r>
            <a:endParaRPr sz="2800">
              <a:latin typeface="Calibri"/>
              <a:cs typeface="Calibri"/>
            </a:endParaRPr>
          </a:p>
          <a:p>
            <a:pPr marL="240029" marR="5080" indent="-227329">
              <a:lnSpc>
                <a:spcPts val="3020"/>
              </a:lnSpc>
              <a:spcBef>
                <a:spcPts val="10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E.g.,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promotes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his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job,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therefore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rights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must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change 	</a:t>
            </a:r>
            <a:r>
              <a:rPr sz="2800" dirty="0">
                <a:latin typeface="Calibri"/>
                <a:cs typeface="Calibri"/>
              </a:rPr>
              <a:t>(deleted,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added,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etc.)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1213" y="3524250"/>
            <a:ext cx="3804285" cy="83058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1165860" marR="128905" indent="-1029335">
              <a:lnSpc>
                <a:spcPct val="100000"/>
              </a:lnSpc>
              <a:spcBef>
                <a:spcPts val="225"/>
              </a:spcBef>
            </a:pPr>
            <a:r>
              <a:rPr sz="2400" dirty="0">
                <a:latin typeface="Calibri"/>
                <a:cs typeface="Calibri"/>
              </a:rPr>
              <a:t>Discretionary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Control </a:t>
            </a:r>
            <a:r>
              <a:rPr sz="2400" dirty="0">
                <a:latin typeface="Calibri"/>
                <a:cs typeface="Calibri"/>
              </a:rPr>
              <a:t>(DAC),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1970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46442" y="3524250"/>
            <a:ext cx="3515995" cy="83058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85519" marR="118110" indent="-859790">
              <a:lnSpc>
                <a:spcPct val="100000"/>
              </a:lnSpc>
              <a:spcBef>
                <a:spcPts val="225"/>
              </a:spcBef>
            </a:pPr>
            <a:r>
              <a:rPr sz="2400" dirty="0">
                <a:latin typeface="Calibri"/>
                <a:cs typeface="Calibri"/>
              </a:rPr>
              <a:t>Mandatory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Control </a:t>
            </a:r>
            <a:r>
              <a:rPr sz="2400" dirty="0">
                <a:latin typeface="Calibri"/>
                <a:cs typeface="Calibri"/>
              </a:rPr>
              <a:t>(MAC),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1970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84370" y="4898897"/>
            <a:ext cx="3511550" cy="830580"/>
          </a:xfrm>
          <a:custGeom>
            <a:avLst/>
            <a:gdLst/>
            <a:ahLst/>
            <a:cxnLst/>
            <a:rect l="l" t="t" r="r" b="b"/>
            <a:pathLst>
              <a:path w="3511550" h="830579">
                <a:moveTo>
                  <a:pt x="0" y="830579"/>
                </a:moveTo>
                <a:lnTo>
                  <a:pt x="3511296" y="830579"/>
                </a:lnTo>
                <a:lnTo>
                  <a:pt x="3511296" y="0"/>
                </a:lnTo>
                <a:lnTo>
                  <a:pt x="0" y="0"/>
                </a:lnTo>
                <a:lnTo>
                  <a:pt x="0" y="830579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98657" y="4915280"/>
            <a:ext cx="34829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4085" marR="112395" indent="-814069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Role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Control </a:t>
            </a:r>
            <a:r>
              <a:rPr sz="2400" dirty="0">
                <a:latin typeface="Calibri"/>
                <a:cs typeface="Calibri"/>
              </a:rPr>
              <a:t>(RBAC),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1995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30626" y="4340732"/>
            <a:ext cx="5875655" cy="585470"/>
          </a:xfrm>
          <a:custGeom>
            <a:avLst/>
            <a:gdLst/>
            <a:ahLst/>
            <a:cxnLst/>
            <a:rect l="l" t="t" r="r" b="b"/>
            <a:pathLst>
              <a:path w="5875655" h="585470">
                <a:moveTo>
                  <a:pt x="5875528" y="28194"/>
                </a:moveTo>
                <a:lnTo>
                  <a:pt x="5870194" y="0"/>
                </a:lnTo>
                <a:lnTo>
                  <a:pt x="3090926" y="527964"/>
                </a:lnTo>
                <a:lnTo>
                  <a:pt x="3085592" y="499872"/>
                </a:lnTo>
                <a:lnTo>
                  <a:pt x="3009569" y="557898"/>
                </a:lnTo>
                <a:lnTo>
                  <a:pt x="2933065" y="500507"/>
                </a:lnTo>
                <a:lnTo>
                  <a:pt x="2927934" y="528713"/>
                </a:lnTo>
                <a:lnTo>
                  <a:pt x="5080" y="0"/>
                </a:lnTo>
                <a:lnTo>
                  <a:pt x="0" y="28194"/>
                </a:lnTo>
                <a:lnTo>
                  <a:pt x="2922816" y="556768"/>
                </a:lnTo>
                <a:lnTo>
                  <a:pt x="2917698" y="584962"/>
                </a:lnTo>
                <a:lnTo>
                  <a:pt x="3005429" y="559308"/>
                </a:lnTo>
                <a:lnTo>
                  <a:pt x="3009582" y="558101"/>
                </a:lnTo>
                <a:lnTo>
                  <a:pt x="3101594" y="584073"/>
                </a:lnTo>
                <a:lnTo>
                  <a:pt x="3096755" y="558673"/>
                </a:lnTo>
                <a:lnTo>
                  <a:pt x="3096260" y="556031"/>
                </a:lnTo>
                <a:lnTo>
                  <a:pt x="5875528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Role-</a:t>
            </a:r>
            <a:r>
              <a:rPr dirty="0"/>
              <a:t>Based</a:t>
            </a:r>
            <a:r>
              <a:rPr spc="-25" dirty="0"/>
              <a:t> </a:t>
            </a:r>
            <a:r>
              <a:rPr dirty="0"/>
              <a:t>Access</a:t>
            </a:r>
            <a:r>
              <a:rPr spc="-10" dirty="0"/>
              <a:t> Control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56565"/>
            <a:ext cx="5489575" cy="218313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Can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configured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MAC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roles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simulate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clearances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(ESORICS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96)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800"/>
              </a:spcBef>
              <a:buFont typeface="Arial"/>
              <a:buChar char="•"/>
            </a:pP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Can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configured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DAC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roles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simulate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identity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(RBAC98)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Role-</a:t>
            </a:r>
            <a:r>
              <a:rPr dirty="0"/>
              <a:t>Based</a:t>
            </a:r>
            <a:r>
              <a:rPr spc="-25" dirty="0"/>
              <a:t> </a:t>
            </a:r>
            <a:r>
              <a:rPr dirty="0"/>
              <a:t>Access</a:t>
            </a:r>
            <a:r>
              <a:rPr spc="-10" dirty="0"/>
              <a:t> Control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56565"/>
            <a:ext cx="6984365" cy="308356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21945" indent="-30924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21945" algn="l"/>
              </a:tabLst>
            </a:pPr>
            <a:r>
              <a:rPr sz="2800" dirty="0">
                <a:latin typeface="Calibri"/>
                <a:cs typeface="Calibri"/>
              </a:rPr>
              <a:t>Changes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underlying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subject-</a:t>
            </a:r>
            <a:r>
              <a:rPr sz="2800" spc="-20" dirty="0">
                <a:latin typeface="Calibri"/>
                <a:cs typeface="Calibri"/>
              </a:rPr>
              <a:t>-</a:t>
            </a:r>
            <a:r>
              <a:rPr sz="2800" dirty="0">
                <a:latin typeface="Calibri"/>
                <a:cs typeface="Calibri"/>
              </a:rPr>
              <a:t>object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model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policy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relation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roles,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objects,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rights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800"/>
              </a:spcBef>
              <a:buFont typeface="Arial"/>
              <a:buChar char="•"/>
            </a:pP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Subjects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now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assigned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roles;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i="1" dirty="0">
                <a:latin typeface="Calibri"/>
                <a:cs typeface="Calibri"/>
              </a:rPr>
              <a:t>role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assignment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800"/>
              </a:spcBef>
              <a:buFont typeface="Arial"/>
              <a:buChar char="•"/>
            </a:pPr>
            <a:endParaRPr sz="2400">
              <a:latin typeface="Calibri"/>
              <a:cs typeface="Calibri"/>
            </a:endParaRPr>
          </a:p>
          <a:p>
            <a:pPr marL="321945" indent="-309245">
              <a:lnSpc>
                <a:spcPct val="100000"/>
              </a:lnSpc>
              <a:buFont typeface="Arial"/>
              <a:buChar char="•"/>
              <a:tabLst>
                <a:tab pos="321945" algn="l"/>
              </a:tabLst>
            </a:pPr>
            <a:r>
              <a:rPr sz="2800" dirty="0">
                <a:latin typeface="Calibri"/>
                <a:cs typeface="Calibri"/>
              </a:rPr>
              <a:t>Roles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hierarchical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Role-</a:t>
            </a:r>
            <a:r>
              <a:rPr dirty="0"/>
              <a:t>Based</a:t>
            </a:r>
            <a:r>
              <a:rPr spc="-25" dirty="0"/>
              <a:t> </a:t>
            </a:r>
            <a:r>
              <a:rPr dirty="0"/>
              <a:t>Access</a:t>
            </a:r>
            <a:r>
              <a:rPr spc="-10" dirty="0"/>
              <a:t> Control</a:t>
            </a:r>
          </a:p>
        </p:txBody>
      </p:sp>
      <p:sp>
        <p:nvSpPr>
          <p:cNvPr id="3" name="object 3"/>
          <p:cNvSpPr/>
          <p:nvPr/>
        </p:nvSpPr>
        <p:spPr>
          <a:xfrm>
            <a:off x="1338833" y="1820417"/>
            <a:ext cx="1790700" cy="1789430"/>
          </a:xfrm>
          <a:custGeom>
            <a:avLst/>
            <a:gdLst/>
            <a:ahLst/>
            <a:cxnLst/>
            <a:rect l="l" t="t" r="r" b="b"/>
            <a:pathLst>
              <a:path w="1790700" h="1789429">
                <a:moveTo>
                  <a:pt x="0" y="894588"/>
                </a:moveTo>
                <a:lnTo>
                  <a:pt x="1240" y="847080"/>
                </a:lnTo>
                <a:lnTo>
                  <a:pt x="4922" y="800218"/>
                </a:lnTo>
                <a:lnTo>
                  <a:pt x="10982" y="754064"/>
                </a:lnTo>
                <a:lnTo>
                  <a:pt x="19360" y="708679"/>
                </a:lnTo>
                <a:lnTo>
                  <a:pt x="29992" y="664124"/>
                </a:lnTo>
                <a:lnTo>
                  <a:pt x="42817" y="620463"/>
                </a:lnTo>
                <a:lnTo>
                  <a:pt x="57774" y="577756"/>
                </a:lnTo>
                <a:lnTo>
                  <a:pt x="74801" y="536065"/>
                </a:lnTo>
                <a:lnTo>
                  <a:pt x="93835" y="495453"/>
                </a:lnTo>
                <a:lnTo>
                  <a:pt x="114815" y="455982"/>
                </a:lnTo>
                <a:lnTo>
                  <a:pt x="137679" y="417712"/>
                </a:lnTo>
                <a:lnTo>
                  <a:pt x="162365" y="380706"/>
                </a:lnTo>
                <a:lnTo>
                  <a:pt x="188811" y="345026"/>
                </a:lnTo>
                <a:lnTo>
                  <a:pt x="216956" y="310734"/>
                </a:lnTo>
                <a:lnTo>
                  <a:pt x="246738" y="277891"/>
                </a:lnTo>
                <a:lnTo>
                  <a:pt x="278094" y="246559"/>
                </a:lnTo>
                <a:lnTo>
                  <a:pt x="310963" y="216801"/>
                </a:lnTo>
                <a:lnTo>
                  <a:pt x="345283" y="188677"/>
                </a:lnTo>
                <a:lnTo>
                  <a:pt x="380992" y="162251"/>
                </a:lnTo>
                <a:lnTo>
                  <a:pt x="418029" y="137583"/>
                </a:lnTo>
                <a:lnTo>
                  <a:pt x="456331" y="114736"/>
                </a:lnTo>
                <a:lnTo>
                  <a:pt x="495837" y="93771"/>
                </a:lnTo>
                <a:lnTo>
                  <a:pt x="536485" y="74750"/>
                </a:lnTo>
                <a:lnTo>
                  <a:pt x="578212" y="57735"/>
                </a:lnTo>
                <a:lnTo>
                  <a:pt x="620958" y="42789"/>
                </a:lnTo>
                <a:lnTo>
                  <a:pt x="664660" y="29972"/>
                </a:lnTo>
                <a:lnTo>
                  <a:pt x="709257" y="19347"/>
                </a:lnTo>
                <a:lnTo>
                  <a:pt x="754686" y="10975"/>
                </a:lnTo>
                <a:lnTo>
                  <a:pt x="800885" y="4919"/>
                </a:lnTo>
                <a:lnTo>
                  <a:pt x="847794" y="1240"/>
                </a:lnTo>
                <a:lnTo>
                  <a:pt x="895349" y="0"/>
                </a:lnTo>
                <a:lnTo>
                  <a:pt x="942905" y="1240"/>
                </a:lnTo>
                <a:lnTo>
                  <a:pt x="989814" y="4919"/>
                </a:lnTo>
                <a:lnTo>
                  <a:pt x="1036013" y="10975"/>
                </a:lnTo>
                <a:lnTo>
                  <a:pt x="1081442" y="19347"/>
                </a:lnTo>
                <a:lnTo>
                  <a:pt x="1126039" y="29972"/>
                </a:lnTo>
                <a:lnTo>
                  <a:pt x="1169741" y="42789"/>
                </a:lnTo>
                <a:lnTo>
                  <a:pt x="1212487" y="57735"/>
                </a:lnTo>
                <a:lnTo>
                  <a:pt x="1254214" y="74750"/>
                </a:lnTo>
                <a:lnTo>
                  <a:pt x="1294862" y="93771"/>
                </a:lnTo>
                <a:lnTo>
                  <a:pt x="1334368" y="114736"/>
                </a:lnTo>
                <a:lnTo>
                  <a:pt x="1372670" y="137583"/>
                </a:lnTo>
                <a:lnTo>
                  <a:pt x="1409707" y="162251"/>
                </a:lnTo>
                <a:lnTo>
                  <a:pt x="1445416" y="188677"/>
                </a:lnTo>
                <a:lnTo>
                  <a:pt x="1479736" y="216801"/>
                </a:lnTo>
                <a:lnTo>
                  <a:pt x="1512605" y="246559"/>
                </a:lnTo>
                <a:lnTo>
                  <a:pt x="1543961" y="277891"/>
                </a:lnTo>
                <a:lnTo>
                  <a:pt x="1573743" y="310734"/>
                </a:lnTo>
                <a:lnTo>
                  <a:pt x="1601888" y="345026"/>
                </a:lnTo>
                <a:lnTo>
                  <a:pt x="1628334" y="380706"/>
                </a:lnTo>
                <a:lnTo>
                  <a:pt x="1653020" y="417712"/>
                </a:lnTo>
                <a:lnTo>
                  <a:pt x="1675884" y="455982"/>
                </a:lnTo>
                <a:lnTo>
                  <a:pt x="1696864" y="495453"/>
                </a:lnTo>
                <a:lnTo>
                  <a:pt x="1715898" y="536065"/>
                </a:lnTo>
                <a:lnTo>
                  <a:pt x="1732925" y="577756"/>
                </a:lnTo>
                <a:lnTo>
                  <a:pt x="1747882" y="620463"/>
                </a:lnTo>
                <a:lnTo>
                  <a:pt x="1760707" y="664124"/>
                </a:lnTo>
                <a:lnTo>
                  <a:pt x="1771339" y="708679"/>
                </a:lnTo>
                <a:lnTo>
                  <a:pt x="1779717" y="754064"/>
                </a:lnTo>
                <a:lnTo>
                  <a:pt x="1785777" y="800218"/>
                </a:lnTo>
                <a:lnTo>
                  <a:pt x="1789459" y="847080"/>
                </a:lnTo>
                <a:lnTo>
                  <a:pt x="1790700" y="894588"/>
                </a:lnTo>
                <a:lnTo>
                  <a:pt x="1789459" y="942095"/>
                </a:lnTo>
                <a:lnTo>
                  <a:pt x="1785777" y="988957"/>
                </a:lnTo>
                <a:lnTo>
                  <a:pt x="1779717" y="1035111"/>
                </a:lnTo>
                <a:lnTo>
                  <a:pt x="1771339" y="1080496"/>
                </a:lnTo>
                <a:lnTo>
                  <a:pt x="1760707" y="1125051"/>
                </a:lnTo>
                <a:lnTo>
                  <a:pt x="1747882" y="1168712"/>
                </a:lnTo>
                <a:lnTo>
                  <a:pt x="1732925" y="1211419"/>
                </a:lnTo>
                <a:lnTo>
                  <a:pt x="1715898" y="1253110"/>
                </a:lnTo>
                <a:lnTo>
                  <a:pt x="1696864" y="1293722"/>
                </a:lnTo>
                <a:lnTo>
                  <a:pt x="1675884" y="1333193"/>
                </a:lnTo>
                <a:lnTo>
                  <a:pt x="1653020" y="1371463"/>
                </a:lnTo>
                <a:lnTo>
                  <a:pt x="1628334" y="1408469"/>
                </a:lnTo>
                <a:lnTo>
                  <a:pt x="1601888" y="1444149"/>
                </a:lnTo>
                <a:lnTo>
                  <a:pt x="1573743" y="1478441"/>
                </a:lnTo>
                <a:lnTo>
                  <a:pt x="1543961" y="1511284"/>
                </a:lnTo>
                <a:lnTo>
                  <a:pt x="1512605" y="1542616"/>
                </a:lnTo>
                <a:lnTo>
                  <a:pt x="1479736" y="1572374"/>
                </a:lnTo>
                <a:lnTo>
                  <a:pt x="1445416" y="1600498"/>
                </a:lnTo>
                <a:lnTo>
                  <a:pt x="1409707" y="1626924"/>
                </a:lnTo>
                <a:lnTo>
                  <a:pt x="1372670" y="1651592"/>
                </a:lnTo>
                <a:lnTo>
                  <a:pt x="1334368" y="1674439"/>
                </a:lnTo>
                <a:lnTo>
                  <a:pt x="1294862" y="1695404"/>
                </a:lnTo>
                <a:lnTo>
                  <a:pt x="1254214" y="1714425"/>
                </a:lnTo>
                <a:lnTo>
                  <a:pt x="1212487" y="1731440"/>
                </a:lnTo>
                <a:lnTo>
                  <a:pt x="1169741" y="1746386"/>
                </a:lnTo>
                <a:lnTo>
                  <a:pt x="1126039" y="1759203"/>
                </a:lnTo>
                <a:lnTo>
                  <a:pt x="1081442" y="1769828"/>
                </a:lnTo>
                <a:lnTo>
                  <a:pt x="1036013" y="1778200"/>
                </a:lnTo>
                <a:lnTo>
                  <a:pt x="989814" y="1784256"/>
                </a:lnTo>
                <a:lnTo>
                  <a:pt x="942905" y="1787935"/>
                </a:lnTo>
                <a:lnTo>
                  <a:pt x="895349" y="1789176"/>
                </a:lnTo>
                <a:lnTo>
                  <a:pt x="847794" y="1787935"/>
                </a:lnTo>
                <a:lnTo>
                  <a:pt x="800885" y="1784256"/>
                </a:lnTo>
                <a:lnTo>
                  <a:pt x="754686" y="1778200"/>
                </a:lnTo>
                <a:lnTo>
                  <a:pt x="709257" y="1769828"/>
                </a:lnTo>
                <a:lnTo>
                  <a:pt x="664660" y="1759203"/>
                </a:lnTo>
                <a:lnTo>
                  <a:pt x="620958" y="1746386"/>
                </a:lnTo>
                <a:lnTo>
                  <a:pt x="578212" y="1731440"/>
                </a:lnTo>
                <a:lnTo>
                  <a:pt x="536485" y="1714425"/>
                </a:lnTo>
                <a:lnTo>
                  <a:pt x="495837" y="1695404"/>
                </a:lnTo>
                <a:lnTo>
                  <a:pt x="456331" y="1674439"/>
                </a:lnTo>
                <a:lnTo>
                  <a:pt x="418029" y="1651592"/>
                </a:lnTo>
                <a:lnTo>
                  <a:pt x="380992" y="1626924"/>
                </a:lnTo>
                <a:lnTo>
                  <a:pt x="345283" y="1600498"/>
                </a:lnTo>
                <a:lnTo>
                  <a:pt x="310963" y="1572374"/>
                </a:lnTo>
                <a:lnTo>
                  <a:pt x="278094" y="1542616"/>
                </a:lnTo>
                <a:lnTo>
                  <a:pt x="246738" y="1511284"/>
                </a:lnTo>
                <a:lnTo>
                  <a:pt x="216956" y="1478441"/>
                </a:lnTo>
                <a:lnTo>
                  <a:pt x="188811" y="1444149"/>
                </a:lnTo>
                <a:lnTo>
                  <a:pt x="162365" y="1408469"/>
                </a:lnTo>
                <a:lnTo>
                  <a:pt x="137679" y="1371463"/>
                </a:lnTo>
                <a:lnTo>
                  <a:pt x="114815" y="1333193"/>
                </a:lnTo>
                <a:lnTo>
                  <a:pt x="93835" y="1293722"/>
                </a:lnTo>
                <a:lnTo>
                  <a:pt x="74801" y="1253110"/>
                </a:lnTo>
                <a:lnTo>
                  <a:pt x="57774" y="1211419"/>
                </a:lnTo>
                <a:lnTo>
                  <a:pt x="42817" y="1168712"/>
                </a:lnTo>
                <a:lnTo>
                  <a:pt x="29992" y="1125051"/>
                </a:lnTo>
                <a:lnTo>
                  <a:pt x="19360" y="1080496"/>
                </a:lnTo>
                <a:lnTo>
                  <a:pt x="10982" y="1035111"/>
                </a:lnTo>
                <a:lnTo>
                  <a:pt x="4922" y="988957"/>
                </a:lnTo>
                <a:lnTo>
                  <a:pt x="1240" y="942095"/>
                </a:lnTo>
                <a:lnTo>
                  <a:pt x="0" y="894588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59610" y="2553080"/>
            <a:ext cx="544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Users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31714" y="1820417"/>
            <a:ext cx="1790700" cy="1789430"/>
          </a:xfrm>
          <a:custGeom>
            <a:avLst/>
            <a:gdLst/>
            <a:ahLst/>
            <a:cxnLst/>
            <a:rect l="l" t="t" r="r" b="b"/>
            <a:pathLst>
              <a:path w="1790700" h="1789429">
                <a:moveTo>
                  <a:pt x="0" y="894588"/>
                </a:moveTo>
                <a:lnTo>
                  <a:pt x="1240" y="847080"/>
                </a:lnTo>
                <a:lnTo>
                  <a:pt x="4922" y="800218"/>
                </a:lnTo>
                <a:lnTo>
                  <a:pt x="10982" y="754064"/>
                </a:lnTo>
                <a:lnTo>
                  <a:pt x="19360" y="708679"/>
                </a:lnTo>
                <a:lnTo>
                  <a:pt x="29992" y="664124"/>
                </a:lnTo>
                <a:lnTo>
                  <a:pt x="42817" y="620463"/>
                </a:lnTo>
                <a:lnTo>
                  <a:pt x="57774" y="577756"/>
                </a:lnTo>
                <a:lnTo>
                  <a:pt x="74801" y="536065"/>
                </a:lnTo>
                <a:lnTo>
                  <a:pt x="93835" y="495453"/>
                </a:lnTo>
                <a:lnTo>
                  <a:pt x="114815" y="455982"/>
                </a:lnTo>
                <a:lnTo>
                  <a:pt x="137679" y="417712"/>
                </a:lnTo>
                <a:lnTo>
                  <a:pt x="162365" y="380706"/>
                </a:lnTo>
                <a:lnTo>
                  <a:pt x="188811" y="345026"/>
                </a:lnTo>
                <a:lnTo>
                  <a:pt x="216956" y="310734"/>
                </a:lnTo>
                <a:lnTo>
                  <a:pt x="246738" y="277891"/>
                </a:lnTo>
                <a:lnTo>
                  <a:pt x="278094" y="246559"/>
                </a:lnTo>
                <a:lnTo>
                  <a:pt x="310963" y="216801"/>
                </a:lnTo>
                <a:lnTo>
                  <a:pt x="345283" y="188677"/>
                </a:lnTo>
                <a:lnTo>
                  <a:pt x="380992" y="162251"/>
                </a:lnTo>
                <a:lnTo>
                  <a:pt x="418029" y="137583"/>
                </a:lnTo>
                <a:lnTo>
                  <a:pt x="456331" y="114736"/>
                </a:lnTo>
                <a:lnTo>
                  <a:pt x="495837" y="93771"/>
                </a:lnTo>
                <a:lnTo>
                  <a:pt x="536485" y="74750"/>
                </a:lnTo>
                <a:lnTo>
                  <a:pt x="578212" y="57735"/>
                </a:lnTo>
                <a:lnTo>
                  <a:pt x="620958" y="42789"/>
                </a:lnTo>
                <a:lnTo>
                  <a:pt x="664660" y="29972"/>
                </a:lnTo>
                <a:lnTo>
                  <a:pt x="709257" y="19347"/>
                </a:lnTo>
                <a:lnTo>
                  <a:pt x="754686" y="10975"/>
                </a:lnTo>
                <a:lnTo>
                  <a:pt x="800885" y="4919"/>
                </a:lnTo>
                <a:lnTo>
                  <a:pt x="847794" y="1240"/>
                </a:lnTo>
                <a:lnTo>
                  <a:pt x="895350" y="0"/>
                </a:lnTo>
                <a:lnTo>
                  <a:pt x="942905" y="1240"/>
                </a:lnTo>
                <a:lnTo>
                  <a:pt x="989814" y="4919"/>
                </a:lnTo>
                <a:lnTo>
                  <a:pt x="1036013" y="10975"/>
                </a:lnTo>
                <a:lnTo>
                  <a:pt x="1081442" y="19347"/>
                </a:lnTo>
                <a:lnTo>
                  <a:pt x="1126039" y="29972"/>
                </a:lnTo>
                <a:lnTo>
                  <a:pt x="1169741" y="42789"/>
                </a:lnTo>
                <a:lnTo>
                  <a:pt x="1212487" y="57735"/>
                </a:lnTo>
                <a:lnTo>
                  <a:pt x="1254214" y="74750"/>
                </a:lnTo>
                <a:lnTo>
                  <a:pt x="1294862" y="93771"/>
                </a:lnTo>
                <a:lnTo>
                  <a:pt x="1334368" y="114736"/>
                </a:lnTo>
                <a:lnTo>
                  <a:pt x="1372670" y="137583"/>
                </a:lnTo>
                <a:lnTo>
                  <a:pt x="1409707" y="162251"/>
                </a:lnTo>
                <a:lnTo>
                  <a:pt x="1445416" y="188677"/>
                </a:lnTo>
                <a:lnTo>
                  <a:pt x="1479736" y="216801"/>
                </a:lnTo>
                <a:lnTo>
                  <a:pt x="1512605" y="246559"/>
                </a:lnTo>
                <a:lnTo>
                  <a:pt x="1543961" y="277891"/>
                </a:lnTo>
                <a:lnTo>
                  <a:pt x="1573743" y="310734"/>
                </a:lnTo>
                <a:lnTo>
                  <a:pt x="1601888" y="345026"/>
                </a:lnTo>
                <a:lnTo>
                  <a:pt x="1628334" y="380706"/>
                </a:lnTo>
                <a:lnTo>
                  <a:pt x="1653020" y="417712"/>
                </a:lnTo>
                <a:lnTo>
                  <a:pt x="1675884" y="455982"/>
                </a:lnTo>
                <a:lnTo>
                  <a:pt x="1696864" y="495453"/>
                </a:lnTo>
                <a:lnTo>
                  <a:pt x="1715898" y="536065"/>
                </a:lnTo>
                <a:lnTo>
                  <a:pt x="1732925" y="577756"/>
                </a:lnTo>
                <a:lnTo>
                  <a:pt x="1747882" y="620463"/>
                </a:lnTo>
                <a:lnTo>
                  <a:pt x="1760707" y="664124"/>
                </a:lnTo>
                <a:lnTo>
                  <a:pt x="1771339" y="708679"/>
                </a:lnTo>
                <a:lnTo>
                  <a:pt x="1779717" y="754064"/>
                </a:lnTo>
                <a:lnTo>
                  <a:pt x="1785777" y="800218"/>
                </a:lnTo>
                <a:lnTo>
                  <a:pt x="1789459" y="847080"/>
                </a:lnTo>
                <a:lnTo>
                  <a:pt x="1790700" y="894588"/>
                </a:lnTo>
                <a:lnTo>
                  <a:pt x="1789459" y="942095"/>
                </a:lnTo>
                <a:lnTo>
                  <a:pt x="1785777" y="988957"/>
                </a:lnTo>
                <a:lnTo>
                  <a:pt x="1779717" y="1035111"/>
                </a:lnTo>
                <a:lnTo>
                  <a:pt x="1771339" y="1080496"/>
                </a:lnTo>
                <a:lnTo>
                  <a:pt x="1760707" y="1125051"/>
                </a:lnTo>
                <a:lnTo>
                  <a:pt x="1747882" y="1168712"/>
                </a:lnTo>
                <a:lnTo>
                  <a:pt x="1732925" y="1211419"/>
                </a:lnTo>
                <a:lnTo>
                  <a:pt x="1715898" y="1253110"/>
                </a:lnTo>
                <a:lnTo>
                  <a:pt x="1696864" y="1293722"/>
                </a:lnTo>
                <a:lnTo>
                  <a:pt x="1675884" y="1333193"/>
                </a:lnTo>
                <a:lnTo>
                  <a:pt x="1653020" y="1371463"/>
                </a:lnTo>
                <a:lnTo>
                  <a:pt x="1628334" y="1408469"/>
                </a:lnTo>
                <a:lnTo>
                  <a:pt x="1601888" y="1444149"/>
                </a:lnTo>
                <a:lnTo>
                  <a:pt x="1573743" y="1478441"/>
                </a:lnTo>
                <a:lnTo>
                  <a:pt x="1543961" y="1511284"/>
                </a:lnTo>
                <a:lnTo>
                  <a:pt x="1512605" y="1542616"/>
                </a:lnTo>
                <a:lnTo>
                  <a:pt x="1479736" y="1572374"/>
                </a:lnTo>
                <a:lnTo>
                  <a:pt x="1445416" y="1600498"/>
                </a:lnTo>
                <a:lnTo>
                  <a:pt x="1409707" y="1626924"/>
                </a:lnTo>
                <a:lnTo>
                  <a:pt x="1372670" y="1651592"/>
                </a:lnTo>
                <a:lnTo>
                  <a:pt x="1334368" y="1674439"/>
                </a:lnTo>
                <a:lnTo>
                  <a:pt x="1294862" y="1695404"/>
                </a:lnTo>
                <a:lnTo>
                  <a:pt x="1254214" y="1714425"/>
                </a:lnTo>
                <a:lnTo>
                  <a:pt x="1212487" y="1731440"/>
                </a:lnTo>
                <a:lnTo>
                  <a:pt x="1169741" y="1746386"/>
                </a:lnTo>
                <a:lnTo>
                  <a:pt x="1126039" y="1759203"/>
                </a:lnTo>
                <a:lnTo>
                  <a:pt x="1081442" y="1769828"/>
                </a:lnTo>
                <a:lnTo>
                  <a:pt x="1036013" y="1778200"/>
                </a:lnTo>
                <a:lnTo>
                  <a:pt x="989814" y="1784256"/>
                </a:lnTo>
                <a:lnTo>
                  <a:pt x="942905" y="1787935"/>
                </a:lnTo>
                <a:lnTo>
                  <a:pt x="895350" y="1789176"/>
                </a:lnTo>
                <a:lnTo>
                  <a:pt x="847794" y="1787935"/>
                </a:lnTo>
                <a:lnTo>
                  <a:pt x="800885" y="1784256"/>
                </a:lnTo>
                <a:lnTo>
                  <a:pt x="754686" y="1778200"/>
                </a:lnTo>
                <a:lnTo>
                  <a:pt x="709257" y="1769828"/>
                </a:lnTo>
                <a:lnTo>
                  <a:pt x="664660" y="1759203"/>
                </a:lnTo>
                <a:lnTo>
                  <a:pt x="620958" y="1746386"/>
                </a:lnTo>
                <a:lnTo>
                  <a:pt x="578212" y="1731440"/>
                </a:lnTo>
                <a:lnTo>
                  <a:pt x="536485" y="1714425"/>
                </a:lnTo>
                <a:lnTo>
                  <a:pt x="495837" y="1695404"/>
                </a:lnTo>
                <a:lnTo>
                  <a:pt x="456331" y="1674439"/>
                </a:lnTo>
                <a:lnTo>
                  <a:pt x="418029" y="1651592"/>
                </a:lnTo>
                <a:lnTo>
                  <a:pt x="380992" y="1626924"/>
                </a:lnTo>
                <a:lnTo>
                  <a:pt x="345283" y="1600498"/>
                </a:lnTo>
                <a:lnTo>
                  <a:pt x="310963" y="1572374"/>
                </a:lnTo>
                <a:lnTo>
                  <a:pt x="278094" y="1542616"/>
                </a:lnTo>
                <a:lnTo>
                  <a:pt x="246738" y="1511284"/>
                </a:lnTo>
                <a:lnTo>
                  <a:pt x="216956" y="1478441"/>
                </a:lnTo>
                <a:lnTo>
                  <a:pt x="188811" y="1444149"/>
                </a:lnTo>
                <a:lnTo>
                  <a:pt x="162365" y="1408469"/>
                </a:lnTo>
                <a:lnTo>
                  <a:pt x="137679" y="1371463"/>
                </a:lnTo>
                <a:lnTo>
                  <a:pt x="114815" y="1333193"/>
                </a:lnTo>
                <a:lnTo>
                  <a:pt x="93835" y="1293722"/>
                </a:lnTo>
                <a:lnTo>
                  <a:pt x="74801" y="1253110"/>
                </a:lnTo>
                <a:lnTo>
                  <a:pt x="57774" y="1211419"/>
                </a:lnTo>
                <a:lnTo>
                  <a:pt x="42817" y="1168712"/>
                </a:lnTo>
                <a:lnTo>
                  <a:pt x="29992" y="1125051"/>
                </a:lnTo>
                <a:lnTo>
                  <a:pt x="19360" y="1080496"/>
                </a:lnTo>
                <a:lnTo>
                  <a:pt x="10982" y="1035111"/>
                </a:lnTo>
                <a:lnTo>
                  <a:pt x="4922" y="988957"/>
                </a:lnTo>
                <a:lnTo>
                  <a:pt x="1240" y="942095"/>
                </a:lnTo>
                <a:lnTo>
                  <a:pt x="0" y="894588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63792" y="2553080"/>
            <a:ext cx="524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Roles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95993" y="1820417"/>
            <a:ext cx="2019300" cy="1789430"/>
          </a:xfrm>
          <a:custGeom>
            <a:avLst/>
            <a:gdLst/>
            <a:ahLst/>
            <a:cxnLst/>
            <a:rect l="l" t="t" r="r" b="b"/>
            <a:pathLst>
              <a:path w="2019300" h="1789429">
                <a:moveTo>
                  <a:pt x="0" y="894588"/>
                </a:moveTo>
                <a:lnTo>
                  <a:pt x="1235" y="849942"/>
                </a:lnTo>
                <a:lnTo>
                  <a:pt x="4903" y="805862"/>
                </a:lnTo>
                <a:lnTo>
                  <a:pt x="10946" y="762400"/>
                </a:lnTo>
                <a:lnTo>
                  <a:pt x="19305" y="719607"/>
                </a:lnTo>
                <a:lnTo>
                  <a:pt x="29924" y="677534"/>
                </a:lnTo>
                <a:lnTo>
                  <a:pt x="42744" y="636232"/>
                </a:lnTo>
                <a:lnTo>
                  <a:pt x="57707" y="595753"/>
                </a:lnTo>
                <a:lnTo>
                  <a:pt x="74756" y="556148"/>
                </a:lnTo>
                <a:lnTo>
                  <a:pt x="93832" y="517468"/>
                </a:lnTo>
                <a:lnTo>
                  <a:pt x="114878" y="479764"/>
                </a:lnTo>
                <a:lnTo>
                  <a:pt x="137837" y="443088"/>
                </a:lnTo>
                <a:lnTo>
                  <a:pt x="162650" y="407491"/>
                </a:lnTo>
                <a:lnTo>
                  <a:pt x="189259" y="373025"/>
                </a:lnTo>
                <a:lnTo>
                  <a:pt x="217607" y="339740"/>
                </a:lnTo>
                <a:lnTo>
                  <a:pt x="247635" y="307687"/>
                </a:lnTo>
                <a:lnTo>
                  <a:pt x="279287" y="276919"/>
                </a:lnTo>
                <a:lnTo>
                  <a:pt x="312504" y="247486"/>
                </a:lnTo>
                <a:lnTo>
                  <a:pt x="347228" y="219439"/>
                </a:lnTo>
                <a:lnTo>
                  <a:pt x="383401" y="192831"/>
                </a:lnTo>
                <a:lnTo>
                  <a:pt x="420966" y="167712"/>
                </a:lnTo>
                <a:lnTo>
                  <a:pt x="459866" y="144133"/>
                </a:lnTo>
                <a:lnTo>
                  <a:pt x="500041" y="122145"/>
                </a:lnTo>
                <a:lnTo>
                  <a:pt x="541434" y="101801"/>
                </a:lnTo>
                <a:lnTo>
                  <a:pt x="583988" y="83151"/>
                </a:lnTo>
                <a:lnTo>
                  <a:pt x="627644" y="66246"/>
                </a:lnTo>
                <a:lnTo>
                  <a:pt x="672346" y="51138"/>
                </a:lnTo>
                <a:lnTo>
                  <a:pt x="718034" y="37879"/>
                </a:lnTo>
                <a:lnTo>
                  <a:pt x="764651" y="26518"/>
                </a:lnTo>
                <a:lnTo>
                  <a:pt x="812139" y="17108"/>
                </a:lnTo>
                <a:lnTo>
                  <a:pt x="860441" y="9700"/>
                </a:lnTo>
                <a:lnTo>
                  <a:pt x="909499" y="4345"/>
                </a:lnTo>
                <a:lnTo>
                  <a:pt x="959254" y="1094"/>
                </a:lnTo>
                <a:lnTo>
                  <a:pt x="1009650" y="0"/>
                </a:lnTo>
                <a:lnTo>
                  <a:pt x="1060045" y="1094"/>
                </a:lnTo>
                <a:lnTo>
                  <a:pt x="1109800" y="4345"/>
                </a:lnTo>
                <a:lnTo>
                  <a:pt x="1158858" y="9700"/>
                </a:lnTo>
                <a:lnTo>
                  <a:pt x="1207160" y="17108"/>
                </a:lnTo>
                <a:lnTo>
                  <a:pt x="1254648" y="26518"/>
                </a:lnTo>
                <a:lnTo>
                  <a:pt x="1301265" y="37879"/>
                </a:lnTo>
                <a:lnTo>
                  <a:pt x="1346953" y="51138"/>
                </a:lnTo>
                <a:lnTo>
                  <a:pt x="1391655" y="66246"/>
                </a:lnTo>
                <a:lnTo>
                  <a:pt x="1435311" y="83151"/>
                </a:lnTo>
                <a:lnTo>
                  <a:pt x="1477865" y="101801"/>
                </a:lnTo>
                <a:lnTo>
                  <a:pt x="1519258" y="122145"/>
                </a:lnTo>
                <a:lnTo>
                  <a:pt x="1559433" y="144133"/>
                </a:lnTo>
                <a:lnTo>
                  <a:pt x="1598333" y="167712"/>
                </a:lnTo>
                <a:lnTo>
                  <a:pt x="1635898" y="192831"/>
                </a:lnTo>
                <a:lnTo>
                  <a:pt x="1672071" y="219439"/>
                </a:lnTo>
                <a:lnTo>
                  <a:pt x="1706795" y="247486"/>
                </a:lnTo>
                <a:lnTo>
                  <a:pt x="1740012" y="276919"/>
                </a:lnTo>
                <a:lnTo>
                  <a:pt x="1771664" y="307687"/>
                </a:lnTo>
                <a:lnTo>
                  <a:pt x="1801692" y="339740"/>
                </a:lnTo>
                <a:lnTo>
                  <a:pt x="1830040" y="373025"/>
                </a:lnTo>
                <a:lnTo>
                  <a:pt x="1856649" y="407491"/>
                </a:lnTo>
                <a:lnTo>
                  <a:pt x="1881462" y="443088"/>
                </a:lnTo>
                <a:lnTo>
                  <a:pt x="1904421" y="479764"/>
                </a:lnTo>
                <a:lnTo>
                  <a:pt x="1925467" y="517468"/>
                </a:lnTo>
                <a:lnTo>
                  <a:pt x="1944543" y="556148"/>
                </a:lnTo>
                <a:lnTo>
                  <a:pt x="1961592" y="595753"/>
                </a:lnTo>
                <a:lnTo>
                  <a:pt x="1976555" y="636232"/>
                </a:lnTo>
                <a:lnTo>
                  <a:pt x="1989375" y="677534"/>
                </a:lnTo>
                <a:lnTo>
                  <a:pt x="1999994" y="719607"/>
                </a:lnTo>
                <a:lnTo>
                  <a:pt x="2008353" y="762400"/>
                </a:lnTo>
                <a:lnTo>
                  <a:pt x="2014396" y="805862"/>
                </a:lnTo>
                <a:lnTo>
                  <a:pt x="2018064" y="849942"/>
                </a:lnTo>
                <a:lnTo>
                  <a:pt x="2019300" y="894588"/>
                </a:lnTo>
                <a:lnTo>
                  <a:pt x="2018064" y="939233"/>
                </a:lnTo>
                <a:lnTo>
                  <a:pt x="2014396" y="983313"/>
                </a:lnTo>
                <a:lnTo>
                  <a:pt x="2008353" y="1026775"/>
                </a:lnTo>
                <a:lnTo>
                  <a:pt x="1999994" y="1069568"/>
                </a:lnTo>
                <a:lnTo>
                  <a:pt x="1989375" y="1111641"/>
                </a:lnTo>
                <a:lnTo>
                  <a:pt x="1976555" y="1152943"/>
                </a:lnTo>
                <a:lnTo>
                  <a:pt x="1961592" y="1193422"/>
                </a:lnTo>
                <a:lnTo>
                  <a:pt x="1944543" y="1233027"/>
                </a:lnTo>
                <a:lnTo>
                  <a:pt x="1925467" y="1271707"/>
                </a:lnTo>
                <a:lnTo>
                  <a:pt x="1904421" y="1309411"/>
                </a:lnTo>
                <a:lnTo>
                  <a:pt x="1881462" y="1346087"/>
                </a:lnTo>
                <a:lnTo>
                  <a:pt x="1856649" y="1381684"/>
                </a:lnTo>
                <a:lnTo>
                  <a:pt x="1830040" y="1416150"/>
                </a:lnTo>
                <a:lnTo>
                  <a:pt x="1801692" y="1449435"/>
                </a:lnTo>
                <a:lnTo>
                  <a:pt x="1771664" y="1481488"/>
                </a:lnTo>
                <a:lnTo>
                  <a:pt x="1740012" y="1512256"/>
                </a:lnTo>
                <a:lnTo>
                  <a:pt x="1706795" y="1541689"/>
                </a:lnTo>
                <a:lnTo>
                  <a:pt x="1672071" y="1569736"/>
                </a:lnTo>
                <a:lnTo>
                  <a:pt x="1635898" y="1596344"/>
                </a:lnTo>
                <a:lnTo>
                  <a:pt x="1598333" y="1621463"/>
                </a:lnTo>
                <a:lnTo>
                  <a:pt x="1559433" y="1645042"/>
                </a:lnTo>
                <a:lnTo>
                  <a:pt x="1519258" y="1667030"/>
                </a:lnTo>
                <a:lnTo>
                  <a:pt x="1477865" y="1687374"/>
                </a:lnTo>
                <a:lnTo>
                  <a:pt x="1435311" y="1706024"/>
                </a:lnTo>
                <a:lnTo>
                  <a:pt x="1391655" y="1722929"/>
                </a:lnTo>
                <a:lnTo>
                  <a:pt x="1346953" y="1738037"/>
                </a:lnTo>
                <a:lnTo>
                  <a:pt x="1301265" y="1751296"/>
                </a:lnTo>
                <a:lnTo>
                  <a:pt x="1254648" y="1762657"/>
                </a:lnTo>
                <a:lnTo>
                  <a:pt x="1207160" y="1772067"/>
                </a:lnTo>
                <a:lnTo>
                  <a:pt x="1158858" y="1779475"/>
                </a:lnTo>
                <a:lnTo>
                  <a:pt x="1109800" y="1784830"/>
                </a:lnTo>
                <a:lnTo>
                  <a:pt x="1060045" y="1788081"/>
                </a:lnTo>
                <a:lnTo>
                  <a:pt x="1009650" y="1789176"/>
                </a:lnTo>
                <a:lnTo>
                  <a:pt x="959254" y="1788081"/>
                </a:lnTo>
                <a:lnTo>
                  <a:pt x="909499" y="1784830"/>
                </a:lnTo>
                <a:lnTo>
                  <a:pt x="860441" y="1779475"/>
                </a:lnTo>
                <a:lnTo>
                  <a:pt x="812139" y="1772067"/>
                </a:lnTo>
                <a:lnTo>
                  <a:pt x="764651" y="1762657"/>
                </a:lnTo>
                <a:lnTo>
                  <a:pt x="718034" y="1751296"/>
                </a:lnTo>
                <a:lnTo>
                  <a:pt x="672346" y="1738037"/>
                </a:lnTo>
                <a:lnTo>
                  <a:pt x="627644" y="1722929"/>
                </a:lnTo>
                <a:lnTo>
                  <a:pt x="583988" y="1706024"/>
                </a:lnTo>
                <a:lnTo>
                  <a:pt x="541434" y="1687374"/>
                </a:lnTo>
                <a:lnTo>
                  <a:pt x="500041" y="1667030"/>
                </a:lnTo>
                <a:lnTo>
                  <a:pt x="459866" y="1645042"/>
                </a:lnTo>
                <a:lnTo>
                  <a:pt x="420966" y="1621463"/>
                </a:lnTo>
                <a:lnTo>
                  <a:pt x="383401" y="1596344"/>
                </a:lnTo>
                <a:lnTo>
                  <a:pt x="347228" y="1569736"/>
                </a:lnTo>
                <a:lnTo>
                  <a:pt x="312504" y="1541689"/>
                </a:lnTo>
                <a:lnTo>
                  <a:pt x="279287" y="1512256"/>
                </a:lnTo>
                <a:lnTo>
                  <a:pt x="247635" y="1481488"/>
                </a:lnTo>
                <a:lnTo>
                  <a:pt x="217607" y="1449435"/>
                </a:lnTo>
                <a:lnTo>
                  <a:pt x="189259" y="1416150"/>
                </a:lnTo>
                <a:lnTo>
                  <a:pt x="162650" y="1381684"/>
                </a:lnTo>
                <a:lnTo>
                  <a:pt x="137837" y="1346087"/>
                </a:lnTo>
                <a:lnTo>
                  <a:pt x="114878" y="1309411"/>
                </a:lnTo>
                <a:lnTo>
                  <a:pt x="93832" y="1271707"/>
                </a:lnTo>
                <a:lnTo>
                  <a:pt x="74756" y="1233027"/>
                </a:lnTo>
                <a:lnTo>
                  <a:pt x="57707" y="1193422"/>
                </a:lnTo>
                <a:lnTo>
                  <a:pt x="42744" y="1152943"/>
                </a:lnTo>
                <a:lnTo>
                  <a:pt x="29924" y="1111641"/>
                </a:lnTo>
                <a:lnTo>
                  <a:pt x="19305" y="1069568"/>
                </a:lnTo>
                <a:lnTo>
                  <a:pt x="10946" y="1026775"/>
                </a:lnTo>
                <a:lnTo>
                  <a:pt x="4903" y="983313"/>
                </a:lnTo>
                <a:lnTo>
                  <a:pt x="1235" y="939233"/>
                </a:lnTo>
                <a:lnTo>
                  <a:pt x="0" y="894588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538843" y="2004186"/>
            <a:ext cx="113284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Permissions </a:t>
            </a:r>
            <a:r>
              <a:rPr sz="1800" dirty="0">
                <a:latin typeface="Calibri"/>
                <a:cs typeface="Calibri"/>
              </a:rPr>
              <a:t>(e.g.,</a:t>
            </a:r>
            <a:r>
              <a:rPr sz="1800" spc="-10" dirty="0">
                <a:latin typeface="Calibri"/>
                <a:cs typeface="Calibri"/>
              </a:rPr>
              <a:t> read, write, append, execute)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00350" y="4127753"/>
            <a:ext cx="1790700" cy="1790700"/>
          </a:xfrm>
          <a:custGeom>
            <a:avLst/>
            <a:gdLst/>
            <a:ahLst/>
            <a:cxnLst/>
            <a:rect l="l" t="t" r="r" b="b"/>
            <a:pathLst>
              <a:path w="1790700" h="1790700">
                <a:moveTo>
                  <a:pt x="0" y="895350"/>
                </a:moveTo>
                <a:lnTo>
                  <a:pt x="1240" y="847794"/>
                </a:lnTo>
                <a:lnTo>
                  <a:pt x="4922" y="800885"/>
                </a:lnTo>
                <a:lnTo>
                  <a:pt x="10982" y="754686"/>
                </a:lnTo>
                <a:lnTo>
                  <a:pt x="19360" y="709257"/>
                </a:lnTo>
                <a:lnTo>
                  <a:pt x="29992" y="664660"/>
                </a:lnTo>
                <a:lnTo>
                  <a:pt x="42817" y="620958"/>
                </a:lnTo>
                <a:lnTo>
                  <a:pt x="57774" y="578212"/>
                </a:lnTo>
                <a:lnTo>
                  <a:pt x="74801" y="536485"/>
                </a:lnTo>
                <a:lnTo>
                  <a:pt x="93835" y="495837"/>
                </a:lnTo>
                <a:lnTo>
                  <a:pt x="114815" y="456331"/>
                </a:lnTo>
                <a:lnTo>
                  <a:pt x="137679" y="418029"/>
                </a:lnTo>
                <a:lnTo>
                  <a:pt x="162365" y="380992"/>
                </a:lnTo>
                <a:lnTo>
                  <a:pt x="188811" y="345283"/>
                </a:lnTo>
                <a:lnTo>
                  <a:pt x="216956" y="310963"/>
                </a:lnTo>
                <a:lnTo>
                  <a:pt x="246738" y="278094"/>
                </a:lnTo>
                <a:lnTo>
                  <a:pt x="278094" y="246738"/>
                </a:lnTo>
                <a:lnTo>
                  <a:pt x="310963" y="216956"/>
                </a:lnTo>
                <a:lnTo>
                  <a:pt x="345283" y="188811"/>
                </a:lnTo>
                <a:lnTo>
                  <a:pt x="380992" y="162365"/>
                </a:lnTo>
                <a:lnTo>
                  <a:pt x="418029" y="137679"/>
                </a:lnTo>
                <a:lnTo>
                  <a:pt x="456331" y="114815"/>
                </a:lnTo>
                <a:lnTo>
                  <a:pt x="495837" y="93835"/>
                </a:lnTo>
                <a:lnTo>
                  <a:pt x="536485" y="74801"/>
                </a:lnTo>
                <a:lnTo>
                  <a:pt x="578212" y="57774"/>
                </a:lnTo>
                <a:lnTo>
                  <a:pt x="620958" y="42817"/>
                </a:lnTo>
                <a:lnTo>
                  <a:pt x="664660" y="29992"/>
                </a:lnTo>
                <a:lnTo>
                  <a:pt x="709257" y="19360"/>
                </a:lnTo>
                <a:lnTo>
                  <a:pt x="754686" y="10982"/>
                </a:lnTo>
                <a:lnTo>
                  <a:pt x="800885" y="4922"/>
                </a:lnTo>
                <a:lnTo>
                  <a:pt x="847794" y="1240"/>
                </a:lnTo>
                <a:lnTo>
                  <a:pt x="895350" y="0"/>
                </a:lnTo>
                <a:lnTo>
                  <a:pt x="942905" y="1240"/>
                </a:lnTo>
                <a:lnTo>
                  <a:pt x="989814" y="4922"/>
                </a:lnTo>
                <a:lnTo>
                  <a:pt x="1036013" y="10982"/>
                </a:lnTo>
                <a:lnTo>
                  <a:pt x="1081442" y="19360"/>
                </a:lnTo>
                <a:lnTo>
                  <a:pt x="1126039" y="29992"/>
                </a:lnTo>
                <a:lnTo>
                  <a:pt x="1169741" y="42817"/>
                </a:lnTo>
                <a:lnTo>
                  <a:pt x="1212487" y="57774"/>
                </a:lnTo>
                <a:lnTo>
                  <a:pt x="1254214" y="74801"/>
                </a:lnTo>
                <a:lnTo>
                  <a:pt x="1294862" y="93835"/>
                </a:lnTo>
                <a:lnTo>
                  <a:pt x="1334368" y="114815"/>
                </a:lnTo>
                <a:lnTo>
                  <a:pt x="1372670" y="137679"/>
                </a:lnTo>
                <a:lnTo>
                  <a:pt x="1409707" y="162365"/>
                </a:lnTo>
                <a:lnTo>
                  <a:pt x="1445416" y="188811"/>
                </a:lnTo>
                <a:lnTo>
                  <a:pt x="1479736" y="216956"/>
                </a:lnTo>
                <a:lnTo>
                  <a:pt x="1512605" y="246738"/>
                </a:lnTo>
                <a:lnTo>
                  <a:pt x="1543961" y="278094"/>
                </a:lnTo>
                <a:lnTo>
                  <a:pt x="1573743" y="310963"/>
                </a:lnTo>
                <a:lnTo>
                  <a:pt x="1601888" y="345283"/>
                </a:lnTo>
                <a:lnTo>
                  <a:pt x="1628334" y="380992"/>
                </a:lnTo>
                <a:lnTo>
                  <a:pt x="1653020" y="418029"/>
                </a:lnTo>
                <a:lnTo>
                  <a:pt x="1675884" y="456331"/>
                </a:lnTo>
                <a:lnTo>
                  <a:pt x="1696864" y="495837"/>
                </a:lnTo>
                <a:lnTo>
                  <a:pt x="1715898" y="536485"/>
                </a:lnTo>
                <a:lnTo>
                  <a:pt x="1732925" y="578212"/>
                </a:lnTo>
                <a:lnTo>
                  <a:pt x="1747882" y="620958"/>
                </a:lnTo>
                <a:lnTo>
                  <a:pt x="1760707" y="664660"/>
                </a:lnTo>
                <a:lnTo>
                  <a:pt x="1771339" y="709257"/>
                </a:lnTo>
                <a:lnTo>
                  <a:pt x="1779717" y="754686"/>
                </a:lnTo>
                <a:lnTo>
                  <a:pt x="1785777" y="800885"/>
                </a:lnTo>
                <a:lnTo>
                  <a:pt x="1789459" y="847794"/>
                </a:lnTo>
                <a:lnTo>
                  <a:pt x="1790700" y="895350"/>
                </a:lnTo>
                <a:lnTo>
                  <a:pt x="1789459" y="942905"/>
                </a:lnTo>
                <a:lnTo>
                  <a:pt x="1785777" y="989814"/>
                </a:lnTo>
                <a:lnTo>
                  <a:pt x="1779717" y="1036013"/>
                </a:lnTo>
                <a:lnTo>
                  <a:pt x="1771339" y="1081442"/>
                </a:lnTo>
                <a:lnTo>
                  <a:pt x="1760707" y="1126039"/>
                </a:lnTo>
                <a:lnTo>
                  <a:pt x="1747882" y="1169741"/>
                </a:lnTo>
                <a:lnTo>
                  <a:pt x="1732925" y="1212487"/>
                </a:lnTo>
                <a:lnTo>
                  <a:pt x="1715898" y="1254214"/>
                </a:lnTo>
                <a:lnTo>
                  <a:pt x="1696864" y="1294862"/>
                </a:lnTo>
                <a:lnTo>
                  <a:pt x="1675884" y="1334368"/>
                </a:lnTo>
                <a:lnTo>
                  <a:pt x="1653020" y="1372670"/>
                </a:lnTo>
                <a:lnTo>
                  <a:pt x="1628334" y="1409707"/>
                </a:lnTo>
                <a:lnTo>
                  <a:pt x="1601888" y="1445416"/>
                </a:lnTo>
                <a:lnTo>
                  <a:pt x="1573743" y="1479736"/>
                </a:lnTo>
                <a:lnTo>
                  <a:pt x="1543961" y="1512605"/>
                </a:lnTo>
                <a:lnTo>
                  <a:pt x="1512605" y="1543961"/>
                </a:lnTo>
                <a:lnTo>
                  <a:pt x="1479736" y="1573743"/>
                </a:lnTo>
                <a:lnTo>
                  <a:pt x="1445416" y="1601888"/>
                </a:lnTo>
                <a:lnTo>
                  <a:pt x="1409707" y="1628334"/>
                </a:lnTo>
                <a:lnTo>
                  <a:pt x="1372670" y="1653020"/>
                </a:lnTo>
                <a:lnTo>
                  <a:pt x="1334368" y="1675884"/>
                </a:lnTo>
                <a:lnTo>
                  <a:pt x="1294862" y="1696864"/>
                </a:lnTo>
                <a:lnTo>
                  <a:pt x="1254214" y="1715898"/>
                </a:lnTo>
                <a:lnTo>
                  <a:pt x="1212487" y="1732925"/>
                </a:lnTo>
                <a:lnTo>
                  <a:pt x="1169741" y="1747882"/>
                </a:lnTo>
                <a:lnTo>
                  <a:pt x="1126039" y="1760707"/>
                </a:lnTo>
                <a:lnTo>
                  <a:pt x="1081442" y="1771339"/>
                </a:lnTo>
                <a:lnTo>
                  <a:pt x="1036013" y="1779717"/>
                </a:lnTo>
                <a:lnTo>
                  <a:pt x="989814" y="1785777"/>
                </a:lnTo>
                <a:lnTo>
                  <a:pt x="942905" y="1789459"/>
                </a:lnTo>
                <a:lnTo>
                  <a:pt x="895350" y="1790700"/>
                </a:lnTo>
                <a:lnTo>
                  <a:pt x="847794" y="1789459"/>
                </a:lnTo>
                <a:lnTo>
                  <a:pt x="800885" y="1785777"/>
                </a:lnTo>
                <a:lnTo>
                  <a:pt x="754686" y="1779717"/>
                </a:lnTo>
                <a:lnTo>
                  <a:pt x="709257" y="1771339"/>
                </a:lnTo>
                <a:lnTo>
                  <a:pt x="664660" y="1760707"/>
                </a:lnTo>
                <a:lnTo>
                  <a:pt x="620958" y="1747882"/>
                </a:lnTo>
                <a:lnTo>
                  <a:pt x="578212" y="1732925"/>
                </a:lnTo>
                <a:lnTo>
                  <a:pt x="536485" y="1715898"/>
                </a:lnTo>
                <a:lnTo>
                  <a:pt x="495837" y="1696864"/>
                </a:lnTo>
                <a:lnTo>
                  <a:pt x="456331" y="1675884"/>
                </a:lnTo>
                <a:lnTo>
                  <a:pt x="418029" y="1653020"/>
                </a:lnTo>
                <a:lnTo>
                  <a:pt x="380992" y="1628334"/>
                </a:lnTo>
                <a:lnTo>
                  <a:pt x="345283" y="1601888"/>
                </a:lnTo>
                <a:lnTo>
                  <a:pt x="310963" y="1573743"/>
                </a:lnTo>
                <a:lnTo>
                  <a:pt x="278094" y="1543961"/>
                </a:lnTo>
                <a:lnTo>
                  <a:pt x="246738" y="1512605"/>
                </a:lnTo>
                <a:lnTo>
                  <a:pt x="216956" y="1479736"/>
                </a:lnTo>
                <a:lnTo>
                  <a:pt x="188811" y="1445416"/>
                </a:lnTo>
                <a:lnTo>
                  <a:pt x="162365" y="1409707"/>
                </a:lnTo>
                <a:lnTo>
                  <a:pt x="137679" y="1372670"/>
                </a:lnTo>
                <a:lnTo>
                  <a:pt x="114815" y="1334368"/>
                </a:lnTo>
                <a:lnTo>
                  <a:pt x="93835" y="1294862"/>
                </a:lnTo>
                <a:lnTo>
                  <a:pt x="74801" y="1254214"/>
                </a:lnTo>
                <a:lnTo>
                  <a:pt x="57774" y="1212487"/>
                </a:lnTo>
                <a:lnTo>
                  <a:pt x="42817" y="1169741"/>
                </a:lnTo>
                <a:lnTo>
                  <a:pt x="29992" y="1126039"/>
                </a:lnTo>
                <a:lnTo>
                  <a:pt x="19360" y="1081442"/>
                </a:lnTo>
                <a:lnTo>
                  <a:pt x="10982" y="1036013"/>
                </a:lnTo>
                <a:lnTo>
                  <a:pt x="4922" y="989814"/>
                </a:lnTo>
                <a:lnTo>
                  <a:pt x="1240" y="942905"/>
                </a:lnTo>
                <a:lnTo>
                  <a:pt x="0" y="89535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672710" y="4860163"/>
            <a:ext cx="806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Sessions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570478" y="4320285"/>
            <a:ext cx="238760" cy="1351280"/>
            <a:chOff x="3570478" y="4320285"/>
            <a:chExt cx="238760" cy="135128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75050" y="4600701"/>
              <a:ext cx="233679" cy="23520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5050" y="4320285"/>
              <a:ext cx="233679" cy="23368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70478" y="5435853"/>
              <a:ext cx="235204" cy="23520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533013" y="4869307"/>
            <a:ext cx="3067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0" dirty="0">
                <a:latin typeface="Calibri"/>
                <a:cs typeface="Calibri"/>
              </a:rPr>
              <a:t>…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33422" y="2657855"/>
            <a:ext cx="6864350" cy="2172970"/>
          </a:xfrm>
          <a:custGeom>
            <a:avLst/>
            <a:gdLst/>
            <a:ahLst/>
            <a:cxnLst/>
            <a:rect l="l" t="t" r="r" b="b"/>
            <a:pathLst>
              <a:path w="6864350" h="2172970">
                <a:moveTo>
                  <a:pt x="1458849" y="2170938"/>
                </a:moveTo>
                <a:lnTo>
                  <a:pt x="1438579" y="2124456"/>
                </a:lnTo>
                <a:lnTo>
                  <a:pt x="1407795" y="2053844"/>
                </a:lnTo>
                <a:lnTo>
                  <a:pt x="1383385" y="2083028"/>
                </a:lnTo>
                <a:lnTo>
                  <a:pt x="99910" y="1010399"/>
                </a:lnTo>
                <a:lnTo>
                  <a:pt x="110096" y="998220"/>
                </a:lnTo>
                <a:lnTo>
                  <a:pt x="124333" y="981202"/>
                </a:lnTo>
                <a:lnTo>
                  <a:pt x="0" y="951738"/>
                </a:lnTo>
                <a:lnTo>
                  <a:pt x="51054" y="1068832"/>
                </a:lnTo>
                <a:lnTo>
                  <a:pt x="75450" y="1039660"/>
                </a:lnTo>
                <a:lnTo>
                  <a:pt x="1358976" y="2112226"/>
                </a:lnTo>
                <a:lnTo>
                  <a:pt x="1334516" y="2141474"/>
                </a:lnTo>
                <a:lnTo>
                  <a:pt x="1458849" y="2170938"/>
                </a:lnTo>
                <a:close/>
              </a:path>
              <a:path w="6864350" h="2172970">
                <a:moveTo>
                  <a:pt x="3098673" y="57150"/>
                </a:moveTo>
                <a:lnTo>
                  <a:pt x="3060573" y="38100"/>
                </a:lnTo>
                <a:lnTo>
                  <a:pt x="2984373" y="0"/>
                </a:lnTo>
                <a:lnTo>
                  <a:pt x="2984373" y="38100"/>
                </a:lnTo>
                <a:lnTo>
                  <a:pt x="1010412" y="38100"/>
                </a:lnTo>
                <a:lnTo>
                  <a:pt x="1010412" y="0"/>
                </a:lnTo>
                <a:lnTo>
                  <a:pt x="896112" y="57150"/>
                </a:lnTo>
                <a:lnTo>
                  <a:pt x="1010412" y="114300"/>
                </a:lnTo>
                <a:lnTo>
                  <a:pt x="1010412" y="76200"/>
                </a:lnTo>
                <a:lnTo>
                  <a:pt x="2984373" y="76200"/>
                </a:lnTo>
                <a:lnTo>
                  <a:pt x="2984373" y="114300"/>
                </a:lnTo>
                <a:lnTo>
                  <a:pt x="3060573" y="76200"/>
                </a:lnTo>
                <a:lnTo>
                  <a:pt x="3098673" y="57150"/>
                </a:lnTo>
                <a:close/>
              </a:path>
              <a:path w="6864350" h="2172970">
                <a:moveTo>
                  <a:pt x="3993769" y="951738"/>
                </a:moveTo>
                <a:lnTo>
                  <a:pt x="3866007" y="949833"/>
                </a:lnTo>
                <a:lnTo>
                  <a:pt x="3882491" y="984135"/>
                </a:lnTo>
                <a:lnTo>
                  <a:pt x="1554759" y="2104263"/>
                </a:lnTo>
                <a:lnTo>
                  <a:pt x="1538224" y="2069846"/>
                </a:lnTo>
                <a:lnTo>
                  <a:pt x="1459992" y="2170938"/>
                </a:lnTo>
                <a:lnTo>
                  <a:pt x="1587754" y="2172843"/>
                </a:lnTo>
                <a:lnTo>
                  <a:pt x="1575231" y="2146808"/>
                </a:lnTo>
                <a:lnTo>
                  <a:pt x="1571256" y="2138553"/>
                </a:lnTo>
                <a:lnTo>
                  <a:pt x="3898989" y="1018425"/>
                </a:lnTo>
                <a:lnTo>
                  <a:pt x="3915537" y="1052830"/>
                </a:lnTo>
                <a:lnTo>
                  <a:pt x="3975087" y="975868"/>
                </a:lnTo>
                <a:lnTo>
                  <a:pt x="3993769" y="951738"/>
                </a:lnTo>
                <a:close/>
              </a:path>
              <a:path w="6864350" h="2172970">
                <a:moveTo>
                  <a:pt x="6863842" y="57150"/>
                </a:moveTo>
                <a:lnTo>
                  <a:pt x="6825742" y="38100"/>
                </a:lnTo>
                <a:lnTo>
                  <a:pt x="6749542" y="0"/>
                </a:lnTo>
                <a:lnTo>
                  <a:pt x="6749542" y="38100"/>
                </a:lnTo>
                <a:lnTo>
                  <a:pt x="5003292" y="38100"/>
                </a:lnTo>
                <a:lnTo>
                  <a:pt x="5003292" y="0"/>
                </a:lnTo>
                <a:lnTo>
                  <a:pt x="4888992" y="57150"/>
                </a:lnTo>
                <a:lnTo>
                  <a:pt x="5003292" y="114300"/>
                </a:lnTo>
                <a:lnTo>
                  <a:pt x="5003292" y="76200"/>
                </a:lnTo>
                <a:lnTo>
                  <a:pt x="6749542" y="76200"/>
                </a:lnTo>
                <a:lnTo>
                  <a:pt x="6749542" y="114300"/>
                </a:lnTo>
                <a:lnTo>
                  <a:pt x="6825742" y="76200"/>
                </a:lnTo>
                <a:lnTo>
                  <a:pt x="6863842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Roles</a:t>
            </a:r>
            <a:r>
              <a:rPr spc="-35" dirty="0"/>
              <a:t> </a:t>
            </a:r>
            <a:r>
              <a:rPr dirty="0"/>
              <a:t>as</a:t>
            </a:r>
            <a:r>
              <a:rPr spc="-30" dirty="0"/>
              <a:t> </a:t>
            </a:r>
            <a:r>
              <a:rPr spc="-10" dirty="0"/>
              <a:t>policy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56565"/>
            <a:ext cx="9965055" cy="31927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role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brings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together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collection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users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collection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permissions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These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collections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vary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over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time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member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many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roles</a:t>
            </a:r>
            <a:endParaRPr sz="2800">
              <a:latin typeface="Calibri"/>
              <a:cs typeface="Calibri"/>
            </a:endParaRPr>
          </a:p>
          <a:p>
            <a:pPr marL="240029" marR="5080" indent="-227329">
              <a:lnSpc>
                <a:spcPts val="3020"/>
              </a:lnSpc>
              <a:spcBef>
                <a:spcPts val="10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Each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role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many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role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many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as 	</a:t>
            </a:r>
            <a:r>
              <a:rPr sz="2800" spc="-10" dirty="0">
                <a:latin typeface="Calibri"/>
                <a:cs typeface="Calibri"/>
              </a:rPr>
              <a:t>members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RBAC</a:t>
            </a:r>
            <a:r>
              <a:rPr spc="-15" dirty="0"/>
              <a:t> </a:t>
            </a:r>
            <a:r>
              <a:rPr spc="-10" dirty="0"/>
              <a:t>Shortcomings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9272270" cy="207200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Role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granularity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adequate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leading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role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explosion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Role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design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engineering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difficult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expensive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Assignment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users/permissions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roles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cumbersome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Adjustment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based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local/global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situational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factors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difficult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844" y="3541598"/>
            <a:ext cx="6795134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Future</a:t>
            </a:r>
            <a:r>
              <a:rPr sz="6000" spc="-60" dirty="0"/>
              <a:t> </a:t>
            </a:r>
            <a:r>
              <a:rPr sz="6000" dirty="0"/>
              <a:t>Access</a:t>
            </a:r>
            <a:r>
              <a:rPr sz="6000" spc="-35" dirty="0"/>
              <a:t> </a:t>
            </a:r>
            <a:r>
              <a:rPr sz="6000" spc="-10" dirty="0"/>
              <a:t>Control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47</a:t>
            </a:fld>
            <a:endParaRPr spc="-2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Attribute-</a:t>
            </a:r>
            <a:r>
              <a:rPr dirty="0"/>
              <a:t>Based</a:t>
            </a:r>
            <a:r>
              <a:rPr spc="-50" dirty="0"/>
              <a:t> </a:t>
            </a:r>
            <a:r>
              <a:rPr dirty="0"/>
              <a:t>Access</a:t>
            </a:r>
            <a:r>
              <a:rPr spc="-30" dirty="0"/>
              <a:t> </a:t>
            </a:r>
            <a:r>
              <a:rPr dirty="0"/>
              <a:t>Control</a:t>
            </a:r>
            <a:r>
              <a:rPr spc="-35" dirty="0"/>
              <a:t> </a:t>
            </a:r>
            <a:r>
              <a:rPr spc="-10" dirty="0"/>
              <a:t>(ABAC)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65757"/>
            <a:ext cx="7056755" cy="4299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3115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Attributes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are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name:value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pairs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ts val="2620"/>
              </a:lnSpc>
              <a:buFont typeface="Arial"/>
              <a:buChar char="•"/>
              <a:tabLst>
                <a:tab pos="698500" algn="l"/>
              </a:tabLst>
            </a:pPr>
            <a:r>
              <a:rPr sz="2200" dirty="0">
                <a:latin typeface="Calibri"/>
                <a:cs typeface="Calibri"/>
              </a:rPr>
              <a:t>possibly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chained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ts val="2620"/>
              </a:lnSpc>
              <a:buFont typeface="Arial"/>
              <a:buChar char="•"/>
              <a:tabLst>
                <a:tab pos="698500" algn="l"/>
              </a:tabLst>
            </a:pPr>
            <a:r>
              <a:rPr sz="2200" dirty="0">
                <a:latin typeface="Calibri"/>
                <a:cs typeface="Calibri"/>
              </a:rPr>
              <a:t>values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complex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structures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ts val="311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Associated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with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ts val="2620"/>
              </a:lnSpc>
              <a:buFont typeface="Arial"/>
              <a:buChar char="•"/>
              <a:tabLst>
                <a:tab pos="698500" algn="l"/>
              </a:tabLst>
            </a:pPr>
            <a:r>
              <a:rPr sz="2200" spc="-10" dirty="0">
                <a:latin typeface="Calibri"/>
                <a:cs typeface="Calibri"/>
              </a:rPr>
              <a:t>users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ts val="2615"/>
              </a:lnSpc>
              <a:buFont typeface="Arial"/>
              <a:buChar char="•"/>
              <a:tabLst>
                <a:tab pos="698500" algn="l"/>
              </a:tabLst>
            </a:pPr>
            <a:r>
              <a:rPr sz="2200" spc="-10" dirty="0">
                <a:latin typeface="Calibri"/>
                <a:cs typeface="Calibri"/>
              </a:rPr>
              <a:t>subjects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ts val="2610"/>
              </a:lnSpc>
              <a:buFont typeface="Arial"/>
              <a:buChar char="•"/>
              <a:tabLst>
                <a:tab pos="698500" algn="l"/>
              </a:tabLst>
            </a:pPr>
            <a:r>
              <a:rPr sz="2200" spc="-10" dirty="0">
                <a:latin typeface="Calibri"/>
                <a:cs typeface="Calibri"/>
              </a:rPr>
              <a:t>objects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ts val="2620"/>
              </a:lnSpc>
              <a:buFont typeface="Arial"/>
              <a:buChar char="•"/>
              <a:tabLst>
                <a:tab pos="698500" algn="l"/>
              </a:tabLst>
            </a:pPr>
            <a:r>
              <a:rPr sz="2200" spc="-10" dirty="0">
                <a:latin typeface="Calibri"/>
                <a:cs typeface="Calibri"/>
              </a:rPr>
              <a:t>contexts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ts val="311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Converted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by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policies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into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rights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just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time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ts val="2620"/>
              </a:lnSpc>
              <a:buFont typeface="Arial"/>
              <a:buChar char="•"/>
              <a:tabLst>
                <a:tab pos="698500" algn="l"/>
              </a:tabLst>
            </a:pPr>
            <a:r>
              <a:rPr sz="2200" dirty="0">
                <a:latin typeface="Calibri"/>
                <a:cs typeface="Calibri"/>
              </a:rPr>
              <a:t>policies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specified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by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security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architects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ts val="2615"/>
              </a:lnSpc>
              <a:buFont typeface="Arial"/>
              <a:buChar char="•"/>
              <a:tabLst>
                <a:tab pos="698500" algn="l"/>
              </a:tabLst>
            </a:pPr>
            <a:r>
              <a:rPr sz="2200" dirty="0">
                <a:latin typeface="Calibri"/>
                <a:cs typeface="Calibri"/>
              </a:rPr>
              <a:t>attributes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maintained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by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security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administrators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ts val="2630"/>
              </a:lnSpc>
              <a:buFont typeface="Arial"/>
              <a:buChar char="•"/>
              <a:tabLst>
                <a:tab pos="698500" algn="l"/>
              </a:tabLst>
            </a:pPr>
            <a:r>
              <a:rPr sz="2200" dirty="0">
                <a:latin typeface="Calibri"/>
                <a:cs typeface="Calibri"/>
              </a:rPr>
              <a:t>ordinary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users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morph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into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architects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administrators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39055" y="0"/>
            <a:ext cx="7553325" cy="6858000"/>
            <a:chOff x="4639055" y="0"/>
            <a:chExt cx="7553325" cy="6858000"/>
          </a:xfrm>
        </p:grpSpPr>
        <p:sp>
          <p:nvSpPr>
            <p:cNvPr id="3" name="object 3"/>
            <p:cNvSpPr/>
            <p:nvPr/>
          </p:nvSpPr>
          <p:spPr>
            <a:xfrm>
              <a:off x="463905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7C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9679" y="512063"/>
              <a:ext cx="6707124" cy="58643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123687" y="557783"/>
              <a:ext cx="6583680" cy="5739765"/>
            </a:xfrm>
            <a:custGeom>
              <a:avLst/>
              <a:gdLst/>
              <a:ahLst/>
              <a:cxnLst/>
              <a:rect l="l" t="t" r="r" b="b"/>
              <a:pathLst>
                <a:path w="6583680" h="5739765">
                  <a:moveTo>
                    <a:pt x="6583679" y="0"/>
                  </a:moveTo>
                  <a:lnTo>
                    <a:pt x="0" y="0"/>
                  </a:lnTo>
                  <a:lnTo>
                    <a:pt x="0" y="5739384"/>
                  </a:lnTo>
                  <a:lnTo>
                    <a:pt x="6583679" y="5739384"/>
                  </a:lnTo>
                  <a:lnTo>
                    <a:pt x="65836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23687" y="557783"/>
              <a:ext cx="6583680" cy="5739765"/>
            </a:xfrm>
            <a:custGeom>
              <a:avLst/>
              <a:gdLst/>
              <a:ahLst/>
              <a:cxnLst/>
              <a:rect l="l" t="t" r="r" b="b"/>
              <a:pathLst>
                <a:path w="6583680" h="5739765">
                  <a:moveTo>
                    <a:pt x="0" y="5739384"/>
                  </a:moveTo>
                  <a:lnTo>
                    <a:pt x="6583679" y="5739384"/>
                  </a:lnTo>
                  <a:lnTo>
                    <a:pt x="6583679" y="0"/>
                  </a:lnTo>
                  <a:lnTo>
                    <a:pt x="0" y="0"/>
                  </a:lnTo>
                  <a:lnTo>
                    <a:pt x="0" y="5739384"/>
                  </a:lnTo>
                  <a:close/>
                </a:path>
              </a:pathLst>
            </a:custGeom>
            <a:ln w="9525">
              <a:solidFill>
                <a:srgbClr val="C7C9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9595" y="1427988"/>
              <a:ext cx="6557772" cy="398195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27659" y="720978"/>
            <a:ext cx="3235960" cy="130048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dirty="0"/>
              <a:t>Usage</a:t>
            </a:r>
            <a:r>
              <a:rPr spc="-110" dirty="0"/>
              <a:t> </a:t>
            </a:r>
            <a:r>
              <a:rPr spc="-10" dirty="0"/>
              <a:t>Control (UCON)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49</a:t>
            </a:fld>
            <a:endParaRPr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727659" y="2424811"/>
            <a:ext cx="328041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340"/>
              </a:spcBef>
              <a:buFont typeface="Arial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Unified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framework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access </a:t>
            </a:r>
            <a:r>
              <a:rPr sz="2000" dirty="0">
                <a:latin typeface="Calibri"/>
                <a:cs typeface="Calibri"/>
              </a:rPr>
              <a:t>control,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trust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management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digital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rights management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FF0000"/>
                </a:solidFill>
              </a:rPr>
              <a:t>PEI</a:t>
            </a:r>
            <a:r>
              <a:rPr spc="5" dirty="0">
                <a:solidFill>
                  <a:srgbClr val="FF0000"/>
                </a:solidFill>
              </a:rPr>
              <a:t> </a:t>
            </a:r>
            <a:r>
              <a:rPr dirty="0"/>
              <a:t>Model </a:t>
            </a:r>
            <a:r>
              <a:rPr spc="-25" dirty="0"/>
              <a:t>[1]</a:t>
            </a:r>
          </a:p>
        </p:txBody>
      </p:sp>
      <p:sp>
        <p:nvSpPr>
          <p:cNvPr id="3" name="object 3"/>
          <p:cNvSpPr/>
          <p:nvPr/>
        </p:nvSpPr>
        <p:spPr>
          <a:xfrm>
            <a:off x="2503170" y="1477517"/>
            <a:ext cx="3408045" cy="1537970"/>
          </a:xfrm>
          <a:custGeom>
            <a:avLst/>
            <a:gdLst/>
            <a:ahLst/>
            <a:cxnLst/>
            <a:rect l="l" t="t" r="r" b="b"/>
            <a:pathLst>
              <a:path w="3408045" h="1537970">
                <a:moveTo>
                  <a:pt x="0" y="101092"/>
                </a:moveTo>
                <a:lnTo>
                  <a:pt x="7937" y="61722"/>
                </a:lnTo>
                <a:lnTo>
                  <a:pt x="29591" y="29590"/>
                </a:lnTo>
                <a:lnTo>
                  <a:pt x="61722" y="7937"/>
                </a:lnTo>
                <a:lnTo>
                  <a:pt x="101092" y="0"/>
                </a:lnTo>
                <a:lnTo>
                  <a:pt x="3306572" y="0"/>
                </a:lnTo>
                <a:lnTo>
                  <a:pt x="3345942" y="7937"/>
                </a:lnTo>
                <a:lnTo>
                  <a:pt x="3378073" y="29590"/>
                </a:lnTo>
                <a:lnTo>
                  <a:pt x="3399726" y="61722"/>
                </a:lnTo>
                <a:lnTo>
                  <a:pt x="3407664" y="101092"/>
                </a:lnTo>
                <a:lnTo>
                  <a:pt x="3407664" y="505460"/>
                </a:lnTo>
                <a:lnTo>
                  <a:pt x="3399726" y="544830"/>
                </a:lnTo>
                <a:lnTo>
                  <a:pt x="3378073" y="576961"/>
                </a:lnTo>
                <a:lnTo>
                  <a:pt x="3345942" y="598614"/>
                </a:lnTo>
                <a:lnTo>
                  <a:pt x="3306572" y="606552"/>
                </a:lnTo>
                <a:lnTo>
                  <a:pt x="101092" y="606552"/>
                </a:lnTo>
                <a:lnTo>
                  <a:pt x="61722" y="598614"/>
                </a:lnTo>
                <a:lnTo>
                  <a:pt x="29591" y="576961"/>
                </a:lnTo>
                <a:lnTo>
                  <a:pt x="7937" y="544830"/>
                </a:lnTo>
                <a:lnTo>
                  <a:pt x="0" y="505460"/>
                </a:lnTo>
                <a:lnTo>
                  <a:pt x="0" y="101092"/>
                </a:lnTo>
                <a:close/>
              </a:path>
              <a:path w="3408045" h="1537970">
                <a:moveTo>
                  <a:pt x="0" y="1032256"/>
                </a:moveTo>
                <a:lnTo>
                  <a:pt x="7937" y="992886"/>
                </a:lnTo>
                <a:lnTo>
                  <a:pt x="29591" y="960755"/>
                </a:lnTo>
                <a:lnTo>
                  <a:pt x="61722" y="939101"/>
                </a:lnTo>
                <a:lnTo>
                  <a:pt x="101092" y="931164"/>
                </a:lnTo>
                <a:lnTo>
                  <a:pt x="3306572" y="931164"/>
                </a:lnTo>
                <a:lnTo>
                  <a:pt x="3345942" y="939101"/>
                </a:lnTo>
                <a:lnTo>
                  <a:pt x="3378073" y="960755"/>
                </a:lnTo>
                <a:lnTo>
                  <a:pt x="3399726" y="992886"/>
                </a:lnTo>
                <a:lnTo>
                  <a:pt x="3407664" y="1032256"/>
                </a:lnTo>
                <a:lnTo>
                  <a:pt x="3407664" y="1436624"/>
                </a:lnTo>
                <a:lnTo>
                  <a:pt x="3399726" y="1475994"/>
                </a:lnTo>
                <a:lnTo>
                  <a:pt x="3378073" y="1508125"/>
                </a:lnTo>
                <a:lnTo>
                  <a:pt x="3345942" y="1529778"/>
                </a:lnTo>
                <a:lnTo>
                  <a:pt x="3306572" y="1537716"/>
                </a:lnTo>
                <a:lnTo>
                  <a:pt x="101092" y="1537716"/>
                </a:lnTo>
                <a:lnTo>
                  <a:pt x="61722" y="1529778"/>
                </a:lnTo>
                <a:lnTo>
                  <a:pt x="29591" y="1508125"/>
                </a:lnTo>
                <a:lnTo>
                  <a:pt x="7937" y="1475994"/>
                </a:lnTo>
                <a:lnTo>
                  <a:pt x="0" y="1436624"/>
                </a:lnTo>
                <a:lnTo>
                  <a:pt x="0" y="103225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55238" y="2550414"/>
            <a:ext cx="1301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olicy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models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82003" y="1614296"/>
            <a:ext cx="3583940" cy="2164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Necessarily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Informal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Formal/quasi-formal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System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block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diagrams,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Protocol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flows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82003" y="4411217"/>
            <a:ext cx="1229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Pseudo-</a:t>
            </a:r>
            <a:r>
              <a:rPr sz="1800" spc="-20" dirty="0"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82003" y="5343525"/>
            <a:ext cx="1116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Actual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57222" y="3303270"/>
            <a:ext cx="212090" cy="1576070"/>
          </a:xfrm>
          <a:custGeom>
            <a:avLst/>
            <a:gdLst/>
            <a:ahLst/>
            <a:cxnLst/>
            <a:rect l="l" t="t" r="r" b="b"/>
            <a:pathLst>
              <a:path w="212089" h="1576070">
                <a:moveTo>
                  <a:pt x="211835" y="1575815"/>
                </a:moveTo>
                <a:lnTo>
                  <a:pt x="170586" y="1574432"/>
                </a:lnTo>
                <a:lnTo>
                  <a:pt x="136921" y="1570656"/>
                </a:lnTo>
                <a:lnTo>
                  <a:pt x="114234" y="1565046"/>
                </a:lnTo>
                <a:lnTo>
                  <a:pt x="105917" y="1558162"/>
                </a:lnTo>
                <a:lnTo>
                  <a:pt x="105917" y="805560"/>
                </a:lnTo>
                <a:lnTo>
                  <a:pt x="97601" y="798677"/>
                </a:lnTo>
                <a:lnTo>
                  <a:pt x="74914" y="793067"/>
                </a:lnTo>
                <a:lnTo>
                  <a:pt x="41249" y="789291"/>
                </a:lnTo>
                <a:lnTo>
                  <a:pt x="0" y="787907"/>
                </a:lnTo>
                <a:lnTo>
                  <a:pt x="41249" y="786524"/>
                </a:lnTo>
                <a:lnTo>
                  <a:pt x="74914" y="782748"/>
                </a:lnTo>
                <a:lnTo>
                  <a:pt x="97601" y="777138"/>
                </a:lnTo>
                <a:lnTo>
                  <a:pt x="105917" y="770254"/>
                </a:lnTo>
                <a:lnTo>
                  <a:pt x="105917" y="17652"/>
                </a:lnTo>
                <a:lnTo>
                  <a:pt x="114234" y="10769"/>
                </a:lnTo>
                <a:lnTo>
                  <a:pt x="136921" y="5159"/>
                </a:lnTo>
                <a:lnTo>
                  <a:pt x="170586" y="1383"/>
                </a:lnTo>
                <a:lnTo>
                  <a:pt x="21183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142934" y="2084070"/>
            <a:ext cx="3782695" cy="3740785"/>
            <a:chOff x="2142934" y="2084070"/>
            <a:chExt cx="3782695" cy="3740785"/>
          </a:xfrm>
        </p:grpSpPr>
        <p:sp>
          <p:nvSpPr>
            <p:cNvPr id="10" name="object 10"/>
            <p:cNvSpPr/>
            <p:nvPr/>
          </p:nvSpPr>
          <p:spPr>
            <a:xfrm>
              <a:off x="2503170" y="3339846"/>
              <a:ext cx="3408045" cy="2470785"/>
            </a:xfrm>
            <a:custGeom>
              <a:avLst/>
              <a:gdLst/>
              <a:ahLst/>
              <a:cxnLst/>
              <a:rect l="l" t="t" r="r" b="b"/>
              <a:pathLst>
                <a:path w="3408045" h="2470785">
                  <a:moveTo>
                    <a:pt x="0" y="101091"/>
                  </a:moveTo>
                  <a:lnTo>
                    <a:pt x="7937" y="61722"/>
                  </a:lnTo>
                  <a:lnTo>
                    <a:pt x="29591" y="29591"/>
                  </a:lnTo>
                  <a:lnTo>
                    <a:pt x="61722" y="7937"/>
                  </a:lnTo>
                  <a:lnTo>
                    <a:pt x="101092" y="0"/>
                  </a:lnTo>
                  <a:lnTo>
                    <a:pt x="3306572" y="0"/>
                  </a:lnTo>
                  <a:lnTo>
                    <a:pt x="3345942" y="7937"/>
                  </a:lnTo>
                  <a:lnTo>
                    <a:pt x="3378073" y="29590"/>
                  </a:lnTo>
                  <a:lnTo>
                    <a:pt x="3399726" y="61721"/>
                  </a:lnTo>
                  <a:lnTo>
                    <a:pt x="3407664" y="101091"/>
                  </a:lnTo>
                  <a:lnTo>
                    <a:pt x="3407664" y="505459"/>
                  </a:lnTo>
                  <a:lnTo>
                    <a:pt x="3399726" y="544829"/>
                  </a:lnTo>
                  <a:lnTo>
                    <a:pt x="3378073" y="576960"/>
                  </a:lnTo>
                  <a:lnTo>
                    <a:pt x="3345942" y="598614"/>
                  </a:lnTo>
                  <a:lnTo>
                    <a:pt x="3306572" y="606551"/>
                  </a:lnTo>
                  <a:lnTo>
                    <a:pt x="101092" y="606551"/>
                  </a:lnTo>
                  <a:lnTo>
                    <a:pt x="61722" y="598614"/>
                  </a:lnTo>
                  <a:lnTo>
                    <a:pt x="29591" y="576960"/>
                  </a:lnTo>
                  <a:lnTo>
                    <a:pt x="7937" y="544829"/>
                  </a:lnTo>
                  <a:lnTo>
                    <a:pt x="0" y="505459"/>
                  </a:lnTo>
                  <a:lnTo>
                    <a:pt x="0" y="101091"/>
                  </a:lnTo>
                  <a:close/>
                </a:path>
                <a:path w="3408045" h="2470785">
                  <a:moveTo>
                    <a:pt x="0" y="1033779"/>
                  </a:moveTo>
                  <a:lnTo>
                    <a:pt x="7937" y="994409"/>
                  </a:lnTo>
                  <a:lnTo>
                    <a:pt x="29591" y="962278"/>
                  </a:lnTo>
                  <a:lnTo>
                    <a:pt x="61722" y="940625"/>
                  </a:lnTo>
                  <a:lnTo>
                    <a:pt x="101092" y="932687"/>
                  </a:lnTo>
                  <a:lnTo>
                    <a:pt x="3306572" y="932687"/>
                  </a:lnTo>
                  <a:lnTo>
                    <a:pt x="3345942" y="940625"/>
                  </a:lnTo>
                  <a:lnTo>
                    <a:pt x="3378073" y="962278"/>
                  </a:lnTo>
                  <a:lnTo>
                    <a:pt x="3399726" y="994409"/>
                  </a:lnTo>
                  <a:lnTo>
                    <a:pt x="3407664" y="1033779"/>
                  </a:lnTo>
                  <a:lnTo>
                    <a:pt x="3407664" y="1438147"/>
                  </a:lnTo>
                  <a:lnTo>
                    <a:pt x="3399726" y="1477517"/>
                  </a:lnTo>
                  <a:lnTo>
                    <a:pt x="3378073" y="1509648"/>
                  </a:lnTo>
                  <a:lnTo>
                    <a:pt x="3345942" y="1531302"/>
                  </a:lnTo>
                  <a:lnTo>
                    <a:pt x="3306572" y="1539239"/>
                  </a:lnTo>
                  <a:lnTo>
                    <a:pt x="101092" y="1539239"/>
                  </a:lnTo>
                  <a:lnTo>
                    <a:pt x="61722" y="1531302"/>
                  </a:lnTo>
                  <a:lnTo>
                    <a:pt x="29591" y="1509648"/>
                  </a:lnTo>
                  <a:lnTo>
                    <a:pt x="7937" y="1477517"/>
                  </a:lnTo>
                  <a:lnTo>
                    <a:pt x="0" y="1438147"/>
                  </a:lnTo>
                  <a:lnTo>
                    <a:pt x="0" y="1033779"/>
                  </a:lnTo>
                  <a:close/>
                </a:path>
                <a:path w="3408045" h="2470785">
                  <a:moveTo>
                    <a:pt x="0" y="1964943"/>
                  </a:moveTo>
                  <a:lnTo>
                    <a:pt x="7937" y="1925574"/>
                  </a:lnTo>
                  <a:lnTo>
                    <a:pt x="29591" y="1893443"/>
                  </a:lnTo>
                  <a:lnTo>
                    <a:pt x="61722" y="1871789"/>
                  </a:lnTo>
                  <a:lnTo>
                    <a:pt x="101092" y="1863852"/>
                  </a:lnTo>
                  <a:lnTo>
                    <a:pt x="3306572" y="1863852"/>
                  </a:lnTo>
                  <a:lnTo>
                    <a:pt x="3345942" y="1871789"/>
                  </a:lnTo>
                  <a:lnTo>
                    <a:pt x="3378073" y="1893442"/>
                  </a:lnTo>
                  <a:lnTo>
                    <a:pt x="3399726" y="1925574"/>
                  </a:lnTo>
                  <a:lnTo>
                    <a:pt x="3407664" y="1964943"/>
                  </a:lnTo>
                  <a:lnTo>
                    <a:pt x="3407664" y="2369312"/>
                  </a:lnTo>
                  <a:lnTo>
                    <a:pt x="3399726" y="2408660"/>
                  </a:lnTo>
                  <a:lnTo>
                    <a:pt x="3378073" y="2440793"/>
                  </a:lnTo>
                  <a:lnTo>
                    <a:pt x="3345942" y="2462459"/>
                  </a:lnTo>
                  <a:lnTo>
                    <a:pt x="3306572" y="2470404"/>
                  </a:lnTo>
                  <a:lnTo>
                    <a:pt x="101092" y="2470404"/>
                  </a:lnTo>
                  <a:lnTo>
                    <a:pt x="61722" y="2462459"/>
                  </a:lnTo>
                  <a:lnTo>
                    <a:pt x="29591" y="2440793"/>
                  </a:lnTo>
                  <a:lnTo>
                    <a:pt x="7937" y="2408660"/>
                  </a:lnTo>
                  <a:lnTo>
                    <a:pt x="0" y="2369312"/>
                  </a:lnTo>
                  <a:lnTo>
                    <a:pt x="0" y="1964943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64076" y="2084069"/>
              <a:ext cx="85725" cy="3120390"/>
            </a:xfrm>
            <a:custGeom>
              <a:avLst/>
              <a:gdLst/>
              <a:ahLst/>
              <a:cxnLst/>
              <a:rect l="l" t="t" r="r" b="b"/>
              <a:pathLst>
                <a:path w="85725" h="3120390">
                  <a:moveTo>
                    <a:pt x="85725" y="2880741"/>
                  </a:moveTo>
                  <a:lnTo>
                    <a:pt x="78549" y="2866390"/>
                  </a:lnTo>
                  <a:lnTo>
                    <a:pt x="42926" y="2795016"/>
                  </a:lnTo>
                  <a:lnTo>
                    <a:pt x="0" y="2880741"/>
                  </a:lnTo>
                  <a:lnTo>
                    <a:pt x="28575" y="2880741"/>
                  </a:lnTo>
                  <a:lnTo>
                    <a:pt x="28575" y="3034157"/>
                  </a:lnTo>
                  <a:lnTo>
                    <a:pt x="0" y="3034157"/>
                  </a:lnTo>
                  <a:lnTo>
                    <a:pt x="42926" y="3119882"/>
                  </a:lnTo>
                  <a:lnTo>
                    <a:pt x="78549" y="3048508"/>
                  </a:lnTo>
                  <a:lnTo>
                    <a:pt x="85725" y="3034157"/>
                  </a:lnTo>
                  <a:lnTo>
                    <a:pt x="57150" y="3034157"/>
                  </a:lnTo>
                  <a:lnTo>
                    <a:pt x="57150" y="2880741"/>
                  </a:lnTo>
                  <a:lnTo>
                    <a:pt x="85725" y="2880741"/>
                  </a:lnTo>
                  <a:close/>
                </a:path>
                <a:path w="85725" h="3120390">
                  <a:moveTo>
                    <a:pt x="85725" y="1948053"/>
                  </a:moveTo>
                  <a:lnTo>
                    <a:pt x="78549" y="1933702"/>
                  </a:lnTo>
                  <a:lnTo>
                    <a:pt x="42926" y="1862328"/>
                  </a:lnTo>
                  <a:lnTo>
                    <a:pt x="0" y="1948053"/>
                  </a:lnTo>
                  <a:lnTo>
                    <a:pt x="28575" y="1948053"/>
                  </a:lnTo>
                  <a:lnTo>
                    <a:pt x="28575" y="2102993"/>
                  </a:lnTo>
                  <a:lnTo>
                    <a:pt x="0" y="2102993"/>
                  </a:lnTo>
                  <a:lnTo>
                    <a:pt x="42926" y="2188718"/>
                  </a:lnTo>
                  <a:lnTo>
                    <a:pt x="78549" y="2117344"/>
                  </a:lnTo>
                  <a:lnTo>
                    <a:pt x="85725" y="2102993"/>
                  </a:lnTo>
                  <a:lnTo>
                    <a:pt x="57150" y="2102993"/>
                  </a:lnTo>
                  <a:lnTo>
                    <a:pt x="57150" y="1948053"/>
                  </a:lnTo>
                  <a:lnTo>
                    <a:pt x="85725" y="1948053"/>
                  </a:lnTo>
                  <a:close/>
                </a:path>
                <a:path w="85725" h="3120390">
                  <a:moveTo>
                    <a:pt x="85725" y="1016889"/>
                  </a:moveTo>
                  <a:lnTo>
                    <a:pt x="78549" y="1002538"/>
                  </a:lnTo>
                  <a:lnTo>
                    <a:pt x="42926" y="931164"/>
                  </a:lnTo>
                  <a:lnTo>
                    <a:pt x="0" y="1016889"/>
                  </a:lnTo>
                  <a:lnTo>
                    <a:pt x="28575" y="1016889"/>
                  </a:lnTo>
                  <a:lnTo>
                    <a:pt x="28575" y="1169162"/>
                  </a:lnTo>
                  <a:lnTo>
                    <a:pt x="0" y="1169162"/>
                  </a:lnTo>
                  <a:lnTo>
                    <a:pt x="42926" y="1254887"/>
                  </a:lnTo>
                  <a:lnTo>
                    <a:pt x="78613" y="1183386"/>
                  </a:lnTo>
                  <a:lnTo>
                    <a:pt x="85725" y="1169162"/>
                  </a:lnTo>
                  <a:lnTo>
                    <a:pt x="57150" y="1169162"/>
                  </a:lnTo>
                  <a:lnTo>
                    <a:pt x="57150" y="1016889"/>
                  </a:lnTo>
                  <a:lnTo>
                    <a:pt x="85725" y="1016889"/>
                  </a:lnTo>
                  <a:close/>
                </a:path>
                <a:path w="85725" h="3120390">
                  <a:moveTo>
                    <a:pt x="85725" y="85725"/>
                  </a:moveTo>
                  <a:lnTo>
                    <a:pt x="78549" y="71374"/>
                  </a:lnTo>
                  <a:lnTo>
                    <a:pt x="42926" y="0"/>
                  </a:lnTo>
                  <a:lnTo>
                    <a:pt x="0" y="85725"/>
                  </a:lnTo>
                  <a:lnTo>
                    <a:pt x="28575" y="85725"/>
                  </a:lnTo>
                  <a:lnTo>
                    <a:pt x="28575" y="239141"/>
                  </a:lnTo>
                  <a:lnTo>
                    <a:pt x="0" y="239141"/>
                  </a:lnTo>
                  <a:lnTo>
                    <a:pt x="42926" y="324866"/>
                  </a:lnTo>
                  <a:lnTo>
                    <a:pt x="78549" y="253492"/>
                  </a:lnTo>
                  <a:lnTo>
                    <a:pt x="85725" y="239141"/>
                  </a:lnTo>
                  <a:lnTo>
                    <a:pt x="57150" y="239141"/>
                  </a:lnTo>
                  <a:lnTo>
                    <a:pt x="57150" y="85725"/>
                  </a:lnTo>
                  <a:lnTo>
                    <a:pt x="85725" y="857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57222" y="2320290"/>
              <a:ext cx="212090" cy="798830"/>
            </a:xfrm>
            <a:custGeom>
              <a:avLst/>
              <a:gdLst/>
              <a:ahLst/>
              <a:cxnLst/>
              <a:rect l="l" t="t" r="r" b="b"/>
              <a:pathLst>
                <a:path w="212089" h="798830">
                  <a:moveTo>
                    <a:pt x="211835" y="798576"/>
                  </a:moveTo>
                  <a:lnTo>
                    <a:pt x="170586" y="797192"/>
                  </a:lnTo>
                  <a:lnTo>
                    <a:pt x="136921" y="793416"/>
                  </a:lnTo>
                  <a:lnTo>
                    <a:pt x="114234" y="787806"/>
                  </a:lnTo>
                  <a:lnTo>
                    <a:pt x="105917" y="780923"/>
                  </a:lnTo>
                  <a:lnTo>
                    <a:pt x="105917" y="416940"/>
                  </a:lnTo>
                  <a:lnTo>
                    <a:pt x="97601" y="410057"/>
                  </a:lnTo>
                  <a:lnTo>
                    <a:pt x="74914" y="404447"/>
                  </a:lnTo>
                  <a:lnTo>
                    <a:pt x="41249" y="400671"/>
                  </a:lnTo>
                  <a:lnTo>
                    <a:pt x="0" y="399288"/>
                  </a:lnTo>
                  <a:lnTo>
                    <a:pt x="41249" y="397904"/>
                  </a:lnTo>
                  <a:lnTo>
                    <a:pt x="74914" y="394128"/>
                  </a:lnTo>
                  <a:lnTo>
                    <a:pt x="97601" y="388518"/>
                  </a:lnTo>
                  <a:lnTo>
                    <a:pt x="105917" y="381635"/>
                  </a:lnTo>
                  <a:lnTo>
                    <a:pt x="105917" y="17652"/>
                  </a:lnTo>
                  <a:lnTo>
                    <a:pt x="114234" y="10769"/>
                  </a:lnTo>
                  <a:lnTo>
                    <a:pt x="136921" y="5159"/>
                  </a:lnTo>
                  <a:lnTo>
                    <a:pt x="170586" y="1383"/>
                  </a:lnTo>
                  <a:lnTo>
                    <a:pt x="211835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485138" y="3480561"/>
            <a:ext cx="4185920" cy="2164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539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nforcement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models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800" spc="-25" dirty="0">
                <a:latin typeface="Calibri"/>
                <a:cs typeface="Calibri"/>
              </a:rPr>
              <a:t>How</a:t>
            </a:r>
            <a:endParaRPr sz="1800">
              <a:latin typeface="Calibri"/>
              <a:cs typeface="Calibri"/>
            </a:endParaRPr>
          </a:p>
          <a:p>
            <a:pPr marL="1255395" algn="ctr">
              <a:lnSpc>
                <a:spcPct val="100000"/>
              </a:lnSpc>
              <a:spcBef>
                <a:spcPts val="1695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mplementation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models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800">
              <a:latin typeface="Calibri"/>
              <a:cs typeface="Calibri"/>
            </a:endParaRPr>
          </a:p>
          <a:p>
            <a:pPr marL="1254760"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Trusted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Computing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Technology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8560" y="1618869"/>
            <a:ext cx="4634230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32660">
              <a:lnSpc>
                <a:spcPts val="205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Security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system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goals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50"/>
              </a:lnSpc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This</a:t>
            </a:r>
            <a:r>
              <a:rPr sz="18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lecture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03096" y="2520822"/>
            <a:ext cx="534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What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76754" y="2016886"/>
            <a:ext cx="525780" cy="392430"/>
          </a:xfrm>
          <a:custGeom>
            <a:avLst/>
            <a:gdLst/>
            <a:ahLst/>
            <a:cxnLst/>
            <a:rect l="l" t="t" r="r" b="b"/>
            <a:pathLst>
              <a:path w="525780" h="392430">
                <a:moveTo>
                  <a:pt x="422275" y="339781"/>
                </a:moveTo>
                <a:lnTo>
                  <a:pt x="399795" y="370459"/>
                </a:lnTo>
                <a:lnTo>
                  <a:pt x="525780" y="391922"/>
                </a:lnTo>
                <a:lnTo>
                  <a:pt x="504761" y="351027"/>
                </a:lnTo>
                <a:lnTo>
                  <a:pt x="437642" y="351027"/>
                </a:lnTo>
                <a:lnTo>
                  <a:pt x="422275" y="339781"/>
                </a:lnTo>
                <a:close/>
              </a:path>
              <a:path w="525780" h="392430">
                <a:moveTo>
                  <a:pt x="444826" y="309007"/>
                </a:moveTo>
                <a:lnTo>
                  <a:pt x="422275" y="339781"/>
                </a:lnTo>
                <a:lnTo>
                  <a:pt x="437642" y="351027"/>
                </a:lnTo>
                <a:lnTo>
                  <a:pt x="460247" y="320293"/>
                </a:lnTo>
                <a:lnTo>
                  <a:pt x="444826" y="309007"/>
                </a:lnTo>
                <a:close/>
              </a:path>
              <a:path w="525780" h="392430">
                <a:moveTo>
                  <a:pt x="467359" y="278257"/>
                </a:moveTo>
                <a:lnTo>
                  <a:pt x="444826" y="309007"/>
                </a:lnTo>
                <a:lnTo>
                  <a:pt x="460247" y="320293"/>
                </a:lnTo>
                <a:lnTo>
                  <a:pt x="437642" y="351027"/>
                </a:lnTo>
                <a:lnTo>
                  <a:pt x="504761" y="351027"/>
                </a:lnTo>
                <a:lnTo>
                  <a:pt x="467359" y="278257"/>
                </a:lnTo>
                <a:close/>
              </a:path>
              <a:path w="525780" h="392430">
                <a:moveTo>
                  <a:pt x="22606" y="0"/>
                </a:moveTo>
                <a:lnTo>
                  <a:pt x="0" y="30734"/>
                </a:lnTo>
                <a:lnTo>
                  <a:pt x="422275" y="339781"/>
                </a:lnTo>
                <a:lnTo>
                  <a:pt x="444826" y="309007"/>
                </a:lnTo>
                <a:lnTo>
                  <a:pt x="2260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4789" y="2488768"/>
            <a:ext cx="566483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Social </a:t>
            </a:r>
            <a:r>
              <a:rPr sz="6000" spc="-10" dirty="0"/>
              <a:t>engineering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11932411" y="6464985"/>
            <a:ext cx="18097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5" dirty="0">
                <a:solidFill>
                  <a:srgbClr val="878787"/>
                </a:solidFill>
                <a:latin typeface="Calibri"/>
                <a:cs typeface="Calibri"/>
              </a:rPr>
              <a:t>51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  <a:r>
              <a:rPr spc="-35" dirty="0"/>
              <a:t> </a:t>
            </a:r>
            <a:r>
              <a:rPr dirty="0"/>
              <a:t>- Usable</a:t>
            </a:r>
            <a:r>
              <a:rPr spc="-5" dirty="0"/>
              <a:t> </a:t>
            </a:r>
            <a:r>
              <a:rPr spc="-10" dirty="0"/>
              <a:t>Security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0029" marR="61594" indent="-227329">
              <a:lnSpc>
                <a:spcPct val="8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</a:tabLst>
            </a:pPr>
            <a:r>
              <a:rPr dirty="0"/>
              <a:t>Description</a:t>
            </a:r>
            <a:r>
              <a:rPr spc="-40" dirty="0"/>
              <a:t> </a:t>
            </a:r>
            <a:r>
              <a:rPr dirty="0"/>
              <a:t>“Usability</a:t>
            </a:r>
            <a:r>
              <a:rPr spc="-70" dirty="0"/>
              <a:t> </a:t>
            </a:r>
            <a:r>
              <a:rPr dirty="0"/>
              <a:t>is</a:t>
            </a:r>
            <a:r>
              <a:rPr spc="-75" dirty="0"/>
              <a:t> </a:t>
            </a:r>
            <a:r>
              <a:rPr dirty="0"/>
              <a:t>one</a:t>
            </a:r>
            <a:r>
              <a:rPr spc="-70" dirty="0"/>
              <a:t> </a:t>
            </a:r>
            <a:r>
              <a:rPr spc="-25" dirty="0"/>
              <a:t>of 	</a:t>
            </a:r>
            <a:r>
              <a:rPr dirty="0"/>
              <a:t>the</a:t>
            </a:r>
            <a:r>
              <a:rPr spc="-70" dirty="0"/>
              <a:t> </a:t>
            </a:r>
            <a:r>
              <a:rPr dirty="0"/>
              <a:t>most</a:t>
            </a:r>
            <a:r>
              <a:rPr spc="-60" dirty="0"/>
              <a:t> </a:t>
            </a:r>
            <a:r>
              <a:rPr dirty="0"/>
              <a:t>important</a:t>
            </a:r>
            <a:r>
              <a:rPr spc="-4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5" dirty="0"/>
              <a:t>yet 	</a:t>
            </a:r>
            <a:r>
              <a:rPr dirty="0"/>
              <a:t>hardest</a:t>
            </a:r>
            <a:r>
              <a:rPr spc="-105" dirty="0"/>
              <a:t> </a:t>
            </a:r>
            <a:r>
              <a:rPr dirty="0"/>
              <a:t>design</a:t>
            </a:r>
            <a:r>
              <a:rPr spc="-100" dirty="0"/>
              <a:t> </a:t>
            </a:r>
            <a:r>
              <a:rPr dirty="0"/>
              <a:t>problems</a:t>
            </a:r>
            <a:r>
              <a:rPr spc="-95" dirty="0"/>
              <a:t> </a:t>
            </a:r>
            <a:r>
              <a:rPr spc="-25" dirty="0"/>
              <a:t>in</a:t>
            </a:r>
          </a:p>
          <a:p>
            <a:pPr marL="241300" marR="29209">
              <a:lnSpc>
                <a:spcPct val="80000"/>
              </a:lnSpc>
            </a:pPr>
            <a:r>
              <a:rPr dirty="0"/>
              <a:t>many</a:t>
            </a:r>
            <a:r>
              <a:rPr spc="-70" dirty="0"/>
              <a:t> </a:t>
            </a:r>
            <a:r>
              <a:rPr dirty="0"/>
              <a:t>secure</a:t>
            </a:r>
            <a:r>
              <a:rPr spc="-70" dirty="0"/>
              <a:t> </a:t>
            </a:r>
            <a:r>
              <a:rPr dirty="0"/>
              <a:t>systems.”</a:t>
            </a:r>
            <a:r>
              <a:rPr spc="-30" dirty="0"/>
              <a:t> </a:t>
            </a:r>
            <a:r>
              <a:rPr i="1" dirty="0">
                <a:latin typeface="Calibri"/>
                <a:cs typeface="Calibri"/>
              </a:rPr>
              <a:t>by</a:t>
            </a:r>
            <a:r>
              <a:rPr i="1" spc="-75" dirty="0">
                <a:latin typeface="Calibri"/>
                <a:cs typeface="Calibri"/>
              </a:rPr>
              <a:t> </a:t>
            </a:r>
            <a:r>
              <a:rPr i="1" spc="-20" dirty="0">
                <a:latin typeface="Calibri"/>
                <a:cs typeface="Calibri"/>
              </a:rPr>
              <a:t>Ross </a:t>
            </a:r>
            <a:r>
              <a:rPr i="1" spc="-10" dirty="0">
                <a:latin typeface="Calibri"/>
                <a:cs typeface="Calibri"/>
              </a:rPr>
              <a:t>Anderson</a:t>
            </a:r>
          </a:p>
          <a:p>
            <a:pPr>
              <a:lnSpc>
                <a:spcPct val="100000"/>
              </a:lnSpc>
              <a:spcBef>
                <a:spcPts val="1275"/>
              </a:spcBef>
            </a:pPr>
            <a:endParaRPr i="1" spc="-10" dirty="0">
              <a:latin typeface="Calibri"/>
              <a:cs typeface="Calibri"/>
            </a:endParaRPr>
          </a:p>
          <a:p>
            <a:pPr marL="240029" marR="5080" indent="-227329">
              <a:lnSpc>
                <a:spcPct val="80000"/>
              </a:lnSpc>
              <a:buFont typeface="Arial"/>
              <a:buChar char="•"/>
              <a:tabLst>
                <a:tab pos="241300" algn="l"/>
              </a:tabLst>
            </a:pPr>
            <a:r>
              <a:rPr dirty="0"/>
              <a:t>Technology</a:t>
            </a:r>
            <a:r>
              <a:rPr spc="-55" dirty="0"/>
              <a:t> </a:t>
            </a:r>
            <a:r>
              <a:rPr dirty="0"/>
              <a:t>writer</a:t>
            </a:r>
            <a:r>
              <a:rPr spc="-65" dirty="0"/>
              <a:t> </a:t>
            </a:r>
            <a:r>
              <a:rPr dirty="0"/>
              <a:t>David</a:t>
            </a:r>
            <a:r>
              <a:rPr spc="-60" dirty="0"/>
              <a:t> </a:t>
            </a:r>
            <a:r>
              <a:rPr spc="-10" dirty="0"/>
              <a:t>Pogue 	</a:t>
            </a:r>
            <a:r>
              <a:rPr dirty="0"/>
              <a:t>calculated</a:t>
            </a:r>
            <a:r>
              <a:rPr spc="-50" dirty="0"/>
              <a:t> </a:t>
            </a:r>
            <a:r>
              <a:rPr dirty="0"/>
              <a:t>we</a:t>
            </a:r>
            <a:r>
              <a:rPr spc="-40" dirty="0"/>
              <a:t> </a:t>
            </a:r>
            <a:r>
              <a:rPr dirty="0"/>
              <a:t>spend</a:t>
            </a:r>
            <a:r>
              <a:rPr spc="-25" dirty="0"/>
              <a:t> </a:t>
            </a:r>
            <a:r>
              <a:rPr dirty="0"/>
              <a:t>17</a:t>
            </a:r>
            <a:r>
              <a:rPr spc="-30" dirty="0"/>
              <a:t> </a:t>
            </a:r>
            <a:r>
              <a:rPr spc="-20" dirty="0"/>
              <a:t>man- 	</a:t>
            </a:r>
            <a:r>
              <a:rPr dirty="0"/>
              <a:t>years</a:t>
            </a:r>
            <a:r>
              <a:rPr spc="-30" dirty="0"/>
              <a:t> </a:t>
            </a:r>
            <a:r>
              <a:rPr dirty="0"/>
              <a:t>every</a:t>
            </a:r>
            <a:r>
              <a:rPr spc="-30" dirty="0"/>
              <a:t> </a:t>
            </a:r>
            <a:r>
              <a:rPr dirty="0"/>
              <a:t>day</a:t>
            </a:r>
            <a:r>
              <a:rPr spc="-30" dirty="0"/>
              <a:t> </a:t>
            </a:r>
            <a:r>
              <a:rPr dirty="0"/>
              <a:t>on</a:t>
            </a:r>
            <a:r>
              <a:rPr spc="-25" dirty="0"/>
              <a:t> </a:t>
            </a:r>
            <a:r>
              <a:rPr spc="-10" dirty="0"/>
              <a:t>CAPTCHAs 	</a:t>
            </a:r>
            <a:r>
              <a:rPr dirty="0"/>
              <a:t>(Scientific</a:t>
            </a:r>
            <a:r>
              <a:rPr spc="-100" dirty="0"/>
              <a:t> </a:t>
            </a:r>
            <a:r>
              <a:rPr dirty="0"/>
              <a:t>American,</a:t>
            </a:r>
            <a:r>
              <a:rPr spc="-90" dirty="0"/>
              <a:t> </a:t>
            </a:r>
            <a:r>
              <a:rPr spc="-10" dirty="0"/>
              <a:t>March 	</a:t>
            </a:r>
            <a:r>
              <a:rPr spc="-20" dirty="0"/>
              <a:t>2012)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51575" y="1756565"/>
            <a:ext cx="1465580" cy="88582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Phishing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spc="-20" dirty="0">
                <a:latin typeface="Calibri"/>
                <a:cs typeface="Calibri"/>
              </a:rPr>
              <a:t>1996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1575" y="3209366"/>
            <a:ext cx="4825365" cy="19888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0029" marR="5080" indent="-227329">
              <a:lnSpc>
                <a:spcPct val="90000"/>
              </a:lnSpc>
              <a:spcBef>
                <a:spcPts val="434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“Given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choice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between 	</a:t>
            </a:r>
            <a:r>
              <a:rPr sz="2800" dirty="0">
                <a:latin typeface="Calibri"/>
                <a:cs typeface="Calibri"/>
              </a:rPr>
              <a:t>dancing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pigs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security,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users 	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pick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dancing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pigs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every 	</a:t>
            </a:r>
            <a:r>
              <a:rPr sz="2800" dirty="0">
                <a:latin typeface="Calibri"/>
                <a:cs typeface="Calibri"/>
              </a:rPr>
              <a:t>time.”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by</a:t>
            </a:r>
            <a:r>
              <a:rPr sz="2800" i="1" spc="-5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Edward</a:t>
            </a:r>
            <a:r>
              <a:rPr sz="2800" i="1" spc="-5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Felten</a:t>
            </a:r>
            <a:r>
              <a:rPr sz="2800" i="1" spc="-45" dirty="0">
                <a:latin typeface="Calibri"/>
                <a:cs typeface="Calibri"/>
              </a:rPr>
              <a:t> </a:t>
            </a:r>
            <a:r>
              <a:rPr sz="2800" i="1" spc="-25" dirty="0">
                <a:latin typeface="Calibri"/>
                <a:cs typeface="Calibri"/>
              </a:rPr>
              <a:t>and 	</a:t>
            </a:r>
            <a:r>
              <a:rPr sz="2800" i="1" dirty="0">
                <a:latin typeface="Calibri"/>
                <a:cs typeface="Calibri"/>
              </a:rPr>
              <a:t>Gary</a:t>
            </a:r>
            <a:r>
              <a:rPr sz="2800" i="1" spc="-45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McGraw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73211" y="1085088"/>
            <a:ext cx="3323465" cy="19050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51</a:t>
            </a:fld>
            <a:endParaRPr spc="-25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Dancing </a:t>
            </a:r>
            <a:r>
              <a:rPr spc="-10" dirty="0"/>
              <a:t>pigs!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6244" y="2258567"/>
            <a:ext cx="5239511" cy="348538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52</a:t>
            </a:fld>
            <a:endParaRPr spc="-25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Security</a:t>
            </a:r>
            <a:r>
              <a:rPr spc="-30" dirty="0"/>
              <a:t> </a:t>
            </a:r>
            <a:r>
              <a:rPr dirty="0"/>
              <a:t>and</a:t>
            </a:r>
            <a:r>
              <a:rPr spc="-10" dirty="0"/>
              <a:t> humans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10258425" cy="325374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Security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policies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must be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place</a:t>
            </a:r>
            <a:endParaRPr sz="28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Calibri"/>
                <a:cs typeface="Calibri"/>
              </a:rPr>
              <a:t>…and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must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followed.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65"/>
              </a:spcBef>
            </a:pP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Regardless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how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strong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(and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expensive)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secure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deployment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is:</a:t>
            </a:r>
            <a:endParaRPr sz="2800">
              <a:latin typeface="Calibri"/>
              <a:cs typeface="Calibri"/>
            </a:endParaRPr>
          </a:p>
          <a:p>
            <a:pPr marL="767080" lvl="1" indent="-29718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767080" algn="l"/>
              </a:tabLst>
            </a:pPr>
            <a:r>
              <a:rPr sz="2400" dirty="0">
                <a:latin typeface="Calibri"/>
                <a:cs typeface="Calibri"/>
              </a:rPr>
              <a:t>Humans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still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write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passwords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post-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notes</a:t>
            </a:r>
            <a:endParaRPr sz="2400">
              <a:latin typeface="Calibri"/>
              <a:cs typeface="Calibri"/>
            </a:endParaRPr>
          </a:p>
          <a:p>
            <a:pPr marL="767080" lvl="1" indent="-29718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767080" algn="l"/>
              </a:tabLst>
            </a:pPr>
            <a:r>
              <a:rPr sz="2400" dirty="0">
                <a:latin typeface="Calibri"/>
                <a:cs typeface="Calibri"/>
              </a:rPr>
              <a:t>Humans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still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passwords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anyone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trust</a:t>
            </a:r>
            <a:endParaRPr sz="2400">
              <a:latin typeface="Calibri"/>
              <a:cs typeface="Calibri"/>
            </a:endParaRPr>
          </a:p>
          <a:p>
            <a:pPr marL="767080" lvl="1" indent="-29718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767080" algn="l"/>
              </a:tabLst>
            </a:pPr>
            <a:r>
              <a:rPr sz="2400" dirty="0">
                <a:latin typeface="Calibri"/>
                <a:cs typeface="Calibri"/>
              </a:rPr>
              <a:t>Humans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still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open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tempting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attachments…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Social</a:t>
            </a:r>
            <a:r>
              <a:rPr spc="-10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8652510" cy="42075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30" dirty="0">
                <a:latin typeface="Calibri"/>
                <a:cs typeface="Calibri"/>
              </a:rPr>
              <a:t>Non-</a:t>
            </a:r>
            <a:r>
              <a:rPr sz="2800" dirty="0">
                <a:latin typeface="Calibri"/>
                <a:cs typeface="Calibri"/>
              </a:rPr>
              <a:t>technical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intrusion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Involves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tricking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people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break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security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policies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Manipulation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Relies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false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confidence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Everyone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trusts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someone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Authority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usually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trusted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default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spc="-20" dirty="0">
                <a:latin typeface="Calibri"/>
                <a:cs typeface="Calibri"/>
              </a:rPr>
              <a:t>Non-</a:t>
            </a:r>
            <a:r>
              <a:rPr sz="2400" dirty="0">
                <a:latin typeface="Calibri"/>
                <a:cs typeface="Calibri"/>
              </a:rPr>
              <a:t>technical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people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don’t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admit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lack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expertise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They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ask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fewer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questions.</a:t>
            </a:r>
            <a:endParaRPr sz="20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Most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people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eager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help.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When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attacker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poses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fellow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employee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need.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6659" y="3421379"/>
            <a:ext cx="4433316" cy="289102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Social</a:t>
            </a:r>
            <a:r>
              <a:rPr spc="-10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55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916939" y="1706841"/>
            <a:ext cx="9884410" cy="156146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People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aware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value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information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possess.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Vanity,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authority,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eavesdropping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work.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When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successful,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social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engineering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bypasses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kind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security.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Types</a:t>
            </a:r>
            <a:r>
              <a:rPr spc="-25" dirty="0"/>
              <a:t> </a:t>
            </a:r>
            <a:r>
              <a:rPr dirty="0"/>
              <a:t>of</a:t>
            </a:r>
            <a:r>
              <a:rPr spc="-10" dirty="0"/>
              <a:t> phishing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1239" y="1886358"/>
            <a:ext cx="7961630" cy="3751579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70"/>
              </a:spcBef>
              <a:buSzPct val="64285"/>
              <a:buFont typeface="Arial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By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used </a:t>
            </a:r>
            <a:r>
              <a:rPr sz="2800" spc="-10" dirty="0">
                <a:latin typeface="Calibri"/>
                <a:cs typeface="Calibri"/>
              </a:rPr>
              <a:t>technology</a:t>
            </a:r>
            <a:endParaRPr sz="28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235"/>
              </a:spcBef>
              <a:buSzPct val="75000"/>
              <a:buFont typeface="Arial"/>
              <a:buChar char="•"/>
              <a:tabLst>
                <a:tab pos="812800" algn="l"/>
              </a:tabLst>
            </a:pPr>
            <a:r>
              <a:rPr sz="2400" dirty="0">
                <a:latin typeface="Calibri"/>
                <a:cs typeface="Calibri"/>
              </a:rPr>
              <a:t>Smishing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(SMS)</a:t>
            </a:r>
            <a:endParaRPr sz="24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215"/>
              </a:spcBef>
              <a:buSzPct val="75000"/>
              <a:buFont typeface="Arial"/>
              <a:buChar char="•"/>
              <a:tabLst>
                <a:tab pos="812800" algn="l"/>
              </a:tabLst>
            </a:pPr>
            <a:r>
              <a:rPr sz="2400" dirty="0">
                <a:latin typeface="Calibri"/>
                <a:cs typeface="Calibri"/>
              </a:rPr>
              <a:t>Vishing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(Voice)</a:t>
            </a:r>
            <a:endParaRPr sz="24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219"/>
              </a:spcBef>
              <a:buSzPct val="75000"/>
              <a:buFont typeface="Arial"/>
              <a:buChar char="•"/>
              <a:tabLst>
                <a:tab pos="812800" algn="l"/>
              </a:tabLst>
            </a:pPr>
            <a:r>
              <a:rPr sz="2400" dirty="0">
                <a:latin typeface="Calibri"/>
                <a:cs typeface="Calibri"/>
              </a:rPr>
              <a:t>Email</a:t>
            </a:r>
            <a:r>
              <a:rPr sz="2400" spc="-10" dirty="0">
                <a:latin typeface="Calibri"/>
                <a:cs typeface="Calibri"/>
              </a:rPr>
              <a:t> phishing</a:t>
            </a:r>
            <a:endParaRPr sz="24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204"/>
              </a:spcBef>
              <a:buSzPct val="75000"/>
              <a:buFont typeface="Arial"/>
              <a:buChar char="•"/>
              <a:tabLst>
                <a:tab pos="812800" algn="l"/>
              </a:tabLst>
            </a:pPr>
            <a:r>
              <a:rPr sz="2400" dirty="0">
                <a:latin typeface="Calibri"/>
                <a:cs typeface="Calibri"/>
              </a:rPr>
              <a:t>Angler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phishing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(via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social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networks)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SzPct val="64285"/>
              <a:buFont typeface="Arial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By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target</a:t>
            </a:r>
            <a:endParaRPr sz="28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229"/>
              </a:spcBef>
              <a:buSzPct val="75000"/>
              <a:buFont typeface="Arial"/>
              <a:buChar char="•"/>
              <a:tabLst>
                <a:tab pos="812800" algn="l"/>
              </a:tabLst>
            </a:pPr>
            <a:r>
              <a:rPr sz="2400" dirty="0">
                <a:latin typeface="Calibri"/>
                <a:cs typeface="Calibri"/>
              </a:rPr>
              <a:t>Watering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Hole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Phishing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(people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visiting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certain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website)</a:t>
            </a:r>
            <a:endParaRPr sz="24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220"/>
              </a:spcBef>
              <a:buSzPct val="75000"/>
              <a:buFont typeface="Arial"/>
              <a:buChar char="•"/>
              <a:tabLst>
                <a:tab pos="812800" algn="l"/>
              </a:tabLst>
            </a:pPr>
            <a:r>
              <a:rPr sz="2400" dirty="0">
                <a:latin typeface="Calibri"/>
                <a:cs typeface="Calibri"/>
              </a:rPr>
              <a:t>Spear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phishing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specific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organization)</a:t>
            </a:r>
            <a:endParaRPr sz="24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spcBef>
                <a:spcPts val="215"/>
              </a:spcBef>
              <a:buSzPct val="75000"/>
              <a:buFont typeface="Arial"/>
              <a:buChar char="•"/>
              <a:tabLst>
                <a:tab pos="812800" algn="l"/>
              </a:tabLst>
            </a:pPr>
            <a:r>
              <a:rPr sz="2400" dirty="0">
                <a:latin typeface="Calibri"/>
                <a:cs typeface="Calibri"/>
              </a:rPr>
              <a:t>Whaling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(C-</a:t>
            </a:r>
            <a:r>
              <a:rPr sz="2400" dirty="0">
                <a:latin typeface="Calibri"/>
                <a:cs typeface="Calibri"/>
              </a:rPr>
              <a:t>level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specific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organization)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3957" y="6426809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78787"/>
                </a:solidFill>
                <a:latin typeface="Calibri"/>
                <a:cs typeface="Calibri"/>
              </a:rPr>
              <a:t>57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0481"/>
            <a:ext cx="9688830" cy="185293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421005" indent="-408305">
              <a:lnSpc>
                <a:spcPct val="100000"/>
              </a:lnSpc>
              <a:spcBef>
                <a:spcPts val="825"/>
              </a:spcBef>
              <a:buClr>
                <a:srgbClr val="000000"/>
              </a:buClr>
              <a:buAutoNum type="arabicPlain"/>
              <a:tabLst>
                <a:tab pos="421005" algn="l"/>
              </a:tabLst>
            </a:pPr>
            <a:r>
              <a:rPr sz="2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http://www.profsandhu.com/confrnc/asiaccs/asiaccs06-pei.pdf</a:t>
            </a:r>
            <a:endParaRPr sz="2400" dirty="0">
              <a:latin typeface="Calibri"/>
              <a:cs typeface="Calibri"/>
            </a:endParaRPr>
          </a:p>
          <a:p>
            <a:pPr marL="421640" indent="-4089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AutoNum type="arabicPlain"/>
              <a:tabLst>
                <a:tab pos="421640" algn="l"/>
              </a:tabLst>
            </a:pPr>
            <a:r>
              <a:rPr sz="2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http://www.cs.cornell.edu/courses/cs5430/2011sp/NL.accessControl.html</a:t>
            </a:r>
            <a:endParaRPr sz="2400" dirty="0">
              <a:latin typeface="Calibri"/>
              <a:cs typeface="Calibri"/>
            </a:endParaRPr>
          </a:p>
          <a:p>
            <a:pPr marL="421640" indent="-408940">
              <a:lnSpc>
                <a:spcPct val="100000"/>
              </a:lnSpc>
              <a:spcBef>
                <a:spcPts val="710"/>
              </a:spcBef>
              <a:buClr>
                <a:srgbClr val="000000"/>
              </a:buClr>
              <a:buAutoNum type="arabicPlain"/>
              <a:tabLst>
                <a:tab pos="421640" algn="l"/>
              </a:tabLst>
            </a:pPr>
            <a:r>
              <a:rPr sz="2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http://cnitarot.github.io/courses/cs526_Spring_2015/s2014_526_ac.pdf</a:t>
            </a:r>
            <a:endParaRPr sz="2400" dirty="0">
              <a:latin typeface="Calibri"/>
              <a:cs typeface="Calibri"/>
            </a:endParaRPr>
          </a:p>
          <a:p>
            <a:pPr marL="421005" indent="-408305">
              <a:lnSpc>
                <a:spcPct val="100000"/>
              </a:lnSpc>
              <a:spcBef>
                <a:spcPts val="710"/>
              </a:spcBef>
              <a:buClr>
                <a:srgbClr val="000000"/>
              </a:buClr>
              <a:buAutoNum type="arabicPlain"/>
              <a:tabLst>
                <a:tab pos="421005" algn="l"/>
              </a:tabLst>
            </a:pPr>
            <a:r>
              <a:rPr sz="2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https://people.cs.rutgers.edu/~pxk/419/notes/access.html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6426809"/>
            <a:ext cx="10191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©</a:t>
            </a: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Mihai</a:t>
            </a:r>
            <a:r>
              <a:rPr sz="1200" spc="-20" dirty="0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Chiroiu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93957" y="6426809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78787"/>
                </a:solidFill>
                <a:latin typeface="Calibri"/>
                <a:cs typeface="Calibri"/>
              </a:rPr>
              <a:t>58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Vocabulary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16939" y="1793189"/>
            <a:ext cx="10357485" cy="4575227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0029" algn="l"/>
              </a:tabLst>
            </a:pPr>
            <a:r>
              <a:rPr dirty="0"/>
              <a:t>Basic</a:t>
            </a:r>
            <a:r>
              <a:rPr spc="-65" dirty="0"/>
              <a:t> </a:t>
            </a:r>
            <a:r>
              <a:rPr spc="-10" dirty="0"/>
              <a:t>abstractions:</a:t>
            </a: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Subjects</a:t>
            </a:r>
            <a:endParaRPr sz="24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Objects</a:t>
            </a:r>
            <a:endParaRPr sz="24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Rights</a:t>
            </a:r>
            <a:endParaRPr sz="2400" dirty="0">
              <a:latin typeface="Calibri"/>
              <a:cs typeface="Calibr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1" dirty="0">
                <a:solidFill>
                  <a:srgbClr val="000000"/>
                </a:solidFill>
                <a:effectLst/>
                <a:latin typeface="Times"/>
              </a:rPr>
              <a:t>user: 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"/>
              </a:rPr>
              <a:t>a human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1" dirty="0">
                <a:solidFill>
                  <a:srgbClr val="000000"/>
                </a:solidFill>
                <a:effectLst/>
                <a:latin typeface="Times"/>
              </a:rPr>
              <a:t>subject: 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"/>
              </a:rPr>
              <a:t>a process executing on behalf of a user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1" dirty="0">
                <a:solidFill>
                  <a:srgbClr val="000000"/>
                </a:solidFill>
                <a:effectLst/>
                <a:latin typeface="Times"/>
              </a:rPr>
              <a:t>object: 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"/>
              </a:rPr>
              <a:t>a piece of data or a resource.</a:t>
            </a:r>
          </a:p>
          <a:p>
            <a:pPr lvl="1">
              <a:lnSpc>
                <a:spcPct val="100000"/>
              </a:lnSpc>
              <a:spcBef>
                <a:spcPts val="2075"/>
              </a:spcBef>
              <a:buFont typeface="Arial"/>
              <a:buChar char="•"/>
            </a:pPr>
            <a:endParaRPr sz="2400" dirty="0"/>
          </a:p>
          <a:p>
            <a:pPr marL="240029" marR="5080" indent="-227329" algn="just">
              <a:lnSpc>
                <a:spcPct val="90000"/>
              </a:lnSpc>
              <a:buFont typeface="Arial"/>
              <a:buChar char="•"/>
              <a:tabLst>
                <a:tab pos="241300" algn="l"/>
              </a:tabLst>
            </a:pPr>
            <a:r>
              <a:rPr dirty="0"/>
              <a:t>A</a:t>
            </a:r>
            <a:r>
              <a:rPr spc="100" dirty="0"/>
              <a:t> </a:t>
            </a:r>
            <a:r>
              <a:rPr b="1" dirty="0">
                <a:latin typeface="Calibri"/>
                <a:cs typeface="Calibri"/>
              </a:rPr>
              <a:t>subject</a:t>
            </a:r>
            <a:r>
              <a:rPr b="1" spc="120" dirty="0">
                <a:latin typeface="Calibri"/>
                <a:cs typeface="Calibri"/>
              </a:rPr>
              <a:t> </a:t>
            </a:r>
            <a:r>
              <a:rPr dirty="0"/>
              <a:t>is</a:t>
            </a:r>
            <a:r>
              <a:rPr spc="95" dirty="0"/>
              <a:t> </a:t>
            </a:r>
            <a:r>
              <a:rPr dirty="0"/>
              <a:t>an</a:t>
            </a:r>
            <a:r>
              <a:rPr spc="90" dirty="0"/>
              <a:t> </a:t>
            </a:r>
            <a:r>
              <a:rPr dirty="0"/>
              <a:t>entity</a:t>
            </a:r>
            <a:r>
              <a:rPr spc="100" dirty="0"/>
              <a:t> </a:t>
            </a:r>
            <a:r>
              <a:rPr dirty="0"/>
              <a:t>who</a:t>
            </a:r>
            <a:r>
              <a:rPr spc="110" dirty="0"/>
              <a:t> </a:t>
            </a:r>
            <a:r>
              <a:rPr dirty="0"/>
              <a:t>wishes</a:t>
            </a:r>
            <a:r>
              <a:rPr spc="110" dirty="0"/>
              <a:t> </a:t>
            </a:r>
            <a:r>
              <a:rPr dirty="0"/>
              <a:t>to</a:t>
            </a:r>
            <a:r>
              <a:rPr spc="95" dirty="0"/>
              <a:t> </a:t>
            </a:r>
            <a:r>
              <a:rPr dirty="0"/>
              <a:t>access</a:t>
            </a:r>
            <a:r>
              <a:rPr spc="105" dirty="0"/>
              <a:t> </a:t>
            </a:r>
            <a:r>
              <a:rPr dirty="0"/>
              <a:t>a</a:t>
            </a:r>
            <a:r>
              <a:rPr spc="100" dirty="0"/>
              <a:t> </a:t>
            </a:r>
            <a:r>
              <a:rPr dirty="0"/>
              <a:t>certain</a:t>
            </a:r>
            <a:r>
              <a:rPr spc="100" dirty="0"/>
              <a:t> </a:t>
            </a:r>
            <a:r>
              <a:rPr b="1" dirty="0">
                <a:latin typeface="Calibri"/>
                <a:cs typeface="Calibri"/>
              </a:rPr>
              <a:t>object</a:t>
            </a:r>
            <a:r>
              <a:rPr dirty="0"/>
              <a:t>,</a:t>
            </a:r>
            <a:r>
              <a:rPr spc="114" dirty="0"/>
              <a:t> </a:t>
            </a:r>
            <a:r>
              <a:rPr dirty="0"/>
              <a:t>which</a:t>
            </a:r>
            <a:r>
              <a:rPr spc="95" dirty="0"/>
              <a:t> </a:t>
            </a:r>
            <a:r>
              <a:rPr spc="-25" dirty="0"/>
              <a:t>is 	</a:t>
            </a:r>
            <a:r>
              <a:rPr dirty="0"/>
              <a:t>a</a:t>
            </a:r>
            <a:r>
              <a:rPr spc="265" dirty="0"/>
              <a:t> </a:t>
            </a:r>
            <a:r>
              <a:rPr dirty="0"/>
              <a:t>resource</a:t>
            </a:r>
            <a:r>
              <a:rPr spc="265" dirty="0"/>
              <a:t> </a:t>
            </a:r>
            <a:r>
              <a:rPr dirty="0"/>
              <a:t>(e.g.,</a:t>
            </a:r>
            <a:r>
              <a:rPr spc="254" dirty="0"/>
              <a:t> </a:t>
            </a:r>
            <a:r>
              <a:rPr dirty="0"/>
              <a:t>a</a:t>
            </a:r>
            <a:r>
              <a:rPr spc="254" dirty="0"/>
              <a:t> </a:t>
            </a:r>
            <a:r>
              <a:rPr dirty="0"/>
              <a:t>file</a:t>
            </a:r>
            <a:r>
              <a:rPr spc="254" dirty="0"/>
              <a:t> </a:t>
            </a:r>
            <a:r>
              <a:rPr dirty="0"/>
              <a:t>or</a:t>
            </a:r>
            <a:r>
              <a:rPr spc="260" dirty="0"/>
              <a:t> </a:t>
            </a:r>
            <a:r>
              <a:rPr dirty="0"/>
              <a:t>a</a:t>
            </a:r>
            <a:r>
              <a:rPr spc="250" dirty="0"/>
              <a:t> </a:t>
            </a:r>
            <a:r>
              <a:rPr dirty="0"/>
              <a:t>network</a:t>
            </a:r>
            <a:r>
              <a:rPr spc="260" dirty="0"/>
              <a:t> </a:t>
            </a:r>
            <a:r>
              <a:rPr dirty="0"/>
              <a:t>packet).</a:t>
            </a:r>
            <a:r>
              <a:rPr spc="260" dirty="0"/>
              <a:t> </a:t>
            </a:r>
            <a:r>
              <a:rPr dirty="0"/>
              <a:t>The</a:t>
            </a:r>
            <a:r>
              <a:rPr spc="260" dirty="0"/>
              <a:t> </a:t>
            </a:r>
            <a:r>
              <a:rPr dirty="0"/>
              <a:t>different</a:t>
            </a:r>
            <a:r>
              <a:rPr spc="245" dirty="0"/>
              <a:t> </a:t>
            </a:r>
            <a:r>
              <a:rPr dirty="0"/>
              <a:t>modes</a:t>
            </a:r>
            <a:r>
              <a:rPr spc="250" dirty="0"/>
              <a:t> </a:t>
            </a:r>
            <a:r>
              <a:rPr spc="-25" dirty="0"/>
              <a:t>of 	</a:t>
            </a:r>
            <a:r>
              <a:rPr dirty="0"/>
              <a:t>access</a:t>
            </a:r>
            <a:r>
              <a:rPr spc="-40" dirty="0"/>
              <a:t> </a:t>
            </a:r>
            <a:r>
              <a:rPr dirty="0"/>
              <a:t>(e.g.,</a:t>
            </a:r>
            <a:r>
              <a:rPr spc="-35" dirty="0"/>
              <a:t> </a:t>
            </a:r>
            <a:r>
              <a:rPr dirty="0"/>
              <a:t>reading,</a:t>
            </a:r>
            <a:r>
              <a:rPr spc="-45" dirty="0"/>
              <a:t> </a:t>
            </a:r>
            <a:r>
              <a:rPr dirty="0"/>
              <a:t>writing)</a:t>
            </a:r>
            <a:r>
              <a:rPr spc="-45" dirty="0"/>
              <a:t> </a:t>
            </a:r>
            <a:r>
              <a:rPr dirty="0"/>
              <a:t>are</a:t>
            </a:r>
            <a:r>
              <a:rPr spc="-45" dirty="0"/>
              <a:t> </a:t>
            </a:r>
            <a:r>
              <a:rPr dirty="0"/>
              <a:t>called</a:t>
            </a:r>
            <a:r>
              <a:rPr spc="-45" dirty="0"/>
              <a:t> </a:t>
            </a:r>
            <a:r>
              <a:rPr b="1" spc="-10" dirty="0">
                <a:latin typeface="Calibri"/>
                <a:cs typeface="Calibri"/>
              </a:rPr>
              <a:t>permissions</a:t>
            </a:r>
            <a:r>
              <a:rPr spc="-10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Vocabulary</a:t>
            </a:r>
            <a:r>
              <a:rPr spc="-30" dirty="0"/>
              <a:t> </a:t>
            </a:r>
            <a:r>
              <a:rPr dirty="0"/>
              <a:t>– Users</a:t>
            </a:r>
            <a:r>
              <a:rPr spc="-10" dirty="0"/>
              <a:t> </a:t>
            </a:r>
            <a:r>
              <a:rPr dirty="0"/>
              <a:t>and</a:t>
            </a:r>
            <a:r>
              <a:rPr spc="-10" dirty="0"/>
              <a:t> Principals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62602" y="2200401"/>
            <a:ext cx="3067050" cy="2457450"/>
            <a:chOff x="4562602" y="2200401"/>
            <a:chExt cx="3067050" cy="24574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2602" y="3306825"/>
              <a:ext cx="242824" cy="2443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6574" y="2200401"/>
              <a:ext cx="242824" cy="2428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6574" y="4414773"/>
              <a:ext cx="242824" cy="2428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6574" y="3675633"/>
              <a:ext cx="242824" cy="2443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6574" y="2938017"/>
              <a:ext cx="242824" cy="24434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794250" y="2317622"/>
              <a:ext cx="2598420" cy="2225040"/>
            </a:xfrm>
            <a:custGeom>
              <a:avLst/>
              <a:gdLst/>
              <a:ahLst/>
              <a:cxnLst/>
              <a:rect l="l" t="t" r="r" b="b"/>
              <a:pathLst>
                <a:path w="2598420" h="2225040">
                  <a:moveTo>
                    <a:pt x="2597912" y="5715"/>
                  </a:moveTo>
                  <a:lnTo>
                    <a:pt x="2502154" y="0"/>
                  </a:lnTo>
                  <a:lnTo>
                    <a:pt x="2513380" y="26200"/>
                  </a:lnTo>
                  <a:lnTo>
                    <a:pt x="0" y="1099566"/>
                  </a:lnTo>
                  <a:lnTo>
                    <a:pt x="5448" y="1112456"/>
                  </a:lnTo>
                  <a:lnTo>
                    <a:pt x="0" y="1125220"/>
                  </a:lnTo>
                  <a:lnTo>
                    <a:pt x="2513419" y="2198611"/>
                  </a:lnTo>
                  <a:lnTo>
                    <a:pt x="2502154" y="2224913"/>
                  </a:lnTo>
                  <a:lnTo>
                    <a:pt x="2597912" y="2219198"/>
                  </a:lnTo>
                  <a:lnTo>
                    <a:pt x="2585212" y="2204212"/>
                  </a:lnTo>
                  <a:lnTo>
                    <a:pt x="2535936" y="2146046"/>
                  </a:lnTo>
                  <a:lnTo>
                    <a:pt x="2524683" y="2172309"/>
                  </a:lnTo>
                  <a:lnTo>
                    <a:pt x="110477" y="1141463"/>
                  </a:lnTo>
                  <a:lnTo>
                    <a:pt x="2510993" y="1483258"/>
                  </a:lnTo>
                  <a:lnTo>
                    <a:pt x="2506980" y="1511554"/>
                  </a:lnTo>
                  <a:lnTo>
                    <a:pt x="2585402" y="1485265"/>
                  </a:lnTo>
                  <a:lnTo>
                    <a:pt x="2597912" y="1481074"/>
                  </a:lnTo>
                  <a:lnTo>
                    <a:pt x="2519045" y="1426591"/>
                  </a:lnTo>
                  <a:lnTo>
                    <a:pt x="2515019" y="1454937"/>
                  </a:lnTo>
                  <a:lnTo>
                    <a:pt x="107543" y="1112278"/>
                  </a:lnTo>
                  <a:lnTo>
                    <a:pt x="2515031" y="769607"/>
                  </a:lnTo>
                  <a:lnTo>
                    <a:pt x="2519045" y="797814"/>
                  </a:lnTo>
                  <a:lnTo>
                    <a:pt x="2597912" y="743331"/>
                  </a:lnTo>
                  <a:lnTo>
                    <a:pt x="2585732" y="739267"/>
                  </a:lnTo>
                  <a:lnTo>
                    <a:pt x="2506980" y="712978"/>
                  </a:lnTo>
                  <a:lnTo>
                    <a:pt x="2510993" y="741286"/>
                  </a:lnTo>
                  <a:lnTo>
                    <a:pt x="112217" y="1082713"/>
                  </a:lnTo>
                  <a:lnTo>
                    <a:pt x="2524671" y="52489"/>
                  </a:lnTo>
                  <a:lnTo>
                    <a:pt x="2535936" y="78740"/>
                  </a:lnTo>
                  <a:lnTo>
                    <a:pt x="2585301" y="20574"/>
                  </a:lnTo>
                  <a:lnTo>
                    <a:pt x="2597912" y="5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16939" y="3547313"/>
            <a:ext cx="10763250" cy="2574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720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Real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World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User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z="2400">
              <a:latin typeface="Calibri"/>
              <a:cs typeface="Calibri"/>
            </a:endParaRPr>
          </a:p>
          <a:p>
            <a:pPr marL="6567170">
              <a:lnSpc>
                <a:spcPts val="2870"/>
              </a:lnSpc>
            </a:pPr>
            <a:r>
              <a:rPr sz="2400" b="1" dirty="0">
                <a:latin typeface="Calibri"/>
                <a:cs typeface="Calibri"/>
              </a:rPr>
              <a:t>Principals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Control</a:t>
            </a:r>
            <a:endParaRPr sz="2400">
              <a:latin typeface="Calibri"/>
              <a:cs typeface="Calibri"/>
            </a:endParaRPr>
          </a:p>
          <a:p>
            <a:pPr marL="8027034">
              <a:lnSpc>
                <a:spcPts val="2870"/>
              </a:lnSpc>
            </a:pP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Authorization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159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Principal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authenticated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context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Vocabulary</a:t>
            </a:r>
            <a:r>
              <a:rPr spc="-30" dirty="0"/>
              <a:t> </a:t>
            </a:r>
            <a:r>
              <a:rPr dirty="0"/>
              <a:t>– Users</a:t>
            </a:r>
            <a:r>
              <a:rPr spc="-10" dirty="0"/>
              <a:t> </a:t>
            </a:r>
            <a:r>
              <a:rPr dirty="0"/>
              <a:t>and</a:t>
            </a:r>
            <a:r>
              <a:rPr spc="-10" dirty="0"/>
              <a:t> Principals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5355437"/>
            <a:ext cx="672210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dirty="0">
                <a:latin typeface="Calibri"/>
                <a:cs typeface="Calibri"/>
              </a:rPr>
              <a:t>Example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generates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multiple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API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keys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62602" y="2200401"/>
            <a:ext cx="3067050" cy="2457450"/>
            <a:chOff x="4562602" y="2200401"/>
            <a:chExt cx="3067050" cy="24574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2602" y="3306825"/>
              <a:ext cx="242824" cy="2443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6574" y="2200401"/>
              <a:ext cx="242824" cy="2428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6574" y="4414773"/>
              <a:ext cx="242824" cy="2428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6574" y="3675633"/>
              <a:ext cx="242824" cy="24434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6574" y="2938017"/>
              <a:ext cx="242824" cy="24434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794250" y="2317622"/>
              <a:ext cx="2598420" cy="2225040"/>
            </a:xfrm>
            <a:custGeom>
              <a:avLst/>
              <a:gdLst/>
              <a:ahLst/>
              <a:cxnLst/>
              <a:rect l="l" t="t" r="r" b="b"/>
              <a:pathLst>
                <a:path w="2598420" h="2225040">
                  <a:moveTo>
                    <a:pt x="2597912" y="5715"/>
                  </a:moveTo>
                  <a:lnTo>
                    <a:pt x="2502154" y="0"/>
                  </a:lnTo>
                  <a:lnTo>
                    <a:pt x="2513380" y="26200"/>
                  </a:lnTo>
                  <a:lnTo>
                    <a:pt x="0" y="1099566"/>
                  </a:lnTo>
                  <a:lnTo>
                    <a:pt x="5448" y="1112456"/>
                  </a:lnTo>
                  <a:lnTo>
                    <a:pt x="0" y="1125220"/>
                  </a:lnTo>
                  <a:lnTo>
                    <a:pt x="2513419" y="2198611"/>
                  </a:lnTo>
                  <a:lnTo>
                    <a:pt x="2502154" y="2224913"/>
                  </a:lnTo>
                  <a:lnTo>
                    <a:pt x="2597912" y="2219198"/>
                  </a:lnTo>
                  <a:lnTo>
                    <a:pt x="2585212" y="2204212"/>
                  </a:lnTo>
                  <a:lnTo>
                    <a:pt x="2535936" y="2146046"/>
                  </a:lnTo>
                  <a:lnTo>
                    <a:pt x="2524683" y="2172309"/>
                  </a:lnTo>
                  <a:lnTo>
                    <a:pt x="110477" y="1141463"/>
                  </a:lnTo>
                  <a:lnTo>
                    <a:pt x="2510993" y="1483258"/>
                  </a:lnTo>
                  <a:lnTo>
                    <a:pt x="2506980" y="1511554"/>
                  </a:lnTo>
                  <a:lnTo>
                    <a:pt x="2585402" y="1485265"/>
                  </a:lnTo>
                  <a:lnTo>
                    <a:pt x="2597912" y="1481074"/>
                  </a:lnTo>
                  <a:lnTo>
                    <a:pt x="2519045" y="1426591"/>
                  </a:lnTo>
                  <a:lnTo>
                    <a:pt x="2515019" y="1454937"/>
                  </a:lnTo>
                  <a:lnTo>
                    <a:pt x="107543" y="1112278"/>
                  </a:lnTo>
                  <a:lnTo>
                    <a:pt x="2515031" y="769607"/>
                  </a:lnTo>
                  <a:lnTo>
                    <a:pt x="2519045" y="797814"/>
                  </a:lnTo>
                  <a:lnTo>
                    <a:pt x="2597912" y="743331"/>
                  </a:lnTo>
                  <a:lnTo>
                    <a:pt x="2585732" y="739267"/>
                  </a:lnTo>
                  <a:lnTo>
                    <a:pt x="2506980" y="712978"/>
                  </a:lnTo>
                  <a:lnTo>
                    <a:pt x="2510993" y="741286"/>
                  </a:lnTo>
                  <a:lnTo>
                    <a:pt x="112217" y="1082713"/>
                  </a:lnTo>
                  <a:lnTo>
                    <a:pt x="2524671" y="52489"/>
                  </a:lnTo>
                  <a:lnTo>
                    <a:pt x="2535936" y="78740"/>
                  </a:lnTo>
                  <a:lnTo>
                    <a:pt x="2585301" y="20574"/>
                  </a:lnTo>
                  <a:lnTo>
                    <a:pt x="2597912" y="5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106036" y="3547313"/>
            <a:ext cx="6089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alibri"/>
                <a:cs typeface="Calibri"/>
              </a:rPr>
              <a:t>User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4043553" y="4305376"/>
            <a:ext cx="734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Mihai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71664" y="4180139"/>
            <a:ext cx="3256915" cy="950594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518159" algn="ctr">
              <a:lnSpc>
                <a:spcPct val="100000"/>
              </a:lnSpc>
              <a:spcBef>
                <a:spcPts val="860"/>
              </a:spcBef>
            </a:pPr>
            <a:r>
              <a:rPr sz="2400" dirty="0">
                <a:latin typeface="Calibri"/>
                <a:cs typeface="Calibri"/>
              </a:rPr>
              <a:t>Mihai.Unclassified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(U)</a:t>
            </a:r>
            <a:endParaRPr sz="2400">
              <a:latin typeface="Calibri"/>
              <a:cs typeface="Calibri"/>
            </a:endParaRPr>
          </a:p>
          <a:p>
            <a:pPr marR="2000250" algn="ctr">
              <a:lnSpc>
                <a:spcPct val="100000"/>
              </a:lnSpc>
              <a:spcBef>
                <a:spcPts val="760"/>
              </a:spcBef>
            </a:pPr>
            <a:r>
              <a:rPr sz="2400" b="1" spc="-10" dirty="0">
                <a:latin typeface="Calibri"/>
                <a:cs typeface="Calibri"/>
              </a:rPr>
              <a:t>Principals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90078" y="2104466"/>
            <a:ext cx="2626995" cy="1113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Mihai.top-</a:t>
            </a:r>
            <a:r>
              <a:rPr sz="2400" dirty="0">
                <a:latin typeface="Calibri"/>
                <a:cs typeface="Calibri"/>
              </a:rPr>
              <a:t>secret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(TS)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00"/>
              </a:spcBef>
            </a:pPr>
            <a:r>
              <a:rPr sz="2400" dirty="0">
                <a:latin typeface="Calibri"/>
                <a:cs typeface="Calibri"/>
              </a:rPr>
              <a:t>Mihai.secret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(S)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90078" y="3581527"/>
            <a:ext cx="2734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Mihai.Confidential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(C)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Vocabulary</a:t>
            </a:r>
            <a:r>
              <a:rPr spc="-35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dirty="0"/>
              <a:t>Principals</a:t>
            </a:r>
            <a:r>
              <a:rPr spc="-1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10" dirty="0"/>
              <a:t>subjects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62602" y="2200401"/>
            <a:ext cx="3067050" cy="2457450"/>
            <a:chOff x="4562602" y="2200401"/>
            <a:chExt cx="3067050" cy="24574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2602" y="3306825"/>
              <a:ext cx="242824" cy="2443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6574" y="2200401"/>
              <a:ext cx="242824" cy="2428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6574" y="4414773"/>
              <a:ext cx="242824" cy="2428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6574" y="3675633"/>
              <a:ext cx="242824" cy="2443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6574" y="2938017"/>
              <a:ext cx="242824" cy="24434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794250" y="2317622"/>
              <a:ext cx="2598420" cy="2225040"/>
            </a:xfrm>
            <a:custGeom>
              <a:avLst/>
              <a:gdLst/>
              <a:ahLst/>
              <a:cxnLst/>
              <a:rect l="l" t="t" r="r" b="b"/>
              <a:pathLst>
                <a:path w="2598420" h="2225040">
                  <a:moveTo>
                    <a:pt x="2597912" y="5715"/>
                  </a:moveTo>
                  <a:lnTo>
                    <a:pt x="2502154" y="0"/>
                  </a:lnTo>
                  <a:lnTo>
                    <a:pt x="2513380" y="26200"/>
                  </a:lnTo>
                  <a:lnTo>
                    <a:pt x="0" y="1099566"/>
                  </a:lnTo>
                  <a:lnTo>
                    <a:pt x="5448" y="1112456"/>
                  </a:lnTo>
                  <a:lnTo>
                    <a:pt x="0" y="1125220"/>
                  </a:lnTo>
                  <a:lnTo>
                    <a:pt x="2513419" y="2198611"/>
                  </a:lnTo>
                  <a:lnTo>
                    <a:pt x="2502154" y="2224913"/>
                  </a:lnTo>
                  <a:lnTo>
                    <a:pt x="2597912" y="2219198"/>
                  </a:lnTo>
                  <a:lnTo>
                    <a:pt x="2585212" y="2204212"/>
                  </a:lnTo>
                  <a:lnTo>
                    <a:pt x="2535936" y="2146046"/>
                  </a:lnTo>
                  <a:lnTo>
                    <a:pt x="2524683" y="2172309"/>
                  </a:lnTo>
                  <a:lnTo>
                    <a:pt x="110477" y="1141463"/>
                  </a:lnTo>
                  <a:lnTo>
                    <a:pt x="2510993" y="1483258"/>
                  </a:lnTo>
                  <a:lnTo>
                    <a:pt x="2506980" y="1511554"/>
                  </a:lnTo>
                  <a:lnTo>
                    <a:pt x="2585402" y="1485265"/>
                  </a:lnTo>
                  <a:lnTo>
                    <a:pt x="2597912" y="1481074"/>
                  </a:lnTo>
                  <a:lnTo>
                    <a:pt x="2519045" y="1426591"/>
                  </a:lnTo>
                  <a:lnTo>
                    <a:pt x="2515019" y="1454937"/>
                  </a:lnTo>
                  <a:lnTo>
                    <a:pt x="107543" y="1112278"/>
                  </a:lnTo>
                  <a:lnTo>
                    <a:pt x="2515031" y="769607"/>
                  </a:lnTo>
                  <a:lnTo>
                    <a:pt x="2519045" y="797814"/>
                  </a:lnTo>
                  <a:lnTo>
                    <a:pt x="2597912" y="743331"/>
                  </a:lnTo>
                  <a:lnTo>
                    <a:pt x="2585732" y="739267"/>
                  </a:lnTo>
                  <a:lnTo>
                    <a:pt x="2506980" y="712978"/>
                  </a:lnTo>
                  <a:lnTo>
                    <a:pt x="2510993" y="741286"/>
                  </a:lnTo>
                  <a:lnTo>
                    <a:pt x="112217" y="1082713"/>
                  </a:lnTo>
                  <a:lnTo>
                    <a:pt x="2524671" y="52489"/>
                  </a:lnTo>
                  <a:lnTo>
                    <a:pt x="2535936" y="78740"/>
                  </a:lnTo>
                  <a:lnTo>
                    <a:pt x="2585301" y="20574"/>
                  </a:lnTo>
                  <a:lnTo>
                    <a:pt x="2597912" y="5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517138" y="3547313"/>
            <a:ext cx="11252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Principal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spc="-10" dirty="0"/>
              <a:t> </a:t>
            </a:r>
            <a:r>
              <a:rPr dirty="0"/>
              <a:t>Mihai</a:t>
            </a:r>
            <a:r>
              <a:rPr spc="-20" dirty="0"/>
              <a:t> </a:t>
            </a:r>
            <a:r>
              <a:rPr spc="-10" dirty="0"/>
              <a:t>Chiroiu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11" name="object 11"/>
          <p:cNvSpPr txBox="1"/>
          <p:nvPr/>
        </p:nvSpPr>
        <p:spPr>
          <a:xfrm>
            <a:off x="916939" y="4746692"/>
            <a:ext cx="8113395" cy="105156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5974080">
              <a:lnSpc>
                <a:spcPct val="100000"/>
              </a:lnSpc>
              <a:spcBef>
                <a:spcPts val="950"/>
              </a:spcBef>
            </a:pPr>
            <a:r>
              <a:rPr sz="2400" b="1" spc="-10" dirty="0">
                <a:latin typeface="Calibri"/>
                <a:cs typeface="Calibri"/>
              </a:rPr>
              <a:t>Subjects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subject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program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executing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behalf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principal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36645" y="4141470"/>
            <a:ext cx="95694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Mihai.T </a:t>
            </a:r>
            <a:r>
              <a:rPr sz="2400" spc="-5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90078" y="2104466"/>
            <a:ext cx="10121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Chrome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90078" y="2825572"/>
            <a:ext cx="1567815" cy="1147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PowerPoin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0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2400" spc="-10" dirty="0">
                <a:latin typeface="Calibri"/>
                <a:cs typeface="Calibri"/>
              </a:rPr>
              <a:t>Thunderbird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90078" y="4276420"/>
            <a:ext cx="10769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Winamp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2997</Words>
  <Application>Microsoft Macintosh PowerPoint</Application>
  <PresentationFormat>Widescreen</PresentationFormat>
  <Paragraphs>540</Paragraphs>
  <Slides>57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Source Sans 3</vt:lpstr>
      <vt:lpstr>Arial</vt:lpstr>
      <vt:lpstr>Calibri</vt:lpstr>
      <vt:lpstr>Cambria Math</vt:lpstr>
      <vt:lpstr>Consolas</vt:lpstr>
      <vt:lpstr>Segoe UI Symbol</vt:lpstr>
      <vt:lpstr>Times</vt:lpstr>
      <vt:lpstr>Times New Roman</vt:lpstr>
      <vt:lpstr>Office Theme</vt:lpstr>
      <vt:lpstr>Introduction to Computer Security Lecture Slides</vt:lpstr>
      <vt:lpstr>Access Control Associate Prof. Dr. Mihai Chiroiu</vt:lpstr>
      <vt:lpstr>Examples of Access Control</vt:lpstr>
      <vt:lpstr>Access control</vt:lpstr>
      <vt:lpstr>PEI Model [1]</vt:lpstr>
      <vt:lpstr>Vocabulary</vt:lpstr>
      <vt:lpstr>Vocabulary – Users and Principals</vt:lpstr>
      <vt:lpstr>Vocabulary – Users and Principals</vt:lpstr>
      <vt:lpstr>Vocabulary – Principals and subjects</vt:lpstr>
      <vt:lpstr>Vocabulary</vt:lpstr>
      <vt:lpstr>Vocabulary - Objects</vt:lpstr>
      <vt:lpstr>Access control models</vt:lpstr>
      <vt:lpstr>Access control enforcement</vt:lpstr>
      <vt:lpstr>Discretionary access controls</vt:lpstr>
      <vt:lpstr>DAC</vt:lpstr>
      <vt:lpstr>DAC Implementation</vt:lpstr>
      <vt:lpstr>Access control – Representation</vt:lpstr>
      <vt:lpstr>Access Control Lists (ACL)</vt:lpstr>
      <vt:lpstr>Capabilities</vt:lpstr>
      <vt:lpstr>ACL vs. Capabilities</vt:lpstr>
      <vt:lpstr>DAC Problems</vt:lpstr>
      <vt:lpstr>Trojan Horse attack</vt:lpstr>
      <vt:lpstr>Buggy software can become Trojan Horses</vt:lpstr>
      <vt:lpstr>Mandatory access controls</vt:lpstr>
      <vt:lpstr>Modeling Access Control</vt:lpstr>
      <vt:lpstr>Modeling Access Control</vt:lpstr>
      <vt:lpstr>Multi-level security (MLS)</vt:lpstr>
      <vt:lpstr>BLP Model</vt:lpstr>
      <vt:lpstr>BLP Model</vt:lpstr>
      <vt:lpstr>BLP Model</vt:lpstr>
      <vt:lpstr>BLP Problems</vt:lpstr>
      <vt:lpstr>BLP Problems</vt:lpstr>
      <vt:lpstr>BLP Problems</vt:lpstr>
      <vt:lpstr>Biba Model</vt:lpstr>
      <vt:lpstr>Biba Model</vt:lpstr>
      <vt:lpstr>Biba Model</vt:lpstr>
      <vt:lpstr>Chinese Wall (Brewer and Nash model) [1989]</vt:lpstr>
      <vt:lpstr>Chinese Wall</vt:lpstr>
      <vt:lpstr>Chinese Wall</vt:lpstr>
      <vt:lpstr>Role-Based Access Control</vt:lpstr>
      <vt:lpstr>Role-Based Access Control</vt:lpstr>
      <vt:lpstr>Role-Based Access Control</vt:lpstr>
      <vt:lpstr>Role-Based Access Control</vt:lpstr>
      <vt:lpstr>Role-Based Access Control</vt:lpstr>
      <vt:lpstr>Roles as policy</vt:lpstr>
      <vt:lpstr>RBAC Shortcomings</vt:lpstr>
      <vt:lpstr>Future Access Control</vt:lpstr>
      <vt:lpstr>Attribute-Based Access Control (ABAC)</vt:lpstr>
      <vt:lpstr>Usage Control (UCON)</vt:lpstr>
      <vt:lpstr>Social engineering</vt:lpstr>
      <vt:lpstr>Example - Usable Security</vt:lpstr>
      <vt:lpstr>Dancing pigs!</vt:lpstr>
      <vt:lpstr>Security and humans</vt:lpstr>
      <vt:lpstr>Social engineering</vt:lpstr>
      <vt:lpstr>Social engineering</vt:lpstr>
      <vt:lpstr>Types of phishing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Security Lecture Slides </dc:title>
  <dc:creator>Mihai Bucicoiu</dc:creator>
  <cp:lastModifiedBy>Jian Xiang</cp:lastModifiedBy>
  <cp:revision>2</cp:revision>
  <dcterms:created xsi:type="dcterms:W3CDTF">2023-09-14T17:42:28Z</dcterms:created>
  <dcterms:modified xsi:type="dcterms:W3CDTF">2023-09-14T20:32:30Z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2023-09-14T00:00:00Z</vt:filetime>
  </property>
  <property fmtid="{D5CDD505-2E9C-101B-9397-08002B2CF9AE}" pid="5" name="Producer">
    <vt:lpwstr>Microsoft® PowerPoint® for Microsoft 365</vt:lpwstr>
  </property>
</Properties>
</file>