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49"/>
  </p:notesMasterIdLst>
  <p:sldIdLst>
    <p:sldId id="305" r:id="rId2"/>
    <p:sldId id="258" r:id="rId3"/>
    <p:sldId id="257" r:id="rId4"/>
    <p:sldId id="307"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322"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1" r:id="rId46"/>
    <p:sldId id="312" r:id="rId47"/>
    <p:sldId id="321"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41"/>
    <p:restoredTop sz="79788"/>
  </p:normalViewPr>
  <p:slideViewPr>
    <p:cSldViewPr snapToGrid="0">
      <p:cViewPr varScale="1">
        <p:scale>
          <a:sx n="305" d="100"/>
          <a:sy n="305" d="100"/>
        </p:scale>
        <p:origin x="3048"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Information_security" TargetMode="External"/><Relationship Id="rId7" Type="http://schemas.openxmlformats.org/officeDocument/2006/relationships/hyperlink" Target="https://en.wikipedia.org/wiki/Capability-based_security"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Confused_deputy_problem#cite_note-1" TargetMode="External"/><Relationship Id="rId5" Type="http://schemas.openxmlformats.org/officeDocument/2006/relationships/hyperlink" Target="https://en.wikipedia.org/wiki/Privilege_escalation" TargetMode="External"/><Relationship Id="rId4" Type="http://schemas.openxmlformats.org/officeDocument/2006/relationships/hyperlink" Target="https://en.wikipedia.org/wiki/Computer_progra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en.wikipedia.org/wiki/Discretionary_access_control"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1" i="0" dirty="0">
                <a:solidFill>
                  <a:srgbClr val="000000"/>
                </a:solidFill>
                <a:effectLst/>
                <a:latin typeface="Times"/>
              </a:rPr>
              <a:t>MLS is appropriate for national security confidentiality policies</a:t>
            </a:r>
            <a:r>
              <a:rPr lang="en-US" b="0" i="0" dirty="0">
                <a:solidFill>
                  <a:srgbClr val="000000"/>
                </a:solidFill>
                <a:effectLst/>
                <a:latin typeface="Times"/>
              </a:rPr>
              <a:t>, and it is sometimes appropriate for business confidentiality policies.  Consider a microprocessor company's plans for its next-generation chip.  The company might consider these plans Top Secret and desire an access control mechanism that can prevent leakage of this sensitive information.  </a:t>
            </a:r>
          </a:p>
          <a:p>
            <a:pPr algn="l"/>
            <a:endParaRPr lang="en-US" b="0" i="0" dirty="0">
              <a:solidFill>
                <a:srgbClr val="000000"/>
              </a:solidFill>
              <a:effectLst/>
              <a:latin typeface="Times"/>
            </a:endParaRPr>
          </a:p>
          <a:p>
            <a:pPr algn="l"/>
            <a:r>
              <a:rPr lang="en-US" b="0" i="0" dirty="0">
                <a:solidFill>
                  <a:srgbClr val="000000"/>
                </a:solidFill>
                <a:effectLst/>
                <a:latin typeface="Times"/>
              </a:rPr>
              <a:t>Other business confidentiality policies do not exhibit such close correspondence to MLS.  Consider an investment bank.  It employs consultants who both advise and analyze companies.  When advising, such consultants learn secret information about a company's finances that should not be shared with the public.  The consultant could exploit this </a:t>
            </a:r>
            <a:r>
              <a:rPr lang="en-US" b="0" i="1" dirty="0">
                <a:solidFill>
                  <a:srgbClr val="000000"/>
                </a:solidFill>
                <a:effectLst/>
                <a:latin typeface="Times"/>
              </a:rPr>
              <a:t>insider information</a:t>
            </a:r>
            <a:r>
              <a:rPr lang="en-US" b="0" i="0" dirty="0">
                <a:solidFill>
                  <a:srgbClr val="000000"/>
                </a:solidFill>
                <a:effectLst/>
                <a:latin typeface="Times"/>
              </a:rPr>
              <a:t> while performing analysis, to profit either himself or other clients.  Such abuse is prohibited by law.</a:t>
            </a:r>
          </a:p>
          <a:p>
            <a:pPr algn="l"/>
            <a:endParaRPr lang="en-US" b="0" i="0" dirty="0">
              <a:solidFill>
                <a:srgbClr val="000000"/>
              </a:solidFill>
              <a:effectLst/>
              <a:latin typeface="Times"/>
            </a:endParaRPr>
          </a:p>
          <a:p>
            <a:pPr algn="l"/>
            <a:endParaRPr lang="en-US" b="0" i="0" dirty="0">
              <a:solidFill>
                <a:srgbClr val="000000"/>
              </a:solidFill>
              <a:effectLst/>
              <a:latin typeface="Times"/>
            </a:endParaRPr>
          </a:p>
          <a:p>
            <a:pPr algn="l"/>
            <a:r>
              <a:rPr lang="en-US" b="0" i="0" dirty="0">
                <a:solidFill>
                  <a:srgbClr val="000000"/>
                </a:solidFill>
                <a:effectLst/>
                <a:latin typeface="Times"/>
              </a:rPr>
              <a:t>Brewer and Nash (1989) developed a MAC policy for this scenario, calling it </a:t>
            </a:r>
            <a:r>
              <a:rPr lang="en-US" b="0" i="1" dirty="0">
                <a:solidFill>
                  <a:srgbClr val="000000"/>
                </a:solidFill>
                <a:effectLst/>
                <a:latin typeface="Times"/>
              </a:rPr>
              <a:t>Chinese Wall</a:t>
            </a:r>
            <a:r>
              <a:rPr lang="en-US" b="0" i="0" dirty="0">
                <a:solidFill>
                  <a:srgbClr val="000000"/>
                </a:solidFill>
                <a:effectLst/>
                <a:latin typeface="Times"/>
              </a:rPr>
              <a:t> by analogy to the Great Wall of China.  The intuition is that an unbreachable wall is erected between different parts of the same company; no information may pass over or through the wall.  In the Chinese Wall policy, we (as usual) have have objects, subjects, and users.  However, 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For example, an object might be a file, and a company dataset would then be all of the files related to a single company.  Company datasets are themselves grouped into </a:t>
            </a:r>
            <a:r>
              <a:rPr lang="en-US" b="0" i="1" dirty="0">
                <a:solidFill>
                  <a:srgbClr val="000000"/>
                </a:solidFill>
                <a:effectLst/>
                <a:latin typeface="Times"/>
              </a:rPr>
              <a:t>conflict of interest classes</a:t>
            </a:r>
            <a:r>
              <a:rPr lang="en-US" b="0" i="0" dirty="0">
                <a:solidFill>
                  <a:srgbClr val="000000"/>
                </a:solidFill>
                <a:effectLst/>
                <a:latin typeface="Times"/>
              </a:rPr>
              <a:t> (COIs).  For example, one COI might be the set of all companies in the banking industry, and another COI might be all the companies in the oil industry.</a:t>
            </a:r>
          </a:p>
          <a:p>
            <a:endParaRPr lang="en-US" dirty="0"/>
          </a:p>
        </p:txBody>
      </p:sp>
    </p:spTree>
    <p:extLst>
      <p:ext uri="{BB962C8B-B14F-4D97-AF65-F5344CB8AC3E}">
        <p14:creationId xmlns:p14="http://schemas.microsoft.com/office/powerpoint/2010/main" val="17490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1" i="0" dirty="0">
                <a:solidFill>
                  <a:srgbClr val="000000"/>
                </a:solidFill>
                <a:effectLst/>
                <a:latin typeface="Times"/>
              </a:rPr>
              <a:t>The intuition is that an unbreachable wall is erected between different parts of the same company</a:t>
            </a:r>
            <a:r>
              <a:rPr lang="en-US" b="0" i="0" dirty="0">
                <a:solidFill>
                  <a:srgbClr val="000000"/>
                </a:solidFill>
                <a:effectLst/>
                <a:latin typeface="Times"/>
              </a:rPr>
              <a:t>; no information may pass over or through the wall.  In the Chinese Wall policy, we (as usual) have have objects, subjects, and users.  However, 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a:t>
            </a:r>
          </a:p>
          <a:p>
            <a:r>
              <a:rPr lang="en-US" b="0" i="0" dirty="0">
                <a:solidFill>
                  <a:srgbClr val="000000"/>
                </a:solidFill>
                <a:effectLst/>
                <a:latin typeface="Times"/>
              </a:rPr>
              <a:t>For example, </a:t>
            </a:r>
          </a:p>
          <a:p>
            <a:r>
              <a:rPr lang="en-US" b="0" i="0" dirty="0">
                <a:solidFill>
                  <a:srgbClr val="000000"/>
                </a:solidFill>
                <a:effectLst/>
                <a:latin typeface="Times"/>
              </a:rPr>
              <a:t>an object might be a file,</a:t>
            </a:r>
          </a:p>
          <a:p>
            <a:r>
              <a:rPr lang="en-US" b="0" i="0" dirty="0">
                <a:solidFill>
                  <a:srgbClr val="000000"/>
                </a:solidFill>
                <a:effectLst/>
                <a:latin typeface="Times"/>
              </a:rPr>
              <a:t>a company dataset would then be all of the files related to a single company. </a:t>
            </a:r>
          </a:p>
          <a:p>
            <a:r>
              <a:rPr lang="en-US" b="0" i="0" dirty="0">
                <a:solidFill>
                  <a:srgbClr val="000000"/>
                </a:solidFill>
                <a:effectLst/>
                <a:latin typeface="Times"/>
              </a:rPr>
              <a:t>Company datasets are themselves grouped into </a:t>
            </a:r>
            <a:r>
              <a:rPr lang="en-US" b="0" i="1" dirty="0">
                <a:solidFill>
                  <a:srgbClr val="000000"/>
                </a:solidFill>
                <a:effectLst/>
                <a:latin typeface="Times"/>
              </a:rPr>
              <a:t>conflict of interest classes</a:t>
            </a:r>
            <a:r>
              <a:rPr lang="en-US" b="0" i="0" dirty="0">
                <a:solidFill>
                  <a:srgbClr val="000000"/>
                </a:solidFill>
                <a:effectLst/>
                <a:latin typeface="Times"/>
              </a:rPr>
              <a:t> (COIs).  For example, one COI might be the set of all companies in the banking industry, and another COI might be all the companies in the oil industry.</a:t>
            </a:r>
          </a:p>
          <a:p>
            <a:endParaRPr lang="en-US" b="0" i="0" dirty="0">
              <a:solidFill>
                <a:srgbClr val="000000"/>
              </a:solidFill>
              <a:effectLst/>
              <a:latin typeface="Times"/>
            </a:endParaRPr>
          </a:p>
          <a:p>
            <a:r>
              <a:rPr lang="en-US" dirty="0"/>
              <a:t>The security policy builds on three levels of abstraction. Objects such as files. Objects contain information about only one company. Company groups collect all objects concerning a particular company. Conflict classes cluster the groups of objects for competing companies. For example, consider the following conflict classes: { Ford, Chrysler, GM } { Bank of America, Wells Fargo, Citicorp }</a:t>
            </a:r>
          </a:p>
        </p:txBody>
      </p:sp>
    </p:spTree>
    <p:extLst>
      <p:ext uri="{BB962C8B-B14F-4D97-AF65-F5344CB8AC3E}">
        <p14:creationId xmlns:p14="http://schemas.microsoft.com/office/powerpoint/2010/main" val="342425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endParaRPr lang="en-US" b="0" i="0" dirty="0">
              <a:solidFill>
                <a:srgbClr val="000000"/>
              </a:solidFill>
              <a:effectLst/>
              <a:latin typeface="Times"/>
            </a:endParaRPr>
          </a:p>
          <a:p>
            <a:pPr marL="742950" lvl="1" indent="-285750" algn="l">
              <a:buFont typeface="+mj-lt"/>
              <a:buAutoNum type="arabicPeriod"/>
            </a:pPr>
            <a:r>
              <a:rPr lang="en-US" b="0" i="0" dirty="0">
                <a:solidFill>
                  <a:srgbClr val="000000"/>
                </a:solidFill>
                <a:effectLst/>
                <a:latin typeface="Times"/>
              </a:rPr>
              <a:t>For the last line: S has never read an object O' such that CD(O) ≠ CD(O’), and O is the object being written</a:t>
            </a:r>
          </a:p>
          <a:p>
            <a:br>
              <a:rPr lang="en-US" dirty="0"/>
            </a:br>
            <a:endParaRPr lang="en-US" dirty="0"/>
          </a:p>
        </p:txBody>
      </p:sp>
    </p:spTree>
    <p:extLst>
      <p:ext uri="{BB962C8B-B14F-4D97-AF65-F5344CB8AC3E}">
        <p14:creationId xmlns:p14="http://schemas.microsoft.com/office/powerpoint/2010/main" val="1113293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The original security conditions for Chinese Wall given by Brewer and Nash were overly restrictive, and we omit them here.  Sandhu (1992) later gave the following (less restrictive) conditions.  Note that these conditions require the tracking the set of read objects for each user and subject.</a:t>
            </a:r>
          </a:p>
          <a:p>
            <a:pPr algn="l">
              <a:buFont typeface="+mj-lt"/>
              <a:buAutoNum type="arabicPeriod"/>
            </a:pPr>
            <a:r>
              <a:rPr lang="en-US" b="0" i="0" dirty="0">
                <a:solidFill>
                  <a:srgbClr val="000000"/>
                </a:solidFill>
                <a:effectLst/>
                <a:latin typeface="Times"/>
              </a:rPr>
              <a:t>A user U may read object O only if U has never read any object O' such that:</a:t>
            </a:r>
          </a:p>
          <a:p>
            <a:pPr marL="742950" lvl="1" indent="-285750" algn="l">
              <a:buFont typeface="+mj-lt"/>
              <a:buAutoNum type="arabicPeriod"/>
            </a:pPr>
            <a:r>
              <a:rPr lang="en-US" b="0" i="0" dirty="0">
                <a:solidFill>
                  <a:srgbClr val="000000"/>
                </a:solidFill>
                <a:effectLst/>
                <a:latin typeface="Times"/>
              </a:rPr>
              <a:t>COI(O) = COI(O'), and</a:t>
            </a:r>
          </a:p>
          <a:p>
            <a:pPr marL="742950" lvl="1" indent="-285750" algn="l">
              <a:buFont typeface="+mj-lt"/>
              <a:buAutoNum type="arabicPeriod"/>
            </a:pPr>
            <a:r>
              <a:rPr lang="en-US" b="0" i="0" dirty="0">
                <a:solidFill>
                  <a:srgbClr val="000000"/>
                </a:solidFill>
                <a:effectLst/>
                <a:latin typeface="Times"/>
              </a:rPr>
              <a:t>CD(O) ≠ CD(O').</a:t>
            </a:r>
          </a:p>
          <a:p>
            <a:pPr algn="l">
              <a:buFont typeface="+mj-lt"/>
              <a:buAutoNum type="arabicPeriod"/>
            </a:pPr>
            <a:r>
              <a:rPr lang="en-US" b="0" i="0" dirty="0">
                <a:solidFill>
                  <a:srgbClr val="000000"/>
                </a:solidFill>
                <a:effectLst/>
                <a:latin typeface="Times"/>
              </a:rPr>
              <a:t>A subject S associated with user U may read object O only if U may read O.</a:t>
            </a:r>
          </a:p>
          <a:p>
            <a:pPr algn="l">
              <a:buFont typeface="+mj-lt"/>
              <a:buAutoNum type="arabicPeriod"/>
            </a:pPr>
            <a:r>
              <a:rPr lang="en-US" b="0" i="0" dirty="0">
                <a:solidFill>
                  <a:srgbClr val="000000"/>
                </a:solidFill>
                <a:effectLst/>
                <a:latin typeface="Times"/>
              </a:rPr>
              <a:t>A subject S may write object O only if:</a:t>
            </a:r>
          </a:p>
          <a:p>
            <a:pPr marL="742950" lvl="1" indent="-285750" algn="l">
              <a:buFont typeface="+mj-lt"/>
              <a:buAutoNum type="arabicPeriod"/>
            </a:pPr>
            <a:r>
              <a:rPr lang="en-US" b="0" i="0" dirty="0">
                <a:solidFill>
                  <a:srgbClr val="000000"/>
                </a:solidFill>
                <a:effectLst/>
                <a:latin typeface="Times"/>
              </a:rPr>
              <a:t>S may read O, and</a:t>
            </a:r>
          </a:p>
          <a:p>
            <a:pPr marL="742950" lvl="1" indent="-285750" algn="l">
              <a:buFont typeface="+mj-lt"/>
              <a:buAutoNum type="arabicPeriod"/>
            </a:pPr>
            <a:r>
              <a:rPr lang="en-US" b="0" i="0" dirty="0">
                <a:solidFill>
                  <a:srgbClr val="000000"/>
                </a:solidFill>
                <a:effectLst/>
                <a:latin typeface="Times"/>
              </a:rPr>
              <a:t>S has never read an object O' such that CD(O) ≠ CD(O').</a:t>
            </a:r>
          </a:p>
          <a:p>
            <a:pPr algn="l"/>
            <a:r>
              <a:rPr lang="en-US" b="0" i="0" dirty="0">
                <a:solidFill>
                  <a:srgbClr val="000000"/>
                </a:solidFill>
                <a:effectLst/>
                <a:latin typeface="Times"/>
              </a:rPr>
              <a:t>The first two conditions guarantee that a single user never breaches the wall by reading information from two different CDs within the same COI.  The third condition guarantees that two or more users never cooperatively breach the wall by performing a series of read and write operations.  Suppose that S1 has previously read from CD1, and S2 has previously read from CD2.  Consider the following sequence of operations, based on the figure above.</a:t>
            </a:r>
          </a:p>
          <a:p>
            <a:pPr algn="l">
              <a:buFont typeface="Arial" panose="020B0604020202020204" pitchFamily="34" charset="0"/>
              <a:buChar char="•"/>
            </a:pPr>
            <a:r>
              <a:rPr lang="en-US" b="0" i="0" dirty="0">
                <a:solidFill>
                  <a:srgbClr val="000000"/>
                </a:solidFill>
                <a:effectLst/>
                <a:latin typeface="Times"/>
              </a:rPr>
              <a:t>S1 reads information from an object in CD1.</a:t>
            </a:r>
          </a:p>
          <a:p>
            <a:pPr algn="l">
              <a:buFont typeface="Arial" panose="020B0604020202020204" pitchFamily="34" charset="0"/>
              <a:buChar char="•"/>
            </a:pPr>
            <a:r>
              <a:rPr lang="en-US" b="0" i="0" dirty="0">
                <a:solidFill>
                  <a:srgbClr val="000000"/>
                </a:solidFill>
                <a:effectLst/>
                <a:latin typeface="Times"/>
              </a:rPr>
              <a:t>S1 writes that information to object O6 in CD3.</a:t>
            </a:r>
          </a:p>
          <a:p>
            <a:pPr algn="l">
              <a:buFont typeface="Arial" panose="020B0604020202020204" pitchFamily="34" charset="0"/>
              <a:buChar char="•"/>
            </a:pPr>
            <a:r>
              <a:rPr lang="en-US" b="0" i="0" dirty="0">
                <a:solidFill>
                  <a:srgbClr val="000000"/>
                </a:solidFill>
                <a:effectLst/>
                <a:latin typeface="Times"/>
              </a:rPr>
              <a:t>S2 reads that information from O6.</a:t>
            </a:r>
          </a:p>
          <a:p>
            <a:pPr algn="l"/>
            <a:r>
              <a:rPr lang="en-US" b="0" i="0" dirty="0">
                <a:solidFill>
                  <a:srgbClr val="000000"/>
                </a:solidFill>
                <a:effectLst/>
                <a:latin typeface="Times"/>
              </a:rPr>
              <a:t>At the end of this sequence, S2 would have read information pertaining to both CD1 and CD2, which would violate the Chinese Wall policy since both CDs are in the same COI.  But Condition 3b prevents the write operation by restricting when a subject may write:  once a subject reads two objects from different CDs, that subject may never write any object.  So for read--write access, a user must create a distinct subject for each CD.  For read-only access, a user can create a single subject to read from several COIs.  </a:t>
            </a:r>
          </a:p>
          <a:p>
            <a:endParaRPr lang="en-US" dirty="0"/>
          </a:p>
        </p:txBody>
      </p:sp>
    </p:spTree>
    <p:extLst>
      <p:ext uri="{BB962C8B-B14F-4D97-AF65-F5344CB8AC3E}">
        <p14:creationId xmlns:p14="http://schemas.microsoft.com/office/powerpoint/2010/main" val="909456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In the real world, security policies are dynamic.  Access rights, whether discretionary or mandatory, need to change as the responsibilities of users change.  This can make management of rights difficult.  When a new user is authorized for a system, the appropriate rights for that user must be established.  When a user changes job functions, some rights should be deleted, some maintained, and some added. </a:t>
            </a:r>
          </a:p>
          <a:p>
            <a:pPr algn="l"/>
            <a:endParaRPr lang="en-US" b="0" i="0" dirty="0">
              <a:solidFill>
                <a:srgbClr val="000000"/>
              </a:solidFill>
              <a:effectLst/>
              <a:latin typeface="Times"/>
            </a:endParaRPr>
          </a:p>
          <a:p>
            <a:pPr algn="l"/>
            <a:r>
              <a:rPr lang="en-US" b="0" i="0" dirty="0">
                <a:solidFill>
                  <a:srgbClr val="000000"/>
                </a:solidFill>
                <a:effectLst/>
                <a:latin typeface="Times"/>
              </a:rPr>
              <a:t>Role-based access control (RBAC) addresses this problem by changing the underlying subject--object model.  A </a:t>
            </a:r>
            <a:r>
              <a:rPr lang="en-US" b="0" i="1" dirty="0">
                <a:solidFill>
                  <a:srgbClr val="000000"/>
                </a:solidFill>
                <a:effectLst/>
                <a:latin typeface="Times"/>
              </a:rPr>
              <a:t>role</a:t>
            </a:r>
            <a:r>
              <a:rPr lang="en-US" b="0" i="0" dirty="0">
                <a:solidFill>
                  <a:srgbClr val="000000"/>
                </a:solidFill>
                <a:effectLst/>
                <a:latin typeface="Times"/>
              </a:rPr>
              <a:t> is a job function or title---i.e., a set of actions and responsibilities associated with a particular working activity.  Now, instead of an access control policy being a relation on subjects, objects, and rights, a policy is a relation on roles, objects, and rights; this is called a </a:t>
            </a:r>
            <a:r>
              <a:rPr lang="en-US" b="0" i="1" dirty="0">
                <a:solidFill>
                  <a:srgbClr val="000000"/>
                </a:solidFill>
                <a:effectLst/>
                <a:latin typeface="Times"/>
              </a:rPr>
              <a:t>right assignment</a:t>
            </a:r>
            <a:r>
              <a:rPr lang="en-US" b="0" i="0" dirty="0">
                <a:solidFill>
                  <a:srgbClr val="000000"/>
                </a:solidFill>
                <a:effectLst/>
                <a:latin typeface="Times"/>
              </a:rPr>
              <a:t>.  For example, the role "513 TA" might be assigned the right to grade 513 </a:t>
            </a:r>
            <a:r>
              <a:rPr lang="en-US" b="0" i="0" dirty="0" err="1">
                <a:solidFill>
                  <a:srgbClr val="000000"/>
                </a:solidFill>
                <a:effectLst/>
                <a:latin typeface="Times"/>
              </a:rPr>
              <a:t>homeworks</a:t>
            </a:r>
            <a:r>
              <a:rPr lang="en-US" b="0" i="0" dirty="0">
                <a:solidFill>
                  <a:srgbClr val="000000"/>
                </a:solidFill>
                <a:effectLst/>
                <a:latin typeface="Times"/>
              </a:rPr>
              <a:t>.  Further, subjects are now assigned to roles; this is called a </a:t>
            </a:r>
            <a:r>
              <a:rPr lang="en-US" b="0" i="1" dirty="0">
                <a:solidFill>
                  <a:srgbClr val="000000"/>
                </a:solidFill>
                <a:effectLst/>
                <a:latin typeface="Times"/>
              </a:rPr>
              <a:t>role assignment</a:t>
            </a:r>
            <a:r>
              <a:rPr lang="en-US" b="0" i="0" dirty="0">
                <a:solidFill>
                  <a:srgbClr val="000000"/>
                </a:solidFill>
                <a:effectLst/>
                <a:latin typeface="Times"/>
              </a:rPr>
              <a:t>.  Each subject may be assigned to many roles, and each role may be assigned to many subjects.  Finally, roles are hierarchical.  For example, the role "513 Professor" should have all the rights that a "513 TA" does, and more. </a:t>
            </a:r>
          </a:p>
          <a:p>
            <a:pPr algn="l"/>
            <a:endParaRPr lang="en-US" b="0" i="0" dirty="0">
              <a:solidFill>
                <a:srgbClr val="000000"/>
              </a:solidFill>
              <a:effectLst/>
              <a:latin typeface="Times"/>
            </a:endParaRPr>
          </a:p>
          <a:p>
            <a:pPr algn="l"/>
            <a:r>
              <a:rPr lang="en-US" b="0" i="0" dirty="0">
                <a:solidFill>
                  <a:srgbClr val="000000"/>
                </a:solidFill>
                <a:effectLst/>
                <a:latin typeface="Times"/>
              </a:rPr>
              <a:t>Roles are similar to groups in Unix file system DAC, with two important distinctions.  First, a group is a set of users, whereas a role is a set of rights.  Second, a user is always a member of a group, whereas a subject may activate or deactivate the rights associated with any of the subject's roles.  This enables finer-grained implementation of the Principle of Least Privilege.  Subjects may login with most of their roles deactivated, and activate a role only when the rights associated with the role are necessary.  </a:t>
            </a:r>
          </a:p>
          <a:p>
            <a:pPr algn="l"/>
            <a:endParaRPr lang="en-US" b="0" i="0" dirty="0">
              <a:solidFill>
                <a:srgbClr val="000000"/>
              </a:solidFill>
              <a:effectLst/>
              <a:latin typeface="Times"/>
            </a:endParaRPr>
          </a:p>
          <a:p>
            <a:pPr algn="l"/>
            <a:r>
              <a:rPr lang="en-US" b="0" i="0" dirty="0">
                <a:solidFill>
                  <a:srgbClr val="000000"/>
                </a:solidFill>
                <a:effectLst/>
                <a:latin typeface="Times"/>
              </a:rPr>
              <a:t>Nearly all real-world systems (including most operating systems and database systems) implement some form of RBAC.  Either discretionary or mandatory policies can be built using RBAC as the underlying model.</a:t>
            </a:r>
          </a:p>
          <a:p>
            <a:pPr marL="158750" indent="0">
              <a:buNone/>
            </a:pPr>
            <a:endParaRPr lang="en-US" dirty="0"/>
          </a:p>
        </p:txBody>
      </p:sp>
    </p:spTree>
    <p:extLst>
      <p:ext uri="{BB962C8B-B14F-4D97-AF65-F5344CB8AC3E}">
        <p14:creationId xmlns:p14="http://schemas.microsoft.com/office/powerpoint/2010/main" val="30486908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84840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1a655f80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1a655f80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Times"/>
              </a:rPr>
              <a:t>The underlying philosophy in DAC is that subjects can determine who has access to their objects.</a:t>
            </a:r>
            <a:endParaRPr lang="en-US" dirty="0"/>
          </a:p>
        </p:txBody>
      </p:sp>
    </p:spTree>
    <p:extLst>
      <p:ext uri="{BB962C8B-B14F-4D97-AF65-F5344CB8AC3E}">
        <p14:creationId xmlns:p14="http://schemas.microsoft.com/office/powerpoint/2010/main" val="344004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707070"/>
                </a:solidFill>
                <a:effectLst/>
                <a:latin typeface="Helvetica" pitchFamily="2" charset="0"/>
              </a:rPr>
              <a:t>Microsoft Windows NT/2000, UNIX, and Novell’s NetWare.</a:t>
            </a:r>
            <a:endParaRPr lang="en-US" dirty="0"/>
          </a:p>
        </p:txBody>
      </p:sp>
    </p:spTree>
    <p:extLst>
      <p:ext uri="{BB962C8B-B14F-4D97-AF65-F5344CB8AC3E}">
        <p14:creationId xmlns:p14="http://schemas.microsoft.com/office/powerpoint/2010/main" val="2842184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In </a:t>
            </a:r>
            <a:r>
              <a:rPr lang="en-US" b="0" i="0" u="none" strike="noStrike" dirty="0">
                <a:solidFill>
                  <a:srgbClr val="3366CC"/>
                </a:solidFill>
                <a:effectLst/>
                <a:latin typeface="Arial" panose="020B0604020202020204" pitchFamily="34" charset="0"/>
                <a:hlinkClick r:id="rId3" tooltip="Information security"/>
              </a:rPr>
              <a:t>information security</a:t>
            </a:r>
            <a:r>
              <a:rPr lang="en-US" b="0" i="0" dirty="0">
                <a:solidFill>
                  <a:srgbClr val="202122"/>
                </a:solidFill>
                <a:effectLst/>
                <a:latin typeface="Arial" panose="020B0604020202020204" pitchFamily="34" charset="0"/>
              </a:rPr>
              <a:t>, a </a:t>
            </a:r>
            <a:r>
              <a:rPr lang="en-US" b="1" i="0" dirty="0">
                <a:solidFill>
                  <a:srgbClr val="202122"/>
                </a:solidFill>
                <a:effectLst/>
                <a:latin typeface="Arial" panose="020B0604020202020204" pitchFamily="34" charset="0"/>
              </a:rPr>
              <a:t>confused deputy</a:t>
            </a:r>
            <a:r>
              <a:rPr lang="en-US" b="0" i="0" dirty="0">
                <a:solidFill>
                  <a:srgbClr val="202122"/>
                </a:solidFill>
                <a:effectLst/>
                <a:latin typeface="Arial" panose="020B0604020202020204" pitchFamily="34" charset="0"/>
              </a:rPr>
              <a:t> is a </a:t>
            </a:r>
            <a:r>
              <a:rPr lang="en-US" b="0" i="0" u="none" strike="noStrike" dirty="0">
                <a:solidFill>
                  <a:srgbClr val="3366CC"/>
                </a:solidFill>
                <a:effectLst/>
                <a:latin typeface="Arial" panose="020B0604020202020204" pitchFamily="34" charset="0"/>
                <a:hlinkClick r:id="rId4" tooltip="Computer program"/>
              </a:rPr>
              <a:t>computer program</a:t>
            </a:r>
            <a:r>
              <a:rPr lang="en-US" b="0" i="0" dirty="0">
                <a:solidFill>
                  <a:srgbClr val="202122"/>
                </a:solidFill>
                <a:effectLst/>
                <a:latin typeface="Arial" panose="020B0604020202020204" pitchFamily="34" charset="0"/>
              </a:rPr>
              <a:t> that is tricked by another program (with fewer privileges or less rights) into misusing its authority on the system. It is a specific type of </a:t>
            </a:r>
            <a:r>
              <a:rPr lang="en-US" b="0" i="0" u="none" strike="noStrike" dirty="0">
                <a:solidFill>
                  <a:srgbClr val="3366CC"/>
                </a:solidFill>
                <a:effectLst/>
                <a:latin typeface="Arial" panose="020B0604020202020204" pitchFamily="34" charset="0"/>
                <a:hlinkClick r:id="rId5" tooltip="Privilege escalation"/>
              </a:rPr>
              <a:t>privilege escalation</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6"/>
              </a:rPr>
              <a:t>[1]</a:t>
            </a:r>
            <a:r>
              <a:rPr lang="en-US" b="0" i="0" dirty="0">
                <a:solidFill>
                  <a:srgbClr val="202122"/>
                </a:solidFill>
                <a:effectLst/>
                <a:latin typeface="Arial" panose="020B0604020202020204" pitchFamily="34" charset="0"/>
              </a:rPr>
              <a:t> The </a:t>
            </a:r>
            <a:r>
              <a:rPr lang="en-US" b="1" i="0" dirty="0">
                <a:solidFill>
                  <a:srgbClr val="202122"/>
                </a:solidFill>
                <a:effectLst/>
                <a:latin typeface="Arial" panose="020B0604020202020204" pitchFamily="34" charset="0"/>
              </a:rPr>
              <a:t>confused deputy problem</a:t>
            </a:r>
            <a:r>
              <a:rPr lang="en-US" b="0" i="0" dirty="0">
                <a:solidFill>
                  <a:srgbClr val="202122"/>
                </a:solidFill>
                <a:effectLst/>
                <a:latin typeface="Arial" panose="020B0604020202020204" pitchFamily="34" charset="0"/>
              </a:rPr>
              <a:t> is often cited as an example of why </a:t>
            </a:r>
            <a:r>
              <a:rPr lang="en-US" b="0" i="0" u="none" strike="noStrike" dirty="0">
                <a:solidFill>
                  <a:srgbClr val="3366CC"/>
                </a:solidFill>
                <a:effectLst/>
                <a:latin typeface="Arial" panose="020B0604020202020204" pitchFamily="34" charset="0"/>
                <a:hlinkClick r:id="rId7" tooltip="Capability-based security"/>
              </a:rPr>
              <a:t>capability-based security</a:t>
            </a:r>
            <a:r>
              <a:rPr lang="en-US" b="0" i="0" dirty="0">
                <a:solidFill>
                  <a:srgbClr val="202122"/>
                </a:solidFill>
                <a:effectLst/>
                <a:latin typeface="Arial" panose="020B0604020202020204" pitchFamily="34" charset="0"/>
              </a:rPr>
              <a:t> is important.</a:t>
            </a:r>
            <a:endParaRPr lang="en-US" dirty="0"/>
          </a:p>
        </p:txBody>
      </p:sp>
    </p:spTree>
    <p:extLst>
      <p:ext uri="{BB962C8B-B14F-4D97-AF65-F5344CB8AC3E}">
        <p14:creationId xmlns:p14="http://schemas.microsoft.com/office/powerpoint/2010/main" val="270890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101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What can S' do to gain access? S' can write a program that does two things, the first of which is the following sequence of commands:</a:t>
            </a:r>
          </a:p>
          <a:p>
            <a:pPr algn="l">
              <a:buFont typeface="Arial" panose="020B0604020202020204" pitchFamily="34" charset="0"/>
              <a:buChar char="•"/>
            </a:pPr>
            <a:r>
              <a:rPr lang="en-US" b="0" i="0" dirty="0">
                <a:solidFill>
                  <a:srgbClr val="000000"/>
                </a:solidFill>
                <a:effectLst/>
                <a:latin typeface="Times"/>
              </a:rPr>
              <a:t>Create a new object O'.</a:t>
            </a:r>
          </a:p>
          <a:p>
            <a:pPr algn="l">
              <a:buFont typeface="Arial" panose="020B0604020202020204" pitchFamily="34" charset="0"/>
              <a:buChar char="•"/>
            </a:pPr>
            <a:r>
              <a:rPr lang="en-US" b="0" i="0" dirty="0">
                <a:solidFill>
                  <a:srgbClr val="000000"/>
                </a:solidFill>
                <a:effectLst/>
                <a:latin typeface="Times"/>
              </a:rPr>
              <a:t>Grant S write access to O'.</a:t>
            </a:r>
          </a:p>
          <a:p>
            <a:pPr algn="l">
              <a:buFont typeface="Arial" panose="020B0604020202020204" pitchFamily="34" charset="0"/>
              <a:buChar char="•"/>
            </a:pPr>
            <a:r>
              <a:rPr lang="en-US" b="0" i="0" dirty="0">
                <a:solidFill>
                  <a:srgbClr val="000000"/>
                </a:solidFill>
                <a:effectLst/>
                <a:latin typeface="Times"/>
              </a:rPr>
              <a:t>Grant S' read access to O'.</a:t>
            </a:r>
          </a:p>
          <a:p>
            <a:pPr algn="l">
              <a:buFont typeface="Arial" panose="020B0604020202020204" pitchFamily="34" charset="0"/>
              <a:buChar char="•"/>
            </a:pPr>
            <a:r>
              <a:rPr lang="en-US" b="0" i="0" dirty="0">
                <a:solidFill>
                  <a:srgbClr val="000000"/>
                </a:solidFill>
                <a:effectLst/>
                <a:latin typeface="Times"/>
              </a:rPr>
              <a:t>Copy O to O'.</a:t>
            </a:r>
          </a:p>
          <a:p>
            <a:r>
              <a:rPr lang="en-US" b="0" i="0" dirty="0">
                <a:solidFill>
                  <a:srgbClr val="000000"/>
                </a:solidFill>
                <a:effectLst/>
                <a:latin typeface="Times"/>
              </a:rPr>
              <a:t>The second thing the program does is to act like a video game (or some other application that S might be interested in running). If the program is run by S, then S' will get access to the contents of O (now in O'). This type of program is referred to as a </a:t>
            </a:r>
            <a:r>
              <a:rPr lang="en-US" b="0" i="1" dirty="0">
                <a:solidFill>
                  <a:srgbClr val="000000"/>
                </a:solidFill>
                <a:effectLst/>
                <a:latin typeface="Times"/>
              </a:rPr>
              <a:t>Trojan horse</a:t>
            </a:r>
            <a:r>
              <a:rPr lang="en-US" b="0" i="0" dirty="0">
                <a:solidFill>
                  <a:srgbClr val="000000"/>
                </a:solidFill>
                <a:effectLst/>
                <a:latin typeface="Times"/>
              </a:rPr>
              <a:t>.  DAC mechanisms are typically insufficient to protect against Trojan horse attacks.</a:t>
            </a: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23</a:t>
            </a:fld>
            <a:endParaRPr lang="en-US"/>
          </a:p>
        </p:txBody>
      </p:sp>
    </p:spTree>
    <p:extLst>
      <p:ext uri="{BB962C8B-B14F-4D97-AF65-F5344CB8AC3E}">
        <p14:creationId xmlns:p14="http://schemas.microsoft.com/office/powerpoint/2010/main" val="3609995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With mandatory access control, this security policy is centrally controlled by a security policy administrator; users do not have the ability to override the policy and, for example, grant access to files that would otherwise be restricted. </a:t>
            </a:r>
          </a:p>
          <a:p>
            <a:endParaRPr lang="en-US" b="0" i="0" dirty="0">
              <a:solidFill>
                <a:srgbClr val="202122"/>
              </a:solidFill>
              <a:effectLst/>
              <a:latin typeface="Arial" panose="020B0604020202020204" pitchFamily="34" charset="0"/>
            </a:endParaRPr>
          </a:p>
          <a:p>
            <a:r>
              <a:rPr lang="en-US" b="0" i="0" dirty="0">
                <a:solidFill>
                  <a:srgbClr val="202122"/>
                </a:solidFill>
                <a:effectLst/>
                <a:latin typeface="Arial" panose="020B0604020202020204" pitchFamily="34" charset="0"/>
              </a:rPr>
              <a:t>By contrast, </a:t>
            </a:r>
            <a:r>
              <a:rPr lang="en-US" b="0" i="0" u="none" strike="noStrike" dirty="0">
                <a:solidFill>
                  <a:srgbClr val="3366CC"/>
                </a:solidFill>
                <a:effectLst/>
                <a:latin typeface="Arial" panose="020B0604020202020204" pitchFamily="34" charset="0"/>
                <a:hlinkClick r:id="rId3" tooltip="Discretionary access control"/>
              </a:rPr>
              <a:t>discretionary access control</a:t>
            </a:r>
            <a:r>
              <a:rPr lang="en-US" b="0" i="0" dirty="0">
                <a:solidFill>
                  <a:srgbClr val="202122"/>
                </a:solidFill>
                <a:effectLst/>
                <a:latin typeface="Arial" panose="020B0604020202020204" pitchFamily="34" charset="0"/>
              </a:rPr>
              <a:t> (DAC), which also governs the ability of subjects to access objects, allows users the ability to make policy decisions and/or assign security attributes</a:t>
            </a:r>
          </a:p>
          <a:p>
            <a:r>
              <a:rPr lang="en-US" b="0" i="0" dirty="0">
                <a:solidFill>
                  <a:srgbClr val="202122"/>
                </a:solidFill>
                <a:effectLst/>
                <a:latin typeface="Arial" panose="020B0604020202020204" pitchFamily="34" charset="0"/>
              </a:rPr>
              <a:t>MAC-enabled systems allow policy administrators to implement organization-wide security policies. Under MAC (and unlike DAC), users cannot override or modify this policy, either accidentally or intentionally. This allows security administrators to define a central policy that is guaranteed (in principle) to be enforced for all users.</a:t>
            </a: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25</a:t>
            </a:fld>
            <a:endParaRPr lang="en-US"/>
          </a:p>
        </p:txBody>
      </p:sp>
    </p:spTree>
    <p:extLst>
      <p:ext uri="{BB962C8B-B14F-4D97-AF65-F5344CB8AC3E}">
        <p14:creationId xmlns:p14="http://schemas.microsoft.com/office/powerpoint/2010/main" val="380041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5" name="Holder 5"/>
          <p:cNvSpPr>
            <a:spLocks noGrp="1"/>
          </p:cNvSpPr>
          <p:nvPr>
            <p:ph type="sldNum" sz="quarter" idx="7"/>
          </p:nvPr>
        </p:nvSpPr>
        <p:spPr>
          <a:xfrm>
            <a:off x="8301418" y="4848739"/>
            <a:ext cx="183356" cy="133826"/>
          </a:xfrm>
          <a:prstGeom prst="rect">
            <a:avLst/>
          </a:prstGeom>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18322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78787"/>
                </a:solidFill>
                <a:latin typeface="Calibri"/>
                <a:cs typeface="Calibri"/>
              </a:defRPr>
            </a:lvl1pPr>
          </a:lstStyle>
          <a:p>
            <a:pPr marL="9525">
              <a:lnSpc>
                <a:spcPts val="930"/>
              </a:lnSpc>
            </a:pPr>
            <a:r>
              <a:rPr lang="en-US"/>
              <a:t>©</a:t>
            </a:r>
            <a:r>
              <a:rPr lang="en-US" spc="-8"/>
              <a:t> </a:t>
            </a:r>
            <a:r>
              <a:rPr lang="en-US"/>
              <a:t>Mihai</a:t>
            </a:r>
            <a:r>
              <a:rPr lang="en-US" spc="-15"/>
              <a:t> </a:t>
            </a:r>
            <a:r>
              <a:rPr lang="en-US" spc="-8"/>
              <a:t>Chiroiu</a:t>
            </a:r>
            <a:endParaRPr lang="en-US" spc="-8"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10/5/23</a:t>
            </a:fld>
            <a:endParaRPr lang="en-US"/>
          </a:p>
        </p:txBody>
      </p:sp>
      <p:sp>
        <p:nvSpPr>
          <p:cNvPr id="6" name="Holder 6"/>
          <p:cNvSpPr>
            <a:spLocks noGrp="1"/>
          </p:cNvSpPr>
          <p:nvPr>
            <p:ph type="sldNum" sz="quarter" idx="7"/>
          </p:nvPr>
        </p:nvSpPr>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50207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7" r:id="rId5"/>
    <p:sldLayoutId id="2147483658" r:id="rId6"/>
    <p:sldLayoutId id="2147483660" r:id="rId7"/>
    <p:sldLayoutId id="2147483661" r:id="rId8"/>
    <p:sldLayoutId id="2147483664"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harlotte-edu.zoom.us/my/jxiang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www.cs.cornell.edu/courses/cs5430/2011sp/NL.accessControl.html" TargetMode="External"/><Relationship Id="rId2" Type="http://schemas.openxmlformats.org/officeDocument/2006/relationships/hyperlink" Target="http://www.profsandhu.com/confrnc/asiaccs/asiaccs06-pei.pdf" TargetMode="External"/><Relationship Id="rId1" Type="http://schemas.openxmlformats.org/officeDocument/2006/relationships/slideLayout" Target="../slideLayouts/slideLayout9.xml"/><Relationship Id="rId5" Type="http://schemas.openxmlformats.org/officeDocument/2006/relationships/hyperlink" Target="https://people.cs.rutgers.edu/~pxk/419/notes/access.html" TargetMode="External"/><Relationship Id="rId4" Type="http://schemas.openxmlformats.org/officeDocument/2006/relationships/hyperlink" Target="http://cnitarot.github.io/courses/cs526_Spring_2015/s2014_526_ac.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8"/>
          <p:cNvPicPr preferRelativeResize="0"/>
          <p:nvPr/>
        </p:nvPicPr>
        <p:blipFill rotWithShape="1">
          <a:blip r:embed="rId3">
            <a:alphaModFix/>
          </a:blip>
          <a:srcRect l="72190" t="33595" r="11724" b="44093"/>
          <a:stretch/>
        </p:blipFill>
        <p:spPr>
          <a:xfrm>
            <a:off x="0" y="1138650"/>
            <a:ext cx="9144000" cy="4004850"/>
          </a:xfrm>
          <a:prstGeom prst="rect">
            <a:avLst/>
          </a:prstGeom>
          <a:noFill/>
          <a:ln>
            <a:noFill/>
          </a:ln>
        </p:spPr>
      </p:pic>
      <p:sp>
        <p:nvSpPr>
          <p:cNvPr id="80" name="Google Shape;80;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1" name="Google Shape;81;p18"/>
          <p:cNvSpPr txBox="1">
            <a:spLocks noGrp="1"/>
          </p:cNvSpPr>
          <p:nvPr>
            <p:ph type="body" idx="1"/>
          </p:nvPr>
        </p:nvSpPr>
        <p:spPr>
          <a:xfrm>
            <a:off x="389202" y="1258275"/>
            <a:ext cx="8141187" cy="3765600"/>
          </a:xfrm>
          <a:prstGeom prst="rect">
            <a:avLst/>
          </a:prstGeom>
        </p:spPr>
        <p:txBody>
          <a:bodyPr spcFirstLastPara="1" wrap="square" lIns="91425" tIns="91425" rIns="91425" bIns="91425" anchor="t" anchorCtr="0">
            <a:normAutofit fontScale="92500" lnSpcReduction="20000"/>
          </a:bodyPr>
          <a:lstStyle/>
          <a:p>
            <a:r>
              <a:rPr lang="en" sz="2000" dirty="0"/>
              <a:t>Assignment #2 </a:t>
            </a:r>
          </a:p>
          <a:p>
            <a:pPr lvl="1" indent="-342900">
              <a:buSzPts val="1800"/>
              <a:buFont typeface="Arial"/>
              <a:buChar char="●"/>
            </a:pPr>
            <a:r>
              <a:rPr lang="en" sz="1600" dirty="0"/>
              <a:t>Due today 11:59pm </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sz="2000" dirty="0"/>
              <a:t>Midterm Oct.3</a:t>
            </a:r>
            <a:r>
              <a:rPr lang="en" sz="2000" baseline="30000" dirty="0"/>
              <a:t>rd</a:t>
            </a:r>
            <a:r>
              <a:rPr lang="en" sz="2000" dirty="0"/>
              <a:t> (Tuesday)</a:t>
            </a:r>
          </a:p>
          <a:p>
            <a:pPr lvl="1" indent="-342900">
              <a:buSzPts val="1800"/>
              <a:buChar char="●"/>
            </a:pPr>
            <a:r>
              <a:rPr lang="en" sz="1600" dirty="0"/>
              <a:t>9:30 – 11:30 am</a:t>
            </a:r>
          </a:p>
          <a:p>
            <a:pPr lvl="1" indent="-342900">
              <a:buSzPts val="1800"/>
              <a:buChar char="●"/>
            </a:pPr>
            <a:r>
              <a:rPr lang="en" sz="1600" dirty="0"/>
              <a:t>I will in the classroom (010) 10:00-11:15am, </a:t>
            </a:r>
            <a:r>
              <a:rPr lang="en" sz="1600"/>
              <a:t>No lecture</a:t>
            </a:r>
            <a:endParaRPr lang="en" sz="16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Thursday office hours</a:t>
            </a:r>
          </a:p>
          <a:p>
            <a:pPr lvl="1" indent="-342900">
              <a:buSzPts val="1800"/>
              <a:buChar char="●"/>
            </a:pPr>
            <a:r>
              <a:rPr lang="en" sz="1600" dirty="0"/>
              <a:t>In person: Woodward Hall 330D</a:t>
            </a:r>
          </a:p>
          <a:p>
            <a:pPr lvl="1" indent="-342900">
              <a:buSzPts val="1800"/>
              <a:buChar char="●"/>
            </a:pPr>
            <a:r>
              <a:rPr lang="en" sz="1600" dirty="0"/>
              <a:t>Zoom meeting link: </a:t>
            </a:r>
            <a:r>
              <a:rPr lang="en-US" sz="1600" dirty="0">
                <a:hlinkClick r:id="rId4"/>
              </a:rPr>
              <a:t>https://charlotte-</a:t>
            </a:r>
            <a:r>
              <a:rPr lang="en-US" sz="1600" dirty="0" err="1">
                <a:hlinkClick r:id="rId4"/>
              </a:rPr>
              <a:t>edu.zoom.us</a:t>
            </a:r>
            <a:r>
              <a:rPr lang="en-US" sz="1600" dirty="0">
                <a:hlinkClick r:id="rId4"/>
              </a:rPr>
              <a:t>/my/jxiang1</a:t>
            </a:r>
            <a:endParaRPr lang="en" sz="16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UNCC security symposium</a:t>
            </a:r>
          </a:p>
          <a:p>
            <a:pPr lvl="1" indent="-342900">
              <a:buSzPts val="1800"/>
              <a:buChar char="●"/>
            </a:pPr>
            <a:r>
              <a:rPr lang="en" sz="1600" dirty="0"/>
              <a:t>Extra credit: 1%</a:t>
            </a:r>
          </a:p>
          <a:p>
            <a:pPr lvl="1" indent="-342900">
              <a:buSzPts val="1800"/>
              <a:buChar char="●"/>
            </a:pPr>
            <a:r>
              <a:rPr lang="en" sz="1600" dirty="0"/>
              <a:t>Go there without registration, don’t eat the food</a:t>
            </a:r>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B3BBA299-CE52-27D3-0DB6-8C63637B3F78}"/>
              </a:ext>
            </a:extLst>
          </p:cNvPr>
          <p:cNvSpPr>
            <a:spLocks noGrp="1"/>
          </p:cNvSpPr>
          <p:nvPr>
            <p:ph type="body" idx="1"/>
          </p:nvPr>
        </p:nvSpPr>
        <p:spPr/>
        <p:txBody>
          <a:bodyPr/>
          <a:lstStyle/>
          <a:p>
            <a:r>
              <a:rPr lang="en-US" sz="2400" dirty="0"/>
              <a:t>The relation between Users and Principals is One-To-Many</a:t>
            </a:r>
          </a:p>
          <a:p>
            <a:pPr lvl="1"/>
            <a:r>
              <a:rPr lang="en-US" sz="1800" dirty="0">
                <a:latin typeface="+mn-lt"/>
                <a:cs typeface="Calibri"/>
              </a:rPr>
              <a:t>Allows</a:t>
            </a:r>
            <a:r>
              <a:rPr lang="en-US" sz="1800" spc="-41" dirty="0">
                <a:latin typeface="+mn-lt"/>
                <a:cs typeface="Calibri"/>
              </a:rPr>
              <a:t> </a:t>
            </a:r>
            <a:r>
              <a:rPr lang="en-US" sz="1800" dirty="0">
                <a:latin typeface="+mn-lt"/>
                <a:cs typeface="Calibri"/>
              </a:rPr>
              <a:t>accountability</a:t>
            </a:r>
            <a:r>
              <a:rPr lang="en-US" sz="1800" spc="-49" dirty="0">
                <a:latin typeface="+mn-lt"/>
                <a:cs typeface="Calibri"/>
              </a:rPr>
              <a:t> </a:t>
            </a:r>
            <a:r>
              <a:rPr lang="en-US" sz="1800" dirty="0">
                <a:latin typeface="+mn-lt"/>
                <a:cs typeface="Calibri"/>
              </a:rPr>
              <a:t>of</a:t>
            </a:r>
            <a:r>
              <a:rPr lang="en-US" sz="1800" spc="-30" dirty="0">
                <a:latin typeface="+mn-lt"/>
                <a:cs typeface="Calibri"/>
              </a:rPr>
              <a:t> </a:t>
            </a:r>
            <a:r>
              <a:rPr lang="en-US" sz="1800" dirty="0">
                <a:latin typeface="+mn-lt"/>
                <a:cs typeface="Calibri"/>
              </a:rPr>
              <a:t>user’s</a:t>
            </a:r>
            <a:r>
              <a:rPr lang="en-US" sz="1800" spc="-23" dirty="0">
                <a:latin typeface="+mn-lt"/>
                <a:cs typeface="Calibri"/>
              </a:rPr>
              <a:t> </a:t>
            </a:r>
            <a:r>
              <a:rPr lang="en-US" sz="1800" dirty="0">
                <a:latin typeface="+mn-lt"/>
                <a:cs typeface="Calibri"/>
              </a:rPr>
              <a:t>actions,</a:t>
            </a:r>
            <a:r>
              <a:rPr lang="en-US" sz="1800" spc="-38" dirty="0">
                <a:latin typeface="+mn-lt"/>
                <a:cs typeface="Calibri"/>
              </a:rPr>
              <a:t> </a:t>
            </a:r>
            <a:r>
              <a:rPr lang="en-US" sz="1800" dirty="0">
                <a:latin typeface="+mn-lt"/>
                <a:cs typeface="Calibri"/>
              </a:rPr>
              <a:t>use</a:t>
            </a:r>
            <a:r>
              <a:rPr lang="en-US" sz="1800" spc="-30" dirty="0">
                <a:latin typeface="+mn-lt"/>
                <a:cs typeface="Calibri"/>
              </a:rPr>
              <a:t> </a:t>
            </a:r>
            <a:r>
              <a:rPr lang="en-US" sz="1800" dirty="0">
                <a:latin typeface="+mn-lt"/>
                <a:cs typeface="Calibri"/>
              </a:rPr>
              <a:t>least</a:t>
            </a:r>
            <a:r>
              <a:rPr lang="en-US" sz="1800" spc="-30" dirty="0">
                <a:latin typeface="+mn-lt"/>
                <a:cs typeface="Calibri"/>
              </a:rPr>
              <a:t> </a:t>
            </a:r>
            <a:r>
              <a:rPr lang="en-US" sz="1800" spc="-8" dirty="0">
                <a:latin typeface="+mn-lt"/>
                <a:cs typeface="Calibri"/>
              </a:rPr>
              <a:t>privileges</a:t>
            </a:r>
            <a:r>
              <a:rPr lang="en-US" sz="1800" spc="-30" dirty="0">
                <a:latin typeface="+mn-lt"/>
                <a:cs typeface="Calibri"/>
              </a:rPr>
              <a:t> </a:t>
            </a:r>
            <a:r>
              <a:rPr lang="en-US" sz="1800" dirty="0">
                <a:latin typeface="+mn-lt"/>
                <a:cs typeface="Calibri"/>
              </a:rPr>
              <a:t>required</a:t>
            </a:r>
            <a:r>
              <a:rPr lang="en-US" sz="1800" spc="-26" dirty="0">
                <a:latin typeface="+mn-lt"/>
                <a:cs typeface="Calibri"/>
              </a:rPr>
              <a:t> </a:t>
            </a:r>
            <a:r>
              <a:rPr lang="en-US" sz="1800" dirty="0">
                <a:latin typeface="+mn-lt"/>
                <a:cs typeface="Calibri"/>
              </a:rPr>
              <a:t>for</a:t>
            </a:r>
            <a:r>
              <a:rPr lang="en-US" sz="1800" spc="-30" dirty="0">
                <a:latin typeface="+mn-lt"/>
                <a:cs typeface="Calibri"/>
              </a:rPr>
              <a:t> </a:t>
            </a:r>
            <a:r>
              <a:rPr lang="en-US" sz="1800" dirty="0">
                <a:latin typeface="+mn-lt"/>
                <a:cs typeface="Calibri"/>
              </a:rPr>
              <a:t>a</a:t>
            </a:r>
            <a:r>
              <a:rPr lang="en-US" sz="1800" spc="-30" dirty="0">
                <a:latin typeface="+mn-lt"/>
                <a:cs typeface="Calibri"/>
              </a:rPr>
              <a:t> </a:t>
            </a:r>
            <a:r>
              <a:rPr lang="en-US" sz="1800" spc="-15" dirty="0">
                <a:latin typeface="+mn-lt"/>
                <a:cs typeface="Calibri"/>
              </a:rPr>
              <a:t>task</a:t>
            </a:r>
          </a:p>
          <a:p>
            <a:pPr lvl="1"/>
            <a:r>
              <a:rPr lang="en-US" sz="1800" dirty="0">
                <a:latin typeface="+mn-lt"/>
                <a:cs typeface="Calibri"/>
              </a:rPr>
              <a:t>E.g.,</a:t>
            </a:r>
            <a:r>
              <a:rPr lang="en-US" sz="1800" spc="-30" dirty="0">
                <a:latin typeface="+mn-lt"/>
                <a:cs typeface="Calibri"/>
              </a:rPr>
              <a:t> </a:t>
            </a:r>
            <a:r>
              <a:rPr lang="en-US" sz="1800" dirty="0">
                <a:latin typeface="+mn-lt"/>
                <a:cs typeface="Calibri"/>
              </a:rPr>
              <a:t>API</a:t>
            </a:r>
            <a:r>
              <a:rPr lang="en-US" sz="1800" spc="-23" dirty="0">
                <a:latin typeface="+mn-lt"/>
                <a:cs typeface="Calibri"/>
              </a:rPr>
              <a:t> </a:t>
            </a:r>
            <a:r>
              <a:rPr lang="en-US" sz="1800" dirty="0">
                <a:latin typeface="+mn-lt"/>
                <a:cs typeface="Calibri"/>
              </a:rPr>
              <a:t>keys:</a:t>
            </a:r>
            <a:r>
              <a:rPr lang="en-US" sz="1800" spc="-34" dirty="0">
                <a:latin typeface="+mn-lt"/>
                <a:cs typeface="Calibri"/>
              </a:rPr>
              <a:t> </a:t>
            </a:r>
            <a:r>
              <a:rPr lang="en-US" sz="1800" dirty="0">
                <a:latin typeface="+mn-lt"/>
                <a:cs typeface="Calibri"/>
              </a:rPr>
              <a:t>don’t</a:t>
            </a:r>
            <a:r>
              <a:rPr lang="en-US" sz="1800" spc="-23" dirty="0">
                <a:latin typeface="+mn-lt"/>
                <a:cs typeface="Calibri"/>
              </a:rPr>
              <a:t> </a:t>
            </a:r>
            <a:r>
              <a:rPr lang="en-US" sz="1800" dirty="0">
                <a:latin typeface="+mn-lt"/>
                <a:cs typeface="Calibri"/>
              </a:rPr>
              <a:t>share</a:t>
            </a:r>
            <a:r>
              <a:rPr lang="en-US" sz="1800" spc="-15" dirty="0">
                <a:latin typeface="+mn-lt"/>
                <a:cs typeface="Calibri"/>
              </a:rPr>
              <a:t> </a:t>
            </a:r>
            <a:r>
              <a:rPr lang="en-US" sz="1800" dirty="0">
                <a:latin typeface="+mn-lt"/>
                <a:cs typeface="Calibri"/>
              </a:rPr>
              <a:t>your</a:t>
            </a:r>
            <a:r>
              <a:rPr lang="en-US" sz="1800" spc="-23" dirty="0">
                <a:latin typeface="+mn-lt"/>
                <a:cs typeface="Calibri"/>
              </a:rPr>
              <a:t> </a:t>
            </a:r>
            <a:r>
              <a:rPr lang="en-US" sz="1800" spc="-8" dirty="0">
                <a:latin typeface="+mn-lt"/>
                <a:cs typeface="Calibri"/>
              </a:rPr>
              <a:t>password</a:t>
            </a:r>
            <a:endParaRPr lang="en-US" sz="1800" dirty="0">
              <a:latin typeface="+mn-lt"/>
              <a:cs typeface="Calibri"/>
            </a:endParaRPr>
          </a:p>
          <a:p>
            <a:pPr marL="457200" lvl="1" indent="-342900">
              <a:buSzPts val="1800"/>
              <a:buFont typeface="Arial"/>
              <a:buChar char="●"/>
            </a:pPr>
            <a:r>
              <a:rPr lang="en-US" sz="2400" dirty="0">
                <a:solidFill>
                  <a:schemeClr val="tx1"/>
                </a:solidFill>
                <a:latin typeface="Calibri"/>
                <a:cs typeface="Calibri"/>
              </a:rPr>
              <a:t>For	simplicity, a principal and subject can be treated as identical concepts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a:t>
            </a:r>
            <a:r>
              <a:rPr spc="-8" dirty="0"/>
              <a:t>Objects</a:t>
            </a:r>
          </a:p>
        </p:txBody>
      </p:sp>
      <p:sp>
        <p:nvSpPr>
          <p:cNvPr id="8" name="Text Placeholder 7">
            <a:extLst>
              <a:ext uri="{FF2B5EF4-FFF2-40B4-BE49-F238E27FC236}">
                <a16:creationId xmlns:a16="http://schemas.microsoft.com/office/drawing/2014/main" id="{377DDF27-40FA-505C-4F77-A165346C619C}"/>
              </a:ext>
            </a:extLst>
          </p:cNvPr>
          <p:cNvSpPr>
            <a:spLocks noGrp="1"/>
          </p:cNvSpPr>
          <p:nvPr>
            <p:ph type="body" idx="1"/>
          </p:nvPr>
        </p:nvSpPr>
        <p:spPr/>
        <p:txBody>
          <a:bodyPr>
            <a:normAutofit fontScale="92500" lnSpcReduction="10000"/>
          </a:bodyPr>
          <a:lstStyle/>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An object is anything	on which a subject can perform operations (mediated by rights)</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Usually</a:t>
            </a:r>
            <a:r>
              <a:rPr lang="en-US" sz="2400" spc="-34" dirty="0">
                <a:latin typeface="+mn-lt"/>
              </a:rPr>
              <a:t> </a:t>
            </a:r>
            <a:r>
              <a:rPr lang="en-US" sz="2400" dirty="0">
                <a:latin typeface="+mn-lt"/>
              </a:rPr>
              <a:t>objects</a:t>
            </a:r>
            <a:r>
              <a:rPr lang="en-US" sz="2400" spc="-26" dirty="0">
                <a:latin typeface="+mn-lt"/>
              </a:rPr>
              <a:t> </a:t>
            </a:r>
            <a:r>
              <a:rPr lang="en-US" sz="2400" dirty="0">
                <a:latin typeface="+mn-lt"/>
              </a:rPr>
              <a:t>are</a:t>
            </a:r>
            <a:r>
              <a:rPr lang="en-US" sz="2400" spc="-45" dirty="0">
                <a:latin typeface="+mn-lt"/>
              </a:rPr>
              <a:t> </a:t>
            </a:r>
            <a:r>
              <a:rPr lang="en-US" sz="2400" dirty="0">
                <a:latin typeface="+mn-lt"/>
              </a:rPr>
              <a:t>passive,</a:t>
            </a:r>
            <a:r>
              <a:rPr lang="en-US" sz="2400" spc="-38" dirty="0">
                <a:latin typeface="+mn-lt"/>
              </a:rPr>
              <a:t> </a:t>
            </a:r>
            <a:r>
              <a:rPr lang="en-US" sz="2400" dirty="0">
                <a:latin typeface="+mn-lt"/>
              </a:rPr>
              <a:t>for</a:t>
            </a:r>
            <a:r>
              <a:rPr lang="en-US" sz="2400" spc="-45" dirty="0">
                <a:latin typeface="+mn-lt"/>
              </a:rPr>
              <a:t> </a:t>
            </a:r>
            <a:r>
              <a:rPr lang="en-US" sz="2400" spc="-8" dirty="0">
                <a:latin typeface="+mn-lt"/>
              </a:rPr>
              <a:t>example: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File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Directory</a:t>
            </a:r>
            <a:r>
              <a:rPr lang="en-US" sz="1900" spc="-34" dirty="0">
                <a:latin typeface="+mn-lt"/>
                <a:cs typeface="Calibri"/>
              </a:rPr>
              <a:t> </a:t>
            </a:r>
            <a:r>
              <a:rPr lang="en-US" sz="1900" dirty="0">
                <a:latin typeface="+mn-lt"/>
                <a:cs typeface="Calibri"/>
              </a:rPr>
              <a:t>(or</a:t>
            </a:r>
            <a:r>
              <a:rPr lang="en-US" sz="1900" spc="-26" dirty="0">
                <a:latin typeface="+mn-lt"/>
                <a:cs typeface="Calibri"/>
              </a:rPr>
              <a:t> </a:t>
            </a:r>
            <a:r>
              <a:rPr lang="en-US" sz="1900" spc="-8" dirty="0">
                <a:latin typeface="+mn-lt"/>
                <a:cs typeface="Calibri"/>
              </a:rPr>
              <a:t>Folder)</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Memory</a:t>
            </a:r>
            <a:r>
              <a:rPr lang="en-US" sz="1900" spc="-8" dirty="0">
                <a:latin typeface="+mn-lt"/>
                <a:cs typeface="Calibri"/>
              </a:rPr>
              <a:t> segment</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dirty="0">
                <a:latin typeface="+mn-lt"/>
              </a:rPr>
              <a:t>But,</a:t>
            </a:r>
            <a:r>
              <a:rPr lang="en-US" spc="-34" dirty="0">
                <a:latin typeface="+mn-lt"/>
              </a:rPr>
              <a:t> </a:t>
            </a:r>
            <a:r>
              <a:rPr lang="en-US" dirty="0">
                <a:latin typeface="+mn-lt"/>
              </a:rPr>
              <a:t>subjects</a:t>
            </a:r>
            <a:r>
              <a:rPr lang="en-US" spc="-19" dirty="0">
                <a:latin typeface="+mn-lt"/>
              </a:rPr>
              <a:t> </a:t>
            </a:r>
            <a:r>
              <a:rPr lang="en-US" dirty="0">
                <a:latin typeface="+mn-lt"/>
              </a:rPr>
              <a:t>(e.g.,</a:t>
            </a:r>
            <a:r>
              <a:rPr lang="en-US" spc="-45" dirty="0">
                <a:latin typeface="+mn-lt"/>
              </a:rPr>
              <a:t> </a:t>
            </a:r>
            <a:r>
              <a:rPr lang="en-US" dirty="0">
                <a:latin typeface="+mn-lt"/>
              </a:rPr>
              <a:t>processes)</a:t>
            </a:r>
            <a:r>
              <a:rPr lang="en-US" spc="-26" dirty="0">
                <a:latin typeface="+mn-lt"/>
              </a:rPr>
              <a:t> </a:t>
            </a:r>
            <a:r>
              <a:rPr lang="en-US" dirty="0">
                <a:latin typeface="+mn-lt"/>
              </a:rPr>
              <a:t>can</a:t>
            </a:r>
            <a:r>
              <a:rPr lang="en-US" spc="-38" dirty="0">
                <a:latin typeface="+mn-lt"/>
              </a:rPr>
              <a:t> </a:t>
            </a:r>
            <a:r>
              <a:rPr lang="en-US" dirty="0">
                <a:latin typeface="+mn-lt"/>
              </a:rPr>
              <a:t>also</a:t>
            </a:r>
            <a:r>
              <a:rPr lang="en-US" spc="-41" dirty="0">
                <a:latin typeface="+mn-lt"/>
              </a:rPr>
              <a:t> </a:t>
            </a:r>
            <a:r>
              <a:rPr lang="en-US" dirty="0">
                <a:latin typeface="+mn-lt"/>
              </a:rPr>
              <a:t>be</a:t>
            </a:r>
            <a:r>
              <a:rPr lang="en-US" spc="-38" dirty="0">
                <a:latin typeface="+mn-lt"/>
              </a:rPr>
              <a:t> </a:t>
            </a:r>
            <a:r>
              <a:rPr lang="en-US" dirty="0">
                <a:latin typeface="+mn-lt"/>
              </a:rPr>
              <a:t>objects,</a:t>
            </a:r>
            <a:r>
              <a:rPr lang="en-US" spc="-45" dirty="0">
                <a:latin typeface="+mn-lt"/>
              </a:rPr>
              <a:t> </a:t>
            </a:r>
            <a:r>
              <a:rPr lang="en-US" dirty="0">
                <a:latin typeface="+mn-lt"/>
              </a:rPr>
              <a:t>with</a:t>
            </a:r>
            <a:r>
              <a:rPr lang="en-US" spc="-41" dirty="0">
                <a:latin typeface="+mn-lt"/>
              </a:rPr>
              <a:t> </a:t>
            </a:r>
            <a:r>
              <a:rPr lang="en-US" spc="-8" dirty="0">
                <a:latin typeface="+mn-lt"/>
              </a:rPr>
              <a:t>operations</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kill</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suspend</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resume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4086" y="2264846"/>
            <a:ext cx="5975828"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Access</a:t>
            </a:r>
            <a:r>
              <a:rPr sz="4500" spc="-60" dirty="0">
                <a:latin typeface="+mj-lt"/>
              </a:rPr>
              <a:t> </a:t>
            </a:r>
            <a:r>
              <a:rPr lang="en-US" sz="4500" spc="-60" dirty="0">
                <a:latin typeface="+mj-lt"/>
              </a:rPr>
              <a:t>C</a:t>
            </a:r>
            <a:r>
              <a:rPr sz="4500" dirty="0">
                <a:latin typeface="+mj-lt"/>
              </a:rPr>
              <a:t>ontrol</a:t>
            </a:r>
            <a:r>
              <a:rPr sz="4500" spc="-75" dirty="0">
                <a:latin typeface="+mj-lt"/>
              </a:rPr>
              <a:t> </a:t>
            </a:r>
            <a:r>
              <a:rPr lang="en-US" sz="4500" spc="-8" dirty="0">
                <a:latin typeface="+mj-lt"/>
              </a:rPr>
              <a:t>Policies</a:t>
            </a:r>
            <a:endParaRPr sz="45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530754"/>
          </a:xfrm>
          <a:prstGeom prst="rect">
            <a:avLst/>
          </a:prstGeom>
        </p:spPr>
        <p:txBody>
          <a:bodyPr spcFirstLastPara="1" vert="horz" wrap="square" lIns="0" tIns="10001" rIns="0" bIns="0" rtlCol="0" anchor="t" anchorCtr="0">
            <a:spAutoFit/>
          </a:bodyPr>
          <a:lstStyle/>
          <a:p>
            <a:pPr marL="9525">
              <a:spcBef>
                <a:spcPts val="79"/>
              </a:spcBef>
            </a:pPr>
            <a:r>
              <a:rPr dirty="0"/>
              <a:t>Access</a:t>
            </a:r>
            <a:r>
              <a:rPr spc="-60" dirty="0"/>
              <a:t> </a:t>
            </a:r>
            <a:r>
              <a:rPr lang="en-US" spc="-60" dirty="0"/>
              <a:t>C</a:t>
            </a:r>
            <a:r>
              <a:rPr dirty="0"/>
              <a:t>ontrol</a:t>
            </a:r>
            <a:r>
              <a:rPr spc="-56" dirty="0"/>
              <a:t> </a:t>
            </a:r>
            <a:r>
              <a:rPr lang="en-US" spc="-8" dirty="0"/>
              <a:t>Policies</a:t>
            </a:r>
            <a:endParaRPr spc="-8" dirty="0"/>
          </a:p>
        </p:txBody>
      </p:sp>
      <p:sp>
        <p:nvSpPr>
          <p:cNvPr id="6" name="Text Placeholder 5">
            <a:extLst>
              <a:ext uri="{FF2B5EF4-FFF2-40B4-BE49-F238E27FC236}">
                <a16:creationId xmlns:a16="http://schemas.microsoft.com/office/drawing/2014/main" id="{0784EA2D-1753-286F-A886-1C56D7D41E8C}"/>
              </a:ext>
            </a:extLst>
          </p:cNvPr>
          <p:cNvSpPr>
            <a:spLocks noGrp="1"/>
          </p:cNvSpPr>
          <p:nvPr>
            <p:ph type="body" idx="1"/>
          </p:nvPr>
        </p:nvSpPr>
        <p:spPr/>
        <p:txBody>
          <a:bodyPr/>
          <a:lstStyle/>
          <a:p>
            <a:r>
              <a:rPr lang="en-US" sz="2100" b="1" dirty="0">
                <a:latin typeface="Calibri"/>
                <a:cs typeface="Calibri"/>
              </a:rPr>
              <a:t>Discretionary</a:t>
            </a:r>
            <a:r>
              <a:rPr lang="en-US" sz="2100" b="1" spc="90" dirty="0">
                <a:latin typeface="Calibri"/>
                <a:cs typeface="Calibri"/>
              </a:rPr>
              <a:t>  </a:t>
            </a:r>
            <a:r>
              <a:rPr lang="en-US" sz="2100" b="1" dirty="0">
                <a:latin typeface="Calibri"/>
                <a:cs typeface="Calibri"/>
              </a:rPr>
              <a:t>access</a:t>
            </a:r>
            <a:r>
              <a:rPr lang="en-US" sz="2100" b="1" spc="98" dirty="0">
                <a:latin typeface="Calibri"/>
                <a:cs typeface="Calibri"/>
              </a:rPr>
              <a:t>  </a:t>
            </a:r>
            <a:r>
              <a:rPr lang="en-US" sz="2100" b="1" dirty="0">
                <a:latin typeface="Calibri"/>
                <a:cs typeface="Calibri"/>
              </a:rPr>
              <a:t>controls</a:t>
            </a:r>
            <a:r>
              <a:rPr lang="en-US" sz="2100" b="1" spc="90" dirty="0">
                <a:latin typeface="Calibri"/>
                <a:cs typeface="Calibri"/>
              </a:rPr>
              <a:t>  </a:t>
            </a:r>
            <a:r>
              <a:rPr lang="en-US" sz="2100" b="1" dirty="0">
                <a:latin typeface="Calibri"/>
                <a:cs typeface="Calibri"/>
              </a:rPr>
              <a:t>(DAC)</a:t>
            </a:r>
            <a:r>
              <a:rPr lang="en-US" sz="2100" b="1" spc="94" dirty="0">
                <a:latin typeface="Calibri"/>
                <a:cs typeface="Calibri"/>
              </a:rPr>
              <a:t>  </a:t>
            </a:r>
            <a:r>
              <a:rPr lang="en-US" sz="2100" dirty="0">
                <a:latin typeface="Calibri"/>
                <a:cs typeface="Calibri"/>
              </a:rPr>
              <a:t>–</a:t>
            </a:r>
            <a:r>
              <a:rPr lang="en-US" sz="2100" spc="94" dirty="0">
                <a:latin typeface="Calibri"/>
                <a:cs typeface="Calibri"/>
              </a:rPr>
              <a:t>  </a:t>
            </a:r>
            <a:r>
              <a:rPr lang="en-US" sz="2100" dirty="0">
                <a:latin typeface="Calibri"/>
                <a:cs typeface="Calibri"/>
              </a:rPr>
              <a:t>the</a:t>
            </a:r>
            <a:r>
              <a:rPr lang="en-US" sz="2100" spc="90" dirty="0">
                <a:latin typeface="Calibri"/>
                <a:cs typeface="Calibri"/>
              </a:rPr>
              <a:t>  </a:t>
            </a:r>
            <a:r>
              <a:rPr lang="en-US" sz="2100" dirty="0">
                <a:latin typeface="Calibri"/>
                <a:cs typeface="Calibri"/>
              </a:rPr>
              <a:t>access</a:t>
            </a:r>
            <a:r>
              <a:rPr lang="en-US" sz="2100" spc="90" dirty="0">
                <a:latin typeface="Calibri"/>
                <a:cs typeface="Calibri"/>
              </a:rPr>
              <a:t>  </a:t>
            </a:r>
            <a:r>
              <a:rPr lang="en-US" sz="2100" dirty="0">
                <a:latin typeface="Calibri"/>
                <a:cs typeface="Calibri"/>
              </a:rPr>
              <a:t>of</a:t>
            </a:r>
            <a:r>
              <a:rPr lang="en-US" sz="2100" spc="90" dirty="0">
                <a:latin typeface="Calibri"/>
                <a:cs typeface="Calibri"/>
              </a:rPr>
              <a:t>  </a:t>
            </a:r>
            <a:r>
              <a:rPr lang="en-US" sz="2100" dirty="0">
                <a:latin typeface="Calibri"/>
                <a:cs typeface="Calibri"/>
              </a:rPr>
              <a:t>objects</a:t>
            </a:r>
            <a:r>
              <a:rPr lang="en-US" sz="2100" spc="94" dirty="0">
                <a:latin typeface="Calibri"/>
                <a:cs typeface="Calibri"/>
              </a:rPr>
              <a:t>  </a:t>
            </a:r>
            <a:r>
              <a:rPr lang="en-US" sz="2100" spc="-19" dirty="0">
                <a:latin typeface="Calibri"/>
                <a:cs typeface="Calibri"/>
              </a:rPr>
              <a:t>(or </a:t>
            </a:r>
            <a:r>
              <a:rPr lang="en-US" sz="2100" dirty="0">
                <a:latin typeface="Calibri"/>
                <a:cs typeface="Calibri"/>
              </a:rPr>
              <a:t>subjects)</a:t>
            </a:r>
            <a:r>
              <a:rPr lang="en-US" sz="2100" spc="-15" dirty="0">
                <a:latin typeface="Calibri"/>
                <a:cs typeface="Calibri"/>
              </a:rPr>
              <a:t> </a:t>
            </a:r>
            <a:r>
              <a:rPr lang="en-US" sz="2100" dirty="0">
                <a:latin typeface="Calibri"/>
                <a:cs typeface="Calibri"/>
              </a:rPr>
              <a:t>can</a:t>
            </a:r>
            <a:r>
              <a:rPr lang="en-US" sz="2100" spc="-15" dirty="0">
                <a:latin typeface="Calibri"/>
                <a:cs typeface="Calibri"/>
              </a:rPr>
              <a:t> </a:t>
            </a:r>
            <a:r>
              <a:rPr lang="en-US" sz="2100" dirty="0">
                <a:latin typeface="Calibri"/>
                <a:cs typeface="Calibri"/>
              </a:rPr>
              <a:t>be</a:t>
            </a:r>
            <a:r>
              <a:rPr lang="en-US" sz="2100" spc="450" dirty="0">
                <a:latin typeface="Calibri"/>
                <a:cs typeface="Calibri"/>
              </a:rPr>
              <a:t> </a:t>
            </a:r>
            <a:r>
              <a:rPr lang="en-US" sz="2100" dirty="0">
                <a:latin typeface="Calibri"/>
                <a:cs typeface="Calibri"/>
              </a:rPr>
              <a:t>propagated</a:t>
            </a:r>
            <a:r>
              <a:rPr lang="en-US" sz="2100" spc="-15" dirty="0">
                <a:latin typeface="Calibri"/>
                <a:cs typeface="Calibri"/>
              </a:rPr>
              <a:t> </a:t>
            </a:r>
            <a:r>
              <a:rPr lang="en-US" sz="2100" dirty="0">
                <a:latin typeface="Calibri"/>
                <a:cs typeface="Calibri"/>
              </a:rPr>
              <a:t>from</a:t>
            </a:r>
            <a:r>
              <a:rPr lang="en-US" sz="2100" spc="-23" dirty="0">
                <a:latin typeface="Calibri"/>
                <a:cs typeface="Calibri"/>
              </a:rPr>
              <a:t> </a:t>
            </a:r>
            <a:r>
              <a:rPr lang="en-US" sz="2100" dirty="0">
                <a:latin typeface="Calibri"/>
                <a:cs typeface="Calibri"/>
              </a:rPr>
              <a:t>one</a:t>
            </a:r>
            <a:r>
              <a:rPr lang="en-US" sz="2100" spc="-15" dirty="0">
                <a:latin typeface="Calibri"/>
                <a:cs typeface="Calibri"/>
              </a:rPr>
              <a:t> </a:t>
            </a:r>
            <a:r>
              <a:rPr lang="en-US" sz="2100" dirty="0">
                <a:latin typeface="Calibri"/>
                <a:cs typeface="Calibri"/>
              </a:rPr>
              <a:t>subject</a:t>
            </a:r>
            <a:r>
              <a:rPr lang="en-US" sz="2100" spc="-19" dirty="0">
                <a:latin typeface="Calibri"/>
                <a:cs typeface="Calibri"/>
              </a:rPr>
              <a:t> </a:t>
            </a:r>
            <a:r>
              <a:rPr lang="en-US" sz="2100" dirty="0">
                <a:latin typeface="Calibri"/>
                <a:cs typeface="Calibri"/>
              </a:rPr>
              <a:t>to</a:t>
            </a:r>
            <a:r>
              <a:rPr lang="en-US" sz="2100" spc="-15" dirty="0">
                <a:latin typeface="Calibri"/>
                <a:cs typeface="Calibri"/>
              </a:rPr>
              <a:t> </a:t>
            </a:r>
            <a:r>
              <a:rPr lang="en-US" sz="2100" dirty="0">
                <a:latin typeface="Calibri"/>
                <a:cs typeface="Calibri"/>
              </a:rPr>
              <a:t>another.</a:t>
            </a:r>
            <a:r>
              <a:rPr lang="en-US" sz="2100" spc="-11" dirty="0">
                <a:latin typeface="Calibri"/>
                <a:cs typeface="Calibri"/>
              </a:rPr>
              <a:t> </a:t>
            </a:r>
            <a:r>
              <a:rPr lang="en-US" sz="2100" spc="-8" dirty="0">
                <a:latin typeface="Calibri"/>
                <a:cs typeface="Calibri"/>
              </a:rPr>
              <a:t>Possession </a:t>
            </a:r>
            <a:r>
              <a:rPr lang="en-US" sz="2100" dirty="0">
                <a:latin typeface="Calibri"/>
                <a:cs typeface="Calibri"/>
              </a:rPr>
              <a:t>of</a:t>
            </a:r>
            <a:r>
              <a:rPr lang="en-US" sz="2100" spc="368" dirty="0">
                <a:latin typeface="Calibri"/>
                <a:cs typeface="Calibri"/>
              </a:rPr>
              <a:t> </a:t>
            </a:r>
            <a:r>
              <a:rPr lang="en-US" sz="2100" dirty="0">
                <a:latin typeface="Calibri"/>
                <a:cs typeface="Calibri"/>
              </a:rPr>
              <a:t>an</a:t>
            </a:r>
            <a:r>
              <a:rPr lang="en-US" sz="2100" spc="363" dirty="0">
                <a:latin typeface="Calibri"/>
                <a:cs typeface="Calibri"/>
              </a:rPr>
              <a:t> </a:t>
            </a:r>
            <a:r>
              <a:rPr lang="en-US" sz="2100" dirty="0">
                <a:latin typeface="Calibri"/>
                <a:cs typeface="Calibri"/>
              </a:rPr>
              <a:t>access</a:t>
            </a:r>
            <a:r>
              <a:rPr lang="en-US" sz="2100" spc="371" dirty="0">
                <a:latin typeface="Calibri"/>
                <a:cs typeface="Calibri"/>
              </a:rPr>
              <a:t> </a:t>
            </a:r>
            <a:r>
              <a:rPr lang="en-US" sz="2100" dirty="0">
                <a:latin typeface="Calibri"/>
                <a:cs typeface="Calibri"/>
              </a:rPr>
              <a:t>right</a:t>
            </a:r>
            <a:r>
              <a:rPr lang="en-US" sz="2100" spc="382" dirty="0">
                <a:latin typeface="Calibri"/>
                <a:cs typeface="Calibri"/>
              </a:rPr>
              <a:t> </a:t>
            </a:r>
            <a:r>
              <a:rPr lang="en-US" sz="2100" dirty="0">
                <a:latin typeface="Calibri"/>
                <a:cs typeface="Calibri"/>
              </a:rPr>
              <a:t>by</a:t>
            </a:r>
            <a:r>
              <a:rPr lang="en-US" sz="2100" spc="363" dirty="0">
                <a:latin typeface="Calibri"/>
                <a:cs typeface="Calibri"/>
              </a:rPr>
              <a:t> </a:t>
            </a:r>
            <a:r>
              <a:rPr lang="en-US" sz="2100" dirty="0">
                <a:latin typeface="Calibri"/>
                <a:cs typeface="Calibri"/>
              </a:rPr>
              <a:t>a</a:t>
            </a:r>
            <a:r>
              <a:rPr lang="en-US" sz="2100" spc="379" dirty="0">
                <a:latin typeface="Calibri"/>
                <a:cs typeface="Calibri"/>
              </a:rPr>
              <a:t> </a:t>
            </a:r>
            <a:r>
              <a:rPr lang="en-US" sz="2100" dirty="0">
                <a:latin typeface="Calibri"/>
                <a:cs typeface="Calibri"/>
              </a:rPr>
              <a:t>subject</a:t>
            </a:r>
            <a:r>
              <a:rPr lang="en-US" sz="2100" spc="379" dirty="0">
                <a:latin typeface="Calibri"/>
                <a:cs typeface="Calibri"/>
              </a:rPr>
              <a:t> </a:t>
            </a:r>
            <a:r>
              <a:rPr lang="en-US" sz="2100" dirty="0">
                <a:latin typeface="Calibri"/>
                <a:cs typeface="Calibri"/>
              </a:rPr>
              <a:t>is</a:t>
            </a:r>
            <a:r>
              <a:rPr lang="en-US" sz="2100" spc="379" dirty="0">
                <a:latin typeface="Calibri"/>
                <a:cs typeface="Calibri"/>
              </a:rPr>
              <a:t> </a:t>
            </a:r>
            <a:r>
              <a:rPr lang="en-US" sz="2100" dirty="0">
                <a:latin typeface="Calibri"/>
                <a:cs typeface="Calibri"/>
              </a:rPr>
              <a:t>sufficient</a:t>
            </a:r>
            <a:r>
              <a:rPr lang="en-US" sz="2100" spc="360" dirty="0">
                <a:latin typeface="Calibri"/>
                <a:cs typeface="Calibri"/>
              </a:rPr>
              <a:t> </a:t>
            </a:r>
            <a:r>
              <a:rPr lang="en-US" sz="2100" dirty="0">
                <a:latin typeface="Calibri"/>
                <a:cs typeface="Calibri"/>
              </a:rPr>
              <a:t>to</a:t>
            </a:r>
            <a:r>
              <a:rPr lang="en-US" sz="2100" spc="379" dirty="0">
                <a:latin typeface="Calibri"/>
                <a:cs typeface="Calibri"/>
              </a:rPr>
              <a:t> </a:t>
            </a:r>
            <a:r>
              <a:rPr lang="en-US" sz="2100" dirty="0">
                <a:latin typeface="Calibri"/>
                <a:cs typeface="Calibri"/>
              </a:rPr>
              <a:t>allow</a:t>
            </a:r>
            <a:r>
              <a:rPr lang="en-US" sz="2100" spc="375" dirty="0">
                <a:latin typeface="Calibri"/>
                <a:cs typeface="Calibri"/>
              </a:rPr>
              <a:t> </a:t>
            </a:r>
            <a:r>
              <a:rPr lang="en-US" sz="2100" dirty="0">
                <a:latin typeface="Calibri"/>
                <a:cs typeface="Calibri"/>
              </a:rPr>
              <a:t>access</a:t>
            </a:r>
            <a:r>
              <a:rPr lang="en-US" sz="2100" spc="363" dirty="0">
                <a:latin typeface="Calibri"/>
                <a:cs typeface="Calibri"/>
              </a:rPr>
              <a:t> </a:t>
            </a:r>
            <a:r>
              <a:rPr lang="en-US" sz="2100" dirty="0">
                <a:latin typeface="Calibri"/>
                <a:cs typeface="Calibri"/>
              </a:rPr>
              <a:t>to</a:t>
            </a:r>
            <a:r>
              <a:rPr lang="en-US" sz="2100" spc="379" dirty="0">
                <a:latin typeface="Calibri"/>
                <a:cs typeface="Calibri"/>
              </a:rPr>
              <a:t> </a:t>
            </a:r>
            <a:r>
              <a:rPr lang="en-US" sz="2100" spc="-19" dirty="0">
                <a:latin typeface="Calibri"/>
                <a:cs typeface="Calibri"/>
              </a:rPr>
              <a:t>the </a:t>
            </a:r>
            <a:r>
              <a:rPr lang="en-US" sz="2100" spc="-8" dirty="0">
                <a:latin typeface="Calibri"/>
                <a:cs typeface="Calibri"/>
              </a:rPr>
              <a:t>object.</a:t>
            </a:r>
            <a:endParaRPr lang="en-US" spc="-8" dirty="0"/>
          </a:p>
          <a:p>
            <a:r>
              <a:rPr lang="en-US" sz="2100" b="1" dirty="0">
                <a:latin typeface="Calibri"/>
                <a:cs typeface="Calibri"/>
              </a:rPr>
              <a:t>Mandatory</a:t>
            </a:r>
            <a:r>
              <a:rPr lang="en-US" sz="2100" b="1" spc="56" dirty="0">
                <a:latin typeface="Calibri"/>
                <a:cs typeface="Calibri"/>
              </a:rPr>
              <a:t> </a:t>
            </a:r>
            <a:r>
              <a:rPr lang="en-US" sz="2100" b="1" dirty="0">
                <a:latin typeface="Calibri"/>
                <a:cs typeface="Calibri"/>
              </a:rPr>
              <a:t>access</a:t>
            </a:r>
            <a:r>
              <a:rPr lang="en-US" sz="2100" b="1" spc="45" dirty="0">
                <a:latin typeface="Calibri"/>
                <a:cs typeface="Calibri"/>
              </a:rPr>
              <a:t> </a:t>
            </a:r>
            <a:r>
              <a:rPr lang="en-US" sz="2100" b="1" dirty="0">
                <a:latin typeface="Calibri"/>
                <a:cs typeface="Calibri"/>
              </a:rPr>
              <a:t>controls</a:t>
            </a:r>
            <a:r>
              <a:rPr lang="en-US" sz="2100" b="1" spc="41" dirty="0">
                <a:latin typeface="Calibri"/>
                <a:cs typeface="Calibri"/>
              </a:rPr>
              <a:t> </a:t>
            </a:r>
            <a:r>
              <a:rPr lang="en-US" sz="2100" b="1" dirty="0">
                <a:latin typeface="Calibri"/>
                <a:cs typeface="Calibri"/>
              </a:rPr>
              <a:t>(MAC)</a:t>
            </a:r>
            <a:r>
              <a:rPr lang="en-US" sz="2100" b="1" spc="60" dirty="0">
                <a:latin typeface="Calibri"/>
                <a:cs typeface="Calibri"/>
              </a:rPr>
              <a:t> </a:t>
            </a:r>
            <a:r>
              <a:rPr lang="en-US" sz="2100" dirty="0">
                <a:latin typeface="Calibri"/>
                <a:cs typeface="Calibri"/>
              </a:rPr>
              <a:t>–</a:t>
            </a:r>
            <a:r>
              <a:rPr lang="en-US" sz="2100" spc="45" dirty="0">
                <a:latin typeface="Calibri"/>
                <a:cs typeface="Calibri"/>
              </a:rPr>
              <a:t> </a:t>
            </a:r>
            <a:r>
              <a:rPr lang="en-US" sz="2100" dirty="0">
                <a:latin typeface="Calibri"/>
                <a:cs typeface="Calibri"/>
              </a:rPr>
              <a:t>the</a:t>
            </a:r>
            <a:r>
              <a:rPr lang="en-US" sz="2100" spc="45" dirty="0">
                <a:latin typeface="Calibri"/>
                <a:cs typeface="Calibri"/>
              </a:rPr>
              <a:t> </a:t>
            </a:r>
            <a:r>
              <a:rPr lang="en-US" sz="2100" dirty="0">
                <a:latin typeface="Calibri"/>
                <a:cs typeface="Calibri"/>
              </a:rPr>
              <a:t>access</a:t>
            </a:r>
            <a:r>
              <a:rPr lang="en-US" sz="2100" spc="49" dirty="0">
                <a:latin typeface="Calibri"/>
                <a:cs typeface="Calibri"/>
              </a:rPr>
              <a:t> </a:t>
            </a:r>
            <a:r>
              <a:rPr lang="en-US" sz="2100" dirty="0">
                <a:latin typeface="Calibri"/>
                <a:cs typeface="Calibri"/>
              </a:rPr>
              <a:t>of</a:t>
            </a:r>
            <a:r>
              <a:rPr lang="en-US" sz="2100" spc="45" dirty="0">
                <a:latin typeface="Calibri"/>
                <a:cs typeface="Calibri"/>
              </a:rPr>
              <a:t> </a:t>
            </a:r>
            <a:r>
              <a:rPr lang="en-US" sz="2100" dirty="0">
                <a:latin typeface="Calibri"/>
                <a:cs typeface="Calibri"/>
              </a:rPr>
              <a:t>subjects</a:t>
            </a:r>
            <a:r>
              <a:rPr lang="en-US" sz="2100" spc="64" dirty="0">
                <a:latin typeface="Calibri"/>
                <a:cs typeface="Calibri"/>
              </a:rPr>
              <a:t> </a:t>
            </a:r>
            <a:r>
              <a:rPr lang="en-US" sz="2100" dirty="0">
                <a:latin typeface="Calibri"/>
                <a:cs typeface="Calibri"/>
              </a:rPr>
              <a:t>to</a:t>
            </a:r>
            <a:r>
              <a:rPr lang="en-US" sz="2100" spc="45" dirty="0">
                <a:latin typeface="Calibri"/>
                <a:cs typeface="Calibri"/>
              </a:rPr>
              <a:t> </a:t>
            </a:r>
            <a:r>
              <a:rPr lang="en-US" sz="2100" spc="-8" dirty="0">
                <a:latin typeface="Calibri"/>
                <a:cs typeface="Calibri"/>
              </a:rPr>
              <a:t>objects </a:t>
            </a:r>
            <a:r>
              <a:rPr lang="en-US" sz="2100" dirty="0">
                <a:latin typeface="Calibri"/>
                <a:cs typeface="Calibri"/>
              </a:rPr>
              <a:t>is</a:t>
            </a:r>
            <a:r>
              <a:rPr lang="en-US" spc="53" dirty="0"/>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1" dirty="0">
                <a:latin typeface="Calibri"/>
                <a:cs typeface="Calibri"/>
              </a:rPr>
              <a:t> </a:t>
            </a:r>
            <a:r>
              <a:rPr lang="en-US" sz="2100" dirty="0">
                <a:latin typeface="Calibri"/>
                <a:cs typeface="Calibri"/>
              </a:rPr>
              <a:t>a</a:t>
            </a:r>
            <a:r>
              <a:rPr lang="en-US" sz="2100" spc="49" dirty="0">
                <a:latin typeface="Calibri"/>
                <a:cs typeface="Calibri"/>
              </a:rPr>
              <a:t> </a:t>
            </a:r>
            <a:r>
              <a:rPr lang="en-US" sz="2100" spc="-15" dirty="0">
                <a:latin typeface="Calibri"/>
                <a:cs typeface="Calibri"/>
              </a:rPr>
              <a:t>system-</a:t>
            </a:r>
            <a:r>
              <a:rPr lang="en-US" sz="2100" dirty="0">
                <a:latin typeface="Calibri"/>
                <a:cs typeface="Calibri"/>
              </a:rPr>
              <a:t>wide</a:t>
            </a:r>
            <a:r>
              <a:rPr lang="en-US" sz="2100" spc="41" dirty="0">
                <a:latin typeface="Calibri"/>
                <a:cs typeface="Calibri"/>
              </a:rPr>
              <a:t> </a:t>
            </a:r>
            <a:r>
              <a:rPr lang="en-US" sz="2100" dirty="0">
                <a:latin typeface="Calibri"/>
                <a:cs typeface="Calibri"/>
              </a:rPr>
              <a:t>policies</a:t>
            </a:r>
            <a:r>
              <a:rPr lang="en-US" sz="2100" spc="45" dirty="0">
                <a:latin typeface="Calibri"/>
                <a:cs typeface="Calibri"/>
              </a:rPr>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9" dirty="0">
                <a:latin typeface="Calibri"/>
                <a:cs typeface="Calibri"/>
              </a:rPr>
              <a:t> </a:t>
            </a:r>
            <a:r>
              <a:rPr lang="en-US" sz="2100" dirty="0">
                <a:latin typeface="Calibri"/>
                <a:cs typeface="Calibri"/>
              </a:rPr>
              <a:t>security</a:t>
            </a:r>
            <a:r>
              <a:rPr lang="en-US" sz="2100" spc="41" dirty="0">
                <a:latin typeface="Calibri"/>
                <a:cs typeface="Calibri"/>
              </a:rPr>
              <a:t> </a:t>
            </a:r>
            <a:r>
              <a:rPr lang="en-US" sz="2100" dirty="0">
                <a:latin typeface="Calibri"/>
                <a:cs typeface="Calibri"/>
              </a:rPr>
              <a:t>labels)</a:t>
            </a:r>
            <a:r>
              <a:rPr lang="en-US" sz="2100" spc="53" dirty="0">
                <a:latin typeface="Calibri"/>
                <a:cs typeface="Calibri"/>
              </a:rPr>
              <a:t> </a:t>
            </a:r>
            <a:r>
              <a:rPr lang="en-US" sz="2100" dirty="0">
                <a:latin typeface="Calibri"/>
                <a:cs typeface="Calibri"/>
              </a:rPr>
              <a:t>that</a:t>
            </a:r>
            <a:r>
              <a:rPr lang="en-US" sz="2100" spc="41" dirty="0">
                <a:latin typeface="Calibri"/>
                <a:cs typeface="Calibri"/>
              </a:rPr>
              <a:t> </a:t>
            </a:r>
            <a:r>
              <a:rPr lang="en-US" sz="2100" spc="-19" dirty="0">
                <a:latin typeface="Calibri"/>
                <a:cs typeface="Calibri"/>
              </a:rPr>
              <a:t>can </a:t>
            </a:r>
            <a:r>
              <a:rPr lang="en-US" sz="2100" dirty="0">
                <a:latin typeface="Calibri"/>
                <a:cs typeface="Calibri"/>
              </a:rPr>
              <a:t>be</a:t>
            </a:r>
            <a:r>
              <a:rPr lang="en-US" sz="2100" spc="-19" dirty="0">
                <a:latin typeface="Calibri"/>
                <a:cs typeface="Calibri"/>
              </a:rPr>
              <a:t> </a:t>
            </a:r>
            <a:r>
              <a:rPr lang="en-US" sz="2100" dirty="0">
                <a:latin typeface="Calibri"/>
                <a:cs typeface="Calibri"/>
              </a:rPr>
              <a:t>changed</a:t>
            </a:r>
            <a:r>
              <a:rPr lang="en-US" sz="2100" spc="-19" dirty="0">
                <a:latin typeface="Calibri"/>
                <a:cs typeface="Calibri"/>
              </a:rPr>
              <a:t> </a:t>
            </a:r>
            <a:r>
              <a:rPr lang="en-US" sz="2100" dirty="0">
                <a:latin typeface="Calibri"/>
                <a:cs typeface="Calibri"/>
              </a:rPr>
              <a:t>only</a:t>
            </a:r>
            <a:r>
              <a:rPr lang="en-US" sz="2100" spc="-26" dirty="0">
                <a:latin typeface="Calibri"/>
                <a:cs typeface="Calibri"/>
              </a:rPr>
              <a:t> </a:t>
            </a:r>
            <a:r>
              <a:rPr lang="en-US" sz="2100" dirty="0">
                <a:latin typeface="Calibri"/>
                <a:cs typeface="Calibri"/>
              </a:rPr>
              <a:t>by</a:t>
            </a:r>
            <a:r>
              <a:rPr lang="en-US" sz="2100" spc="-11" dirty="0">
                <a:latin typeface="Calibri"/>
                <a:cs typeface="Calibri"/>
              </a:rPr>
              <a:t> </a:t>
            </a:r>
            <a:r>
              <a:rPr lang="en-US" sz="2100" dirty="0">
                <a:latin typeface="Calibri"/>
                <a:cs typeface="Calibri"/>
              </a:rPr>
              <a:t>the</a:t>
            </a:r>
            <a:r>
              <a:rPr lang="en-US" sz="2100" spc="-34" dirty="0">
                <a:latin typeface="Calibri"/>
                <a:cs typeface="Calibri"/>
              </a:rPr>
              <a:t> </a:t>
            </a:r>
            <a:r>
              <a:rPr lang="en-US" sz="2100" spc="-8" dirty="0">
                <a:latin typeface="Calibri"/>
                <a:cs typeface="Calibri"/>
              </a:rPr>
              <a:t>administrator.</a:t>
            </a:r>
            <a:endParaRPr lang="en-US" dirty="0"/>
          </a:p>
          <a:p>
            <a:r>
              <a:rPr lang="en-US" sz="2100" b="1" spc="-8" dirty="0">
                <a:latin typeface="Calibri"/>
                <a:cs typeface="Calibri"/>
              </a:rPr>
              <a:t>Role-</a:t>
            </a:r>
            <a:r>
              <a:rPr lang="en-US" sz="2100" b="1" dirty="0">
                <a:latin typeface="Calibri"/>
                <a:cs typeface="Calibri"/>
              </a:rPr>
              <a:t>Based</a:t>
            </a:r>
            <a:r>
              <a:rPr lang="en-US" sz="2100" b="1" spc="109" dirty="0">
                <a:latin typeface="Calibri"/>
                <a:cs typeface="Calibri"/>
              </a:rPr>
              <a:t> </a:t>
            </a:r>
            <a:r>
              <a:rPr lang="en-US" sz="2100" b="1" dirty="0">
                <a:latin typeface="Calibri"/>
                <a:cs typeface="Calibri"/>
              </a:rPr>
              <a:t>Access</a:t>
            </a:r>
            <a:r>
              <a:rPr lang="en-US" sz="2100" b="1" spc="120" dirty="0">
                <a:latin typeface="Calibri"/>
                <a:cs typeface="Calibri"/>
              </a:rPr>
              <a:t> </a:t>
            </a:r>
            <a:r>
              <a:rPr lang="en-US" sz="2100" b="1" dirty="0">
                <a:latin typeface="Calibri"/>
                <a:cs typeface="Calibri"/>
              </a:rPr>
              <a:t>Control</a:t>
            </a:r>
            <a:r>
              <a:rPr lang="en-US" sz="2100" b="1" spc="101" dirty="0">
                <a:latin typeface="Calibri"/>
                <a:cs typeface="Calibri"/>
              </a:rPr>
              <a:t> </a:t>
            </a:r>
            <a:r>
              <a:rPr lang="en-US" sz="2100" b="1" dirty="0">
                <a:latin typeface="Calibri"/>
                <a:cs typeface="Calibri"/>
              </a:rPr>
              <a:t>(RBAC)</a:t>
            </a:r>
            <a:r>
              <a:rPr lang="en-US" sz="2100" b="1" spc="109" dirty="0">
                <a:latin typeface="Calibri"/>
                <a:cs typeface="Calibri"/>
              </a:rPr>
              <a:t> </a:t>
            </a:r>
            <a:r>
              <a:rPr lang="en-US" sz="2100" dirty="0">
                <a:latin typeface="Calibri"/>
                <a:cs typeface="Calibri"/>
              </a:rPr>
              <a:t>–</a:t>
            </a:r>
            <a:r>
              <a:rPr lang="en-US" sz="2100" spc="109" dirty="0">
                <a:latin typeface="Calibri"/>
                <a:cs typeface="Calibri"/>
              </a:rPr>
              <a:t> </a:t>
            </a:r>
            <a:r>
              <a:rPr lang="en-US" sz="2100" dirty="0">
                <a:latin typeface="Calibri"/>
                <a:cs typeface="Calibri"/>
              </a:rPr>
              <a:t>can</a:t>
            </a:r>
            <a:r>
              <a:rPr lang="en-US" sz="2100" spc="113" dirty="0">
                <a:latin typeface="Calibri"/>
                <a:cs typeface="Calibri"/>
              </a:rPr>
              <a:t> </a:t>
            </a:r>
            <a:r>
              <a:rPr lang="en-US" sz="2100" dirty="0">
                <a:latin typeface="Calibri"/>
                <a:cs typeface="Calibri"/>
              </a:rPr>
              <a:t>be</a:t>
            </a:r>
            <a:r>
              <a:rPr lang="en-US" sz="2100" spc="105" dirty="0">
                <a:latin typeface="Calibri"/>
                <a:cs typeface="Calibri"/>
              </a:rPr>
              <a:t> </a:t>
            </a:r>
            <a:r>
              <a:rPr lang="en-US" sz="2100" dirty="0">
                <a:latin typeface="Calibri"/>
                <a:cs typeface="Calibri"/>
              </a:rPr>
              <a:t>configured</a:t>
            </a:r>
            <a:r>
              <a:rPr lang="en-US" sz="2100" spc="98" dirty="0">
                <a:latin typeface="Calibri"/>
                <a:cs typeface="Calibri"/>
              </a:rPr>
              <a:t> </a:t>
            </a:r>
            <a:r>
              <a:rPr lang="en-US" sz="2100" dirty="0">
                <a:latin typeface="Calibri"/>
                <a:cs typeface="Calibri"/>
              </a:rPr>
              <a:t>as</a:t>
            </a:r>
            <a:r>
              <a:rPr lang="en-US" sz="2100" spc="116" dirty="0">
                <a:latin typeface="Calibri"/>
                <a:cs typeface="Calibri"/>
              </a:rPr>
              <a:t> </a:t>
            </a:r>
            <a:r>
              <a:rPr lang="en-US" sz="2100" dirty="0">
                <a:latin typeface="Calibri"/>
                <a:cs typeface="Calibri"/>
              </a:rPr>
              <a:t>both</a:t>
            </a:r>
            <a:r>
              <a:rPr lang="en-US" sz="2100" spc="113" dirty="0">
                <a:latin typeface="Calibri"/>
                <a:cs typeface="Calibri"/>
              </a:rPr>
              <a:t> </a:t>
            </a:r>
            <a:r>
              <a:rPr lang="en-US" sz="2100" spc="-19" dirty="0">
                <a:latin typeface="Calibri"/>
                <a:cs typeface="Calibri"/>
              </a:rPr>
              <a:t>MAC </a:t>
            </a:r>
            <a:r>
              <a:rPr lang="en-US" sz="2100" dirty="0">
                <a:latin typeface="Calibri"/>
                <a:cs typeface="Calibri"/>
              </a:rPr>
              <a:t>or</a:t>
            </a:r>
            <a:r>
              <a:rPr lang="en-US" spc="-41" dirty="0"/>
              <a:t> </a:t>
            </a:r>
            <a:r>
              <a:rPr lang="en-US" sz="2100" dirty="0">
                <a:latin typeface="Calibri"/>
                <a:cs typeface="Calibri"/>
              </a:rPr>
              <a:t>DAC,</a:t>
            </a:r>
            <a:r>
              <a:rPr lang="en-US" sz="2100" spc="-34" dirty="0">
                <a:latin typeface="Calibri"/>
                <a:cs typeface="Calibri"/>
              </a:rPr>
              <a:t> </a:t>
            </a:r>
            <a:r>
              <a:rPr lang="en-US" sz="2100" dirty="0">
                <a:latin typeface="Calibri"/>
                <a:cs typeface="Calibri"/>
              </a:rPr>
              <a:t>access</a:t>
            </a:r>
            <a:r>
              <a:rPr lang="en-US" sz="2100" spc="-38" dirty="0">
                <a:latin typeface="Calibri"/>
                <a:cs typeface="Calibri"/>
              </a:rPr>
              <a:t> </a:t>
            </a:r>
            <a:r>
              <a:rPr lang="en-US" sz="2100" dirty="0">
                <a:latin typeface="Calibri"/>
                <a:cs typeface="Calibri"/>
              </a:rPr>
              <a:t>to</a:t>
            </a:r>
            <a:r>
              <a:rPr lang="en-US" sz="2100" spc="-30" dirty="0">
                <a:latin typeface="Calibri"/>
                <a:cs typeface="Calibri"/>
              </a:rPr>
              <a:t> </a:t>
            </a:r>
            <a:r>
              <a:rPr lang="en-US" sz="2100" dirty="0">
                <a:latin typeface="Calibri"/>
                <a:cs typeface="Calibri"/>
              </a:rPr>
              <a:t>objects</a:t>
            </a:r>
            <a:r>
              <a:rPr lang="en-US" sz="2100" spc="-26" dirty="0">
                <a:latin typeface="Calibri"/>
                <a:cs typeface="Calibri"/>
              </a:rPr>
              <a:t> </a:t>
            </a:r>
            <a:r>
              <a:rPr lang="en-US" sz="2100" dirty="0">
                <a:latin typeface="Calibri"/>
                <a:cs typeface="Calibri"/>
              </a:rPr>
              <a:t>is</a:t>
            </a:r>
            <a:r>
              <a:rPr lang="en-US" sz="2100" spc="-34" dirty="0">
                <a:latin typeface="Calibri"/>
                <a:cs typeface="Calibri"/>
              </a:rPr>
              <a:t> </a:t>
            </a:r>
            <a:r>
              <a:rPr lang="en-US" sz="2100" dirty="0">
                <a:latin typeface="Calibri"/>
                <a:cs typeface="Calibri"/>
              </a:rPr>
              <a:t>based</a:t>
            </a:r>
            <a:r>
              <a:rPr lang="en-US" sz="2100" spc="-23" dirty="0">
                <a:latin typeface="Calibri"/>
                <a:cs typeface="Calibri"/>
              </a:rPr>
              <a:t> </a:t>
            </a:r>
            <a:r>
              <a:rPr lang="en-US" sz="2100" dirty="0">
                <a:latin typeface="Calibri"/>
                <a:cs typeface="Calibri"/>
              </a:rPr>
              <a:t>on</a:t>
            </a:r>
            <a:r>
              <a:rPr lang="en-US" sz="2100" spc="-34" dirty="0">
                <a:latin typeface="Calibri"/>
                <a:cs typeface="Calibri"/>
              </a:rPr>
              <a:t> </a:t>
            </a:r>
            <a:r>
              <a:rPr lang="en-US" sz="2100" spc="-8" dirty="0">
                <a:latin typeface="Calibri"/>
                <a:cs typeface="Calibri"/>
              </a:rPr>
              <a:t>roles.</a:t>
            </a:r>
            <a:endParaRPr lang="en-US" sz="2100" dirty="0">
              <a:latin typeface="Calibri"/>
              <a:cs typeface="Calibri"/>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4D189B-193D-4BD9-AFAF-EA40012A2A27}"/>
              </a:ext>
            </a:extLst>
          </p:cNvPr>
          <p:cNvSpPr>
            <a:spLocks noGrp="1"/>
          </p:cNvSpPr>
          <p:nvPr>
            <p:ph type="title"/>
          </p:nvPr>
        </p:nvSpPr>
        <p:spPr/>
        <p:txBody>
          <a:bodyPr/>
          <a:lstStyle/>
          <a:p>
            <a:r>
              <a:rPr lang="en-US" sz="3600" dirty="0"/>
              <a:t>Discretionary</a:t>
            </a:r>
            <a:r>
              <a:rPr lang="en-US" sz="3600" spc="-86" dirty="0"/>
              <a:t> </a:t>
            </a:r>
            <a:r>
              <a:rPr lang="en-US" spc="-86" dirty="0"/>
              <a:t>A</a:t>
            </a:r>
            <a:r>
              <a:rPr lang="en-US" sz="3600" dirty="0"/>
              <a:t>ccess</a:t>
            </a:r>
            <a:r>
              <a:rPr lang="en-US" sz="3600" spc="-75" dirty="0"/>
              <a:t> </a:t>
            </a:r>
            <a:r>
              <a:rPr lang="en-US" spc="-8" dirty="0"/>
              <a:t>C</a:t>
            </a:r>
            <a:r>
              <a:rPr lang="en-US" sz="3600" spc="-8" dirty="0"/>
              <a:t>ontrol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19" dirty="0">
                <a:latin typeface="+mj-lt"/>
              </a:rPr>
              <a:t>DAC</a:t>
            </a:r>
          </a:p>
        </p:txBody>
      </p:sp>
      <p:sp>
        <p:nvSpPr>
          <p:cNvPr id="3" name="object 3"/>
          <p:cNvSpPr txBox="1"/>
          <p:nvPr/>
        </p:nvSpPr>
        <p:spPr>
          <a:xfrm>
            <a:off x="687705" y="1280131"/>
            <a:ext cx="7102316" cy="2477762"/>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1800" dirty="0">
                <a:latin typeface="+mn-lt"/>
                <a:cs typeface="Calibri"/>
              </a:rPr>
              <a:t>No</a:t>
            </a:r>
            <a:r>
              <a:rPr sz="1800" spc="-30" dirty="0">
                <a:latin typeface="+mn-lt"/>
                <a:cs typeface="Calibri"/>
              </a:rPr>
              <a:t> </a:t>
            </a:r>
            <a:r>
              <a:rPr sz="1800" dirty="0">
                <a:latin typeface="+mn-lt"/>
                <a:cs typeface="Calibri"/>
              </a:rPr>
              <a:t>precise</a:t>
            </a:r>
            <a:r>
              <a:rPr sz="1800" spc="-26" dirty="0">
                <a:latin typeface="+mn-lt"/>
                <a:cs typeface="Calibri"/>
              </a:rPr>
              <a:t> </a:t>
            </a:r>
            <a:r>
              <a:rPr sz="1800" spc="-8" dirty="0">
                <a:latin typeface="+mn-lt"/>
                <a:cs typeface="Calibri"/>
              </a:rPr>
              <a:t>definition.</a:t>
            </a:r>
            <a:endParaRPr lang="en-US" sz="1800" spc="-8" dirty="0">
              <a:latin typeface="+mn-lt"/>
              <a:cs typeface="Calibri"/>
            </a:endParaRPr>
          </a:p>
          <a:p>
            <a:pPr marL="180022" indent="-170497">
              <a:spcBef>
                <a:spcPts val="581"/>
              </a:spcBef>
              <a:buFont typeface="Arial"/>
              <a:buChar char="•"/>
              <a:tabLst>
                <a:tab pos="180022" algn="l"/>
              </a:tabLst>
            </a:pPr>
            <a:r>
              <a:rPr lang="en-US" sz="1800" b="0" i="0" dirty="0">
                <a:solidFill>
                  <a:srgbClr val="000000"/>
                </a:solidFill>
                <a:effectLst/>
                <a:latin typeface="+mn-lt"/>
              </a:rPr>
              <a:t>The underlying philosophy in DAC is that subjects can determine who has access to their objects.</a:t>
            </a:r>
            <a:endParaRPr sz="1800" dirty="0">
              <a:latin typeface="+mn-lt"/>
              <a:cs typeface="Calibri"/>
            </a:endParaRPr>
          </a:p>
          <a:p>
            <a:pPr marL="180022" indent="-170497">
              <a:lnSpc>
                <a:spcPts val="2393"/>
              </a:lnSpc>
              <a:spcBef>
                <a:spcPts val="506"/>
              </a:spcBef>
              <a:buFont typeface="Arial"/>
              <a:buChar char="•"/>
              <a:tabLst>
                <a:tab pos="180022" algn="l"/>
              </a:tabLst>
            </a:pPr>
            <a:r>
              <a:rPr sz="1800" dirty="0">
                <a:latin typeface="+mn-lt"/>
                <a:cs typeface="Calibri"/>
              </a:rPr>
              <a:t>Basically,</a:t>
            </a:r>
            <a:r>
              <a:rPr sz="1800" spc="-41" dirty="0">
                <a:latin typeface="+mn-lt"/>
                <a:cs typeface="Calibri"/>
              </a:rPr>
              <a:t> </a:t>
            </a:r>
            <a:r>
              <a:rPr sz="1800" dirty="0">
                <a:latin typeface="+mn-lt"/>
                <a:cs typeface="Calibri"/>
              </a:rPr>
              <a:t>DAC</a:t>
            </a:r>
            <a:r>
              <a:rPr sz="1800" spc="-41" dirty="0">
                <a:latin typeface="+mn-lt"/>
                <a:cs typeface="Calibri"/>
              </a:rPr>
              <a:t> </a:t>
            </a:r>
            <a:r>
              <a:rPr sz="1800" dirty="0">
                <a:latin typeface="+mn-lt"/>
                <a:cs typeface="Calibri"/>
              </a:rPr>
              <a:t>allows</a:t>
            </a:r>
            <a:r>
              <a:rPr sz="1800" spc="-49" dirty="0">
                <a:latin typeface="+mn-lt"/>
                <a:cs typeface="Calibri"/>
              </a:rPr>
              <a:t> </a:t>
            </a:r>
            <a:r>
              <a:rPr sz="1800" dirty="0">
                <a:latin typeface="+mn-lt"/>
                <a:cs typeface="Calibri"/>
              </a:rPr>
              <a:t>access</a:t>
            </a:r>
            <a:r>
              <a:rPr sz="1800" spc="-49" dirty="0">
                <a:latin typeface="+mn-lt"/>
                <a:cs typeface="Calibri"/>
              </a:rPr>
              <a:t> </a:t>
            </a:r>
            <a:r>
              <a:rPr sz="1800" dirty="0">
                <a:latin typeface="+mn-lt"/>
                <a:cs typeface="Calibri"/>
              </a:rPr>
              <a:t>rights</a:t>
            </a:r>
            <a:r>
              <a:rPr sz="1800" spc="-34" dirty="0">
                <a:latin typeface="+mn-lt"/>
                <a:cs typeface="Calibri"/>
              </a:rPr>
              <a:t> </a:t>
            </a:r>
            <a:r>
              <a:rPr sz="1800" dirty="0">
                <a:latin typeface="+mn-lt"/>
                <a:cs typeface="Calibri"/>
              </a:rPr>
              <a:t>to</a:t>
            </a:r>
            <a:r>
              <a:rPr sz="1800" spc="-49" dirty="0">
                <a:latin typeface="+mn-lt"/>
                <a:cs typeface="Calibri"/>
              </a:rPr>
              <a:t> </a:t>
            </a:r>
            <a:r>
              <a:rPr sz="1800" dirty="0">
                <a:latin typeface="+mn-lt"/>
                <a:cs typeface="Calibri"/>
              </a:rPr>
              <a:t>be</a:t>
            </a:r>
            <a:r>
              <a:rPr sz="1800" spc="-38" dirty="0">
                <a:latin typeface="+mn-lt"/>
                <a:cs typeface="Calibri"/>
              </a:rPr>
              <a:t> </a:t>
            </a:r>
            <a:r>
              <a:rPr sz="1800" dirty="0">
                <a:latin typeface="+mn-lt"/>
                <a:cs typeface="Calibri"/>
              </a:rPr>
              <a:t>propagated</a:t>
            </a:r>
            <a:r>
              <a:rPr sz="1800" spc="-41" dirty="0">
                <a:latin typeface="+mn-lt"/>
                <a:cs typeface="Calibri"/>
              </a:rPr>
              <a:t> </a:t>
            </a:r>
            <a:r>
              <a:rPr sz="1800" dirty="0">
                <a:latin typeface="+mn-lt"/>
                <a:cs typeface="Calibri"/>
              </a:rPr>
              <a:t>at</a:t>
            </a:r>
            <a:r>
              <a:rPr sz="1800" spc="-49" dirty="0">
                <a:latin typeface="+mn-lt"/>
                <a:cs typeface="Calibri"/>
              </a:rPr>
              <a:t> </a:t>
            </a:r>
            <a:r>
              <a:rPr sz="1800" spc="-8" dirty="0">
                <a:latin typeface="+mn-lt"/>
                <a:cs typeface="Calibri"/>
              </a:rPr>
              <a:t>subject’s</a:t>
            </a:r>
            <a:r>
              <a:rPr lang="en-US" sz="1800" spc="-8" dirty="0">
                <a:latin typeface="+mn-lt"/>
                <a:cs typeface="Calibri"/>
              </a:rPr>
              <a:t> </a:t>
            </a:r>
            <a:r>
              <a:rPr lang="en-US" sz="1800" dirty="0">
                <a:latin typeface="+mn-lt"/>
                <a:cs typeface="Calibri"/>
              </a:rPr>
              <a:t>d</a:t>
            </a:r>
            <a:r>
              <a:rPr sz="1800" spc="-8" dirty="0">
                <a:latin typeface="+mn-lt"/>
                <a:cs typeface="Calibri"/>
              </a:rPr>
              <a:t>iscretion</a:t>
            </a:r>
            <a:endParaRPr sz="1800" dirty="0">
              <a:latin typeface="+mn-lt"/>
              <a:cs typeface="Calibri"/>
            </a:endParaRPr>
          </a:p>
          <a:p>
            <a:pPr marL="522923" lvl="1" indent="-170497">
              <a:spcBef>
                <a:spcPts val="176"/>
              </a:spcBef>
              <a:buFont typeface="Arial"/>
              <a:buChar char="•"/>
              <a:tabLst>
                <a:tab pos="522923" algn="l"/>
              </a:tabLst>
            </a:pPr>
            <a:r>
              <a:rPr sz="1600" dirty="0">
                <a:latin typeface="+mn-lt"/>
                <a:cs typeface="Calibri"/>
              </a:rPr>
              <a:t>often</a:t>
            </a:r>
            <a:r>
              <a:rPr sz="1600" spc="-26" dirty="0">
                <a:latin typeface="+mn-lt"/>
                <a:cs typeface="Calibri"/>
              </a:rPr>
              <a:t> </a:t>
            </a:r>
            <a:r>
              <a:rPr sz="1600" dirty="0">
                <a:latin typeface="+mn-lt"/>
                <a:cs typeface="Calibri"/>
              </a:rPr>
              <a:t>has</a:t>
            </a:r>
            <a:r>
              <a:rPr sz="1600" spc="-19" dirty="0">
                <a:latin typeface="+mn-lt"/>
                <a:cs typeface="Calibri"/>
              </a:rPr>
              <a:t> </a:t>
            </a:r>
            <a:r>
              <a:rPr sz="1600" dirty="0">
                <a:latin typeface="+mn-lt"/>
                <a:cs typeface="Calibri"/>
              </a:rPr>
              <a:t>the</a:t>
            </a:r>
            <a:r>
              <a:rPr sz="1600" spc="-19" dirty="0">
                <a:latin typeface="+mn-lt"/>
                <a:cs typeface="Calibri"/>
              </a:rPr>
              <a:t> </a:t>
            </a:r>
            <a:r>
              <a:rPr sz="1600" dirty="0">
                <a:latin typeface="+mn-lt"/>
                <a:cs typeface="Calibri"/>
              </a:rPr>
              <a:t>notion</a:t>
            </a:r>
            <a:r>
              <a:rPr sz="1600" spc="-23" dirty="0">
                <a:latin typeface="+mn-lt"/>
                <a:cs typeface="Calibri"/>
              </a:rPr>
              <a:t> </a:t>
            </a:r>
            <a:r>
              <a:rPr sz="1600" dirty="0">
                <a:latin typeface="+mn-lt"/>
                <a:cs typeface="Calibri"/>
              </a:rPr>
              <a:t>of</a:t>
            </a:r>
            <a:r>
              <a:rPr sz="1600" spc="-23" dirty="0">
                <a:latin typeface="+mn-lt"/>
                <a:cs typeface="Calibri"/>
              </a:rPr>
              <a:t> </a:t>
            </a:r>
            <a:r>
              <a:rPr sz="1600" dirty="0">
                <a:latin typeface="+mn-lt"/>
                <a:cs typeface="Calibri"/>
              </a:rPr>
              <a:t>owner</a:t>
            </a:r>
            <a:r>
              <a:rPr sz="1600" spc="-30" dirty="0">
                <a:latin typeface="+mn-lt"/>
                <a:cs typeface="Calibri"/>
              </a:rPr>
              <a:t> </a:t>
            </a:r>
            <a:r>
              <a:rPr sz="1600" dirty="0">
                <a:latin typeface="+mn-lt"/>
                <a:cs typeface="Calibri"/>
              </a:rPr>
              <a:t>of</a:t>
            </a:r>
            <a:r>
              <a:rPr sz="1600" spc="-23" dirty="0">
                <a:latin typeface="+mn-lt"/>
                <a:cs typeface="Calibri"/>
              </a:rPr>
              <a:t> </a:t>
            </a:r>
            <a:r>
              <a:rPr sz="1600" dirty="0">
                <a:latin typeface="+mn-lt"/>
                <a:cs typeface="Calibri"/>
              </a:rPr>
              <a:t>an</a:t>
            </a:r>
            <a:r>
              <a:rPr sz="1600" spc="-23" dirty="0">
                <a:latin typeface="+mn-lt"/>
                <a:cs typeface="Calibri"/>
              </a:rPr>
              <a:t> </a:t>
            </a:r>
            <a:r>
              <a:rPr sz="1600" spc="-8" dirty="0">
                <a:latin typeface="+mn-lt"/>
                <a:cs typeface="Calibri"/>
              </a:rPr>
              <a:t>object</a:t>
            </a:r>
            <a:endParaRPr sz="1600" dirty="0">
              <a:latin typeface="+mn-lt"/>
              <a:cs typeface="Calibri"/>
            </a:endParaRPr>
          </a:p>
          <a:p>
            <a:pPr marL="522923" lvl="1" indent="-170497">
              <a:spcBef>
                <a:spcPts val="161"/>
              </a:spcBef>
              <a:buFont typeface="Arial"/>
              <a:buChar char="•"/>
              <a:tabLst>
                <a:tab pos="522923" algn="l"/>
              </a:tabLst>
            </a:pPr>
            <a:r>
              <a:rPr sz="1600" dirty="0">
                <a:latin typeface="+mn-lt"/>
                <a:cs typeface="Calibri"/>
              </a:rPr>
              <a:t>used</a:t>
            </a:r>
            <a:r>
              <a:rPr sz="1600" spc="-41" dirty="0">
                <a:latin typeface="+mn-lt"/>
                <a:cs typeface="Calibri"/>
              </a:rPr>
              <a:t> </a:t>
            </a:r>
            <a:r>
              <a:rPr sz="1600" dirty="0">
                <a:latin typeface="+mn-lt"/>
                <a:cs typeface="Calibri"/>
              </a:rPr>
              <a:t>in</a:t>
            </a:r>
            <a:r>
              <a:rPr sz="1600" spc="-38" dirty="0">
                <a:latin typeface="+mn-lt"/>
                <a:cs typeface="Calibri"/>
              </a:rPr>
              <a:t> </a:t>
            </a:r>
            <a:r>
              <a:rPr sz="1600" dirty="0">
                <a:latin typeface="+mn-lt"/>
                <a:cs typeface="Calibri"/>
              </a:rPr>
              <a:t>UNIX,</a:t>
            </a:r>
            <a:r>
              <a:rPr sz="1600" spc="-38" dirty="0">
                <a:latin typeface="+mn-lt"/>
                <a:cs typeface="Calibri"/>
              </a:rPr>
              <a:t> </a:t>
            </a:r>
            <a:r>
              <a:rPr sz="1600" dirty="0">
                <a:latin typeface="+mn-lt"/>
                <a:cs typeface="Calibri"/>
              </a:rPr>
              <a:t>Windows,</a:t>
            </a:r>
            <a:r>
              <a:rPr sz="1600" spc="-34" dirty="0">
                <a:latin typeface="+mn-lt"/>
                <a:cs typeface="Calibri"/>
              </a:rPr>
              <a:t> </a:t>
            </a:r>
            <a:r>
              <a:rPr sz="1600" spc="-15" dirty="0">
                <a:latin typeface="+mn-lt"/>
                <a:cs typeface="Calibri"/>
              </a:rPr>
              <a:t>etc.</a:t>
            </a:r>
            <a:endParaRPr lang="en-US" sz="1600" spc="-15" dirty="0">
              <a:latin typeface="+mn-lt"/>
              <a:cs typeface="Calibri"/>
            </a:endParaRPr>
          </a:p>
          <a:p>
            <a:pPr marL="522923" indent="-170497">
              <a:spcBef>
                <a:spcPts val="161"/>
              </a:spcBef>
              <a:buFont typeface="Arial"/>
              <a:buChar char="•"/>
              <a:tabLst>
                <a:tab pos="522923" algn="l"/>
              </a:tabLst>
            </a:pPr>
            <a:endParaRPr sz="1600" dirty="0">
              <a:latin typeface="+mn-lt"/>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DAC</a:t>
            </a:r>
            <a:r>
              <a:rPr spc="-68" dirty="0">
                <a:latin typeface="+mj-lt"/>
              </a:rPr>
              <a:t> </a:t>
            </a:r>
            <a:r>
              <a:rPr spc="-8" dirty="0">
                <a:latin typeface="+mj-lt"/>
              </a:rPr>
              <a:t>Implementation</a:t>
            </a:r>
          </a:p>
        </p:txBody>
      </p:sp>
      <p:sp>
        <p:nvSpPr>
          <p:cNvPr id="3" name="object 3"/>
          <p:cNvSpPr txBox="1"/>
          <p:nvPr/>
        </p:nvSpPr>
        <p:spPr>
          <a:xfrm>
            <a:off x="687705" y="1344892"/>
            <a:ext cx="7769066" cy="2257285"/>
          </a:xfrm>
          <a:prstGeom prst="rect">
            <a:avLst/>
          </a:prstGeom>
        </p:spPr>
        <p:txBody>
          <a:bodyPr vert="horz" wrap="square" lIns="0" tIns="40005" rIns="0" bIns="0" rtlCol="0">
            <a:spAutoFit/>
          </a:bodyPr>
          <a:lstStyle/>
          <a:p>
            <a:pPr marL="180022" marR="3810" indent="-170497" algn="just">
              <a:lnSpc>
                <a:spcPct val="114000"/>
              </a:lnSpc>
              <a:spcBef>
                <a:spcPts val="315"/>
              </a:spcBef>
              <a:buFont typeface="Arial"/>
              <a:buChar char="•"/>
              <a:tabLst>
                <a:tab pos="180975" algn="l"/>
              </a:tabLst>
            </a:pPr>
            <a:r>
              <a:rPr sz="2000" dirty="0">
                <a:latin typeface="+mn-lt"/>
                <a:cs typeface="Calibri"/>
              </a:rPr>
              <a:t>Let</a:t>
            </a:r>
            <a:r>
              <a:rPr sz="2000" spc="-19" dirty="0">
                <a:latin typeface="+mn-lt"/>
                <a:cs typeface="Calibri"/>
              </a:rPr>
              <a:t> </a:t>
            </a:r>
            <a:r>
              <a:rPr sz="2000" i="1" dirty="0">
                <a:latin typeface="+mn-lt"/>
                <a:cs typeface="Calibri"/>
              </a:rPr>
              <a:t>S</a:t>
            </a:r>
            <a:r>
              <a:rPr sz="2000" i="1" spc="-19" dirty="0">
                <a:latin typeface="+mn-lt"/>
                <a:cs typeface="Calibri"/>
              </a:rPr>
              <a:t> </a:t>
            </a:r>
            <a:r>
              <a:rPr sz="2000" dirty="0">
                <a:latin typeface="+mn-lt"/>
                <a:cs typeface="Calibri"/>
              </a:rPr>
              <a:t>be</a:t>
            </a:r>
            <a:r>
              <a:rPr sz="2000" spc="-19"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5" dirty="0">
                <a:latin typeface="+mn-lt"/>
                <a:cs typeface="Calibri"/>
              </a:rPr>
              <a:t> </a:t>
            </a:r>
            <a:r>
              <a:rPr sz="2000" dirty="0">
                <a:latin typeface="+mn-lt"/>
                <a:cs typeface="Calibri"/>
              </a:rPr>
              <a:t>of</a:t>
            </a:r>
            <a:r>
              <a:rPr sz="2000" spc="-19" dirty="0">
                <a:latin typeface="+mn-lt"/>
                <a:cs typeface="Calibri"/>
              </a:rPr>
              <a:t> </a:t>
            </a:r>
            <a:r>
              <a:rPr sz="2000" dirty="0">
                <a:latin typeface="+mn-lt"/>
                <a:cs typeface="Calibri"/>
              </a:rPr>
              <a:t>all</a:t>
            </a:r>
            <a:r>
              <a:rPr sz="2000" spc="-23" dirty="0">
                <a:latin typeface="+mn-lt"/>
                <a:cs typeface="Calibri"/>
              </a:rPr>
              <a:t> </a:t>
            </a:r>
            <a:r>
              <a:rPr sz="2000" dirty="0">
                <a:latin typeface="+mn-lt"/>
                <a:cs typeface="Calibri"/>
              </a:rPr>
              <a:t>subjects,</a:t>
            </a:r>
            <a:r>
              <a:rPr sz="2000" spc="-4" dirty="0">
                <a:latin typeface="+mn-lt"/>
                <a:cs typeface="Calibri"/>
              </a:rPr>
              <a:t> </a:t>
            </a:r>
            <a:r>
              <a:rPr sz="2000" i="1" dirty="0">
                <a:latin typeface="+mn-lt"/>
                <a:cs typeface="Calibri"/>
              </a:rPr>
              <a:t>O</a:t>
            </a:r>
            <a:r>
              <a:rPr sz="2000" i="1" spc="-23"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1" dirty="0">
                <a:latin typeface="+mn-lt"/>
                <a:cs typeface="Calibri"/>
              </a:rPr>
              <a:t> </a:t>
            </a:r>
            <a:r>
              <a:rPr sz="2000" dirty="0">
                <a:latin typeface="+mn-lt"/>
                <a:cs typeface="Calibri"/>
              </a:rPr>
              <a:t>of</a:t>
            </a:r>
            <a:r>
              <a:rPr sz="2000" spc="-15" dirty="0">
                <a:latin typeface="+mn-lt"/>
                <a:cs typeface="Calibri"/>
              </a:rPr>
              <a:t> </a:t>
            </a:r>
            <a:r>
              <a:rPr sz="2000" dirty="0">
                <a:latin typeface="+mn-lt"/>
                <a:cs typeface="Calibri"/>
              </a:rPr>
              <a:t>all</a:t>
            </a:r>
            <a:r>
              <a:rPr sz="2000" spc="-23" dirty="0">
                <a:latin typeface="+mn-lt"/>
                <a:cs typeface="Calibri"/>
              </a:rPr>
              <a:t> </a:t>
            </a:r>
            <a:r>
              <a:rPr sz="2000" dirty="0">
                <a:latin typeface="+mn-lt"/>
                <a:cs typeface="Calibri"/>
              </a:rPr>
              <a:t>objects,</a:t>
            </a:r>
            <a:r>
              <a:rPr sz="2000" spc="-23" dirty="0">
                <a:latin typeface="+mn-lt"/>
                <a:cs typeface="Calibri"/>
              </a:rPr>
              <a:t> </a:t>
            </a:r>
            <a:r>
              <a:rPr sz="2000" dirty="0">
                <a:latin typeface="+mn-lt"/>
                <a:cs typeface="Calibri"/>
              </a:rPr>
              <a:t>and P</a:t>
            </a:r>
            <a:r>
              <a:rPr sz="2000" spc="-11" dirty="0">
                <a:latin typeface="+mn-lt"/>
                <a:cs typeface="Calibri"/>
              </a:rPr>
              <a:t> </a:t>
            </a:r>
            <a:r>
              <a:rPr sz="2000" dirty="0">
                <a:latin typeface="+mn-lt"/>
                <a:cs typeface="Calibri"/>
              </a:rPr>
              <a:t>the</a:t>
            </a:r>
            <a:r>
              <a:rPr sz="2000" spc="-19" dirty="0">
                <a:latin typeface="+mn-lt"/>
                <a:cs typeface="Calibri"/>
              </a:rPr>
              <a:t> </a:t>
            </a:r>
            <a:r>
              <a:rPr sz="2000" dirty="0">
                <a:latin typeface="+mn-lt"/>
                <a:cs typeface="Calibri"/>
              </a:rPr>
              <a:t>set</a:t>
            </a:r>
            <a:r>
              <a:rPr sz="2000" spc="-15" dirty="0">
                <a:latin typeface="+mn-lt"/>
                <a:cs typeface="Calibri"/>
              </a:rPr>
              <a:t> </a:t>
            </a:r>
            <a:r>
              <a:rPr sz="2000" spc="-19" dirty="0">
                <a:latin typeface="+mn-lt"/>
                <a:cs typeface="Calibri"/>
              </a:rPr>
              <a:t>of </a:t>
            </a:r>
            <a:r>
              <a:rPr sz="2000" dirty="0">
                <a:latin typeface="+mn-lt"/>
                <a:cs typeface="Calibri"/>
              </a:rPr>
              <a:t>all</a:t>
            </a:r>
            <a:r>
              <a:rPr sz="2000" spc="217" dirty="0">
                <a:latin typeface="+mn-lt"/>
                <a:cs typeface="Calibri"/>
              </a:rPr>
              <a:t> </a:t>
            </a:r>
            <a:r>
              <a:rPr sz="2000" dirty="0">
                <a:latin typeface="+mn-lt"/>
                <a:cs typeface="Calibri"/>
              </a:rPr>
              <a:t>permissions.</a:t>
            </a:r>
            <a:r>
              <a:rPr sz="2000" spc="225" dirty="0">
                <a:latin typeface="+mn-lt"/>
                <a:cs typeface="Calibri"/>
              </a:rPr>
              <a:t> </a:t>
            </a:r>
            <a:r>
              <a:rPr sz="2000" dirty="0">
                <a:latin typeface="+mn-lt"/>
                <a:cs typeface="Calibri"/>
              </a:rPr>
              <a:t>The</a:t>
            </a:r>
            <a:r>
              <a:rPr sz="2000" spc="233" dirty="0">
                <a:latin typeface="+mn-lt"/>
                <a:cs typeface="Calibri"/>
              </a:rPr>
              <a:t> </a:t>
            </a:r>
            <a:r>
              <a:rPr sz="2000" dirty="0">
                <a:latin typeface="+mn-lt"/>
                <a:cs typeface="Calibri"/>
              </a:rPr>
              <a:t>description</a:t>
            </a:r>
            <a:r>
              <a:rPr sz="2000" spc="214" dirty="0">
                <a:latin typeface="+mn-lt"/>
                <a:cs typeface="Calibri"/>
              </a:rPr>
              <a:t> </a:t>
            </a:r>
            <a:r>
              <a:rPr sz="2000" dirty="0">
                <a:latin typeface="+mn-lt"/>
                <a:cs typeface="Calibri"/>
              </a:rPr>
              <a:t>of</a:t>
            </a:r>
            <a:r>
              <a:rPr sz="2000" spc="221" dirty="0">
                <a:latin typeface="+mn-lt"/>
                <a:cs typeface="Calibri"/>
              </a:rPr>
              <a:t> </a:t>
            </a:r>
            <a:r>
              <a:rPr sz="2000" dirty="0">
                <a:latin typeface="+mn-lt"/>
                <a:cs typeface="Calibri"/>
              </a:rPr>
              <a:t>access</a:t>
            </a:r>
            <a:r>
              <a:rPr sz="2000" spc="229" dirty="0">
                <a:latin typeface="+mn-lt"/>
                <a:cs typeface="Calibri"/>
              </a:rPr>
              <a:t> </a:t>
            </a:r>
            <a:r>
              <a:rPr sz="2000" dirty="0">
                <a:latin typeface="+mn-lt"/>
                <a:cs typeface="Calibri"/>
              </a:rPr>
              <a:t>control</a:t>
            </a:r>
            <a:r>
              <a:rPr sz="2000" spc="221" dirty="0">
                <a:latin typeface="+mn-lt"/>
                <a:cs typeface="Calibri"/>
              </a:rPr>
              <a:t> </a:t>
            </a:r>
            <a:r>
              <a:rPr sz="2000" dirty="0">
                <a:latin typeface="+mn-lt"/>
                <a:cs typeface="Calibri"/>
              </a:rPr>
              <a:t>can</a:t>
            </a:r>
            <a:r>
              <a:rPr sz="2000" spc="225" dirty="0">
                <a:latin typeface="+mn-lt"/>
                <a:cs typeface="Calibri"/>
              </a:rPr>
              <a:t> </a:t>
            </a:r>
            <a:r>
              <a:rPr sz="2000" dirty="0">
                <a:latin typeface="+mn-lt"/>
                <a:cs typeface="Calibri"/>
              </a:rPr>
              <a:t>be</a:t>
            </a:r>
            <a:r>
              <a:rPr sz="2000" spc="221" dirty="0">
                <a:latin typeface="+mn-lt"/>
                <a:cs typeface="Calibri"/>
              </a:rPr>
              <a:t> </a:t>
            </a:r>
            <a:r>
              <a:rPr sz="2000" dirty="0">
                <a:latin typeface="+mn-lt"/>
                <a:cs typeface="Calibri"/>
              </a:rPr>
              <a:t>given</a:t>
            </a:r>
            <a:r>
              <a:rPr sz="2000" spc="236" dirty="0">
                <a:latin typeface="+mn-lt"/>
                <a:cs typeface="Calibri"/>
              </a:rPr>
              <a:t> </a:t>
            </a:r>
            <a:r>
              <a:rPr sz="2000" dirty="0">
                <a:latin typeface="+mn-lt"/>
                <a:cs typeface="Calibri"/>
              </a:rPr>
              <a:t>by</a:t>
            </a:r>
            <a:r>
              <a:rPr sz="2000" spc="217" dirty="0">
                <a:latin typeface="+mn-lt"/>
                <a:cs typeface="Calibri"/>
              </a:rPr>
              <a:t> </a:t>
            </a:r>
            <a:r>
              <a:rPr sz="2000" spc="-38" dirty="0">
                <a:latin typeface="+mn-lt"/>
                <a:cs typeface="Calibri"/>
              </a:rPr>
              <a:t>a </a:t>
            </a:r>
            <a:r>
              <a:rPr sz="2000" dirty="0">
                <a:latin typeface="+mn-lt"/>
                <a:cs typeface="Calibri"/>
              </a:rPr>
              <a:t>set A</a:t>
            </a:r>
            <a:r>
              <a:rPr sz="2000" spc="-8" dirty="0">
                <a:latin typeface="+mn-lt"/>
                <a:cs typeface="Calibri"/>
              </a:rPr>
              <a:t> </a:t>
            </a:r>
            <a:r>
              <a:rPr sz="2000" dirty="0">
                <a:latin typeface="+mn-lt"/>
                <a:cs typeface="Cambria Math"/>
              </a:rPr>
              <a:t>⊆ </a:t>
            </a:r>
            <a:r>
              <a:rPr sz="2000" dirty="0">
                <a:latin typeface="+mn-lt"/>
                <a:cs typeface="Calibri"/>
              </a:rPr>
              <a:t>S</a:t>
            </a:r>
            <a:r>
              <a:rPr sz="2000" spc="-4" dirty="0">
                <a:latin typeface="+mn-lt"/>
                <a:cs typeface="Calibri"/>
              </a:rPr>
              <a:t> </a:t>
            </a:r>
            <a:r>
              <a:rPr sz="2000" dirty="0">
                <a:latin typeface="+mn-lt"/>
                <a:cs typeface="Calibri"/>
              </a:rPr>
              <a:t>×</a:t>
            </a:r>
            <a:r>
              <a:rPr sz="2000" spc="-11" dirty="0">
                <a:latin typeface="+mn-lt"/>
                <a:cs typeface="Calibri"/>
              </a:rPr>
              <a:t> </a:t>
            </a:r>
            <a:r>
              <a:rPr sz="2000" dirty="0">
                <a:latin typeface="+mn-lt"/>
                <a:cs typeface="Calibri"/>
              </a:rPr>
              <a:t>O</a:t>
            </a:r>
            <a:r>
              <a:rPr sz="2000" spc="-4" dirty="0">
                <a:latin typeface="+mn-lt"/>
                <a:cs typeface="Calibri"/>
              </a:rPr>
              <a:t> </a:t>
            </a:r>
            <a:r>
              <a:rPr sz="2000" dirty="0">
                <a:latin typeface="+mn-lt"/>
                <a:cs typeface="Calibri"/>
              </a:rPr>
              <a:t>×</a:t>
            </a:r>
            <a:r>
              <a:rPr sz="2000" spc="-11" dirty="0">
                <a:latin typeface="+mn-lt"/>
                <a:cs typeface="Calibri"/>
              </a:rPr>
              <a:t> </a:t>
            </a:r>
            <a:r>
              <a:rPr sz="2000" spc="-19" dirty="0">
                <a:latin typeface="+mn-lt"/>
                <a:cs typeface="Calibri"/>
              </a:rPr>
              <a:t>P.</a:t>
            </a:r>
            <a:endParaRPr lang="en-US" sz="2000" spc="-19" dirty="0">
              <a:latin typeface="+mn-lt"/>
              <a:cs typeface="Calibri"/>
            </a:endParaRPr>
          </a:p>
          <a:p>
            <a:pPr marL="180022" marR="3810" indent="-170497" algn="just">
              <a:lnSpc>
                <a:spcPct val="114000"/>
              </a:lnSpc>
              <a:spcBef>
                <a:spcPts val="315"/>
              </a:spcBef>
              <a:buFont typeface="Arial"/>
              <a:buChar char="•"/>
              <a:tabLst>
                <a:tab pos="180975" algn="l"/>
              </a:tabLst>
            </a:pPr>
            <a:endParaRPr sz="2000" dirty="0">
              <a:latin typeface="+mn-lt"/>
              <a:cs typeface="Calibri"/>
            </a:endParaRPr>
          </a:p>
          <a:p>
            <a:pPr marL="180022" marR="3810" indent="-170497" algn="just">
              <a:lnSpc>
                <a:spcPct val="114000"/>
              </a:lnSpc>
              <a:spcBef>
                <a:spcPts val="769"/>
              </a:spcBef>
              <a:buFont typeface="Arial"/>
              <a:buChar char="•"/>
              <a:tabLst>
                <a:tab pos="180975" algn="l"/>
              </a:tabLst>
            </a:pPr>
            <a:r>
              <a:rPr sz="2000" dirty="0">
                <a:latin typeface="+mn-lt"/>
                <a:cs typeface="Calibri"/>
              </a:rPr>
              <a:t>When</a:t>
            </a:r>
            <a:r>
              <a:rPr sz="2000" spc="4" dirty="0">
                <a:latin typeface="+mn-lt"/>
                <a:cs typeface="Calibri"/>
              </a:rPr>
              <a:t> </a:t>
            </a:r>
            <a:r>
              <a:rPr sz="2000" dirty="0">
                <a:latin typeface="+mn-lt"/>
                <a:cs typeface="Calibri"/>
              </a:rPr>
              <a:t>new</a:t>
            </a:r>
            <a:r>
              <a:rPr sz="2000" spc="8" dirty="0">
                <a:latin typeface="+mn-lt"/>
                <a:cs typeface="Calibri"/>
              </a:rPr>
              <a:t> </a:t>
            </a:r>
            <a:r>
              <a:rPr sz="2000" dirty="0">
                <a:latin typeface="+mn-lt"/>
                <a:cs typeface="Calibri"/>
              </a:rPr>
              <a:t>permissions</a:t>
            </a:r>
            <a:r>
              <a:rPr sz="2000" spc="11" dirty="0">
                <a:latin typeface="+mn-lt"/>
                <a:cs typeface="Calibri"/>
              </a:rPr>
              <a:t> </a:t>
            </a:r>
            <a:r>
              <a:rPr sz="2000" dirty="0">
                <a:latin typeface="+mn-lt"/>
                <a:cs typeface="Calibri"/>
              </a:rPr>
              <a:t>are added, triplets are added</a:t>
            </a:r>
            <a:r>
              <a:rPr sz="2000" spc="8" dirty="0">
                <a:latin typeface="+mn-lt"/>
                <a:cs typeface="Calibri"/>
              </a:rPr>
              <a:t> </a:t>
            </a:r>
            <a:r>
              <a:rPr sz="2000" dirty="0">
                <a:latin typeface="+mn-lt"/>
                <a:cs typeface="Calibri"/>
              </a:rPr>
              <a:t>to</a:t>
            </a:r>
            <a:r>
              <a:rPr sz="2000" spc="15" dirty="0">
                <a:latin typeface="+mn-lt"/>
                <a:cs typeface="Calibri"/>
              </a:rPr>
              <a:t> </a:t>
            </a:r>
            <a:r>
              <a:rPr sz="2000" dirty="0">
                <a:latin typeface="+mn-lt"/>
                <a:cs typeface="Calibri"/>
              </a:rPr>
              <a:t>A;</a:t>
            </a:r>
            <a:r>
              <a:rPr sz="2000" spc="8" dirty="0">
                <a:latin typeface="+mn-lt"/>
                <a:cs typeface="Calibri"/>
              </a:rPr>
              <a:t> </a:t>
            </a:r>
            <a:r>
              <a:rPr sz="2000" dirty="0">
                <a:latin typeface="+mn-lt"/>
                <a:cs typeface="Calibri"/>
              </a:rPr>
              <a:t>when</a:t>
            </a:r>
            <a:r>
              <a:rPr sz="2000" spc="8" dirty="0">
                <a:latin typeface="+mn-lt"/>
                <a:cs typeface="Calibri"/>
              </a:rPr>
              <a:t> </a:t>
            </a:r>
            <a:r>
              <a:rPr sz="2000" spc="-15" dirty="0">
                <a:latin typeface="+mn-lt"/>
                <a:cs typeface="Calibri"/>
              </a:rPr>
              <a:t>they </a:t>
            </a:r>
            <a:r>
              <a:rPr sz="2000" dirty="0">
                <a:latin typeface="+mn-lt"/>
                <a:cs typeface="Calibri"/>
              </a:rPr>
              <a:t>are</a:t>
            </a:r>
            <a:r>
              <a:rPr sz="2000" spc="-60" dirty="0">
                <a:latin typeface="+mn-lt"/>
                <a:cs typeface="Calibri"/>
              </a:rPr>
              <a:t> </a:t>
            </a:r>
            <a:r>
              <a:rPr sz="2000" dirty="0">
                <a:latin typeface="+mn-lt"/>
                <a:cs typeface="Calibri"/>
              </a:rPr>
              <a:t>removed</a:t>
            </a:r>
            <a:r>
              <a:rPr sz="2000" spc="-34" dirty="0">
                <a:latin typeface="+mn-lt"/>
                <a:cs typeface="Calibri"/>
              </a:rPr>
              <a:t> </a:t>
            </a:r>
            <a:r>
              <a:rPr sz="2000" dirty="0">
                <a:latin typeface="+mn-lt"/>
                <a:cs typeface="Calibri"/>
              </a:rPr>
              <a:t>(revoked),</a:t>
            </a:r>
            <a:r>
              <a:rPr sz="2000" spc="-49" dirty="0">
                <a:latin typeface="+mn-lt"/>
                <a:cs typeface="Calibri"/>
              </a:rPr>
              <a:t> </a:t>
            </a:r>
            <a:r>
              <a:rPr sz="2000" dirty="0">
                <a:latin typeface="+mn-lt"/>
                <a:cs typeface="Calibri"/>
              </a:rPr>
              <a:t>triplets</a:t>
            </a:r>
            <a:r>
              <a:rPr sz="2000" spc="-34" dirty="0">
                <a:latin typeface="+mn-lt"/>
                <a:cs typeface="Calibri"/>
              </a:rPr>
              <a:t> </a:t>
            </a:r>
            <a:r>
              <a:rPr sz="2000" dirty="0">
                <a:latin typeface="+mn-lt"/>
                <a:cs typeface="Calibri"/>
              </a:rPr>
              <a:t>are</a:t>
            </a:r>
            <a:r>
              <a:rPr sz="2000" spc="-56" dirty="0">
                <a:latin typeface="+mn-lt"/>
                <a:cs typeface="Calibri"/>
              </a:rPr>
              <a:t> </a:t>
            </a:r>
            <a:r>
              <a:rPr sz="2000" spc="-8" dirty="0">
                <a:latin typeface="+mn-lt"/>
                <a:cs typeface="Calibri"/>
              </a:rPr>
              <a:t>deleted.</a:t>
            </a:r>
            <a:endParaRPr sz="2000" dirty="0">
              <a:latin typeface="+mn-lt"/>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Access</a:t>
            </a:r>
            <a:r>
              <a:rPr spc="-41" dirty="0">
                <a:latin typeface="+mj-lt"/>
              </a:rPr>
              <a:t> </a:t>
            </a:r>
            <a:r>
              <a:rPr lang="en-US" spc="-41" dirty="0">
                <a:latin typeface="+mj-lt"/>
              </a:rPr>
              <a:t>C</a:t>
            </a:r>
            <a:r>
              <a:rPr dirty="0">
                <a:latin typeface="+mj-lt"/>
              </a:rPr>
              <a:t>ontrol</a:t>
            </a:r>
            <a:r>
              <a:rPr spc="-34" dirty="0">
                <a:latin typeface="+mj-lt"/>
              </a:rPr>
              <a:t> </a:t>
            </a:r>
            <a:r>
              <a:rPr dirty="0">
                <a:latin typeface="+mj-lt"/>
              </a:rPr>
              <a:t>–</a:t>
            </a:r>
            <a:r>
              <a:rPr spc="-38" dirty="0">
                <a:latin typeface="+mj-lt"/>
              </a:rPr>
              <a:t> </a:t>
            </a:r>
            <a:r>
              <a:rPr spc="-8" dirty="0">
                <a:latin typeface="+mj-lt"/>
              </a:rPr>
              <a:t>Representation</a:t>
            </a:r>
          </a:p>
        </p:txBody>
      </p:sp>
      <p:graphicFrame>
        <p:nvGraphicFramePr>
          <p:cNvPr id="3" name="object 3"/>
          <p:cNvGraphicFramePr>
            <a:graphicFrameLocks noGrp="1"/>
          </p:cNvGraphicFramePr>
          <p:nvPr>
            <p:extLst>
              <p:ext uri="{D42A27DB-BD31-4B8C-83A1-F6EECF244321}">
                <p14:modId xmlns:p14="http://schemas.microsoft.com/office/powerpoint/2010/main" val="3207474039"/>
              </p:ext>
            </p:extLst>
          </p:nvPr>
        </p:nvGraphicFramePr>
        <p:xfrm>
          <a:off x="1684312" y="2795492"/>
          <a:ext cx="5154929" cy="1323023"/>
        </p:xfrm>
        <a:graphic>
          <a:graphicData uri="http://schemas.openxmlformats.org/drawingml/2006/table">
            <a:tbl>
              <a:tblPr firstRow="1" bandRow="1">
                <a:tableStyleId>{2D5ABB26-0587-4C30-8999-92F81FD0307C}</a:tableStyleId>
              </a:tblPr>
              <a:tblGrid>
                <a:gridCol w="278130">
                  <a:extLst>
                    <a:ext uri="{9D8B030D-6E8A-4147-A177-3AD203B41FA5}">
                      <a16:colId xmlns:a16="http://schemas.microsoft.com/office/drawing/2014/main" val="20000"/>
                    </a:ext>
                  </a:extLst>
                </a:gridCol>
                <a:gridCol w="1219199">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11455">
                <a:tc>
                  <a:txBody>
                    <a:bodyPr/>
                    <a:lstStyle/>
                    <a:p>
                      <a:pPr>
                        <a:lnSpc>
                          <a:spcPct val="100000"/>
                        </a:lnSpc>
                      </a:pPr>
                      <a:endParaRPr sz="1300" dirty="0">
                        <a:latin typeface="Times New Roman"/>
                        <a:cs typeface="Times New Roman"/>
                      </a:endParaRPr>
                    </a:p>
                  </a:txBody>
                  <a:tcPr marL="0" marR="0" marT="0" marB="0"/>
                </a:tc>
                <a:tc>
                  <a:txBody>
                    <a:bodyPr/>
                    <a:lstStyle/>
                    <a:p>
                      <a:pPr algn="ctr">
                        <a:lnSpc>
                          <a:spcPts val="1710"/>
                        </a:lnSpc>
                      </a:pPr>
                      <a:r>
                        <a:rPr sz="1400" spc="-50" dirty="0">
                          <a:latin typeface="Calibri"/>
                          <a:cs typeface="Calibri"/>
                        </a:rPr>
                        <a:t>A</a:t>
                      </a:r>
                      <a:endParaRPr sz="1400" dirty="0">
                        <a:latin typeface="Calibri"/>
                        <a:cs typeface="Calibri"/>
                      </a:endParaRPr>
                    </a:p>
                  </a:txBody>
                  <a:tcPr marL="0" marR="0" marT="0" marB="0">
                    <a:lnB w="12700">
                      <a:solidFill>
                        <a:srgbClr val="000000"/>
                      </a:solidFill>
                      <a:prstDash val="solid"/>
                    </a:lnB>
                  </a:tcPr>
                </a:tc>
                <a:tc>
                  <a:txBody>
                    <a:bodyPr/>
                    <a:lstStyle/>
                    <a:p>
                      <a:pPr marL="635" algn="ctr">
                        <a:lnSpc>
                          <a:spcPts val="1710"/>
                        </a:lnSpc>
                      </a:pPr>
                      <a:r>
                        <a:rPr sz="1400" spc="-50" dirty="0">
                          <a:latin typeface="Calibri"/>
                          <a:cs typeface="Calibri"/>
                        </a:rPr>
                        <a:t>B</a:t>
                      </a:r>
                      <a:endParaRPr sz="1400">
                        <a:latin typeface="Calibri"/>
                        <a:cs typeface="Calibri"/>
                      </a:endParaRPr>
                    </a:p>
                  </a:txBody>
                  <a:tcPr marL="0" marR="0" marT="0" marB="0">
                    <a:lnB w="12700">
                      <a:solidFill>
                        <a:srgbClr val="000000"/>
                      </a:solidFill>
                      <a:prstDash val="solid"/>
                    </a:lnB>
                  </a:tcPr>
                </a:tc>
                <a:tc>
                  <a:txBody>
                    <a:bodyPr/>
                    <a:lstStyle/>
                    <a:p>
                      <a:pPr marL="1905" algn="ctr">
                        <a:lnSpc>
                          <a:spcPts val="1710"/>
                        </a:lnSpc>
                      </a:pPr>
                      <a:r>
                        <a:rPr sz="1400" spc="-50" dirty="0">
                          <a:latin typeface="Calibri"/>
                          <a:cs typeface="Calibri"/>
                        </a:rPr>
                        <a:t>C</a:t>
                      </a:r>
                      <a:endParaRPr sz="1400">
                        <a:latin typeface="Calibri"/>
                        <a:cs typeface="Calibri"/>
                      </a:endParaRPr>
                    </a:p>
                  </a:txBody>
                  <a:tcPr marL="0" marR="0" marT="0" marB="0">
                    <a:lnB w="12700">
                      <a:solidFill>
                        <a:srgbClr val="000000"/>
                      </a:solidFill>
                      <a:prstDash val="solid"/>
                    </a:lnB>
                  </a:tcPr>
                </a:tc>
                <a:tc>
                  <a:txBody>
                    <a:bodyPr/>
                    <a:lstStyle/>
                    <a:p>
                      <a:pPr marL="2540" algn="ctr">
                        <a:lnSpc>
                          <a:spcPts val="1710"/>
                        </a:lnSpc>
                      </a:pPr>
                      <a:r>
                        <a:rPr sz="1400" spc="-50" dirty="0">
                          <a:latin typeface="Calibri"/>
                          <a:cs typeface="Calibri"/>
                        </a:rPr>
                        <a:t>D</a:t>
                      </a:r>
                      <a:endParaRPr sz="1400">
                        <a:latin typeface="Calibri"/>
                        <a:cs typeface="Calibri"/>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278130">
                <a:tc>
                  <a:txBody>
                    <a:bodyPr/>
                    <a:lstStyle/>
                    <a:p>
                      <a:pPr marL="15875">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15875">
                        <a:lnSpc>
                          <a:spcPct val="100000"/>
                        </a:lnSpc>
                        <a:spcBef>
                          <a:spcPts val="250"/>
                        </a:spcBef>
                      </a:pPr>
                      <a:r>
                        <a:rPr sz="1400" spc="-25" dirty="0">
                          <a:latin typeface="Calibri"/>
                          <a:cs typeface="Calibri"/>
                        </a:rPr>
                        <a:t>U2</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5" dirty="0">
                          <a:latin typeface="Calibri"/>
                          <a:cs typeface="Calibri"/>
                        </a:rPr>
                        <a:t>rw</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0" dirty="0">
                          <a:latin typeface="Calibri"/>
                          <a:cs typeface="Calibri"/>
                        </a:rPr>
                        <a:t>kill</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8130">
                <a:tc>
                  <a:txBody>
                    <a:bodyPr/>
                    <a:lstStyle/>
                    <a:p>
                      <a:pPr marL="15875">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lang="en-US" sz="1400" spc="-10" dirty="0">
                          <a:latin typeface="Calibri"/>
                          <a:cs typeface="Calibri"/>
                        </a:rPr>
                        <a:t>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7654">
                <a:tc>
                  <a:txBody>
                    <a:bodyPr/>
                    <a:lstStyle/>
                    <a:p>
                      <a:pPr marL="15875">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grpSp>
        <p:nvGrpSpPr>
          <p:cNvPr id="4" name="object 4"/>
          <p:cNvGrpSpPr/>
          <p:nvPr/>
        </p:nvGrpSpPr>
        <p:grpSpPr>
          <a:xfrm>
            <a:off x="1387030" y="2306574"/>
            <a:ext cx="6555105" cy="346710"/>
            <a:chOff x="1849373" y="3075432"/>
            <a:chExt cx="8740140" cy="462280"/>
          </a:xfrm>
        </p:grpSpPr>
        <p:sp>
          <p:nvSpPr>
            <p:cNvPr id="5" name="object 5"/>
            <p:cNvSpPr/>
            <p:nvPr/>
          </p:nvSpPr>
          <p:spPr>
            <a:xfrm>
              <a:off x="1849373" y="3265043"/>
              <a:ext cx="8740140" cy="85725"/>
            </a:xfrm>
            <a:custGeom>
              <a:avLst/>
              <a:gdLst/>
              <a:ahLst/>
              <a:cxnLst/>
              <a:rect l="l" t="t" r="r" b="b"/>
              <a:pathLst>
                <a:path w="8740140" h="85725">
                  <a:moveTo>
                    <a:pt x="8654034" y="57149"/>
                  </a:moveTo>
                  <a:lnTo>
                    <a:pt x="8654034" y="85725"/>
                  </a:lnTo>
                  <a:lnTo>
                    <a:pt x="8711099" y="57150"/>
                  </a:lnTo>
                  <a:lnTo>
                    <a:pt x="8654034" y="57149"/>
                  </a:lnTo>
                  <a:close/>
                </a:path>
                <a:path w="8740140" h="85725">
                  <a:moveTo>
                    <a:pt x="8654034" y="28574"/>
                  </a:moveTo>
                  <a:lnTo>
                    <a:pt x="8654034" y="57149"/>
                  </a:lnTo>
                  <a:lnTo>
                    <a:pt x="8668258" y="57150"/>
                  </a:lnTo>
                  <a:lnTo>
                    <a:pt x="8668258" y="28575"/>
                  </a:lnTo>
                  <a:lnTo>
                    <a:pt x="8654034" y="28574"/>
                  </a:lnTo>
                  <a:close/>
                </a:path>
                <a:path w="8740140" h="85725">
                  <a:moveTo>
                    <a:pt x="8654034" y="0"/>
                  </a:moveTo>
                  <a:lnTo>
                    <a:pt x="8654034" y="28574"/>
                  </a:lnTo>
                  <a:lnTo>
                    <a:pt x="8668258" y="28575"/>
                  </a:lnTo>
                  <a:lnTo>
                    <a:pt x="8668258" y="57150"/>
                  </a:lnTo>
                  <a:lnTo>
                    <a:pt x="8711099" y="57149"/>
                  </a:lnTo>
                  <a:lnTo>
                    <a:pt x="8739759" y="42799"/>
                  </a:lnTo>
                  <a:lnTo>
                    <a:pt x="8654034" y="0"/>
                  </a:lnTo>
                  <a:close/>
                </a:path>
                <a:path w="8740140" h="85725">
                  <a:moveTo>
                    <a:pt x="0" y="28448"/>
                  </a:moveTo>
                  <a:lnTo>
                    <a:pt x="0" y="57023"/>
                  </a:lnTo>
                  <a:lnTo>
                    <a:pt x="8654034" y="57149"/>
                  </a:lnTo>
                  <a:lnTo>
                    <a:pt x="8654034" y="28574"/>
                  </a:lnTo>
                  <a:lnTo>
                    <a:pt x="0" y="28448"/>
                  </a:lnTo>
                  <a:close/>
                </a:path>
              </a:pathLst>
            </a:custGeom>
            <a:solidFill>
              <a:srgbClr val="000000"/>
            </a:solidFill>
          </p:spPr>
          <p:txBody>
            <a:bodyPr wrap="square" lIns="0" tIns="0" rIns="0" bIns="0" rtlCol="0"/>
            <a:lstStyle/>
            <a:p>
              <a:endParaRPr sz="1050"/>
            </a:p>
          </p:txBody>
        </p:sp>
        <p:sp>
          <p:nvSpPr>
            <p:cNvPr id="6" name="object 6"/>
            <p:cNvSpPr/>
            <p:nvPr/>
          </p:nvSpPr>
          <p:spPr>
            <a:xfrm>
              <a:off x="4732019" y="3075432"/>
              <a:ext cx="2971800" cy="462280"/>
            </a:xfrm>
            <a:custGeom>
              <a:avLst/>
              <a:gdLst/>
              <a:ahLst/>
              <a:cxnLst/>
              <a:rect l="l" t="t" r="r" b="b"/>
              <a:pathLst>
                <a:path w="2971800" h="462279">
                  <a:moveTo>
                    <a:pt x="2971800" y="0"/>
                  </a:moveTo>
                  <a:lnTo>
                    <a:pt x="0" y="0"/>
                  </a:lnTo>
                  <a:lnTo>
                    <a:pt x="0" y="461772"/>
                  </a:lnTo>
                  <a:lnTo>
                    <a:pt x="2971800" y="461772"/>
                  </a:lnTo>
                  <a:lnTo>
                    <a:pt x="2971800" y="0"/>
                  </a:lnTo>
                  <a:close/>
                </a:path>
              </a:pathLst>
            </a:custGeom>
            <a:solidFill>
              <a:srgbClr val="FFFFFF"/>
            </a:solidFill>
          </p:spPr>
          <p:txBody>
            <a:bodyPr wrap="square" lIns="0" tIns="0" rIns="0" bIns="0" rtlCol="0"/>
            <a:lstStyle/>
            <a:p>
              <a:endParaRPr sz="1050"/>
            </a:p>
          </p:txBody>
        </p:sp>
      </p:grpSp>
      <p:sp>
        <p:nvSpPr>
          <p:cNvPr id="7" name="object 7"/>
          <p:cNvSpPr/>
          <p:nvPr/>
        </p:nvSpPr>
        <p:spPr>
          <a:xfrm>
            <a:off x="885111" y="2534602"/>
            <a:ext cx="64294" cy="1978343"/>
          </a:xfrm>
          <a:custGeom>
            <a:avLst/>
            <a:gdLst/>
            <a:ahLst/>
            <a:cxnLst/>
            <a:rect l="l" t="t" r="r" b="b"/>
            <a:pathLst>
              <a:path w="85725" h="2637790">
                <a:moveTo>
                  <a:pt x="28575" y="2551595"/>
                </a:moveTo>
                <a:lnTo>
                  <a:pt x="0" y="2551595"/>
                </a:lnTo>
                <a:lnTo>
                  <a:pt x="42862" y="2637320"/>
                </a:lnTo>
                <a:lnTo>
                  <a:pt x="78581" y="2565882"/>
                </a:lnTo>
                <a:lnTo>
                  <a:pt x="28575" y="2565882"/>
                </a:lnTo>
                <a:lnTo>
                  <a:pt x="28575" y="2551595"/>
                </a:lnTo>
                <a:close/>
              </a:path>
              <a:path w="85725" h="2637790">
                <a:moveTo>
                  <a:pt x="57150" y="0"/>
                </a:moveTo>
                <a:lnTo>
                  <a:pt x="28575" y="0"/>
                </a:lnTo>
                <a:lnTo>
                  <a:pt x="28575" y="2565882"/>
                </a:lnTo>
                <a:lnTo>
                  <a:pt x="57150" y="2565882"/>
                </a:lnTo>
                <a:lnTo>
                  <a:pt x="57150" y="0"/>
                </a:lnTo>
                <a:close/>
              </a:path>
              <a:path w="85725" h="2637790">
                <a:moveTo>
                  <a:pt x="85725" y="2551595"/>
                </a:moveTo>
                <a:lnTo>
                  <a:pt x="57150" y="2551595"/>
                </a:lnTo>
                <a:lnTo>
                  <a:pt x="57150" y="2565882"/>
                </a:lnTo>
                <a:lnTo>
                  <a:pt x="78581" y="2565882"/>
                </a:lnTo>
                <a:lnTo>
                  <a:pt x="85725" y="2551595"/>
                </a:lnTo>
                <a:close/>
              </a:path>
            </a:pathLst>
          </a:custGeom>
          <a:solidFill>
            <a:srgbClr val="000000"/>
          </a:solidFill>
        </p:spPr>
        <p:txBody>
          <a:bodyPr wrap="square" lIns="0" tIns="0" rIns="0" bIns="0" rtlCol="0"/>
          <a:lstStyle/>
          <a:p>
            <a:endParaRPr sz="1050"/>
          </a:p>
        </p:txBody>
      </p:sp>
      <p:sp>
        <p:nvSpPr>
          <p:cNvPr id="8" name="object 8"/>
          <p:cNvSpPr txBox="1"/>
          <p:nvPr/>
        </p:nvSpPr>
        <p:spPr>
          <a:xfrm>
            <a:off x="828052" y="1177092"/>
            <a:ext cx="7487896" cy="1448377"/>
          </a:xfrm>
          <a:prstGeom prst="rect">
            <a:avLst/>
          </a:prstGeom>
        </p:spPr>
        <p:txBody>
          <a:bodyPr vert="horz" wrap="square" lIns="0" tIns="41433" rIns="0" bIns="0" rtlCol="0">
            <a:spAutoFit/>
          </a:bodyPr>
          <a:lstStyle/>
          <a:p>
            <a:pPr marL="180022" marR="3810" indent="-170497">
              <a:lnSpc>
                <a:spcPct val="114000"/>
              </a:lnSpc>
              <a:spcBef>
                <a:spcPts val="326"/>
              </a:spcBef>
              <a:buFont typeface="Arial"/>
              <a:buChar char="•"/>
              <a:tabLst>
                <a:tab pos="180975" algn="l"/>
              </a:tabLst>
            </a:pPr>
            <a:r>
              <a:rPr sz="2000" dirty="0">
                <a:latin typeface="+mn-lt"/>
                <a:cs typeface="Calibri"/>
              </a:rPr>
              <a:t>An</a:t>
            </a:r>
            <a:r>
              <a:rPr sz="2000" spc="161" dirty="0">
                <a:latin typeface="+mn-lt"/>
                <a:cs typeface="Calibri"/>
              </a:rPr>
              <a:t> </a:t>
            </a:r>
            <a:r>
              <a:rPr sz="2000" dirty="0">
                <a:latin typeface="+mn-lt"/>
                <a:cs typeface="Calibri"/>
              </a:rPr>
              <a:t>access</a:t>
            </a:r>
            <a:r>
              <a:rPr sz="2000" spc="172" dirty="0">
                <a:latin typeface="+mn-lt"/>
                <a:cs typeface="Calibri"/>
              </a:rPr>
              <a:t> </a:t>
            </a:r>
            <a:r>
              <a:rPr sz="2000" dirty="0">
                <a:latin typeface="+mn-lt"/>
                <a:cs typeface="Calibri"/>
              </a:rPr>
              <a:t>control</a:t>
            </a:r>
            <a:r>
              <a:rPr sz="2000" spc="153" dirty="0">
                <a:latin typeface="+mn-lt"/>
                <a:cs typeface="Calibri"/>
              </a:rPr>
              <a:t> </a:t>
            </a:r>
            <a:r>
              <a:rPr sz="2000" dirty="0">
                <a:latin typeface="+mn-lt"/>
                <a:cs typeface="Calibri"/>
              </a:rPr>
              <a:t>matrix</a:t>
            </a:r>
            <a:r>
              <a:rPr sz="2000" spc="158" dirty="0">
                <a:latin typeface="+mn-lt"/>
                <a:cs typeface="Calibri"/>
              </a:rPr>
              <a:t> </a:t>
            </a:r>
            <a:r>
              <a:rPr sz="2000" dirty="0">
                <a:latin typeface="+mn-lt"/>
                <a:cs typeface="Calibri"/>
              </a:rPr>
              <a:t>is</a:t>
            </a:r>
            <a:r>
              <a:rPr sz="2000" spc="165" dirty="0">
                <a:latin typeface="+mn-lt"/>
                <a:cs typeface="Calibri"/>
              </a:rPr>
              <a:t> </a:t>
            </a:r>
            <a:r>
              <a:rPr sz="2000" dirty="0">
                <a:latin typeface="+mn-lt"/>
                <a:cs typeface="Calibri"/>
              </a:rPr>
              <a:t>a</a:t>
            </a:r>
            <a:r>
              <a:rPr sz="2000" spc="169" dirty="0">
                <a:latin typeface="+mn-lt"/>
                <a:cs typeface="Calibri"/>
              </a:rPr>
              <a:t> </a:t>
            </a:r>
            <a:r>
              <a:rPr sz="2000" dirty="0">
                <a:latin typeface="+mn-lt"/>
                <a:cs typeface="Calibri"/>
              </a:rPr>
              <a:t>matrix</a:t>
            </a:r>
            <a:r>
              <a:rPr sz="2000" spc="158" dirty="0">
                <a:latin typeface="+mn-lt"/>
                <a:cs typeface="Calibri"/>
              </a:rPr>
              <a:t> </a:t>
            </a:r>
            <a:r>
              <a:rPr sz="2000" dirty="0">
                <a:latin typeface="+mn-lt"/>
                <a:cs typeface="Calibri"/>
              </a:rPr>
              <a:t>(Ms,o)</a:t>
            </a:r>
            <a:r>
              <a:rPr sz="2000" spc="161" dirty="0">
                <a:latin typeface="+mn-lt"/>
                <a:cs typeface="Calibri"/>
              </a:rPr>
              <a:t> </a:t>
            </a:r>
            <a:r>
              <a:rPr sz="2000" dirty="0">
                <a:latin typeface="+mn-lt"/>
                <a:cs typeface="Calibri"/>
              </a:rPr>
              <a:t>whose</a:t>
            </a:r>
            <a:r>
              <a:rPr sz="2000" spc="158" dirty="0">
                <a:latin typeface="+mn-lt"/>
                <a:cs typeface="Calibri"/>
              </a:rPr>
              <a:t> </a:t>
            </a:r>
            <a:r>
              <a:rPr sz="2000" dirty="0">
                <a:latin typeface="+mn-lt"/>
                <a:cs typeface="Calibri"/>
              </a:rPr>
              <a:t>rows</a:t>
            </a:r>
            <a:r>
              <a:rPr sz="2000" spc="161" dirty="0">
                <a:latin typeface="+mn-lt"/>
                <a:cs typeface="Calibri"/>
              </a:rPr>
              <a:t> </a:t>
            </a:r>
            <a:r>
              <a:rPr sz="2000" dirty="0">
                <a:latin typeface="+mn-lt"/>
                <a:cs typeface="Calibri"/>
              </a:rPr>
              <a:t>are</a:t>
            </a:r>
            <a:r>
              <a:rPr sz="2000" spc="158" dirty="0">
                <a:latin typeface="+mn-lt"/>
                <a:cs typeface="Calibri"/>
              </a:rPr>
              <a:t> </a:t>
            </a:r>
            <a:r>
              <a:rPr sz="2000" spc="-8" dirty="0">
                <a:latin typeface="+mn-lt"/>
                <a:cs typeface="Calibri"/>
              </a:rPr>
              <a:t>subjects </a:t>
            </a:r>
            <a:r>
              <a:rPr sz="2000" dirty="0">
                <a:latin typeface="+mn-lt"/>
                <a:cs typeface="Calibri"/>
              </a:rPr>
              <a:t>and</a:t>
            </a:r>
            <a:r>
              <a:rPr sz="2000" spc="-19" dirty="0">
                <a:latin typeface="+mn-lt"/>
                <a:cs typeface="Calibri"/>
              </a:rPr>
              <a:t> </a:t>
            </a:r>
            <a:r>
              <a:rPr sz="2000" dirty="0">
                <a:latin typeface="+mn-lt"/>
                <a:cs typeface="Calibri"/>
              </a:rPr>
              <a:t>columns</a:t>
            </a:r>
            <a:r>
              <a:rPr sz="2000" spc="-15" dirty="0">
                <a:latin typeface="+mn-lt"/>
                <a:cs typeface="Calibri"/>
              </a:rPr>
              <a:t> </a:t>
            </a:r>
            <a:r>
              <a:rPr sz="2000" dirty="0">
                <a:latin typeface="+mn-lt"/>
                <a:cs typeface="Calibri"/>
              </a:rPr>
              <a:t>are</a:t>
            </a:r>
            <a:r>
              <a:rPr sz="2000" spc="-15" dirty="0">
                <a:latin typeface="+mn-lt"/>
                <a:cs typeface="Calibri"/>
              </a:rPr>
              <a:t> </a:t>
            </a:r>
            <a:r>
              <a:rPr sz="2000" dirty="0">
                <a:latin typeface="+mn-lt"/>
                <a:cs typeface="Calibri"/>
              </a:rPr>
              <a:t>objects.</a:t>
            </a:r>
            <a:r>
              <a:rPr sz="2000" spc="-15" dirty="0">
                <a:latin typeface="+mn-lt"/>
                <a:cs typeface="Calibri"/>
              </a:rPr>
              <a:t> </a:t>
            </a:r>
            <a:r>
              <a:rPr sz="2000" dirty="0">
                <a:latin typeface="+mn-lt"/>
                <a:cs typeface="Calibri"/>
              </a:rPr>
              <a:t>Element</a:t>
            </a:r>
            <a:r>
              <a:rPr sz="2000" spc="-15" dirty="0">
                <a:latin typeface="+mn-lt"/>
                <a:cs typeface="Calibri"/>
              </a:rPr>
              <a:t> </a:t>
            </a:r>
            <a:r>
              <a:rPr sz="2000" dirty="0">
                <a:latin typeface="+mn-lt"/>
                <a:cs typeface="Calibri"/>
              </a:rPr>
              <a:t>(Ms,o)</a:t>
            </a:r>
            <a:r>
              <a:rPr sz="2000" spc="-4" dirty="0">
                <a:latin typeface="+mn-lt"/>
                <a:cs typeface="Calibri"/>
              </a:rPr>
              <a:t> </a:t>
            </a:r>
            <a:r>
              <a:rPr sz="2000" dirty="0">
                <a:latin typeface="+mn-lt"/>
                <a:cs typeface="Cambria Math"/>
              </a:rPr>
              <a:t>⊆</a:t>
            </a:r>
            <a:r>
              <a:rPr sz="2000" spc="-4" dirty="0">
                <a:latin typeface="+mn-lt"/>
                <a:cs typeface="Cambria Math"/>
              </a:rPr>
              <a:t> </a:t>
            </a:r>
            <a:r>
              <a:rPr sz="2000" dirty="0">
                <a:latin typeface="+mn-lt"/>
                <a:cs typeface="Calibri"/>
              </a:rPr>
              <a:t>P</a:t>
            </a:r>
            <a:r>
              <a:rPr sz="2000" spc="-19" dirty="0">
                <a:latin typeface="+mn-lt"/>
                <a:cs typeface="Calibri"/>
              </a:rPr>
              <a:t> </a:t>
            </a:r>
            <a:r>
              <a:rPr sz="2000" dirty="0">
                <a:latin typeface="+mn-lt"/>
                <a:cs typeface="Calibri"/>
              </a:rPr>
              <a:t>is</a:t>
            </a:r>
            <a:r>
              <a:rPr sz="2000" spc="-15"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5" dirty="0">
                <a:latin typeface="+mn-lt"/>
                <a:cs typeface="Calibri"/>
              </a:rPr>
              <a:t> </a:t>
            </a:r>
            <a:r>
              <a:rPr sz="2000" dirty="0">
                <a:latin typeface="+mn-lt"/>
                <a:cs typeface="Calibri"/>
              </a:rPr>
              <a:t>of</a:t>
            </a:r>
            <a:r>
              <a:rPr sz="2000" spc="-8" dirty="0">
                <a:latin typeface="+mn-lt"/>
                <a:cs typeface="Calibri"/>
              </a:rPr>
              <a:t> permissions </a:t>
            </a:r>
            <a:r>
              <a:rPr sz="2000" dirty="0">
                <a:latin typeface="+mn-lt"/>
                <a:cs typeface="Calibri"/>
              </a:rPr>
              <a:t>that</a:t>
            </a:r>
            <a:r>
              <a:rPr sz="2000" spc="-30" dirty="0">
                <a:latin typeface="+mn-lt"/>
                <a:cs typeface="Calibri"/>
              </a:rPr>
              <a:t> </a:t>
            </a:r>
            <a:r>
              <a:rPr sz="2000" dirty="0">
                <a:latin typeface="+mn-lt"/>
                <a:cs typeface="Calibri"/>
              </a:rPr>
              <a:t>subject</a:t>
            </a:r>
            <a:r>
              <a:rPr sz="2000" spc="-19" dirty="0">
                <a:latin typeface="+mn-lt"/>
                <a:cs typeface="Calibri"/>
              </a:rPr>
              <a:t> </a:t>
            </a:r>
            <a:r>
              <a:rPr sz="2000" b="1" dirty="0">
                <a:latin typeface="+mn-lt"/>
                <a:cs typeface="Calibri"/>
              </a:rPr>
              <a:t>S</a:t>
            </a:r>
            <a:r>
              <a:rPr sz="2000" b="1" spc="-30" dirty="0">
                <a:latin typeface="+mn-lt"/>
                <a:cs typeface="Calibri"/>
              </a:rPr>
              <a:t> </a:t>
            </a:r>
            <a:r>
              <a:rPr sz="2000" dirty="0">
                <a:latin typeface="+mn-lt"/>
                <a:cs typeface="Calibri"/>
              </a:rPr>
              <a:t>is</a:t>
            </a:r>
            <a:r>
              <a:rPr sz="2000" spc="-30" dirty="0">
                <a:latin typeface="+mn-lt"/>
                <a:cs typeface="Calibri"/>
              </a:rPr>
              <a:t> </a:t>
            </a:r>
            <a:r>
              <a:rPr sz="2000" dirty="0">
                <a:latin typeface="+mn-lt"/>
                <a:cs typeface="Calibri"/>
              </a:rPr>
              <a:t>authorized</a:t>
            </a:r>
            <a:r>
              <a:rPr sz="2000" spc="-26" dirty="0">
                <a:latin typeface="+mn-lt"/>
                <a:cs typeface="Calibri"/>
              </a:rPr>
              <a:t> </a:t>
            </a:r>
            <a:r>
              <a:rPr sz="2000" dirty="0">
                <a:latin typeface="+mn-lt"/>
                <a:cs typeface="Calibri"/>
              </a:rPr>
              <a:t>for</a:t>
            </a:r>
            <a:r>
              <a:rPr sz="2000" spc="-41" dirty="0">
                <a:latin typeface="+mn-lt"/>
                <a:cs typeface="Calibri"/>
              </a:rPr>
              <a:t> </a:t>
            </a:r>
            <a:r>
              <a:rPr sz="2000" dirty="0">
                <a:latin typeface="+mn-lt"/>
                <a:cs typeface="Calibri"/>
              </a:rPr>
              <a:t>object</a:t>
            </a:r>
            <a:r>
              <a:rPr sz="2000" spc="-23" dirty="0">
                <a:latin typeface="+mn-lt"/>
                <a:cs typeface="Calibri"/>
              </a:rPr>
              <a:t> </a:t>
            </a:r>
            <a:r>
              <a:rPr sz="2000" spc="-19" dirty="0">
                <a:latin typeface="+mn-lt"/>
                <a:cs typeface="Calibri"/>
              </a:rPr>
              <a:t>o.</a:t>
            </a:r>
            <a:endParaRPr sz="2000" dirty="0">
              <a:latin typeface="+mn-lt"/>
              <a:cs typeface="Calibri"/>
            </a:endParaRPr>
          </a:p>
          <a:p>
            <a:pPr marL="165734" algn="ctr">
              <a:spcBef>
                <a:spcPts val="614"/>
              </a:spcBef>
            </a:pPr>
            <a:r>
              <a:rPr sz="1800" dirty="0">
                <a:latin typeface="Calibri"/>
                <a:cs typeface="Calibri"/>
              </a:rPr>
              <a:t>Objects</a:t>
            </a:r>
            <a:r>
              <a:rPr sz="1800" spc="-38" dirty="0">
                <a:latin typeface="Calibri"/>
                <a:cs typeface="Calibri"/>
              </a:rPr>
              <a:t> </a:t>
            </a:r>
            <a:r>
              <a:rPr sz="1800" dirty="0">
                <a:latin typeface="Calibri"/>
                <a:cs typeface="Calibri"/>
              </a:rPr>
              <a:t>(and</a:t>
            </a:r>
            <a:r>
              <a:rPr sz="1800" spc="-26" dirty="0">
                <a:latin typeface="Calibri"/>
                <a:cs typeface="Calibri"/>
              </a:rPr>
              <a:t> </a:t>
            </a:r>
            <a:r>
              <a:rPr sz="1800" spc="-8" dirty="0">
                <a:latin typeface="Calibri"/>
                <a:cs typeface="Calibri"/>
              </a:rPr>
              <a:t>Subjects)</a:t>
            </a:r>
            <a:endParaRPr sz="1800" dirty="0">
              <a:latin typeface="Calibri"/>
              <a:cs typeface="Calibri"/>
            </a:endParaRPr>
          </a:p>
        </p:txBody>
      </p:sp>
      <p:sp>
        <p:nvSpPr>
          <p:cNvPr id="9" name="object 9"/>
          <p:cNvSpPr/>
          <p:nvPr/>
        </p:nvSpPr>
        <p:spPr>
          <a:xfrm>
            <a:off x="579150" y="2653284"/>
            <a:ext cx="628078" cy="1604010"/>
          </a:xfrm>
          <a:custGeom>
            <a:avLst/>
            <a:gdLst/>
            <a:ahLst/>
            <a:cxnLst/>
            <a:rect l="l" t="t" r="r" b="b"/>
            <a:pathLst>
              <a:path w="440690" h="2138679">
                <a:moveTo>
                  <a:pt x="440436" y="0"/>
                </a:moveTo>
                <a:lnTo>
                  <a:pt x="0" y="0"/>
                </a:lnTo>
                <a:lnTo>
                  <a:pt x="0" y="2138172"/>
                </a:lnTo>
                <a:lnTo>
                  <a:pt x="440436" y="2138172"/>
                </a:lnTo>
                <a:lnTo>
                  <a:pt x="440436" y="0"/>
                </a:lnTo>
                <a:close/>
              </a:path>
            </a:pathLst>
          </a:custGeom>
          <a:solidFill>
            <a:srgbClr val="FFFFFF"/>
          </a:solidFill>
        </p:spPr>
        <p:txBody>
          <a:bodyPr wrap="square" lIns="0" tIns="0" rIns="0" bIns="0" rtlCol="0"/>
          <a:lstStyle/>
          <a:p>
            <a:endParaRPr sz="1050"/>
          </a:p>
        </p:txBody>
      </p:sp>
      <p:sp>
        <p:nvSpPr>
          <p:cNvPr id="10" name="object 10"/>
          <p:cNvSpPr txBox="1"/>
          <p:nvPr/>
        </p:nvSpPr>
        <p:spPr>
          <a:xfrm rot="-5400000">
            <a:off x="487353" y="3279027"/>
            <a:ext cx="859811" cy="286136"/>
          </a:xfrm>
          <a:prstGeom prst="rect">
            <a:avLst/>
          </a:prstGeom>
        </p:spPr>
        <p:txBody>
          <a:bodyPr vert="horz" wrap="square" lIns="0" tIns="9049" rIns="0" bIns="0" rtlCol="0">
            <a:spAutoFit/>
          </a:bodyPr>
          <a:lstStyle/>
          <a:p>
            <a:pPr marL="9525" marR="3810" algn="just">
              <a:lnSpc>
                <a:spcPct val="100400"/>
              </a:lnSpc>
              <a:spcBef>
                <a:spcPts val="71"/>
              </a:spcBef>
            </a:pPr>
            <a:r>
              <a:rPr sz="1800" spc="-19" dirty="0">
                <a:latin typeface="Calibri"/>
                <a:cs typeface="Calibri"/>
              </a:rPr>
              <a:t>Su</a:t>
            </a:r>
            <a:r>
              <a:rPr lang="en-US" sz="1800" spc="-19" dirty="0">
                <a:latin typeface="Calibri"/>
                <a:cs typeface="Calibri"/>
              </a:rPr>
              <a:t>b</a:t>
            </a:r>
            <a:r>
              <a:rPr sz="1800" spc="-19" dirty="0">
                <a:latin typeface="Calibri"/>
                <a:cs typeface="Calibri"/>
              </a:rPr>
              <a:t>jects</a:t>
            </a:r>
            <a:endParaRPr sz="18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Access</a:t>
            </a:r>
            <a:r>
              <a:rPr spc="-64" dirty="0">
                <a:latin typeface="+mj-lt"/>
              </a:rPr>
              <a:t> </a:t>
            </a:r>
            <a:r>
              <a:rPr dirty="0">
                <a:latin typeface="+mj-lt"/>
              </a:rPr>
              <a:t>Control</a:t>
            </a:r>
            <a:r>
              <a:rPr spc="-64" dirty="0">
                <a:latin typeface="+mj-lt"/>
              </a:rPr>
              <a:t> </a:t>
            </a:r>
            <a:r>
              <a:rPr dirty="0">
                <a:latin typeface="+mj-lt"/>
              </a:rPr>
              <a:t>Lists</a:t>
            </a:r>
            <a:r>
              <a:rPr spc="-64" dirty="0">
                <a:latin typeface="+mj-lt"/>
              </a:rPr>
              <a:t> </a:t>
            </a:r>
            <a:r>
              <a:rPr spc="-8" dirty="0">
                <a:latin typeface="+mj-lt"/>
              </a:rPr>
              <a:t>(ACL)</a:t>
            </a:r>
          </a:p>
        </p:txBody>
      </p:sp>
      <p:sp>
        <p:nvSpPr>
          <p:cNvPr id="3" name="object 3"/>
          <p:cNvSpPr txBox="1"/>
          <p:nvPr/>
        </p:nvSpPr>
        <p:spPr>
          <a:xfrm>
            <a:off x="687705" y="1347179"/>
            <a:ext cx="7084695" cy="1066029"/>
          </a:xfrm>
          <a:prstGeom prst="rect">
            <a:avLst/>
          </a:prstGeom>
        </p:spPr>
        <p:txBody>
          <a:bodyPr vert="horz" wrap="square" lIns="0" tIns="42386" rIns="0" bIns="0" rtlCol="0">
            <a:spAutoFit/>
          </a:bodyPr>
          <a:lstStyle/>
          <a:p>
            <a:pPr marL="9525" marR="3810">
              <a:lnSpc>
                <a:spcPct val="114000"/>
              </a:lnSpc>
              <a:spcBef>
                <a:spcPts val="334"/>
              </a:spcBef>
              <a:tabLst>
                <a:tab pos="180975" algn="l"/>
              </a:tabLst>
            </a:pPr>
            <a:r>
              <a:rPr sz="2000" dirty="0">
                <a:latin typeface="+mn-lt"/>
                <a:cs typeface="Calibri"/>
              </a:rPr>
              <a:t>An</a:t>
            </a:r>
            <a:r>
              <a:rPr lang="en-US" sz="2000" spc="349" dirty="0">
                <a:latin typeface="+mn-lt"/>
                <a:cs typeface="Calibri"/>
              </a:rPr>
              <a:t> </a:t>
            </a:r>
            <a:r>
              <a:rPr sz="2000" dirty="0">
                <a:latin typeface="+mn-lt"/>
                <a:cs typeface="Calibri"/>
              </a:rPr>
              <a:t>access</a:t>
            </a:r>
            <a:r>
              <a:rPr sz="2000" spc="356" dirty="0">
                <a:latin typeface="+mn-lt"/>
                <a:cs typeface="Calibri"/>
              </a:rPr>
              <a:t> </a:t>
            </a:r>
            <a:r>
              <a:rPr sz="2000" dirty="0">
                <a:latin typeface="+mn-lt"/>
                <a:cs typeface="Calibri"/>
              </a:rPr>
              <a:t>control</a:t>
            </a:r>
            <a:r>
              <a:rPr lang="en-US" sz="2000" spc="341" dirty="0">
                <a:latin typeface="+mn-lt"/>
                <a:cs typeface="Calibri"/>
              </a:rPr>
              <a:t> </a:t>
            </a:r>
            <a:r>
              <a:rPr sz="2000" dirty="0">
                <a:latin typeface="+mn-lt"/>
                <a:cs typeface="Calibri"/>
              </a:rPr>
              <a:t>list</a:t>
            </a:r>
            <a:r>
              <a:rPr sz="2000" spc="341" dirty="0">
                <a:latin typeface="+mn-lt"/>
                <a:cs typeface="Calibri"/>
              </a:rPr>
              <a:t> </a:t>
            </a:r>
            <a:r>
              <a:rPr sz="2000" dirty="0">
                <a:latin typeface="+mn-lt"/>
                <a:cs typeface="Calibri"/>
              </a:rPr>
              <a:t>is</a:t>
            </a:r>
            <a:r>
              <a:rPr sz="2000" spc="344" dirty="0">
                <a:latin typeface="+mn-lt"/>
                <a:cs typeface="Calibri"/>
              </a:rPr>
              <a:t> </a:t>
            </a:r>
            <a:r>
              <a:rPr sz="2000" dirty="0">
                <a:latin typeface="+mn-lt"/>
                <a:cs typeface="Calibri"/>
              </a:rPr>
              <a:t>a</a:t>
            </a:r>
            <a:r>
              <a:rPr sz="2000" spc="349" dirty="0">
                <a:latin typeface="+mn-lt"/>
                <a:cs typeface="Calibri"/>
              </a:rPr>
              <a:t> </a:t>
            </a:r>
            <a:r>
              <a:rPr sz="2000" dirty="0">
                <a:latin typeface="+mn-lt"/>
                <a:cs typeface="Calibri"/>
              </a:rPr>
              <a:t>set</a:t>
            </a:r>
            <a:r>
              <a:rPr sz="2000" spc="353" dirty="0">
                <a:latin typeface="+mn-lt"/>
                <a:cs typeface="Calibri"/>
              </a:rPr>
              <a:t> </a:t>
            </a:r>
            <a:r>
              <a:rPr sz="2000" dirty="0">
                <a:latin typeface="+mn-lt"/>
                <a:cs typeface="Calibri"/>
              </a:rPr>
              <a:t>{Ao</a:t>
            </a:r>
            <a:r>
              <a:rPr sz="2000" spc="344" dirty="0">
                <a:latin typeface="+mn-lt"/>
                <a:cs typeface="Calibri"/>
              </a:rPr>
              <a:t> </a:t>
            </a:r>
            <a:r>
              <a:rPr sz="2000" dirty="0">
                <a:latin typeface="+mn-lt"/>
                <a:cs typeface="Calibri"/>
              </a:rPr>
              <a:t>|</a:t>
            </a:r>
            <a:r>
              <a:rPr sz="2000" spc="344" dirty="0">
                <a:latin typeface="+mn-lt"/>
                <a:cs typeface="Calibri"/>
              </a:rPr>
              <a:t> </a:t>
            </a:r>
            <a:r>
              <a:rPr sz="2000" dirty="0">
                <a:latin typeface="+mn-lt"/>
                <a:cs typeface="Calibri"/>
              </a:rPr>
              <a:t>o</a:t>
            </a:r>
            <a:r>
              <a:rPr sz="2000" spc="353" dirty="0">
                <a:latin typeface="+mn-lt"/>
                <a:cs typeface="Calibri"/>
              </a:rPr>
              <a:t> </a:t>
            </a:r>
            <a:r>
              <a:rPr sz="2000" dirty="0">
                <a:latin typeface="+mn-lt"/>
                <a:cs typeface="Cambria Math"/>
              </a:rPr>
              <a:t>∈</a:t>
            </a:r>
            <a:r>
              <a:rPr sz="2000" spc="349" dirty="0">
                <a:latin typeface="+mn-lt"/>
                <a:cs typeface="Cambria Math"/>
              </a:rPr>
              <a:t> </a:t>
            </a:r>
            <a:r>
              <a:rPr sz="2000" dirty="0">
                <a:latin typeface="+mn-lt"/>
                <a:cs typeface="Calibri"/>
              </a:rPr>
              <a:t>O},</a:t>
            </a:r>
            <a:r>
              <a:rPr sz="2000" spc="344" dirty="0">
                <a:latin typeface="+mn-lt"/>
                <a:cs typeface="Calibri"/>
              </a:rPr>
              <a:t> </a:t>
            </a:r>
            <a:r>
              <a:rPr sz="2000" dirty="0">
                <a:latin typeface="+mn-lt"/>
                <a:cs typeface="Calibri"/>
              </a:rPr>
              <a:t>one</a:t>
            </a:r>
            <a:r>
              <a:rPr sz="2000" spc="338" dirty="0">
                <a:latin typeface="+mn-lt"/>
                <a:cs typeface="Calibri"/>
              </a:rPr>
              <a:t> </a:t>
            </a:r>
            <a:r>
              <a:rPr sz="2000" dirty="0">
                <a:latin typeface="+mn-lt"/>
                <a:cs typeface="Calibri"/>
              </a:rPr>
              <a:t>element</a:t>
            </a:r>
            <a:r>
              <a:rPr sz="2000" spc="360" dirty="0">
                <a:latin typeface="+mn-lt"/>
                <a:cs typeface="Calibri"/>
              </a:rPr>
              <a:t> </a:t>
            </a:r>
            <a:r>
              <a:rPr sz="2000" dirty="0">
                <a:latin typeface="+mn-lt"/>
                <a:cs typeface="Calibri"/>
              </a:rPr>
              <a:t>for</a:t>
            </a:r>
            <a:r>
              <a:rPr sz="2000" spc="341" dirty="0">
                <a:latin typeface="+mn-lt"/>
                <a:cs typeface="Calibri"/>
              </a:rPr>
              <a:t> </a:t>
            </a:r>
            <a:r>
              <a:rPr sz="2000" spc="-15" dirty="0">
                <a:latin typeface="+mn-lt"/>
                <a:cs typeface="Calibri"/>
              </a:rPr>
              <a:t>each </a:t>
            </a:r>
            <a:r>
              <a:rPr sz="2000" b="1" dirty="0">
                <a:latin typeface="+mn-lt"/>
                <a:cs typeface="Calibri"/>
              </a:rPr>
              <a:t>object</a:t>
            </a:r>
            <a:r>
              <a:rPr sz="2000" dirty="0">
                <a:latin typeface="+mn-lt"/>
                <a:cs typeface="Calibri"/>
              </a:rPr>
              <a:t>.</a:t>
            </a:r>
            <a:r>
              <a:rPr lang="en-US" sz="2000" spc="113" dirty="0">
                <a:latin typeface="+mn-lt"/>
                <a:cs typeface="Calibri"/>
              </a:rPr>
              <a:t> </a:t>
            </a:r>
            <a:r>
              <a:rPr sz="2000" dirty="0">
                <a:latin typeface="+mn-lt"/>
                <a:cs typeface="Calibri"/>
              </a:rPr>
              <a:t>The</a:t>
            </a:r>
            <a:r>
              <a:rPr sz="2000" spc="113" dirty="0">
                <a:latin typeface="+mn-lt"/>
                <a:cs typeface="Calibri"/>
              </a:rPr>
              <a:t> </a:t>
            </a:r>
            <a:r>
              <a:rPr sz="2000" dirty="0">
                <a:latin typeface="+mn-lt"/>
                <a:cs typeface="Calibri"/>
              </a:rPr>
              <a:t>elements</a:t>
            </a:r>
            <a:r>
              <a:rPr sz="2000" spc="109" dirty="0">
                <a:latin typeface="+mn-lt"/>
                <a:cs typeface="Calibri"/>
              </a:rPr>
              <a:t> </a:t>
            </a:r>
            <a:r>
              <a:rPr sz="2000" dirty="0">
                <a:latin typeface="+mn-lt"/>
                <a:cs typeface="Calibri"/>
              </a:rPr>
              <a:t>of</a:t>
            </a:r>
            <a:r>
              <a:rPr sz="2000" spc="113" dirty="0">
                <a:latin typeface="+mn-lt"/>
                <a:cs typeface="Calibri"/>
              </a:rPr>
              <a:t> </a:t>
            </a:r>
            <a:r>
              <a:rPr sz="2000" dirty="0">
                <a:latin typeface="+mn-lt"/>
                <a:cs typeface="Calibri"/>
              </a:rPr>
              <a:t>the</a:t>
            </a:r>
            <a:r>
              <a:rPr sz="2000" spc="109" dirty="0">
                <a:latin typeface="+mn-lt"/>
                <a:cs typeface="Calibri"/>
              </a:rPr>
              <a:t> </a:t>
            </a:r>
            <a:r>
              <a:rPr sz="2000" dirty="0">
                <a:latin typeface="+mn-lt"/>
                <a:cs typeface="Calibri"/>
              </a:rPr>
              <a:t>list</a:t>
            </a:r>
            <a:r>
              <a:rPr sz="2000" spc="113" dirty="0">
                <a:latin typeface="+mn-lt"/>
                <a:cs typeface="Calibri"/>
              </a:rPr>
              <a:t> </a:t>
            </a:r>
            <a:r>
              <a:rPr sz="2000" dirty="0">
                <a:latin typeface="+mn-lt"/>
                <a:cs typeface="Calibri"/>
              </a:rPr>
              <a:t>are</a:t>
            </a:r>
            <a:r>
              <a:rPr sz="2000" spc="113" dirty="0">
                <a:latin typeface="+mn-lt"/>
                <a:cs typeface="Calibri"/>
              </a:rPr>
              <a:t> </a:t>
            </a:r>
            <a:r>
              <a:rPr sz="2000" dirty="0">
                <a:latin typeface="+mn-lt"/>
                <a:cs typeface="Calibri"/>
              </a:rPr>
              <a:t>the</a:t>
            </a:r>
            <a:r>
              <a:rPr sz="2000" spc="113" dirty="0">
                <a:latin typeface="+mn-lt"/>
                <a:cs typeface="Calibri"/>
              </a:rPr>
              <a:t> </a:t>
            </a:r>
            <a:r>
              <a:rPr sz="2000" dirty="0">
                <a:latin typeface="+mn-lt"/>
                <a:cs typeface="Calibri"/>
              </a:rPr>
              <a:t>pairs</a:t>
            </a:r>
            <a:r>
              <a:rPr sz="2000" spc="116" dirty="0">
                <a:latin typeface="+mn-lt"/>
                <a:cs typeface="Calibri"/>
              </a:rPr>
              <a:t> </a:t>
            </a:r>
            <a:r>
              <a:rPr sz="2000" dirty="0">
                <a:latin typeface="+mn-lt"/>
                <a:cs typeface="Calibri"/>
              </a:rPr>
              <a:t>(s,</a:t>
            </a:r>
            <a:r>
              <a:rPr sz="2000" spc="120" dirty="0">
                <a:latin typeface="+mn-lt"/>
                <a:cs typeface="Calibri"/>
              </a:rPr>
              <a:t> </a:t>
            </a:r>
            <a:r>
              <a:rPr sz="2000" dirty="0">
                <a:latin typeface="+mn-lt"/>
                <a:cs typeface="Calibri"/>
              </a:rPr>
              <a:t>p)</a:t>
            </a:r>
            <a:r>
              <a:rPr sz="2000" spc="120" dirty="0">
                <a:latin typeface="+mn-lt"/>
                <a:cs typeface="Calibri"/>
              </a:rPr>
              <a:t> </a:t>
            </a:r>
            <a:r>
              <a:rPr sz="2000" dirty="0">
                <a:latin typeface="+mn-lt"/>
                <a:cs typeface="Calibri"/>
              </a:rPr>
              <a:t>of</a:t>
            </a:r>
            <a:r>
              <a:rPr sz="2000" spc="109" dirty="0">
                <a:latin typeface="+mn-lt"/>
                <a:cs typeface="Calibri"/>
              </a:rPr>
              <a:t> </a:t>
            </a:r>
            <a:r>
              <a:rPr sz="2000" b="1" dirty="0">
                <a:latin typeface="+mn-lt"/>
                <a:cs typeface="Calibri"/>
              </a:rPr>
              <a:t>subjects</a:t>
            </a:r>
            <a:r>
              <a:rPr sz="2000" b="1" spc="120" dirty="0">
                <a:latin typeface="+mn-lt"/>
                <a:cs typeface="Calibri"/>
              </a:rPr>
              <a:t> </a:t>
            </a:r>
            <a:r>
              <a:rPr sz="2000" dirty="0">
                <a:latin typeface="+mn-lt"/>
                <a:cs typeface="Calibri"/>
              </a:rPr>
              <a:t>s</a:t>
            </a:r>
            <a:r>
              <a:rPr sz="2000" spc="113" dirty="0">
                <a:latin typeface="+mn-lt"/>
                <a:cs typeface="Calibri"/>
              </a:rPr>
              <a:t> </a:t>
            </a:r>
            <a:r>
              <a:rPr sz="2000" spc="-19" dirty="0">
                <a:latin typeface="+mn-lt"/>
                <a:cs typeface="Calibri"/>
              </a:rPr>
              <a:t>who </a:t>
            </a:r>
            <a:r>
              <a:rPr sz="2000" dirty="0">
                <a:latin typeface="+mn-lt"/>
                <a:cs typeface="Calibri"/>
              </a:rPr>
              <a:t>have</a:t>
            </a:r>
            <a:r>
              <a:rPr sz="2000" spc="-53" dirty="0">
                <a:latin typeface="+mn-lt"/>
                <a:cs typeface="Calibri"/>
              </a:rPr>
              <a:t> </a:t>
            </a:r>
            <a:r>
              <a:rPr sz="2000" b="1" dirty="0">
                <a:latin typeface="+mn-lt"/>
                <a:cs typeface="Calibri"/>
              </a:rPr>
              <a:t>permission</a:t>
            </a:r>
            <a:r>
              <a:rPr sz="2000" b="1" spc="-38" dirty="0">
                <a:latin typeface="+mn-lt"/>
                <a:cs typeface="Calibri"/>
              </a:rPr>
              <a:t> </a:t>
            </a:r>
            <a:r>
              <a:rPr sz="2000" dirty="0">
                <a:latin typeface="+mn-lt"/>
                <a:cs typeface="Calibri"/>
              </a:rPr>
              <a:t>p</a:t>
            </a:r>
            <a:r>
              <a:rPr sz="2000" spc="-34" dirty="0">
                <a:latin typeface="+mn-lt"/>
                <a:cs typeface="Calibri"/>
              </a:rPr>
              <a:t> </a:t>
            </a:r>
            <a:r>
              <a:rPr sz="2000" dirty="0">
                <a:latin typeface="+mn-lt"/>
                <a:cs typeface="Calibri"/>
              </a:rPr>
              <a:t>to</a:t>
            </a:r>
            <a:r>
              <a:rPr sz="2000" spc="-38" dirty="0">
                <a:latin typeface="+mn-lt"/>
                <a:cs typeface="Calibri"/>
              </a:rPr>
              <a:t> </a:t>
            </a:r>
            <a:r>
              <a:rPr sz="2000" dirty="0">
                <a:latin typeface="+mn-lt"/>
                <a:cs typeface="Calibri"/>
              </a:rPr>
              <a:t>that</a:t>
            </a:r>
            <a:r>
              <a:rPr sz="2000" spc="-30" dirty="0">
                <a:latin typeface="+mn-lt"/>
                <a:cs typeface="Calibri"/>
              </a:rPr>
              <a:t> </a:t>
            </a:r>
            <a:r>
              <a:rPr sz="2000" spc="-8" dirty="0">
                <a:latin typeface="+mn-lt"/>
                <a:cs typeface="Calibri"/>
              </a:rPr>
              <a:t>object.</a:t>
            </a:r>
            <a:endParaRPr sz="2000" dirty="0">
              <a:latin typeface="+mn-lt"/>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4196265148"/>
              </p:ext>
            </p:extLst>
          </p:nvPr>
        </p:nvGraphicFramePr>
        <p:xfrm>
          <a:off x="2365344" y="2782538"/>
          <a:ext cx="4404835" cy="833438"/>
        </p:xfrm>
        <a:graphic>
          <a:graphicData uri="http://schemas.openxmlformats.org/drawingml/2006/table">
            <a:tbl>
              <a:tblPr firstRow="1" bandRow="1">
                <a:tableStyleId>{2D5ABB26-0587-4C30-8999-92F81FD0307C}</a:tableStyleId>
              </a:tblPr>
              <a:tblGrid>
                <a:gridCol w="871061">
                  <a:extLst>
                    <a:ext uri="{9D8B030D-6E8A-4147-A177-3AD203B41FA5}">
                      <a16:colId xmlns:a16="http://schemas.microsoft.com/office/drawing/2014/main" val="20000"/>
                    </a:ext>
                  </a:extLst>
                </a:gridCol>
                <a:gridCol w="871061">
                  <a:extLst>
                    <a:ext uri="{9D8B030D-6E8A-4147-A177-3AD203B41FA5}">
                      <a16:colId xmlns:a16="http://schemas.microsoft.com/office/drawing/2014/main" val="20001"/>
                    </a:ext>
                  </a:extLst>
                </a:gridCol>
                <a:gridCol w="920591">
                  <a:extLst>
                    <a:ext uri="{9D8B030D-6E8A-4147-A177-3AD203B41FA5}">
                      <a16:colId xmlns:a16="http://schemas.microsoft.com/office/drawing/2014/main" val="20002"/>
                    </a:ext>
                  </a:extLst>
                </a:gridCol>
                <a:gridCol w="871061">
                  <a:extLst>
                    <a:ext uri="{9D8B030D-6E8A-4147-A177-3AD203B41FA5}">
                      <a16:colId xmlns:a16="http://schemas.microsoft.com/office/drawing/2014/main" val="20003"/>
                    </a:ext>
                  </a:extLst>
                </a:gridCol>
                <a:gridCol w="871061">
                  <a:extLst>
                    <a:ext uri="{9D8B030D-6E8A-4147-A177-3AD203B41FA5}">
                      <a16:colId xmlns:a16="http://schemas.microsoft.com/office/drawing/2014/main" val="20004"/>
                    </a:ext>
                  </a:extLst>
                </a:gridCol>
              </a:tblGrid>
              <a:tr h="278130">
                <a:tc>
                  <a:txBody>
                    <a:bodyPr/>
                    <a:lstStyle/>
                    <a:p>
                      <a:pPr marL="635" algn="ctr">
                        <a:lnSpc>
                          <a:spcPct val="100000"/>
                        </a:lnSpc>
                        <a:spcBef>
                          <a:spcPts val="245"/>
                        </a:spcBef>
                      </a:pPr>
                      <a:r>
                        <a:rPr sz="1400" spc="-50" dirty="0">
                          <a:latin typeface="Calibri"/>
                          <a:cs typeface="Calibri"/>
                        </a:rPr>
                        <a:t>B</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gn="ctr">
                        <a:lnSpc>
                          <a:spcPct val="100000"/>
                        </a:lnSpc>
                        <a:spcBef>
                          <a:spcPts val="245"/>
                        </a:spcBef>
                      </a:pPr>
                      <a:r>
                        <a:rPr sz="1400" spc="-50" dirty="0">
                          <a:latin typeface="Calibri"/>
                          <a:cs typeface="Calibri"/>
                        </a:rPr>
                        <a:t>C</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3175" algn="ctr">
                        <a:lnSpc>
                          <a:spcPct val="100000"/>
                        </a:lnSpc>
                        <a:spcBef>
                          <a:spcPts val="245"/>
                        </a:spcBef>
                      </a:pPr>
                      <a:r>
                        <a:rPr sz="1400" spc="-50" dirty="0">
                          <a:latin typeface="Calibri"/>
                          <a:cs typeface="Calibri"/>
                        </a:rPr>
                        <a:t>D</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marL="91440">
                        <a:lnSpc>
                          <a:spcPct val="100000"/>
                        </a:lnSpc>
                        <a:spcBef>
                          <a:spcPts val="245"/>
                        </a:spcBef>
                      </a:pPr>
                      <a:r>
                        <a:rPr sz="1400" dirty="0">
                          <a:latin typeface="Calibri"/>
                          <a:cs typeface="Calibri"/>
                        </a:rPr>
                        <a:t>U2:</a:t>
                      </a:r>
                      <a:r>
                        <a:rPr sz="1400" spc="-30" dirty="0">
                          <a:latin typeface="Calibri"/>
                          <a:cs typeface="Calibri"/>
                        </a:rPr>
                        <a:t> </a:t>
                      </a:r>
                      <a:r>
                        <a:rPr sz="1400" spc="-25" dirty="0">
                          <a:latin typeface="Calibri"/>
                          <a:cs typeface="Calibri"/>
                        </a:rPr>
                        <a:t>rw</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R="38735" algn="ctr">
                        <a:lnSpc>
                          <a:spcPct val="100000"/>
                        </a:lnSpc>
                        <a:spcBef>
                          <a:spcPts val="245"/>
                        </a:spcBef>
                      </a:pPr>
                      <a:r>
                        <a:rPr sz="1400" dirty="0">
                          <a:latin typeface="Calibri"/>
                          <a:cs typeface="Calibri"/>
                        </a:rPr>
                        <a:t>U3:</a:t>
                      </a:r>
                      <a:r>
                        <a:rPr sz="1400" spc="-30" dirty="0">
                          <a:latin typeface="Calibri"/>
                          <a:cs typeface="Calibri"/>
                        </a:rPr>
                        <a:t> </a:t>
                      </a:r>
                      <a:r>
                        <a:rPr lang="en-US" sz="1400" spc="-10" dirty="0">
                          <a:latin typeface="Calibri"/>
                          <a:cs typeface="Calibri"/>
                        </a:rPr>
                        <a:t>r</a:t>
                      </a:r>
                      <a:endParaRPr sz="1400" dirty="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2075">
                        <a:lnSpc>
                          <a:spcPct val="100000"/>
                        </a:lnSpc>
                        <a:spcBef>
                          <a:spcPts val="245"/>
                        </a:spcBef>
                      </a:pPr>
                      <a:r>
                        <a:rPr sz="1400" dirty="0">
                          <a:latin typeface="Calibri"/>
                          <a:cs typeface="Calibri"/>
                        </a:rPr>
                        <a:t>U2:</a:t>
                      </a:r>
                      <a:r>
                        <a:rPr sz="1400" spc="-30" dirty="0">
                          <a:latin typeface="Calibri"/>
                          <a:cs typeface="Calibri"/>
                        </a:rPr>
                        <a:t> </a:t>
                      </a:r>
                      <a:r>
                        <a:rPr sz="1400" spc="-20" dirty="0">
                          <a:latin typeface="Calibri"/>
                          <a:cs typeface="Calibri"/>
                        </a:rPr>
                        <a:t>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91440">
                        <a:lnSpc>
                          <a:spcPct val="100000"/>
                        </a:lnSpc>
                        <a:spcBef>
                          <a:spcPts val="250"/>
                        </a:spcBef>
                      </a:pPr>
                      <a:r>
                        <a:rPr sz="1400" dirty="0">
                          <a:latin typeface="Calibri"/>
                          <a:cs typeface="Calibri"/>
                        </a:rPr>
                        <a:t>U4:</a:t>
                      </a:r>
                      <a:r>
                        <a:rPr sz="1400" spc="-30" dirty="0">
                          <a:latin typeface="Calibri"/>
                          <a:cs typeface="Calibri"/>
                        </a:rPr>
                        <a:t> </a:t>
                      </a: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tcPr>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dirty="0">
                        <a:latin typeface="Times New Roman"/>
                        <a:cs typeface="Times New Roman"/>
                      </a:endParaRPr>
                    </a:p>
                  </a:txBody>
                  <a:tcPr marL="0" marR="0" marT="0" marB="0">
                    <a:lnT w="12700">
                      <a:solidFill>
                        <a:srgbClr val="000000"/>
                      </a:solidFill>
                      <a:prstDash val="solid"/>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Capabilities</a:t>
            </a:r>
          </a:p>
        </p:txBody>
      </p:sp>
      <p:sp>
        <p:nvSpPr>
          <p:cNvPr id="3" name="object 3"/>
          <p:cNvSpPr txBox="1"/>
          <p:nvPr/>
        </p:nvSpPr>
        <p:spPr>
          <a:xfrm>
            <a:off x="687705" y="1344892"/>
            <a:ext cx="5227095" cy="1417599"/>
          </a:xfrm>
          <a:prstGeom prst="rect">
            <a:avLst/>
          </a:prstGeom>
        </p:spPr>
        <p:txBody>
          <a:bodyPr vert="horz" wrap="square" lIns="0" tIns="41433" rIns="0" bIns="0" rtlCol="0">
            <a:spAutoFit/>
          </a:bodyPr>
          <a:lstStyle/>
          <a:p>
            <a:pPr marL="9525" marR="3810">
              <a:lnSpc>
                <a:spcPct val="114000"/>
              </a:lnSpc>
              <a:spcBef>
                <a:spcPts val="326"/>
              </a:spcBef>
              <a:tabLst>
                <a:tab pos="180975" algn="l"/>
              </a:tabLst>
            </a:pPr>
            <a:r>
              <a:rPr sz="2000" dirty="0">
                <a:latin typeface="+mn-lt"/>
                <a:cs typeface="Calibri"/>
              </a:rPr>
              <a:t>Storing</a:t>
            </a:r>
            <a:r>
              <a:rPr lang="en-US" sz="2000" spc="64" dirty="0">
                <a:latin typeface="+mn-lt"/>
                <a:cs typeface="Calibri"/>
              </a:rPr>
              <a:t> </a:t>
            </a:r>
            <a:r>
              <a:rPr sz="2000" dirty="0">
                <a:latin typeface="+mn-lt"/>
                <a:cs typeface="Calibri"/>
              </a:rPr>
              <a:t>capabilities</a:t>
            </a:r>
            <a:r>
              <a:rPr sz="2000" spc="75" dirty="0">
                <a:latin typeface="+mn-lt"/>
                <a:cs typeface="Calibri"/>
              </a:rPr>
              <a:t> </a:t>
            </a:r>
            <a:r>
              <a:rPr sz="2000" dirty="0">
                <a:latin typeface="+mn-lt"/>
                <a:cs typeface="Calibri"/>
              </a:rPr>
              <a:t>means</a:t>
            </a:r>
            <a:r>
              <a:rPr sz="2000" spc="64" dirty="0">
                <a:latin typeface="+mn-lt"/>
                <a:cs typeface="Calibri"/>
              </a:rPr>
              <a:t> </a:t>
            </a:r>
            <a:r>
              <a:rPr sz="2000" dirty="0">
                <a:latin typeface="+mn-lt"/>
                <a:cs typeface="Calibri"/>
              </a:rPr>
              <a:t>giving</a:t>
            </a:r>
            <a:r>
              <a:rPr sz="2000" spc="71" dirty="0">
                <a:latin typeface="+mn-lt"/>
                <a:cs typeface="Calibri"/>
              </a:rPr>
              <a:t> </a:t>
            </a:r>
            <a:r>
              <a:rPr sz="2000" dirty="0">
                <a:latin typeface="+mn-lt"/>
                <a:cs typeface="Calibri"/>
              </a:rPr>
              <a:t>to</a:t>
            </a:r>
            <a:r>
              <a:rPr sz="2000" spc="75" dirty="0">
                <a:latin typeface="+mn-lt"/>
                <a:cs typeface="Calibri"/>
              </a:rPr>
              <a:t> </a:t>
            </a:r>
            <a:r>
              <a:rPr sz="2000" dirty="0">
                <a:latin typeface="+mn-lt"/>
                <a:cs typeface="Calibri"/>
              </a:rPr>
              <a:t>each</a:t>
            </a:r>
            <a:r>
              <a:rPr sz="2000" spc="75" dirty="0">
                <a:latin typeface="+mn-lt"/>
                <a:cs typeface="Calibri"/>
              </a:rPr>
              <a:t> </a:t>
            </a:r>
            <a:r>
              <a:rPr sz="2000" spc="-8" dirty="0">
                <a:latin typeface="+mn-lt"/>
                <a:cs typeface="Calibri"/>
              </a:rPr>
              <a:t>subject </a:t>
            </a:r>
            <a:r>
              <a:rPr sz="2000" dirty="0">
                <a:latin typeface="+mn-lt"/>
                <a:cs typeface="Calibri"/>
              </a:rPr>
              <a:t>tokens</a:t>
            </a:r>
            <a:r>
              <a:rPr lang="en-US" sz="2000" spc="229" dirty="0">
                <a:latin typeface="+mn-lt"/>
                <a:cs typeface="Calibri"/>
              </a:rPr>
              <a:t> </a:t>
            </a:r>
            <a:r>
              <a:rPr sz="2000" dirty="0">
                <a:latin typeface="+mn-lt"/>
                <a:cs typeface="Calibri"/>
              </a:rPr>
              <a:t>which</a:t>
            </a:r>
            <a:r>
              <a:rPr lang="en-US" sz="2000" spc="233" dirty="0">
                <a:latin typeface="+mn-lt"/>
                <a:cs typeface="Calibri"/>
              </a:rPr>
              <a:t> </a:t>
            </a:r>
            <a:r>
              <a:rPr sz="2000" dirty="0">
                <a:latin typeface="+mn-lt"/>
                <a:cs typeface="Calibri"/>
              </a:rPr>
              <a:t>give</a:t>
            </a:r>
            <a:r>
              <a:rPr lang="en-US" sz="2000" spc="229" dirty="0">
                <a:latin typeface="+mn-lt"/>
                <a:cs typeface="Calibri"/>
              </a:rPr>
              <a:t> </a:t>
            </a:r>
            <a:r>
              <a:rPr sz="2000" dirty="0">
                <a:latin typeface="+mn-lt"/>
                <a:cs typeface="Calibri"/>
              </a:rPr>
              <a:t>them</a:t>
            </a:r>
            <a:r>
              <a:rPr sz="2000" spc="229" dirty="0">
                <a:latin typeface="+mn-lt"/>
                <a:cs typeface="Calibri"/>
              </a:rPr>
              <a:t> </a:t>
            </a:r>
            <a:r>
              <a:rPr sz="2000" dirty="0">
                <a:latin typeface="+mn-lt"/>
                <a:cs typeface="Calibri"/>
              </a:rPr>
              <a:t>access</a:t>
            </a:r>
            <a:r>
              <a:rPr lang="en-US" sz="2000" spc="233" dirty="0">
                <a:latin typeface="+mn-lt"/>
                <a:cs typeface="Calibri"/>
              </a:rPr>
              <a:t> </a:t>
            </a:r>
            <a:r>
              <a:rPr sz="2000" dirty="0">
                <a:latin typeface="+mn-lt"/>
                <a:cs typeface="Calibri"/>
              </a:rPr>
              <a:t>to</a:t>
            </a:r>
            <a:r>
              <a:rPr sz="2000" spc="233" dirty="0">
                <a:latin typeface="+mn-lt"/>
                <a:cs typeface="Calibri"/>
              </a:rPr>
              <a:t>   </a:t>
            </a:r>
            <a:r>
              <a:rPr sz="2000" spc="-19" dirty="0">
                <a:latin typeface="+mn-lt"/>
                <a:cs typeface="Calibri"/>
              </a:rPr>
              <a:t>the </a:t>
            </a:r>
            <a:r>
              <a:rPr sz="2000" dirty="0">
                <a:latin typeface="+mn-lt"/>
                <a:cs typeface="Calibri"/>
              </a:rPr>
              <a:t>permissions</a:t>
            </a:r>
            <a:r>
              <a:rPr sz="2000" spc="-19" dirty="0">
                <a:latin typeface="+mn-lt"/>
                <a:cs typeface="Calibri"/>
              </a:rPr>
              <a:t> </a:t>
            </a:r>
            <a:r>
              <a:rPr sz="2000" dirty="0">
                <a:latin typeface="+mn-lt"/>
                <a:cs typeface="Calibri"/>
              </a:rPr>
              <a:t>they</a:t>
            </a:r>
            <a:r>
              <a:rPr sz="2000" spc="-41" dirty="0">
                <a:latin typeface="+mn-lt"/>
                <a:cs typeface="Calibri"/>
              </a:rPr>
              <a:t> </a:t>
            </a:r>
            <a:r>
              <a:rPr sz="2000" dirty="0">
                <a:latin typeface="+mn-lt"/>
                <a:cs typeface="Calibri"/>
              </a:rPr>
              <a:t>are</a:t>
            </a:r>
            <a:r>
              <a:rPr sz="2000" spc="-41" dirty="0">
                <a:latin typeface="+mn-lt"/>
                <a:cs typeface="Calibri"/>
              </a:rPr>
              <a:t> </a:t>
            </a:r>
            <a:r>
              <a:rPr sz="2000" spc="-8" dirty="0">
                <a:latin typeface="+mn-lt"/>
                <a:cs typeface="Calibri"/>
              </a:rPr>
              <a:t>entitled.</a:t>
            </a:r>
            <a:endParaRPr sz="2000" dirty="0">
              <a:latin typeface="+mn-lt"/>
              <a:cs typeface="Calibri"/>
            </a:endParaRPr>
          </a:p>
          <a:p>
            <a:pPr>
              <a:spcBef>
                <a:spcPts val="45"/>
              </a:spcBef>
            </a:pPr>
            <a:endParaRPr sz="210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3045126706"/>
              </p:ext>
            </p:extLst>
          </p:nvPr>
        </p:nvGraphicFramePr>
        <p:xfrm>
          <a:off x="6623495" y="1647444"/>
          <a:ext cx="1508760" cy="1945006"/>
        </p:xfrm>
        <a:graphic>
          <a:graphicData uri="http://schemas.openxmlformats.org/drawingml/2006/table">
            <a:tbl>
              <a:tblPr firstRow="1" bandRow="1">
                <a:tableStyleId>{2D5ABB26-0587-4C30-8999-92F81FD0307C}</a:tableStyleId>
              </a:tblPr>
              <a:tblGrid>
                <a:gridCol w="28956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278130">
                <a:tc>
                  <a:txBody>
                    <a:bodyPr/>
                    <a:lstStyle/>
                    <a:p>
                      <a:pPr marR="52705" algn="ctr">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R="52705" algn="ctr">
                        <a:lnSpc>
                          <a:spcPct val="100000"/>
                        </a:lnSpc>
                        <a:spcBef>
                          <a:spcPts val="245"/>
                        </a:spcBef>
                      </a:pPr>
                      <a:r>
                        <a:rPr sz="1400" spc="-25" dirty="0">
                          <a:latin typeface="Calibri"/>
                          <a:cs typeface="Calibri"/>
                        </a:rPr>
                        <a:t>U2</a:t>
                      </a:r>
                      <a:endParaRPr sz="1400">
                        <a:latin typeface="Calibri"/>
                        <a:cs typeface="Calibri"/>
                      </a:endParaRPr>
                    </a:p>
                  </a:txBody>
                  <a:tcPr marL="0" marR="0" marT="23336" marB="0">
                    <a:lnR w="12700">
                      <a:solidFill>
                        <a:srgbClr val="000000"/>
                      </a:solidFill>
                      <a:prstDash val="solid"/>
                    </a:lnR>
                  </a:tcPr>
                </a:tc>
                <a:tc>
                  <a:txBody>
                    <a:bodyPr/>
                    <a:lstStyle/>
                    <a:p>
                      <a:pPr marL="92075">
                        <a:lnSpc>
                          <a:spcPct val="100000"/>
                        </a:lnSpc>
                        <a:spcBef>
                          <a:spcPts val="245"/>
                        </a:spcBef>
                      </a:pPr>
                      <a:r>
                        <a:rPr sz="1400" dirty="0">
                          <a:latin typeface="Calibri"/>
                          <a:cs typeface="Calibri"/>
                        </a:rPr>
                        <a:t>B/rw,</a:t>
                      </a:r>
                      <a:r>
                        <a:rPr sz="1400" spc="-35" dirty="0">
                          <a:latin typeface="Calibri"/>
                          <a:cs typeface="Calibri"/>
                        </a:rPr>
                        <a:t> </a:t>
                      </a:r>
                      <a:r>
                        <a:rPr sz="1400" spc="-10" dirty="0">
                          <a:latin typeface="Calibri"/>
                          <a:cs typeface="Calibri"/>
                        </a:rPr>
                        <a:t>D/kill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8130">
                <a:tc>
                  <a:txBody>
                    <a:bodyPr/>
                    <a:lstStyle/>
                    <a:p>
                      <a:pPr marR="52705" algn="ctr">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10" dirty="0">
                          <a:latin typeface="Calibri"/>
                          <a:cs typeface="Calibri"/>
                        </a:rPr>
                        <a:t>C/</a:t>
                      </a:r>
                      <a:r>
                        <a:rPr lang="en-US" sz="1400" spc="-10" dirty="0">
                          <a:latin typeface="Calibri"/>
                          <a:cs typeface="Calibri"/>
                        </a:rPr>
                        <a:t>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78130">
                <a:tc>
                  <a:txBody>
                    <a:bodyPr/>
                    <a:lstStyle/>
                    <a:p>
                      <a:pPr marR="52705" algn="ctr">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25" dirty="0">
                          <a:latin typeface="Calibri"/>
                          <a:cs typeface="Calibri"/>
                        </a:rPr>
                        <a:t>B/r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a:extLst>
              <a:ext uri="{FF2B5EF4-FFF2-40B4-BE49-F238E27FC236}">
                <a16:creationId xmlns:a16="http://schemas.microsoft.com/office/drawing/2014/main" id="{0F16C52C-ABA2-ABDD-3470-FF108F510108}"/>
              </a:ext>
            </a:extLst>
          </p:cNvPr>
          <p:cNvSpPr txBox="1"/>
          <p:nvPr/>
        </p:nvSpPr>
        <p:spPr>
          <a:xfrm>
            <a:off x="6309507" y="4835723"/>
            <a:ext cx="2906683" cy="307777"/>
          </a:xfrm>
          <a:prstGeom prst="rect">
            <a:avLst/>
          </a:prstGeom>
          <a:noFill/>
        </p:spPr>
        <p:txBody>
          <a:bodyPr wrap="square">
            <a:spAutoFit/>
          </a:bodyPr>
          <a:lstStyle/>
          <a:p>
            <a:r>
              <a:rPr lang="en-US" sz="1400" dirty="0"/>
              <a:t>Slides from</a:t>
            </a:r>
            <a:r>
              <a:rPr lang="en-US" dirty="0"/>
              <a:t> </a:t>
            </a:r>
            <a:r>
              <a:rPr lang="en-US" sz="1400" dirty="0"/>
              <a:t>Prof.</a:t>
            </a:r>
            <a:r>
              <a:rPr lang="en-US" sz="1400" spc="-30" dirty="0"/>
              <a:t> </a:t>
            </a:r>
            <a:r>
              <a:rPr lang="en-US" sz="1400" dirty="0"/>
              <a:t>Dr.</a:t>
            </a:r>
            <a:r>
              <a:rPr lang="en-US" sz="1400" spc="-40" dirty="0"/>
              <a:t> </a:t>
            </a:r>
            <a:r>
              <a:rPr lang="en-US" sz="1400" dirty="0"/>
              <a:t>Mihai</a:t>
            </a:r>
            <a:r>
              <a:rPr lang="en-US" sz="1400" spc="-20" dirty="0"/>
              <a:t> </a:t>
            </a:r>
            <a:r>
              <a:rPr lang="en-US" sz="1400" spc="-10" dirty="0" err="1"/>
              <a:t>Chiroiu</a:t>
            </a:r>
            <a:endParaRPr lang="en-US" dirty="0"/>
          </a:p>
        </p:txBody>
      </p:sp>
      <p:sp>
        <p:nvSpPr>
          <p:cNvPr id="6" name="Title 5">
            <a:extLst>
              <a:ext uri="{FF2B5EF4-FFF2-40B4-BE49-F238E27FC236}">
                <a16:creationId xmlns:a16="http://schemas.microsoft.com/office/drawing/2014/main" id="{67351FD9-B185-6FD8-072A-E035DD50484B}"/>
              </a:ext>
            </a:extLst>
          </p:cNvPr>
          <p:cNvSpPr>
            <a:spLocks noGrp="1"/>
          </p:cNvSpPr>
          <p:nvPr>
            <p:ph type="title"/>
          </p:nvPr>
        </p:nvSpPr>
        <p:spPr/>
        <p:txBody>
          <a:bodyPr/>
          <a:lstStyle/>
          <a:p>
            <a:r>
              <a:rPr lang="en-US" dirty="0"/>
              <a:t>Access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ACL</a:t>
            </a:r>
            <a:r>
              <a:rPr spc="-11" dirty="0">
                <a:latin typeface="+mj-lt"/>
              </a:rPr>
              <a:t> </a:t>
            </a:r>
            <a:r>
              <a:rPr dirty="0">
                <a:latin typeface="+mj-lt"/>
              </a:rPr>
              <a:t>vs. </a:t>
            </a:r>
            <a:r>
              <a:rPr spc="-8" dirty="0">
                <a:latin typeface="+mj-lt"/>
              </a:rPr>
              <a:t>Capabilities</a:t>
            </a:r>
          </a:p>
        </p:txBody>
      </p:sp>
      <p:sp>
        <p:nvSpPr>
          <p:cNvPr id="3" name="object 3"/>
          <p:cNvSpPr txBox="1"/>
          <p:nvPr/>
        </p:nvSpPr>
        <p:spPr>
          <a:xfrm>
            <a:off x="687705" y="1280131"/>
            <a:ext cx="7769066" cy="2085347"/>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1800" dirty="0">
                <a:latin typeface="+mn-lt"/>
                <a:cs typeface="Calibri"/>
              </a:rPr>
              <a:t>ACL</a:t>
            </a:r>
            <a:r>
              <a:rPr sz="1800" spc="-30" dirty="0">
                <a:latin typeface="+mn-lt"/>
                <a:cs typeface="Calibri"/>
              </a:rPr>
              <a:t> </a:t>
            </a:r>
            <a:r>
              <a:rPr sz="1800" dirty="0">
                <a:latin typeface="+mn-lt"/>
                <a:cs typeface="Calibri"/>
              </a:rPr>
              <a:t>require</a:t>
            </a:r>
            <a:r>
              <a:rPr sz="1800" spc="-11" dirty="0">
                <a:latin typeface="+mn-lt"/>
                <a:cs typeface="Calibri"/>
              </a:rPr>
              <a:t> </a:t>
            </a:r>
            <a:r>
              <a:rPr sz="1800" spc="-8" dirty="0">
                <a:latin typeface="+mn-lt"/>
                <a:cs typeface="Calibri"/>
              </a:rPr>
              <a:t>authentication</a:t>
            </a:r>
            <a:r>
              <a:rPr sz="1800" spc="-11" dirty="0">
                <a:latin typeface="+mn-lt"/>
                <a:cs typeface="Calibri"/>
              </a:rPr>
              <a:t> </a:t>
            </a:r>
            <a:r>
              <a:rPr sz="1800" dirty="0">
                <a:latin typeface="+mn-lt"/>
                <a:cs typeface="Calibri"/>
              </a:rPr>
              <a:t>of</a:t>
            </a:r>
            <a:r>
              <a:rPr sz="1800" spc="-26" dirty="0">
                <a:latin typeface="+mn-lt"/>
                <a:cs typeface="Calibri"/>
              </a:rPr>
              <a:t> </a:t>
            </a:r>
            <a:r>
              <a:rPr sz="1800" spc="-8" dirty="0">
                <a:latin typeface="+mn-lt"/>
                <a:cs typeface="Calibri"/>
              </a:rPr>
              <a:t>subjects</a:t>
            </a:r>
            <a:endParaRPr lang="en-US" sz="1800" spc="-8" dirty="0">
              <a:latin typeface="+mn-lt"/>
              <a:cs typeface="Calibri"/>
            </a:endParaRPr>
          </a:p>
          <a:p>
            <a:pPr marL="180022" indent="-170497">
              <a:spcBef>
                <a:spcPts val="581"/>
              </a:spcBef>
              <a:buFont typeface="Arial"/>
              <a:buChar char="•"/>
              <a:tabLst>
                <a:tab pos="180022" algn="l"/>
              </a:tabLst>
            </a:pPr>
            <a:endParaRPr sz="1800" dirty="0">
              <a:latin typeface="+mn-lt"/>
              <a:cs typeface="Calibri"/>
            </a:endParaRPr>
          </a:p>
          <a:p>
            <a:pPr marL="180022" marR="3810" indent="-170497">
              <a:lnSpc>
                <a:spcPts val="2265"/>
              </a:lnSpc>
              <a:spcBef>
                <a:spcPts val="795"/>
              </a:spcBef>
              <a:buFont typeface="Arial"/>
              <a:buChar char="•"/>
              <a:tabLst>
                <a:tab pos="180975" algn="l"/>
              </a:tabLst>
            </a:pPr>
            <a:r>
              <a:rPr sz="1800" dirty="0">
                <a:latin typeface="+mn-lt"/>
                <a:cs typeface="Calibri"/>
              </a:rPr>
              <a:t>Capabilities</a:t>
            </a:r>
            <a:r>
              <a:rPr sz="1800" spc="64" dirty="0">
                <a:latin typeface="+mn-lt"/>
                <a:cs typeface="Calibri"/>
              </a:rPr>
              <a:t> </a:t>
            </a:r>
            <a:r>
              <a:rPr sz="1800" dirty="0">
                <a:latin typeface="+mn-lt"/>
                <a:cs typeface="Calibri"/>
              </a:rPr>
              <a:t>do</a:t>
            </a:r>
            <a:r>
              <a:rPr sz="1800" spc="79" dirty="0">
                <a:latin typeface="+mn-lt"/>
                <a:cs typeface="Calibri"/>
              </a:rPr>
              <a:t> </a:t>
            </a:r>
            <a:r>
              <a:rPr sz="1800" dirty="0">
                <a:latin typeface="+mn-lt"/>
                <a:cs typeface="Calibri"/>
              </a:rPr>
              <a:t>not</a:t>
            </a:r>
            <a:r>
              <a:rPr sz="1800" spc="71" dirty="0">
                <a:latin typeface="+mn-lt"/>
                <a:cs typeface="Calibri"/>
              </a:rPr>
              <a:t> </a:t>
            </a:r>
            <a:r>
              <a:rPr sz="1800" dirty="0">
                <a:latin typeface="+mn-lt"/>
                <a:cs typeface="Calibri"/>
              </a:rPr>
              <a:t>require</a:t>
            </a:r>
            <a:r>
              <a:rPr sz="1800" spc="71" dirty="0">
                <a:latin typeface="+mn-lt"/>
                <a:cs typeface="Calibri"/>
              </a:rPr>
              <a:t> </a:t>
            </a:r>
            <a:r>
              <a:rPr sz="1800" dirty="0">
                <a:latin typeface="+mn-lt"/>
                <a:cs typeface="Calibri"/>
              </a:rPr>
              <a:t>authentication</a:t>
            </a:r>
            <a:r>
              <a:rPr sz="1800" spc="83" dirty="0">
                <a:latin typeface="+mn-lt"/>
                <a:cs typeface="Calibri"/>
              </a:rPr>
              <a:t> </a:t>
            </a:r>
            <a:r>
              <a:rPr sz="1800" dirty="0">
                <a:latin typeface="+mn-lt"/>
                <a:cs typeface="Calibri"/>
              </a:rPr>
              <a:t>of</a:t>
            </a:r>
            <a:r>
              <a:rPr sz="1800" spc="71" dirty="0">
                <a:latin typeface="+mn-lt"/>
                <a:cs typeface="Calibri"/>
              </a:rPr>
              <a:t> </a:t>
            </a:r>
            <a:r>
              <a:rPr sz="1800" dirty="0">
                <a:latin typeface="+mn-lt"/>
                <a:cs typeface="Calibri"/>
              </a:rPr>
              <a:t>subjects,</a:t>
            </a:r>
            <a:r>
              <a:rPr sz="1800" spc="83" dirty="0">
                <a:latin typeface="+mn-lt"/>
                <a:cs typeface="Calibri"/>
              </a:rPr>
              <a:t> </a:t>
            </a:r>
            <a:r>
              <a:rPr sz="1800" dirty="0">
                <a:latin typeface="+mn-lt"/>
                <a:cs typeface="Calibri"/>
              </a:rPr>
              <a:t>but</a:t>
            </a:r>
            <a:r>
              <a:rPr sz="1800" spc="71" dirty="0">
                <a:latin typeface="+mn-lt"/>
                <a:cs typeface="Calibri"/>
              </a:rPr>
              <a:t> </a:t>
            </a:r>
            <a:r>
              <a:rPr sz="1800" dirty="0">
                <a:latin typeface="+mn-lt"/>
                <a:cs typeface="Calibri"/>
              </a:rPr>
              <a:t>do</a:t>
            </a:r>
            <a:r>
              <a:rPr sz="1800" spc="64" dirty="0">
                <a:latin typeface="+mn-lt"/>
                <a:cs typeface="Calibri"/>
              </a:rPr>
              <a:t> </a:t>
            </a:r>
            <a:r>
              <a:rPr sz="1800" spc="-8" dirty="0">
                <a:latin typeface="+mn-lt"/>
                <a:cs typeface="Calibri"/>
              </a:rPr>
              <a:t>require 	</a:t>
            </a:r>
            <a:r>
              <a:rPr sz="1800" dirty="0">
                <a:latin typeface="+mn-lt"/>
                <a:cs typeface="Calibri"/>
              </a:rPr>
              <a:t>unforgeability</a:t>
            </a:r>
            <a:r>
              <a:rPr sz="1800" spc="79" dirty="0">
                <a:latin typeface="+mn-lt"/>
                <a:cs typeface="Calibri"/>
              </a:rPr>
              <a:t> </a:t>
            </a:r>
            <a:r>
              <a:rPr sz="1800" dirty="0">
                <a:latin typeface="+mn-lt"/>
                <a:cs typeface="Calibri"/>
              </a:rPr>
              <a:t>and</a:t>
            </a:r>
            <a:r>
              <a:rPr sz="1800" spc="90" dirty="0">
                <a:latin typeface="+mn-lt"/>
                <a:cs typeface="Calibri"/>
              </a:rPr>
              <a:t> </a:t>
            </a:r>
            <a:r>
              <a:rPr sz="1800" dirty="0">
                <a:latin typeface="+mn-lt"/>
                <a:cs typeface="Calibri"/>
              </a:rPr>
              <a:t>control</a:t>
            </a:r>
            <a:r>
              <a:rPr sz="1800" spc="83" dirty="0">
                <a:latin typeface="+mn-lt"/>
                <a:cs typeface="Calibri"/>
              </a:rPr>
              <a:t> </a:t>
            </a:r>
            <a:r>
              <a:rPr sz="1800" dirty="0">
                <a:latin typeface="+mn-lt"/>
                <a:cs typeface="Calibri"/>
              </a:rPr>
              <a:t>of</a:t>
            </a:r>
            <a:r>
              <a:rPr sz="1800" spc="86" dirty="0">
                <a:latin typeface="+mn-lt"/>
                <a:cs typeface="Calibri"/>
              </a:rPr>
              <a:t> </a:t>
            </a:r>
            <a:r>
              <a:rPr sz="1800" dirty="0">
                <a:latin typeface="+mn-lt"/>
                <a:cs typeface="Calibri"/>
              </a:rPr>
              <a:t>propagation</a:t>
            </a:r>
            <a:r>
              <a:rPr sz="1800" spc="83" dirty="0">
                <a:latin typeface="+mn-lt"/>
                <a:cs typeface="Calibri"/>
              </a:rPr>
              <a:t> </a:t>
            </a:r>
            <a:r>
              <a:rPr sz="1800" dirty="0">
                <a:latin typeface="+mn-lt"/>
                <a:cs typeface="Calibri"/>
              </a:rPr>
              <a:t>of</a:t>
            </a:r>
            <a:r>
              <a:rPr sz="1800" spc="86" dirty="0">
                <a:latin typeface="+mn-lt"/>
                <a:cs typeface="Calibri"/>
              </a:rPr>
              <a:t> </a:t>
            </a:r>
            <a:r>
              <a:rPr sz="1800" dirty="0">
                <a:latin typeface="+mn-lt"/>
                <a:cs typeface="Calibri"/>
              </a:rPr>
              <a:t>capabilities.</a:t>
            </a:r>
            <a:r>
              <a:rPr sz="1800" spc="90" dirty="0">
                <a:latin typeface="+mn-lt"/>
                <a:cs typeface="Calibri"/>
              </a:rPr>
              <a:t> </a:t>
            </a:r>
            <a:r>
              <a:rPr sz="1800" spc="-8" dirty="0">
                <a:latin typeface="+mn-lt"/>
                <a:cs typeface="Calibri"/>
              </a:rPr>
              <a:t>Usually 	</a:t>
            </a:r>
            <a:r>
              <a:rPr sz="1800" dirty="0">
                <a:latin typeface="+mn-lt"/>
                <a:cs typeface="Calibri"/>
              </a:rPr>
              <a:t>implemented</a:t>
            </a:r>
            <a:r>
              <a:rPr sz="1800" spc="-75" dirty="0">
                <a:latin typeface="+mn-lt"/>
                <a:cs typeface="Calibri"/>
              </a:rPr>
              <a:t> </a:t>
            </a:r>
            <a:r>
              <a:rPr sz="1800" dirty="0">
                <a:latin typeface="+mn-lt"/>
                <a:cs typeface="Calibri"/>
              </a:rPr>
              <a:t>through</a:t>
            </a:r>
            <a:r>
              <a:rPr sz="1800" spc="-68" dirty="0">
                <a:latin typeface="+mn-lt"/>
                <a:cs typeface="Calibri"/>
              </a:rPr>
              <a:t> </a:t>
            </a:r>
            <a:r>
              <a:rPr sz="1800" spc="-8" dirty="0">
                <a:latin typeface="+mn-lt"/>
                <a:cs typeface="Calibri"/>
              </a:rPr>
              <a:t>cryptography.</a:t>
            </a:r>
            <a:endParaRPr sz="1800" dirty="0">
              <a:latin typeface="+mn-lt"/>
              <a:cs typeface="Calibri"/>
            </a:endParaRPr>
          </a:p>
          <a:p>
            <a:pPr>
              <a:spcBef>
                <a:spcPts val="923"/>
              </a:spcBef>
              <a:buFont typeface="Arial"/>
              <a:buChar char="•"/>
            </a:pPr>
            <a:endParaRPr sz="1800" dirty="0">
              <a:latin typeface="+mn-lt"/>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ACL</a:t>
            </a:r>
            <a:r>
              <a:rPr spc="-11" dirty="0">
                <a:latin typeface="+mj-lt"/>
              </a:rPr>
              <a:t> </a:t>
            </a:r>
            <a:r>
              <a:rPr dirty="0">
                <a:latin typeface="+mj-lt"/>
              </a:rPr>
              <a:t>vs. </a:t>
            </a:r>
            <a:r>
              <a:rPr spc="-8" dirty="0">
                <a:latin typeface="+mj-lt"/>
              </a:rPr>
              <a:t>Capabilities</a:t>
            </a:r>
            <a:r>
              <a:rPr lang="en-US" spc="-8" dirty="0">
                <a:latin typeface="+mj-lt"/>
              </a:rPr>
              <a:t> Example</a:t>
            </a:r>
            <a:endParaRPr spc="-8" dirty="0">
              <a:latin typeface="+mj-lt"/>
            </a:endParaRPr>
          </a:p>
        </p:txBody>
      </p:sp>
      <p:sp>
        <p:nvSpPr>
          <p:cNvPr id="3" name="object 3"/>
          <p:cNvSpPr txBox="1"/>
          <p:nvPr/>
        </p:nvSpPr>
        <p:spPr>
          <a:xfrm>
            <a:off x="201950" y="1139153"/>
            <a:ext cx="8650696" cy="3648211"/>
          </a:xfrm>
          <a:prstGeom prst="rect">
            <a:avLst/>
          </a:prstGeom>
        </p:spPr>
        <p:txBody>
          <a:bodyPr vert="horz" wrap="square" lIns="0" tIns="73819" rIns="0" bIns="0" rtlCol="0">
            <a:spAutoFit/>
          </a:bodyPr>
          <a:lstStyle/>
          <a:p>
            <a:pPr marL="180022" indent="-170497" algn="just">
              <a:lnSpc>
                <a:spcPct val="105000"/>
              </a:lnSpc>
              <a:buFont typeface="Arial"/>
              <a:buChar char="•"/>
              <a:tabLst>
                <a:tab pos="180022" algn="l"/>
              </a:tabLst>
            </a:pPr>
            <a:r>
              <a:rPr lang="en-US" sz="1800" b="0" i="0" dirty="0">
                <a:solidFill>
                  <a:schemeClr val="tx1"/>
                </a:solidFill>
                <a:effectLst/>
                <a:latin typeface="+mn-lt"/>
              </a:rPr>
              <a:t>Scenario: </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mn-lt"/>
              </a:rPr>
              <a:t>Bob wishes to store valuable items in a safe box maintained by a bank. In some cases, he wants his trustworthy relatives to access the box. The bank can regulate access to Bob’s box in two ways:</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M</a:t>
            </a:r>
            <a:r>
              <a:rPr lang="en-US" sz="1200" b="0" i="0" dirty="0">
                <a:solidFill>
                  <a:schemeClr val="tx1"/>
                </a:solidFill>
                <a:effectLst/>
                <a:latin typeface="+mn-lt"/>
              </a:rPr>
              <a:t>aintain a list of persons, or </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I</a:t>
            </a:r>
            <a:r>
              <a:rPr lang="en-US" sz="1200" b="0" i="0" dirty="0">
                <a:solidFill>
                  <a:schemeClr val="tx1"/>
                </a:solidFill>
                <a:effectLst/>
                <a:latin typeface="+mn-lt"/>
              </a:rPr>
              <a:t>ssue one or multiple access keys to the box.</a:t>
            </a:r>
          </a:p>
          <a:p>
            <a:pPr marL="180022" lvl="2" indent="-170497" algn="just">
              <a:lnSpc>
                <a:spcPct val="105000"/>
              </a:lnSpc>
              <a:buFont typeface="Arial"/>
              <a:buChar char="•"/>
              <a:tabLst>
                <a:tab pos="180022" algn="l"/>
              </a:tabLst>
            </a:pPr>
            <a:r>
              <a:rPr lang="en-US" sz="1800" dirty="0">
                <a:solidFill>
                  <a:schemeClr val="tx1"/>
                </a:solidFill>
                <a:latin typeface="+mn-lt"/>
              </a:rPr>
              <a:t>ACL approach</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Bank’s role: the financial institution must have a list of account holders, verify users, and define permissions. The entity needs to maintain the list’s integrity and authenticate access.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Adding new users: Bob must pay a visit to the bank’s branch to add more users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Delegation: the approved third parties cannot delegate their access rights to other parties.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Removing users: Bob and the bank can delete names from the list.</a:t>
            </a:r>
          </a:p>
          <a:p>
            <a:pPr marL="478155" lvl="3" indent="-285750" algn="just">
              <a:lnSpc>
                <a:spcPct val="105000"/>
              </a:lnSpc>
              <a:buFont typeface="Wingdings" pitchFamily="2" charset="2"/>
              <a:buChar char="Ø"/>
              <a:tabLst>
                <a:tab pos="180022" algn="l"/>
              </a:tabLst>
            </a:pPr>
            <a:endParaRPr lang="en-US" sz="1200" b="0" i="0" dirty="0">
              <a:solidFill>
                <a:schemeClr val="tx1"/>
              </a:solidFill>
              <a:effectLst/>
              <a:latin typeface="Helvetica" pitchFamily="2" charset="0"/>
            </a:endParaRPr>
          </a:p>
          <a:p>
            <a:pPr marL="180022" lvl="2" indent="-170497" algn="just">
              <a:lnSpc>
                <a:spcPct val="105000"/>
              </a:lnSpc>
              <a:buFont typeface="Arial"/>
              <a:buChar char="•"/>
              <a:tabLst>
                <a:tab pos="180022" algn="l"/>
              </a:tabLst>
            </a:pPr>
            <a:r>
              <a:rPr lang="en-US" sz="1800" dirty="0">
                <a:solidFill>
                  <a:schemeClr val="tx1"/>
                </a:solidFill>
                <a:latin typeface="+mn-lt"/>
              </a:rPr>
              <a:t>Capability approach</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Bank’s role: the bank is not involved</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Adding new users: Bob can assign a key to a thirty-party</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Delegation: key can be passed to others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Revoke: Bob can recall his key from the thirty-party, but it may be challenging to establish whether they made a copy.</a:t>
            </a:r>
          </a:p>
        </p:txBody>
      </p:sp>
    </p:spTree>
    <p:extLst>
      <p:ext uri="{BB962C8B-B14F-4D97-AF65-F5344CB8AC3E}">
        <p14:creationId xmlns:p14="http://schemas.microsoft.com/office/powerpoint/2010/main" val="1059765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DAC</a:t>
            </a:r>
            <a:r>
              <a:rPr spc="-68" dirty="0">
                <a:latin typeface="+mj-lt"/>
              </a:rPr>
              <a:t> </a:t>
            </a:r>
            <a:r>
              <a:rPr spc="-8" dirty="0">
                <a:latin typeface="+mj-lt"/>
              </a:rPr>
              <a:t>Problems</a:t>
            </a:r>
          </a:p>
        </p:txBody>
      </p:sp>
      <p:sp>
        <p:nvSpPr>
          <p:cNvPr id="3" name="object 3"/>
          <p:cNvSpPr txBox="1"/>
          <p:nvPr/>
        </p:nvSpPr>
        <p:spPr>
          <a:xfrm>
            <a:off x="687704" y="1344892"/>
            <a:ext cx="7592296" cy="2645565"/>
          </a:xfrm>
          <a:prstGeom prst="rect">
            <a:avLst/>
          </a:prstGeom>
        </p:spPr>
        <p:txBody>
          <a:bodyPr vert="horz" wrap="square" lIns="0" tIns="45244" rIns="0" bIns="0" rtlCol="0">
            <a:spAutoFit/>
          </a:bodyPr>
          <a:lstStyle/>
          <a:p>
            <a:pPr marL="352425" marR="4763" indent="-342900">
              <a:lnSpc>
                <a:spcPct val="114000"/>
              </a:lnSpc>
              <a:spcBef>
                <a:spcPts val="356"/>
              </a:spcBef>
              <a:buFont typeface="Arial" panose="020B0604020202020204" pitchFamily="34" charset="0"/>
              <a:buChar char="•"/>
              <a:tabLst>
                <a:tab pos="180975" algn="l"/>
              </a:tabLst>
            </a:pPr>
            <a:r>
              <a:rPr sz="2100" dirty="0">
                <a:latin typeface="+mn-lt"/>
                <a:cs typeface="Calibri"/>
              </a:rPr>
              <a:t>The</a:t>
            </a:r>
            <a:r>
              <a:rPr sz="2100" spc="30" dirty="0">
                <a:latin typeface="+mn-lt"/>
                <a:cs typeface="Calibri"/>
              </a:rPr>
              <a:t> </a:t>
            </a:r>
            <a:r>
              <a:rPr sz="2100" dirty="0">
                <a:latin typeface="+mn-lt"/>
                <a:cs typeface="Calibri"/>
              </a:rPr>
              <a:t>underlying</a:t>
            </a:r>
            <a:r>
              <a:rPr sz="2100" spc="34" dirty="0">
                <a:latin typeface="+mn-lt"/>
                <a:cs typeface="Calibri"/>
              </a:rPr>
              <a:t> </a:t>
            </a:r>
            <a:r>
              <a:rPr sz="2100" dirty="0">
                <a:latin typeface="+mn-lt"/>
                <a:cs typeface="Calibri"/>
              </a:rPr>
              <a:t>philosophy</a:t>
            </a:r>
            <a:r>
              <a:rPr sz="2100" spc="30" dirty="0">
                <a:latin typeface="+mn-lt"/>
                <a:cs typeface="Calibri"/>
              </a:rPr>
              <a:t> </a:t>
            </a:r>
            <a:r>
              <a:rPr sz="2100" dirty="0">
                <a:latin typeface="+mn-lt"/>
                <a:cs typeface="Calibri"/>
              </a:rPr>
              <a:t>in</a:t>
            </a:r>
            <a:r>
              <a:rPr sz="2100" spc="38" dirty="0">
                <a:latin typeface="+mn-lt"/>
                <a:cs typeface="Calibri"/>
              </a:rPr>
              <a:t> </a:t>
            </a:r>
            <a:r>
              <a:rPr sz="2100" dirty="0">
                <a:latin typeface="+mn-lt"/>
                <a:cs typeface="Calibri"/>
              </a:rPr>
              <a:t>DAC</a:t>
            </a:r>
            <a:r>
              <a:rPr sz="2100" spc="38" dirty="0">
                <a:latin typeface="+mn-lt"/>
                <a:cs typeface="Calibri"/>
              </a:rPr>
              <a:t> </a:t>
            </a:r>
            <a:r>
              <a:rPr sz="2100" dirty="0">
                <a:latin typeface="+mn-lt"/>
                <a:cs typeface="Calibri"/>
              </a:rPr>
              <a:t>is</a:t>
            </a:r>
            <a:r>
              <a:rPr sz="2100" spc="34" dirty="0">
                <a:latin typeface="+mn-lt"/>
                <a:cs typeface="Calibri"/>
              </a:rPr>
              <a:t> </a:t>
            </a:r>
            <a:r>
              <a:rPr sz="2100" dirty="0">
                <a:latin typeface="+mn-lt"/>
                <a:cs typeface="Calibri"/>
              </a:rPr>
              <a:t>that</a:t>
            </a:r>
            <a:r>
              <a:rPr sz="2100" spc="30" dirty="0">
                <a:latin typeface="+mn-lt"/>
                <a:cs typeface="Calibri"/>
              </a:rPr>
              <a:t> </a:t>
            </a:r>
            <a:r>
              <a:rPr sz="2100" dirty="0">
                <a:latin typeface="+mn-lt"/>
                <a:cs typeface="Calibri"/>
              </a:rPr>
              <a:t>subjects</a:t>
            </a:r>
            <a:r>
              <a:rPr sz="2100" spc="38" dirty="0">
                <a:latin typeface="+mn-lt"/>
                <a:cs typeface="Calibri"/>
              </a:rPr>
              <a:t> </a:t>
            </a:r>
            <a:r>
              <a:rPr sz="2100" dirty="0">
                <a:latin typeface="+mn-lt"/>
                <a:cs typeface="Calibri"/>
              </a:rPr>
              <a:t>can</a:t>
            </a:r>
            <a:r>
              <a:rPr sz="2100" spc="34" dirty="0">
                <a:latin typeface="+mn-lt"/>
                <a:cs typeface="Calibri"/>
              </a:rPr>
              <a:t> </a:t>
            </a:r>
            <a:r>
              <a:rPr sz="2100" dirty="0">
                <a:latin typeface="+mn-lt"/>
                <a:cs typeface="Calibri"/>
              </a:rPr>
              <a:t>determine</a:t>
            </a:r>
            <a:r>
              <a:rPr sz="2100" spc="26" dirty="0">
                <a:latin typeface="+mn-lt"/>
                <a:cs typeface="Calibri"/>
              </a:rPr>
              <a:t> </a:t>
            </a:r>
            <a:r>
              <a:rPr sz="2100" spc="-19" dirty="0">
                <a:latin typeface="+mn-lt"/>
                <a:cs typeface="Calibri"/>
              </a:rPr>
              <a:t>who </a:t>
            </a:r>
            <a:r>
              <a:rPr sz="2100" dirty="0">
                <a:latin typeface="+mn-lt"/>
                <a:cs typeface="Calibri"/>
              </a:rPr>
              <a:t>has</a:t>
            </a:r>
            <a:r>
              <a:rPr sz="2100" spc="-26" dirty="0">
                <a:latin typeface="+mn-lt"/>
                <a:cs typeface="Calibri"/>
              </a:rPr>
              <a:t> </a:t>
            </a:r>
            <a:r>
              <a:rPr sz="2100" dirty="0">
                <a:latin typeface="+mn-lt"/>
                <a:cs typeface="Calibri"/>
              </a:rPr>
              <a:t>access</a:t>
            </a:r>
            <a:r>
              <a:rPr sz="2100" spc="-19" dirty="0">
                <a:latin typeface="+mn-lt"/>
                <a:cs typeface="Calibri"/>
              </a:rPr>
              <a:t> </a:t>
            </a:r>
            <a:r>
              <a:rPr sz="2100" dirty="0">
                <a:latin typeface="+mn-lt"/>
                <a:cs typeface="Calibri"/>
              </a:rPr>
              <a:t>to</a:t>
            </a:r>
            <a:r>
              <a:rPr sz="2100" spc="-30" dirty="0">
                <a:latin typeface="+mn-lt"/>
                <a:cs typeface="Calibri"/>
              </a:rPr>
              <a:t> </a:t>
            </a:r>
            <a:r>
              <a:rPr sz="2100" dirty="0">
                <a:latin typeface="+mn-lt"/>
                <a:cs typeface="Calibri"/>
              </a:rPr>
              <a:t>their</a:t>
            </a:r>
            <a:r>
              <a:rPr sz="2100" spc="-30" dirty="0">
                <a:latin typeface="+mn-lt"/>
                <a:cs typeface="Calibri"/>
              </a:rPr>
              <a:t> </a:t>
            </a:r>
            <a:r>
              <a:rPr sz="2100" spc="-8" dirty="0">
                <a:latin typeface="+mn-lt"/>
                <a:cs typeface="Calibri"/>
              </a:rPr>
              <a:t>objects.</a:t>
            </a:r>
            <a:endParaRPr sz="2100" dirty="0">
              <a:latin typeface="+mn-lt"/>
              <a:cs typeface="Calibri"/>
            </a:endParaRPr>
          </a:p>
          <a:p>
            <a:pPr marL="522923" marR="3810" lvl="1" indent="-170497">
              <a:lnSpc>
                <a:spcPct val="114000"/>
              </a:lnSpc>
              <a:spcBef>
                <a:spcPts val="390"/>
              </a:spcBef>
              <a:buFont typeface="Arial"/>
              <a:buChar char="•"/>
              <a:tabLst>
                <a:tab pos="523875" algn="l"/>
                <a:tab pos="1175385" algn="l"/>
                <a:tab pos="1429226" algn="l"/>
                <a:tab pos="1652111" algn="l"/>
                <a:tab pos="2773680" algn="l"/>
                <a:tab pos="3606641" algn="l"/>
                <a:tab pos="4541996" algn="l"/>
                <a:tab pos="5374957" algn="l"/>
                <a:tab pos="5596890" algn="l"/>
                <a:tab pos="6352699" algn="l"/>
                <a:tab pos="6814661" algn="l"/>
                <a:tab pos="7649051" algn="l"/>
              </a:tabLst>
            </a:pPr>
            <a:r>
              <a:rPr sz="1800" spc="-8" dirty="0">
                <a:latin typeface="+mn-lt"/>
                <a:cs typeface="Calibri"/>
              </a:rPr>
              <a:t>There</a:t>
            </a:r>
            <a:r>
              <a:rPr lang="en-US" sz="1800" spc="-8" dirty="0">
                <a:latin typeface="+mn-lt"/>
                <a:cs typeface="Calibri"/>
              </a:rPr>
              <a:t> </a:t>
            </a:r>
            <a:r>
              <a:rPr sz="1800" spc="-19" dirty="0">
                <a:latin typeface="+mn-lt"/>
                <a:cs typeface="Calibri"/>
              </a:rPr>
              <a:t>is</a:t>
            </a:r>
            <a:r>
              <a:rPr lang="en-US" sz="1800" spc="-19" dirty="0">
                <a:latin typeface="+mn-lt"/>
                <a:cs typeface="Calibri"/>
              </a:rPr>
              <a:t> </a:t>
            </a:r>
            <a:r>
              <a:rPr sz="1800" spc="-38" dirty="0">
                <a:latin typeface="+mn-lt"/>
                <a:cs typeface="Calibri"/>
              </a:rPr>
              <a:t>a</a:t>
            </a:r>
            <a:r>
              <a:rPr lang="en-US" sz="1800" spc="-38" dirty="0">
                <a:latin typeface="+mn-lt"/>
                <a:cs typeface="Calibri"/>
              </a:rPr>
              <a:t> </a:t>
            </a:r>
            <a:r>
              <a:rPr sz="1800" spc="-8" dirty="0">
                <a:latin typeface="+mn-lt"/>
                <a:cs typeface="Calibri"/>
              </a:rPr>
              <a:t>difference,</a:t>
            </a:r>
            <a:r>
              <a:rPr sz="1800" dirty="0">
                <a:latin typeface="+mn-lt"/>
                <a:cs typeface="Calibri"/>
              </a:rPr>
              <a:t> </a:t>
            </a:r>
            <a:r>
              <a:rPr lang="en-US" sz="1800" dirty="0">
                <a:latin typeface="+mn-lt"/>
                <a:cs typeface="Calibri"/>
              </a:rPr>
              <a:t> </a:t>
            </a:r>
            <a:r>
              <a:rPr sz="1800" spc="-8" dirty="0">
                <a:latin typeface="+mn-lt"/>
                <a:cs typeface="Calibri"/>
              </a:rPr>
              <a:t>though,</a:t>
            </a:r>
            <a:r>
              <a:rPr sz="1800" dirty="0">
                <a:latin typeface="+mn-lt"/>
                <a:cs typeface="Calibri"/>
              </a:rPr>
              <a:t> </a:t>
            </a:r>
            <a:r>
              <a:rPr lang="en-US" sz="1800" dirty="0">
                <a:latin typeface="+mn-lt"/>
                <a:cs typeface="Calibri"/>
              </a:rPr>
              <a:t> </a:t>
            </a:r>
            <a:r>
              <a:rPr sz="1800" spc="-8" dirty="0">
                <a:latin typeface="+mn-lt"/>
                <a:cs typeface="Calibri"/>
              </a:rPr>
              <a:t>between</a:t>
            </a:r>
            <a:r>
              <a:rPr lang="en-US" sz="1800" spc="-8" dirty="0">
                <a:latin typeface="+mn-lt"/>
                <a:cs typeface="Calibri"/>
              </a:rPr>
              <a:t> </a:t>
            </a:r>
            <a:r>
              <a:rPr sz="1800" spc="-8" dirty="0">
                <a:latin typeface="+mn-lt"/>
                <a:cs typeface="Calibri"/>
              </a:rPr>
              <a:t>trusting</a:t>
            </a:r>
            <a:r>
              <a:rPr lang="en-US" sz="1800" spc="-8" dirty="0">
                <a:latin typeface="+mn-lt"/>
                <a:cs typeface="Calibri"/>
              </a:rPr>
              <a:t> </a:t>
            </a:r>
            <a:r>
              <a:rPr sz="1800" spc="-38" dirty="0">
                <a:latin typeface="+mn-lt"/>
                <a:cs typeface="Calibri"/>
              </a:rPr>
              <a:t>a</a:t>
            </a:r>
            <a:r>
              <a:rPr lang="en-US" sz="1800" spc="-38" dirty="0">
                <a:latin typeface="+mn-lt"/>
                <a:cs typeface="Calibri"/>
              </a:rPr>
              <a:t> </a:t>
            </a:r>
            <a:r>
              <a:rPr sz="1800" spc="-8" dirty="0">
                <a:latin typeface="+mn-lt"/>
                <a:cs typeface="Calibri"/>
              </a:rPr>
              <a:t>person</a:t>
            </a:r>
            <a:r>
              <a:rPr lang="en-US" sz="1800" spc="-8" dirty="0">
                <a:latin typeface="+mn-lt"/>
                <a:cs typeface="Calibri"/>
              </a:rPr>
              <a:t> </a:t>
            </a:r>
            <a:r>
              <a:rPr sz="1800" spc="-19" dirty="0">
                <a:latin typeface="+mn-lt"/>
                <a:cs typeface="Calibri"/>
              </a:rPr>
              <a:t>and</a:t>
            </a:r>
            <a:r>
              <a:rPr lang="en-US" sz="1800" spc="-19" dirty="0">
                <a:latin typeface="+mn-lt"/>
                <a:cs typeface="Calibri"/>
              </a:rPr>
              <a:t> </a:t>
            </a:r>
            <a:r>
              <a:rPr sz="1800" spc="-8" dirty="0">
                <a:latin typeface="+mn-lt"/>
                <a:cs typeface="Calibri"/>
              </a:rPr>
              <a:t>trusting</a:t>
            </a:r>
            <a:r>
              <a:rPr lang="en-US" sz="1800" spc="-38" dirty="0">
                <a:latin typeface="+mn-lt"/>
                <a:cs typeface="Calibri"/>
              </a:rPr>
              <a:t> a </a:t>
            </a:r>
            <a:r>
              <a:rPr sz="1800" spc="-8" dirty="0">
                <a:latin typeface="+mn-lt"/>
                <a:cs typeface="Calibri"/>
              </a:rPr>
              <a:t>program.</a:t>
            </a:r>
            <a:endParaRPr sz="1800" dirty="0">
              <a:latin typeface="+mn-lt"/>
              <a:cs typeface="Calibri"/>
            </a:endParaRPr>
          </a:p>
          <a:p>
            <a:pPr marL="352425" indent="-342900">
              <a:lnSpc>
                <a:spcPct val="114000"/>
              </a:lnSpc>
              <a:spcBef>
                <a:spcPts val="450"/>
              </a:spcBef>
              <a:buFont typeface="Arial" panose="020B0604020202020204" pitchFamily="34" charset="0"/>
              <a:buChar char="•"/>
              <a:tabLst>
                <a:tab pos="180022" algn="l"/>
              </a:tabLst>
            </a:pPr>
            <a:r>
              <a:rPr sz="2100" dirty="0">
                <a:latin typeface="+mn-lt"/>
                <a:cs typeface="Calibri"/>
              </a:rPr>
              <a:t>The</a:t>
            </a:r>
            <a:r>
              <a:rPr sz="2100" spc="-26" dirty="0">
                <a:latin typeface="+mn-lt"/>
                <a:cs typeface="Calibri"/>
              </a:rPr>
              <a:t> </a:t>
            </a:r>
            <a:r>
              <a:rPr sz="2100" dirty="0">
                <a:latin typeface="+mn-lt"/>
                <a:cs typeface="Calibri"/>
              </a:rPr>
              <a:t>copies</a:t>
            </a:r>
            <a:r>
              <a:rPr sz="2100" spc="-11" dirty="0">
                <a:latin typeface="+mn-lt"/>
                <a:cs typeface="Calibri"/>
              </a:rPr>
              <a:t> </a:t>
            </a:r>
            <a:r>
              <a:rPr sz="2100" dirty="0">
                <a:latin typeface="+mn-lt"/>
                <a:cs typeface="Calibri"/>
              </a:rPr>
              <a:t>of</a:t>
            </a:r>
            <a:r>
              <a:rPr sz="2100" spc="-34" dirty="0">
                <a:latin typeface="+mn-lt"/>
                <a:cs typeface="Calibri"/>
              </a:rPr>
              <a:t> </a:t>
            </a:r>
            <a:r>
              <a:rPr sz="2100" dirty="0">
                <a:latin typeface="+mn-lt"/>
                <a:cs typeface="Calibri"/>
              </a:rPr>
              <a:t>file</a:t>
            </a:r>
            <a:r>
              <a:rPr sz="2100" spc="-23" dirty="0">
                <a:latin typeface="+mn-lt"/>
                <a:cs typeface="Calibri"/>
              </a:rPr>
              <a:t> </a:t>
            </a:r>
            <a:r>
              <a:rPr sz="2100" dirty="0">
                <a:latin typeface="+mn-lt"/>
                <a:cs typeface="Calibri"/>
              </a:rPr>
              <a:t>are</a:t>
            </a:r>
            <a:r>
              <a:rPr sz="2100" spc="-23" dirty="0">
                <a:latin typeface="+mn-lt"/>
                <a:cs typeface="Calibri"/>
              </a:rPr>
              <a:t> </a:t>
            </a:r>
            <a:r>
              <a:rPr sz="2100" dirty="0">
                <a:latin typeface="+mn-lt"/>
                <a:cs typeface="Calibri"/>
              </a:rPr>
              <a:t>not</a:t>
            </a:r>
            <a:r>
              <a:rPr sz="2100" spc="-15" dirty="0">
                <a:latin typeface="+mn-lt"/>
                <a:cs typeface="Calibri"/>
              </a:rPr>
              <a:t> </a:t>
            </a:r>
            <a:r>
              <a:rPr sz="2100" spc="-8" dirty="0">
                <a:latin typeface="+mn-lt"/>
                <a:cs typeface="Calibri"/>
              </a:rPr>
              <a:t>controlled</a:t>
            </a:r>
            <a:endParaRPr sz="2100" dirty="0">
              <a:latin typeface="+mn-lt"/>
              <a:cs typeface="Calibri"/>
            </a:endParaRPr>
          </a:p>
          <a:p>
            <a:pPr marL="352425" indent="-342900">
              <a:lnSpc>
                <a:spcPct val="114000"/>
              </a:lnSpc>
              <a:spcBef>
                <a:spcPts val="503"/>
              </a:spcBef>
              <a:buFont typeface="Arial" panose="020B0604020202020204" pitchFamily="34" charset="0"/>
              <a:buChar char="•"/>
              <a:tabLst>
                <a:tab pos="180022" algn="l"/>
              </a:tabLst>
            </a:pPr>
            <a:r>
              <a:rPr sz="2100" dirty="0">
                <a:latin typeface="+mn-lt"/>
                <a:cs typeface="Calibri"/>
              </a:rPr>
              <a:t>The</a:t>
            </a:r>
            <a:r>
              <a:rPr sz="2100" spc="-49" dirty="0">
                <a:latin typeface="+mn-lt"/>
                <a:cs typeface="Calibri"/>
              </a:rPr>
              <a:t> </a:t>
            </a:r>
            <a:r>
              <a:rPr sz="2100" dirty="0">
                <a:latin typeface="+mn-lt"/>
                <a:cs typeface="Calibri"/>
              </a:rPr>
              <a:t>Trojan</a:t>
            </a:r>
            <a:r>
              <a:rPr sz="2100" spc="-38" dirty="0">
                <a:latin typeface="+mn-lt"/>
                <a:cs typeface="Calibri"/>
              </a:rPr>
              <a:t> </a:t>
            </a:r>
            <a:r>
              <a:rPr sz="2100" dirty="0">
                <a:latin typeface="+mn-lt"/>
                <a:cs typeface="Calibri"/>
              </a:rPr>
              <a:t>Horse</a:t>
            </a:r>
            <a:r>
              <a:rPr sz="2100" spc="-45" dirty="0">
                <a:latin typeface="+mn-lt"/>
                <a:cs typeface="Calibri"/>
              </a:rPr>
              <a:t> </a:t>
            </a:r>
            <a:r>
              <a:rPr sz="2100" dirty="0">
                <a:latin typeface="+mn-lt"/>
                <a:cs typeface="Calibri"/>
              </a:rPr>
              <a:t>attack</a:t>
            </a:r>
            <a:r>
              <a:rPr sz="2100" spc="-45" dirty="0">
                <a:latin typeface="+mn-lt"/>
                <a:cs typeface="Calibri"/>
              </a:rPr>
              <a:t> </a:t>
            </a:r>
            <a:r>
              <a:rPr sz="2100" spc="-8" dirty="0">
                <a:latin typeface="+mn-lt"/>
                <a:cs typeface="Calibri"/>
              </a:rPr>
              <a:t>[1970]</a:t>
            </a:r>
            <a:endParaRPr sz="2100" dirty="0">
              <a:latin typeface="+mn-lt"/>
              <a:cs typeface="Calibri"/>
            </a:endParaRPr>
          </a:p>
          <a:p>
            <a:pPr marL="522923" lvl="1" indent="-170497">
              <a:lnSpc>
                <a:spcPct val="114000"/>
              </a:lnSpc>
              <a:spcBef>
                <a:spcPts val="191"/>
              </a:spcBef>
              <a:buFont typeface="Arial"/>
              <a:buChar char="•"/>
              <a:tabLst>
                <a:tab pos="522923" algn="l"/>
              </a:tabLst>
            </a:pPr>
            <a:r>
              <a:rPr sz="1800" dirty="0">
                <a:latin typeface="+mn-lt"/>
                <a:cs typeface="Calibri"/>
              </a:rPr>
              <a:t>Solution:</a:t>
            </a:r>
            <a:r>
              <a:rPr sz="1800" spc="-26" dirty="0">
                <a:latin typeface="+mn-lt"/>
                <a:cs typeface="Calibri"/>
              </a:rPr>
              <a:t> </a:t>
            </a:r>
            <a:r>
              <a:rPr sz="1800" dirty="0">
                <a:latin typeface="+mn-lt"/>
                <a:cs typeface="Calibri"/>
              </a:rPr>
              <a:t>use</a:t>
            </a:r>
            <a:r>
              <a:rPr sz="1800" spc="-26" dirty="0">
                <a:latin typeface="+mn-lt"/>
                <a:cs typeface="Calibri"/>
              </a:rPr>
              <a:t> </a:t>
            </a:r>
            <a:r>
              <a:rPr sz="1800" dirty="0">
                <a:latin typeface="+mn-lt"/>
                <a:cs typeface="Calibri"/>
              </a:rPr>
              <a:t>MAC</a:t>
            </a:r>
            <a:r>
              <a:rPr sz="1800" spc="-38" dirty="0">
                <a:latin typeface="+mn-lt"/>
                <a:cs typeface="Calibri"/>
              </a:rPr>
              <a:t> </a:t>
            </a:r>
            <a:endParaRPr sz="1800" dirty="0">
              <a:latin typeface="+mn-lt"/>
              <a:cs typeface="Segoe UI 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5936" y="3761259"/>
            <a:ext cx="3138252" cy="300563"/>
          </a:xfrm>
          <a:prstGeom prst="rect">
            <a:avLst/>
          </a:prstGeom>
          <a:ln w="9525">
            <a:noFill/>
          </a:ln>
        </p:spPr>
        <p:txBody>
          <a:bodyPr vert="horz" wrap="square" lIns="0" tIns="23336" rIns="0" bIns="0" rtlCol="0">
            <a:spAutoFit/>
          </a:bodyPr>
          <a:lstStyle/>
          <a:p>
            <a:pPr marL="68580">
              <a:spcBef>
                <a:spcPts val="183"/>
              </a:spcBef>
            </a:pPr>
            <a:r>
              <a:rPr sz="1800" dirty="0">
                <a:latin typeface="+mn-lt"/>
                <a:cs typeface="Calibri"/>
              </a:rPr>
              <a:t>Principal</a:t>
            </a:r>
            <a:r>
              <a:rPr sz="1800" spc="-19" dirty="0">
                <a:latin typeface="+mn-lt"/>
                <a:cs typeface="Calibri"/>
              </a:rPr>
              <a:t> </a:t>
            </a:r>
            <a:r>
              <a:rPr sz="1800" dirty="0">
                <a:latin typeface="+mn-lt"/>
                <a:cs typeface="Calibri"/>
              </a:rPr>
              <a:t>B</a:t>
            </a:r>
            <a:r>
              <a:rPr sz="1800" spc="-23" dirty="0">
                <a:latin typeface="+mn-lt"/>
                <a:cs typeface="Calibri"/>
              </a:rPr>
              <a:t> </a:t>
            </a:r>
            <a:r>
              <a:rPr sz="1800" dirty="0">
                <a:latin typeface="+mn-lt"/>
                <a:cs typeface="Calibri"/>
              </a:rPr>
              <a:t>cannot</a:t>
            </a:r>
            <a:r>
              <a:rPr sz="1800" spc="-23" dirty="0">
                <a:latin typeface="+mn-lt"/>
                <a:cs typeface="Calibri"/>
              </a:rPr>
              <a:t> </a:t>
            </a:r>
            <a:r>
              <a:rPr sz="1800" dirty="0">
                <a:latin typeface="+mn-lt"/>
                <a:cs typeface="Calibri"/>
              </a:rPr>
              <a:t>read</a:t>
            </a:r>
            <a:r>
              <a:rPr sz="1800" spc="-15" dirty="0">
                <a:latin typeface="+mn-lt"/>
                <a:cs typeface="Calibri"/>
              </a:rPr>
              <a:t> </a:t>
            </a:r>
            <a:r>
              <a:rPr sz="1800" dirty="0">
                <a:latin typeface="+mn-lt"/>
                <a:cs typeface="Calibri"/>
              </a:rPr>
              <a:t>file</a:t>
            </a:r>
            <a:r>
              <a:rPr sz="1800" spc="-11" dirty="0">
                <a:latin typeface="+mn-lt"/>
                <a:cs typeface="Calibri"/>
              </a:rPr>
              <a:t> </a:t>
            </a:r>
            <a:r>
              <a:rPr sz="1800" spc="-38" dirty="0">
                <a:latin typeface="+mn-lt"/>
                <a:cs typeface="Calibri"/>
              </a:rPr>
              <a:t>F</a:t>
            </a:r>
            <a:endParaRPr sz="1800" dirty="0">
              <a:latin typeface="+mn-lt"/>
              <a:cs typeface="Calibri"/>
            </a:endParaRPr>
          </a:p>
        </p:txBody>
      </p:sp>
      <p:sp>
        <p:nvSpPr>
          <p:cNvPr id="4" name="object 4"/>
          <p:cNvSpPr txBox="1"/>
          <p:nvPr/>
        </p:nvSpPr>
        <p:spPr>
          <a:xfrm>
            <a:off x="4921757" y="1679971"/>
            <a:ext cx="888643" cy="387607"/>
          </a:xfrm>
          <a:prstGeom prst="rect">
            <a:avLst/>
          </a:prstGeom>
          <a:ln w="9525">
            <a:solidFill>
              <a:srgbClr val="000000"/>
            </a:solidFill>
          </a:ln>
        </p:spPr>
        <p:txBody>
          <a:bodyPr vert="horz" wrap="square" lIns="0" tIns="18098" rIns="0" bIns="0" rtlCol="0">
            <a:spAutoFit/>
          </a:bodyPr>
          <a:lstStyle/>
          <a:p>
            <a:pPr marL="69056">
              <a:spcBef>
                <a:spcPts val="143"/>
              </a:spcBef>
            </a:pPr>
            <a:r>
              <a:rPr sz="2400" dirty="0">
                <a:latin typeface="+mn-lt"/>
                <a:cs typeface="Calibri"/>
              </a:rPr>
              <a:t>File</a:t>
            </a:r>
            <a:r>
              <a:rPr sz="2400" spc="-38" dirty="0">
                <a:latin typeface="+mn-lt"/>
                <a:cs typeface="Calibri"/>
              </a:rPr>
              <a:t> F</a:t>
            </a:r>
            <a:endParaRPr sz="2400" dirty="0">
              <a:latin typeface="+mn-lt"/>
              <a:cs typeface="Calibri"/>
            </a:endParaRPr>
          </a:p>
        </p:txBody>
      </p:sp>
      <p:sp>
        <p:nvSpPr>
          <p:cNvPr id="5" name="object 5"/>
          <p:cNvSpPr txBox="1"/>
          <p:nvPr/>
        </p:nvSpPr>
        <p:spPr>
          <a:xfrm>
            <a:off x="4921757" y="2843783"/>
            <a:ext cx="1061443" cy="387125"/>
          </a:xfrm>
          <a:prstGeom prst="rect">
            <a:avLst/>
          </a:prstGeom>
          <a:ln w="9525">
            <a:solidFill>
              <a:srgbClr val="000000"/>
            </a:solidFill>
          </a:ln>
        </p:spPr>
        <p:txBody>
          <a:bodyPr vert="horz" wrap="square" lIns="0" tIns="17621" rIns="0" bIns="0" rtlCol="0">
            <a:spAutoFit/>
          </a:bodyPr>
          <a:lstStyle/>
          <a:p>
            <a:pPr marL="69056">
              <a:spcBef>
                <a:spcPts val="139"/>
              </a:spcBef>
            </a:pPr>
            <a:r>
              <a:rPr sz="2400" dirty="0">
                <a:latin typeface="+mn-lt"/>
                <a:cs typeface="Calibri"/>
              </a:rPr>
              <a:t>File</a:t>
            </a:r>
            <a:r>
              <a:rPr sz="2400" spc="-38" dirty="0">
                <a:latin typeface="+mn-lt"/>
                <a:cs typeface="Calibri"/>
              </a:rPr>
              <a:t> G</a:t>
            </a:r>
            <a:endParaRPr sz="2400">
              <a:latin typeface="+mn-lt"/>
              <a:cs typeface="Calibri"/>
            </a:endParaRPr>
          </a:p>
        </p:txBody>
      </p:sp>
      <p:sp>
        <p:nvSpPr>
          <p:cNvPr id="6" name="object 6"/>
          <p:cNvSpPr txBox="1"/>
          <p:nvPr/>
        </p:nvSpPr>
        <p:spPr>
          <a:xfrm>
            <a:off x="6389282" y="1168442"/>
            <a:ext cx="824111" cy="286617"/>
          </a:xfrm>
          <a:prstGeom prst="rect">
            <a:avLst/>
          </a:prstGeom>
        </p:spPr>
        <p:txBody>
          <a:bodyPr vert="horz" wrap="square" lIns="0" tIns="9525" rIns="0" bIns="0" rtlCol="0">
            <a:spAutoFit/>
          </a:bodyPr>
          <a:lstStyle/>
          <a:p>
            <a:pPr marL="9525">
              <a:spcBef>
                <a:spcPts val="75"/>
              </a:spcBef>
            </a:pPr>
            <a:r>
              <a:rPr sz="1800" b="1" spc="-19" dirty="0">
                <a:latin typeface="+mn-lt"/>
                <a:cs typeface="Calibri"/>
              </a:rPr>
              <a:t>ACL</a:t>
            </a:r>
            <a:endParaRPr sz="1800" b="1" dirty="0">
              <a:latin typeface="+mn-lt"/>
              <a:cs typeface="Calibri"/>
            </a:endParaRPr>
          </a:p>
        </p:txBody>
      </p:sp>
      <p:sp>
        <p:nvSpPr>
          <p:cNvPr id="7" name="object 7"/>
          <p:cNvSpPr txBox="1"/>
          <p:nvPr/>
        </p:nvSpPr>
        <p:spPr>
          <a:xfrm>
            <a:off x="6416742" y="1697615"/>
            <a:ext cx="635958" cy="299602"/>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err="1">
                <a:latin typeface="+mn-lt"/>
                <a:cs typeface="Calibri"/>
              </a:rPr>
              <a:t>A:r</a:t>
            </a:r>
            <a:endParaRPr sz="1800" dirty="0">
              <a:latin typeface="+mn-lt"/>
              <a:cs typeface="Calibri"/>
            </a:endParaRPr>
          </a:p>
        </p:txBody>
      </p:sp>
      <p:sp>
        <p:nvSpPr>
          <p:cNvPr id="8" name="object 8"/>
          <p:cNvSpPr txBox="1"/>
          <p:nvPr/>
        </p:nvSpPr>
        <p:spPr>
          <a:xfrm>
            <a:off x="6457950" y="2751200"/>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mn-lt"/>
                <a:cs typeface="Calibri"/>
              </a:rPr>
              <a:t>B:r</a:t>
            </a:r>
            <a:endParaRPr sz="1800">
              <a:latin typeface="+mn-lt"/>
              <a:cs typeface="Calibri"/>
            </a:endParaRPr>
          </a:p>
          <a:p>
            <a:pPr marL="69056"/>
            <a:r>
              <a:rPr sz="1800" spc="-19" dirty="0">
                <a:latin typeface="+mn-lt"/>
                <a:cs typeface="Calibri"/>
              </a:rPr>
              <a:t>A:w</a:t>
            </a:r>
            <a:endParaRPr sz="1800">
              <a:latin typeface="+mn-lt"/>
              <a:cs typeface="Calibri"/>
            </a:endParaRPr>
          </a:p>
        </p:txBody>
      </p:sp>
      <p:sp>
        <p:nvSpPr>
          <p:cNvPr id="9" name="object 9"/>
          <p:cNvSpPr/>
          <p:nvPr/>
        </p:nvSpPr>
        <p:spPr>
          <a:xfrm>
            <a:off x="1739646" y="2066545"/>
            <a:ext cx="2007954" cy="1164363"/>
          </a:xfrm>
          <a:custGeom>
            <a:avLst/>
            <a:gdLst/>
            <a:ahLst/>
            <a:cxnLst/>
            <a:rect l="l" t="t" r="r" b="b"/>
            <a:pathLst>
              <a:path w="2638425" h="1435735">
                <a:moveTo>
                  <a:pt x="0" y="239268"/>
                </a:moveTo>
                <a:lnTo>
                  <a:pt x="4863" y="191065"/>
                </a:lnTo>
                <a:lnTo>
                  <a:pt x="18811" y="146161"/>
                </a:lnTo>
                <a:lnTo>
                  <a:pt x="40880" y="105519"/>
                </a:lnTo>
                <a:lnTo>
                  <a:pt x="70104" y="70103"/>
                </a:lnTo>
                <a:lnTo>
                  <a:pt x="105519" y="40880"/>
                </a:lnTo>
                <a:lnTo>
                  <a:pt x="146161" y="18811"/>
                </a:lnTo>
                <a:lnTo>
                  <a:pt x="191065" y="4863"/>
                </a:lnTo>
                <a:lnTo>
                  <a:pt x="239268" y="0"/>
                </a:lnTo>
                <a:lnTo>
                  <a:pt x="2398776" y="0"/>
                </a:lnTo>
                <a:lnTo>
                  <a:pt x="2446978" y="4863"/>
                </a:lnTo>
                <a:lnTo>
                  <a:pt x="2491882" y="18811"/>
                </a:lnTo>
                <a:lnTo>
                  <a:pt x="2532524" y="40880"/>
                </a:lnTo>
                <a:lnTo>
                  <a:pt x="2567940" y="70103"/>
                </a:lnTo>
                <a:lnTo>
                  <a:pt x="2597163" y="105519"/>
                </a:lnTo>
                <a:lnTo>
                  <a:pt x="2619232" y="146161"/>
                </a:lnTo>
                <a:lnTo>
                  <a:pt x="2633180" y="191065"/>
                </a:lnTo>
                <a:lnTo>
                  <a:pt x="2638044" y="239268"/>
                </a:lnTo>
                <a:lnTo>
                  <a:pt x="2638044" y="1196340"/>
                </a:lnTo>
                <a:lnTo>
                  <a:pt x="2633180" y="1244542"/>
                </a:lnTo>
                <a:lnTo>
                  <a:pt x="2619232" y="1289446"/>
                </a:lnTo>
                <a:lnTo>
                  <a:pt x="2597163" y="1330088"/>
                </a:lnTo>
                <a:lnTo>
                  <a:pt x="2567940" y="1365504"/>
                </a:lnTo>
                <a:lnTo>
                  <a:pt x="2532524" y="1394727"/>
                </a:lnTo>
                <a:lnTo>
                  <a:pt x="2491882" y="1416796"/>
                </a:lnTo>
                <a:lnTo>
                  <a:pt x="2446978" y="1430744"/>
                </a:lnTo>
                <a:lnTo>
                  <a:pt x="2398776" y="1435608"/>
                </a:lnTo>
                <a:lnTo>
                  <a:pt x="239268" y="1435608"/>
                </a:lnTo>
                <a:lnTo>
                  <a:pt x="191065" y="1430744"/>
                </a:lnTo>
                <a:lnTo>
                  <a:pt x="146161" y="1416796"/>
                </a:lnTo>
                <a:lnTo>
                  <a:pt x="105519" y="1394727"/>
                </a:lnTo>
                <a:lnTo>
                  <a:pt x="70104" y="1365504"/>
                </a:lnTo>
                <a:lnTo>
                  <a:pt x="40880" y="1330088"/>
                </a:lnTo>
                <a:lnTo>
                  <a:pt x="18811" y="1289446"/>
                </a:lnTo>
                <a:lnTo>
                  <a:pt x="4863" y="1244542"/>
                </a:lnTo>
                <a:lnTo>
                  <a:pt x="0" y="1196340"/>
                </a:lnTo>
                <a:lnTo>
                  <a:pt x="0" y="239268"/>
                </a:lnTo>
                <a:close/>
              </a:path>
            </a:pathLst>
          </a:custGeom>
          <a:ln w="12700">
            <a:solidFill>
              <a:srgbClr val="000000"/>
            </a:solidFill>
          </a:ln>
        </p:spPr>
        <p:txBody>
          <a:bodyPr wrap="square" lIns="0" tIns="0" rIns="0" bIns="0" rtlCol="0"/>
          <a:lstStyle/>
          <a:p>
            <a:endParaRPr sz="1050">
              <a:latin typeface="+mn-lt"/>
            </a:endParaRPr>
          </a:p>
        </p:txBody>
      </p:sp>
      <p:sp>
        <p:nvSpPr>
          <p:cNvPr id="10" name="object 10"/>
          <p:cNvSpPr txBox="1"/>
          <p:nvPr/>
        </p:nvSpPr>
        <p:spPr>
          <a:xfrm>
            <a:off x="1851945" y="2131086"/>
            <a:ext cx="1372553" cy="563616"/>
          </a:xfrm>
          <a:prstGeom prst="rect">
            <a:avLst/>
          </a:prstGeom>
        </p:spPr>
        <p:txBody>
          <a:bodyPr vert="horz" wrap="square" lIns="0" tIns="9525" rIns="0" bIns="0" rtlCol="0">
            <a:spAutoFit/>
          </a:bodyPr>
          <a:lstStyle/>
          <a:p>
            <a:pPr marL="9525">
              <a:spcBef>
                <a:spcPts val="75"/>
              </a:spcBef>
            </a:pPr>
            <a:r>
              <a:rPr sz="1800" dirty="0">
                <a:latin typeface="+mn-lt"/>
                <a:cs typeface="Calibri"/>
              </a:rPr>
              <a:t>Good</a:t>
            </a:r>
            <a:r>
              <a:rPr sz="1800" spc="-26" dirty="0">
                <a:latin typeface="+mn-lt"/>
                <a:cs typeface="Calibri"/>
              </a:rPr>
              <a:t> </a:t>
            </a:r>
            <a:r>
              <a:rPr sz="1800" spc="-8" dirty="0">
                <a:latin typeface="+mn-lt"/>
                <a:cs typeface="Calibri"/>
              </a:rPr>
              <a:t>Program</a:t>
            </a:r>
            <a:endParaRPr sz="1800">
              <a:latin typeface="+mn-lt"/>
              <a:cs typeface="Calibri"/>
            </a:endParaRPr>
          </a:p>
        </p:txBody>
      </p:sp>
      <p:sp>
        <p:nvSpPr>
          <p:cNvPr id="11" name="object 11"/>
          <p:cNvSpPr/>
          <p:nvPr/>
        </p:nvSpPr>
        <p:spPr>
          <a:xfrm>
            <a:off x="2729483" y="2596896"/>
            <a:ext cx="949717" cy="538639"/>
          </a:xfrm>
          <a:custGeom>
            <a:avLst/>
            <a:gdLst/>
            <a:ahLst/>
            <a:cxnLst/>
            <a:rect l="l" t="t" r="r" b="b"/>
            <a:pathLst>
              <a:path w="1318260" h="718185">
                <a:moveTo>
                  <a:pt x="0" y="119634"/>
                </a:moveTo>
                <a:lnTo>
                  <a:pt x="9405" y="73080"/>
                </a:lnTo>
                <a:lnTo>
                  <a:pt x="35051" y="35052"/>
                </a:lnTo>
                <a:lnTo>
                  <a:pt x="73080" y="9405"/>
                </a:lnTo>
                <a:lnTo>
                  <a:pt x="119634" y="0"/>
                </a:lnTo>
                <a:lnTo>
                  <a:pt x="1198626" y="0"/>
                </a:lnTo>
                <a:lnTo>
                  <a:pt x="1245179" y="9405"/>
                </a:lnTo>
                <a:lnTo>
                  <a:pt x="1283207" y="35052"/>
                </a:lnTo>
                <a:lnTo>
                  <a:pt x="1308854" y="73080"/>
                </a:lnTo>
                <a:lnTo>
                  <a:pt x="1318260" y="119634"/>
                </a:lnTo>
                <a:lnTo>
                  <a:pt x="1318260" y="598170"/>
                </a:lnTo>
                <a:lnTo>
                  <a:pt x="1308854" y="644723"/>
                </a:lnTo>
                <a:lnTo>
                  <a:pt x="1283207" y="682752"/>
                </a:lnTo>
                <a:lnTo>
                  <a:pt x="1245179" y="708398"/>
                </a:lnTo>
                <a:lnTo>
                  <a:pt x="1198626" y="717804"/>
                </a:lnTo>
                <a:lnTo>
                  <a:pt x="119634" y="717804"/>
                </a:lnTo>
                <a:lnTo>
                  <a:pt x="73080" y="708398"/>
                </a:lnTo>
                <a:lnTo>
                  <a:pt x="35051" y="682752"/>
                </a:lnTo>
                <a:lnTo>
                  <a:pt x="9405" y="644723"/>
                </a:lnTo>
                <a:lnTo>
                  <a:pt x="0" y="598170"/>
                </a:lnTo>
                <a:lnTo>
                  <a:pt x="0" y="119634"/>
                </a:lnTo>
                <a:close/>
              </a:path>
            </a:pathLst>
          </a:custGeom>
          <a:ln w="12700">
            <a:solidFill>
              <a:srgbClr val="000000"/>
            </a:solidFill>
          </a:ln>
        </p:spPr>
        <p:txBody>
          <a:bodyPr wrap="square" lIns="0" tIns="0" rIns="0" bIns="0" rtlCol="0"/>
          <a:lstStyle/>
          <a:p>
            <a:endParaRPr sz="1050">
              <a:latin typeface="+mn-lt"/>
            </a:endParaRPr>
          </a:p>
        </p:txBody>
      </p:sp>
      <p:sp>
        <p:nvSpPr>
          <p:cNvPr id="12" name="object 12"/>
          <p:cNvSpPr txBox="1"/>
          <p:nvPr/>
        </p:nvSpPr>
        <p:spPr>
          <a:xfrm>
            <a:off x="2922615" y="2642638"/>
            <a:ext cx="632675" cy="413735"/>
          </a:xfrm>
          <a:prstGeom prst="rect">
            <a:avLst/>
          </a:prstGeom>
        </p:spPr>
        <p:txBody>
          <a:bodyPr vert="horz" wrap="square" lIns="0" tIns="7144" rIns="0" bIns="0" rtlCol="0">
            <a:spAutoFit/>
          </a:bodyPr>
          <a:lstStyle/>
          <a:p>
            <a:pPr marL="30004" marR="3810" indent="-20955">
              <a:lnSpc>
                <a:spcPct val="101099"/>
              </a:lnSpc>
              <a:spcBef>
                <a:spcPts val="56"/>
              </a:spcBef>
            </a:pPr>
            <a:r>
              <a:rPr sz="1350" b="1" spc="-8" dirty="0">
                <a:latin typeface="+mn-lt"/>
                <a:cs typeface="Calibri"/>
              </a:rPr>
              <a:t>Trojan Horse</a:t>
            </a:r>
            <a:endParaRPr sz="1350" dirty="0">
              <a:latin typeface="+mn-lt"/>
              <a:cs typeface="Calibri"/>
            </a:endParaRPr>
          </a:p>
        </p:txBody>
      </p:sp>
      <p:sp>
        <p:nvSpPr>
          <p:cNvPr id="13" name="object 13"/>
          <p:cNvSpPr txBox="1"/>
          <p:nvPr/>
        </p:nvSpPr>
        <p:spPr>
          <a:xfrm>
            <a:off x="416584" y="1249394"/>
            <a:ext cx="1534615" cy="332303"/>
          </a:xfrm>
          <a:prstGeom prst="rect">
            <a:avLst/>
          </a:prstGeom>
        </p:spPr>
        <p:txBody>
          <a:bodyPr vert="horz" wrap="square" lIns="0" tIns="9049" rIns="0" bIns="0" rtlCol="0">
            <a:spAutoFit/>
          </a:bodyPr>
          <a:lstStyle/>
          <a:p>
            <a:pPr marL="9525">
              <a:spcBef>
                <a:spcPts val="71"/>
              </a:spcBef>
            </a:pPr>
            <a:r>
              <a:rPr sz="2100" dirty="0">
                <a:latin typeface="+mn-lt"/>
                <a:cs typeface="Calibri"/>
              </a:rPr>
              <a:t>Principal</a:t>
            </a:r>
            <a:r>
              <a:rPr sz="2100" spc="-79" dirty="0">
                <a:latin typeface="+mn-lt"/>
                <a:cs typeface="Calibri"/>
              </a:rPr>
              <a:t> </a:t>
            </a:r>
            <a:r>
              <a:rPr sz="2100" spc="-38" dirty="0">
                <a:latin typeface="+mn-lt"/>
                <a:cs typeface="Calibri"/>
              </a:rPr>
              <a:t>A</a:t>
            </a:r>
            <a:endParaRPr sz="2100" dirty="0">
              <a:latin typeface="+mn-lt"/>
              <a:cs typeface="Calibri"/>
            </a:endParaRPr>
          </a:p>
        </p:txBody>
      </p:sp>
      <p:sp>
        <p:nvSpPr>
          <p:cNvPr id="15" name="object 15"/>
          <p:cNvSpPr txBox="1"/>
          <p:nvPr/>
        </p:nvSpPr>
        <p:spPr>
          <a:xfrm>
            <a:off x="3906798" y="1997217"/>
            <a:ext cx="595553" cy="332303"/>
          </a:xfrm>
          <a:prstGeom prst="rect">
            <a:avLst/>
          </a:prstGeom>
        </p:spPr>
        <p:txBody>
          <a:bodyPr vert="horz" wrap="square" lIns="0" tIns="9049" rIns="0" bIns="0" rtlCol="0">
            <a:spAutoFit/>
          </a:bodyPr>
          <a:lstStyle/>
          <a:p>
            <a:pPr marL="9525">
              <a:spcBef>
                <a:spcPts val="71"/>
              </a:spcBef>
            </a:pPr>
            <a:r>
              <a:rPr sz="2100" spc="-15" dirty="0">
                <a:latin typeface="+mn-lt"/>
                <a:cs typeface="Calibri"/>
              </a:rPr>
              <a:t>read</a:t>
            </a:r>
            <a:endParaRPr sz="2100" dirty="0">
              <a:latin typeface="+mn-lt"/>
              <a:cs typeface="Calibri"/>
            </a:endParaRPr>
          </a:p>
        </p:txBody>
      </p:sp>
      <p:sp>
        <p:nvSpPr>
          <p:cNvPr id="16" name="object 16"/>
          <p:cNvSpPr txBox="1"/>
          <p:nvPr/>
        </p:nvSpPr>
        <p:spPr>
          <a:xfrm>
            <a:off x="3922540" y="3001497"/>
            <a:ext cx="585788" cy="332303"/>
          </a:xfrm>
          <a:prstGeom prst="rect">
            <a:avLst/>
          </a:prstGeom>
        </p:spPr>
        <p:txBody>
          <a:bodyPr vert="horz" wrap="square" lIns="0" tIns="9049" rIns="0" bIns="0" rtlCol="0">
            <a:spAutoFit/>
          </a:bodyPr>
          <a:lstStyle/>
          <a:p>
            <a:pPr marL="9525">
              <a:spcBef>
                <a:spcPts val="71"/>
              </a:spcBef>
            </a:pPr>
            <a:r>
              <a:rPr sz="2100" spc="-8" dirty="0">
                <a:latin typeface="+mn-lt"/>
                <a:cs typeface="Calibri"/>
              </a:rPr>
              <a:t>write</a:t>
            </a:r>
            <a:endParaRPr sz="2100" dirty="0">
              <a:latin typeface="+mn-lt"/>
              <a:cs typeface="Calibri"/>
            </a:endParaRPr>
          </a:p>
        </p:txBody>
      </p:sp>
      <p:sp>
        <p:nvSpPr>
          <p:cNvPr id="17" name="Title 16">
            <a:extLst>
              <a:ext uri="{FF2B5EF4-FFF2-40B4-BE49-F238E27FC236}">
                <a16:creationId xmlns:a16="http://schemas.microsoft.com/office/drawing/2014/main" id="{C9B25DB0-63BC-6F90-1687-A3EBD2495DF4}"/>
              </a:ext>
            </a:extLst>
          </p:cNvPr>
          <p:cNvSpPr>
            <a:spLocks noGrp="1"/>
          </p:cNvSpPr>
          <p:nvPr>
            <p:ph type="title"/>
          </p:nvPr>
        </p:nvSpPr>
        <p:spPr/>
        <p:txBody>
          <a:bodyPr>
            <a:normAutofit fontScale="90000"/>
          </a:bodyPr>
          <a:lstStyle/>
          <a:p>
            <a:r>
              <a:rPr lang="en-US" dirty="0">
                <a:latin typeface="+mn-lt"/>
              </a:rPr>
              <a:t>Trojan</a:t>
            </a:r>
            <a:r>
              <a:rPr lang="en-US" spc="-60" dirty="0">
                <a:latin typeface="+mn-lt"/>
              </a:rPr>
              <a:t> </a:t>
            </a:r>
            <a:r>
              <a:rPr lang="en-US" dirty="0">
                <a:latin typeface="+mn-lt"/>
              </a:rPr>
              <a:t>Horse</a:t>
            </a:r>
            <a:r>
              <a:rPr lang="en-US" spc="-49" dirty="0">
                <a:latin typeface="+mn-lt"/>
              </a:rPr>
              <a:t> </a:t>
            </a:r>
            <a:r>
              <a:rPr lang="en-US" spc="-8" dirty="0">
                <a:latin typeface="+mn-lt"/>
              </a:rPr>
              <a:t>attack</a:t>
            </a:r>
            <a:endParaRPr lang="en-US" dirty="0">
              <a:latin typeface="+mn-lt"/>
            </a:endParaRPr>
          </a:p>
        </p:txBody>
      </p:sp>
      <p:cxnSp>
        <p:nvCxnSpPr>
          <p:cNvPr id="20" name="Straight Arrow Connector 19">
            <a:extLst>
              <a:ext uri="{FF2B5EF4-FFF2-40B4-BE49-F238E27FC236}">
                <a16:creationId xmlns:a16="http://schemas.microsoft.com/office/drawing/2014/main" id="{C8BFDE8A-3AD3-6049-4B96-D7EDFCB4E577}"/>
              </a:ext>
            </a:extLst>
          </p:cNvPr>
          <p:cNvCxnSpPr>
            <a:cxnSpLocks/>
          </p:cNvCxnSpPr>
          <p:nvPr/>
        </p:nvCxnSpPr>
        <p:spPr>
          <a:xfrm>
            <a:off x="1443600" y="1536011"/>
            <a:ext cx="475200" cy="522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6E1453B-9BA6-B01A-F916-E73F76032613}"/>
              </a:ext>
            </a:extLst>
          </p:cNvPr>
          <p:cNvCxnSpPr>
            <a:cxnSpLocks/>
            <a:endCxn id="4" idx="1"/>
          </p:cNvCxnSpPr>
          <p:nvPr/>
        </p:nvCxnSpPr>
        <p:spPr>
          <a:xfrm flipV="1">
            <a:off x="3679200" y="1873775"/>
            <a:ext cx="1242557" cy="9220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891A16-8258-0F2A-1D5A-9D9873D84A50}"/>
              </a:ext>
            </a:extLst>
          </p:cNvPr>
          <p:cNvCxnSpPr>
            <a:cxnSpLocks/>
            <a:endCxn id="5" idx="1"/>
          </p:cNvCxnSpPr>
          <p:nvPr/>
        </p:nvCxnSpPr>
        <p:spPr>
          <a:xfrm>
            <a:off x="3679200" y="2890734"/>
            <a:ext cx="1242557" cy="1466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A153D9C-D805-1AEA-1657-5DEE62B8C73B}"/>
              </a:ext>
            </a:extLst>
          </p:cNvPr>
          <p:cNvSpPr txBox="1"/>
          <p:nvPr/>
        </p:nvSpPr>
        <p:spPr>
          <a:xfrm>
            <a:off x="3839349" y="3606453"/>
            <a:ext cx="5237202" cy="1446550"/>
          </a:xfrm>
          <a:prstGeom prst="rect">
            <a:avLst/>
          </a:prstGeom>
          <a:noFill/>
        </p:spPr>
        <p:txBody>
          <a:bodyPr wrap="square">
            <a:spAutoFit/>
          </a:bodyPr>
          <a:lstStyle/>
          <a:p>
            <a:pPr algn="l"/>
            <a:r>
              <a:rPr lang="en-US" sz="1800" b="0" i="0" dirty="0">
                <a:solidFill>
                  <a:srgbClr val="000000"/>
                </a:solidFill>
                <a:effectLst/>
                <a:latin typeface="+mn-lt"/>
              </a:rPr>
              <a:t>What does Trojan Horse do? </a:t>
            </a:r>
          </a:p>
          <a:p>
            <a:pPr marL="285750" indent="-285750" algn="l">
              <a:buFont typeface="Arial" panose="020B0604020202020204" pitchFamily="34" charset="0"/>
              <a:buChar char="•"/>
            </a:pPr>
            <a:r>
              <a:rPr lang="en-US" b="0" i="0" dirty="0">
                <a:solidFill>
                  <a:srgbClr val="000000"/>
                </a:solidFill>
                <a:effectLst/>
                <a:latin typeface="+mn-lt"/>
              </a:rPr>
              <a:t>Create a new object </a:t>
            </a:r>
            <a:r>
              <a:rPr lang="en-US" dirty="0">
                <a:latin typeface="+mn-lt"/>
              </a:rPr>
              <a:t>G</a:t>
            </a:r>
            <a:endParaRPr lang="en-US" b="0" i="0" dirty="0">
              <a:solidFill>
                <a:srgbClr val="000000"/>
              </a:solidFill>
              <a:effectLst/>
              <a:latin typeface="+mn-lt"/>
            </a:endParaRPr>
          </a:p>
          <a:p>
            <a:pPr marL="285750" indent="-285750" algn="l">
              <a:buFont typeface="Arial" panose="020B0604020202020204" pitchFamily="34" charset="0"/>
              <a:buChar char="•"/>
            </a:pPr>
            <a:r>
              <a:rPr lang="en-US" b="0" i="0" dirty="0">
                <a:solidFill>
                  <a:srgbClr val="000000"/>
                </a:solidFill>
                <a:effectLst/>
                <a:latin typeface="+mn-lt"/>
              </a:rPr>
              <a:t>Grant A write access to </a:t>
            </a:r>
            <a:r>
              <a:rPr lang="en-US" dirty="0">
                <a:latin typeface="+mn-lt"/>
              </a:rPr>
              <a:t>G</a:t>
            </a:r>
            <a:endParaRPr lang="en-US" b="0" i="0" dirty="0">
              <a:solidFill>
                <a:srgbClr val="000000"/>
              </a:solidFill>
              <a:effectLst/>
              <a:latin typeface="+mn-lt"/>
            </a:endParaRPr>
          </a:p>
          <a:p>
            <a:pPr marL="285750" indent="-285750" algn="l">
              <a:buFont typeface="Arial" panose="020B0604020202020204" pitchFamily="34" charset="0"/>
              <a:buChar char="•"/>
            </a:pPr>
            <a:r>
              <a:rPr lang="en-US" b="0" i="0" dirty="0">
                <a:solidFill>
                  <a:srgbClr val="000000"/>
                </a:solidFill>
                <a:effectLst/>
                <a:latin typeface="+mn-lt"/>
              </a:rPr>
              <a:t>Grant </a:t>
            </a:r>
            <a:r>
              <a:rPr lang="en-US" dirty="0">
                <a:latin typeface="+mn-lt"/>
              </a:rPr>
              <a:t>B</a:t>
            </a:r>
            <a:r>
              <a:rPr lang="en-US" b="0" i="0" dirty="0">
                <a:solidFill>
                  <a:srgbClr val="000000"/>
                </a:solidFill>
                <a:effectLst/>
                <a:latin typeface="+mn-lt"/>
              </a:rPr>
              <a:t> read access to </a:t>
            </a:r>
            <a:r>
              <a:rPr lang="en-US" dirty="0">
                <a:latin typeface="+mn-lt"/>
              </a:rPr>
              <a:t>G</a:t>
            </a:r>
            <a:endParaRPr lang="en-US" b="0" i="0" dirty="0">
              <a:solidFill>
                <a:srgbClr val="000000"/>
              </a:solidFill>
              <a:effectLst/>
              <a:latin typeface="+mn-lt"/>
            </a:endParaRPr>
          </a:p>
          <a:p>
            <a:pPr marL="285750" indent="-285750" algn="l">
              <a:buFont typeface="Arial" panose="020B0604020202020204" pitchFamily="34" charset="0"/>
              <a:buChar char="•"/>
            </a:pPr>
            <a:r>
              <a:rPr lang="en-US" b="0" i="0" dirty="0">
                <a:solidFill>
                  <a:srgbClr val="000000"/>
                </a:solidFill>
                <a:effectLst/>
                <a:latin typeface="+mn-lt"/>
              </a:rPr>
              <a:t>Copy F to </a:t>
            </a:r>
            <a:r>
              <a:rPr lang="en-US" dirty="0">
                <a:latin typeface="+mn-lt"/>
              </a:rPr>
              <a:t>G</a:t>
            </a:r>
            <a:endParaRPr lang="en-US" b="0" i="0" dirty="0">
              <a:solidFill>
                <a:srgbClr val="000000"/>
              </a:solidFill>
              <a:effectLst/>
              <a:latin typeface="+mn-lt"/>
            </a:endParaRPr>
          </a:p>
          <a:p>
            <a:pPr marL="285750" indent="-285750" algn="l">
              <a:buFont typeface="Arial" panose="020B0604020202020204" pitchFamily="34" charset="0"/>
              <a:buChar char="•"/>
            </a:pPr>
            <a:r>
              <a:rPr lang="en-US" b="0" i="0" dirty="0">
                <a:solidFill>
                  <a:srgbClr val="000000"/>
                </a:solidFill>
                <a:effectLst/>
                <a:latin typeface="+mn-lt"/>
              </a:rPr>
              <a:t>Find a way to interest A, so it runs the </a:t>
            </a:r>
            <a:r>
              <a:rPr lang="en-US" b="0" i="0" dirty="0" err="1">
                <a:solidFill>
                  <a:srgbClr val="000000"/>
                </a:solidFill>
                <a:effectLst/>
                <a:latin typeface="+mn-lt"/>
              </a:rPr>
              <a:t>Torjan</a:t>
            </a:r>
            <a:r>
              <a:rPr lang="en-US" b="0" i="0" dirty="0">
                <a:solidFill>
                  <a:srgbClr val="000000"/>
                </a:solidFill>
                <a:effectLst/>
                <a:latin typeface="+mn-lt"/>
              </a:rPr>
              <a:t> Horse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4" y="203157"/>
            <a:ext cx="8040975"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Buggy</a:t>
            </a:r>
            <a:r>
              <a:rPr spc="-23" dirty="0">
                <a:latin typeface="+mj-lt"/>
              </a:rPr>
              <a:t> </a:t>
            </a:r>
            <a:r>
              <a:rPr dirty="0">
                <a:latin typeface="+mj-lt"/>
              </a:rPr>
              <a:t>software</a:t>
            </a:r>
            <a:r>
              <a:rPr spc="-4" dirty="0">
                <a:latin typeface="+mj-lt"/>
              </a:rPr>
              <a:t> </a:t>
            </a:r>
            <a:r>
              <a:rPr dirty="0">
                <a:latin typeface="+mj-lt"/>
              </a:rPr>
              <a:t>can</a:t>
            </a:r>
            <a:r>
              <a:rPr spc="-11" dirty="0">
                <a:latin typeface="+mj-lt"/>
              </a:rPr>
              <a:t> </a:t>
            </a:r>
            <a:r>
              <a:rPr dirty="0">
                <a:latin typeface="+mj-lt"/>
              </a:rPr>
              <a:t>become</a:t>
            </a:r>
            <a:r>
              <a:rPr spc="-4" dirty="0">
                <a:latin typeface="+mj-lt"/>
              </a:rPr>
              <a:t> </a:t>
            </a:r>
            <a:r>
              <a:rPr dirty="0">
                <a:latin typeface="+mj-lt"/>
              </a:rPr>
              <a:t>Trojan</a:t>
            </a:r>
            <a:r>
              <a:rPr spc="-8" dirty="0">
                <a:latin typeface="+mj-lt"/>
              </a:rPr>
              <a:t> Horses</a:t>
            </a:r>
          </a:p>
        </p:txBody>
      </p:sp>
      <p:sp>
        <p:nvSpPr>
          <p:cNvPr id="3" name="object 3"/>
          <p:cNvSpPr txBox="1"/>
          <p:nvPr/>
        </p:nvSpPr>
        <p:spPr>
          <a:xfrm>
            <a:off x="687704" y="1344892"/>
            <a:ext cx="7522845" cy="2328106"/>
          </a:xfrm>
          <a:prstGeom prst="rect">
            <a:avLst/>
          </a:prstGeom>
        </p:spPr>
        <p:txBody>
          <a:bodyPr vert="horz" wrap="square" lIns="0" tIns="45244" rIns="0" bIns="0" rtlCol="0">
            <a:spAutoFit/>
          </a:bodyPr>
          <a:lstStyle/>
          <a:p>
            <a:pPr marL="352425" marR="3810" indent="-342900">
              <a:lnSpc>
                <a:spcPct val="114000"/>
              </a:lnSpc>
              <a:spcBef>
                <a:spcPts val="356"/>
              </a:spcBef>
              <a:buFont typeface="Arial" panose="020B0604020202020204" pitchFamily="34" charset="0"/>
              <a:buChar char="•"/>
              <a:tabLst>
                <a:tab pos="180975" algn="l"/>
              </a:tabLst>
            </a:pPr>
            <a:r>
              <a:rPr sz="2100" dirty="0">
                <a:latin typeface="+mn-lt"/>
                <a:cs typeface="Calibri"/>
              </a:rPr>
              <a:t>When</a:t>
            </a:r>
            <a:r>
              <a:rPr sz="2100" spc="-11" dirty="0">
                <a:latin typeface="+mn-lt"/>
                <a:cs typeface="Calibri"/>
              </a:rPr>
              <a:t> </a:t>
            </a:r>
            <a:r>
              <a:rPr sz="2100" dirty="0">
                <a:latin typeface="+mn-lt"/>
                <a:cs typeface="Calibri"/>
              </a:rPr>
              <a:t>a</a:t>
            </a:r>
            <a:r>
              <a:rPr sz="2100" spc="-26" dirty="0">
                <a:latin typeface="+mn-lt"/>
                <a:cs typeface="Calibri"/>
              </a:rPr>
              <a:t> </a:t>
            </a:r>
            <a:r>
              <a:rPr sz="2100" dirty="0">
                <a:latin typeface="+mn-lt"/>
                <a:cs typeface="Calibri"/>
              </a:rPr>
              <a:t>buggy</a:t>
            </a:r>
            <a:r>
              <a:rPr sz="2100" spc="-15" dirty="0">
                <a:latin typeface="+mn-lt"/>
                <a:cs typeface="Calibri"/>
              </a:rPr>
              <a:t> </a:t>
            </a:r>
            <a:r>
              <a:rPr sz="2100" dirty="0">
                <a:latin typeface="+mn-lt"/>
                <a:cs typeface="Calibri"/>
              </a:rPr>
              <a:t>software</a:t>
            </a:r>
            <a:r>
              <a:rPr sz="2100" spc="-23" dirty="0">
                <a:latin typeface="+mn-lt"/>
                <a:cs typeface="Calibri"/>
              </a:rPr>
              <a:t> </a:t>
            </a:r>
            <a:r>
              <a:rPr sz="2100" dirty="0">
                <a:latin typeface="+mn-lt"/>
                <a:cs typeface="Calibri"/>
              </a:rPr>
              <a:t>is</a:t>
            </a:r>
            <a:r>
              <a:rPr sz="2100" spc="-23" dirty="0">
                <a:latin typeface="+mn-lt"/>
                <a:cs typeface="Calibri"/>
              </a:rPr>
              <a:t> </a:t>
            </a:r>
            <a:r>
              <a:rPr sz="2100" dirty="0">
                <a:latin typeface="+mn-lt"/>
                <a:cs typeface="Calibri"/>
              </a:rPr>
              <a:t>exploited,</a:t>
            </a:r>
            <a:r>
              <a:rPr sz="2100" spc="-15" dirty="0">
                <a:latin typeface="+mn-lt"/>
                <a:cs typeface="Calibri"/>
              </a:rPr>
              <a:t> </a:t>
            </a:r>
            <a:r>
              <a:rPr sz="2100" dirty="0">
                <a:latin typeface="+mn-lt"/>
                <a:cs typeface="Calibri"/>
              </a:rPr>
              <a:t>it</a:t>
            </a:r>
            <a:r>
              <a:rPr sz="2100" spc="-26" dirty="0">
                <a:latin typeface="+mn-lt"/>
                <a:cs typeface="Calibri"/>
              </a:rPr>
              <a:t> </a:t>
            </a:r>
            <a:r>
              <a:rPr sz="2100" dirty="0">
                <a:latin typeface="+mn-lt"/>
                <a:cs typeface="Calibri"/>
              </a:rPr>
              <a:t>executes</a:t>
            </a:r>
            <a:r>
              <a:rPr sz="2100" spc="-19"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code/</a:t>
            </a:r>
            <a:r>
              <a:rPr sz="2100" spc="-19" dirty="0">
                <a:latin typeface="+mn-lt"/>
                <a:cs typeface="Calibri"/>
              </a:rPr>
              <a:t> </a:t>
            </a:r>
            <a:r>
              <a:rPr sz="2100" spc="-8" dirty="0">
                <a:latin typeface="+mn-lt"/>
                <a:cs typeface="Calibri"/>
              </a:rPr>
              <a:t>intention </a:t>
            </a:r>
            <a:r>
              <a:rPr sz="2100" dirty="0">
                <a:latin typeface="+mn-lt"/>
                <a:cs typeface="Calibri"/>
              </a:rPr>
              <a:t>of</a:t>
            </a:r>
            <a:r>
              <a:rPr sz="2100" spc="-41" dirty="0">
                <a:latin typeface="+mn-lt"/>
                <a:cs typeface="Calibri"/>
              </a:rPr>
              <a:t> </a:t>
            </a:r>
            <a:r>
              <a:rPr sz="2100" dirty="0">
                <a:latin typeface="+mn-lt"/>
                <a:cs typeface="Calibri"/>
              </a:rPr>
              <a:t>the</a:t>
            </a:r>
            <a:r>
              <a:rPr sz="2100" spc="-30" dirty="0">
                <a:latin typeface="+mn-lt"/>
                <a:cs typeface="Calibri"/>
              </a:rPr>
              <a:t> </a:t>
            </a:r>
            <a:r>
              <a:rPr sz="2100" dirty="0">
                <a:latin typeface="+mn-lt"/>
                <a:cs typeface="Calibri"/>
              </a:rPr>
              <a:t>attacker,</a:t>
            </a:r>
            <a:r>
              <a:rPr sz="2100" spc="-49" dirty="0">
                <a:latin typeface="+mn-lt"/>
                <a:cs typeface="Calibri"/>
              </a:rPr>
              <a:t> </a:t>
            </a:r>
            <a:r>
              <a:rPr sz="2100" dirty="0">
                <a:latin typeface="+mn-lt"/>
                <a:cs typeface="Calibri"/>
              </a:rPr>
              <a:t>while</a:t>
            </a:r>
            <a:r>
              <a:rPr sz="2100" spc="-30" dirty="0">
                <a:latin typeface="+mn-lt"/>
                <a:cs typeface="Calibri"/>
              </a:rPr>
              <a:t> </a:t>
            </a:r>
            <a:r>
              <a:rPr sz="2100" dirty="0">
                <a:latin typeface="+mn-lt"/>
                <a:cs typeface="Calibri"/>
              </a:rPr>
              <a:t>using</a:t>
            </a:r>
            <a:r>
              <a:rPr sz="2100" spc="-23" dirty="0">
                <a:latin typeface="+mn-lt"/>
                <a:cs typeface="Calibri"/>
              </a:rPr>
              <a:t> </a:t>
            </a:r>
            <a:r>
              <a:rPr sz="2100" dirty="0">
                <a:latin typeface="+mn-lt"/>
                <a:cs typeface="Calibri"/>
              </a:rPr>
              <a:t>the</a:t>
            </a:r>
            <a:r>
              <a:rPr sz="2100" spc="-34" dirty="0">
                <a:latin typeface="+mn-lt"/>
                <a:cs typeface="Calibri"/>
              </a:rPr>
              <a:t> </a:t>
            </a:r>
            <a:r>
              <a:rPr sz="2100" dirty="0">
                <a:latin typeface="+mn-lt"/>
                <a:cs typeface="Calibri"/>
              </a:rPr>
              <a:t>privileges</a:t>
            </a:r>
            <a:r>
              <a:rPr sz="2100" spc="-30" dirty="0">
                <a:latin typeface="+mn-lt"/>
                <a:cs typeface="Calibri"/>
              </a:rPr>
              <a:t> </a:t>
            </a:r>
            <a:r>
              <a:rPr sz="2100" dirty="0">
                <a:latin typeface="+mn-lt"/>
                <a:cs typeface="Calibri"/>
              </a:rPr>
              <a:t>of</a:t>
            </a:r>
            <a:r>
              <a:rPr sz="2100" spc="-41" dirty="0">
                <a:latin typeface="+mn-lt"/>
                <a:cs typeface="Calibri"/>
              </a:rPr>
              <a:t> </a:t>
            </a:r>
            <a:r>
              <a:rPr sz="2100" dirty="0">
                <a:latin typeface="+mn-lt"/>
                <a:cs typeface="Calibri"/>
              </a:rPr>
              <a:t>the</a:t>
            </a:r>
            <a:r>
              <a:rPr sz="2100" spc="-30" dirty="0">
                <a:latin typeface="+mn-lt"/>
                <a:cs typeface="Calibri"/>
              </a:rPr>
              <a:t> </a:t>
            </a:r>
            <a:r>
              <a:rPr sz="2100" dirty="0">
                <a:latin typeface="+mn-lt"/>
                <a:cs typeface="Calibri"/>
              </a:rPr>
              <a:t>user</a:t>
            </a:r>
            <a:r>
              <a:rPr sz="2100" spc="-34" dirty="0">
                <a:latin typeface="+mn-lt"/>
                <a:cs typeface="Calibri"/>
              </a:rPr>
              <a:t> </a:t>
            </a:r>
            <a:r>
              <a:rPr sz="2100" dirty="0">
                <a:latin typeface="+mn-lt"/>
                <a:cs typeface="Calibri"/>
              </a:rPr>
              <a:t>who</a:t>
            </a:r>
            <a:r>
              <a:rPr sz="2100" spc="-26" dirty="0">
                <a:latin typeface="+mn-lt"/>
                <a:cs typeface="Calibri"/>
              </a:rPr>
              <a:t> </a:t>
            </a:r>
            <a:r>
              <a:rPr sz="2100" dirty="0">
                <a:latin typeface="+mn-lt"/>
                <a:cs typeface="Calibri"/>
              </a:rPr>
              <a:t>started</a:t>
            </a:r>
            <a:r>
              <a:rPr sz="2100" spc="-34" dirty="0">
                <a:latin typeface="+mn-lt"/>
                <a:cs typeface="Calibri"/>
              </a:rPr>
              <a:t> </a:t>
            </a:r>
            <a:r>
              <a:rPr sz="2100" spc="-19" dirty="0">
                <a:latin typeface="+mn-lt"/>
                <a:cs typeface="Calibri"/>
              </a:rPr>
              <a:t>it</a:t>
            </a:r>
            <a:endParaRPr lang="en-US" sz="2100" spc="-19" dirty="0">
              <a:latin typeface="+mn-lt"/>
              <a:cs typeface="Calibri"/>
            </a:endParaRPr>
          </a:p>
          <a:p>
            <a:pPr marL="352425" marR="3810" indent="-342900">
              <a:lnSpc>
                <a:spcPct val="114000"/>
              </a:lnSpc>
              <a:spcBef>
                <a:spcPts val="356"/>
              </a:spcBef>
              <a:buFont typeface="Arial" panose="020B0604020202020204" pitchFamily="34" charset="0"/>
              <a:buChar char="•"/>
              <a:tabLst>
                <a:tab pos="180975" algn="l"/>
              </a:tabLst>
            </a:pPr>
            <a:endParaRPr lang="en-US" sz="2100" spc="-19" dirty="0">
              <a:latin typeface="+mn-lt"/>
              <a:cs typeface="Calibri"/>
            </a:endParaRPr>
          </a:p>
          <a:p>
            <a:pPr marL="352425" marR="3810" indent="-342900">
              <a:lnSpc>
                <a:spcPct val="114000"/>
              </a:lnSpc>
              <a:spcBef>
                <a:spcPts val="356"/>
              </a:spcBef>
              <a:buFont typeface="Arial" panose="020B0604020202020204" pitchFamily="34" charset="0"/>
              <a:buChar char="•"/>
              <a:tabLst>
                <a:tab pos="180975" algn="l"/>
              </a:tabLst>
            </a:pPr>
            <a:r>
              <a:rPr sz="2100" dirty="0">
                <a:latin typeface="+mn-lt"/>
                <a:cs typeface="Calibri"/>
              </a:rPr>
              <a:t>This</a:t>
            </a:r>
            <a:r>
              <a:rPr sz="2100" spc="-53" dirty="0">
                <a:latin typeface="+mn-lt"/>
                <a:cs typeface="Calibri"/>
              </a:rPr>
              <a:t> </a:t>
            </a:r>
            <a:r>
              <a:rPr sz="2100" dirty="0">
                <a:latin typeface="+mn-lt"/>
                <a:cs typeface="Calibri"/>
              </a:rPr>
              <a:t>means</a:t>
            </a:r>
            <a:r>
              <a:rPr sz="2100" spc="-38" dirty="0">
                <a:latin typeface="+mn-lt"/>
                <a:cs typeface="Calibri"/>
              </a:rPr>
              <a:t> </a:t>
            </a:r>
            <a:r>
              <a:rPr sz="2100" dirty="0">
                <a:latin typeface="+mn-lt"/>
                <a:cs typeface="Calibri"/>
              </a:rPr>
              <a:t>that</a:t>
            </a:r>
            <a:r>
              <a:rPr sz="2100" spc="-56" dirty="0">
                <a:latin typeface="+mn-lt"/>
                <a:cs typeface="Calibri"/>
              </a:rPr>
              <a:t> </a:t>
            </a:r>
            <a:r>
              <a:rPr sz="2100" dirty="0">
                <a:latin typeface="+mn-lt"/>
                <a:cs typeface="Calibri"/>
              </a:rPr>
              <a:t>computers</a:t>
            </a:r>
            <a:r>
              <a:rPr sz="2100" spc="-38" dirty="0">
                <a:latin typeface="+mn-lt"/>
                <a:cs typeface="Calibri"/>
              </a:rPr>
              <a:t> </a:t>
            </a:r>
            <a:r>
              <a:rPr sz="2100" dirty="0">
                <a:latin typeface="+mn-lt"/>
                <a:cs typeface="Calibri"/>
              </a:rPr>
              <a:t>with</a:t>
            </a:r>
            <a:r>
              <a:rPr sz="2100" spc="-60" dirty="0">
                <a:latin typeface="+mn-lt"/>
                <a:cs typeface="Calibri"/>
              </a:rPr>
              <a:t> </a:t>
            </a:r>
            <a:r>
              <a:rPr sz="2100" dirty="0">
                <a:latin typeface="+mn-lt"/>
                <a:cs typeface="Calibri"/>
              </a:rPr>
              <a:t>only</a:t>
            </a:r>
            <a:r>
              <a:rPr sz="2100" spc="-38" dirty="0">
                <a:latin typeface="+mn-lt"/>
                <a:cs typeface="Calibri"/>
              </a:rPr>
              <a:t> </a:t>
            </a:r>
            <a:r>
              <a:rPr sz="2100" dirty="0">
                <a:latin typeface="+mn-lt"/>
                <a:cs typeface="Calibri"/>
              </a:rPr>
              <a:t>DAC</a:t>
            </a:r>
            <a:r>
              <a:rPr sz="2100" spc="-53" dirty="0">
                <a:latin typeface="+mn-lt"/>
                <a:cs typeface="Calibri"/>
              </a:rPr>
              <a:t> </a:t>
            </a:r>
            <a:r>
              <a:rPr sz="2100" dirty="0">
                <a:latin typeface="+mn-lt"/>
                <a:cs typeface="Calibri"/>
              </a:rPr>
              <a:t>cannot</a:t>
            </a:r>
            <a:r>
              <a:rPr sz="2100" spc="-41" dirty="0">
                <a:latin typeface="+mn-lt"/>
                <a:cs typeface="Calibri"/>
              </a:rPr>
              <a:t> </a:t>
            </a:r>
            <a:r>
              <a:rPr sz="2100" dirty="0">
                <a:latin typeface="+mn-lt"/>
                <a:cs typeface="Calibri"/>
              </a:rPr>
              <a:t>be</a:t>
            </a:r>
            <a:r>
              <a:rPr sz="2100" spc="-49" dirty="0">
                <a:latin typeface="+mn-lt"/>
                <a:cs typeface="Calibri"/>
              </a:rPr>
              <a:t> </a:t>
            </a:r>
            <a:r>
              <a:rPr sz="2100" dirty="0">
                <a:latin typeface="+mn-lt"/>
                <a:cs typeface="Calibri"/>
              </a:rPr>
              <a:t>trusted</a:t>
            </a:r>
            <a:r>
              <a:rPr sz="2100" spc="-34" dirty="0">
                <a:latin typeface="+mn-lt"/>
                <a:cs typeface="Calibri"/>
              </a:rPr>
              <a:t> </a:t>
            </a:r>
            <a:r>
              <a:rPr sz="2100" spc="-19" dirty="0">
                <a:latin typeface="+mn-lt"/>
                <a:cs typeface="Calibri"/>
              </a:rPr>
              <a:t>to </a:t>
            </a:r>
            <a:r>
              <a:rPr sz="2100" dirty="0">
                <a:latin typeface="+mn-lt"/>
                <a:cs typeface="Calibri"/>
              </a:rPr>
              <a:t>process</a:t>
            </a:r>
            <a:r>
              <a:rPr sz="2100" spc="-34" dirty="0">
                <a:latin typeface="+mn-lt"/>
                <a:cs typeface="Calibri"/>
              </a:rPr>
              <a:t> </a:t>
            </a:r>
            <a:r>
              <a:rPr sz="2100" spc="-8" dirty="0">
                <a:latin typeface="+mn-lt"/>
                <a:cs typeface="Calibri"/>
              </a:rPr>
              <a:t>information</a:t>
            </a:r>
            <a:r>
              <a:rPr sz="2100" spc="-34" dirty="0">
                <a:latin typeface="+mn-lt"/>
                <a:cs typeface="Calibri"/>
              </a:rPr>
              <a:t> </a:t>
            </a:r>
            <a:r>
              <a:rPr sz="2100" dirty="0">
                <a:latin typeface="+mn-lt"/>
                <a:cs typeface="Calibri"/>
              </a:rPr>
              <a:t>classified</a:t>
            </a:r>
            <a:r>
              <a:rPr sz="2100" spc="-30" dirty="0">
                <a:latin typeface="+mn-lt"/>
                <a:cs typeface="Calibri"/>
              </a:rPr>
              <a:t> </a:t>
            </a:r>
            <a:r>
              <a:rPr sz="2100" dirty="0">
                <a:latin typeface="+mn-lt"/>
                <a:cs typeface="Calibri"/>
              </a:rPr>
              <a:t>at</a:t>
            </a:r>
            <a:r>
              <a:rPr sz="2100" spc="-45" dirty="0">
                <a:latin typeface="+mn-lt"/>
                <a:cs typeface="Calibri"/>
              </a:rPr>
              <a:t> </a:t>
            </a:r>
            <a:r>
              <a:rPr sz="2100" dirty="0">
                <a:latin typeface="+mn-lt"/>
                <a:cs typeface="Calibri"/>
              </a:rPr>
              <a:t>different</a:t>
            </a:r>
            <a:r>
              <a:rPr sz="2100" spc="-41" dirty="0">
                <a:latin typeface="+mn-lt"/>
                <a:cs typeface="Calibri"/>
              </a:rPr>
              <a:t> </a:t>
            </a:r>
            <a:r>
              <a:rPr sz="2100" spc="-8" dirty="0">
                <a:latin typeface="+mn-lt"/>
                <a:cs typeface="Calibri"/>
              </a:rPr>
              <a:t>levels</a:t>
            </a:r>
            <a:endParaRPr sz="2100" dirty="0">
              <a:latin typeface="+mn-lt"/>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5933" y="2350199"/>
            <a:ext cx="7132467"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Mandatory</a:t>
            </a:r>
            <a:r>
              <a:rPr sz="4500" spc="-53" dirty="0">
                <a:latin typeface="+mj-lt"/>
              </a:rPr>
              <a:t> </a:t>
            </a:r>
            <a:r>
              <a:rPr lang="en-US" sz="4500" spc="-53" dirty="0">
                <a:latin typeface="+mj-lt"/>
              </a:rPr>
              <a:t>A</a:t>
            </a:r>
            <a:r>
              <a:rPr sz="4500" dirty="0">
                <a:latin typeface="+mj-lt"/>
              </a:rPr>
              <a:t>ccess</a:t>
            </a:r>
            <a:r>
              <a:rPr sz="4500" spc="-56" dirty="0">
                <a:latin typeface="+mj-lt"/>
              </a:rPr>
              <a:t> </a:t>
            </a:r>
            <a:r>
              <a:rPr lang="en-US" sz="4500" spc="-8" dirty="0">
                <a:latin typeface="+mj-lt"/>
              </a:rPr>
              <a:t>C</a:t>
            </a:r>
            <a:r>
              <a:rPr sz="4500" spc="-8" dirty="0">
                <a:latin typeface="+mj-lt"/>
              </a:rPr>
              <a:t>ontrol</a:t>
            </a:r>
            <a:endParaRPr sz="4500"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5" y="1280131"/>
            <a:ext cx="7348061" cy="2572660"/>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Assigning</a:t>
            </a:r>
            <a:r>
              <a:rPr sz="2100" spc="-38" dirty="0">
                <a:latin typeface="+mn-lt"/>
                <a:cs typeface="Calibri"/>
              </a:rPr>
              <a:t> </a:t>
            </a:r>
            <a:r>
              <a:rPr sz="2100" dirty="0">
                <a:latin typeface="+mn-lt"/>
                <a:cs typeface="Calibri"/>
              </a:rPr>
              <a:t>access</a:t>
            </a:r>
            <a:r>
              <a:rPr sz="2100" spc="-45" dirty="0">
                <a:latin typeface="+mn-lt"/>
                <a:cs typeface="Calibri"/>
              </a:rPr>
              <a:t> </a:t>
            </a:r>
            <a:r>
              <a:rPr sz="2100" dirty="0">
                <a:latin typeface="+mn-lt"/>
                <a:cs typeface="Calibri"/>
              </a:rPr>
              <a:t>rights</a:t>
            </a:r>
            <a:r>
              <a:rPr sz="2100" spc="-30" dirty="0">
                <a:latin typeface="+mn-lt"/>
                <a:cs typeface="Calibri"/>
              </a:rPr>
              <a:t> </a:t>
            </a:r>
            <a:r>
              <a:rPr sz="2100" dirty="0">
                <a:latin typeface="+mn-lt"/>
                <a:cs typeface="Calibri"/>
              </a:rPr>
              <a:t>based</a:t>
            </a:r>
            <a:r>
              <a:rPr sz="2100" spc="-45" dirty="0">
                <a:latin typeface="+mn-lt"/>
                <a:cs typeface="Calibri"/>
              </a:rPr>
              <a:t> </a:t>
            </a:r>
            <a:r>
              <a:rPr sz="2100" dirty="0">
                <a:latin typeface="+mn-lt"/>
                <a:cs typeface="Calibri"/>
              </a:rPr>
              <a:t>on</a:t>
            </a:r>
            <a:r>
              <a:rPr sz="2100" spc="-41" dirty="0">
                <a:latin typeface="+mn-lt"/>
                <a:cs typeface="Calibri"/>
              </a:rPr>
              <a:t> </a:t>
            </a:r>
            <a:r>
              <a:rPr sz="2100" dirty="0">
                <a:latin typeface="+mn-lt"/>
                <a:cs typeface="Calibri"/>
              </a:rPr>
              <a:t>regulations</a:t>
            </a:r>
            <a:r>
              <a:rPr sz="2100" spc="-30" dirty="0">
                <a:latin typeface="+mn-lt"/>
                <a:cs typeface="Calibri"/>
              </a:rPr>
              <a:t> </a:t>
            </a:r>
            <a:r>
              <a:rPr sz="2100" dirty="0">
                <a:latin typeface="+mn-lt"/>
                <a:cs typeface="Calibri"/>
              </a:rPr>
              <a:t>by</a:t>
            </a:r>
            <a:r>
              <a:rPr sz="2100" spc="-41" dirty="0">
                <a:latin typeface="+mn-lt"/>
                <a:cs typeface="Calibri"/>
              </a:rPr>
              <a:t> </a:t>
            </a:r>
            <a:r>
              <a:rPr sz="2100" dirty="0">
                <a:latin typeface="+mn-lt"/>
                <a:cs typeface="Calibri"/>
              </a:rPr>
              <a:t>a</a:t>
            </a:r>
            <a:r>
              <a:rPr sz="2100" spc="-41" dirty="0">
                <a:latin typeface="+mn-lt"/>
                <a:cs typeface="Calibri"/>
              </a:rPr>
              <a:t> </a:t>
            </a:r>
            <a:r>
              <a:rPr sz="2100" b="1" dirty="0">
                <a:latin typeface="+mn-lt"/>
                <a:cs typeface="Calibri"/>
              </a:rPr>
              <a:t>central</a:t>
            </a:r>
            <a:r>
              <a:rPr sz="2100" b="1" spc="-49" dirty="0">
                <a:latin typeface="+mn-lt"/>
                <a:cs typeface="Calibri"/>
              </a:rPr>
              <a:t> </a:t>
            </a:r>
            <a:r>
              <a:rPr sz="2100" b="1" spc="-8" dirty="0">
                <a:latin typeface="+mn-lt"/>
                <a:cs typeface="Calibri"/>
              </a:rPr>
              <a:t>authority</a:t>
            </a:r>
            <a:r>
              <a:rPr lang="en-US" sz="2100" b="1" spc="-8" dirty="0">
                <a:latin typeface="+mn-lt"/>
                <a:cs typeface="Calibri"/>
              </a:rPr>
              <a:t> </a:t>
            </a:r>
            <a:endParaRPr sz="2100" b="1" dirty="0">
              <a:latin typeface="+mn-lt"/>
              <a:cs typeface="Calibri"/>
            </a:endParaRPr>
          </a:p>
          <a:p>
            <a:pPr marL="180022" indent="-170497">
              <a:spcBef>
                <a:spcPts val="506"/>
              </a:spcBef>
              <a:buFont typeface="Arial"/>
              <a:buChar char="•"/>
              <a:tabLst>
                <a:tab pos="180022" algn="l"/>
              </a:tabLst>
            </a:pPr>
            <a:endParaRPr lang="en-US" sz="2100" spc="-8" dirty="0">
              <a:latin typeface="+mn-lt"/>
              <a:cs typeface="Calibri"/>
            </a:endParaRPr>
          </a:p>
          <a:p>
            <a:pPr marL="180022" indent="-170497">
              <a:spcBef>
                <a:spcPts val="506"/>
              </a:spcBef>
              <a:buFont typeface="Arial"/>
              <a:buChar char="•"/>
              <a:tabLst>
                <a:tab pos="180022" algn="l"/>
              </a:tabLst>
            </a:pPr>
            <a:r>
              <a:rPr sz="2100" spc="-8" dirty="0">
                <a:latin typeface="+mn-lt"/>
                <a:cs typeface="Calibri"/>
              </a:rPr>
              <a:t>Implemented</a:t>
            </a:r>
            <a:r>
              <a:rPr sz="2100" spc="-34" dirty="0">
                <a:latin typeface="+mn-lt"/>
                <a:cs typeface="Calibri"/>
              </a:rPr>
              <a:t> </a:t>
            </a:r>
            <a:r>
              <a:rPr sz="2100" dirty="0">
                <a:latin typeface="+mn-lt"/>
                <a:cs typeface="Calibri"/>
              </a:rPr>
              <a:t>using</a:t>
            </a:r>
            <a:r>
              <a:rPr sz="2100" spc="-41" dirty="0">
                <a:latin typeface="+mn-lt"/>
                <a:cs typeface="Calibri"/>
              </a:rPr>
              <a:t> </a:t>
            </a:r>
            <a:r>
              <a:rPr sz="2100" dirty="0">
                <a:latin typeface="+mn-lt"/>
                <a:cs typeface="Calibri"/>
              </a:rPr>
              <a:t>a</a:t>
            </a:r>
            <a:r>
              <a:rPr sz="2100" spc="-49" dirty="0">
                <a:latin typeface="+mn-lt"/>
                <a:cs typeface="Calibri"/>
              </a:rPr>
              <a:t> </a:t>
            </a:r>
            <a:r>
              <a:rPr sz="2100" i="1" dirty="0">
                <a:latin typeface="+mn-lt"/>
                <a:cs typeface="Calibri"/>
              </a:rPr>
              <a:t>“reference</a:t>
            </a:r>
            <a:r>
              <a:rPr sz="2100" i="1" spc="-49" dirty="0">
                <a:latin typeface="+mn-lt"/>
                <a:cs typeface="Calibri"/>
              </a:rPr>
              <a:t> </a:t>
            </a:r>
            <a:r>
              <a:rPr sz="2100" i="1" spc="-8" dirty="0">
                <a:latin typeface="+mn-lt"/>
                <a:cs typeface="Calibri"/>
              </a:rPr>
              <a:t>monitor”</a:t>
            </a:r>
            <a:endParaRPr sz="2100" dirty="0">
              <a:latin typeface="+mn-lt"/>
              <a:cs typeface="Calibri"/>
            </a:endParaRPr>
          </a:p>
          <a:p>
            <a:pPr marL="522923" lvl="1" indent="-170497">
              <a:spcBef>
                <a:spcPts val="176"/>
              </a:spcBef>
              <a:buFont typeface="Arial"/>
              <a:buChar char="•"/>
              <a:tabLst>
                <a:tab pos="522923" algn="l"/>
              </a:tabLst>
            </a:pPr>
            <a:r>
              <a:rPr sz="1800" dirty="0">
                <a:latin typeface="+mn-lt"/>
                <a:cs typeface="Calibri"/>
              </a:rPr>
              <a:t>Small</a:t>
            </a:r>
            <a:r>
              <a:rPr sz="1800" spc="-45" dirty="0">
                <a:latin typeface="+mn-lt"/>
                <a:cs typeface="Calibri"/>
              </a:rPr>
              <a:t> </a:t>
            </a:r>
            <a:r>
              <a:rPr sz="1800" dirty="0">
                <a:latin typeface="+mn-lt"/>
                <a:cs typeface="Calibri"/>
              </a:rPr>
              <a:t>Trusted</a:t>
            </a:r>
            <a:r>
              <a:rPr sz="1800" spc="-19" dirty="0">
                <a:latin typeface="+mn-lt"/>
                <a:cs typeface="Calibri"/>
              </a:rPr>
              <a:t> </a:t>
            </a:r>
            <a:r>
              <a:rPr sz="1800" dirty="0">
                <a:latin typeface="+mn-lt"/>
                <a:cs typeface="Calibri"/>
              </a:rPr>
              <a:t>Computing</a:t>
            </a:r>
            <a:r>
              <a:rPr sz="1800" spc="-41" dirty="0">
                <a:latin typeface="+mn-lt"/>
                <a:cs typeface="Calibri"/>
              </a:rPr>
              <a:t> </a:t>
            </a:r>
            <a:r>
              <a:rPr sz="1800" dirty="0">
                <a:latin typeface="+mn-lt"/>
                <a:cs typeface="Calibri"/>
              </a:rPr>
              <a:t>Base</a:t>
            </a:r>
            <a:r>
              <a:rPr sz="1800" spc="-34" dirty="0">
                <a:latin typeface="+mn-lt"/>
                <a:cs typeface="Calibri"/>
              </a:rPr>
              <a:t> </a:t>
            </a:r>
            <a:r>
              <a:rPr sz="1800" dirty="0">
                <a:latin typeface="+mn-lt"/>
                <a:cs typeface="Calibri"/>
              </a:rPr>
              <a:t>(TCB)</a:t>
            </a:r>
            <a:r>
              <a:rPr sz="1800" spc="-38" dirty="0">
                <a:latin typeface="+mn-lt"/>
                <a:cs typeface="Calibri"/>
              </a:rPr>
              <a:t> </a:t>
            </a:r>
            <a:r>
              <a:rPr sz="1800" dirty="0">
                <a:latin typeface="+mn-lt"/>
                <a:cs typeface="Calibri"/>
              </a:rPr>
              <a:t>[John</a:t>
            </a:r>
            <a:r>
              <a:rPr sz="1800" spc="-26" dirty="0">
                <a:latin typeface="+mn-lt"/>
                <a:cs typeface="Calibri"/>
              </a:rPr>
              <a:t> </a:t>
            </a:r>
            <a:r>
              <a:rPr sz="1800" dirty="0">
                <a:latin typeface="+mn-lt"/>
                <a:cs typeface="Calibri"/>
              </a:rPr>
              <a:t>Rushby,</a:t>
            </a:r>
            <a:r>
              <a:rPr sz="1800" spc="-30" dirty="0">
                <a:latin typeface="+mn-lt"/>
                <a:cs typeface="Calibri"/>
              </a:rPr>
              <a:t> </a:t>
            </a:r>
            <a:r>
              <a:rPr sz="1800" dirty="0">
                <a:latin typeface="+mn-lt"/>
                <a:cs typeface="Calibri"/>
              </a:rPr>
              <a:t>1981,</a:t>
            </a:r>
            <a:r>
              <a:rPr sz="1800" spc="-30" dirty="0">
                <a:latin typeface="+mn-lt"/>
                <a:cs typeface="Calibri"/>
              </a:rPr>
              <a:t> </a:t>
            </a:r>
            <a:r>
              <a:rPr sz="1800" spc="-15" dirty="0">
                <a:latin typeface="+mn-lt"/>
                <a:cs typeface="Calibri"/>
              </a:rPr>
              <a:t>OSP]</a:t>
            </a:r>
            <a:endParaRPr sz="1800" dirty="0">
              <a:latin typeface="+mn-lt"/>
              <a:cs typeface="Calibri"/>
            </a:endParaRPr>
          </a:p>
          <a:p>
            <a:pPr marL="180022" indent="-170497">
              <a:spcBef>
                <a:spcPts val="484"/>
              </a:spcBef>
              <a:buFont typeface="Arial"/>
              <a:buChar char="•"/>
              <a:tabLst>
                <a:tab pos="180022" algn="l"/>
              </a:tabLst>
            </a:pPr>
            <a:endParaRPr lang="en-US" sz="2100" dirty="0">
              <a:latin typeface="+mn-lt"/>
              <a:cs typeface="Calibri"/>
            </a:endParaRPr>
          </a:p>
          <a:p>
            <a:pPr marL="180022" indent="-170497">
              <a:spcBef>
                <a:spcPts val="484"/>
              </a:spcBef>
              <a:buFont typeface="Arial"/>
              <a:buChar char="•"/>
              <a:tabLst>
                <a:tab pos="180022" algn="l"/>
              </a:tabLst>
            </a:pPr>
            <a:r>
              <a:rPr sz="2100" dirty="0">
                <a:latin typeface="+mn-lt"/>
                <a:cs typeface="Calibri"/>
              </a:rPr>
              <a:t>Implemented</a:t>
            </a:r>
            <a:r>
              <a:rPr sz="2100" spc="-53" dirty="0">
                <a:latin typeface="+mn-lt"/>
                <a:cs typeface="Calibri"/>
              </a:rPr>
              <a:t> </a:t>
            </a:r>
            <a:r>
              <a:rPr sz="2100" dirty="0">
                <a:latin typeface="+mn-lt"/>
                <a:cs typeface="Calibri"/>
              </a:rPr>
              <a:t>using</a:t>
            </a:r>
            <a:r>
              <a:rPr sz="2100" spc="-53" dirty="0">
                <a:latin typeface="+mn-lt"/>
                <a:cs typeface="Calibri"/>
              </a:rPr>
              <a:t> </a:t>
            </a:r>
            <a:r>
              <a:rPr sz="2100" spc="-8" dirty="0">
                <a:latin typeface="+mn-lt"/>
                <a:cs typeface="Calibri"/>
              </a:rPr>
              <a:t>Virtualization</a:t>
            </a:r>
            <a:endParaRPr sz="2100" dirty="0">
              <a:latin typeface="+mn-lt"/>
              <a:cs typeface="Calibri"/>
            </a:endParaRPr>
          </a:p>
        </p:txBody>
      </p:sp>
      <p:sp>
        <p:nvSpPr>
          <p:cNvPr id="3" name="object 3"/>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Modeling</a:t>
            </a:r>
            <a:r>
              <a:rPr spc="-26" dirty="0">
                <a:latin typeface="+mj-lt"/>
              </a:rPr>
              <a:t> </a:t>
            </a:r>
            <a:r>
              <a:rPr dirty="0">
                <a:latin typeface="+mj-lt"/>
              </a:rPr>
              <a:t>Access</a:t>
            </a:r>
            <a:r>
              <a:rPr spc="-23" dirty="0">
                <a:latin typeface="+mj-lt"/>
              </a:rPr>
              <a:t> </a:t>
            </a:r>
            <a:r>
              <a:rPr spc="-8" dirty="0">
                <a:latin typeface="+mj-lt"/>
              </a:rPr>
              <a:t>Control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Modeling</a:t>
            </a:r>
            <a:r>
              <a:rPr spc="-26" dirty="0">
                <a:latin typeface="+mj-lt"/>
              </a:rPr>
              <a:t> </a:t>
            </a:r>
            <a:r>
              <a:rPr dirty="0">
                <a:latin typeface="+mj-lt"/>
              </a:rPr>
              <a:t>Access</a:t>
            </a:r>
            <a:r>
              <a:rPr spc="-23" dirty="0">
                <a:latin typeface="+mj-lt"/>
              </a:rPr>
              <a:t> </a:t>
            </a:r>
            <a:r>
              <a:rPr spc="-8" dirty="0">
                <a:latin typeface="+mj-lt"/>
              </a:rPr>
              <a:t>Control</a:t>
            </a:r>
          </a:p>
        </p:txBody>
      </p:sp>
      <p:sp>
        <p:nvSpPr>
          <p:cNvPr id="3" name="object 3"/>
          <p:cNvSpPr txBox="1"/>
          <p:nvPr/>
        </p:nvSpPr>
        <p:spPr>
          <a:xfrm>
            <a:off x="687705" y="1317424"/>
            <a:ext cx="6267495" cy="1760578"/>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400" spc="-15" dirty="0">
                <a:latin typeface="+mn-lt"/>
                <a:cs typeface="Calibri"/>
              </a:rPr>
              <a:t>Multi-</a:t>
            </a:r>
            <a:r>
              <a:rPr sz="2400" dirty="0">
                <a:latin typeface="+mn-lt"/>
                <a:cs typeface="Calibri"/>
              </a:rPr>
              <a:t>level</a:t>
            </a:r>
            <a:r>
              <a:rPr sz="2400" spc="-8" dirty="0">
                <a:latin typeface="+mn-lt"/>
                <a:cs typeface="Calibri"/>
              </a:rPr>
              <a:t> </a:t>
            </a:r>
            <a:r>
              <a:rPr sz="2400" dirty="0">
                <a:latin typeface="+mn-lt"/>
                <a:cs typeface="Calibri"/>
              </a:rPr>
              <a:t>security</a:t>
            </a:r>
            <a:r>
              <a:rPr sz="2400" spc="-8" dirty="0">
                <a:latin typeface="+mn-lt"/>
                <a:cs typeface="Calibri"/>
              </a:rPr>
              <a:t> (MLS)</a:t>
            </a:r>
            <a:endParaRPr lang="en-US" sz="2400" dirty="0">
              <a:latin typeface="+mn-lt"/>
              <a:cs typeface="Calibri"/>
            </a:endParaRPr>
          </a:p>
          <a:p>
            <a:pPr marL="362902" lvl="1" indent="-170497">
              <a:spcBef>
                <a:spcPts val="289"/>
              </a:spcBef>
              <a:buFont typeface="Arial"/>
              <a:buChar char="•"/>
              <a:tabLst>
                <a:tab pos="180022" algn="l"/>
              </a:tabLst>
            </a:pPr>
            <a:r>
              <a:rPr sz="1800" spc="-8" dirty="0">
                <a:latin typeface="+mn-lt"/>
                <a:cs typeface="Calibri"/>
              </a:rPr>
              <a:t>Bell-</a:t>
            </a:r>
            <a:r>
              <a:rPr sz="1800" dirty="0" err="1">
                <a:latin typeface="+mn-lt"/>
                <a:cs typeface="Calibri"/>
              </a:rPr>
              <a:t>LaPadula</a:t>
            </a:r>
            <a:r>
              <a:rPr sz="1800" spc="-60" dirty="0">
                <a:latin typeface="+mn-lt"/>
                <a:cs typeface="Calibri"/>
              </a:rPr>
              <a:t> </a:t>
            </a:r>
            <a:r>
              <a:rPr sz="1800" spc="-15" dirty="0">
                <a:latin typeface="+mn-lt"/>
                <a:cs typeface="Calibri"/>
              </a:rPr>
              <a:t>(BLP)</a:t>
            </a:r>
            <a:r>
              <a:rPr lang="en-US" sz="1800" spc="-15" dirty="0">
                <a:latin typeface="+mn-lt"/>
                <a:cs typeface="Calibri"/>
              </a:rPr>
              <a:t> (Confidentiality)</a:t>
            </a:r>
          </a:p>
          <a:p>
            <a:pPr marL="362902" lvl="1" indent="-170497">
              <a:spcBef>
                <a:spcPts val="289"/>
              </a:spcBef>
              <a:buFont typeface="Arial"/>
              <a:buChar char="•"/>
              <a:tabLst>
                <a:tab pos="180022" algn="l"/>
              </a:tabLst>
            </a:pPr>
            <a:r>
              <a:rPr sz="1800" dirty="0">
                <a:latin typeface="+mn-lt"/>
                <a:cs typeface="Calibri"/>
              </a:rPr>
              <a:t>Biba</a:t>
            </a:r>
            <a:r>
              <a:rPr sz="1800" spc="-8" dirty="0">
                <a:latin typeface="+mn-lt"/>
                <a:cs typeface="Calibri"/>
              </a:rPr>
              <a:t> Model</a:t>
            </a:r>
            <a:r>
              <a:rPr lang="en-US" sz="1800" spc="-8" dirty="0">
                <a:latin typeface="+mn-lt"/>
                <a:cs typeface="Calibri"/>
              </a:rPr>
              <a:t> </a:t>
            </a:r>
            <a:r>
              <a:rPr lang="en-US" sz="1800" spc="-15" dirty="0">
                <a:latin typeface="+mn-lt"/>
                <a:cs typeface="Calibri"/>
              </a:rPr>
              <a:t>(Integrity)</a:t>
            </a:r>
            <a:endParaRPr lang="en-US" sz="1800" spc="-8" dirty="0">
              <a:latin typeface="+mn-lt"/>
              <a:cs typeface="Calibri"/>
            </a:endParaRPr>
          </a:p>
          <a:p>
            <a:pPr marL="362902" lvl="1" indent="-170497">
              <a:spcBef>
                <a:spcPts val="289"/>
              </a:spcBef>
              <a:buFont typeface="Arial"/>
              <a:buChar char="•"/>
              <a:tabLst>
                <a:tab pos="180022" algn="l"/>
              </a:tabLst>
            </a:pPr>
            <a:endParaRPr lang="en-US" sz="1800" spc="-8" dirty="0">
              <a:latin typeface="+mn-lt"/>
              <a:cs typeface="Calibri"/>
            </a:endParaRPr>
          </a:p>
          <a:p>
            <a:pPr marL="180022" indent="-170497">
              <a:spcBef>
                <a:spcPts val="289"/>
              </a:spcBef>
              <a:buFont typeface="Arial"/>
              <a:buChar char="•"/>
              <a:tabLst>
                <a:tab pos="180022" algn="l"/>
              </a:tabLst>
            </a:pPr>
            <a:r>
              <a:rPr sz="2400" spc="-15" dirty="0">
                <a:latin typeface="+mn-lt"/>
                <a:cs typeface="Calibri"/>
              </a:rPr>
              <a:t>Chinese Wall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Multi-</a:t>
            </a:r>
            <a:r>
              <a:rPr dirty="0">
                <a:latin typeface="+mj-lt"/>
              </a:rPr>
              <a:t>level</a:t>
            </a:r>
            <a:r>
              <a:rPr spc="8" dirty="0">
                <a:latin typeface="+mj-lt"/>
              </a:rPr>
              <a:t> </a:t>
            </a:r>
            <a:r>
              <a:rPr dirty="0">
                <a:latin typeface="+mj-lt"/>
              </a:rPr>
              <a:t>security </a:t>
            </a:r>
            <a:r>
              <a:rPr spc="-8" dirty="0">
                <a:latin typeface="+mj-lt"/>
              </a:rPr>
              <a:t>(MLS)</a:t>
            </a:r>
          </a:p>
        </p:txBody>
      </p:sp>
      <p:sp>
        <p:nvSpPr>
          <p:cNvPr id="3" name="object 3"/>
          <p:cNvSpPr txBox="1"/>
          <p:nvPr/>
        </p:nvSpPr>
        <p:spPr>
          <a:xfrm>
            <a:off x="687704" y="1344892"/>
            <a:ext cx="6597805" cy="852510"/>
          </a:xfrm>
          <a:prstGeom prst="rect">
            <a:avLst/>
          </a:prstGeom>
        </p:spPr>
        <p:txBody>
          <a:bodyPr vert="horz" wrap="square" lIns="0" tIns="45244" rIns="0" bIns="0" rtlCol="0">
            <a:spAutoFit/>
          </a:bodyPr>
          <a:lstStyle/>
          <a:p>
            <a:pPr marL="180022" marR="3810" indent="-170497">
              <a:lnSpc>
                <a:spcPct val="114000"/>
              </a:lnSpc>
              <a:spcBef>
                <a:spcPts val="356"/>
              </a:spcBef>
              <a:buFont typeface="Arial"/>
              <a:buChar char="•"/>
              <a:tabLst>
                <a:tab pos="180975" algn="l"/>
                <a:tab pos="739616" algn="l"/>
                <a:tab pos="1936433" algn="l"/>
                <a:tab pos="2316480" algn="l"/>
                <a:tab pos="2600801" algn="l"/>
                <a:tab pos="3819525" algn="l"/>
                <a:tab pos="4740593" algn="l"/>
                <a:tab pos="5127307" algn="l"/>
                <a:tab pos="5831205" algn="l"/>
                <a:tab pos="7275195" algn="l"/>
              </a:tabLst>
            </a:pPr>
            <a:r>
              <a:rPr sz="2400" spc="-19" dirty="0">
                <a:latin typeface="+mn-lt"/>
                <a:cs typeface="Calibri"/>
              </a:rPr>
              <a:t>The</a:t>
            </a:r>
            <a:r>
              <a:rPr sz="2400" dirty="0">
                <a:latin typeface="+mn-lt"/>
                <a:cs typeface="Calibri"/>
              </a:rPr>
              <a:t>	</a:t>
            </a:r>
            <a:r>
              <a:rPr sz="2400" spc="-8" dirty="0">
                <a:latin typeface="+mn-lt"/>
                <a:cs typeface="Calibri"/>
              </a:rPr>
              <a:t>capability</a:t>
            </a:r>
            <a:r>
              <a:rPr lang="en-US" sz="2400" spc="-8" dirty="0">
                <a:latin typeface="+mn-lt"/>
                <a:cs typeface="Calibri"/>
              </a:rPr>
              <a:t> </a:t>
            </a:r>
            <a:r>
              <a:rPr sz="2400" spc="-19" dirty="0">
                <a:latin typeface="+mn-lt"/>
                <a:cs typeface="Calibri"/>
              </a:rPr>
              <a:t>of</a:t>
            </a:r>
            <a:r>
              <a:rPr lang="en-US" sz="2400" spc="-19" dirty="0">
                <a:latin typeface="+mn-lt"/>
                <a:cs typeface="Calibri"/>
              </a:rPr>
              <a:t> </a:t>
            </a:r>
            <a:r>
              <a:rPr sz="2400" spc="-38" dirty="0">
                <a:latin typeface="+mn-lt"/>
                <a:cs typeface="Calibri"/>
              </a:rPr>
              <a:t>a</a:t>
            </a:r>
            <a:r>
              <a:rPr lang="en-US" sz="2400" spc="-38" dirty="0">
                <a:latin typeface="+mn-lt"/>
                <a:cs typeface="Calibri"/>
              </a:rPr>
              <a:t> </a:t>
            </a:r>
            <a:r>
              <a:rPr sz="2400" spc="-8" dirty="0">
                <a:latin typeface="+mn-lt"/>
                <a:cs typeface="Calibri"/>
              </a:rPr>
              <a:t>computer</a:t>
            </a:r>
            <a:r>
              <a:rPr lang="en-US" sz="2400" spc="-8" dirty="0">
                <a:latin typeface="+mn-lt"/>
                <a:cs typeface="Calibri"/>
              </a:rPr>
              <a:t> </a:t>
            </a:r>
            <a:r>
              <a:rPr sz="2400" spc="-8" dirty="0">
                <a:latin typeface="+mn-lt"/>
                <a:cs typeface="Calibri"/>
              </a:rPr>
              <a:t>system</a:t>
            </a:r>
            <a:r>
              <a:rPr lang="en-US" sz="2400" spc="-8" dirty="0">
                <a:latin typeface="+mn-lt"/>
                <a:cs typeface="Calibri"/>
              </a:rPr>
              <a:t> </a:t>
            </a:r>
            <a:r>
              <a:rPr sz="2400" spc="-19" dirty="0">
                <a:latin typeface="+mn-lt"/>
                <a:cs typeface="Calibri"/>
              </a:rPr>
              <a:t>to</a:t>
            </a:r>
            <a:r>
              <a:rPr lang="en-US" sz="2400" spc="-19" dirty="0">
                <a:latin typeface="+mn-lt"/>
                <a:cs typeface="Calibri"/>
              </a:rPr>
              <a:t> </a:t>
            </a:r>
            <a:r>
              <a:rPr sz="2400" spc="-15" dirty="0">
                <a:latin typeface="+mn-lt"/>
                <a:cs typeface="Calibri"/>
              </a:rPr>
              <a:t>carry</a:t>
            </a:r>
            <a:r>
              <a:rPr lang="en-US" sz="2400" spc="-15" dirty="0">
                <a:latin typeface="+mn-lt"/>
                <a:cs typeface="Calibri"/>
              </a:rPr>
              <a:t> </a:t>
            </a:r>
            <a:r>
              <a:rPr sz="2400" spc="-8" dirty="0">
                <a:latin typeface="+mn-lt"/>
                <a:cs typeface="Calibri"/>
              </a:rPr>
              <a:t>information</a:t>
            </a:r>
            <a:r>
              <a:rPr lang="en-US" sz="2400" spc="-8" dirty="0">
                <a:latin typeface="+mn-lt"/>
                <a:cs typeface="Calibri"/>
              </a:rPr>
              <a:t> </a:t>
            </a:r>
            <a:r>
              <a:rPr sz="2400" spc="-15" dirty="0">
                <a:latin typeface="+mn-lt"/>
                <a:cs typeface="Calibri"/>
              </a:rPr>
              <a:t>with </a:t>
            </a:r>
            <a:r>
              <a:rPr sz="2400" dirty="0">
                <a:latin typeface="+mn-lt"/>
                <a:cs typeface="Calibri"/>
              </a:rPr>
              <a:t>different</a:t>
            </a:r>
            <a:r>
              <a:rPr sz="2400" spc="-49" dirty="0">
                <a:latin typeface="+mn-lt"/>
                <a:cs typeface="Calibri"/>
              </a:rPr>
              <a:t> </a:t>
            </a:r>
            <a:r>
              <a:rPr sz="2400" spc="-8" dirty="0">
                <a:latin typeface="+mn-lt"/>
                <a:cs typeface="Calibri"/>
              </a:rPr>
              <a:t>sensitivities</a:t>
            </a:r>
            <a:endParaRPr sz="2400" dirty="0">
              <a:latin typeface="+mn-lt"/>
              <a:cs typeface="Calibri"/>
            </a:endParaRPr>
          </a:p>
        </p:txBody>
      </p:sp>
      <p:sp>
        <p:nvSpPr>
          <p:cNvPr id="4" name="object 4"/>
          <p:cNvSpPr txBox="1"/>
          <p:nvPr/>
        </p:nvSpPr>
        <p:spPr>
          <a:xfrm>
            <a:off x="687704" y="2336645"/>
            <a:ext cx="3789998" cy="784028"/>
          </a:xfrm>
          <a:prstGeom prst="rect">
            <a:avLst/>
          </a:prstGeom>
        </p:spPr>
        <p:txBody>
          <a:bodyPr vert="horz" wrap="square" lIns="0" tIns="72866" rIns="0" bIns="0" rtlCol="0">
            <a:spAutoFit/>
          </a:bodyPr>
          <a:lstStyle/>
          <a:p>
            <a:pPr marL="180022" indent="-170497">
              <a:spcBef>
                <a:spcPts val="574"/>
              </a:spcBef>
              <a:buFont typeface="Arial"/>
              <a:buChar char="•"/>
              <a:tabLst>
                <a:tab pos="180022" algn="l"/>
              </a:tabLst>
            </a:pPr>
            <a:r>
              <a:rPr sz="2100" spc="-8" dirty="0">
                <a:latin typeface="Calibri"/>
                <a:cs typeface="Calibri"/>
              </a:rPr>
              <a:t>Bell-</a:t>
            </a:r>
            <a:r>
              <a:rPr sz="2100" dirty="0">
                <a:latin typeface="Calibri"/>
                <a:cs typeface="Calibri"/>
              </a:rPr>
              <a:t>LaPadula</a:t>
            </a:r>
            <a:r>
              <a:rPr sz="2100" spc="-45" dirty="0">
                <a:latin typeface="Calibri"/>
                <a:cs typeface="Calibri"/>
              </a:rPr>
              <a:t> </a:t>
            </a:r>
            <a:r>
              <a:rPr sz="2100" dirty="0">
                <a:latin typeface="Calibri"/>
                <a:cs typeface="Calibri"/>
              </a:rPr>
              <a:t>(BLP)</a:t>
            </a:r>
            <a:r>
              <a:rPr sz="2100" spc="-49" dirty="0">
                <a:latin typeface="Calibri"/>
                <a:cs typeface="Calibri"/>
              </a:rPr>
              <a:t> </a:t>
            </a:r>
            <a:r>
              <a:rPr sz="2100" dirty="0">
                <a:latin typeface="Calibri"/>
                <a:cs typeface="Calibri"/>
              </a:rPr>
              <a:t>Model</a:t>
            </a:r>
            <a:r>
              <a:rPr sz="2100" spc="-56" dirty="0">
                <a:latin typeface="Calibri"/>
                <a:cs typeface="Calibri"/>
              </a:rPr>
              <a:t> </a:t>
            </a:r>
            <a:r>
              <a:rPr sz="2100" spc="-8" dirty="0">
                <a:latin typeface="Calibri"/>
                <a:cs typeface="Calibri"/>
              </a:rPr>
              <a:t>[1973]</a:t>
            </a:r>
            <a:endParaRPr sz="2100" dirty="0">
              <a:latin typeface="Calibri"/>
              <a:cs typeface="Calibri"/>
            </a:endParaRPr>
          </a:p>
          <a:p>
            <a:pPr marL="180022" indent="-170497">
              <a:spcBef>
                <a:spcPts val="495"/>
              </a:spcBef>
              <a:buFont typeface="Arial"/>
              <a:buChar char="•"/>
              <a:tabLst>
                <a:tab pos="180022" algn="l"/>
              </a:tabLst>
            </a:pPr>
            <a:r>
              <a:rPr sz="2100" dirty="0">
                <a:latin typeface="Calibri"/>
                <a:cs typeface="Calibri"/>
              </a:rPr>
              <a:t>Biba</a:t>
            </a:r>
            <a:r>
              <a:rPr sz="2100" spc="-30" dirty="0">
                <a:latin typeface="Calibri"/>
                <a:cs typeface="Calibri"/>
              </a:rPr>
              <a:t> </a:t>
            </a:r>
            <a:r>
              <a:rPr sz="2100" spc="-15" dirty="0">
                <a:latin typeface="Calibri"/>
                <a:cs typeface="Calibri"/>
              </a:rPr>
              <a:t>Model</a:t>
            </a:r>
            <a:endParaRPr sz="2100" dirty="0">
              <a:latin typeface="Calibri"/>
              <a:cs typeface="Calibri"/>
            </a:endParaRPr>
          </a:p>
        </p:txBody>
      </p:sp>
      <p:sp>
        <p:nvSpPr>
          <p:cNvPr id="5" name="object 5"/>
          <p:cNvSpPr txBox="1"/>
          <p:nvPr/>
        </p:nvSpPr>
        <p:spPr>
          <a:xfrm>
            <a:off x="6401562" y="3494437"/>
            <a:ext cx="1275873" cy="1102225"/>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Confidential</a:t>
            </a:r>
            <a:endParaRPr sz="1950">
              <a:latin typeface="Calibri"/>
              <a:cs typeface="Calibri"/>
            </a:endParaRPr>
          </a:p>
          <a:p>
            <a:pPr>
              <a:spcBef>
                <a:spcPts val="1515"/>
              </a:spcBef>
            </a:pPr>
            <a:endParaRPr sz="1950">
              <a:latin typeface="Calibri"/>
              <a:cs typeface="Calibri"/>
            </a:endParaRPr>
          </a:p>
          <a:p>
            <a:pPr marL="16193"/>
            <a:r>
              <a:rPr sz="1950" b="1" spc="-8" dirty="0">
                <a:latin typeface="Calibri"/>
                <a:cs typeface="Calibri"/>
              </a:rPr>
              <a:t>Unclassified</a:t>
            </a:r>
            <a:endParaRPr sz="1950">
              <a:latin typeface="Calibri"/>
              <a:cs typeface="Calibri"/>
            </a:endParaRPr>
          </a:p>
        </p:txBody>
      </p:sp>
      <p:sp>
        <p:nvSpPr>
          <p:cNvPr id="6" name="object 6"/>
          <p:cNvSpPr txBox="1"/>
          <p:nvPr/>
        </p:nvSpPr>
        <p:spPr>
          <a:xfrm>
            <a:off x="6753605" y="2711958"/>
            <a:ext cx="664845" cy="309700"/>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Secret</a:t>
            </a:r>
            <a:endParaRPr sz="1950" dirty="0">
              <a:latin typeface="Calibri"/>
              <a:cs typeface="Calibri"/>
            </a:endParaRPr>
          </a:p>
        </p:txBody>
      </p:sp>
      <p:sp>
        <p:nvSpPr>
          <p:cNvPr id="7" name="object 7"/>
          <p:cNvSpPr/>
          <p:nvPr/>
        </p:nvSpPr>
        <p:spPr>
          <a:xfrm>
            <a:off x="7084886" y="3863912"/>
            <a:ext cx="0" cy="463391"/>
          </a:xfrm>
          <a:custGeom>
            <a:avLst/>
            <a:gdLst/>
            <a:ahLst/>
            <a:cxnLst/>
            <a:rect l="l" t="t" r="r" b="b"/>
            <a:pathLst>
              <a:path h="617854">
                <a:moveTo>
                  <a:pt x="0" y="617537"/>
                </a:moveTo>
                <a:lnTo>
                  <a:pt x="0" y="0"/>
                </a:lnTo>
              </a:path>
            </a:pathLst>
          </a:custGeom>
          <a:ln w="50800">
            <a:solidFill>
              <a:srgbClr val="000000"/>
            </a:solidFill>
          </a:ln>
        </p:spPr>
        <p:txBody>
          <a:bodyPr wrap="square" lIns="0" tIns="0" rIns="0" bIns="0" rtlCol="0"/>
          <a:lstStyle/>
          <a:p>
            <a:endParaRPr sz="1050"/>
          </a:p>
        </p:txBody>
      </p:sp>
      <p:sp>
        <p:nvSpPr>
          <p:cNvPr id="8" name="object 8"/>
          <p:cNvSpPr/>
          <p:nvPr/>
        </p:nvSpPr>
        <p:spPr>
          <a:xfrm>
            <a:off x="7084886" y="3112961"/>
            <a:ext cx="0" cy="422910"/>
          </a:xfrm>
          <a:custGeom>
            <a:avLst/>
            <a:gdLst/>
            <a:ahLst/>
            <a:cxnLst/>
            <a:rect l="l" t="t" r="r" b="b"/>
            <a:pathLst>
              <a:path h="563879">
                <a:moveTo>
                  <a:pt x="0" y="563499"/>
                </a:moveTo>
                <a:lnTo>
                  <a:pt x="0" y="0"/>
                </a:lnTo>
              </a:path>
            </a:pathLst>
          </a:custGeom>
          <a:ln w="50800">
            <a:solidFill>
              <a:srgbClr val="000000"/>
            </a:solidFill>
          </a:ln>
        </p:spPr>
        <p:txBody>
          <a:bodyPr wrap="square" lIns="0" tIns="0" rIns="0" bIns="0" rtlCol="0"/>
          <a:lstStyle/>
          <a:p>
            <a:endParaRPr sz="1050"/>
          </a:p>
        </p:txBody>
      </p:sp>
      <p:sp>
        <p:nvSpPr>
          <p:cNvPr id="9" name="object 9"/>
          <p:cNvSpPr/>
          <p:nvPr/>
        </p:nvSpPr>
        <p:spPr>
          <a:xfrm>
            <a:off x="7084886" y="2248853"/>
            <a:ext cx="0" cy="545306"/>
          </a:xfrm>
          <a:custGeom>
            <a:avLst/>
            <a:gdLst/>
            <a:ahLst/>
            <a:cxnLst/>
            <a:rect l="l" t="t" r="r" b="b"/>
            <a:pathLst>
              <a:path h="727075">
                <a:moveTo>
                  <a:pt x="0" y="727074"/>
                </a:moveTo>
                <a:lnTo>
                  <a:pt x="0" y="0"/>
                </a:lnTo>
              </a:path>
            </a:pathLst>
          </a:custGeom>
          <a:ln w="50800">
            <a:solidFill>
              <a:srgbClr val="000000"/>
            </a:solidFill>
          </a:ln>
        </p:spPr>
        <p:txBody>
          <a:bodyPr wrap="square" lIns="0" tIns="0" rIns="0" bIns="0" rtlCol="0"/>
          <a:lstStyle/>
          <a:p>
            <a:endParaRPr sz="1050"/>
          </a:p>
        </p:txBody>
      </p:sp>
      <p:sp>
        <p:nvSpPr>
          <p:cNvPr id="10" name="object 10"/>
          <p:cNvSpPr/>
          <p:nvPr/>
        </p:nvSpPr>
        <p:spPr>
          <a:xfrm>
            <a:off x="8349996" y="1919668"/>
            <a:ext cx="64294" cy="2558891"/>
          </a:xfrm>
          <a:custGeom>
            <a:avLst/>
            <a:gdLst/>
            <a:ahLst/>
            <a:cxnLst/>
            <a:rect l="l" t="t" r="r" b="b"/>
            <a:pathLst>
              <a:path w="85725" h="3411854">
                <a:moveTo>
                  <a:pt x="57150" y="71374"/>
                </a:moveTo>
                <a:lnTo>
                  <a:pt x="28575" y="71374"/>
                </a:lnTo>
                <a:lnTo>
                  <a:pt x="28701" y="3411804"/>
                </a:lnTo>
                <a:lnTo>
                  <a:pt x="57276" y="3411804"/>
                </a:lnTo>
                <a:lnTo>
                  <a:pt x="57150" y="71374"/>
                </a:lnTo>
                <a:close/>
              </a:path>
              <a:path w="85725" h="3411854">
                <a:moveTo>
                  <a:pt x="42925" y="0"/>
                </a:moveTo>
                <a:lnTo>
                  <a:pt x="0" y="85725"/>
                </a:lnTo>
                <a:lnTo>
                  <a:pt x="28575" y="85725"/>
                </a:lnTo>
                <a:lnTo>
                  <a:pt x="28575" y="71374"/>
                </a:lnTo>
                <a:lnTo>
                  <a:pt x="78560" y="71374"/>
                </a:lnTo>
                <a:lnTo>
                  <a:pt x="42925" y="0"/>
                </a:lnTo>
                <a:close/>
              </a:path>
              <a:path w="85725" h="3411854">
                <a:moveTo>
                  <a:pt x="78560" y="71374"/>
                </a:moveTo>
                <a:lnTo>
                  <a:pt x="57150" y="71374"/>
                </a:lnTo>
                <a:lnTo>
                  <a:pt x="57150" y="85725"/>
                </a:lnTo>
                <a:lnTo>
                  <a:pt x="85725" y="85725"/>
                </a:lnTo>
                <a:lnTo>
                  <a:pt x="78560" y="71374"/>
                </a:lnTo>
                <a:close/>
              </a:path>
            </a:pathLst>
          </a:custGeom>
          <a:solidFill>
            <a:srgbClr val="FF0000"/>
          </a:solidFill>
        </p:spPr>
        <p:txBody>
          <a:bodyPr wrap="square" lIns="0" tIns="0" rIns="0" bIns="0" rtlCol="0"/>
          <a:lstStyle/>
          <a:p>
            <a:endParaRPr sz="1050"/>
          </a:p>
        </p:txBody>
      </p:sp>
      <p:sp>
        <p:nvSpPr>
          <p:cNvPr id="11" name="object 11"/>
          <p:cNvSpPr/>
          <p:nvPr/>
        </p:nvSpPr>
        <p:spPr>
          <a:xfrm>
            <a:off x="6046851" y="1919668"/>
            <a:ext cx="64294" cy="2558891"/>
          </a:xfrm>
          <a:custGeom>
            <a:avLst/>
            <a:gdLst/>
            <a:ahLst/>
            <a:cxnLst/>
            <a:rect l="l" t="t" r="r" b="b"/>
            <a:pathLst>
              <a:path w="85725" h="3411854">
                <a:moveTo>
                  <a:pt x="28575" y="3326079"/>
                </a:moveTo>
                <a:lnTo>
                  <a:pt x="0" y="3326079"/>
                </a:lnTo>
                <a:lnTo>
                  <a:pt x="42925" y="3411804"/>
                </a:lnTo>
                <a:lnTo>
                  <a:pt x="78591" y="3340366"/>
                </a:lnTo>
                <a:lnTo>
                  <a:pt x="28575" y="3340366"/>
                </a:lnTo>
                <a:lnTo>
                  <a:pt x="28575" y="3326079"/>
                </a:lnTo>
                <a:close/>
              </a:path>
              <a:path w="85725" h="3411854">
                <a:moveTo>
                  <a:pt x="57150" y="0"/>
                </a:moveTo>
                <a:lnTo>
                  <a:pt x="28575" y="0"/>
                </a:lnTo>
                <a:lnTo>
                  <a:pt x="28575" y="3340366"/>
                </a:lnTo>
                <a:lnTo>
                  <a:pt x="57150" y="3340366"/>
                </a:lnTo>
                <a:lnTo>
                  <a:pt x="57150" y="0"/>
                </a:lnTo>
                <a:close/>
              </a:path>
              <a:path w="85725" h="3411854">
                <a:moveTo>
                  <a:pt x="85725" y="3326079"/>
                </a:moveTo>
                <a:lnTo>
                  <a:pt x="57150" y="3326079"/>
                </a:lnTo>
                <a:lnTo>
                  <a:pt x="57150" y="3340366"/>
                </a:lnTo>
                <a:lnTo>
                  <a:pt x="78591" y="3340366"/>
                </a:lnTo>
                <a:lnTo>
                  <a:pt x="85725" y="3326079"/>
                </a:lnTo>
                <a:close/>
              </a:path>
            </a:pathLst>
          </a:custGeom>
          <a:solidFill>
            <a:srgbClr val="FF0000"/>
          </a:solidFill>
        </p:spPr>
        <p:txBody>
          <a:bodyPr wrap="square" lIns="0" tIns="0" rIns="0" bIns="0" rtlCol="0"/>
          <a:lstStyle/>
          <a:p>
            <a:endParaRPr sz="1050"/>
          </a:p>
        </p:txBody>
      </p:sp>
      <p:sp>
        <p:nvSpPr>
          <p:cNvPr id="12" name="object 12"/>
          <p:cNvSpPr txBox="1"/>
          <p:nvPr/>
        </p:nvSpPr>
        <p:spPr>
          <a:xfrm>
            <a:off x="5273230" y="3084386"/>
            <a:ext cx="795338" cy="217367"/>
          </a:xfrm>
          <a:prstGeom prst="rect">
            <a:avLst/>
          </a:prstGeom>
        </p:spPr>
        <p:txBody>
          <a:bodyPr vert="horz" wrap="square" lIns="0" tIns="9525" rIns="0" bIns="0" rtlCol="0">
            <a:spAutoFit/>
          </a:bodyPr>
          <a:lstStyle/>
          <a:p>
            <a:pPr marL="9525">
              <a:spcBef>
                <a:spcPts val="75"/>
              </a:spcBef>
            </a:pPr>
            <a:r>
              <a:rPr sz="1350" spc="-8" dirty="0">
                <a:solidFill>
                  <a:srgbClr val="FF0000"/>
                </a:solidFill>
                <a:latin typeface="Calibri"/>
                <a:cs typeface="Calibri"/>
              </a:rPr>
              <a:t>dominance</a:t>
            </a:r>
            <a:endParaRPr sz="1350">
              <a:latin typeface="Calibri"/>
              <a:cs typeface="Calibri"/>
            </a:endParaRPr>
          </a:p>
        </p:txBody>
      </p:sp>
      <p:sp>
        <p:nvSpPr>
          <p:cNvPr id="15" name="object 1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28</a:t>
            </a:fld>
            <a:endParaRPr spc="-19" dirty="0"/>
          </a:p>
        </p:txBody>
      </p:sp>
      <p:sp>
        <p:nvSpPr>
          <p:cNvPr id="13" name="object 13"/>
          <p:cNvSpPr txBox="1"/>
          <p:nvPr/>
        </p:nvSpPr>
        <p:spPr>
          <a:xfrm>
            <a:off x="7758970" y="3084386"/>
            <a:ext cx="608171"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can</a:t>
            </a:r>
            <a:r>
              <a:rPr sz="1350" spc="-23" dirty="0">
                <a:solidFill>
                  <a:srgbClr val="FF0000"/>
                </a:solidFill>
                <a:latin typeface="Calibri"/>
                <a:cs typeface="Calibri"/>
              </a:rPr>
              <a:t> </a:t>
            </a:r>
            <a:r>
              <a:rPr sz="1350" spc="-15" dirty="0">
                <a:solidFill>
                  <a:srgbClr val="FF0000"/>
                </a:solidFill>
                <a:latin typeface="Calibri"/>
                <a:cs typeface="Calibri"/>
              </a:rPr>
              <a:t>flow</a:t>
            </a:r>
            <a:endParaRPr sz="1350">
              <a:latin typeface="Calibri"/>
              <a:cs typeface="Calibri"/>
            </a:endParaRPr>
          </a:p>
        </p:txBody>
      </p:sp>
      <p:sp>
        <p:nvSpPr>
          <p:cNvPr id="17" name="object 6">
            <a:extLst>
              <a:ext uri="{FF2B5EF4-FFF2-40B4-BE49-F238E27FC236}">
                <a16:creationId xmlns:a16="http://schemas.microsoft.com/office/drawing/2014/main" id="{1A397C85-66D8-48B7-0BC6-09D33A5D8D59}"/>
              </a:ext>
            </a:extLst>
          </p:cNvPr>
          <p:cNvSpPr txBox="1"/>
          <p:nvPr/>
        </p:nvSpPr>
        <p:spPr>
          <a:xfrm>
            <a:off x="6553363" y="1909320"/>
            <a:ext cx="1124072" cy="309700"/>
          </a:xfrm>
          <a:prstGeom prst="rect">
            <a:avLst/>
          </a:prstGeom>
        </p:spPr>
        <p:txBody>
          <a:bodyPr vert="horz" wrap="square" lIns="0" tIns="9525" rIns="0" bIns="0" rtlCol="0">
            <a:spAutoFit/>
          </a:bodyPr>
          <a:lstStyle/>
          <a:p>
            <a:pPr marL="9525">
              <a:spcBef>
                <a:spcPts val="75"/>
              </a:spcBef>
            </a:pPr>
            <a:r>
              <a:rPr lang="en-US" sz="1950" b="1" spc="-8" dirty="0">
                <a:latin typeface="Calibri"/>
                <a:cs typeface="Calibri"/>
              </a:rPr>
              <a:t>Top-</a:t>
            </a:r>
            <a:r>
              <a:rPr sz="1950" b="1" spc="-8" dirty="0">
                <a:latin typeface="Calibri"/>
                <a:cs typeface="Calibri"/>
              </a:rPr>
              <a:t>Secret</a:t>
            </a:r>
            <a:endParaRPr sz="1950" dirty="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sp>
        <p:nvSpPr>
          <p:cNvPr id="3" name="object 3"/>
          <p:cNvSpPr txBox="1"/>
          <p:nvPr/>
        </p:nvSpPr>
        <p:spPr>
          <a:xfrm>
            <a:off x="687704" y="1280131"/>
            <a:ext cx="7886280" cy="3678925"/>
          </a:xfrm>
          <a:prstGeom prst="rect">
            <a:avLst/>
          </a:prstGeom>
        </p:spPr>
        <p:txBody>
          <a:bodyPr vert="horz" wrap="square" lIns="0" tIns="73819" rIns="0" bIns="0" rtlCol="0">
            <a:spAutoFit/>
          </a:bodyPr>
          <a:lstStyle/>
          <a:p>
            <a:pPr marL="352425" indent="-342900">
              <a:lnSpc>
                <a:spcPct val="114000"/>
              </a:lnSpc>
              <a:spcBef>
                <a:spcPts val="581"/>
              </a:spcBef>
              <a:buFont typeface="Arial" panose="020B0604020202020204" pitchFamily="34" charset="0"/>
              <a:buChar char="•"/>
              <a:tabLst>
                <a:tab pos="180022" algn="l"/>
              </a:tabLst>
            </a:pPr>
            <a:r>
              <a:rPr sz="2100" dirty="0">
                <a:latin typeface="+mn-lt"/>
                <a:cs typeface="Calibri"/>
              </a:rPr>
              <a:t>Aims</a:t>
            </a:r>
            <a:r>
              <a:rPr sz="2100" spc="-41" dirty="0">
                <a:latin typeface="+mn-lt"/>
                <a:cs typeface="Calibri"/>
              </a:rPr>
              <a:t> </a:t>
            </a:r>
            <a:r>
              <a:rPr sz="2100" dirty="0">
                <a:latin typeface="+mn-lt"/>
                <a:cs typeface="Calibri"/>
              </a:rPr>
              <a:t>to</a:t>
            </a:r>
            <a:r>
              <a:rPr sz="2100" spc="-56" dirty="0">
                <a:latin typeface="+mn-lt"/>
                <a:cs typeface="Calibri"/>
              </a:rPr>
              <a:t> </a:t>
            </a:r>
            <a:r>
              <a:rPr sz="2100" dirty="0">
                <a:latin typeface="+mn-lt"/>
                <a:cs typeface="Calibri"/>
              </a:rPr>
              <a:t>capture</a:t>
            </a:r>
            <a:r>
              <a:rPr sz="2100" spc="-53" dirty="0">
                <a:latin typeface="+mn-lt"/>
                <a:cs typeface="Calibri"/>
              </a:rPr>
              <a:t> </a:t>
            </a:r>
            <a:r>
              <a:rPr sz="2100" dirty="0">
                <a:latin typeface="+mn-lt"/>
                <a:cs typeface="Calibri"/>
              </a:rPr>
              <a:t>confidentiality</a:t>
            </a:r>
            <a:r>
              <a:rPr sz="2100" spc="-38" dirty="0">
                <a:latin typeface="+mn-lt"/>
                <a:cs typeface="Calibri"/>
              </a:rPr>
              <a:t> </a:t>
            </a:r>
            <a:r>
              <a:rPr sz="2100" dirty="0">
                <a:latin typeface="+mn-lt"/>
                <a:cs typeface="Calibri"/>
              </a:rPr>
              <a:t>(read)</a:t>
            </a:r>
            <a:r>
              <a:rPr sz="2100" spc="-56" dirty="0">
                <a:latin typeface="+mn-lt"/>
                <a:cs typeface="Calibri"/>
              </a:rPr>
              <a:t> </a:t>
            </a:r>
            <a:r>
              <a:rPr sz="2100" dirty="0">
                <a:latin typeface="+mn-lt"/>
                <a:cs typeface="Calibri"/>
              </a:rPr>
              <a:t>requirements</a:t>
            </a:r>
            <a:r>
              <a:rPr sz="2100" spc="-26" dirty="0">
                <a:latin typeface="+mn-lt"/>
                <a:cs typeface="Calibri"/>
              </a:rPr>
              <a:t> </a:t>
            </a:r>
            <a:r>
              <a:rPr sz="2100" spc="-15" dirty="0">
                <a:latin typeface="+mn-lt"/>
                <a:cs typeface="Calibri"/>
              </a:rPr>
              <a:t>only</a:t>
            </a:r>
            <a:endParaRPr sz="2100" dirty="0">
              <a:latin typeface="+mn-lt"/>
              <a:cs typeface="Calibri"/>
            </a:endParaRPr>
          </a:p>
          <a:p>
            <a:pPr marL="352425" marR="20003" indent="-342900">
              <a:lnSpc>
                <a:spcPct val="114000"/>
              </a:lnSpc>
              <a:spcBef>
                <a:spcPts val="795"/>
              </a:spcBef>
              <a:buFont typeface="Arial" panose="020B0604020202020204" pitchFamily="34" charset="0"/>
              <a:buChar char="•"/>
              <a:tabLst>
                <a:tab pos="180975" algn="l"/>
              </a:tabLst>
            </a:pPr>
            <a:r>
              <a:rPr sz="2100" dirty="0">
                <a:latin typeface="+mn-lt"/>
                <a:cs typeface="Calibri"/>
              </a:rPr>
              <a:t>The</a:t>
            </a:r>
            <a:r>
              <a:rPr sz="2100" spc="-41" dirty="0">
                <a:latin typeface="+mn-lt"/>
                <a:cs typeface="Calibri"/>
              </a:rPr>
              <a:t> </a:t>
            </a:r>
            <a:r>
              <a:rPr sz="2100" dirty="0">
                <a:latin typeface="+mn-lt"/>
                <a:cs typeface="Calibri"/>
              </a:rPr>
              <a:t>system</a:t>
            </a:r>
            <a:r>
              <a:rPr sz="2100" spc="-30" dirty="0">
                <a:latin typeface="+mn-lt"/>
                <a:cs typeface="Calibri"/>
              </a:rPr>
              <a:t> </a:t>
            </a:r>
            <a:r>
              <a:rPr sz="2100" dirty="0">
                <a:latin typeface="+mn-lt"/>
                <a:cs typeface="Calibri"/>
              </a:rPr>
              <a:t>is</a:t>
            </a:r>
            <a:r>
              <a:rPr sz="2100" spc="-45" dirty="0">
                <a:latin typeface="+mn-lt"/>
                <a:cs typeface="Calibri"/>
              </a:rPr>
              <a:t> </a:t>
            </a:r>
            <a:r>
              <a:rPr sz="2100" dirty="0">
                <a:latin typeface="+mn-lt"/>
                <a:cs typeface="Calibri"/>
              </a:rPr>
              <a:t>modelled</a:t>
            </a:r>
            <a:r>
              <a:rPr sz="2100" spc="-34" dirty="0">
                <a:latin typeface="+mn-lt"/>
                <a:cs typeface="Calibri"/>
              </a:rPr>
              <a:t> </a:t>
            </a:r>
            <a:r>
              <a:rPr sz="2100" dirty="0">
                <a:latin typeface="+mn-lt"/>
                <a:cs typeface="Calibri"/>
              </a:rPr>
              <a:t>as</a:t>
            </a:r>
            <a:r>
              <a:rPr sz="2100" spc="-41" dirty="0">
                <a:latin typeface="+mn-lt"/>
                <a:cs typeface="Calibri"/>
              </a:rPr>
              <a:t> </a:t>
            </a:r>
            <a:r>
              <a:rPr sz="2100" dirty="0">
                <a:latin typeface="+mn-lt"/>
                <a:cs typeface="Calibri"/>
              </a:rPr>
              <a:t>transitions</a:t>
            </a:r>
            <a:r>
              <a:rPr sz="2100" spc="-11" dirty="0">
                <a:latin typeface="+mn-lt"/>
                <a:cs typeface="Calibri"/>
              </a:rPr>
              <a:t> </a:t>
            </a:r>
            <a:r>
              <a:rPr sz="2100" dirty="0">
                <a:latin typeface="+mn-lt"/>
                <a:cs typeface="Calibri"/>
              </a:rPr>
              <a:t>through</a:t>
            </a:r>
            <a:r>
              <a:rPr sz="2100" spc="-26"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set</a:t>
            </a:r>
            <a:r>
              <a:rPr sz="2100" spc="-45" dirty="0">
                <a:latin typeface="+mn-lt"/>
                <a:cs typeface="Calibri"/>
              </a:rPr>
              <a:t> </a:t>
            </a:r>
            <a:r>
              <a:rPr sz="2100" dirty="0">
                <a:latin typeface="+mn-lt"/>
                <a:cs typeface="Calibri"/>
              </a:rPr>
              <a:t>of</a:t>
            </a:r>
            <a:r>
              <a:rPr sz="2100" spc="-45" dirty="0">
                <a:latin typeface="+mn-lt"/>
                <a:cs typeface="Calibri"/>
              </a:rPr>
              <a:t> </a:t>
            </a:r>
            <a:r>
              <a:rPr sz="2100" dirty="0">
                <a:latin typeface="+mn-lt"/>
                <a:cs typeface="Calibri"/>
              </a:rPr>
              <a:t>states,</a:t>
            </a:r>
            <a:r>
              <a:rPr sz="2100" spc="-38" dirty="0">
                <a:latin typeface="+mn-lt"/>
                <a:cs typeface="Calibri"/>
              </a:rPr>
              <a:t> </a:t>
            </a:r>
            <a:r>
              <a:rPr sz="2100" spc="-8" dirty="0">
                <a:latin typeface="+mn-lt"/>
                <a:cs typeface="Calibri"/>
              </a:rPr>
              <a:t>starting </a:t>
            </a:r>
            <a:r>
              <a:rPr sz="2100" dirty="0">
                <a:latin typeface="+mn-lt"/>
                <a:cs typeface="Calibri"/>
              </a:rPr>
              <a:t>from</a:t>
            </a:r>
            <a:r>
              <a:rPr sz="2100" spc="-19" dirty="0">
                <a:latin typeface="+mn-lt"/>
                <a:cs typeface="Calibri"/>
              </a:rPr>
              <a:t> </a:t>
            </a:r>
            <a:r>
              <a:rPr sz="2100" dirty="0">
                <a:latin typeface="+mn-lt"/>
                <a:cs typeface="Calibri"/>
              </a:rPr>
              <a:t>an</a:t>
            </a:r>
            <a:r>
              <a:rPr sz="2100" spc="-30" dirty="0">
                <a:latin typeface="+mn-lt"/>
                <a:cs typeface="Calibri"/>
              </a:rPr>
              <a:t> </a:t>
            </a:r>
            <a:r>
              <a:rPr sz="2100" dirty="0">
                <a:latin typeface="+mn-lt"/>
                <a:cs typeface="Calibri"/>
              </a:rPr>
              <a:t>initial</a:t>
            </a:r>
            <a:r>
              <a:rPr sz="2100" spc="-26" dirty="0">
                <a:latin typeface="+mn-lt"/>
                <a:cs typeface="Calibri"/>
              </a:rPr>
              <a:t> </a:t>
            </a:r>
            <a:r>
              <a:rPr sz="2100" spc="-8" dirty="0">
                <a:latin typeface="+mn-lt"/>
                <a:cs typeface="Calibri"/>
              </a:rPr>
              <a:t>state.</a:t>
            </a:r>
            <a:endParaRPr sz="2100" dirty="0">
              <a:latin typeface="+mn-lt"/>
              <a:cs typeface="Calibri"/>
            </a:endParaRPr>
          </a:p>
          <a:p>
            <a:pPr marL="638176" lvl="1" indent="-285750">
              <a:lnSpc>
                <a:spcPct val="114000"/>
              </a:lnSpc>
              <a:spcBef>
                <a:spcPts val="146"/>
              </a:spcBef>
              <a:buFont typeface="Arial" panose="020B0604020202020204" pitchFamily="34" charset="0"/>
              <a:buChar char="•"/>
              <a:tabLst>
                <a:tab pos="522923" algn="l"/>
              </a:tabLst>
            </a:pPr>
            <a:r>
              <a:rPr lang="en-US" sz="1800" dirty="0">
                <a:latin typeface="+mn-lt"/>
                <a:cs typeface="Calibri"/>
              </a:rPr>
              <a:t>State</a:t>
            </a:r>
            <a:r>
              <a:rPr lang="en-US" sz="1800" spc="-23" dirty="0">
                <a:latin typeface="+mn-lt"/>
                <a:cs typeface="Calibri"/>
              </a:rPr>
              <a:t> </a:t>
            </a:r>
            <a:r>
              <a:rPr lang="en-US" sz="1800" dirty="0">
                <a:latin typeface="+mn-lt"/>
                <a:cs typeface="Calibri"/>
              </a:rPr>
              <a:t>=</a:t>
            </a:r>
            <a:r>
              <a:rPr lang="en-US" sz="1800" spc="-26" dirty="0">
                <a:latin typeface="+mn-lt"/>
                <a:cs typeface="Calibri"/>
              </a:rPr>
              <a:t> </a:t>
            </a:r>
            <a:r>
              <a:rPr lang="en-US" sz="1800" dirty="0">
                <a:latin typeface="+mn-lt"/>
                <a:cs typeface="Calibri"/>
              </a:rPr>
              <a:t>Object,</a:t>
            </a:r>
            <a:r>
              <a:rPr lang="en-US" sz="1800" spc="-15" dirty="0">
                <a:latin typeface="+mn-lt"/>
                <a:cs typeface="Calibri"/>
              </a:rPr>
              <a:t> </a:t>
            </a:r>
            <a:r>
              <a:rPr lang="en-US" sz="1800" dirty="0">
                <a:latin typeface="+mn-lt"/>
                <a:cs typeface="Calibri"/>
              </a:rPr>
              <a:t>access</a:t>
            </a:r>
            <a:r>
              <a:rPr lang="en-US" sz="1800" spc="-41" dirty="0">
                <a:latin typeface="+mn-lt"/>
                <a:cs typeface="Calibri"/>
              </a:rPr>
              <a:t> </a:t>
            </a:r>
            <a:r>
              <a:rPr lang="en-US" sz="1800" dirty="0">
                <a:latin typeface="+mn-lt"/>
                <a:cs typeface="Calibri"/>
              </a:rPr>
              <a:t>matrix,</a:t>
            </a:r>
            <a:r>
              <a:rPr lang="en-US" sz="1800" spc="-30" dirty="0">
                <a:latin typeface="+mn-lt"/>
                <a:cs typeface="Calibri"/>
              </a:rPr>
              <a:t> </a:t>
            </a:r>
            <a:r>
              <a:rPr lang="en-US" sz="1800" dirty="0">
                <a:latin typeface="+mn-lt"/>
                <a:cs typeface="Calibri"/>
              </a:rPr>
              <a:t>current</a:t>
            </a:r>
            <a:r>
              <a:rPr lang="en-US" sz="1800" spc="-30" dirty="0">
                <a:latin typeface="+mn-lt"/>
                <a:cs typeface="Calibri"/>
              </a:rPr>
              <a:t> </a:t>
            </a:r>
            <a:r>
              <a:rPr lang="en-US" sz="1800" dirty="0">
                <a:latin typeface="+mn-lt"/>
                <a:cs typeface="Calibri"/>
              </a:rPr>
              <a:t>access</a:t>
            </a:r>
            <a:r>
              <a:rPr lang="en-US" sz="1800" spc="-30" dirty="0">
                <a:latin typeface="+mn-lt"/>
                <a:cs typeface="Calibri"/>
              </a:rPr>
              <a:t> </a:t>
            </a:r>
            <a:r>
              <a:rPr lang="en-US" sz="1800" spc="-8" dirty="0">
                <a:latin typeface="+mn-lt"/>
                <a:cs typeface="Calibri"/>
              </a:rPr>
              <a:t>information</a:t>
            </a:r>
            <a:endParaRPr lang="en-US" sz="1800" dirty="0">
              <a:latin typeface="+mn-lt"/>
              <a:cs typeface="Calibri"/>
            </a:endParaRPr>
          </a:p>
          <a:p>
            <a:pPr marL="352425" marR="3810" indent="-342900">
              <a:lnSpc>
                <a:spcPct val="114000"/>
              </a:lnSpc>
              <a:spcBef>
                <a:spcPts val="773"/>
              </a:spcBef>
              <a:buFont typeface="Arial" panose="020B0604020202020204" pitchFamily="34" charset="0"/>
              <a:buChar char="•"/>
              <a:tabLst>
                <a:tab pos="180975" algn="l"/>
              </a:tabLst>
            </a:pPr>
            <a:r>
              <a:rPr sz="2100" dirty="0">
                <a:latin typeface="+mn-lt"/>
                <a:cs typeface="Calibri"/>
              </a:rPr>
              <a:t>State</a:t>
            </a:r>
            <a:r>
              <a:rPr sz="2100" spc="-41" dirty="0">
                <a:latin typeface="+mn-lt"/>
                <a:cs typeface="Calibri"/>
              </a:rPr>
              <a:t> </a:t>
            </a:r>
            <a:r>
              <a:rPr sz="2100" dirty="0">
                <a:latin typeface="+mn-lt"/>
                <a:cs typeface="Calibri"/>
              </a:rPr>
              <a:t>transition</a:t>
            </a:r>
            <a:r>
              <a:rPr sz="2100" spc="-19" dirty="0">
                <a:latin typeface="+mn-lt"/>
                <a:cs typeface="Calibri"/>
              </a:rPr>
              <a:t> </a:t>
            </a:r>
            <a:r>
              <a:rPr sz="2100" dirty="0">
                <a:latin typeface="+mn-lt"/>
                <a:cs typeface="Calibri"/>
              </a:rPr>
              <a:t>rules</a:t>
            </a:r>
            <a:r>
              <a:rPr sz="2100" spc="-38" dirty="0">
                <a:latin typeface="+mn-lt"/>
                <a:cs typeface="Calibri"/>
              </a:rPr>
              <a:t> </a:t>
            </a:r>
            <a:r>
              <a:rPr sz="2100" dirty="0">
                <a:latin typeface="+mn-lt"/>
                <a:cs typeface="Calibri"/>
              </a:rPr>
              <a:t>describe</a:t>
            </a:r>
            <a:r>
              <a:rPr sz="2100" spc="-26" dirty="0">
                <a:latin typeface="+mn-lt"/>
                <a:cs typeface="Calibri"/>
              </a:rPr>
              <a:t> </a:t>
            </a:r>
            <a:r>
              <a:rPr sz="2100" dirty="0">
                <a:latin typeface="+mn-lt"/>
                <a:cs typeface="Calibri"/>
              </a:rPr>
              <a:t>how</a:t>
            </a:r>
            <a:r>
              <a:rPr sz="2100" spc="-30"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system</a:t>
            </a:r>
            <a:r>
              <a:rPr sz="2100" spc="-26" dirty="0">
                <a:latin typeface="+mn-lt"/>
                <a:cs typeface="Calibri"/>
              </a:rPr>
              <a:t> </a:t>
            </a:r>
            <a:r>
              <a:rPr sz="2100" dirty="0">
                <a:latin typeface="+mn-lt"/>
                <a:cs typeface="Calibri"/>
              </a:rPr>
              <a:t>can</a:t>
            </a:r>
            <a:r>
              <a:rPr sz="2100" spc="-45" dirty="0">
                <a:latin typeface="+mn-lt"/>
                <a:cs typeface="Calibri"/>
              </a:rPr>
              <a:t> </a:t>
            </a:r>
            <a:r>
              <a:rPr sz="2100" dirty="0">
                <a:latin typeface="+mn-lt"/>
                <a:cs typeface="Calibri"/>
              </a:rPr>
              <a:t>go</a:t>
            </a:r>
            <a:r>
              <a:rPr sz="2100" spc="-41" dirty="0">
                <a:latin typeface="+mn-lt"/>
                <a:cs typeface="Calibri"/>
              </a:rPr>
              <a:t> </a:t>
            </a:r>
            <a:r>
              <a:rPr sz="2100" dirty="0">
                <a:latin typeface="+mn-lt"/>
                <a:cs typeface="Calibri"/>
              </a:rPr>
              <a:t>from</a:t>
            </a:r>
            <a:r>
              <a:rPr sz="2100" spc="-38" dirty="0">
                <a:latin typeface="+mn-lt"/>
                <a:cs typeface="Calibri"/>
              </a:rPr>
              <a:t> </a:t>
            </a:r>
            <a:r>
              <a:rPr sz="2100" dirty="0">
                <a:latin typeface="+mn-lt"/>
                <a:cs typeface="Calibri"/>
              </a:rPr>
              <a:t>one</a:t>
            </a:r>
            <a:r>
              <a:rPr sz="2100" spc="-34" dirty="0">
                <a:latin typeface="+mn-lt"/>
                <a:cs typeface="Calibri"/>
              </a:rPr>
              <a:t> </a:t>
            </a:r>
            <a:r>
              <a:rPr sz="2100" dirty="0">
                <a:latin typeface="+mn-lt"/>
                <a:cs typeface="Calibri"/>
              </a:rPr>
              <a:t>state</a:t>
            </a:r>
            <a:r>
              <a:rPr sz="2100" spc="-41" dirty="0">
                <a:latin typeface="+mn-lt"/>
                <a:cs typeface="Calibri"/>
              </a:rPr>
              <a:t> </a:t>
            </a:r>
            <a:r>
              <a:rPr sz="2100" spc="-19" dirty="0">
                <a:latin typeface="+mn-lt"/>
                <a:cs typeface="Calibri"/>
              </a:rPr>
              <a:t>to </a:t>
            </a:r>
            <a:r>
              <a:rPr sz="2100" spc="-8" dirty="0">
                <a:latin typeface="+mn-lt"/>
                <a:cs typeface="Calibri"/>
              </a:rPr>
              <a:t>another</a:t>
            </a:r>
            <a:endParaRPr sz="2100" dirty="0">
              <a:latin typeface="+mn-lt"/>
              <a:cs typeface="Calibri"/>
            </a:endParaRPr>
          </a:p>
          <a:p>
            <a:pPr marL="352425" marR="661988" indent="-342900">
              <a:lnSpc>
                <a:spcPct val="114000"/>
              </a:lnSpc>
              <a:spcBef>
                <a:spcPts val="746"/>
              </a:spcBef>
              <a:buFont typeface="Arial" panose="020B0604020202020204" pitchFamily="34" charset="0"/>
              <a:buChar char="•"/>
              <a:tabLst>
                <a:tab pos="180975" algn="l"/>
              </a:tabLst>
            </a:pPr>
            <a:r>
              <a:rPr sz="2100" dirty="0">
                <a:latin typeface="+mn-lt"/>
                <a:cs typeface="Calibri"/>
              </a:rPr>
              <a:t>Each</a:t>
            </a:r>
            <a:r>
              <a:rPr sz="2100" spc="-34" dirty="0">
                <a:latin typeface="+mn-lt"/>
                <a:cs typeface="Calibri"/>
              </a:rPr>
              <a:t> </a:t>
            </a:r>
            <a:r>
              <a:rPr sz="2100" dirty="0">
                <a:latin typeface="+mn-lt"/>
                <a:cs typeface="Calibri"/>
              </a:rPr>
              <a:t>subject s</a:t>
            </a:r>
            <a:r>
              <a:rPr sz="2100" spc="-30" dirty="0">
                <a:latin typeface="+mn-lt"/>
                <a:cs typeface="Calibri"/>
              </a:rPr>
              <a:t> </a:t>
            </a:r>
            <a:r>
              <a:rPr sz="2100" dirty="0">
                <a:latin typeface="+mn-lt"/>
                <a:cs typeface="Calibri"/>
              </a:rPr>
              <a:t>has</a:t>
            </a:r>
            <a:r>
              <a:rPr sz="2100" spc="-11" dirty="0">
                <a:latin typeface="+mn-lt"/>
                <a:cs typeface="Calibri"/>
              </a:rPr>
              <a:t> </a:t>
            </a:r>
            <a:r>
              <a:rPr sz="2100" dirty="0">
                <a:latin typeface="+mn-lt"/>
                <a:cs typeface="Calibri"/>
              </a:rPr>
              <a:t>a</a:t>
            </a:r>
            <a:r>
              <a:rPr sz="2100" spc="-30" dirty="0">
                <a:latin typeface="+mn-lt"/>
                <a:cs typeface="Calibri"/>
              </a:rPr>
              <a:t> </a:t>
            </a:r>
            <a:r>
              <a:rPr sz="2100" dirty="0">
                <a:latin typeface="+mn-lt"/>
                <a:cs typeface="Calibri"/>
              </a:rPr>
              <a:t>maximal</a:t>
            </a:r>
            <a:r>
              <a:rPr sz="2100" spc="-26" dirty="0">
                <a:latin typeface="+mn-lt"/>
                <a:cs typeface="Calibri"/>
              </a:rPr>
              <a:t> </a:t>
            </a:r>
            <a:r>
              <a:rPr sz="2100" dirty="0">
                <a:latin typeface="+mn-lt"/>
                <a:cs typeface="Calibri"/>
              </a:rPr>
              <a:t>security</a:t>
            </a:r>
            <a:r>
              <a:rPr sz="2100" spc="-19" dirty="0">
                <a:latin typeface="+mn-lt"/>
                <a:cs typeface="Calibri"/>
              </a:rPr>
              <a:t> </a:t>
            </a:r>
            <a:r>
              <a:rPr sz="2100" dirty="0">
                <a:latin typeface="+mn-lt"/>
                <a:cs typeface="Calibri"/>
              </a:rPr>
              <a:t>level</a:t>
            </a:r>
            <a:r>
              <a:rPr sz="2100" spc="-34" dirty="0">
                <a:latin typeface="+mn-lt"/>
                <a:cs typeface="Calibri"/>
              </a:rPr>
              <a:t> </a:t>
            </a:r>
            <a:r>
              <a:rPr sz="2100" b="1" dirty="0">
                <a:latin typeface="+mn-lt"/>
                <a:cs typeface="Calibri"/>
              </a:rPr>
              <a:t>Lm(s)</a:t>
            </a:r>
            <a:r>
              <a:rPr sz="2100" dirty="0">
                <a:latin typeface="+mn-lt"/>
                <a:cs typeface="Calibri"/>
              </a:rPr>
              <a:t>,</a:t>
            </a:r>
            <a:r>
              <a:rPr sz="2100" spc="-26" dirty="0">
                <a:latin typeface="+mn-lt"/>
                <a:cs typeface="Calibri"/>
              </a:rPr>
              <a:t> </a:t>
            </a:r>
            <a:r>
              <a:rPr sz="2100" dirty="0">
                <a:latin typeface="+mn-lt"/>
                <a:cs typeface="Calibri"/>
              </a:rPr>
              <a:t>and</a:t>
            </a:r>
            <a:r>
              <a:rPr sz="2100" spc="-26" dirty="0">
                <a:latin typeface="+mn-lt"/>
                <a:cs typeface="Calibri"/>
              </a:rPr>
              <a:t> </a:t>
            </a:r>
            <a:r>
              <a:rPr sz="2100" dirty="0">
                <a:latin typeface="+mn-lt"/>
                <a:cs typeface="Calibri"/>
              </a:rPr>
              <a:t>a</a:t>
            </a:r>
            <a:r>
              <a:rPr sz="2100" spc="-30" dirty="0">
                <a:latin typeface="+mn-lt"/>
                <a:cs typeface="Calibri"/>
              </a:rPr>
              <a:t> </a:t>
            </a:r>
            <a:r>
              <a:rPr sz="2100" spc="-8" dirty="0">
                <a:latin typeface="+mn-lt"/>
                <a:cs typeface="Calibri"/>
              </a:rPr>
              <a:t>current </a:t>
            </a:r>
            <a:r>
              <a:rPr sz="2100" dirty="0">
                <a:latin typeface="+mn-lt"/>
                <a:cs typeface="Calibri"/>
              </a:rPr>
              <a:t>security</a:t>
            </a:r>
            <a:r>
              <a:rPr sz="2100" spc="-26" dirty="0">
                <a:latin typeface="+mn-lt"/>
                <a:cs typeface="Calibri"/>
              </a:rPr>
              <a:t> </a:t>
            </a:r>
            <a:r>
              <a:rPr sz="2100" dirty="0">
                <a:latin typeface="+mn-lt"/>
                <a:cs typeface="Calibri"/>
              </a:rPr>
              <a:t>level</a:t>
            </a:r>
            <a:r>
              <a:rPr sz="2100" spc="-38" dirty="0">
                <a:latin typeface="+mn-lt"/>
                <a:cs typeface="Calibri"/>
              </a:rPr>
              <a:t> </a:t>
            </a:r>
            <a:r>
              <a:rPr sz="2100" b="1" spc="-8" dirty="0">
                <a:latin typeface="+mn-lt"/>
                <a:cs typeface="Calibri"/>
              </a:rPr>
              <a:t>Lc(s)</a:t>
            </a:r>
            <a:endParaRPr sz="2100" dirty="0">
              <a:latin typeface="+mn-lt"/>
              <a:cs typeface="Calibri"/>
            </a:endParaRPr>
          </a:p>
          <a:p>
            <a:pPr marL="352425" indent="-342900">
              <a:lnSpc>
                <a:spcPct val="114000"/>
              </a:lnSpc>
              <a:spcBef>
                <a:spcPts val="458"/>
              </a:spcBef>
              <a:buFont typeface="Arial" panose="020B0604020202020204" pitchFamily="34" charset="0"/>
              <a:buChar char="•"/>
              <a:tabLst>
                <a:tab pos="180022" algn="l"/>
              </a:tabLst>
            </a:pPr>
            <a:r>
              <a:rPr sz="2100" dirty="0">
                <a:latin typeface="+mn-lt"/>
                <a:cs typeface="Calibri"/>
              </a:rPr>
              <a:t>Each</a:t>
            </a:r>
            <a:r>
              <a:rPr sz="2100" spc="-45" dirty="0">
                <a:latin typeface="+mn-lt"/>
                <a:cs typeface="Calibri"/>
              </a:rPr>
              <a:t> </a:t>
            </a:r>
            <a:r>
              <a:rPr sz="2100" dirty="0">
                <a:latin typeface="+mn-lt"/>
                <a:cs typeface="Calibri"/>
              </a:rPr>
              <a:t>object</a:t>
            </a:r>
            <a:r>
              <a:rPr sz="2100" spc="-34" dirty="0">
                <a:latin typeface="+mn-lt"/>
                <a:cs typeface="Calibri"/>
              </a:rPr>
              <a:t> </a:t>
            </a:r>
            <a:r>
              <a:rPr sz="2100" dirty="0">
                <a:latin typeface="+mn-lt"/>
                <a:cs typeface="Calibri"/>
              </a:rPr>
              <a:t>has</a:t>
            </a:r>
            <a:r>
              <a:rPr sz="2100" spc="-34" dirty="0">
                <a:latin typeface="+mn-lt"/>
                <a:cs typeface="Calibri"/>
              </a:rPr>
              <a:t> </a:t>
            </a:r>
            <a:r>
              <a:rPr sz="2100" dirty="0">
                <a:latin typeface="+mn-lt"/>
                <a:cs typeface="Calibri"/>
              </a:rPr>
              <a:t>a</a:t>
            </a:r>
            <a:r>
              <a:rPr sz="2100" spc="-45" dirty="0">
                <a:latin typeface="+mn-lt"/>
                <a:cs typeface="Calibri"/>
              </a:rPr>
              <a:t> </a:t>
            </a:r>
            <a:r>
              <a:rPr sz="2100" dirty="0">
                <a:latin typeface="+mn-lt"/>
                <a:cs typeface="Calibri"/>
              </a:rPr>
              <a:t>classification</a:t>
            </a:r>
            <a:r>
              <a:rPr sz="2100" spc="-34" dirty="0">
                <a:latin typeface="+mn-lt"/>
                <a:cs typeface="Calibri"/>
              </a:rPr>
              <a:t> </a:t>
            </a:r>
            <a:r>
              <a:rPr sz="2100" spc="-8" dirty="0">
                <a:latin typeface="+mn-lt"/>
                <a:cs typeface="Calibri"/>
              </a:rPr>
              <a:t>level</a:t>
            </a:r>
            <a:endParaRPr sz="2100" dirty="0">
              <a:latin typeface="+mn-lt"/>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6" name="object 2">
            <a:extLst>
              <a:ext uri="{FF2B5EF4-FFF2-40B4-BE49-F238E27FC236}">
                <a16:creationId xmlns:a16="http://schemas.microsoft.com/office/drawing/2014/main" id="{8C2582CD-9E00-9500-F365-2E01BA91FCEC}"/>
              </a:ext>
            </a:extLst>
          </p:cNvPr>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lang="en-US" dirty="0"/>
              <a:t>Today’s plan: Access Control</a:t>
            </a:r>
            <a:endParaRPr dirty="0"/>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mn-lt"/>
              </a:rPr>
              <a:t>Vocabulary </a:t>
            </a:r>
          </a:p>
          <a:p>
            <a:pPr marL="457200" lvl="0" indent="-342900" algn="l" rtl="0">
              <a:spcBef>
                <a:spcPts val="0"/>
              </a:spcBef>
              <a:spcAft>
                <a:spcPts val="0"/>
              </a:spcAft>
              <a:buSzPts val="1800"/>
              <a:buChar char="●"/>
            </a:pPr>
            <a:endParaRPr lang="en-US" sz="2000" dirty="0">
              <a:latin typeface="+mn-lt"/>
              <a:cs typeface="Calibri"/>
            </a:endParaRPr>
          </a:p>
          <a:p>
            <a:pPr marL="457200" lvl="0" indent="-342900" algn="l" rtl="0">
              <a:spcBef>
                <a:spcPts val="0"/>
              </a:spcBef>
              <a:spcAft>
                <a:spcPts val="0"/>
              </a:spcAft>
              <a:buSzPts val="1800"/>
              <a:buChar char="●"/>
            </a:pPr>
            <a:r>
              <a:rPr lang="en-US" sz="2000" dirty="0">
                <a:latin typeface="+mn-lt"/>
                <a:cs typeface="Calibri"/>
              </a:rPr>
              <a:t>Discretionary</a:t>
            </a:r>
            <a:r>
              <a:rPr lang="en-US" sz="2000" spc="90" dirty="0">
                <a:latin typeface="+mn-lt"/>
                <a:cs typeface="Calibri"/>
              </a:rPr>
              <a:t> </a:t>
            </a:r>
            <a:r>
              <a:rPr lang="en-US" sz="2000" dirty="0">
                <a:latin typeface="+mn-lt"/>
                <a:cs typeface="Calibri"/>
              </a:rPr>
              <a:t>access</a:t>
            </a:r>
            <a:r>
              <a:rPr lang="en-US" sz="2000" spc="98" dirty="0">
                <a:latin typeface="+mn-lt"/>
                <a:cs typeface="Calibri"/>
              </a:rPr>
              <a:t> </a:t>
            </a:r>
            <a:r>
              <a:rPr lang="en-US" sz="2000" dirty="0">
                <a:latin typeface="+mn-lt"/>
                <a:cs typeface="Calibri"/>
              </a:rPr>
              <a:t>controls</a:t>
            </a:r>
            <a:r>
              <a:rPr lang="en-US" sz="2000" spc="90" dirty="0">
                <a:latin typeface="+mn-lt"/>
                <a:cs typeface="Calibri"/>
              </a:rPr>
              <a:t> </a:t>
            </a:r>
            <a:r>
              <a:rPr lang="en-US" sz="2000" dirty="0">
                <a:latin typeface="+mn-lt"/>
                <a:cs typeface="Calibri"/>
              </a:rPr>
              <a:t>(DAC)</a:t>
            </a:r>
          </a:p>
          <a:p>
            <a:pPr marL="457200" lvl="0" indent="-342900" algn="l" rtl="0">
              <a:spcBef>
                <a:spcPts val="0"/>
              </a:spcBef>
              <a:spcAft>
                <a:spcPts val="0"/>
              </a:spcAft>
              <a:buSzPts val="1800"/>
              <a:buChar char="●"/>
            </a:pPr>
            <a:endParaRPr lang="en-US" sz="2000" dirty="0">
              <a:latin typeface="+mn-lt"/>
              <a:cs typeface="Calibri"/>
            </a:endParaRPr>
          </a:p>
          <a:p>
            <a:pPr marL="457200" lvl="0" indent="-342900" algn="l" rtl="0">
              <a:spcBef>
                <a:spcPts val="0"/>
              </a:spcBef>
              <a:spcAft>
                <a:spcPts val="0"/>
              </a:spcAft>
              <a:buSzPts val="1800"/>
              <a:buChar char="●"/>
            </a:pPr>
            <a:r>
              <a:rPr lang="en-US" sz="2000" dirty="0">
                <a:latin typeface="+mn-lt"/>
                <a:cs typeface="Calibri"/>
              </a:rPr>
              <a:t>Mandatory</a:t>
            </a:r>
            <a:r>
              <a:rPr lang="en-US" sz="2000" spc="56" dirty="0">
                <a:latin typeface="+mn-lt"/>
                <a:cs typeface="Calibri"/>
              </a:rPr>
              <a:t> </a:t>
            </a:r>
            <a:r>
              <a:rPr lang="en-US" sz="2000" dirty="0">
                <a:latin typeface="+mn-lt"/>
                <a:cs typeface="Calibri"/>
              </a:rPr>
              <a:t>access</a:t>
            </a:r>
            <a:r>
              <a:rPr lang="en-US" sz="2000" spc="45" dirty="0">
                <a:latin typeface="+mn-lt"/>
                <a:cs typeface="Calibri"/>
              </a:rPr>
              <a:t> </a:t>
            </a:r>
            <a:r>
              <a:rPr lang="en-US" sz="2000" dirty="0">
                <a:latin typeface="+mn-lt"/>
                <a:cs typeface="Calibri"/>
              </a:rPr>
              <a:t>controls</a:t>
            </a:r>
            <a:r>
              <a:rPr lang="en-US" sz="2000" spc="41" dirty="0">
                <a:latin typeface="+mn-lt"/>
                <a:cs typeface="Calibri"/>
              </a:rPr>
              <a:t> </a:t>
            </a:r>
            <a:r>
              <a:rPr lang="en-US" sz="2000" dirty="0">
                <a:latin typeface="+mn-lt"/>
                <a:cs typeface="Calibri"/>
              </a:rPr>
              <a:t>(MAC)</a:t>
            </a:r>
            <a:endParaRPr lang="en-US" sz="2000" dirty="0">
              <a:latin typeface="+mn-lt"/>
            </a:endParaRPr>
          </a:p>
          <a:p>
            <a:pPr lvl="1"/>
            <a:r>
              <a:rPr lang="en-US" sz="1600" dirty="0">
                <a:latin typeface="+mn-lt"/>
              </a:rPr>
              <a:t>Access control models </a:t>
            </a:r>
          </a:p>
          <a:p>
            <a:pPr marL="457200" lvl="0" indent="-342900" algn="l" rtl="0">
              <a:spcBef>
                <a:spcPts val="0"/>
              </a:spcBef>
              <a:spcAft>
                <a:spcPts val="0"/>
              </a:spcAft>
              <a:buSzPts val="1800"/>
              <a:buChar char="●"/>
            </a:pPr>
            <a:endParaRPr lang="en-US" sz="2000" spc="-8" dirty="0">
              <a:latin typeface="+mn-lt"/>
              <a:cs typeface="Calibri"/>
            </a:endParaRPr>
          </a:p>
          <a:p>
            <a:pPr marL="457200" lvl="0" indent="-342900" algn="l" rtl="0">
              <a:spcBef>
                <a:spcPts val="0"/>
              </a:spcBef>
              <a:spcAft>
                <a:spcPts val="0"/>
              </a:spcAft>
              <a:buSzPts val="1800"/>
              <a:buChar char="●"/>
            </a:pPr>
            <a:r>
              <a:rPr lang="en-US" sz="2000" spc="-8" dirty="0">
                <a:latin typeface="+mn-lt"/>
                <a:cs typeface="Calibri"/>
              </a:rPr>
              <a:t>Role-</a:t>
            </a:r>
            <a:r>
              <a:rPr lang="en-US" sz="2000" dirty="0">
                <a:latin typeface="+mn-lt"/>
                <a:cs typeface="Calibri"/>
              </a:rPr>
              <a:t>Based</a:t>
            </a:r>
            <a:r>
              <a:rPr lang="en-US" sz="2000" spc="109" dirty="0">
                <a:latin typeface="+mn-lt"/>
                <a:cs typeface="Calibri"/>
              </a:rPr>
              <a:t> </a:t>
            </a:r>
            <a:r>
              <a:rPr lang="en-US" sz="2000" dirty="0">
                <a:latin typeface="+mn-lt"/>
                <a:cs typeface="Calibri"/>
              </a:rPr>
              <a:t>Access</a:t>
            </a:r>
            <a:r>
              <a:rPr lang="en-US" sz="2000" spc="120" dirty="0">
                <a:latin typeface="+mn-lt"/>
                <a:cs typeface="Calibri"/>
              </a:rPr>
              <a:t> </a:t>
            </a:r>
            <a:r>
              <a:rPr lang="en-US" sz="2000" dirty="0">
                <a:latin typeface="+mn-lt"/>
                <a:cs typeface="Calibri"/>
              </a:rPr>
              <a:t>Control</a:t>
            </a:r>
            <a:r>
              <a:rPr lang="en-US" sz="2000" spc="101" dirty="0">
                <a:latin typeface="+mn-lt"/>
                <a:cs typeface="Calibri"/>
              </a:rPr>
              <a:t> </a:t>
            </a:r>
            <a:r>
              <a:rPr lang="en-US" sz="2000" dirty="0">
                <a:latin typeface="+mn-lt"/>
                <a:cs typeface="Calibri"/>
              </a:rPr>
              <a:t>(RBAC)</a:t>
            </a:r>
            <a:endParaRPr lang="en-US" sz="2000" dirty="0">
              <a:latin typeface="+mn-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sp>
        <p:nvSpPr>
          <p:cNvPr id="3" name="object 3"/>
          <p:cNvSpPr txBox="1"/>
          <p:nvPr/>
        </p:nvSpPr>
        <p:spPr>
          <a:xfrm>
            <a:off x="687705" y="1317424"/>
            <a:ext cx="7466171" cy="3096136"/>
          </a:xfrm>
          <a:prstGeom prst="rect">
            <a:avLst/>
          </a:prstGeom>
        </p:spPr>
        <p:txBody>
          <a:bodyPr vert="horz" wrap="square" lIns="0" tIns="36671" rIns="0" bIns="0" rtlCol="0">
            <a:spAutoFit/>
          </a:bodyPr>
          <a:lstStyle/>
          <a:p>
            <a:pPr marL="180022" indent="-170497">
              <a:lnSpc>
                <a:spcPct val="114000"/>
              </a:lnSpc>
              <a:spcBef>
                <a:spcPts val="289"/>
              </a:spcBef>
              <a:buFont typeface="Arial"/>
              <a:buChar char="•"/>
              <a:tabLst>
                <a:tab pos="180022" algn="l"/>
              </a:tabLst>
            </a:pPr>
            <a:r>
              <a:rPr sz="2400" dirty="0">
                <a:latin typeface="+mn-lt"/>
                <a:cs typeface="Calibri"/>
              </a:rPr>
              <a:t>A</a:t>
            </a:r>
            <a:r>
              <a:rPr sz="2400" spc="-15" dirty="0">
                <a:latin typeface="+mn-lt"/>
                <a:cs typeface="Calibri"/>
              </a:rPr>
              <a:t> </a:t>
            </a:r>
            <a:r>
              <a:rPr sz="2400" dirty="0">
                <a:latin typeface="+mn-lt"/>
                <a:cs typeface="Calibri"/>
              </a:rPr>
              <a:t>state</a:t>
            </a:r>
            <a:r>
              <a:rPr sz="2400" spc="-19" dirty="0">
                <a:latin typeface="+mn-lt"/>
                <a:cs typeface="Calibri"/>
              </a:rPr>
              <a:t> </a:t>
            </a:r>
            <a:r>
              <a:rPr sz="2400" dirty="0">
                <a:latin typeface="+mn-lt"/>
                <a:cs typeface="Calibri"/>
              </a:rPr>
              <a:t>is</a:t>
            </a:r>
            <a:r>
              <a:rPr sz="2400" spc="-23" dirty="0">
                <a:latin typeface="+mn-lt"/>
                <a:cs typeface="Calibri"/>
              </a:rPr>
              <a:t> </a:t>
            </a:r>
            <a:r>
              <a:rPr sz="2400" dirty="0">
                <a:latin typeface="+mn-lt"/>
                <a:cs typeface="Calibri"/>
              </a:rPr>
              <a:t>secure</a:t>
            </a:r>
            <a:r>
              <a:rPr sz="2400" spc="-11" dirty="0">
                <a:latin typeface="+mn-lt"/>
                <a:cs typeface="Calibri"/>
              </a:rPr>
              <a:t> </a:t>
            </a:r>
            <a:r>
              <a:rPr sz="2400" spc="-19" dirty="0">
                <a:latin typeface="+mn-lt"/>
                <a:cs typeface="Calibri"/>
              </a:rPr>
              <a:t>if:</a:t>
            </a:r>
            <a:endParaRPr sz="2400" dirty="0">
              <a:latin typeface="+mn-lt"/>
              <a:cs typeface="Calibri"/>
            </a:endParaRPr>
          </a:p>
          <a:p>
            <a:pPr marL="522923" lvl="1" indent="-170497">
              <a:lnSpc>
                <a:spcPct val="114000"/>
              </a:lnSpc>
              <a:spcBef>
                <a:spcPts val="184"/>
              </a:spcBef>
              <a:buFont typeface="Arial"/>
              <a:buChar char="•"/>
              <a:tabLst>
                <a:tab pos="522923" algn="l"/>
              </a:tabLst>
            </a:pPr>
            <a:r>
              <a:rPr sz="2000" dirty="0">
                <a:latin typeface="+mn-lt"/>
                <a:cs typeface="Calibri"/>
              </a:rPr>
              <a:t>Simple</a:t>
            </a:r>
            <a:r>
              <a:rPr sz="2000" spc="-23" dirty="0">
                <a:latin typeface="+mn-lt"/>
                <a:cs typeface="Calibri"/>
              </a:rPr>
              <a:t> </a:t>
            </a:r>
            <a:r>
              <a:rPr sz="2000" dirty="0">
                <a:latin typeface="+mn-lt"/>
                <a:cs typeface="Calibri"/>
              </a:rPr>
              <a:t>Security</a:t>
            </a:r>
            <a:r>
              <a:rPr sz="2000" spc="-34" dirty="0">
                <a:latin typeface="+mn-lt"/>
                <a:cs typeface="Calibri"/>
              </a:rPr>
              <a:t> </a:t>
            </a:r>
            <a:r>
              <a:rPr sz="2000" dirty="0">
                <a:latin typeface="+mn-lt"/>
                <a:cs typeface="Calibri"/>
              </a:rPr>
              <a:t>Property</a:t>
            </a:r>
            <a:r>
              <a:rPr sz="2000" spc="-23" dirty="0">
                <a:latin typeface="+mn-lt"/>
                <a:cs typeface="Calibri"/>
              </a:rPr>
              <a:t> </a:t>
            </a:r>
            <a:r>
              <a:rPr sz="2000" dirty="0">
                <a:latin typeface="+mn-lt"/>
                <a:cs typeface="Calibri"/>
              </a:rPr>
              <a:t>(SS):</a:t>
            </a:r>
            <a:r>
              <a:rPr sz="2000" spc="-41" dirty="0">
                <a:latin typeface="+mn-lt"/>
                <a:cs typeface="Calibri"/>
              </a:rPr>
              <a:t> </a:t>
            </a:r>
            <a:r>
              <a:rPr sz="2000" dirty="0">
                <a:latin typeface="+mn-lt"/>
                <a:cs typeface="Calibri"/>
              </a:rPr>
              <a:t>no</a:t>
            </a:r>
            <a:r>
              <a:rPr sz="2000" spc="-23" dirty="0">
                <a:latin typeface="+mn-lt"/>
                <a:cs typeface="Calibri"/>
              </a:rPr>
              <a:t> </a:t>
            </a:r>
            <a:r>
              <a:rPr sz="2000" dirty="0">
                <a:latin typeface="+mn-lt"/>
                <a:cs typeface="Calibri"/>
              </a:rPr>
              <a:t>subject</a:t>
            </a:r>
            <a:r>
              <a:rPr sz="2000" spc="-26" dirty="0">
                <a:latin typeface="+mn-lt"/>
                <a:cs typeface="Calibri"/>
              </a:rPr>
              <a:t> </a:t>
            </a:r>
            <a:r>
              <a:rPr sz="2000" dirty="0">
                <a:latin typeface="+mn-lt"/>
                <a:cs typeface="Calibri"/>
              </a:rPr>
              <a:t>may</a:t>
            </a:r>
            <a:r>
              <a:rPr sz="2000" spc="-23" dirty="0">
                <a:latin typeface="+mn-lt"/>
                <a:cs typeface="Calibri"/>
              </a:rPr>
              <a:t> </a:t>
            </a:r>
            <a:r>
              <a:rPr sz="2000" dirty="0">
                <a:latin typeface="+mn-lt"/>
                <a:cs typeface="Calibri"/>
              </a:rPr>
              <a:t>read</a:t>
            </a:r>
            <a:r>
              <a:rPr sz="2000" spc="-19" dirty="0">
                <a:latin typeface="+mn-lt"/>
                <a:cs typeface="Calibri"/>
              </a:rPr>
              <a:t> </a:t>
            </a:r>
            <a:r>
              <a:rPr sz="2000" dirty="0">
                <a:latin typeface="+mn-lt"/>
                <a:cs typeface="Calibri"/>
              </a:rPr>
              <a:t>data</a:t>
            </a:r>
            <a:r>
              <a:rPr sz="2000" spc="-23" dirty="0">
                <a:latin typeface="+mn-lt"/>
                <a:cs typeface="Calibri"/>
              </a:rPr>
              <a:t> </a:t>
            </a:r>
            <a:r>
              <a:rPr sz="2000" dirty="0">
                <a:latin typeface="+mn-lt"/>
                <a:cs typeface="Calibri"/>
              </a:rPr>
              <a:t>at</a:t>
            </a:r>
            <a:r>
              <a:rPr sz="2000" spc="-26" dirty="0">
                <a:latin typeface="+mn-lt"/>
                <a:cs typeface="Calibri"/>
              </a:rPr>
              <a:t> </a:t>
            </a:r>
            <a:r>
              <a:rPr sz="2000" dirty="0">
                <a:latin typeface="+mn-lt"/>
                <a:cs typeface="Calibri"/>
              </a:rPr>
              <a:t>a</a:t>
            </a:r>
            <a:r>
              <a:rPr sz="2000" spc="-19" dirty="0">
                <a:latin typeface="+mn-lt"/>
                <a:cs typeface="Calibri"/>
              </a:rPr>
              <a:t> </a:t>
            </a:r>
            <a:r>
              <a:rPr sz="2000" dirty="0">
                <a:latin typeface="+mn-lt"/>
                <a:cs typeface="Calibri"/>
              </a:rPr>
              <a:t>higher</a:t>
            </a:r>
            <a:r>
              <a:rPr sz="2000" spc="-23" dirty="0">
                <a:latin typeface="+mn-lt"/>
                <a:cs typeface="Calibri"/>
              </a:rPr>
              <a:t> </a:t>
            </a:r>
            <a:r>
              <a:rPr sz="2000" spc="-8" dirty="0">
                <a:latin typeface="+mn-lt"/>
                <a:cs typeface="Calibri"/>
              </a:rPr>
              <a:t>level</a:t>
            </a:r>
            <a:r>
              <a:rPr lang="en-US" sz="2000" spc="-8" dirty="0">
                <a:latin typeface="+mn-lt"/>
                <a:cs typeface="Calibri"/>
              </a:rPr>
              <a:t> (NO read up)</a:t>
            </a:r>
            <a:endParaRPr sz="2000" dirty="0">
              <a:latin typeface="+mn-lt"/>
              <a:cs typeface="Calibri"/>
            </a:endParaRPr>
          </a:p>
          <a:p>
            <a:pPr marL="522923" lvl="1" indent="-170497">
              <a:lnSpc>
                <a:spcPct val="114000"/>
              </a:lnSpc>
              <a:spcBef>
                <a:spcPts val="164"/>
              </a:spcBef>
              <a:buFont typeface="Arial"/>
              <a:buChar char="•"/>
              <a:tabLst>
                <a:tab pos="522923" algn="l"/>
              </a:tabLst>
            </a:pPr>
            <a:r>
              <a:rPr sz="2000" dirty="0">
                <a:latin typeface="+mn-lt"/>
                <a:cs typeface="Calibri"/>
              </a:rPr>
              <a:t>The</a:t>
            </a:r>
            <a:r>
              <a:rPr sz="2000" spc="-8" dirty="0">
                <a:latin typeface="+mn-lt"/>
                <a:cs typeface="Calibri"/>
              </a:rPr>
              <a:t> *(Star)-</a:t>
            </a:r>
            <a:r>
              <a:rPr sz="2000" dirty="0">
                <a:latin typeface="+mn-lt"/>
                <a:cs typeface="Calibri"/>
              </a:rPr>
              <a:t>Property</a:t>
            </a:r>
            <a:r>
              <a:rPr sz="2000" spc="-26" dirty="0">
                <a:latin typeface="+mn-lt"/>
                <a:cs typeface="Calibri"/>
              </a:rPr>
              <a:t> </a:t>
            </a:r>
            <a:r>
              <a:rPr sz="2000" dirty="0">
                <a:latin typeface="+mn-lt"/>
                <a:cs typeface="Calibri"/>
              </a:rPr>
              <a:t>(SP):</a:t>
            </a:r>
            <a:r>
              <a:rPr sz="2000" spc="-30" dirty="0">
                <a:latin typeface="+mn-lt"/>
                <a:cs typeface="Calibri"/>
              </a:rPr>
              <a:t> </a:t>
            </a:r>
            <a:r>
              <a:rPr sz="2000" dirty="0">
                <a:latin typeface="+mn-lt"/>
                <a:cs typeface="Calibri"/>
              </a:rPr>
              <a:t>no</a:t>
            </a:r>
            <a:r>
              <a:rPr sz="2000" spc="-11" dirty="0">
                <a:latin typeface="+mn-lt"/>
                <a:cs typeface="Calibri"/>
              </a:rPr>
              <a:t> </a:t>
            </a:r>
            <a:r>
              <a:rPr sz="2000" dirty="0">
                <a:latin typeface="+mn-lt"/>
                <a:cs typeface="Calibri"/>
              </a:rPr>
              <a:t>subject</a:t>
            </a:r>
            <a:r>
              <a:rPr sz="2000" spc="-15" dirty="0">
                <a:latin typeface="+mn-lt"/>
                <a:cs typeface="Calibri"/>
              </a:rPr>
              <a:t> </a:t>
            </a:r>
            <a:r>
              <a:rPr sz="2000" dirty="0">
                <a:latin typeface="+mn-lt"/>
                <a:cs typeface="Calibri"/>
              </a:rPr>
              <a:t>may</a:t>
            </a:r>
            <a:r>
              <a:rPr sz="2000" spc="-15" dirty="0">
                <a:latin typeface="+mn-lt"/>
                <a:cs typeface="Calibri"/>
              </a:rPr>
              <a:t> </a:t>
            </a:r>
            <a:r>
              <a:rPr sz="2000" dirty="0">
                <a:latin typeface="+mn-lt"/>
                <a:cs typeface="Calibri"/>
              </a:rPr>
              <a:t>write</a:t>
            </a:r>
            <a:r>
              <a:rPr sz="2000" spc="-23" dirty="0">
                <a:latin typeface="+mn-lt"/>
                <a:cs typeface="Calibri"/>
              </a:rPr>
              <a:t> </a:t>
            </a:r>
            <a:r>
              <a:rPr sz="2000" dirty="0">
                <a:latin typeface="+mn-lt"/>
                <a:cs typeface="Calibri"/>
              </a:rPr>
              <a:t>data</a:t>
            </a:r>
            <a:r>
              <a:rPr sz="2000" spc="-11" dirty="0">
                <a:latin typeface="+mn-lt"/>
                <a:cs typeface="Calibri"/>
              </a:rPr>
              <a:t> </a:t>
            </a:r>
            <a:r>
              <a:rPr sz="2000" dirty="0">
                <a:latin typeface="+mn-lt"/>
                <a:cs typeface="Calibri"/>
              </a:rPr>
              <a:t>at</a:t>
            </a:r>
            <a:r>
              <a:rPr sz="2000" spc="-15" dirty="0">
                <a:latin typeface="+mn-lt"/>
                <a:cs typeface="Calibri"/>
              </a:rPr>
              <a:t> </a:t>
            </a:r>
            <a:r>
              <a:rPr sz="2000" dirty="0">
                <a:latin typeface="+mn-lt"/>
                <a:cs typeface="Calibri"/>
              </a:rPr>
              <a:t>a</a:t>
            </a:r>
            <a:r>
              <a:rPr sz="2000" spc="-11" dirty="0">
                <a:latin typeface="+mn-lt"/>
                <a:cs typeface="Calibri"/>
              </a:rPr>
              <a:t> </a:t>
            </a:r>
            <a:r>
              <a:rPr sz="2000" dirty="0">
                <a:latin typeface="+mn-lt"/>
                <a:cs typeface="Calibri"/>
              </a:rPr>
              <a:t>lower</a:t>
            </a:r>
            <a:r>
              <a:rPr sz="2000" spc="-15" dirty="0">
                <a:latin typeface="+mn-lt"/>
                <a:cs typeface="Calibri"/>
              </a:rPr>
              <a:t> </a:t>
            </a:r>
            <a:r>
              <a:rPr sz="2000" spc="-8" dirty="0">
                <a:latin typeface="+mn-lt"/>
                <a:cs typeface="Calibri"/>
              </a:rPr>
              <a:t>level</a:t>
            </a:r>
            <a:r>
              <a:rPr lang="en-US" sz="2000" spc="-8" dirty="0">
                <a:latin typeface="+mn-lt"/>
                <a:cs typeface="Calibri"/>
              </a:rPr>
              <a:t> (NO write down)</a:t>
            </a:r>
            <a:endParaRPr sz="2000" dirty="0">
              <a:latin typeface="+mn-lt"/>
              <a:cs typeface="Calibri"/>
            </a:endParaRPr>
          </a:p>
          <a:p>
            <a:pPr marL="866775" lvl="2" indent="-171450">
              <a:lnSpc>
                <a:spcPct val="114000"/>
              </a:lnSpc>
              <a:spcBef>
                <a:spcPts val="210"/>
              </a:spcBef>
              <a:buFont typeface="Arial"/>
              <a:buChar char="•"/>
              <a:tabLst>
                <a:tab pos="866775" algn="l"/>
              </a:tabLst>
            </a:pPr>
            <a:r>
              <a:rPr sz="2000" dirty="0">
                <a:latin typeface="+mn-lt"/>
                <a:cs typeface="Calibri"/>
              </a:rPr>
              <a:t>(due</a:t>
            </a:r>
            <a:r>
              <a:rPr sz="2000" spc="-19" dirty="0">
                <a:latin typeface="+mn-lt"/>
                <a:cs typeface="Calibri"/>
              </a:rPr>
              <a:t> </a:t>
            </a:r>
            <a:r>
              <a:rPr sz="2000" dirty="0">
                <a:latin typeface="+mn-lt"/>
                <a:cs typeface="Calibri"/>
              </a:rPr>
              <a:t>to</a:t>
            </a:r>
            <a:r>
              <a:rPr sz="2000" spc="-23" dirty="0">
                <a:latin typeface="+mn-lt"/>
                <a:cs typeface="Calibri"/>
              </a:rPr>
              <a:t> </a:t>
            </a:r>
            <a:r>
              <a:rPr sz="2000" dirty="0">
                <a:latin typeface="+mn-lt"/>
                <a:cs typeface="Calibri"/>
              </a:rPr>
              <a:t>the</a:t>
            </a:r>
            <a:r>
              <a:rPr sz="2000" spc="-15" dirty="0">
                <a:latin typeface="+mn-lt"/>
                <a:cs typeface="Calibri"/>
              </a:rPr>
              <a:t> </a:t>
            </a:r>
            <a:r>
              <a:rPr sz="2000" dirty="0">
                <a:latin typeface="+mn-lt"/>
                <a:cs typeface="Calibri"/>
              </a:rPr>
              <a:t>fear</a:t>
            </a:r>
            <a:r>
              <a:rPr sz="2000" spc="-11" dirty="0">
                <a:latin typeface="+mn-lt"/>
                <a:cs typeface="Calibri"/>
              </a:rPr>
              <a:t> </a:t>
            </a:r>
            <a:r>
              <a:rPr sz="2000" dirty="0">
                <a:latin typeface="+mn-lt"/>
                <a:cs typeface="Calibri"/>
              </a:rPr>
              <a:t>of</a:t>
            </a:r>
            <a:r>
              <a:rPr sz="2000" spc="-23" dirty="0">
                <a:latin typeface="+mn-lt"/>
                <a:cs typeface="Calibri"/>
              </a:rPr>
              <a:t> </a:t>
            </a:r>
            <a:r>
              <a:rPr sz="2000" dirty="0">
                <a:latin typeface="+mn-lt"/>
                <a:cs typeface="Calibri"/>
              </a:rPr>
              <a:t>Trojan</a:t>
            </a:r>
            <a:r>
              <a:rPr sz="2000" spc="-15" dirty="0">
                <a:latin typeface="+mn-lt"/>
                <a:cs typeface="Calibri"/>
              </a:rPr>
              <a:t> </a:t>
            </a:r>
            <a:r>
              <a:rPr sz="2000" spc="-8" dirty="0">
                <a:latin typeface="+mn-lt"/>
                <a:cs typeface="Calibri"/>
              </a:rPr>
              <a:t>Horse)</a:t>
            </a:r>
            <a:endParaRPr sz="2400" dirty="0">
              <a:latin typeface="+mn-lt"/>
              <a:cs typeface="Calibri"/>
            </a:endParaRPr>
          </a:p>
          <a:p>
            <a:pPr marL="180022" indent="-170497">
              <a:lnSpc>
                <a:spcPct val="114000"/>
              </a:lnSpc>
              <a:buFont typeface="Arial"/>
              <a:buChar char="•"/>
              <a:tabLst>
                <a:tab pos="180022" algn="l"/>
              </a:tabLst>
            </a:pPr>
            <a:r>
              <a:rPr sz="2400" dirty="0">
                <a:latin typeface="+mn-lt"/>
                <a:cs typeface="Calibri"/>
              </a:rPr>
              <a:t>A</a:t>
            </a:r>
            <a:r>
              <a:rPr sz="2400" spc="-26" dirty="0">
                <a:latin typeface="+mn-lt"/>
                <a:cs typeface="Calibri"/>
              </a:rPr>
              <a:t> </a:t>
            </a:r>
            <a:r>
              <a:rPr sz="2400" dirty="0">
                <a:latin typeface="+mn-lt"/>
                <a:cs typeface="Calibri"/>
              </a:rPr>
              <a:t>system</a:t>
            </a:r>
            <a:r>
              <a:rPr sz="2400" spc="-26" dirty="0">
                <a:latin typeface="+mn-lt"/>
                <a:cs typeface="Calibri"/>
              </a:rPr>
              <a:t> </a:t>
            </a:r>
            <a:r>
              <a:rPr sz="2400" dirty="0">
                <a:latin typeface="+mn-lt"/>
                <a:cs typeface="Calibri"/>
              </a:rPr>
              <a:t>is</a:t>
            </a:r>
            <a:r>
              <a:rPr sz="2400" spc="-38" dirty="0">
                <a:latin typeface="+mn-lt"/>
                <a:cs typeface="Calibri"/>
              </a:rPr>
              <a:t> </a:t>
            </a:r>
            <a:r>
              <a:rPr sz="2400" dirty="0">
                <a:latin typeface="+mn-lt"/>
                <a:cs typeface="Calibri"/>
              </a:rPr>
              <a:t>secure</a:t>
            </a:r>
            <a:r>
              <a:rPr sz="2400" spc="-23" dirty="0">
                <a:latin typeface="+mn-lt"/>
                <a:cs typeface="Calibri"/>
              </a:rPr>
              <a:t> </a:t>
            </a:r>
            <a:r>
              <a:rPr sz="2400" dirty="0">
                <a:latin typeface="+mn-lt"/>
                <a:cs typeface="Calibri"/>
              </a:rPr>
              <a:t>if</a:t>
            </a:r>
            <a:r>
              <a:rPr sz="2400" spc="-34" dirty="0">
                <a:latin typeface="+mn-lt"/>
                <a:cs typeface="Calibri"/>
              </a:rPr>
              <a:t> </a:t>
            </a:r>
            <a:r>
              <a:rPr sz="2400" dirty="0">
                <a:latin typeface="+mn-lt"/>
                <a:cs typeface="Calibri"/>
              </a:rPr>
              <a:t>and</a:t>
            </a:r>
            <a:r>
              <a:rPr sz="2400" spc="-34" dirty="0">
                <a:latin typeface="+mn-lt"/>
                <a:cs typeface="Calibri"/>
              </a:rPr>
              <a:t> </a:t>
            </a:r>
            <a:r>
              <a:rPr sz="2400" dirty="0">
                <a:latin typeface="+mn-lt"/>
                <a:cs typeface="Calibri"/>
              </a:rPr>
              <a:t>only</a:t>
            </a:r>
            <a:r>
              <a:rPr sz="2400" spc="-30" dirty="0">
                <a:latin typeface="+mn-lt"/>
                <a:cs typeface="Calibri"/>
              </a:rPr>
              <a:t> </a:t>
            </a:r>
            <a:r>
              <a:rPr sz="2400" dirty="0">
                <a:latin typeface="+mn-lt"/>
                <a:cs typeface="Calibri"/>
              </a:rPr>
              <a:t>if</a:t>
            </a:r>
            <a:r>
              <a:rPr sz="2400" spc="-34" dirty="0">
                <a:latin typeface="+mn-lt"/>
                <a:cs typeface="Calibri"/>
              </a:rPr>
              <a:t> </a:t>
            </a:r>
            <a:r>
              <a:rPr sz="2400" dirty="0">
                <a:latin typeface="+mn-lt"/>
                <a:cs typeface="Calibri"/>
              </a:rPr>
              <a:t>every</a:t>
            </a:r>
            <a:r>
              <a:rPr sz="2400" spc="-38" dirty="0">
                <a:latin typeface="+mn-lt"/>
                <a:cs typeface="Calibri"/>
              </a:rPr>
              <a:t> </a:t>
            </a:r>
            <a:r>
              <a:rPr sz="2400" dirty="0">
                <a:latin typeface="+mn-lt"/>
                <a:cs typeface="Calibri"/>
              </a:rPr>
              <a:t>reachable</a:t>
            </a:r>
            <a:r>
              <a:rPr sz="2400" spc="-30" dirty="0">
                <a:latin typeface="+mn-lt"/>
                <a:cs typeface="Calibri"/>
              </a:rPr>
              <a:t> </a:t>
            </a:r>
            <a:r>
              <a:rPr sz="2400" dirty="0">
                <a:latin typeface="+mn-lt"/>
                <a:cs typeface="Calibri"/>
              </a:rPr>
              <a:t>state</a:t>
            </a:r>
            <a:r>
              <a:rPr sz="2400" spc="-34" dirty="0">
                <a:latin typeface="+mn-lt"/>
                <a:cs typeface="Calibri"/>
              </a:rPr>
              <a:t> </a:t>
            </a:r>
            <a:r>
              <a:rPr sz="2400" dirty="0">
                <a:latin typeface="+mn-lt"/>
                <a:cs typeface="Calibri"/>
              </a:rPr>
              <a:t>is</a:t>
            </a:r>
            <a:r>
              <a:rPr sz="2400" spc="-26" dirty="0">
                <a:latin typeface="+mn-lt"/>
                <a:cs typeface="Calibri"/>
              </a:rPr>
              <a:t> </a:t>
            </a:r>
            <a:r>
              <a:rPr sz="2400" spc="-8" dirty="0">
                <a:latin typeface="+mn-lt"/>
                <a:cs typeface="Calibri"/>
              </a:rPr>
              <a:t>secure.</a:t>
            </a:r>
            <a:endParaRPr sz="2400" dirty="0">
              <a:latin typeface="+mn-lt"/>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pic>
        <p:nvPicPr>
          <p:cNvPr id="5" name="object 5"/>
          <p:cNvPicPr/>
          <p:nvPr/>
        </p:nvPicPr>
        <p:blipFill>
          <a:blip r:embed="rId2" cstate="print"/>
          <a:stretch>
            <a:fillRect/>
          </a:stretch>
        </p:blipFill>
        <p:spPr>
          <a:xfrm>
            <a:off x="612830" y="1776325"/>
            <a:ext cx="237389" cy="309638"/>
          </a:xfrm>
          <a:prstGeom prst="rect">
            <a:avLst/>
          </a:prstGeom>
        </p:spPr>
      </p:pic>
      <p:pic>
        <p:nvPicPr>
          <p:cNvPr id="6" name="object 6"/>
          <p:cNvPicPr/>
          <p:nvPr/>
        </p:nvPicPr>
        <p:blipFill>
          <a:blip r:embed="rId3" cstate="print"/>
          <a:stretch>
            <a:fillRect/>
          </a:stretch>
        </p:blipFill>
        <p:spPr>
          <a:xfrm>
            <a:off x="2959746" y="3872795"/>
            <a:ext cx="242454" cy="308264"/>
          </a:xfrm>
          <a:prstGeom prst="rect">
            <a:avLst/>
          </a:prstGeom>
        </p:spPr>
      </p:pic>
      <p:sp>
        <p:nvSpPr>
          <p:cNvPr id="7" name="object 7"/>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dirty="0">
              <a:latin typeface="Calibri"/>
              <a:cs typeface="Calibri"/>
            </a:endParaRPr>
          </a:p>
        </p:txBody>
      </p:sp>
      <p:sp>
        <p:nvSpPr>
          <p:cNvPr id="8" name="object 8"/>
          <p:cNvSpPr txBox="1"/>
          <p:nvPr/>
        </p:nvSpPr>
        <p:spPr>
          <a:xfrm>
            <a:off x="1161529" y="1653336"/>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pic>
        <p:nvPicPr>
          <p:cNvPr id="9" name="object 9"/>
          <p:cNvPicPr/>
          <p:nvPr/>
        </p:nvPicPr>
        <p:blipFill>
          <a:blip r:embed="rId4" cstate="print"/>
          <a:stretch>
            <a:fillRect/>
          </a:stretch>
        </p:blipFill>
        <p:spPr>
          <a:xfrm>
            <a:off x="5350995" y="1642777"/>
            <a:ext cx="190840" cy="246357"/>
          </a:xfrm>
          <a:prstGeom prst="rect">
            <a:avLst/>
          </a:prstGeom>
        </p:spPr>
      </p:pic>
      <p:pic>
        <p:nvPicPr>
          <p:cNvPr id="10" name="object 10"/>
          <p:cNvPicPr/>
          <p:nvPr/>
        </p:nvPicPr>
        <p:blipFill>
          <a:blip r:embed="rId4" cstate="print"/>
          <a:stretch>
            <a:fillRect/>
          </a:stretch>
        </p:blipFill>
        <p:spPr>
          <a:xfrm>
            <a:off x="5932782" y="1642777"/>
            <a:ext cx="190840" cy="246357"/>
          </a:xfrm>
          <a:prstGeom prst="rect">
            <a:avLst/>
          </a:prstGeom>
        </p:spPr>
      </p:pic>
      <p:pic>
        <p:nvPicPr>
          <p:cNvPr id="11" name="object 11"/>
          <p:cNvPicPr/>
          <p:nvPr/>
        </p:nvPicPr>
        <p:blipFill>
          <a:blip r:embed="rId4" cstate="print"/>
          <a:stretch>
            <a:fillRect/>
          </a:stretch>
        </p:blipFill>
        <p:spPr>
          <a:xfrm>
            <a:off x="6514569" y="1642777"/>
            <a:ext cx="190840" cy="246357"/>
          </a:xfrm>
          <a:prstGeom prst="rect">
            <a:avLst/>
          </a:prstGeom>
        </p:spPr>
      </p:pic>
      <p:pic>
        <p:nvPicPr>
          <p:cNvPr id="12" name="object 12"/>
          <p:cNvPicPr/>
          <p:nvPr/>
        </p:nvPicPr>
        <p:blipFill>
          <a:blip r:embed="rId4" cstate="print"/>
          <a:stretch>
            <a:fillRect/>
          </a:stretch>
        </p:blipFill>
        <p:spPr>
          <a:xfrm>
            <a:off x="7096356" y="1642777"/>
            <a:ext cx="190840" cy="246357"/>
          </a:xfrm>
          <a:prstGeom prst="rect">
            <a:avLst/>
          </a:prstGeom>
        </p:spPr>
      </p:pic>
      <p:pic>
        <p:nvPicPr>
          <p:cNvPr id="13" name="object 13"/>
          <p:cNvPicPr/>
          <p:nvPr/>
        </p:nvPicPr>
        <p:blipFill>
          <a:blip r:embed="rId4" cstate="print"/>
          <a:stretch>
            <a:fillRect/>
          </a:stretch>
        </p:blipFill>
        <p:spPr>
          <a:xfrm>
            <a:off x="5350995" y="2391442"/>
            <a:ext cx="190840" cy="246357"/>
          </a:xfrm>
          <a:prstGeom prst="rect">
            <a:avLst/>
          </a:prstGeom>
        </p:spPr>
      </p:pic>
      <p:pic>
        <p:nvPicPr>
          <p:cNvPr id="14" name="object 14"/>
          <p:cNvPicPr/>
          <p:nvPr/>
        </p:nvPicPr>
        <p:blipFill>
          <a:blip r:embed="rId4" cstate="print"/>
          <a:stretch>
            <a:fillRect/>
          </a:stretch>
        </p:blipFill>
        <p:spPr>
          <a:xfrm>
            <a:off x="5932782" y="2391442"/>
            <a:ext cx="190840" cy="246357"/>
          </a:xfrm>
          <a:prstGeom prst="rect">
            <a:avLst/>
          </a:prstGeom>
        </p:spPr>
      </p:pic>
      <p:pic>
        <p:nvPicPr>
          <p:cNvPr id="15" name="object 15"/>
          <p:cNvPicPr/>
          <p:nvPr/>
        </p:nvPicPr>
        <p:blipFill>
          <a:blip r:embed="rId4" cstate="print"/>
          <a:stretch>
            <a:fillRect/>
          </a:stretch>
        </p:blipFill>
        <p:spPr>
          <a:xfrm>
            <a:off x="6514569" y="2391442"/>
            <a:ext cx="190840" cy="246357"/>
          </a:xfrm>
          <a:prstGeom prst="rect">
            <a:avLst/>
          </a:prstGeom>
        </p:spPr>
      </p:pic>
      <p:pic>
        <p:nvPicPr>
          <p:cNvPr id="16" name="object 16"/>
          <p:cNvPicPr/>
          <p:nvPr/>
        </p:nvPicPr>
        <p:blipFill>
          <a:blip r:embed="rId4" cstate="print"/>
          <a:stretch>
            <a:fillRect/>
          </a:stretch>
        </p:blipFill>
        <p:spPr>
          <a:xfrm>
            <a:off x="7096356" y="2391442"/>
            <a:ext cx="190840" cy="246357"/>
          </a:xfrm>
          <a:prstGeom prst="rect">
            <a:avLst/>
          </a:prstGeom>
        </p:spPr>
      </p:pic>
      <p:pic>
        <p:nvPicPr>
          <p:cNvPr id="17" name="object 17"/>
          <p:cNvPicPr/>
          <p:nvPr/>
        </p:nvPicPr>
        <p:blipFill>
          <a:blip r:embed="rId4" cstate="print"/>
          <a:stretch>
            <a:fillRect/>
          </a:stretch>
        </p:blipFill>
        <p:spPr>
          <a:xfrm>
            <a:off x="5350995" y="3140107"/>
            <a:ext cx="190840" cy="246357"/>
          </a:xfrm>
          <a:prstGeom prst="rect">
            <a:avLst/>
          </a:prstGeom>
        </p:spPr>
      </p:pic>
      <p:pic>
        <p:nvPicPr>
          <p:cNvPr id="18" name="object 18"/>
          <p:cNvPicPr/>
          <p:nvPr/>
        </p:nvPicPr>
        <p:blipFill>
          <a:blip r:embed="rId4" cstate="print"/>
          <a:stretch>
            <a:fillRect/>
          </a:stretch>
        </p:blipFill>
        <p:spPr>
          <a:xfrm>
            <a:off x="5932782" y="3140107"/>
            <a:ext cx="190840" cy="246357"/>
          </a:xfrm>
          <a:prstGeom prst="rect">
            <a:avLst/>
          </a:prstGeom>
        </p:spPr>
      </p:pic>
      <p:pic>
        <p:nvPicPr>
          <p:cNvPr id="19" name="object 19"/>
          <p:cNvPicPr/>
          <p:nvPr/>
        </p:nvPicPr>
        <p:blipFill>
          <a:blip r:embed="rId4" cstate="print"/>
          <a:stretch>
            <a:fillRect/>
          </a:stretch>
        </p:blipFill>
        <p:spPr>
          <a:xfrm>
            <a:off x="6514569" y="3140107"/>
            <a:ext cx="190840" cy="246357"/>
          </a:xfrm>
          <a:prstGeom prst="rect">
            <a:avLst/>
          </a:prstGeom>
        </p:spPr>
      </p:pic>
      <p:pic>
        <p:nvPicPr>
          <p:cNvPr id="20" name="object 20"/>
          <p:cNvPicPr/>
          <p:nvPr/>
        </p:nvPicPr>
        <p:blipFill>
          <a:blip r:embed="rId4" cstate="print"/>
          <a:stretch>
            <a:fillRect/>
          </a:stretch>
        </p:blipFill>
        <p:spPr>
          <a:xfrm>
            <a:off x="7096356" y="3140107"/>
            <a:ext cx="190840" cy="246357"/>
          </a:xfrm>
          <a:prstGeom prst="rect">
            <a:avLst/>
          </a:prstGeom>
        </p:spPr>
      </p:pic>
      <p:pic>
        <p:nvPicPr>
          <p:cNvPr id="21" name="object 21"/>
          <p:cNvPicPr/>
          <p:nvPr/>
        </p:nvPicPr>
        <p:blipFill>
          <a:blip r:embed="rId4" cstate="print"/>
          <a:stretch>
            <a:fillRect/>
          </a:stretch>
        </p:blipFill>
        <p:spPr>
          <a:xfrm>
            <a:off x="5350995" y="3889915"/>
            <a:ext cx="190840" cy="246357"/>
          </a:xfrm>
          <a:prstGeom prst="rect">
            <a:avLst/>
          </a:prstGeom>
        </p:spPr>
      </p:pic>
      <p:pic>
        <p:nvPicPr>
          <p:cNvPr id="22" name="object 22"/>
          <p:cNvPicPr/>
          <p:nvPr/>
        </p:nvPicPr>
        <p:blipFill>
          <a:blip r:embed="rId4" cstate="print"/>
          <a:stretch>
            <a:fillRect/>
          </a:stretch>
        </p:blipFill>
        <p:spPr>
          <a:xfrm>
            <a:off x="5932782" y="3889915"/>
            <a:ext cx="190840" cy="246357"/>
          </a:xfrm>
          <a:prstGeom prst="rect">
            <a:avLst/>
          </a:prstGeom>
        </p:spPr>
      </p:pic>
      <p:pic>
        <p:nvPicPr>
          <p:cNvPr id="23" name="object 23"/>
          <p:cNvPicPr/>
          <p:nvPr/>
        </p:nvPicPr>
        <p:blipFill>
          <a:blip r:embed="rId4" cstate="print"/>
          <a:stretch>
            <a:fillRect/>
          </a:stretch>
        </p:blipFill>
        <p:spPr>
          <a:xfrm>
            <a:off x="6514569" y="3889915"/>
            <a:ext cx="190840" cy="246357"/>
          </a:xfrm>
          <a:prstGeom prst="rect">
            <a:avLst/>
          </a:prstGeom>
        </p:spPr>
      </p:pic>
      <p:pic>
        <p:nvPicPr>
          <p:cNvPr id="24" name="object 24"/>
          <p:cNvPicPr/>
          <p:nvPr/>
        </p:nvPicPr>
        <p:blipFill>
          <a:blip r:embed="rId4" cstate="print"/>
          <a:stretch>
            <a:fillRect/>
          </a:stretch>
        </p:blipFill>
        <p:spPr>
          <a:xfrm>
            <a:off x="7096356" y="3889915"/>
            <a:ext cx="190840" cy="246357"/>
          </a:xfrm>
          <a:prstGeom prst="rect">
            <a:avLst/>
          </a:prstGeom>
        </p:spPr>
      </p:pic>
      <p:sp>
        <p:nvSpPr>
          <p:cNvPr id="25" name="object 25"/>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26" name="object 26"/>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27" name="object 27"/>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28" name="object 28"/>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29" name="object 29"/>
          <p:cNvGrpSpPr/>
          <p:nvPr/>
        </p:nvGrpSpPr>
        <p:grpSpPr>
          <a:xfrm>
            <a:off x="1458639" y="2551487"/>
            <a:ext cx="942499" cy="1098233"/>
            <a:chOff x="1944852" y="3401983"/>
            <a:chExt cx="1256665" cy="1464310"/>
          </a:xfrm>
        </p:grpSpPr>
        <p:pic>
          <p:nvPicPr>
            <p:cNvPr id="30" name="object 30"/>
            <p:cNvPicPr/>
            <p:nvPr/>
          </p:nvPicPr>
          <p:blipFill>
            <a:blip r:embed="rId5" cstate="print"/>
            <a:stretch>
              <a:fillRect/>
            </a:stretch>
          </p:blipFill>
          <p:spPr>
            <a:xfrm>
              <a:off x="1944852" y="3401983"/>
              <a:ext cx="325694" cy="411018"/>
            </a:xfrm>
            <a:prstGeom prst="rect">
              <a:avLst/>
            </a:prstGeom>
          </p:spPr>
        </p:pic>
        <p:pic>
          <p:nvPicPr>
            <p:cNvPr id="31" name="object 31"/>
            <p:cNvPicPr/>
            <p:nvPr/>
          </p:nvPicPr>
          <p:blipFill>
            <a:blip r:embed="rId6" cstate="print"/>
            <a:stretch>
              <a:fillRect/>
            </a:stretch>
          </p:blipFill>
          <p:spPr>
            <a:xfrm>
              <a:off x="2887194" y="4455067"/>
              <a:ext cx="314036" cy="411018"/>
            </a:xfrm>
            <a:prstGeom prst="rect">
              <a:avLst/>
            </a:prstGeom>
          </p:spPr>
        </p:pic>
      </p:grpSp>
      <p:sp>
        <p:nvSpPr>
          <p:cNvPr id="32" name="object 32"/>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33" name="object 33"/>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34" name="object 34"/>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5" name="object 35"/>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6" name="object 36"/>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7" name="object 37"/>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8" name="object 38"/>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39" name="object 39"/>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40" name="object 40"/>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1" name="object 41"/>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2" name="object 42"/>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3" name="object 43"/>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4" name="object 44"/>
          <p:cNvSpPr txBox="1"/>
          <p:nvPr/>
        </p:nvSpPr>
        <p:spPr>
          <a:xfrm>
            <a:off x="3427356" y="3746034"/>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5" name="object 45"/>
          <p:cNvSpPr txBox="1"/>
          <p:nvPr/>
        </p:nvSpPr>
        <p:spPr>
          <a:xfrm>
            <a:off x="2648309" y="3237222"/>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6" name="object 46"/>
          <p:cNvSpPr txBox="1"/>
          <p:nvPr/>
        </p:nvSpPr>
        <p:spPr>
          <a:xfrm>
            <a:off x="1898932" y="2436107"/>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7" name="TextBox 46">
            <a:extLst>
              <a:ext uri="{FF2B5EF4-FFF2-40B4-BE49-F238E27FC236}">
                <a16:creationId xmlns:a16="http://schemas.microsoft.com/office/drawing/2014/main" id="{0EAD3E7B-7720-0BCA-80E3-16B97C1A078F}"/>
              </a:ext>
            </a:extLst>
          </p:cNvPr>
          <p:cNvSpPr txBox="1"/>
          <p:nvPr/>
        </p:nvSpPr>
        <p:spPr>
          <a:xfrm>
            <a:off x="2929258" y="4689736"/>
            <a:ext cx="2805576" cy="338554"/>
          </a:xfrm>
          <a:prstGeom prst="rect">
            <a:avLst/>
          </a:prstGeom>
          <a:noFill/>
        </p:spPr>
        <p:txBody>
          <a:bodyPr wrap="none" rtlCol="0">
            <a:spAutoFit/>
          </a:bodyPr>
          <a:lstStyle/>
          <a:p>
            <a:r>
              <a:rPr lang="en-US" sz="1600" dirty="0">
                <a:solidFill>
                  <a:srgbClr val="FF0000"/>
                </a:solidFill>
              </a:rPr>
              <a:t>No Read Up, No Write Down</a:t>
            </a:r>
          </a:p>
        </p:txBody>
      </p:sp>
      <p:cxnSp>
        <p:nvCxnSpPr>
          <p:cNvPr id="49" name="Straight Arrow Connector 48">
            <a:extLst>
              <a:ext uri="{FF2B5EF4-FFF2-40B4-BE49-F238E27FC236}">
                <a16:creationId xmlns:a16="http://schemas.microsoft.com/office/drawing/2014/main" id="{1791BF2D-EE2C-4CAC-E7AB-4A553AFCBC2D}"/>
              </a:ext>
            </a:extLst>
          </p:cNvPr>
          <p:cNvCxnSpPr>
            <a:cxnSpLocks/>
            <a:stCxn id="8" idx="2"/>
          </p:cNvCxnSpPr>
          <p:nvPr/>
        </p:nvCxnSpPr>
        <p:spPr>
          <a:xfrm flipH="1">
            <a:off x="1205704" y="2056720"/>
            <a:ext cx="46010" cy="22505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3D52EB8-0627-788D-01C8-FB284811BDC6}"/>
              </a:ext>
            </a:extLst>
          </p:cNvPr>
          <p:cNvCxnSpPr>
            <a:cxnSpLocks/>
            <a:stCxn id="27" idx="0"/>
          </p:cNvCxnSpPr>
          <p:nvPr/>
        </p:nvCxnSpPr>
        <p:spPr>
          <a:xfrm flipV="1">
            <a:off x="997917" y="1507958"/>
            <a:ext cx="0" cy="135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C5D7CAE-1F31-2307-F068-C4FBF4759AAF}"/>
              </a:ext>
            </a:extLst>
          </p:cNvPr>
          <p:cNvCxnSpPr>
            <a:cxnSpLocks/>
            <a:stCxn id="46" idx="2"/>
          </p:cNvCxnSpPr>
          <p:nvPr/>
        </p:nvCxnSpPr>
        <p:spPr>
          <a:xfrm flipH="1">
            <a:off x="1967606" y="2839491"/>
            <a:ext cx="21511" cy="1495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C68B61C-6E08-C7EA-48C7-7C59A0F2FAEF}"/>
              </a:ext>
            </a:extLst>
          </p:cNvPr>
          <p:cNvCxnSpPr>
            <a:cxnSpLocks/>
            <a:stCxn id="45" idx="2"/>
          </p:cNvCxnSpPr>
          <p:nvPr/>
        </p:nvCxnSpPr>
        <p:spPr>
          <a:xfrm flipH="1">
            <a:off x="2726520" y="3640606"/>
            <a:ext cx="11974" cy="6666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7AD6C36-66D1-2F87-D432-F9A2C2CA27E2}"/>
              </a:ext>
            </a:extLst>
          </p:cNvPr>
          <p:cNvCxnSpPr>
            <a:cxnSpLocks/>
            <a:stCxn id="44" idx="2"/>
          </p:cNvCxnSpPr>
          <p:nvPr/>
        </p:nvCxnSpPr>
        <p:spPr>
          <a:xfrm>
            <a:off x="3517541" y="4149418"/>
            <a:ext cx="0" cy="2150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7FECA12-53EC-5210-4405-8228DD02840B}"/>
              </a:ext>
            </a:extLst>
          </p:cNvPr>
          <p:cNvCxnSpPr>
            <a:cxnSpLocks/>
            <a:stCxn id="7" idx="0"/>
          </p:cNvCxnSpPr>
          <p:nvPr/>
        </p:nvCxnSpPr>
        <p:spPr>
          <a:xfrm flipV="1">
            <a:off x="1781063" y="1507958"/>
            <a:ext cx="12676" cy="899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0C31915-39DB-95A2-FA5A-74D9276F50DA}"/>
              </a:ext>
            </a:extLst>
          </p:cNvPr>
          <p:cNvCxnSpPr>
            <a:cxnSpLocks/>
            <a:stCxn id="42" idx="0"/>
          </p:cNvCxnSpPr>
          <p:nvPr/>
        </p:nvCxnSpPr>
        <p:spPr>
          <a:xfrm flipV="1">
            <a:off x="2508296" y="1507958"/>
            <a:ext cx="8316" cy="1708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C3B3B6D-3CA5-3454-7F4F-2489C4CA8A28}"/>
              </a:ext>
            </a:extLst>
          </p:cNvPr>
          <p:cNvCxnSpPr>
            <a:cxnSpLocks/>
          </p:cNvCxnSpPr>
          <p:nvPr/>
        </p:nvCxnSpPr>
        <p:spPr>
          <a:xfrm flipH="1" flipV="1">
            <a:off x="3285376" y="1507958"/>
            <a:ext cx="4446" cy="2236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17424"/>
            <a:ext cx="7616666" cy="2958342"/>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Consider</a:t>
            </a:r>
            <a:r>
              <a:rPr sz="2100" spc="-34" dirty="0">
                <a:latin typeface="Calibri"/>
                <a:cs typeface="Calibri"/>
              </a:rPr>
              <a:t> </a:t>
            </a:r>
            <a:r>
              <a:rPr sz="2100" dirty="0">
                <a:latin typeface="Calibri"/>
                <a:cs typeface="Calibri"/>
              </a:rPr>
              <a:t>a</a:t>
            </a:r>
            <a:r>
              <a:rPr sz="2100" spc="-49"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with</a:t>
            </a:r>
            <a:r>
              <a:rPr sz="2100" spc="-45" dirty="0">
                <a:latin typeface="Calibri"/>
                <a:cs typeface="Calibri"/>
              </a:rPr>
              <a:t> </a:t>
            </a:r>
            <a:r>
              <a:rPr sz="2100" dirty="0">
                <a:latin typeface="Calibri"/>
                <a:cs typeface="Calibri"/>
              </a:rPr>
              <a:t>subjects</a:t>
            </a:r>
            <a:r>
              <a:rPr sz="2100" spc="-23" dirty="0">
                <a:latin typeface="Calibri"/>
                <a:cs typeface="Calibri"/>
              </a:rPr>
              <a:t> </a:t>
            </a:r>
            <a:r>
              <a:rPr sz="2100" dirty="0">
                <a:latin typeface="Calibri"/>
                <a:cs typeface="Calibri"/>
              </a:rPr>
              <a:t>s1,</a:t>
            </a:r>
            <a:r>
              <a:rPr sz="2100" spc="-38" dirty="0">
                <a:latin typeface="Calibri"/>
                <a:cs typeface="Calibri"/>
              </a:rPr>
              <a:t> </a:t>
            </a:r>
            <a:r>
              <a:rPr sz="2100" dirty="0">
                <a:latin typeface="Calibri"/>
                <a:cs typeface="Calibri"/>
              </a:rPr>
              <a:t>s2,</a:t>
            </a:r>
            <a:r>
              <a:rPr sz="2100" spc="-34" dirty="0">
                <a:latin typeface="Calibri"/>
                <a:cs typeface="Calibri"/>
              </a:rPr>
              <a:t> </a:t>
            </a:r>
            <a:r>
              <a:rPr sz="2100" dirty="0">
                <a:latin typeface="Calibri"/>
                <a:cs typeface="Calibri"/>
              </a:rPr>
              <a:t>and</a:t>
            </a:r>
            <a:r>
              <a:rPr sz="2100" spc="-49" dirty="0">
                <a:latin typeface="Calibri"/>
                <a:cs typeface="Calibri"/>
              </a:rPr>
              <a:t> </a:t>
            </a:r>
            <a:r>
              <a:rPr sz="2100" dirty="0">
                <a:latin typeface="Calibri"/>
                <a:cs typeface="Calibri"/>
              </a:rPr>
              <a:t>objects</a:t>
            </a:r>
            <a:r>
              <a:rPr sz="2100" spc="-30" dirty="0">
                <a:latin typeface="Calibri"/>
                <a:cs typeface="Calibri"/>
              </a:rPr>
              <a:t> </a:t>
            </a:r>
            <a:r>
              <a:rPr sz="2100" dirty="0">
                <a:latin typeface="Calibri"/>
                <a:cs typeface="Calibri"/>
              </a:rPr>
              <a:t>o1,</a:t>
            </a:r>
            <a:r>
              <a:rPr sz="2100" spc="-45" dirty="0">
                <a:latin typeface="Calibri"/>
                <a:cs typeface="Calibri"/>
              </a:rPr>
              <a:t> </a:t>
            </a:r>
            <a:r>
              <a:rPr sz="2100" spc="-19" dirty="0">
                <a:latin typeface="Calibri"/>
                <a:cs typeface="Calibri"/>
              </a:rPr>
              <a:t>o2</a:t>
            </a:r>
            <a:endParaRPr sz="2100" dirty="0">
              <a:latin typeface="Calibri"/>
              <a:cs typeface="Calibri"/>
            </a:endParaRPr>
          </a:p>
          <a:p>
            <a:pPr marL="170497" marR="4409123" lvl="1" indent="-170497" algn="r">
              <a:spcBef>
                <a:spcPts val="184"/>
              </a:spcBef>
              <a:buFont typeface="Arial"/>
              <a:buChar char="•"/>
              <a:tabLst>
                <a:tab pos="170497" algn="l"/>
              </a:tabLst>
            </a:pPr>
            <a:r>
              <a:rPr sz="1800" dirty="0">
                <a:latin typeface="Calibri"/>
                <a:cs typeface="Calibri"/>
              </a:rPr>
              <a:t>Lm(s1)</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Lc(s1)</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L(o1)</a:t>
            </a:r>
            <a:r>
              <a:rPr sz="1800" spc="-26" dirty="0">
                <a:latin typeface="Calibri"/>
                <a:cs typeface="Calibri"/>
              </a:rPr>
              <a:t> </a:t>
            </a:r>
            <a:r>
              <a:rPr sz="1800" dirty="0">
                <a:latin typeface="Calibri"/>
                <a:cs typeface="Calibri"/>
              </a:rPr>
              <a:t>=</a:t>
            </a:r>
            <a:r>
              <a:rPr lang="en-US" sz="1800" spc="-15" dirty="0">
                <a:latin typeface="Calibri"/>
                <a:cs typeface="Calibri"/>
              </a:rPr>
              <a:t> </a:t>
            </a:r>
            <a:r>
              <a:rPr sz="1800" spc="-15" dirty="0">
                <a:latin typeface="Calibri"/>
                <a:cs typeface="Calibri"/>
              </a:rPr>
              <a:t>high</a:t>
            </a:r>
            <a:endParaRPr sz="1800" dirty="0">
              <a:latin typeface="Calibri"/>
              <a:cs typeface="Calibri"/>
            </a:endParaRPr>
          </a:p>
          <a:p>
            <a:pPr marL="170497" marR="4472464" lvl="1" indent="-170497" algn="r">
              <a:spcBef>
                <a:spcPts val="164"/>
              </a:spcBef>
              <a:buFont typeface="Arial"/>
              <a:buChar char="•"/>
              <a:tabLst>
                <a:tab pos="170497" algn="l"/>
              </a:tabLst>
            </a:pPr>
            <a:r>
              <a:rPr sz="1800" dirty="0">
                <a:latin typeface="Calibri"/>
                <a:cs typeface="Calibri"/>
              </a:rPr>
              <a:t>Lm(s2)</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Lc(s2)</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L(o2)</a:t>
            </a:r>
            <a:r>
              <a:rPr sz="1800" spc="-26" dirty="0">
                <a:latin typeface="Calibri"/>
                <a:cs typeface="Calibri"/>
              </a:rPr>
              <a:t> </a:t>
            </a:r>
            <a:r>
              <a:rPr sz="1800" dirty="0">
                <a:latin typeface="Calibri"/>
                <a:cs typeface="Calibri"/>
              </a:rPr>
              <a:t>=</a:t>
            </a:r>
            <a:r>
              <a:rPr sz="1800" spc="-15" dirty="0">
                <a:latin typeface="Calibri"/>
                <a:cs typeface="Calibri"/>
              </a:rPr>
              <a:t> </a:t>
            </a:r>
            <a:r>
              <a:rPr sz="1800" spc="-19" dirty="0">
                <a:latin typeface="Calibri"/>
                <a:cs typeface="Calibri"/>
              </a:rPr>
              <a:t>low</a:t>
            </a:r>
            <a:endParaRPr sz="1800" dirty="0">
              <a:latin typeface="Calibri"/>
              <a:cs typeface="Calibri"/>
            </a:endParaRPr>
          </a:p>
          <a:p>
            <a:pPr marL="170497" marR="4384358" indent="-170497" algn="r">
              <a:spcBef>
                <a:spcPts val="472"/>
              </a:spcBef>
              <a:buFont typeface="Arial"/>
              <a:buChar char="•"/>
              <a:tabLst>
                <a:tab pos="170497" algn="l"/>
              </a:tabLst>
            </a:pPr>
            <a:r>
              <a:rPr sz="2100" dirty="0">
                <a:latin typeface="Calibri"/>
                <a:cs typeface="Calibri"/>
              </a:rPr>
              <a:t>And</a:t>
            </a:r>
            <a:r>
              <a:rPr sz="2100" spc="-19" dirty="0">
                <a:latin typeface="Calibri"/>
                <a:cs typeface="Calibri"/>
              </a:rPr>
              <a:t> </a:t>
            </a:r>
            <a:r>
              <a:rPr sz="2100" dirty="0">
                <a:latin typeface="Calibri"/>
                <a:cs typeface="Calibri"/>
              </a:rPr>
              <a:t>the</a:t>
            </a:r>
            <a:r>
              <a:rPr sz="2100" spc="-23" dirty="0">
                <a:latin typeface="Calibri"/>
                <a:cs typeface="Calibri"/>
              </a:rPr>
              <a:t> </a:t>
            </a:r>
            <a:r>
              <a:rPr sz="2100" dirty="0">
                <a:latin typeface="Calibri"/>
                <a:cs typeface="Calibri"/>
              </a:rPr>
              <a:t>following</a:t>
            </a:r>
            <a:r>
              <a:rPr sz="2100" spc="-26" dirty="0">
                <a:latin typeface="Calibri"/>
                <a:cs typeface="Calibri"/>
              </a:rPr>
              <a:t> </a:t>
            </a:r>
            <a:r>
              <a:rPr sz="2100" spc="-8" dirty="0">
                <a:latin typeface="Calibri"/>
                <a:cs typeface="Calibri"/>
              </a:rPr>
              <a:t>execution</a:t>
            </a:r>
            <a:endParaRPr sz="2100" dirty="0">
              <a:latin typeface="Calibri"/>
              <a:cs typeface="Calibri"/>
            </a:endParaRPr>
          </a:p>
          <a:p>
            <a:pPr marL="522923" marR="3810" lvl="1" indent="-170497">
              <a:lnSpc>
                <a:spcPts val="1943"/>
              </a:lnSpc>
              <a:spcBef>
                <a:spcPts val="431"/>
              </a:spcBef>
              <a:buFont typeface="Arial"/>
              <a:buChar char="•"/>
              <a:tabLst>
                <a:tab pos="523875" algn="l"/>
              </a:tabLst>
            </a:pPr>
            <a:r>
              <a:rPr sz="1800" dirty="0">
                <a:latin typeface="Calibri"/>
                <a:cs typeface="Calibri"/>
              </a:rPr>
              <a:t>s1</a:t>
            </a:r>
            <a:r>
              <a:rPr sz="1800" spc="-34" dirty="0">
                <a:latin typeface="Calibri"/>
                <a:cs typeface="Calibri"/>
              </a:rPr>
              <a:t> </a:t>
            </a:r>
            <a:r>
              <a:rPr sz="1800" dirty="0">
                <a:latin typeface="Calibri"/>
                <a:cs typeface="Calibri"/>
              </a:rPr>
              <a:t>gets</a:t>
            </a:r>
            <a:r>
              <a:rPr sz="1800" spc="-41" dirty="0">
                <a:latin typeface="Calibri"/>
                <a:cs typeface="Calibri"/>
              </a:rPr>
              <a:t> </a:t>
            </a:r>
            <a:r>
              <a:rPr sz="1800" dirty="0">
                <a:latin typeface="Calibri"/>
                <a:cs typeface="Calibri"/>
              </a:rPr>
              <a:t>access</a:t>
            </a:r>
            <a:r>
              <a:rPr sz="1800" spc="-34" dirty="0">
                <a:latin typeface="Calibri"/>
                <a:cs typeface="Calibri"/>
              </a:rPr>
              <a:t> </a:t>
            </a:r>
            <a:r>
              <a:rPr sz="1800" dirty="0">
                <a:latin typeface="Calibri"/>
                <a:cs typeface="Calibri"/>
              </a:rPr>
              <a:t>to</a:t>
            </a:r>
            <a:r>
              <a:rPr sz="1800" spc="-30" dirty="0">
                <a:latin typeface="Calibri"/>
                <a:cs typeface="Calibri"/>
              </a:rPr>
              <a:t> </a:t>
            </a:r>
            <a:r>
              <a:rPr sz="1800" dirty="0">
                <a:latin typeface="Calibri"/>
                <a:cs typeface="Calibri"/>
              </a:rPr>
              <a:t>o1,</a:t>
            </a:r>
            <a:r>
              <a:rPr sz="1800" spc="-34" dirty="0">
                <a:latin typeface="Calibri"/>
                <a:cs typeface="Calibri"/>
              </a:rPr>
              <a:t> </a:t>
            </a:r>
            <a:r>
              <a:rPr sz="1800" dirty="0">
                <a:latin typeface="Calibri"/>
                <a:cs typeface="Calibri"/>
              </a:rPr>
              <a:t>reads</a:t>
            </a:r>
            <a:r>
              <a:rPr sz="1800" spc="-34" dirty="0">
                <a:latin typeface="Calibri"/>
                <a:cs typeface="Calibri"/>
              </a:rPr>
              <a:t> </a:t>
            </a:r>
            <a:r>
              <a:rPr sz="1800" dirty="0">
                <a:latin typeface="Calibri"/>
                <a:cs typeface="Calibri"/>
              </a:rPr>
              <a:t>something,</a:t>
            </a:r>
            <a:r>
              <a:rPr sz="1800" spc="-26" dirty="0">
                <a:latin typeface="Calibri"/>
                <a:cs typeface="Calibri"/>
              </a:rPr>
              <a:t> </a:t>
            </a:r>
            <a:r>
              <a:rPr sz="1800" dirty="0">
                <a:latin typeface="Calibri"/>
                <a:cs typeface="Calibri"/>
              </a:rPr>
              <a:t>releases</a:t>
            </a:r>
            <a:r>
              <a:rPr sz="1800" spc="-38" dirty="0">
                <a:latin typeface="Calibri"/>
                <a:cs typeface="Calibri"/>
              </a:rPr>
              <a:t> </a:t>
            </a:r>
            <a:r>
              <a:rPr sz="1800" dirty="0">
                <a:latin typeface="Calibri"/>
                <a:cs typeface="Calibri"/>
              </a:rPr>
              <a:t>access,</a:t>
            </a:r>
            <a:r>
              <a:rPr sz="1800" spc="-38" dirty="0">
                <a:latin typeface="Calibri"/>
                <a:cs typeface="Calibri"/>
              </a:rPr>
              <a:t> </a:t>
            </a:r>
            <a:r>
              <a:rPr sz="1800" dirty="0">
                <a:latin typeface="Calibri"/>
                <a:cs typeface="Calibri"/>
              </a:rPr>
              <a:t>then</a:t>
            </a:r>
            <a:r>
              <a:rPr sz="1800" spc="-26" dirty="0">
                <a:latin typeface="Calibri"/>
                <a:cs typeface="Calibri"/>
              </a:rPr>
              <a:t> </a:t>
            </a:r>
            <a:r>
              <a:rPr sz="1800" b="1" dirty="0">
                <a:latin typeface="Calibri"/>
                <a:cs typeface="Calibri"/>
              </a:rPr>
              <a:t>changes</a:t>
            </a:r>
            <a:r>
              <a:rPr sz="1800" b="1" spc="-38" dirty="0">
                <a:latin typeface="Calibri"/>
                <a:cs typeface="Calibri"/>
              </a:rPr>
              <a:t> </a:t>
            </a:r>
            <a:r>
              <a:rPr sz="1800" b="1" spc="-8" dirty="0">
                <a:latin typeface="Calibri"/>
                <a:cs typeface="Calibri"/>
              </a:rPr>
              <a:t>current 	</a:t>
            </a:r>
            <a:r>
              <a:rPr sz="1800" b="1" dirty="0">
                <a:latin typeface="Calibri"/>
                <a:cs typeface="Calibri"/>
              </a:rPr>
              <a:t>level</a:t>
            </a:r>
            <a:r>
              <a:rPr sz="1800" b="1" spc="-11" dirty="0">
                <a:latin typeface="Calibri"/>
                <a:cs typeface="Calibri"/>
              </a:rPr>
              <a:t> </a:t>
            </a:r>
            <a:r>
              <a:rPr sz="1800" b="1" dirty="0">
                <a:latin typeface="Calibri"/>
                <a:cs typeface="Calibri"/>
              </a:rPr>
              <a:t>to</a:t>
            </a:r>
            <a:r>
              <a:rPr sz="1800" b="1" spc="-15" dirty="0">
                <a:latin typeface="Calibri"/>
                <a:cs typeface="Calibri"/>
              </a:rPr>
              <a:t> </a:t>
            </a:r>
            <a:r>
              <a:rPr sz="1800" b="1" dirty="0">
                <a:latin typeface="Calibri"/>
                <a:cs typeface="Calibri"/>
              </a:rPr>
              <a:t>low</a:t>
            </a:r>
            <a:r>
              <a:rPr sz="1800" dirty="0">
                <a:latin typeface="Calibri"/>
                <a:cs typeface="Calibri"/>
              </a:rPr>
              <a:t>,</a:t>
            </a:r>
            <a:r>
              <a:rPr sz="1800" spc="-23" dirty="0">
                <a:latin typeface="Calibri"/>
                <a:cs typeface="Calibri"/>
              </a:rPr>
              <a:t> </a:t>
            </a:r>
            <a:r>
              <a:rPr sz="1800" dirty="0">
                <a:latin typeface="Calibri"/>
                <a:cs typeface="Calibri"/>
              </a:rPr>
              <a:t>gets</a:t>
            </a:r>
            <a:r>
              <a:rPr sz="1800" spc="-15" dirty="0">
                <a:latin typeface="Calibri"/>
                <a:cs typeface="Calibri"/>
              </a:rPr>
              <a:t> </a:t>
            </a:r>
            <a:r>
              <a:rPr sz="1800" dirty="0">
                <a:latin typeface="Calibri"/>
                <a:cs typeface="Calibri"/>
              </a:rPr>
              <a:t>write</a:t>
            </a:r>
            <a:r>
              <a:rPr sz="1800" spc="-26" dirty="0">
                <a:latin typeface="Calibri"/>
                <a:cs typeface="Calibri"/>
              </a:rPr>
              <a:t> </a:t>
            </a:r>
            <a:r>
              <a:rPr sz="1800" dirty="0">
                <a:latin typeface="Calibri"/>
                <a:cs typeface="Calibri"/>
              </a:rPr>
              <a:t>access</a:t>
            </a:r>
            <a:r>
              <a:rPr sz="1800" spc="-23"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o2,</a:t>
            </a:r>
            <a:r>
              <a:rPr sz="1800" spc="-15" dirty="0">
                <a:latin typeface="Calibri"/>
                <a:cs typeface="Calibri"/>
              </a:rPr>
              <a:t> </a:t>
            </a:r>
            <a:r>
              <a:rPr sz="1800" dirty="0">
                <a:latin typeface="Calibri"/>
                <a:cs typeface="Calibri"/>
              </a:rPr>
              <a:t>writes</a:t>
            </a:r>
            <a:r>
              <a:rPr sz="1800" spc="-26" dirty="0">
                <a:latin typeface="Calibri"/>
                <a:cs typeface="Calibri"/>
              </a:rPr>
              <a:t> </a:t>
            </a:r>
            <a:r>
              <a:rPr sz="1800" dirty="0">
                <a:latin typeface="Calibri"/>
                <a:cs typeface="Calibri"/>
              </a:rPr>
              <a:t>to</a:t>
            </a:r>
            <a:r>
              <a:rPr sz="1800" spc="-30" dirty="0">
                <a:latin typeface="Calibri"/>
                <a:cs typeface="Calibri"/>
              </a:rPr>
              <a:t> </a:t>
            </a:r>
            <a:r>
              <a:rPr sz="1800" spc="-19" dirty="0">
                <a:latin typeface="Calibri"/>
                <a:cs typeface="Calibri"/>
              </a:rPr>
              <a:t>o2</a:t>
            </a:r>
            <a:endParaRPr sz="1800" dirty="0">
              <a:latin typeface="Calibri"/>
              <a:cs typeface="Calibri"/>
            </a:endParaRPr>
          </a:p>
          <a:p>
            <a:pPr marL="180022" indent="-170497">
              <a:spcBef>
                <a:spcPts val="446"/>
              </a:spcBef>
              <a:buFont typeface="Arial"/>
              <a:buChar char="•"/>
              <a:tabLst>
                <a:tab pos="180022" algn="l"/>
              </a:tabLst>
            </a:pPr>
            <a:r>
              <a:rPr sz="2100" dirty="0">
                <a:latin typeface="Calibri"/>
                <a:cs typeface="Calibri"/>
              </a:rPr>
              <a:t>Every</a:t>
            </a:r>
            <a:r>
              <a:rPr sz="2100" spc="-26" dirty="0">
                <a:latin typeface="Calibri"/>
                <a:cs typeface="Calibri"/>
              </a:rPr>
              <a:t> </a:t>
            </a:r>
            <a:r>
              <a:rPr sz="2100" dirty="0">
                <a:latin typeface="Calibri"/>
                <a:cs typeface="Calibri"/>
              </a:rPr>
              <a:t>state</a:t>
            </a:r>
            <a:r>
              <a:rPr sz="2100" spc="-23" dirty="0">
                <a:latin typeface="Calibri"/>
                <a:cs typeface="Calibri"/>
              </a:rPr>
              <a:t> </a:t>
            </a:r>
            <a:r>
              <a:rPr sz="2100" dirty="0">
                <a:latin typeface="Calibri"/>
                <a:cs typeface="Calibri"/>
              </a:rPr>
              <a:t>is</a:t>
            </a:r>
            <a:r>
              <a:rPr sz="2100" spc="-15" dirty="0">
                <a:latin typeface="Calibri"/>
                <a:cs typeface="Calibri"/>
              </a:rPr>
              <a:t> </a:t>
            </a:r>
            <a:r>
              <a:rPr sz="2100" dirty="0">
                <a:latin typeface="Calibri"/>
                <a:cs typeface="Calibri"/>
              </a:rPr>
              <a:t>secure,</a:t>
            </a:r>
            <a:r>
              <a:rPr sz="2100" spc="-8" dirty="0">
                <a:latin typeface="Calibri"/>
                <a:cs typeface="Calibri"/>
              </a:rPr>
              <a:t> </a:t>
            </a:r>
            <a:r>
              <a:rPr sz="2100" dirty="0">
                <a:latin typeface="Calibri"/>
                <a:cs typeface="Calibri"/>
              </a:rPr>
              <a:t>yet</a:t>
            </a:r>
            <a:r>
              <a:rPr sz="2100" spc="-26" dirty="0">
                <a:latin typeface="Calibri"/>
                <a:cs typeface="Calibri"/>
              </a:rPr>
              <a:t> </a:t>
            </a:r>
            <a:r>
              <a:rPr sz="2100" dirty="0">
                <a:latin typeface="Calibri"/>
                <a:cs typeface="Calibri"/>
              </a:rPr>
              <a:t>illegal</a:t>
            </a:r>
            <a:r>
              <a:rPr sz="2100" spc="-34" dirty="0">
                <a:latin typeface="Calibri"/>
                <a:cs typeface="Calibri"/>
              </a:rPr>
              <a:t> </a:t>
            </a:r>
            <a:r>
              <a:rPr sz="2100" dirty="0">
                <a:latin typeface="Calibri"/>
                <a:cs typeface="Calibri"/>
              </a:rPr>
              <a:t>information</a:t>
            </a:r>
            <a:r>
              <a:rPr sz="2100" spc="-15" dirty="0">
                <a:latin typeface="Calibri"/>
                <a:cs typeface="Calibri"/>
              </a:rPr>
              <a:t> </a:t>
            </a:r>
            <a:r>
              <a:rPr sz="2100" spc="-8" dirty="0">
                <a:latin typeface="Calibri"/>
                <a:cs typeface="Calibri"/>
              </a:rPr>
              <a:t>exists</a:t>
            </a:r>
            <a:endParaRPr sz="2100" dirty="0">
              <a:latin typeface="Calibri"/>
              <a:cs typeface="Calibri"/>
            </a:endParaRPr>
          </a:p>
          <a:p>
            <a:pPr marL="180022" marR="68580" indent="-170497">
              <a:lnSpc>
                <a:spcPts val="2265"/>
              </a:lnSpc>
              <a:spcBef>
                <a:spcPts val="784"/>
              </a:spcBef>
              <a:buFont typeface="Arial"/>
              <a:buChar char="•"/>
              <a:tabLst>
                <a:tab pos="180975" algn="l"/>
              </a:tabLst>
            </a:pPr>
            <a:r>
              <a:rPr sz="2100" dirty="0">
                <a:latin typeface="Calibri"/>
                <a:cs typeface="Calibri"/>
              </a:rPr>
              <a:t>Solution:</a:t>
            </a:r>
            <a:r>
              <a:rPr sz="2100" spc="-60" dirty="0">
                <a:latin typeface="Calibri"/>
                <a:cs typeface="Calibri"/>
              </a:rPr>
              <a:t> </a:t>
            </a:r>
            <a:r>
              <a:rPr sz="2100" dirty="0">
                <a:latin typeface="Calibri"/>
                <a:cs typeface="Calibri"/>
              </a:rPr>
              <a:t>subject</a:t>
            </a:r>
            <a:r>
              <a:rPr sz="2100" spc="-56" dirty="0">
                <a:latin typeface="Calibri"/>
                <a:cs typeface="Calibri"/>
              </a:rPr>
              <a:t> </a:t>
            </a:r>
            <a:r>
              <a:rPr sz="2100" dirty="0">
                <a:latin typeface="Calibri"/>
                <a:cs typeface="Calibri"/>
              </a:rPr>
              <a:t>cannot</a:t>
            </a:r>
            <a:r>
              <a:rPr sz="2100" spc="-75" dirty="0">
                <a:latin typeface="Calibri"/>
                <a:cs typeface="Calibri"/>
              </a:rPr>
              <a:t> </a:t>
            </a:r>
            <a:r>
              <a:rPr sz="2100" dirty="0">
                <a:latin typeface="Calibri"/>
                <a:cs typeface="Calibri"/>
              </a:rPr>
              <a:t>change</a:t>
            </a:r>
            <a:r>
              <a:rPr sz="2100" spc="-71" dirty="0">
                <a:latin typeface="Calibri"/>
                <a:cs typeface="Calibri"/>
              </a:rPr>
              <a:t> </a:t>
            </a:r>
            <a:r>
              <a:rPr sz="2100" dirty="0">
                <a:latin typeface="Calibri"/>
                <a:cs typeface="Calibri"/>
              </a:rPr>
              <a:t>current</a:t>
            </a:r>
            <a:r>
              <a:rPr sz="2100" spc="-64" dirty="0">
                <a:latin typeface="Calibri"/>
                <a:cs typeface="Calibri"/>
              </a:rPr>
              <a:t> </a:t>
            </a:r>
            <a:r>
              <a:rPr sz="2100" spc="-8" dirty="0">
                <a:latin typeface="Calibri"/>
                <a:cs typeface="Calibri"/>
              </a:rPr>
              <a:t>levels, 	</a:t>
            </a:r>
            <a:r>
              <a:rPr sz="2100" dirty="0">
                <a:latin typeface="Calibri"/>
                <a:cs typeface="Calibri"/>
              </a:rPr>
              <a:t>or</a:t>
            </a:r>
            <a:r>
              <a:rPr sz="2100" spc="-38" dirty="0">
                <a:latin typeface="Calibri"/>
                <a:cs typeface="Calibri"/>
              </a:rPr>
              <a:t> </a:t>
            </a:r>
            <a:r>
              <a:rPr sz="2100" dirty="0">
                <a:latin typeface="Calibri"/>
                <a:cs typeface="Calibri"/>
              </a:rPr>
              <a:t>cannot</a:t>
            </a:r>
            <a:r>
              <a:rPr sz="2100" spc="-23" dirty="0">
                <a:latin typeface="Calibri"/>
                <a:cs typeface="Calibri"/>
              </a:rPr>
              <a:t> </a:t>
            </a:r>
            <a:r>
              <a:rPr sz="2100" dirty="0">
                <a:latin typeface="Calibri"/>
                <a:cs typeface="Calibri"/>
              </a:rPr>
              <a:t>drop</a:t>
            </a:r>
            <a:r>
              <a:rPr sz="2100" spc="-26" dirty="0">
                <a:latin typeface="Calibri"/>
                <a:cs typeface="Calibri"/>
              </a:rPr>
              <a:t> </a:t>
            </a:r>
            <a:r>
              <a:rPr sz="2100" dirty="0">
                <a:latin typeface="Calibri"/>
                <a:cs typeface="Calibri"/>
              </a:rPr>
              <a:t>to</a:t>
            </a:r>
            <a:r>
              <a:rPr sz="2100" spc="-34" dirty="0">
                <a:latin typeface="Calibri"/>
                <a:cs typeface="Calibri"/>
              </a:rPr>
              <a:t> </a:t>
            </a:r>
            <a:r>
              <a:rPr sz="2100" dirty="0">
                <a:latin typeface="Calibri"/>
                <a:cs typeface="Calibri"/>
              </a:rPr>
              <a:t>below</a:t>
            </a:r>
            <a:r>
              <a:rPr sz="2100" spc="-34" dirty="0">
                <a:latin typeface="Calibri"/>
                <a:cs typeface="Calibri"/>
              </a:rPr>
              <a:t> </a:t>
            </a:r>
            <a:r>
              <a:rPr sz="2100" dirty="0">
                <a:latin typeface="Calibri"/>
                <a:cs typeface="Calibri"/>
              </a:rPr>
              <a:t>the</a:t>
            </a:r>
            <a:r>
              <a:rPr sz="2100" spc="-30" dirty="0">
                <a:latin typeface="Calibri"/>
                <a:cs typeface="Calibri"/>
              </a:rPr>
              <a:t> </a:t>
            </a:r>
            <a:r>
              <a:rPr sz="2100" b="1" dirty="0">
                <a:latin typeface="Calibri"/>
                <a:cs typeface="Calibri"/>
              </a:rPr>
              <a:t>highest</a:t>
            </a:r>
            <a:r>
              <a:rPr sz="2100" b="1" spc="-19" dirty="0">
                <a:latin typeface="Calibri"/>
                <a:cs typeface="Calibri"/>
              </a:rPr>
              <a:t> </a:t>
            </a:r>
            <a:r>
              <a:rPr sz="2100" b="1" dirty="0">
                <a:latin typeface="Calibri"/>
                <a:cs typeface="Calibri"/>
              </a:rPr>
              <a:t>level</a:t>
            </a:r>
            <a:r>
              <a:rPr sz="2100" b="1" spc="-30" dirty="0">
                <a:latin typeface="Calibri"/>
                <a:cs typeface="Calibri"/>
              </a:rPr>
              <a:t> </a:t>
            </a:r>
            <a:r>
              <a:rPr sz="2100" b="1" dirty="0">
                <a:latin typeface="Calibri"/>
                <a:cs typeface="Calibri"/>
              </a:rPr>
              <a:t>read</a:t>
            </a:r>
            <a:r>
              <a:rPr sz="2100" b="1" spc="-38" dirty="0">
                <a:latin typeface="Calibri"/>
                <a:cs typeface="Calibri"/>
              </a:rPr>
              <a:t> </a:t>
            </a:r>
            <a:r>
              <a:rPr sz="2100" b="1" dirty="0">
                <a:latin typeface="Calibri"/>
                <a:cs typeface="Calibri"/>
              </a:rPr>
              <a:t>so</a:t>
            </a:r>
            <a:r>
              <a:rPr sz="2100" b="1" spc="-30" dirty="0">
                <a:latin typeface="Calibri"/>
                <a:cs typeface="Calibri"/>
              </a:rPr>
              <a:t> </a:t>
            </a:r>
            <a:r>
              <a:rPr sz="2100" b="1" spc="-19" dirty="0">
                <a:latin typeface="Calibri"/>
                <a:cs typeface="Calibri"/>
              </a:rPr>
              <a:t>far</a:t>
            </a:r>
            <a:endParaRPr sz="2100" b="1"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44892"/>
            <a:ext cx="7287101" cy="1668566"/>
          </a:xfrm>
          <a:prstGeom prst="rect">
            <a:avLst/>
          </a:prstGeom>
        </p:spPr>
        <p:txBody>
          <a:bodyPr vert="horz" wrap="square" lIns="0" tIns="9049" rIns="0" bIns="0" rtlCol="0">
            <a:spAutoFit/>
          </a:bodyPr>
          <a:lstStyle/>
          <a:p>
            <a:pPr marL="180022" marR="3810" indent="-170497">
              <a:lnSpc>
                <a:spcPts val="2265"/>
              </a:lnSpc>
              <a:spcBef>
                <a:spcPts val="4"/>
              </a:spcBef>
              <a:buFont typeface="Arial"/>
              <a:buChar char="•"/>
              <a:tabLst>
                <a:tab pos="180975" algn="l"/>
              </a:tabLst>
            </a:pPr>
            <a:r>
              <a:rPr sz="2100" dirty="0">
                <a:latin typeface="Calibri"/>
                <a:cs typeface="Calibri"/>
              </a:rPr>
              <a:t>Not</a:t>
            </a:r>
            <a:r>
              <a:rPr sz="2100" spc="-45" dirty="0">
                <a:latin typeface="Calibri"/>
                <a:cs typeface="Calibri"/>
              </a:rPr>
              <a:t> </a:t>
            </a:r>
            <a:r>
              <a:rPr sz="2100" dirty="0">
                <a:latin typeface="Calibri"/>
                <a:cs typeface="Calibri"/>
              </a:rPr>
              <a:t>all</a:t>
            </a:r>
            <a:r>
              <a:rPr sz="2100" spc="-56"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components</a:t>
            </a:r>
            <a:r>
              <a:rPr sz="2100" spc="-30" dirty="0">
                <a:latin typeface="Calibri"/>
                <a:cs typeface="Calibri"/>
              </a:rPr>
              <a:t> </a:t>
            </a:r>
            <a:r>
              <a:rPr sz="2100" dirty="0">
                <a:latin typeface="Calibri"/>
                <a:cs typeface="Calibri"/>
              </a:rPr>
              <a:t>can</a:t>
            </a:r>
            <a:r>
              <a:rPr sz="2100" spc="-45" dirty="0">
                <a:latin typeface="Calibri"/>
                <a:cs typeface="Calibri"/>
              </a:rPr>
              <a:t> </a:t>
            </a:r>
            <a:r>
              <a:rPr sz="2100" dirty="0">
                <a:latin typeface="Calibri"/>
                <a:cs typeface="Calibri"/>
              </a:rPr>
              <a:t>be</a:t>
            </a:r>
            <a:r>
              <a:rPr sz="2100" spc="-45" dirty="0">
                <a:latin typeface="Calibri"/>
                <a:cs typeface="Calibri"/>
              </a:rPr>
              <a:t> </a:t>
            </a:r>
            <a:r>
              <a:rPr sz="2100" dirty="0">
                <a:latin typeface="Calibri"/>
                <a:cs typeface="Calibri"/>
              </a:rPr>
              <a:t>enforced</a:t>
            </a:r>
            <a:r>
              <a:rPr sz="2100" spc="-45" dirty="0">
                <a:latin typeface="Calibri"/>
                <a:cs typeface="Calibri"/>
              </a:rPr>
              <a:t> </a:t>
            </a:r>
            <a:r>
              <a:rPr sz="2100" dirty="0">
                <a:latin typeface="Calibri"/>
                <a:cs typeface="Calibri"/>
              </a:rPr>
              <a:t>by</a:t>
            </a:r>
            <a:r>
              <a:rPr sz="2100" spc="-45" dirty="0">
                <a:latin typeface="Calibri"/>
                <a:cs typeface="Calibri"/>
              </a:rPr>
              <a:t> </a:t>
            </a:r>
            <a:r>
              <a:rPr sz="2100" dirty="0">
                <a:latin typeface="Calibri"/>
                <a:cs typeface="Calibri"/>
              </a:rPr>
              <a:t>BLP,</a:t>
            </a:r>
            <a:r>
              <a:rPr sz="2100" spc="-45" dirty="0">
                <a:latin typeface="Calibri"/>
                <a:cs typeface="Calibri"/>
              </a:rPr>
              <a:t> </a:t>
            </a:r>
            <a:r>
              <a:rPr sz="2100" dirty="0">
                <a:latin typeface="Calibri"/>
                <a:cs typeface="Calibri"/>
              </a:rPr>
              <a:t>e.g.,</a:t>
            </a:r>
            <a:r>
              <a:rPr sz="2100" spc="-41" dirty="0">
                <a:latin typeface="Calibri"/>
                <a:cs typeface="Calibri"/>
              </a:rPr>
              <a:t> </a:t>
            </a:r>
            <a:r>
              <a:rPr sz="2100" spc="-8" dirty="0">
                <a:latin typeface="Calibri"/>
                <a:cs typeface="Calibri"/>
              </a:rPr>
              <a:t>memory 	</a:t>
            </a:r>
            <a:r>
              <a:rPr sz="2100" dirty="0">
                <a:latin typeface="Calibri"/>
                <a:cs typeface="Calibri"/>
              </a:rPr>
              <a:t>management</a:t>
            </a:r>
            <a:r>
              <a:rPr sz="2100" spc="-23" dirty="0">
                <a:latin typeface="Calibri"/>
                <a:cs typeface="Calibri"/>
              </a:rPr>
              <a:t> </a:t>
            </a:r>
            <a:r>
              <a:rPr sz="2100" dirty="0">
                <a:latin typeface="Calibri"/>
                <a:cs typeface="Calibri"/>
              </a:rPr>
              <a:t>must</a:t>
            </a:r>
            <a:r>
              <a:rPr sz="2100" spc="-8" dirty="0">
                <a:latin typeface="Calibri"/>
                <a:cs typeface="Calibri"/>
              </a:rPr>
              <a:t> </a:t>
            </a:r>
            <a:r>
              <a:rPr sz="2100" dirty="0">
                <a:latin typeface="Calibri"/>
                <a:cs typeface="Calibri"/>
              </a:rPr>
              <a:t>have</a:t>
            </a:r>
            <a:r>
              <a:rPr sz="2100" spc="-23" dirty="0">
                <a:latin typeface="Calibri"/>
                <a:cs typeface="Calibri"/>
              </a:rPr>
              <a:t> </a:t>
            </a:r>
            <a:r>
              <a:rPr sz="2100" dirty="0">
                <a:latin typeface="Calibri"/>
                <a:cs typeface="Calibri"/>
              </a:rPr>
              <a:t>access</a:t>
            </a:r>
            <a:r>
              <a:rPr sz="2100" spc="-15" dirty="0">
                <a:latin typeface="Calibri"/>
                <a:cs typeface="Calibri"/>
              </a:rPr>
              <a:t> </a:t>
            </a:r>
            <a:r>
              <a:rPr sz="2100" dirty="0">
                <a:latin typeface="Calibri"/>
                <a:cs typeface="Calibri"/>
              </a:rPr>
              <a:t>to</a:t>
            </a:r>
            <a:r>
              <a:rPr sz="2100" spc="-26" dirty="0">
                <a:latin typeface="Calibri"/>
                <a:cs typeface="Calibri"/>
              </a:rPr>
              <a:t> </a:t>
            </a:r>
            <a:r>
              <a:rPr sz="2100" dirty="0">
                <a:latin typeface="Calibri"/>
                <a:cs typeface="Calibri"/>
              </a:rPr>
              <a:t>all</a:t>
            </a:r>
            <a:r>
              <a:rPr sz="2100" spc="-23" dirty="0">
                <a:latin typeface="Calibri"/>
                <a:cs typeface="Calibri"/>
              </a:rPr>
              <a:t> </a:t>
            </a:r>
            <a:r>
              <a:rPr sz="2100" spc="-8" dirty="0">
                <a:latin typeface="Calibri"/>
                <a:cs typeface="Calibri"/>
              </a:rPr>
              <a:t>levels</a:t>
            </a:r>
            <a:endParaRPr sz="2100" dirty="0">
              <a:latin typeface="Calibri"/>
              <a:cs typeface="Calibri"/>
            </a:endParaRPr>
          </a:p>
          <a:p>
            <a:pPr marL="522923" lvl="1" indent="-170497">
              <a:spcBef>
                <a:spcPts val="153"/>
              </a:spcBef>
              <a:buFont typeface="Arial"/>
              <a:buChar char="•"/>
              <a:tabLst>
                <a:tab pos="522923" algn="l"/>
              </a:tabLst>
            </a:pPr>
            <a:r>
              <a:rPr sz="1800" dirty="0">
                <a:latin typeface="Calibri"/>
                <a:cs typeface="Calibri"/>
              </a:rPr>
              <a:t>Called</a:t>
            </a:r>
            <a:r>
              <a:rPr sz="1800" spc="-41" dirty="0">
                <a:latin typeface="Calibri"/>
                <a:cs typeface="Calibri"/>
              </a:rPr>
              <a:t> </a:t>
            </a:r>
            <a:r>
              <a:rPr sz="1800" i="1" dirty="0">
                <a:latin typeface="Calibri"/>
                <a:cs typeface="Calibri"/>
              </a:rPr>
              <a:t>“trusted</a:t>
            </a:r>
            <a:r>
              <a:rPr sz="1800" i="1" spc="-53" dirty="0">
                <a:latin typeface="Calibri"/>
                <a:cs typeface="Calibri"/>
              </a:rPr>
              <a:t> </a:t>
            </a:r>
            <a:r>
              <a:rPr sz="1800" i="1" spc="-8" dirty="0">
                <a:latin typeface="Calibri"/>
                <a:cs typeface="Calibri"/>
              </a:rPr>
              <a:t>subjects”</a:t>
            </a:r>
            <a:endParaRPr sz="1800" dirty="0">
              <a:latin typeface="Calibri"/>
              <a:cs typeface="Calibri"/>
            </a:endParaRPr>
          </a:p>
          <a:p>
            <a:pPr lvl="1">
              <a:spcBef>
                <a:spcPts val="1294"/>
              </a:spcBef>
              <a:buFont typeface="Arial"/>
              <a:buChar char="•"/>
            </a:pPr>
            <a:endParaRPr sz="1800" dirty="0">
              <a:latin typeface="Calibri"/>
              <a:cs typeface="Calibri"/>
            </a:endParaRPr>
          </a:p>
          <a:p>
            <a:pPr marL="180022" indent="-170497">
              <a:buFont typeface="Arial"/>
              <a:buChar char="•"/>
              <a:tabLst>
                <a:tab pos="180022" algn="l"/>
              </a:tabLst>
            </a:pPr>
            <a:r>
              <a:rPr sz="2100" dirty="0">
                <a:latin typeface="Calibri"/>
                <a:cs typeface="Calibri"/>
              </a:rPr>
              <a:t>Can</a:t>
            </a:r>
            <a:r>
              <a:rPr sz="2100" spc="-53" dirty="0">
                <a:latin typeface="Calibri"/>
                <a:cs typeface="Calibri"/>
              </a:rPr>
              <a:t> </a:t>
            </a:r>
            <a:r>
              <a:rPr sz="2100" dirty="0">
                <a:latin typeface="Calibri"/>
                <a:cs typeface="Calibri"/>
              </a:rPr>
              <a:t>overwrite</a:t>
            </a:r>
            <a:r>
              <a:rPr sz="2100" spc="-45" dirty="0">
                <a:latin typeface="Calibri"/>
                <a:cs typeface="Calibri"/>
              </a:rPr>
              <a:t> </a:t>
            </a:r>
            <a:r>
              <a:rPr sz="2100" dirty="0">
                <a:latin typeface="Calibri"/>
                <a:cs typeface="Calibri"/>
              </a:rPr>
              <a:t>high</a:t>
            </a:r>
            <a:r>
              <a:rPr sz="2100" spc="-34" dirty="0">
                <a:latin typeface="Calibri"/>
                <a:cs typeface="Calibri"/>
              </a:rPr>
              <a:t> </a:t>
            </a:r>
            <a:r>
              <a:rPr sz="2100" dirty="0">
                <a:latin typeface="Calibri"/>
                <a:cs typeface="Calibri"/>
              </a:rPr>
              <a:t>and</a:t>
            </a:r>
            <a:r>
              <a:rPr sz="2100" spc="-41" dirty="0">
                <a:latin typeface="Calibri"/>
                <a:cs typeface="Calibri"/>
              </a:rPr>
              <a:t> </a:t>
            </a:r>
            <a:r>
              <a:rPr sz="2100" dirty="0">
                <a:latin typeface="Calibri"/>
                <a:cs typeface="Calibri"/>
              </a:rPr>
              <a:t>more</a:t>
            </a:r>
            <a:r>
              <a:rPr sz="2100" spc="-41" dirty="0">
                <a:latin typeface="Calibri"/>
                <a:cs typeface="Calibri"/>
              </a:rPr>
              <a:t> </a:t>
            </a:r>
            <a:r>
              <a:rPr sz="2100" dirty="0">
                <a:latin typeface="Calibri"/>
                <a:cs typeface="Calibri"/>
              </a:rPr>
              <a:t>important</a:t>
            </a:r>
            <a:r>
              <a:rPr sz="2100" spc="-34" dirty="0">
                <a:latin typeface="Calibri"/>
                <a:cs typeface="Calibri"/>
              </a:rPr>
              <a:t> </a:t>
            </a:r>
            <a:r>
              <a:rPr sz="2100" spc="-8" dirty="0">
                <a:latin typeface="Calibri"/>
                <a:cs typeface="Calibri"/>
              </a:rPr>
              <a:t>files</a:t>
            </a:r>
            <a:endParaRPr sz="2100" dirty="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44892"/>
            <a:ext cx="5808344" cy="332303"/>
          </a:xfrm>
          <a:prstGeom prst="rect">
            <a:avLst/>
          </a:prstGeom>
        </p:spPr>
        <p:txBody>
          <a:bodyPr vert="horz" wrap="square" lIns="0" tIns="9049" rIns="0" bIns="0" rtlCol="0">
            <a:spAutoFit/>
          </a:bodyPr>
          <a:lstStyle/>
          <a:p>
            <a:pPr marL="180022" indent="-170497">
              <a:spcBef>
                <a:spcPts val="71"/>
              </a:spcBef>
              <a:buFont typeface="Arial"/>
              <a:buChar char="•"/>
              <a:tabLst>
                <a:tab pos="180022" algn="l"/>
              </a:tabLst>
            </a:pPr>
            <a:r>
              <a:rPr sz="2100" dirty="0">
                <a:latin typeface="Calibri"/>
                <a:cs typeface="Calibri"/>
              </a:rPr>
              <a:t>Covert</a:t>
            </a:r>
            <a:r>
              <a:rPr sz="2100" spc="-49" dirty="0">
                <a:latin typeface="Calibri"/>
                <a:cs typeface="Calibri"/>
              </a:rPr>
              <a:t> </a:t>
            </a:r>
            <a:r>
              <a:rPr sz="2100" dirty="0">
                <a:latin typeface="Calibri"/>
                <a:cs typeface="Calibri"/>
              </a:rPr>
              <a:t>channels</a:t>
            </a:r>
            <a:r>
              <a:rPr sz="2100" spc="-19" dirty="0">
                <a:latin typeface="Calibri"/>
                <a:cs typeface="Calibri"/>
              </a:rPr>
              <a:t> </a:t>
            </a:r>
            <a:r>
              <a:rPr sz="2100" dirty="0">
                <a:latin typeface="Calibri"/>
                <a:cs typeface="Calibri"/>
              </a:rPr>
              <a:t>cannot</a:t>
            </a:r>
            <a:r>
              <a:rPr sz="2100" spc="-38" dirty="0">
                <a:latin typeface="Calibri"/>
                <a:cs typeface="Calibri"/>
              </a:rPr>
              <a:t> </a:t>
            </a:r>
            <a:r>
              <a:rPr sz="2100" dirty="0">
                <a:latin typeface="Calibri"/>
                <a:cs typeface="Calibri"/>
              </a:rPr>
              <a:t>be</a:t>
            </a:r>
            <a:r>
              <a:rPr sz="2100" spc="-38" dirty="0">
                <a:latin typeface="Calibri"/>
                <a:cs typeface="Calibri"/>
              </a:rPr>
              <a:t> </a:t>
            </a:r>
            <a:r>
              <a:rPr sz="2100" dirty="0">
                <a:latin typeface="Calibri"/>
                <a:cs typeface="Calibri"/>
              </a:rPr>
              <a:t>blocked</a:t>
            </a:r>
            <a:r>
              <a:rPr sz="2100" spc="-30" dirty="0">
                <a:latin typeface="Calibri"/>
                <a:cs typeface="Calibri"/>
              </a:rPr>
              <a:t> </a:t>
            </a:r>
            <a:r>
              <a:rPr sz="2100" dirty="0">
                <a:latin typeface="Calibri"/>
                <a:cs typeface="Calibri"/>
              </a:rPr>
              <a:t>by</a:t>
            </a:r>
            <a:r>
              <a:rPr sz="2100" spc="-41" dirty="0">
                <a:latin typeface="Calibri"/>
                <a:cs typeface="Calibri"/>
              </a:rPr>
              <a:t> </a:t>
            </a:r>
            <a:r>
              <a:rPr sz="2100" spc="-8" dirty="0">
                <a:latin typeface="Calibri"/>
                <a:cs typeface="Calibri"/>
              </a:rPr>
              <a:t>star-property</a:t>
            </a:r>
            <a:endParaRPr sz="2100">
              <a:latin typeface="Calibri"/>
              <a:cs typeface="Calibri"/>
            </a:endParaRPr>
          </a:p>
        </p:txBody>
      </p:sp>
      <p:sp>
        <p:nvSpPr>
          <p:cNvPr id="4" name="object 4"/>
          <p:cNvSpPr txBox="1"/>
          <p:nvPr/>
        </p:nvSpPr>
        <p:spPr>
          <a:xfrm>
            <a:off x="5651086" y="2979611"/>
            <a:ext cx="2008823"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Timing</a:t>
            </a:r>
            <a:r>
              <a:rPr sz="1350" spc="-19" dirty="0">
                <a:latin typeface="Calibri"/>
                <a:cs typeface="Calibri"/>
              </a:rPr>
              <a:t> </a:t>
            </a:r>
            <a:r>
              <a:rPr sz="1350" dirty="0">
                <a:latin typeface="Calibri"/>
                <a:cs typeface="Calibri"/>
              </a:rPr>
              <a:t>of</a:t>
            </a:r>
            <a:r>
              <a:rPr sz="1350" spc="-30" dirty="0">
                <a:latin typeface="Calibri"/>
                <a:cs typeface="Calibri"/>
              </a:rPr>
              <a:t> </a:t>
            </a:r>
            <a:r>
              <a:rPr sz="1350" dirty="0">
                <a:latin typeface="Calibri"/>
                <a:cs typeface="Calibri"/>
              </a:rPr>
              <a:t>packets</a:t>
            </a:r>
            <a:r>
              <a:rPr sz="1350" spc="-23" dirty="0">
                <a:latin typeface="Calibri"/>
                <a:cs typeface="Calibri"/>
              </a:rPr>
              <a:t> </a:t>
            </a:r>
            <a:r>
              <a:rPr sz="1350" dirty="0">
                <a:latin typeface="Calibri"/>
                <a:cs typeface="Calibri"/>
              </a:rPr>
              <a:t>being</a:t>
            </a:r>
            <a:r>
              <a:rPr sz="1350" spc="-15" dirty="0">
                <a:latin typeface="Calibri"/>
                <a:cs typeface="Calibri"/>
              </a:rPr>
              <a:t> sent</a:t>
            </a:r>
            <a:endParaRPr sz="1350">
              <a:latin typeface="Calibri"/>
              <a:cs typeface="Calibri"/>
            </a:endParaRPr>
          </a:p>
        </p:txBody>
      </p:sp>
      <p:sp>
        <p:nvSpPr>
          <p:cNvPr id="5" name="object 5"/>
          <p:cNvSpPr txBox="1"/>
          <p:nvPr/>
        </p:nvSpPr>
        <p:spPr>
          <a:xfrm>
            <a:off x="1682781" y="2238280"/>
            <a:ext cx="664845" cy="565315"/>
          </a:xfrm>
          <a:prstGeom prst="rect">
            <a:avLst/>
          </a:prstGeom>
        </p:spPr>
        <p:txBody>
          <a:bodyPr vert="horz" wrap="square" lIns="0" tIns="50006" rIns="0" bIns="0" rtlCol="0">
            <a:spAutoFit/>
          </a:bodyPr>
          <a:lstStyle/>
          <a:p>
            <a:pPr marL="9525" marR="3810" indent="127635">
              <a:lnSpc>
                <a:spcPts val="2040"/>
              </a:lnSpc>
              <a:spcBef>
                <a:spcPts val="394"/>
              </a:spcBef>
            </a:pPr>
            <a:r>
              <a:rPr sz="1950" b="1" spc="-19" dirty="0">
                <a:latin typeface="Calibri"/>
                <a:cs typeface="Calibri"/>
              </a:rPr>
              <a:t>Top </a:t>
            </a:r>
            <a:r>
              <a:rPr sz="1950" b="1" spc="-8" dirty="0">
                <a:latin typeface="Calibri"/>
                <a:cs typeface="Calibri"/>
              </a:rPr>
              <a:t>Secret</a:t>
            </a:r>
            <a:endParaRPr sz="1950">
              <a:latin typeface="Calibri"/>
              <a:cs typeface="Calibri"/>
            </a:endParaRPr>
          </a:p>
        </p:txBody>
      </p:sp>
      <p:sp>
        <p:nvSpPr>
          <p:cNvPr id="6" name="object 6"/>
          <p:cNvSpPr txBox="1"/>
          <p:nvPr/>
        </p:nvSpPr>
        <p:spPr>
          <a:xfrm>
            <a:off x="1415986" y="3746182"/>
            <a:ext cx="1419455" cy="308835"/>
          </a:xfrm>
          <a:prstGeom prst="rect">
            <a:avLst/>
          </a:prstGeom>
        </p:spPr>
        <p:txBody>
          <a:bodyPr vert="horz" wrap="square" lIns="0" tIns="50006" rIns="0" bIns="0" rtlCol="0">
            <a:spAutoFit/>
          </a:bodyPr>
          <a:lstStyle/>
          <a:p>
            <a:pPr marL="9525" marR="3810">
              <a:lnSpc>
                <a:spcPts val="2040"/>
              </a:lnSpc>
              <a:spcBef>
                <a:spcPts val="394"/>
              </a:spcBef>
            </a:pPr>
            <a:r>
              <a:rPr sz="1950" b="1" spc="-8" dirty="0">
                <a:latin typeface="Calibri"/>
                <a:cs typeface="Calibri"/>
              </a:rPr>
              <a:t>Unclassifie</a:t>
            </a:r>
            <a:r>
              <a:rPr sz="1950" b="1" spc="-38" dirty="0">
                <a:latin typeface="Calibri"/>
                <a:cs typeface="Calibri"/>
              </a:rPr>
              <a:t>d</a:t>
            </a:r>
            <a:endParaRPr sz="1950" dirty="0">
              <a:latin typeface="Calibri"/>
              <a:cs typeface="Calibri"/>
            </a:endParaRPr>
          </a:p>
        </p:txBody>
      </p:sp>
      <p:grpSp>
        <p:nvGrpSpPr>
          <p:cNvPr id="7" name="object 7"/>
          <p:cNvGrpSpPr/>
          <p:nvPr/>
        </p:nvGrpSpPr>
        <p:grpSpPr>
          <a:xfrm>
            <a:off x="4828985" y="2123504"/>
            <a:ext cx="1525429" cy="616744"/>
            <a:chOff x="6438646" y="2831338"/>
            <a:chExt cx="2033905" cy="822325"/>
          </a:xfrm>
        </p:grpSpPr>
        <p:sp>
          <p:nvSpPr>
            <p:cNvPr id="8" name="object 8"/>
            <p:cNvSpPr/>
            <p:nvPr/>
          </p:nvSpPr>
          <p:spPr>
            <a:xfrm>
              <a:off x="6444996" y="2837688"/>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4"/>
                  </a:lnTo>
                  <a:lnTo>
                    <a:pt x="0" y="674370"/>
                  </a:lnTo>
                  <a:lnTo>
                    <a:pt x="6870" y="717023"/>
                  </a:lnTo>
                  <a:lnTo>
                    <a:pt x="26005" y="754050"/>
                  </a:lnTo>
                  <a:lnTo>
                    <a:pt x="55193" y="783238"/>
                  </a:lnTo>
                  <a:lnTo>
                    <a:pt x="92220" y="802373"/>
                  </a:lnTo>
                  <a:lnTo>
                    <a:pt x="134874" y="809244"/>
                  </a:lnTo>
                  <a:lnTo>
                    <a:pt x="1885950" y="809244"/>
                  </a:lnTo>
                  <a:lnTo>
                    <a:pt x="1928603" y="802373"/>
                  </a:lnTo>
                  <a:lnTo>
                    <a:pt x="1965630" y="783238"/>
                  </a:lnTo>
                  <a:lnTo>
                    <a:pt x="1994818" y="754050"/>
                  </a:lnTo>
                  <a:lnTo>
                    <a:pt x="2013953" y="717023"/>
                  </a:lnTo>
                  <a:lnTo>
                    <a:pt x="2020824" y="674370"/>
                  </a:lnTo>
                  <a:lnTo>
                    <a:pt x="2020824" y="134874"/>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9" name="object 9"/>
            <p:cNvSpPr/>
            <p:nvPr/>
          </p:nvSpPr>
          <p:spPr>
            <a:xfrm>
              <a:off x="6444996" y="2837688"/>
              <a:ext cx="2021205" cy="809625"/>
            </a:xfrm>
            <a:custGeom>
              <a:avLst/>
              <a:gdLst/>
              <a:ahLst/>
              <a:cxnLst/>
              <a:rect l="l" t="t" r="r" b="b"/>
              <a:pathLst>
                <a:path w="2021204" h="809625">
                  <a:moveTo>
                    <a:pt x="0" y="134874"/>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4"/>
                  </a:lnTo>
                  <a:lnTo>
                    <a:pt x="2020824" y="674370"/>
                  </a:lnTo>
                  <a:lnTo>
                    <a:pt x="2013953" y="717023"/>
                  </a:lnTo>
                  <a:lnTo>
                    <a:pt x="1994818" y="754050"/>
                  </a:lnTo>
                  <a:lnTo>
                    <a:pt x="1965630" y="783238"/>
                  </a:lnTo>
                  <a:lnTo>
                    <a:pt x="1928603" y="802373"/>
                  </a:lnTo>
                  <a:lnTo>
                    <a:pt x="1885950" y="809244"/>
                  </a:lnTo>
                  <a:lnTo>
                    <a:pt x="134874" y="809244"/>
                  </a:lnTo>
                  <a:lnTo>
                    <a:pt x="92220" y="802373"/>
                  </a:lnTo>
                  <a:lnTo>
                    <a:pt x="55193" y="783238"/>
                  </a:lnTo>
                  <a:lnTo>
                    <a:pt x="26005" y="754050"/>
                  </a:lnTo>
                  <a:lnTo>
                    <a:pt x="6870" y="717023"/>
                  </a:lnTo>
                  <a:lnTo>
                    <a:pt x="0" y="674370"/>
                  </a:lnTo>
                  <a:lnTo>
                    <a:pt x="0" y="134874"/>
                  </a:lnTo>
                  <a:close/>
                </a:path>
              </a:pathLst>
            </a:custGeom>
            <a:ln w="12700">
              <a:solidFill>
                <a:srgbClr val="42709B"/>
              </a:solidFill>
            </a:ln>
          </p:spPr>
          <p:txBody>
            <a:bodyPr wrap="square" lIns="0" tIns="0" rIns="0" bIns="0" rtlCol="0"/>
            <a:lstStyle/>
            <a:p>
              <a:endParaRPr sz="1050"/>
            </a:p>
          </p:txBody>
        </p:sp>
      </p:grpSp>
      <p:sp>
        <p:nvSpPr>
          <p:cNvPr id="10" name="object 10"/>
          <p:cNvSpPr txBox="1"/>
          <p:nvPr/>
        </p:nvSpPr>
        <p:spPr>
          <a:xfrm>
            <a:off x="4955857" y="2205608"/>
            <a:ext cx="1269683" cy="420084"/>
          </a:xfrm>
          <a:prstGeom prst="rect">
            <a:avLst/>
          </a:prstGeom>
        </p:spPr>
        <p:txBody>
          <a:bodyPr vert="horz" wrap="square" lIns="0" tIns="7144" rIns="0" bIns="0" rtlCol="0">
            <a:spAutoFit/>
          </a:bodyPr>
          <a:lstStyle/>
          <a:p>
            <a:pPr marL="68580" marR="3810" indent="-59531">
              <a:lnSpc>
                <a:spcPct val="101099"/>
              </a:lnSpc>
              <a:spcBef>
                <a:spcPts val="56"/>
              </a:spcBef>
            </a:pPr>
            <a:r>
              <a:rPr sz="1350" dirty="0">
                <a:solidFill>
                  <a:srgbClr val="FFFFFF"/>
                </a:solidFill>
                <a:latin typeface="Calibri"/>
                <a:cs typeface="Calibri"/>
              </a:rPr>
              <a:t>High</a:t>
            </a:r>
            <a:r>
              <a:rPr sz="1350" spc="-19" dirty="0">
                <a:solidFill>
                  <a:srgbClr val="FFFFFF"/>
                </a:solidFill>
                <a:latin typeface="Calibri"/>
                <a:cs typeface="Calibri"/>
              </a:rPr>
              <a:t> </a:t>
            </a:r>
            <a:r>
              <a:rPr sz="1350" dirty="0">
                <a:solidFill>
                  <a:srgbClr val="FFFFFF"/>
                </a:solidFill>
                <a:latin typeface="Calibri"/>
                <a:cs typeface="Calibri"/>
              </a:rPr>
              <a:t>Trojan</a:t>
            </a:r>
            <a:r>
              <a:rPr sz="1350" spc="-30"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grpSp>
        <p:nvGrpSpPr>
          <p:cNvPr id="11" name="object 11"/>
          <p:cNvGrpSpPr/>
          <p:nvPr/>
        </p:nvGrpSpPr>
        <p:grpSpPr>
          <a:xfrm>
            <a:off x="4828985" y="3631121"/>
            <a:ext cx="1525429" cy="616744"/>
            <a:chOff x="6438646" y="4841494"/>
            <a:chExt cx="2033905" cy="822325"/>
          </a:xfrm>
        </p:grpSpPr>
        <p:sp>
          <p:nvSpPr>
            <p:cNvPr id="12" name="object 12"/>
            <p:cNvSpPr/>
            <p:nvPr/>
          </p:nvSpPr>
          <p:spPr>
            <a:xfrm>
              <a:off x="6444996" y="4847844"/>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3"/>
                  </a:lnTo>
                  <a:lnTo>
                    <a:pt x="0" y="674369"/>
                  </a:lnTo>
                  <a:lnTo>
                    <a:pt x="6870" y="716999"/>
                  </a:lnTo>
                  <a:lnTo>
                    <a:pt x="26005" y="754023"/>
                  </a:lnTo>
                  <a:lnTo>
                    <a:pt x="55193" y="783220"/>
                  </a:lnTo>
                  <a:lnTo>
                    <a:pt x="92220" y="802367"/>
                  </a:lnTo>
                  <a:lnTo>
                    <a:pt x="134874" y="809243"/>
                  </a:lnTo>
                  <a:lnTo>
                    <a:pt x="1885950" y="809243"/>
                  </a:lnTo>
                  <a:lnTo>
                    <a:pt x="1928603" y="802367"/>
                  </a:lnTo>
                  <a:lnTo>
                    <a:pt x="1965630" y="783220"/>
                  </a:lnTo>
                  <a:lnTo>
                    <a:pt x="1994818" y="754023"/>
                  </a:lnTo>
                  <a:lnTo>
                    <a:pt x="2013953" y="716999"/>
                  </a:lnTo>
                  <a:lnTo>
                    <a:pt x="2020824" y="674369"/>
                  </a:lnTo>
                  <a:lnTo>
                    <a:pt x="2020824" y="134873"/>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13" name="object 13"/>
            <p:cNvSpPr/>
            <p:nvPr/>
          </p:nvSpPr>
          <p:spPr>
            <a:xfrm>
              <a:off x="6444996" y="4847844"/>
              <a:ext cx="2021205" cy="809625"/>
            </a:xfrm>
            <a:custGeom>
              <a:avLst/>
              <a:gdLst/>
              <a:ahLst/>
              <a:cxnLst/>
              <a:rect l="l" t="t" r="r" b="b"/>
              <a:pathLst>
                <a:path w="2021204" h="809625">
                  <a:moveTo>
                    <a:pt x="0" y="134873"/>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3"/>
                  </a:lnTo>
                  <a:lnTo>
                    <a:pt x="2020824" y="674369"/>
                  </a:lnTo>
                  <a:lnTo>
                    <a:pt x="2013953" y="716999"/>
                  </a:lnTo>
                  <a:lnTo>
                    <a:pt x="1994818" y="754023"/>
                  </a:lnTo>
                  <a:lnTo>
                    <a:pt x="1965630" y="783220"/>
                  </a:lnTo>
                  <a:lnTo>
                    <a:pt x="1928603" y="802367"/>
                  </a:lnTo>
                  <a:lnTo>
                    <a:pt x="1885950" y="809243"/>
                  </a:lnTo>
                  <a:lnTo>
                    <a:pt x="134874" y="809243"/>
                  </a:lnTo>
                  <a:lnTo>
                    <a:pt x="92220" y="802367"/>
                  </a:lnTo>
                  <a:lnTo>
                    <a:pt x="55193" y="783220"/>
                  </a:lnTo>
                  <a:lnTo>
                    <a:pt x="26005" y="754023"/>
                  </a:lnTo>
                  <a:lnTo>
                    <a:pt x="6870" y="716999"/>
                  </a:lnTo>
                  <a:lnTo>
                    <a:pt x="0" y="674369"/>
                  </a:lnTo>
                  <a:lnTo>
                    <a:pt x="0" y="134873"/>
                  </a:lnTo>
                  <a:close/>
                </a:path>
              </a:pathLst>
            </a:custGeom>
            <a:ln w="12700">
              <a:solidFill>
                <a:srgbClr val="42709B"/>
              </a:solidFill>
            </a:ln>
          </p:spPr>
          <p:txBody>
            <a:bodyPr wrap="square" lIns="0" tIns="0" rIns="0" bIns="0" rtlCol="0"/>
            <a:lstStyle/>
            <a:p>
              <a:endParaRPr sz="1050"/>
            </a:p>
          </p:txBody>
        </p:sp>
      </p:grpSp>
      <p:sp>
        <p:nvSpPr>
          <p:cNvPr id="14" name="object 14"/>
          <p:cNvSpPr txBox="1"/>
          <p:nvPr/>
        </p:nvSpPr>
        <p:spPr>
          <a:xfrm>
            <a:off x="4971859" y="3713416"/>
            <a:ext cx="1238250" cy="420084"/>
          </a:xfrm>
          <a:prstGeom prst="rect">
            <a:avLst/>
          </a:prstGeom>
        </p:spPr>
        <p:txBody>
          <a:bodyPr vert="horz" wrap="square" lIns="0" tIns="7144" rIns="0" bIns="0" rtlCol="0">
            <a:spAutoFit/>
          </a:bodyPr>
          <a:lstStyle/>
          <a:p>
            <a:pPr marL="52864" marR="3810" indent="-43814">
              <a:lnSpc>
                <a:spcPct val="101099"/>
              </a:lnSpc>
              <a:spcBef>
                <a:spcPts val="56"/>
              </a:spcBef>
            </a:pPr>
            <a:r>
              <a:rPr sz="1350" dirty="0">
                <a:solidFill>
                  <a:srgbClr val="FFFFFF"/>
                </a:solidFill>
                <a:latin typeface="Calibri"/>
                <a:cs typeface="Calibri"/>
              </a:rPr>
              <a:t>Low</a:t>
            </a:r>
            <a:r>
              <a:rPr sz="1350" spc="-19" dirty="0">
                <a:solidFill>
                  <a:srgbClr val="FFFFFF"/>
                </a:solidFill>
                <a:latin typeface="Calibri"/>
                <a:cs typeface="Calibri"/>
              </a:rPr>
              <a:t> </a:t>
            </a:r>
            <a:r>
              <a:rPr sz="1350" dirty="0">
                <a:solidFill>
                  <a:srgbClr val="FFFFFF"/>
                </a:solidFill>
                <a:latin typeface="Calibri"/>
                <a:cs typeface="Calibri"/>
              </a:rPr>
              <a:t>Trojan</a:t>
            </a:r>
            <a:r>
              <a:rPr sz="1350" spc="-23"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sp>
        <p:nvSpPr>
          <p:cNvPr id="15" name="object 15"/>
          <p:cNvSpPr/>
          <p:nvPr/>
        </p:nvSpPr>
        <p:spPr>
          <a:xfrm>
            <a:off x="2580322" y="2388869"/>
            <a:ext cx="3054668" cy="1593533"/>
          </a:xfrm>
          <a:custGeom>
            <a:avLst/>
            <a:gdLst/>
            <a:ahLst/>
            <a:cxnLst/>
            <a:rect l="l" t="t" r="r" b="b"/>
            <a:pathLst>
              <a:path w="4072890" h="2124710">
                <a:moveTo>
                  <a:pt x="3004947" y="2067306"/>
                </a:moveTo>
                <a:lnTo>
                  <a:pt x="2966847" y="2048256"/>
                </a:lnTo>
                <a:lnTo>
                  <a:pt x="2890647" y="2010168"/>
                </a:lnTo>
                <a:lnTo>
                  <a:pt x="2890647" y="2048256"/>
                </a:lnTo>
                <a:lnTo>
                  <a:pt x="216408" y="2048256"/>
                </a:lnTo>
                <a:lnTo>
                  <a:pt x="216408" y="2010168"/>
                </a:lnTo>
                <a:lnTo>
                  <a:pt x="102108" y="2067306"/>
                </a:lnTo>
                <a:lnTo>
                  <a:pt x="216408" y="2124456"/>
                </a:lnTo>
                <a:lnTo>
                  <a:pt x="216408" y="2086356"/>
                </a:lnTo>
                <a:lnTo>
                  <a:pt x="2890647" y="2086356"/>
                </a:lnTo>
                <a:lnTo>
                  <a:pt x="2890647" y="2124456"/>
                </a:lnTo>
                <a:lnTo>
                  <a:pt x="2966847" y="2086356"/>
                </a:lnTo>
                <a:lnTo>
                  <a:pt x="3004947" y="2067306"/>
                </a:lnTo>
                <a:close/>
              </a:path>
              <a:path w="4072890" h="2124710">
                <a:moveTo>
                  <a:pt x="3005455" y="57150"/>
                </a:moveTo>
                <a:lnTo>
                  <a:pt x="2967355" y="38100"/>
                </a:lnTo>
                <a:lnTo>
                  <a:pt x="2891155" y="0"/>
                </a:lnTo>
                <a:lnTo>
                  <a:pt x="2891155" y="38100"/>
                </a:lnTo>
                <a:lnTo>
                  <a:pt x="114300" y="38100"/>
                </a:lnTo>
                <a:lnTo>
                  <a:pt x="114300" y="0"/>
                </a:lnTo>
                <a:lnTo>
                  <a:pt x="0" y="57150"/>
                </a:lnTo>
                <a:lnTo>
                  <a:pt x="114300" y="114300"/>
                </a:lnTo>
                <a:lnTo>
                  <a:pt x="114300" y="76200"/>
                </a:lnTo>
                <a:lnTo>
                  <a:pt x="2891155" y="76200"/>
                </a:lnTo>
                <a:lnTo>
                  <a:pt x="2891155" y="114300"/>
                </a:lnTo>
                <a:lnTo>
                  <a:pt x="2967355" y="76200"/>
                </a:lnTo>
                <a:lnTo>
                  <a:pt x="3005455" y="57150"/>
                </a:lnTo>
                <a:close/>
              </a:path>
              <a:path w="4072890" h="2124710">
                <a:moveTo>
                  <a:pt x="4034790" y="1376934"/>
                </a:moveTo>
                <a:lnTo>
                  <a:pt x="3996690" y="1376934"/>
                </a:lnTo>
                <a:lnTo>
                  <a:pt x="3996690" y="1415034"/>
                </a:lnTo>
                <a:lnTo>
                  <a:pt x="4034790" y="1415034"/>
                </a:lnTo>
                <a:lnTo>
                  <a:pt x="4034790" y="1376934"/>
                </a:lnTo>
                <a:close/>
              </a:path>
              <a:path w="4072890" h="2124710">
                <a:moveTo>
                  <a:pt x="4034790" y="1224534"/>
                </a:moveTo>
                <a:lnTo>
                  <a:pt x="3996690" y="1224534"/>
                </a:lnTo>
                <a:lnTo>
                  <a:pt x="3996690" y="1262634"/>
                </a:lnTo>
                <a:lnTo>
                  <a:pt x="4034790" y="1262634"/>
                </a:lnTo>
                <a:lnTo>
                  <a:pt x="4034790" y="1224534"/>
                </a:lnTo>
                <a:close/>
              </a:path>
              <a:path w="4072890" h="2124710">
                <a:moveTo>
                  <a:pt x="4034790" y="1072134"/>
                </a:moveTo>
                <a:lnTo>
                  <a:pt x="3996690" y="1072134"/>
                </a:lnTo>
                <a:lnTo>
                  <a:pt x="3996690" y="1110234"/>
                </a:lnTo>
                <a:lnTo>
                  <a:pt x="4034790" y="1110234"/>
                </a:lnTo>
                <a:lnTo>
                  <a:pt x="4034790" y="1072134"/>
                </a:lnTo>
                <a:close/>
              </a:path>
              <a:path w="4072890" h="2124710">
                <a:moveTo>
                  <a:pt x="4034790" y="919734"/>
                </a:moveTo>
                <a:lnTo>
                  <a:pt x="3996690" y="919734"/>
                </a:lnTo>
                <a:lnTo>
                  <a:pt x="3996690" y="957834"/>
                </a:lnTo>
                <a:lnTo>
                  <a:pt x="4034790" y="957834"/>
                </a:lnTo>
                <a:lnTo>
                  <a:pt x="4034790" y="919734"/>
                </a:lnTo>
                <a:close/>
              </a:path>
              <a:path w="4072890" h="2124710">
                <a:moveTo>
                  <a:pt x="4034790" y="767334"/>
                </a:moveTo>
                <a:lnTo>
                  <a:pt x="3996690" y="767334"/>
                </a:lnTo>
                <a:lnTo>
                  <a:pt x="3996690" y="805434"/>
                </a:lnTo>
                <a:lnTo>
                  <a:pt x="4034790" y="805434"/>
                </a:lnTo>
                <a:lnTo>
                  <a:pt x="4034790" y="767334"/>
                </a:lnTo>
                <a:close/>
              </a:path>
              <a:path w="4072890" h="2124710">
                <a:moveTo>
                  <a:pt x="4034790" y="614934"/>
                </a:moveTo>
                <a:lnTo>
                  <a:pt x="3996690" y="614934"/>
                </a:lnTo>
                <a:lnTo>
                  <a:pt x="3996690" y="653034"/>
                </a:lnTo>
                <a:lnTo>
                  <a:pt x="4034790" y="653034"/>
                </a:lnTo>
                <a:lnTo>
                  <a:pt x="4034790" y="614934"/>
                </a:lnTo>
                <a:close/>
              </a:path>
              <a:path w="4072890" h="2124710">
                <a:moveTo>
                  <a:pt x="4034790" y="462534"/>
                </a:moveTo>
                <a:lnTo>
                  <a:pt x="3996690" y="462534"/>
                </a:lnTo>
                <a:lnTo>
                  <a:pt x="3996690" y="500634"/>
                </a:lnTo>
                <a:lnTo>
                  <a:pt x="4034790" y="500634"/>
                </a:lnTo>
                <a:lnTo>
                  <a:pt x="4034790" y="462534"/>
                </a:lnTo>
                <a:close/>
              </a:path>
              <a:path w="4072890" h="2124710">
                <a:moveTo>
                  <a:pt x="4072890" y="1548257"/>
                </a:moveTo>
                <a:lnTo>
                  <a:pt x="4034790" y="1548257"/>
                </a:lnTo>
                <a:lnTo>
                  <a:pt x="4034790" y="1529334"/>
                </a:lnTo>
                <a:lnTo>
                  <a:pt x="3996690" y="1529334"/>
                </a:lnTo>
                <a:lnTo>
                  <a:pt x="3996690" y="1548257"/>
                </a:lnTo>
                <a:lnTo>
                  <a:pt x="3958590" y="1548257"/>
                </a:lnTo>
                <a:lnTo>
                  <a:pt x="4015740" y="1662557"/>
                </a:lnTo>
                <a:lnTo>
                  <a:pt x="4063365" y="1567307"/>
                </a:lnTo>
                <a:lnTo>
                  <a:pt x="4072890" y="1548257"/>
                </a:lnTo>
                <a:close/>
              </a:path>
            </a:pathLst>
          </a:custGeom>
          <a:solidFill>
            <a:srgbClr val="000000"/>
          </a:solidFill>
        </p:spPr>
        <p:txBody>
          <a:bodyPr wrap="square" lIns="0" tIns="0" rIns="0" bIns="0" rtlCol="0"/>
          <a:lstStyle/>
          <a:p>
            <a:endParaRPr sz="10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sp>
        <p:nvSpPr>
          <p:cNvPr id="3" name="object 3"/>
          <p:cNvSpPr txBox="1"/>
          <p:nvPr/>
        </p:nvSpPr>
        <p:spPr>
          <a:xfrm>
            <a:off x="687704" y="1280131"/>
            <a:ext cx="7276148" cy="3447258"/>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Integrity</a:t>
            </a:r>
            <a:r>
              <a:rPr sz="2100" spc="-23" dirty="0">
                <a:latin typeface="+mn-lt"/>
                <a:cs typeface="Calibri"/>
              </a:rPr>
              <a:t> </a:t>
            </a:r>
            <a:r>
              <a:rPr sz="2100" dirty="0">
                <a:latin typeface="+mn-lt"/>
                <a:cs typeface="Calibri"/>
              </a:rPr>
              <a:t>is</a:t>
            </a:r>
            <a:r>
              <a:rPr sz="2100" spc="-15" dirty="0">
                <a:latin typeface="+mn-lt"/>
                <a:cs typeface="Calibri"/>
              </a:rPr>
              <a:t> </a:t>
            </a:r>
            <a:r>
              <a:rPr sz="2100" dirty="0">
                <a:latin typeface="+mn-lt"/>
                <a:cs typeface="Calibri"/>
              </a:rPr>
              <a:t>also</a:t>
            </a:r>
            <a:r>
              <a:rPr sz="2100" spc="-15" dirty="0">
                <a:latin typeface="+mn-lt"/>
                <a:cs typeface="Calibri"/>
              </a:rPr>
              <a:t> </a:t>
            </a:r>
            <a:r>
              <a:rPr sz="2100" dirty="0">
                <a:latin typeface="+mn-lt"/>
                <a:cs typeface="Calibri"/>
              </a:rPr>
              <a:t>very</a:t>
            </a:r>
            <a:r>
              <a:rPr sz="2100" spc="-15" dirty="0">
                <a:latin typeface="+mn-lt"/>
                <a:cs typeface="Calibri"/>
              </a:rPr>
              <a:t> </a:t>
            </a:r>
            <a:r>
              <a:rPr sz="2100" spc="-8" dirty="0">
                <a:latin typeface="+mn-lt"/>
                <a:cs typeface="Calibri"/>
              </a:rPr>
              <a:t>important</a:t>
            </a:r>
            <a:endParaRPr lang="en-US" sz="2100" spc="-8" dirty="0">
              <a:latin typeface="+mn-lt"/>
              <a:cs typeface="Calibri"/>
            </a:endParaRPr>
          </a:p>
          <a:p>
            <a:pPr marL="180022" indent="-170497">
              <a:spcBef>
                <a:spcPts val="581"/>
              </a:spcBef>
              <a:buFont typeface="Arial"/>
              <a:buChar char="•"/>
              <a:tabLst>
                <a:tab pos="180022" algn="l"/>
              </a:tabLst>
            </a:pPr>
            <a:endParaRPr sz="2100" dirty="0">
              <a:latin typeface="+mn-lt"/>
              <a:cs typeface="Calibri"/>
            </a:endParaRPr>
          </a:p>
          <a:p>
            <a:pPr marL="180022" marR="238601" indent="-170497">
              <a:lnSpc>
                <a:spcPts val="2265"/>
              </a:lnSpc>
              <a:spcBef>
                <a:spcPts val="795"/>
              </a:spcBef>
              <a:buFont typeface="Arial"/>
              <a:buChar char="•"/>
              <a:tabLst>
                <a:tab pos="180975" algn="l"/>
              </a:tabLst>
            </a:pPr>
            <a:r>
              <a:rPr sz="2100" dirty="0">
                <a:latin typeface="+mn-lt"/>
                <a:cs typeface="Calibri"/>
              </a:rPr>
              <a:t>Each</a:t>
            </a:r>
            <a:r>
              <a:rPr sz="2100" spc="-45" dirty="0">
                <a:latin typeface="+mn-lt"/>
                <a:cs typeface="Calibri"/>
              </a:rPr>
              <a:t> </a:t>
            </a:r>
            <a:r>
              <a:rPr sz="2100" dirty="0">
                <a:latin typeface="+mn-lt"/>
                <a:cs typeface="Calibri"/>
              </a:rPr>
              <a:t>subject</a:t>
            </a:r>
            <a:r>
              <a:rPr sz="2100" spc="-15" dirty="0">
                <a:latin typeface="+mn-lt"/>
                <a:cs typeface="Calibri"/>
              </a:rPr>
              <a:t> </a:t>
            </a:r>
            <a:r>
              <a:rPr sz="2100" dirty="0">
                <a:latin typeface="+mn-lt"/>
                <a:cs typeface="Calibri"/>
              </a:rPr>
              <a:t>(process)</a:t>
            </a:r>
            <a:r>
              <a:rPr sz="2100" spc="-30" dirty="0">
                <a:latin typeface="+mn-lt"/>
                <a:cs typeface="Calibri"/>
              </a:rPr>
              <a:t> </a:t>
            </a:r>
            <a:r>
              <a:rPr sz="2100" dirty="0">
                <a:latin typeface="+mn-lt"/>
                <a:cs typeface="Calibri"/>
              </a:rPr>
              <a:t>has</a:t>
            </a:r>
            <a:r>
              <a:rPr sz="2100" spc="-26" dirty="0">
                <a:latin typeface="+mn-lt"/>
                <a:cs typeface="Calibri"/>
              </a:rPr>
              <a:t> </a:t>
            </a:r>
            <a:r>
              <a:rPr sz="2100" dirty="0">
                <a:latin typeface="+mn-lt"/>
                <a:cs typeface="Calibri"/>
              </a:rPr>
              <a:t>an</a:t>
            </a:r>
            <a:r>
              <a:rPr sz="2100" spc="-41" dirty="0">
                <a:latin typeface="+mn-lt"/>
                <a:cs typeface="Calibri"/>
              </a:rPr>
              <a:t> </a:t>
            </a:r>
            <a:r>
              <a:rPr sz="2100" dirty="0">
                <a:latin typeface="+mn-lt"/>
                <a:cs typeface="Calibri"/>
              </a:rPr>
              <a:t>integrity</a:t>
            </a:r>
            <a:r>
              <a:rPr sz="2100" spc="-38" dirty="0">
                <a:latin typeface="+mn-lt"/>
                <a:cs typeface="Calibri"/>
              </a:rPr>
              <a:t> </a:t>
            </a:r>
            <a:r>
              <a:rPr sz="2100" dirty="0">
                <a:latin typeface="+mn-lt"/>
                <a:cs typeface="Calibri"/>
              </a:rPr>
              <a:t>level;</a:t>
            </a:r>
            <a:r>
              <a:rPr sz="2100" spc="-49" dirty="0">
                <a:latin typeface="+mn-lt"/>
                <a:cs typeface="Calibri"/>
              </a:rPr>
              <a:t> </a:t>
            </a:r>
            <a:r>
              <a:rPr lang="en-US" sz="2100" spc="-49" dirty="0">
                <a:latin typeface="+mn-lt"/>
                <a:cs typeface="Calibri"/>
              </a:rPr>
              <a:t>e</a:t>
            </a:r>
            <a:r>
              <a:rPr sz="2100" dirty="0">
                <a:latin typeface="+mn-lt"/>
                <a:cs typeface="Calibri"/>
              </a:rPr>
              <a:t>ach</a:t>
            </a:r>
            <a:r>
              <a:rPr sz="2100" spc="-45" dirty="0">
                <a:latin typeface="+mn-lt"/>
                <a:cs typeface="Calibri"/>
              </a:rPr>
              <a:t> </a:t>
            </a:r>
            <a:r>
              <a:rPr sz="2100" dirty="0">
                <a:latin typeface="+mn-lt"/>
                <a:cs typeface="Calibri"/>
              </a:rPr>
              <a:t>object</a:t>
            </a:r>
            <a:r>
              <a:rPr sz="2100" spc="-34" dirty="0">
                <a:latin typeface="+mn-lt"/>
                <a:cs typeface="Calibri"/>
              </a:rPr>
              <a:t> </a:t>
            </a:r>
            <a:r>
              <a:rPr sz="2100" dirty="0">
                <a:latin typeface="+mn-lt"/>
                <a:cs typeface="Calibri"/>
              </a:rPr>
              <a:t>has</a:t>
            </a:r>
            <a:r>
              <a:rPr sz="2100" spc="-30" dirty="0">
                <a:latin typeface="+mn-lt"/>
                <a:cs typeface="Calibri"/>
              </a:rPr>
              <a:t> </a:t>
            </a:r>
            <a:r>
              <a:rPr sz="2100" spc="-19" dirty="0">
                <a:latin typeface="+mn-lt"/>
                <a:cs typeface="Calibri"/>
              </a:rPr>
              <a:t>an </a:t>
            </a:r>
            <a:r>
              <a:rPr sz="2100" dirty="0">
                <a:latin typeface="+mn-lt"/>
                <a:cs typeface="Calibri"/>
              </a:rPr>
              <a:t>integrity</a:t>
            </a:r>
            <a:r>
              <a:rPr sz="2100" spc="-8" dirty="0">
                <a:latin typeface="+mn-lt"/>
                <a:cs typeface="Calibri"/>
              </a:rPr>
              <a:t> </a:t>
            </a:r>
            <a:r>
              <a:rPr sz="2100" dirty="0">
                <a:latin typeface="+mn-lt"/>
                <a:cs typeface="Calibri"/>
              </a:rPr>
              <a:t>level;</a:t>
            </a:r>
            <a:r>
              <a:rPr sz="2100" spc="-19" dirty="0">
                <a:latin typeface="+mn-lt"/>
                <a:cs typeface="Calibri"/>
              </a:rPr>
              <a:t> </a:t>
            </a:r>
            <a:r>
              <a:rPr sz="2100" dirty="0">
                <a:latin typeface="+mn-lt"/>
                <a:cs typeface="Calibri"/>
              </a:rPr>
              <a:t>Integrity</a:t>
            </a:r>
            <a:r>
              <a:rPr sz="2100" spc="-8" dirty="0">
                <a:latin typeface="+mn-lt"/>
                <a:cs typeface="Calibri"/>
              </a:rPr>
              <a:t> </a:t>
            </a:r>
            <a:r>
              <a:rPr sz="2100" dirty="0">
                <a:latin typeface="+mn-lt"/>
                <a:cs typeface="Calibri"/>
              </a:rPr>
              <a:t>levels</a:t>
            </a:r>
            <a:r>
              <a:rPr sz="2100" spc="-19" dirty="0">
                <a:latin typeface="+mn-lt"/>
                <a:cs typeface="Calibri"/>
              </a:rPr>
              <a:t> </a:t>
            </a:r>
            <a:r>
              <a:rPr sz="2100" dirty="0">
                <a:latin typeface="+mn-lt"/>
                <a:cs typeface="Calibri"/>
              </a:rPr>
              <a:t>are</a:t>
            </a:r>
            <a:r>
              <a:rPr sz="2100" spc="-11" dirty="0">
                <a:latin typeface="+mn-lt"/>
                <a:cs typeface="Calibri"/>
              </a:rPr>
              <a:t> </a:t>
            </a:r>
            <a:r>
              <a:rPr sz="2100" dirty="0">
                <a:latin typeface="+mn-lt"/>
                <a:cs typeface="Calibri"/>
              </a:rPr>
              <a:t>totally</a:t>
            </a:r>
            <a:r>
              <a:rPr sz="2100" spc="-19" dirty="0">
                <a:latin typeface="+mn-lt"/>
                <a:cs typeface="Calibri"/>
              </a:rPr>
              <a:t> </a:t>
            </a:r>
            <a:r>
              <a:rPr sz="2100" spc="-8" dirty="0">
                <a:latin typeface="+mn-lt"/>
                <a:cs typeface="Calibri"/>
              </a:rPr>
              <a:t>ordered</a:t>
            </a:r>
            <a:endParaRPr sz="2100" dirty="0">
              <a:latin typeface="+mn-lt"/>
              <a:cs typeface="Calibri"/>
            </a:endParaRPr>
          </a:p>
          <a:p>
            <a:pPr>
              <a:spcBef>
                <a:spcPts val="225"/>
              </a:spcBef>
              <a:buFont typeface="Arial"/>
              <a:buChar char="•"/>
            </a:pPr>
            <a:endParaRPr sz="2100" dirty="0">
              <a:latin typeface="+mn-lt"/>
              <a:cs typeface="Calibri"/>
            </a:endParaRPr>
          </a:p>
          <a:p>
            <a:pPr marL="180022" indent="-170497">
              <a:buFont typeface="Arial"/>
              <a:buChar char="•"/>
              <a:tabLst>
                <a:tab pos="180022" algn="l"/>
              </a:tabLst>
            </a:pPr>
            <a:r>
              <a:rPr sz="2100" dirty="0">
                <a:latin typeface="+mn-lt"/>
                <a:cs typeface="Calibri"/>
              </a:rPr>
              <a:t>NO</a:t>
            </a:r>
            <a:r>
              <a:rPr sz="2100" spc="-34" dirty="0">
                <a:latin typeface="+mn-lt"/>
                <a:cs typeface="Calibri"/>
              </a:rPr>
              <a:t> </a:t>
            </a:r>
            <a:r>
              <a:rPr sz="2100" dirty="0">
                <a:latin typeface="+mn-lt"/>
                <a:cs typeface="Calibri"/>
              </a:rPr>
              <a:t>read</a:t>
            </a:r>
            <a:r>
              <a:rPr sz="2100" spc="-30" dirty="0">
                <a:latin typeface="+mn-lt"/>
                <a:cs typeface="Calibri"/>
              </a:rPr>
              <a:t> </a:t>
            </a:r>
            <a:r>
              <a:rPr sz="2100" dirty="0">
                <a:latin typeface="+mn-lt"/>
                <a:cs typeface="Calibri"/>
              </a:rPr>
              <a:t>down;</a:t>
            </a:r>
            <a:r>
              <a:rPr sz="2100" spc="-19" dirty="0">
                <a:latin typeface="+mn-lt"/>
                <a:cs typeface="Calibri"/>
              </a:rPr>
              <a:t> </a:t>
            </a:r>
            <a:r>
              <a:rPr sz="2100" dirty="0">
                <a:latin typeface="+mn-lt"/>
                <a:cs typeface="Calibri"/>
              </a:rPr>
              <a:t>NO</a:t>
            </a:r>
            <a:r>
              <a:rPr sz="2100" spc="-34" dirty="0">
                <a:latin typeface="+mn-lt"/>
                <a:cs typeface="Calibri"/>
              </a:rPr>
              <a:t> </a:t>
            </a:r>
            <a:r>
              <a:rPr sz="2100" dirty="0">
                <a:latin typeface="+mn-lt"/>
                <a:cs typeface="Calibri"/>
              </a:rPr>
              <a:t>write</a:t>
            </a:r>
            <a:r>
              <a:rPr sz="2100" spc="-34" dirty="0">
                <a:latin typeface="+mn-lt"/>
                <a:cs typeface="Calibri"/>
              </a:rPr>
              <a:t> </a:t>
            </a:r>
            <a:r>
              <a:rPr sz="2100" spc="-19" dirty="0">
                <a:latin typeface="+mn-lt"/>
                <a:cs typeface="Calibri"/>
              </a:rPr>
              <a:t>up</a:t>
            </a:r>
            <a:endParaRPr sz="2100" dirty="0">
              <a:latin typeface="+mn-lt"/>
              <a:cs typeface="Calibri"/>
            </a:endParaRPr>
          </a:p>
          <a:p>
            <a:pPr marL="522923" lvl="1" indent="-170497">
              <a:spcBef>
                <a:spcPts val="176"/>
              </a:spcBef>
              <a:buFont typeface="Arial"/>
              <a:buChar char="•"/>
              <a:tabLst>
                <a:tab pos="522923" algn="l"/>
              </a:tabLst>
            </a:pPr>
            <a:r>
              <a:rPr sz="1800" dirty="0">
                <a:latin typeface="+mn-lt"/>
                <a:cs typeface="Calibri"/>
              </a:rPr>
              <a:t>BLP</a:t>
            </a:r>
            <a:r>
              <a:rPr sz="1800" spc="-34" dirty="0">
                <a:latin typeface="+mn-lt"/>
                <a:cs typeface="Calibri"/>
              </a:rPr>
              <a:t> </a:t>
            </a:r>
            <a:r>
              <a:rPr sz="1800" dirty="0">
                <a:latin typeface="+mn-lt"/>
                <a:cs typeface="Calibri"/>
              </a:rPr>
              <a:t>upside</a:t>
            </a:r>
            <a:r>
              <a:rPr sz="1800" spc="-30" dirty="0">
                <a:latin typeface="+mn-lt"/>
                <a:cs typeface="Calibri"/>
              </a:rPr>
              <a:t> </a:t>
            </a:r>
            <a:r>
              <a:rPr sz="1800" spc="-15" dirty="0">
                <a:latin typeface="+mn-lt"/>
                <a:cs typeface="Calibri"/>
              </a:rPr>
              <a:t>down</a:t>
            </a:r>
            <a:endParaRPr sz="1800" dirty="0">
              <a:latin typeface="+mn-lt"/>
              <a:cs typeface="Calibri"/>
            </a:endParaRPr>
          </a:p>
          <a:p>
            <a:pPr lvl="1">
              <a:spcBef>
                <a:spcPts val="885"/>
              </a:spcBef>
              <a:buFont typeface="Arial"/>
              <a:buChar char="•"/>
            </a:pPr>
            <a:endParaRPr sz="1800" dirty="0">
              <a:latin typeface="+mn-lt"/>
              <a:cs typeface="Calibri"/>
            </a:endParaRPr>
          </a:p>
          <a:p>
            <a:pPr marL="180022" marR="3810" indent="-170497">
              <a:lnSpc>
                <a:spcPts val="2265"/>
              </a:lnSpc>
              <a:spcBef>
                <a:spcPts val="4"/>
              </a:spcBef>
              <a:buFont typeface="Arial"/>
              <a:buChar char="•"/>
              <a:tabLst>
                <a:tab pos="180975" algn="l"/>
              </a:tabLst>
            </a:pPr>
            <a:r>
              <a:rPr sz="2100" dirty="0">
                <a:latin typeface="+mn-lt"/>
                <a:cs typeface="Calibri"/>
              </a:rPr>
              <a:t>The</a:t>
            </a:r>
            <a:r>
              <a:rPr sz="2100" spc="-26" dirty="0">
                <a:latin typeface="+mn-lt"/>
                <a:cs typeface="Calibri"/>
              </a:rPr>
              <a:t> </a:t>
            </a:r>
            <a:r>
              <a:rPr sz="2100" dirty="0">
                <a:latin typeface="+mn-lt"/>
                <a:cs typeface="Calibri"/>
              </a:rPr>
              <a:t>integrity</a:t>
            </a:r>
            <a:r>
              <a:rPr sz="2100" spc="-23" dirty="0">
                <a:latin typeface="+mn-lt"/>
                <a:cs typeface="Calibri"/>
              </a:rPr>
              <a:t> </a:t>
            </a:r>
            <a:r>
              <a:rPr sz="2100" dirty="0">
                <a:latin typeface="+mn-lt"/>
                <a:cs typeface="Calibri"/>
              </a:rPr>
              <a:t>of</a:t>
            </a:r>
            <a:r>
              <a:rPr sz="2100" spc="-30" dirty="0">
                <a:latin typeface="+mn-lt"/>
                <a:cs typeface="Calibri"/>
              </a:rPr>
              <a:t> </a:t>
            </a:r>
            <a:r>
              <a:rPr sz="2100" dirty="0">
                <a:latin typeface="+mn-lt"/>
                <a:cs typeface="Calibri"/>
              </a:rPr>
              <a:t>an</a:t>
            </a:r>
            <a:r>
              <a:rPr sz="2100" spc="-19" dirty="0">
                <a:latin typeface="+mn-lt"/>
                <a:cs typeface="Calibri"/>
              </a:rPr>
              <a:t> </a:t>
            </a:r>
            <a:r>
              <a:rPr sz="2100" dirty="0">
                <a:latin typeface="+mn-lt"/>
                <a:cs typeface="Calibri"/>
              </a:rPr>
              <a:t>object</a:t>
            </a:r>
            <a:r>
              <a:rPr sz="2100" spc="-15" dirty="0">
                <a:latin typeface="+mn-lt"/>
                <a:cs typeface="Calibri"/>
              </a:rPr>
              <a:t> </a:t>
            </a:r>
            <a:r>
              <a:rPr sz="2100" dirty="0">
                <a:latin typeface="+mn-lt"/>
                <a:cs typeface="Calibri"/>
              </a:rPr>
              <a:t>is</a:t>
            </a:r>
            <a:r>
              <a:rPr sz="2100" spc="-30"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lowest</a:t>
            </a:r>
            <a:r>
              <a:rPr sz="2100" spc="-26" dirty="0">
                <a:latin typeface="+mn-lt"/>
                <a:cs typeface="Calibri"/>
              </a:rPr>
              <a:t> </a:t>
            </a:r>
            <a:r>
              <a:rPr sz="2100" dirty="0">
                <a:latin typeface="+mn-lt"/>
                <a:cs typeface="Calibri"/>
              </a:rPr>
              <a:t>level</a:t>
            </a:r>
            <a:r>
              <a:rPr sz="2100" spc="-38" dirty="0">
                <a:latin typeface="+mn-lt"/>
                <a:cs typeface="Calibri"/>
              </a:rPr>
              <a:t> </a:t>
            </a:r>
            <a:r>
              <a:rPr sz="2100" dirty="0">
                <a:latin typeface="+mn-lt"/>
                <a:cs typeface="Calibri"/>
              </a:rPr>
              <a:t>of</a:t>
            </a:r>
            <a:r>
              <a:rPr sz="2100" spc="-19" dirty="0">
                <a:latin typeface="+mn-lt"/>
                <a:cs typeface="Calibri"/>
              </a:rPr>
              <a:t> </a:t>
            </a:r>
            <a:r>
              <a:rPr sz="2100" dirty="0">
                <a:latin typeface="+mn-lt"/>
                <a:cs typeface="Calibri"/>
              </a:rPr>
              <a:t>all</a:t>
            </a:r>
            <a:r>
              <a:rPr sz="2100" spc="-34"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objects</a:t>
            </a:r>
            <a:r>
              <a:rPr sz="2100" spc="-15" dirty="0">
                <a:latin typeface="+mn-lt"/>
                <a:cs typeface="Calibri"/>
              </a:rPr>
              <a:t> that </a:t>
            </a:r>
            <a:r>
              <a:rPr sz="2100" dirty="0">
                <a:latin typeface="+mn-lt"/>
                <a:cs typeface="Calibri"/>
              </a:rPr>
              <a:t>contributed</a:t>
            </a:r>
            <a:r>
              <a:rPr sz="2100" spc="-41" dirty="0">
                <a:latin typeface="+mn-lt"/>
                <a:cs typeface="Calibri"/>
              </a:rPr>
              <a:t> </a:t>
            </a:r>
            <a:r>
              <a:rPr sz="2100" dirty="0">
                <a:latin typeface="+mn-lt"/>
                <a:cs typeface="Calibri"/>
              </a:rPr>
              <a:t>to</a:t>
            </a:r>
            <a:r>
              <a:rPr sz="2100" spc="-68" dirty="0">
                <a:latin typeface="+mn-lt"/>
                <a:cs typeface="Calibri"/>
              </a:rPr>
              <a:t> </a:t>
            </a:r>
            <a:r>
              <a:rPr sz="2100" dirty="0">
                <a:latin typeface="+mn-lt"/>
                <a:cs typeface="Calibri"/>
              </a:rPr>
              <a:t>its</a:t>
            </a:r>
            <a:r>
              <a:rPr sz="2100" spc="-64" dirty="0">
                <a:latin typeface="+mn-lt"/>
                <a:cs typeface="Calibri"/>
              </a:rPr>
              <a:t> </a:t>
            </a:r>
            <a:r>
              <a:rPr sz="2100" spc="-8" dirty="0">
                <a:latin typeface="+mn-lt"/>
                <a:cs typeface="Calibri"/>
              </a:rPr>
              <a:t>creation</a:t>
            </a:r>
            <a:endParaRPr sz="2100" dirty="0">
              <a:latin typeface="+mn-lt"/>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pic>
        <p:nvPicPr>
          <p:cNvPr id="47" name="object 5">
            <a:extLst>
              <a:ext uri="{FF2B5EF4-FFF2-40B4-BE49-F238E27FC236}">
                <a16:creationId xmlns:a16="http://schemas.microsoft.com/office/drawing/2014/main" id="{6886CE13-0C05-7DA4-3C0B-7FD67059A522}"/>
              </a:ext>
            </a:extLst>
          </p:cNvPr>
          <p:cNvPicPr/>
          <p:nvPr/>
        </p:nvPicPr>
        <p:blipFill>
          <a:blip r:embed="rId2" cstate="print"/>
          <a:stretch>
            <a:fillRect/>
          </a:stretch>
        </p:blipFill>
        <p:spPr>
          <a:xfrm>
            <a:off x="612830" y="1776325"/>
            <a:ext cx="237389" cy="309638"/>
          </a:xfrm>
          <a:prstGeom prst="rect">
            <a:avLst/>
          </a:prstGeom>
        </p:spPr>
      </p:pic>
      <p:pic>
        <p:nvPicPr>
          <p:cNvPr id="48" name="object 6">
            <a:extLst>
              <a:ext uri="{FF2B5EF4-FFF2-40B4-BE49-F238E27FC236}">
                <a16:creationId xmlns:a16="http://schemas.microsoft.com/office/drawing/2014/main" id="{A917A5DF-A00C-1F37-08E1-CDA2AF90DF2A}"/>
              </a:ext>
            </a:extLst>
          </p:cNvPr>
          <p:cNvPicPr/>
          <p:nvPr/>
        </p:nvPicPr>
        <p:blipFill>
          <a:blip r:embed="rId3" cstate="print"/>
          <a:stretch>
            <a:fillRect/>
          </a:stretch>
        </p:blipFill>
        <p:spPr>
          <a:xfrm>
            <a:off x="2959746" y="3872795"/>
            <a:ext cx="242454" cy="308264"/>
          </a:xfrm>
          <a:prstGeom prst="rect">
            <a:avLst/>
          </a:prstGeom>
        </p:spPr>
      </p:pic>
      <p:sp>
        <p:nvSpPr>
          <p:cNvPr id="49" name="object 7">
            <a:extLst>
              <a:ext uri="{FF2B5EF4-FFF2-40B4-BE49-F238E27FC236}">
                <a16:creationId xmlns:a16="http://schemas.microsoft.com/office/drawing/2014/main" id="{A109624F-735C-7345-48FA-C7253DE62056}"/>
              </a:ext>
            </a:extLst>
          </p:cNvPr>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50" name="object 8">
            <a:extLst>
              <a:ext uri="{FF2B5EF4-FFF2-40B4-BE49-F238E27FC236}">
                <a16:creationId xmlns:a16="http://schemas.microsoft.com/office/drawing/2014/main" id="{43BDC79C-E34E-F102-1138-E6F6B8F471F7}"/>
              </a:ext>
            </a:extLst>
          </p:cNvPr>
          <p:cNvSpPr txBox="1"/>
          <p:nvPr/>
        </p:nvSpPr>
        <p:spPr>
          <a:xfrm>
            <a:off x="1138228" y="1613120"/>
            <a:ext cx="180370" cy="461044"/>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pic>
        <p:nvPicPr>
          <p:cNvPr id="51" name="object 9">
            <a:extLst>
              <a:ext uri="{FF2B5EF4-FFF2-40B4-BE49-F238E27FC236}">
                <a16:creationId xmlns:a16="http://schemas.microsoft.com/office/drawing/2014/main" id="{06C7607A-4361-F9B7-E6F4-E44A51066B8D}"/>
              </a:ext>
            </a:extLst>
          </p:cNvPr>
          <p:cNvPicPr/>
          <p:nvPr/>
        </p:nvPicPr>
        <p:blipFill>
          <a:blip r:embed="rId4" cstate="print"/>
          <a:stretch>
            <a:fillRect/>
          </a:stretch>
        </p:blipFill>
        <p:spPr>
          <a:xfrm>
            <a:off x="5350995" y="1642777"/>
            <a:ext cx="190840" cy="246357"/>
          </a:xfrm>
          <a:prstGeom prst="rect">
            <a:avLst/>
          </a:prstGeom>
        </p:spPr>
      </p:pic>
      <p:pic>
        <p:nvPicPr>
          <p:cNvPr id="52" name="object 10">
            <a:extLst>
              <a:ext uri="{FF2B5EF4-FFF2-40B4-BE49-F238E27FC236}">
                <a16:creationId xmlns:a16="http://schemas.microsoft.com/office/drawing/2014/main" id="{75EDE5B3-E664-ED34-90AE-2CF021E94E72}"/>
              </a:ext>
            </a:extLst>
          </p:cNvPr>
          <p:cNvPicPr/>
          <p:nvPr/>
        </p:nvPicPr>
        <p:blipFill>
          <a:blip r:embed="rId4" cstate="print"/>
          <a:stretch>
            <a:fillRect/>
          </a:stretch>
        </p:blipFill>
        <p:spPr>
          <a:xfrm>
            <a:off x="5932782" y="1642777"/>
            <a:ext cx="190840" cy="246357"/>
          </a:xfrm>
          <a:prstGeom prst="rect">
            <a:avLst/>
          </a:prstGeom>
        </p:spPr>
      </p:pic>
      <p:pic>
        <p:nvPicPr>
          <p:cNvPr id="53" name="object 11">
            <a:extLst>
              <a:ext uri="{FF2B5EF4-FFF2-40B4-BE49-F238E27FC236}">
                <a16:creationId xmlns:a16="http://schemas.microsoft.com/office/drawing/2014/main" id="{523AB33A-6AA1-6314-C970-13F49BFC16D3}"/>
              </a:ext>
            </a:extLst>
          </p:cNvPr>
          <p:cNvPicPr/>
          <p:nvPr/>
        </p:nvPicPr>
        <p:blipFill>
          <a:blip r:embed="rId4" cstate="print"/>
          <a:stretch>
            <a:fillRect/>
          </a:stretch>
        </p:blipFill>
        <p:spPr>
          <a:xfrm>
            <a:off x="6514569" y="1642777"/>
            <a:ext cx="190840" cy="246357"/>
          </a:xfrm>
          <a:prstGeom prst="rect">
            <a:avLst/>
          </a:prstGeom>
        </p:spPr>
      </p:pic>
      <p:pic>
        <p:nvPicPr>
          <p:cNvPr id="54" name="object 12">
            <a:extLst>
              <a:ext uri="{FF2B5EF4-FFF2-40B4-BE49-F238E27FC236}">
                <a16:creationId xmlns:a16="http://schemas.microsoft.com/office/drawing/2014/main" id="{82167790-45CC-A78B-31A2-751D7D40EE95}"/>
              </a:ext>
            </a:extLst>
          </p:cNvPr>
          <p:cNvPicPr/>
          <p:nvPr/>
        </p:nvPicPr>
        <p:blipFill>
          <a:blip r:embed="rId4" cstate="print"/>
          <a:stretch>
            <a:fillRect/>
          </a:stretch>
        </p:blipFill>
        <p:spPr>
          <a:xfrm>
            <a:off x="7096356" y="1642777"/>
            <a:ext cx="190840" cy="246357"/>
          </a:xfrm>
          <a:prstGeom prst="rect">
            <a:avLst/>
          </a:prstGeom>
        </p:spPr>
      </p:pic>
      <p:pic>
        <p:nvPicPr>
          <p:cNvPr id="55" name="object 13">
            <a:extLst>
              <a:ext uri="{FF2B5EF4-FFF2-40B4-BE49-F238E27FC236}">
                <a16:creationId xmlns:a16="http://schemas.microsoft.com/office/drawing/2014/main" id="{3F62116E-0DBA-E238-BF51-973BE34B2983}"/>
              </a:ext>
            </a:extLst>
          </p:cNvPr>
          <p:cNvPicPr/>
          <p:nvPr/>
        </p:nvPicPr>
        <p:blipFill>
          <a:blip r:embed="rId4" cstate="print"/>
          <a:stretch>
            <a:fillRect/>
          </a:stretch>
        </p:blipFill>
        <p:spPr>
          <a:xfrm>
            <a:off x="5350995" y="2391442"/>
            <a:ext cx="190840" cy="246357"/>
          </a:xfrm>
          <a:prstGeom prst="rect">
            <a:avLst/>
          </a:prstGeom>
        </p:spPr>
      </p:pic>
      <p:pic>
        <p:nvPicPr>
          <p:cNvPr id="56" name="object 14">
            <a:extLst>
              <a:ext uri="{FF2B5EF4-FFF2-40B4-BE49-F238E27FC236}">
                <a16:creationId xmlns:a16="http://schemas.microsoft.com/office/drawing/2014/main" id="{BDD92F5D-E8E4-8624-1F14-9D9BECC1BE34}"/>
              </a:ext>
            </a:extLst>
          </p:cNvPr>
          <p:cNvPicPr/>
          <p:nvPr/>
        </p:nvPicPr>
        <p:blipFill>
          <a:blip r:embed="rId4" cstate="print"/>
          <a:stretch>
            <a:fillRect/>
          </a:stretch>
        </p:blipFill>
        <p:spPr>
          <a:xfrm>
            <a:off x="5932782" y="2391442"/>
            <a:ext cx="190840" cy="246357"/>
          </a:xfrm>
          <a:prstGeom prst="rect">
            <a:avLst/>
          </a:prstGeom>
        </p:spPr>
      </p:pic>
      <p:pic>
        <p:nvPicPr>
          <p:cNvPr id="57" name="object 15">
            <a:extLst>
              <a:ext uri="{FF2B5EF4-FFF2-40B4-BE49-F238E27FC236}">
                <a16:creationId xmlns:a16="http://schemas.microsoft.com/office/drawing/2014/main" id="{15A9B340-D632-34BD-D282-57FE7E0FC708}"/>
              </a:ext>
            </a:extLst>
          </p:cNvPr>
          <p:cNvPicPr/>
          <p:nvPr/>
        </p:nvPicPr>
        <p:blipFill>
          <a:blip r:embed="rId4" cstate="print"/>
          <a:stretch>
            <a:fillRect/>
          </a:stretch>
        </p:blipFill>
        <p:spPr>
          <a:xfrm>
            <a:off x="6514569" y="2391442"/>
            <a:ext cx="190840" cy="246357"/>
          </a:xfrm>
          <a:prstGeom prst="rect">
            <a:avLst/>
          </a:prstGeom>
        </p:spPr>
      </p:pic>
      <p:pic>
        <p:nvPicPr>
          <p:cNvPr id="58" name="object 16">
            <a:extLst>
              <a:ext uri="{FF2B5EF4-FFF2-40B4-BE49-F238E27FC236}">
                <a16:creationId xmlns:a16="http://schemas.microsoft.com/office/drawing/2014/main" id="{6CDDD1EA-396C-B616-328E-0941CAA43991}"/>
              </a:ext>
            </a:extLst>
          </p:cNvPr>
          <p:cNvPicPr/>
          <p:nvPr/>
        </p:nvPicPr>
        <p:blipFill>
          <a:blip r:embed="rId4" cstate="print"/>
          <a:stretch>
            <a:fillRect/>
          </a:stretch>
        </p:blipFill>
        <p:spPr>
          <a:xfrm>
            <a:off x="7096356" y="2391442"/>
            <a:ext cx="190840" cy="246357"/>
          </a:xfrm>
          <a:prstGeom prst="rect">
            <a:avLst/>
          </a:prstGeom>
        </p:spPr>
      </p:pic>
      <p:pic>
        <p:nvPicPr>
          <p:cNvPr id="59" name="object 17">
            <a:extLst>
              <a:ext uri="{FF2B5EF4-FFF2-40B4-BE49-F238E27FC236}">
                <a16:creationId xmlns:a16="http://schemas.microsoft.com/office/drawing/2014/main" id="{44BAC1B6-ACFA-7AAA-26B0-5DD063AFB656}"/>
              </a:ext>
            </a:extLst>
          </p:cNvPr>
          <p:cNvPicPr/>
          <p:nvPr/>
        </p:nvPicPr>
        <p:blipFill>
          <a:blip r:embed="rId4" cstate="print"/>
          <a:stretch>
            <a:fillRect/>
          </a:stretch>
        </p:blipFill>
        <p:spPr>
          <a:xfrm>
            <a:off x="5350995" y="3140107"/>
            <a:ext cx="190840" cy="246357"/>
          </a:xfrm>
          <a:prstGeom prst="rect">
            <a:avLst/>
          </a:prstGeom>
        </p:spPr>
      </p:pic>
      <p:pic>
        <p:nvPicPr>
          <p:cNvPr id="60" name="object 18">
            <a:extLst>
              <a:ext uri="{FF2B5EF4-FFF2-40B4-BE49-F238E27FC236}">
                <a16:creationId xmlns:a16="http://schemas.microsoft.com/office/drawing/2014/main" id="{C22E4A18-2358-4163-38A0-2E9F01C93776}"/>
              </a:ext>
            </a:extLst>
          </p:cNvPr>
          <p:cNvPicPr/>
          <p:nvPr/>
        </p:nvPicPr>
        <p:blipFill>
          <a:blip r:embed="rId4" cstate="print"/>
          <a:stretch>
            <a:fillRect/>
          </a:stretch>
        </p:blipFill>
        <p:spPr>
          <a:xfrm>
            <a:off x="5932782" y="3140107"/>
            <a:ext cx="190840" cy="246357"/>
          </a:xfrm>
          <a:prstGeom prst="rect">
            <a:avLst/>
          </a:prstGeom>
        </p:spPr>
      </p:pic>
      <p:pic>
        <p:nvPicPr>
          <p:cNvPr id="61" name="object 19">
            <a:extLst>
              <a:ext uri="{FF2B5EF4-FFF2-40B4-BE49-F238E27FC236}">
                <a16:creationId xmlns:a16="http://schemas.microsoft.com/office/drawing/2014/main" id="{0D2F18AE-1327-C660-69D8-41DE00929866}"/>
              </a:ext>
            </a:extLst>
          </p:cNvPr>
          <p:cNvPicPr/>
          <p:nvPr/>
        </p:nvPicPr>
        <p:blipFill>
          <a:blip r:embed="rId4" cstate="print"/>
          <a:stretch>
            <a:fillRect/>
          </a:stretch>
        </p:blipFill>
        <p:spPr>
          <a:xfrm>
            <a:off x="6514569" y="3140107"/>
            <a:ext cx="190840" cy="246357"/>
          </a:xfrm>
          <a:prstGeom prst="rect">
            <a:avLst/>
          </a:prstGeom>
        </p:spPr>
      </p:pic>
      <p:pic>
        <p:nvPicPr>
          <p:cNvPr id="62" name="object 20">
            <a:extLst>
              <a:ext uri="{FF2B5EF4-FFF2-40B4-BE49-F238E27FC236}">
                <a16:creationId xmlns:a16="http://schemas.microsoft.com/office/drawing/2014/main" id="{CD313309-0234-8BCB-4C99-2639617E2C7A}"/>
              </a:ext>
            </a:extLst>
          </p:cNvPr>
          <p:cNvPicPr/>
          <p:nvPr/>
        </p:nvPicPr>
        <p:blipFill>
          <a:blip r:embed="rId4" cstate="print"/>
          <a:stretch>
            <a:fillRect/>
          </a:stretch>
        </p:blipFill>
        <p:spPr>
          <a:xfrm>
            <a:off x="7096356" y="3140107"/>
            <a:ext cx="190840" cy="246357"/>
          </a:xfrm>
          <a:prstGeom prst="rect">
            <a:avLst/>
          </a:prstGeom>
        </p:spPr>
      </p:pic>
      <p:pic>
        <p:nvPicPr>
          <p:cNvPr id="63" name="object 21">
            <a:extLst>
              <a:ext uri="{FF2B5EF4-FFF2-40B4-BE49-F238E27FC236}">
                <a16:creationId xmlns:a16="http://schemas.microsoft.com/office/drawing/2014/main" id="{CBBDDDB1-1037-9C1C-EACF-B980C87F5E30}"/>
              </a:ext>
            </a:extLst>
          </p:cNvPr>
          <p:cNvPicPr/>
          <p:nvPr/>
        </p:nvPicPr>
        <p:blipFill>
          <a:blip r:embed="rId4" cstate="print"/>
          <a:stretch>
            <a:fillRect/>
          </a:stretch>
        </p:blipFill>
        <p:spPr>
          <a:xfrm>
            <a:off x="5350995" y="3889915"/>
            <a:ext cx="190840" cy="246357"/>
          </a:xfrm>
          <a:prstGeom prst="rect">
            <a:avLst/>
          </a:prstGeom>
        </p:spPr>
      </p:pic>
      <p:pic>
        <p:nvPicPr>
          <p:cNvPr id="64" name="object 22">
            <a:extLst>
              <a:ext uri="{FF2B5EF4-FFF2-40B4-BE49-F238E27FC236}">
                <a16:creationId xmlns:a16="http://schemas.microsoft.com/office/drawing/2014/main" id="{92B4C9AA-A496-53B0-4EB3-659E2DE81A77}"/>
              </a:ext>
            </a:extLst>
          </p:cNvPr>
          <p:cNvPicPr/>
          <p:nvPr/>
        </p:nvPicPr>
        <p:blipFill>
          <a:blip r:embed="rId4" cstate="print"/>
          <a:stretch>
            <a:fillRect/>
          </a:stretch>
        </p:blipFill>
        <p:spPr>
          <a:xfrm>
            <a:off x="5932782" y="3889915"/>
            <a:ext cx="190840" cy="246357"/>
          </a:xfrm>
          <a:prstGeom prst="rect">
            <a:avLst/>
          </a:prstGeom>
        </p:spPr>
      </p:pic>
      <p:pic>
        <p:nvPicPr>
          <p:cNvPr id="65" name="object 23">
            <a:extLst>
              <a:ext uri="{FF2B5EF4-FFF2-40B4-BE49-F238E27FC236}">
                <a16:creationId xmlns:a16="http://schemas.microsoft.com/office/drawing/2014/main" id="{583A98AE-CE81-BBD9-8766-47E18FC9C380}"/>
              </a:ext>
            </a:extLst>
          </p:cNvPr>
          <p:cNvPicPr/>
          <p:nvPr/>
        </p:nvPicPr>
        <p:blipFill>
          <a:blip r:embed="rId4" cstate="print"/>
          <a:stretch>
            <a:fillRect/>
          </a:stretch>
        </p:blipFill>
        <p:spPr>
          <a:xfrm>
            <a:off x="6514569" y="3889915"/>
            <a:ext cx="190840" cy="246357"/>
          </a:xfrm>
          <a:prstGeom prst="rect">
            <a:avLst/>
          </a:prstGeom>
        </p:spPr>
      </p:pic>
      <p:pic>
        <p:nvPicPr>
          <p:cNvPr id="66" name="object 24">
            <a:extLst>
              <a:ext uri="{FF2B5EF4-FFF2-40B4-BE49-F238E27FC236}">
                <a16:creationId xmlns:a16="http://schemas.microsoft.com/office/drawing/2014/main" id="{26BADA02-DE6A-060A-9D02-B30520B38267}"/>
              </a:ext>
            </a:extLst>
          </p:cNvPr>
          <p:cNvPicPr/>
          <p:nvPr/>
        </p:nvPicPr>
        <p:blipFill>
          <a:blip r:embed="rId4" cstate="print"/>
          <a:stretch>
            <a:fillRect/>
          </a:stretch>
        </p:blipFill>
        <p:spPr>
          <a:xfrm>
            <a:off x="7096356" y="3889915"/>
            <a:ext cx="190840" cy="246357"/>
          </a:xfrm>
          <a:prstGeom prst="rect">
            <a:avLst/>
          </a:prstGeom>
        </p:spPr>
      </p:pic>
      <p:sp>
        <p:nvSpPr>
          <p:cNvPr id="67" name="object 25">
            <a:extLst>
              <a:ext uri="{FF2B5EF4-FFF2-40B4-BE49-F238E27FC236}">
                <a16:creationId xmlns:a16="http://schemas.microsoft.com/office/drawing/2014/main" id="{26F7C5A3-E6A0-272E-E7BE-933389C1B72D}"/>
              </a:ext>
            </a:extLst>
          </p:cNvPr>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68" name="object 26">
            <a:extLst>
              <a:ext uri="{FF2B5EF4-FFF2-40B4-BE49-F238E27FC236}">
                <a16:creationId xmlns:a16="http://schemas.microsoft.com/office/drawing/2014/main" id="{4FF535DF-F220-31DB-8F77-72AFE9F040B2}"/>
              </a:ext>
            </a:extLst>
          </p:cNvPr>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69" name="object 27">
            <a:extLst>
              <a:ext uri="{FF2B5EF4-FFF2-40B4-BE49-F238E27FC236}">
                <a16:creationId xmlns:a16="http://schemas.microsoft.com/office/drawing/2014/main" id="{B584DD51-4D17-8F21-6B28-1093ABF15B5A}"/>
              </a:ext>
            </a:extLst>
          </p:cNvPr>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70" name="object 28">
            <a:extLst>
              <a:ext uri="{FF2B5EF4-FFF2-40B4-BE49-F238E27FC236}">
                <a16:creationId xmlns:a16="http://schemas.microsoft.com/office/drawing/2014/main" id="{ED99673B-F64B-23B5-0A4B-6060EE2464EC}"/>
              </a:ext>
            </a:extLst>
          </p:cNvPr>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71" name="object 29">
            <a:extLst>
              <a:ext uri="{FF2B5EF4-FFF2-40B4-BE49-F238E27FC236}">
                <a16:creationId xmlns:a16="http://schemas.microsoft.com/office/drawing/2014/main" id="{D8FAE7DA-563B-2DE3-F4B2-028F5FD601ED}"/>
              </a:ext>
            </a:extLst>
          </p:cNvPr>
          <p:cNvGrpSpPr/>
          <p:nvPr/>
        </p:nvGrpSpPr>
        <p:grpSpPr>
          <a:xfrm>
            <a:off x="1458639" y="2551487"/>
            <a:ext cx="942499" cy="1098233"/>
            <a:chOff x="1944852" y="3401983"/>
            <a:chExt cx="1256665" cy="1464310"/>
          </a:xfrm>
        </p:grpSpPr>
        <p:pic>
          <p:nvPicPr>
            <p:cNvPr id="72" name="object 30">
              <a:extLst>
                <a:ext uri="{FF2B5EF4-FFF2-40B4-BE49-F238E27FC236}">
                  <a16:creationId xmlns:a16="http://schemas.microsoft.com/office/drawing/2014/main" id="{AB75E4CA-C449-8981-6E02-F7B7B57FA0D8}"/>
                </a:ext>
              </a:extLst>
            </p:cNvPr>
            <p:cNvPicPr/>
            <p:nvPr/>
          </p:nvPicPr>
          <p:blipFill>
            <a:blip r:embed="rId5" cstate="print"/>
            <a:stretch>
              <a:fillRect/>
            </a:stretch>
          </p:blipFill>
          <p:spPr>
            <a:xfrm>
              <a:off x="1944852" y="3401983"/>
              <a:ext cx="325694" cy="411018"/>
            </a:xfrm>
            <a:prstGeom prst="rect">
              <a:avLst/>
            </a:prstGeom>
          </p:spPr>
        </p:pic>
        <p:pic>
          <p:nvPicPr>
            <p:cNvPr id="73" name="object 31">
              <a:extLst>
                <a:ext uri="{FF2B5EF4-FFF2-40B4-BE49-F238E27FC236}">
                  <a16:creationId xmlns:a16="http://schemas.microsoft.com/office/drawing/2014/main" id="{9AF4508F-0B2B-D259-E419-24CDAE707CA3}"/>
                </a:ext>
              </a:extLst>
            </p:cNvPr>
            <p:cNvPicPr/>
            <p:nvPr/>
          </p:nvPicPr>
          <p:blipFill>
            <a:blip r:embed="rId6" cstate="print"/>
            <a:stretch>
              <a:fillRect/>
            </a:stretch>
          </p:blipFill>
          <p:spPr>
            <a:xfrm>
              <a:off x="2887194" y="4455067"/>
              <a:ext cx="314036" cy="411018"/>
            </a:xfrm>
            <a:prstGeom prst="rect">
              <a:avLst/>
            </a:prstGeom>
          </p:spPr>
        </p:pic>
      </p:grpSp>
      <p:sp>
        <p:nvSpPr>
          <p:cNvPr id="74" name="object 32">
            <a:extLst>
              <a:ext uri="{FF2B5EF4-FFF2-40B4-BE49-F238E27FC236}">
                <a16:creationId xmlns:a16="http://schemas.microsoft.com/office/drawing/2014/main" id="{2F4ADCB1-C334-4F97-E2F6-EA3419397BDD}"/>
              </a:ext>
            </a:extLst>
          </p:cNvPr>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75" name="object 33">
            <a:extLst>
              <a:ext uri="{FF2B5EF4-FFF2-40B4-BE49-F238E27FC236}">
                <a16:creationId xmlns:a16="http://schemas.microsoft.com/office/drawing/2014/main" id="{2DAA3088-8263-FAD2-0052-AB0B21A026BA}"/>
              </a:ext>
            </a:extLst>
          </p:cNvPr>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76" name="object 34">
            <a:extLst>
              <a:ext uri="{FF2B5EF4-FFF2-40B4-BE49-F238E27FC236}">
                <a16:creationId xmlns:a16="http://schemas.microsoft.com/office/drawing/2014/main" id="{6560E254-0A57-1975-A557-DB991FCCF827}"/>
              </a:ext>
            </a:extLst>
          </p:cNvPr>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77" name="object 35">
            <a:extLst>
              <a:ext uri="{FF2B5EF4-FFF2-40B4-BE49-F238E27FC236}">
                <a16:creationId xmlns:a16="http://schemas.microsoft.com/office/drawing/2014/main" id="{7A0E9EBE-C43C-8DD4-21A4-09A55D0B01F6}"/>
              </a:ext>
            </a:extLst>
          </p:cNvPr>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78" name="object 36">
            <a:extLst>
              <a:ext uri="{FF2B5EF4-FFF2-40B4-BE49-F238E27FC236}">
                <a16:creationId xmlns:a16="http://schemas.microsoft.com/office/drawing/2014/main" id="{FBED8C38-BEA3-6DFA-8BB4-371CC391E792}"/>
              </a:ext>
            </a:extLst>
          </p:cNvPr>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79" name="object 37">
            <a:extLst>
              <a:ext uri="{FF2B5EF4-FFF2-40B4-BE49-F238E27FC236}">
                <a16:creationId xmlns:a16="http://schemas.microsoft.com/office/drawing/2014/main" id="{19C40D33-293F-06E6-2926-EA98E7EABFA3}"/>
              </a:ext>
            </a:extLst>
          </p:cNvPr>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80" name="object 38">
            <a:extLst>
              <a:ext uri="{FF2B5EF4-FFF2-40B4-BE49-F238E27FC236}">
                <a16:creationId xmlns:a16="http://schemas.microsoft.com/office/drawing/2014/main" id="{A5081805-FC91-2AA8-9FC2-9A2860E51F33}"/>
              </a:ext>
            </a:extLst>
          </p:cNvPr>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81" name="object 39">
            <a:extLst>
              <a:ext uri="{FF2B5EF4-FFF2-40B4-BE49-F238E27FC236}">
                <a16:creationId xmlns:a16="http://schemas.microsoft.com/office/drawing/2014/main" id="{7EEAE973-8B31-6BE3-51FB-2FCCB3E8B90B}"/>
              </a:ext>
            </a:extLst>
          </p:cNvPr>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82" name="object 40">
            <a:extLst>
              <a:ext uri="{FF2B5EF4-FFF2-40B4-BE49-F238E27FC236}">
                <a16:creationId xmlns:a16="http://schemas.microsoft.com/office/drawing/2014/main" id="{CFFC5099-A293-78A2-0F17-022AA483A665}"/>
              </a:ext>
            </a:extLst>
          </p:cNvPr>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83" name="object 41">
            <a:extLst>
              <a:ext uri="{FF2B5EF4-FFF2-40B4-BE49-F238E27FC236}">
                <a16:creationId xmlns:a16="http://schemas.microsoft.com/office/drawing/2014/main" id="{7BF4C6AA-E569-1072-FB8F-13E8E9A4AAE7}"/>
              </a:ext>
            </a:extLst>
          </p:cNvPr>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84" name="object 42">
            <a:extLst>
              <a:ext uri="{FF2B5EF4-FFF2-40B4-BE49-F238E27FC236}">
                <a16:creationId xmlns:a16="http://schemas.microsoft.com/office/drawing/2014/main" id="{C40DDE73-2297-A65B-EA42-C6E435DEC6BD}"/>
              </a:ext>
            </a:extLst>
          </p:cNvPr>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85" name="object 43">
            <a:extLst>
              <a:ext uri="{FF2B5EF4-FFF2-40B4-BE49-F238E27FC236}">
                <a16:creationId xmlns:a16="http://schemas.microsoft.com/office/drawing/2014/main" id="{EC3106B0-8DF1-D05C-699B-1C64B09BED15}"/>
              </a:ext>
            </a:extLst>
          </p:cNvPr>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86" name="object 44">
            <a:extLst>
              <a:ext uri="{FF2B5EF4-FFF2-40B4-BE49-F238E27FC236}">
                <a16:creationId xmlns:a16="http://schemas.microsoft.com/office/drawing/2014/main" id="{EDFDA9F7-6BD0-C9E4-DB0F-AB2C9580286F}"/>
              </a:ext>
            </a:extLst>
          </p:cNvPr>
          <p:cNvSpPr txBox="1"/>
          <p:nvPr/>
        </p:nvSpPr>
        <p:spPr>
          <a:xfrm>
            <a:off x="3463384" y="3739333"/>
            <a:ext cx="180370" cy="485918"/>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7" name="object 45">
            <a:extLst>
              <a:ext uri="{FF2B5EF4-FFF2-40B4-BE49-F238E27FC236}">
                <a16:creationId xmlns:a16="http://schemas.microsoft.com/office/drawing/2014/main" id="{48BA9B27-878B-2617-5DC8-0DBDEBFD8DC1}"/>
              </a:ext>
            </a:extLst>
          </p:cNvPr>
          <p:cNvSpPr txBox="1"/>
          <p:nvPr/>
        </p:nvSpPr>
        <p:spPr>
          <a:xfrm>
            <a:off x="2671114" y="3163443"/>
            <a:ext cx="180370" cy="477163"/>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8" name="object 46">
            <a:extLst>
              <a:ext uri="{FF2B5EF4-FFF2-40B4-BE49-F238E27FC236}">
                <a16:creationId xmlns:a16="http://schemas.microsoft.com/office/drawing/2014/main" id="{531F02F4-6BC3-B442-1275-178A0F653F03}"/>
              </a:ext>
            </a:extLst>
          </p:cNvPr>
          <p:cNvSpPr txBox="1"/>
          <p:nvPr/>
        </p:nvSpPr>
        <p:spPr>
          <a:xfrm>
            <a:off x="1924946" y="2347498"/>
            <a:ext cx="180370" cy="491993"/>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9" name="TextBox 88">
            <a:extLst>
              <a:ext uri="{FF2B5EF4-FFF2-40B4-BE49-F238E27FC236}">
                <a16:creationId xmlns:a16="http://schemas.microsoft.com/office/drawing/2014/main" id="{E7835C64-886E-8E56-B35B-023D5866F2BF}"/>
              </a:ext>
            </a:extLst>
          </p:cNvPr>
          <p:cNvSpPr txBox="1"/>
          <p:nvPr/>
        </p:nvSpPr>
        <p:spPr>
          <a:xfrm>
            <a:off x="2929258" y="4689736"/>
            <a:ext cx="2805576" cy="338554"/>
          </a:xfrm>
          <a:prstGeom prst="rect">
            <a:avLst/>
          </a:prstGeom>
          <a:noFill/>
        </p:spPr>
        <p:txBody>
          <a:bodyPr wrap="none" rtlCol="0">
            <a:spAutoFit/>
          </a:bodyPr>
          <a:lstStyle/>
          <a:p>
            <a:r>
              <a:rPr lang="en-US" sz="1600" dirty="0">
                <a:solidFill>
                  <a:srgbClr val="FF0000"/>
                </a:solidFill>
              </a:rPr>
              <a:t>No Read Down, No Write Up</a:t>
            </a:r>
          </a:p>
        </p:txBody>
      </p:sp>
      <p:cxnSp>
        <p:nvCxnSpPr>
          <p:cNvPr id="90" name="Straight Arrow Connector 89">
            <a:extLst>
              <a:ext uri="{FF2B5EF4-FFF2-40B4-BE49-F238E27FC236}">
                <a16:creationId xmlns:a16="http://schemas.microsoft.com/office/drawing/2014/main" id="{F67319A4-584A-83FB-7B7F-53A1A4519B51}"/>
              </a:ext>
            </a:extLst>
          </p:cNvPr>
          <p:cNvCxnSpPr>
            <a:cxnSpLocks/>
            <a:stCxn id="50" idx="2"/>
          </p:cNvCxnSpPr>
          <p:nvPr/>
        </p:nvCxnSpPr>
        <p:spPr>
          <a:xfrm flipH="1">
            <a:off x="1211596" y="2074164"/>
            <a:ext cx="16817" cy="22612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3BAF9-2622-C615-E297-41CA13CAB402}"/>
              </a:ext>
            </a:extLst>
          </p:cNvPr>
          <p:cNvCxnSpPr>
            <a:cxnSpLocks/>
            <a:stCxn id="69" idx="0"/>
          </p:cNvCxnSpPr>
          <p:nvPr/>
        </p:nvCxnSpPr>
        <p:spPr>
          <a:xfrm flipV="1">
            <a:off x="997917" y="1507958"/>
            <a:ext cx="0" cy="135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95BF591-1D60-A076-688D-D37BEFEACCB9}"/>
              </a:ext>
            </a:extLst>
          </p:cNvPr>
          <p:cNvCxnSpPr>
            <a:cxnSpLocks/>
            <a:stCxn id="88" idx="2"/>
          </p:cNvCxnSpPr>
          <p:nvPr/>
        </p:nvCxnSpPr>
        <p:spPr>
          <a:xfrm flipH="1">
            <a:off x="2000475" y="2839491"/>
            <a:ext cx="14656" cy="1495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68500EC-2F14-958A-E54A-3980C5705A2A}"/>
              </a:ext>
            </a:extLst>
          </p:cNvPr>
          <p:cNvCxnSpPr>
            <a:cxnSpLocks/>
            <a:stCxn id="87" idx="2"/>
          </p:cNvCxnSpPr>
          <p:nvPr/>
        </p:nvCxnSpPr>
        <p:spPr>
          <a:xfrm flipH="1">
            <a:off x="2757548" y="3640606"/>
            <a:ext cx="3751" cy="694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C45968F-8E18-5BA8-CFEB-6E88F3A52591}"/>
              </a:ext>
            </a:extLst>
          </p:cNvPr>
          <p:cNvCxnSpPr>
            <a:cxnSpLocks/>
            <a:stCxn id="86" idx="2"/>
          </p:cNvCxnSpPr>
          <p:nvPr/>
        </p:nvCxnSpPr>
        <p:spPr>
          <a:xfrm>
            <a:off x="3553569" y="4225251"/>
            <a:ext cx="0" cy="1609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1AFD570-8EDE-1549-EC6E-90E79373B8BD}"/>
              </a:ext>
            </a:extLst>
          </p:cNvPr>
          <p:cNvCxnSpPr>
            <a:cxnSpLocks/>
            <a:stCxn id="49" idx="0"/>
          </p:cNvCxnSpPr>
          <p:nvPr/>
        </p:nvCxnSpPr>
        <p:spPr>
          <a:xfrm flipV="1">
            <a:off x="1781063" y="1507958"/>
            <a:ext cx="12676" cy="899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E9E904D-DC86-919B-C443-F818D4EE7A68}"/>
              </a:ext>
            </a:extLst>
          </p:cNvPr>
          <p:cNvCxnSpPr>
            <a:cxnSpLocks/>
            <a:stCxn id="84" idx="0"/>
          </p:cNvCxnSpPr>
          <p:nvPr/>
        </p:nvCxnSpPr>
        <p:spPr>
          <a:xfrm flipV="1">
            <a:off x="2508296" y="1507958"/>
            <a:ext cx="8316" cy="1708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6AC8BA8-E0A6-2D88-EDB2-FDAD9803020C}"/>
              </a:ext>
            </a:extLst>
          </p:cNvPr>
          <p:cNvCxnSpPr>
            <a:cxnSpLocks/>
          </p:cNvCxnSpPr>
          <p:nvPr/>
        </p:nvCxnSpPr>
        <p:spPr>
          <a:xfrm flipH="1" flipV="1">
            <a:off x="3285376" y="1507958"/>
            <a:ext cx="4446" cy="2236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sp>
        <p:nvSpPr>
          <p:cNvPr id="3" name="object 3"/>
          <p:cNvSpPr txBox="1">
            <a:spLocks noGrp="1"/>
          </p:cNvSpPr>
          <p:nvPr>
            <p:ph type="body" idx="1"/>
          </p:nvPr>
        </p:nvSpPr>
        <p:spPr>
          <a:xfrm>
            <a:off x="694305" y="1308098"/>
            <a:ext cx="7896241" cy="2280913"/>
          </a:xfrm>
          <a:prstGeom prst="rect">
            <a:avLst/>
          </a:prstGeom>
        </p:spPr>
        <p:txBody>
          <a:bodyPr spcFirstLastPara="1" vert="horz" wrap="square" lIns="0" tIns="9049" rIns="0" bIns="0" rtlCol="0" anchor="t" anchorCtr="0">
            <a:spAutoFit/>
          </a:bodyPr>
          <a:lstStyle/>
          <a:p>
            <a:pPr marL="180022" indent="-170497">
              <a:lnSpc>
                <a:spcPct val="114000"/>
              </a:lnSpc>
              <a:spcBef>
                <a:spcPts val="71"/>
              </a:spcBef>
              <a:buFont typeface="Arial"/>
              <a:buChar char="•"/>
              <a:tabLst>
                <a:tab pos="180022" algn="l"/>
              </a:tabLst>
            </a:pPr>
            <a:r>
              <a:rPr sz="2400" dirty="0">
                <a:latin typeface="+mn-lt"/>
              </a:rPr>
              <a:t>Used</a:t>
            </a:r>
            <a:r>
              <a:rPr sz="2400" spc="-34" dirty="0">
                <a:latin typeface="+mn-lt"/>
              </a:rPr>
              <a:t> </a:t>
            </a:r>
            <a:r>
              <a:rPr sz="2400" dirty="0">
                <a:latin typeface="+mn-lt"/>
              </a:rPr>
              <a:t>by</a:t>
            </a:r>
            <a:r>
              <a:rPr sz="2400" spc="-30" dirty="0">
                <a:latin typeface="+mn-lt"/>
              </a:rPr>
              <a:t> </a:t>
            </a:r>
            <a:r>
              <a:rPr sz="2400" spc="-8" dirty="0">
                <a:latin typeface="+mn-lt"/>
              </a:rPr>
              <a:t>Windows</a:t>
            </a:r>
          </a:p>
          <a:p>
            <a:pPr>
              <a:lnSpc>
                <a:spcPct val="114000"/>
              </a:lnSpc>
              <a:spcBef>
                <a:spcPts val="1211"/>
              </a:spcBef>
              <a:buFont typeface="Arial"/>
              <a:buChar char="•"/>
            </a:pPr>
            <a:endParaRPr sz="2400" spc="-8" dirty="0">
              <a:latin typeface="+mn-lt"/>
            </a:endParaRPr>
          </a:p>
          <a:p>
            <a:pPr marL="180022" marR="3810" indent="-170497">
              <a:lnSpc>
                <a:spcPct val="114000"/>
              </a:lnSpc>
              <a:buFont typeface="Arial"/>
              <a:buChar char="•"/>
              <a:tabLst>
                <a:tab pos="180975" algn="l"/>
              </a:tabLst>
            </a:pPr>
            <a:r>
              <a:rPr sz="2400" dirty="0">
                <a:latin typeface="+mn-lt"/>
              </a:rPr>
              <a:t>E.g.,</a:t>
            </a:r>
            <a:r>
              <a:rPr sz="2400" spc="86" dirty="0">
                <a:latin typeface="+mn-lt"/>
              </a:rPr>
              <a:t> </a:t>
            </a:r>
            <a:r>
              <a:rPr lang="en-US" sz="2400" dirty="0">
                <a:latin typeface="+mn-lt"/>
              </a:rPr>
              <a:t>A b</a:t>
            </a:r>
            <a:r>
              <a:rPr sz="2400" dirty="0">
                <a:latin typeface="+mn-lt"/>
              </a:rPr>
              <a:t>rowser</a:t>
            </a:r>
            <a:r>
              <a:rPr sz="2400" spc="86" dirty="0">
                <a:latin typeface="+mn-lt"/>
              </a:rPr>
              <a:t> </a:t>
            </a:r>
            <a:r>
              <a:rPr sz="2400" dirty="0">
                <a:latin typeface="+mn-lt"/>
              </a:rPr>
              <a:t>can</a:t>
            </a:r>
            <a:r>
              <a:rPr sz="2400" spc="105" dirty="0">
                <a:latin typeface="+mn-lt"/>
              </a:rPr>
              <a:t> </a:t>
            </a:r>
            <a:r>
              <a:rPr sz="2400" dirty="0">
                <a:latin typeface="+mn-lt"/>
              </a:rPr>
              <a:t>download</a:t>
            </a:r>
            <a:r>
              <a:rPr sz="2400" spc="98" dirty="0">
                <a:latin typeface="+mn-lt"/>
              </a:rPr>
              <a:t> </a:t>
            </a:r>
            <a:r>
              <a:rPr sz="2400" dirty="0">
                <a:latin typeface="+mn-lt"/>
              </a:rPr>
              <a:t>a</a:t>
            </a:r>
            <a:r>
              <a:rPr sz="2400" spc="90" dirty="0">
                <a:latin typeface="+mn-lt"/>
              </a:rPr>
              <a:t> </a:t>
            </a:r>
            <a:r>
              <a:rPr sz="2400" dirty="0">
                <a:latin typeface="+mn-lt"/>
              </a:rPr>
              <a:t>file</a:t>
            </a:r>
            <a:r>
              <a:rPr sz="2400" spc="86" dirty="0">
                <a:latin typeface="+mn-lt"/>
              </a:rPr>
              <a:t> </a:t>
            </a:r>
            <a:r>
              <a:rPr sz="2400" dirty="0">
                <a:latin typeface="+mn-lt"/>
              </a:rPr>
              <a:t>(created</a:t>
            </a:r>
            <a:r>
              <a:rPr sz="2400" spc="83" dirty="0">
                <a:latin typeface="+mn-lt"/>
              </a:rPr>
              <a:t> </a:t>
            </a:r>
            <a:r>
              <a:rPr sz="2400" dirty="0">
                <a:latin typeface="+mn-lt"/>
              </a:rPr>
              <a:t>with</a:t>
            </a:r>
            <a:r>
              <a:rPr sz="2400" spc="98" dirty="0">
                <a:latin typeface="+mn-lt"/>
              </a:rPr>
              <a:t> </a:t>
            </a:r>
            <a:r>
              <a:rPr sz="2400" spc="-38" dirty="0">
                <a:latin typeface="+mn-lt"/>
              </a:rPr>
              <a:t>a </a:t>
            </a:r>
            <a:r>
              <a:rPr sz="2400" dirty="0">
                <a:latin typeface="+mn-lt"/>
              </a:rPr>
              <a:t>low</a:t>
            </a:r>
            <a:r>
              <a:rPr sz="2400" spc="45" dirty="0">
                <a:latin typeface="+mn-lt"/>
              </a:rPr>
              <a:t> </a:t>
            </a:r>
            <a:r>
              <a:rPr sz="2400" dirty="0">
                <a:latin typeface="+mn-lt"/>
              </a:rPr>
              <a:t>integrity</a:t>
            </a:r>
            <a:r>
              <a:rPr sz="2400" spc="41" dirty="0">
                <a:latin typeface="+mn-lt"/>
              </a:rPr>
              <a:t> </a:t>
            </a:r>
            <a:r>
              <a:rPr sz="2400" dirty="0">
                <a:latin typeface="+mn-lt"/>
              </a:rPr>
              <a:t>level)</a:t>
            </a:r>
            <a:r>
              <a:rPr sz="2400" spc="49" dirty="0">
                <a:latin typeface="+mn-lt"/>
              </a:rPr>
              <a:t> </a:t>
            </a:r>
            <a:r>
              <a:rPr sz="2400" dirty="0">
                <a:latin typeface="+mn-lt"/>
              </a:rPr>
              <a:t>and</a:t>
            </a:r>
            <a:r>
              <a:rPr sz="2400" spc="49" dirty="0">
                <a:latin typeface="+mn-lt"/>
              </a:rPr>
              <a:t> </a:t>
            </a:r>
            <a:r>
              <a:rPr sz="2400" dirty="0">
                <a:latin typeface="+mn-lt"/>
              </a:rPr>
              <a:t>read</a:t>
            </a:r>
            <a:r>
              <a:rPr sz="2400" spc="45" dirty="0">
                <a:latin typeface="+mn-lt"/>
              </a:rPr>
              <a:t> </a:t>
            </a:r>
            <a:r>
              <a:rPr sz="2400" dirty="0">
                <a:latin typeface="+mn-lt"/>
              </a:rPr>
              <a:t>everything</a:t>
            </a:r>
            <a:r>
              <a:rPr sz="2400" spc="38" dirty="0">
                <a:latin typeface="+mn-lt"/>
              </a:rPr>
              <a:t> </a:t>
            </a:r>
            <a:r>
              <a:rPr sz="2400" dirty="0">
                <a:latin typeface="+mn-lt"/>
              </a:rPr>
              <a:t>in</a:t>
            </a:r>
            <a:r>
              <a:rPr sz="2400" spc="41" dirty="0">
                <a:latin typeface="+mn-lt"/>
              </a:rPr>
              <a:t> </a:t>
            </a:r>
            <a:r>
              <a:rPr sz="2400" dirty="0">
                <a:latin typeface="+mn-lt"/>
              </a:rPr>
              <a:t>the</a:t>
            </a:r>
            <a:r>
              <a:rPr sz="2400" spc="41" dirty="0">
                <a:latin typeface="+mn-lt"/>
              </a:rPr>
              <a:t> </a:t>
            </a:r>
            <a:r>
              <a:rPr sz="2400" dirty="0">
                <a:latin typeface="+mn-lt"/>
              </a:rPr>
              <a:t>system.</a:t>
            </a:r>
            <a:r>
              <a:rPr sz="2400" spc="49" dirty="0">
                <a:latin typeface="+mn-lt"/>
              </a:rPr>
              <a:t> </a:t>
            </a:r>
            <a:r>
              <a:rPr sz="2400" dirty="0">
                <a:latin typeface="+mn-lt"/>
              </a:rPr>
              <a:t>It</a:t>
            </a:r>
            <a:r>
              <a:rPr sz="2400" spc="45" dirty="0">
                <a:latin typeface="+mn-lt"/>
              </a:rPr>
              <a:t> </a:t>
            </a:r>
            <a:r>
              <a:rPr sz="2400" dirty="0">
                <a:latin typeface="+mn-lt"/>
              </a:rPr>
              <a:t>cannot</a:t>
            </a:r>
            <a:r>
              <a:rPr sz="2400" spc="45" dirty="0">
                <a:latin typeface="+mn-lt"/>
              </a:rPr>
              <a:t> </a:t>
            </a:r>
            <a:r>
              <a:rPr sz="2400" spc="-8" dirty="0">
                <a:latin typeface="+mn-lt"/>
              </a:rPr>
              <a:t>write </a:t>
            </a:r>
            <a:r>
              <a:rPr sz="2400" dirty="0">
                <a:latin typeface="+mn-lt"/>
              </a:rPr>
              <a:t>to</a:t>
            </a:r>
            <a:r>
              <a:rPr sz="2400" spc="-11" dirty="0">
                <a:latin typeface="+mn-lt"/>
              </a:rPr>
              <a:t> </a:t>
            </a:r>
            <a:r>
              <a:rPr sz="2400" dirty="0">
                <a:latin typeface="+mn-lt"/>
              </a:rPr>
              <a:t>a</a:t>
            </a:r>
            <a:r>
              <a:rPr sz="2400" spc="-11" dirty="0">
                <a:latin typeface="+mn-lt"/>
              </a:rPr>
              <a:t> </a:t>
            </a:r>
            <a:r>
              <a:rPr sz="2400" dirty="0">
                <a:latin typeface="+mn-lt"/>
              </a:rPr>
              <a:t>higher</a:t>
            </a:r>
            <a:r>
              <a:rPr sz="2400" spc="-11" dirty="0">
                <a:latin typeface="+mn-lt"/>
              </a:rPr>
              <a:t> </a:t>
            </a:r>
            <a:r>
              <a:rPr sz="2400" dirty="0">
                <a:latin typeface="+mn-lt"/>
              </a:rPr>
              <a:t>level</a:t>
            </a:r>
            <a:r>
              <a:rPr sz="2400" spc="-19" dirty="0">
                <a:latin typeface="+mn-lt"/>
              </a:rPr>
              <a:t> </a:t>
            </a:r>
            <a:r>
              <a:rPr sz="2400" spc="-8" dirty="0">
                <a:latin typeface="+mn-lt"/>
              </a:rPr>
              <a:t>object.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653" y="230943"/>
            <a:ext cx="8706883" cy="593592"/>
          </a:xfrm>
          <a:prstGeom prst="rect">
            <a:avLst/>
          </a:prstGeom>
        </p:spPr>
        <p:txBody>
          <a:bodyPr spcFirstLastPara="1" vert="horz" wrap="square" lIns="0" tIns="67151" rIns="0" bIns="0" rtlCol="0" anchor="t" anchorCtr="0">
            <a:spAutoFit/>
          </a:bodyPr>
          <a:lstStyle/>
          <a:p>
            <a:pPr marL="9525" marR="3810">
              <a:lnSpc>
                <a:spcPts val="3563"/>
              </a:lnSpc>
              <a:spcBef>
                <a:spcPts val="529"/>
              </a:spcBef>
            </a:pPr>
            <a:r>
              <a:rPr dirty="0">
                <a:latin typeface="+mj-lt"/>
              </a:rPr>
              <a:t>Chinese</a:t>
            </a:r>
            <a:r>
              <a:rPr spc="-15" dirty="0">
                <a:latin typeface="+mj-lt"/>
              </a:rPr>
              <a:t> </a:t>
            </a:r>
            <a:r>
              <a:rPr dirty="0">
                <a:latin typeface="+mj-lt"/>
              </a:rPr>
              <a:t>Wall</a:t>
            </a:r>
            <a:r>
              <a:rPr spc="-26" dirty="0">
                <a:latin typeface="+mj-lt"/>
              </a:rPr>
              <a:t> </a:t>
            </a:r>
            <a:r>
              <a:rPr dirty="0">
                <a:latin typeface="+mj-lt"/>
              </a:rPr>
              <a:t>(Brewer</a:t>
            </a:r>
            <a:r>
              <a:rPr spc="-15" dirty="0">
                <a:latin typeface="+mj-lt"/>
              </a:rPr>
              <a:t> </a:t>
            </a:r>
            <a:r>
              <a:rPr dirty="0">
                <a:latin typeface="+mj-lt"/>
              </a:rPr>
              <a:t>and</a:t>
            </a:r>
            <a:r>
              <a:rPr spc="-19" dirty="0">
                <a:latin typeface="+mj-lt"/>
              </a:rPr>
              <a:t> </a:t>
            </a:r>
            <a:r>
              <a:rPr dirty="0">
                <a:latin typeface="+mj-lt"/>
              </a:rPr>
              <a:t>Nash</a:t>
            </a:r>
            <a:r>
              <a:rPr spc="-19" dirty="0">
                <a:latin typeface="+mj-lt"/>
              </a:rPr>
              <a:t> </a:t>
            </a:r>
            <a:r>
              <a:rPr spc="-8" dirty="0">
                <a:latin typeface="+mj-lt"/>
              </a:rPr>
              <a:t>model) [1989]</a:t>
            </a:r>
          </a:p>
        </p:txBody>
      </p:sp>
      <p:grpSp>
        <p:nvGrpSpPr>
          <p:cNvPr id="16" name="Group 15">
            <a:extLst>
              <a:ext uri="{FF2B5EF4-FFF2-40B4-BE49-F238E27FC236}">
                <a16:creationId xmlns:a16="http://schemas.microsoft.com/office/drawing/2014/main" id="{D7F30BD6-984C-1F87-7005-B6D42E6D69F0}"/>
              </a:ext>
            </a:extLst>
          </p:cNvPr>
          <p:cNvGrpSpPr/>
          <p:nvPr/>
        </p:nvGrpSpPr>
        <p:grpSpPr>
          <a:xfrm>
            <a:off x="816673" y="1474119"/>
            <a:ext cx="7512177" cy="2683639"/>
            <a:chOff x="816673" y="1474119"/>
            <a:chExt cx="7512177" cy="2683639"/>
          </a:xfrm>
        </p:grpSpPr>
        <p:sp>
          <p:nvSpPr>
            <p:cNvPr id="3" name="object 3"/>
            <p:cNvSpPr/>
            <p:nvPr/>
          </p:nvSpPr>
          <p:spPr>
            <a:xfrm>
              <a:off x="816673" y="1760792"/>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4" name="object 4"/>
            <p:cNvSpPr/>
            <p:nvPr/>
          </p:nvSpPr>
          <p:spPr>
            <a:xfrm>
              <a:off x="5073205" y="1760792"/>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5" name="object 5"/>
            <p:cNvSpPr txBox="1"/>
            <p:nvPr/>
          </p:nvSpPr>
          <p:spPr>
            <a:xfrm>
              <a:off x="3026950" y="2918613"/>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6" name="object 6"/>
            <p:cNvSpPr txBox="1"/>
            <p:nvPr/>
          </p:nvSpPr>
          <p:spPr>
            <a:xfrm>
              <a:off x="1510093" y="2690013"/>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7" name="object 7"/>
            <p:cNvSpPr txBox="1"/>
            <p:nvPr/>
          </p:nvSpPr>
          <p:spPr>
            <a:xfrm>
              <a:off x="5989891" y="2966370"/>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8" name="object 8"/>
            <p:cNvSpPr txBox="1"/>
            <p:nvPr/>
          </p:nvSpPr>
          <p:spPr>
            <a:xfrm>
              <a:off x="7084123" y="2689288"/>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9" name="object 9"/>
            <p:cNvSpPr txBox="1"/>
            <p:nvPr/>
          </p:nvSpPr>
          <p:spPr>
            <a:xfrm>
              <a:off x="5714809" y="2673287"/>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0" name="object 10"/>
            <p:cNvSpPr txBox="1"/>
            <p:nvPr/>
          </p:nvSpPr>
          <p:spPr>
            <a:xfrm>
              <a:off x="1524571" y="2077592"/>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1" name="object 11"/>
            <p:cNvSpPr txBox="1"/>
            <p:nvPr/>
          </p:nvSpPr>
          <p:spPr>
            <a:xfrm>
              <a:off x="2502122"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a:latin typeface="Calibri"/>
                <a:cs typeface="Calibri"/>
              </a:endParaRPr>
            </a:p>
          </p:txBody>
        </p:sp>
        <p:sp>
          <p:nvSpPr>
            <p:cNvPr id="12" name="object 12"/>
            <p:cNvSpPr txBox="1"/>
            <p:nvPr/>
          </p:nvSpPr>
          <p:spPr>
            <a:xfrm>
              <a:off x="5609463" y="2077592"/>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3" name="object 13"/>
            <p:cNvSpPr txBox="1"/>
            <p:nvPr/>
          </p:nvSpPr>
          <p:spPr>
            <a:xfrm>
              <a:off x="6759988"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a:latin typeface="Calibri"/>
                <a:cs typeface="Calibri"/>
              </a:endParaRPr>
            </a:p>
          </p:txBody>
        </p:sp>
        <p:sp>
          <p:nvSpPr>
            <p:cNvPr id="14" name="object 14"/>
            <p:cNvSpPr txBox="1"/>
            <p:nvPr/>
          </p:nvSpPr>
          <p:spPr>
            <a:xfrm>
              <a:off x="1365619" y="1474119"/>
              <a:ext cx="6719602" cy="217367"/>
            </a:xfrm>
            <a:prstGeom prst="rect">
              <a:avLst/>
            </a:prstGeom>
          </p:spPr>
          <p:txBody>
            <a:bodyPr vert="horz" wrap="square" lIns="0" tIns="9525" rIns="0" bIns="0" rtlCol="0">
              <a:spAutoFit/>
            </a:bodyPr>
            <a:lstStyle/>
            <a:p>
              <a:pPr marL="9525">
                <a:spcBef>
                  <a:spcPts val="75"/>
                </a:spcBef>
                <a:tabLst>
                  <a:tab pos="4265771" algn="l"/>
                </a:tabLst>
              </a:pPr>
              <a:r>
                <a:rPr sz="1350" dirty="0">
                  <a:latin typeface="Calibri"/>
                  <a:cs typeface="Calibri"/>
                </a:rPr>
                <a:t>Conflict</a:t>
              </a:r>
              <a:r>
                <a:rPr sz="1350" spc="-15" dirty="0">
                  <a:latin typeface="Calibri"/>
                  <a:cs typeface="Calibri"/>
                </a:rPr>
                <a:t> </a:t>
              </a:r>
              <a:r>
                <a:rPr lang="en-US" sz="1350" spc="-15" dirty="0">
                  <a:latin typeface="Calibri"/>
                  <a:cs typeface="Calibri"/>
                </a:rPr>
                <a:t>O</a:t>
              </a:r>
              <a:r>
                <a:rPr sz="1350" dirty="0">
                  <a:latin typeface="Calibri"/>
                  <a:cs typeface="Calibri"/>
                </a:rPr>
                <a:t>f</a:t>
              </a:r>
              <a:r>
                <a:rPr sz="1350" spc="-19" dirty="0">
                  <a:latin typeface="Calibri"/>
                  <a:cs typeface="Calibri"/>
                </a:rPr>
                <a:t> </a:t>
              </a:r>
              <a:r>
                <a:rPr sz="1350" dirty="0">
                  <a:latin typeface="Calibri"/>
                  <a:cs typeface="Calibri"/>
                </a:rPr>
                <a:t>Interest</a:t>
              </a:r>
              <a:r>
                <a:rPr sz="1350" spc="-26" dirty="0">
                  <a:latin typeface="Calibri"/>
                  <a:cs typeface="Calibri"/>
                </a:rPr>
                <a:t> </a:t>
              </a:r>
              <a:r>
                <a:rPr sz="1350" dirty="0">
                  <a:latin typeface="Calibri"/>
                  <a:cs typeface="Calibri"/>
                </a:rPr>
                <a:t>Classes</a:t>
              </a:r>
              <a:r>
                <a:rPr sz="1350" spc="-30" dirty="0">
                  <a:latin typeface="Calibri"/>
                  <a:cs typeface="Calibri"/>
                </a:rPr>
                <a:t> </a:t>
              </a:r>
              <a:r>
                <a:rPr sz="1350" spc="-8" dirty="0">
                  <a:latin typeface="Calibri"/>
                  <a:cs typeface="Calibri"/>
                </a:rPr>
                <a:t>(</a:t>
              </a:r>
              <a:r>
                <a:rPr lang="en-US" sz="1350" spc="-8" dirty="0">
                  <a:latin typeface="Calibri"/>
                  <a:cs typeface="Calibri"/>
                </a:rPr>
                <a:t>COI</a:t>
              </a:r>
              <a:r>
                <a:rPr sz="1350" spc="-8" dirty="0">
                  <a:latin typeface="Calibri"/>
                  <a:cs typeface="Calibri"/>
                </a:rPr>
                <a:t>)</a:t>
              </a:r>
              <a:r>
                <a:rPr sz="1350" dirty="0">
                  <a:latin typeface="Calibri"/>
                  <a:cs typeface="Calibri"/>
                </a:rPr>
                <a:t>	Conflict</a:t>
              </a:r>
              <a:r>
                <a:rPr sz="1350" spc="-34" dirty="0">
                  <a:latin typeface="Calibri"/>
                  <a:cs typeface="Calibri"/>
                </a:rPr>
                <a:t> </a:t>
              </a:r>
              <a:r>
                <a:rPr sz="1350" dirty="0">
                  <a:latin typeface="Calibri"/>
                  <a:cs typeface="Calibri"/>
                </a:rPr>
                <a:t>of</a:t>
              </a:r>
              <a:r>
                <a:rPr sz="1350" spc="-41" dirty="0">
                  <a:latin typeface="Calibri"/>
                  <a:cs typeface="Calibri"/>
                </a:rPr>
                <a:t> </a:t>
              </a:r>
              <a:r>
                <a:rPr sz="1350" dirty="0">
                  <a:latin typeface="Calibri"/>
                  <a:cs typeface="Calibri"/>
                </a:rPr>
                <a:t>Interest</a:t>
              </a:r>
              <a:r>
                <a:rPr sz="1350" spc="-45" dirty="0">
                  <a:latin typeface="Calibri"/>
                  <a:cs typeface="Calibri"/>
                </a:rPr>
                <a:t> </a:t>
              </a:r>
              <a:r>
                <a:rPr sz="1350" spc="-8" dirty="0">
                  <a:latin typeface="Calibri"/>
                  <a:cs typeface="Calibri"/>
                </a:rPr>
                <a:t>Classes</a:t>
              </a:r>
              <a:r>
                <a:rPr lang="en-US" sz="1350" spc="-8" dirty="0">
                  <a:latin typeface="Calibri"/>
                  <a:cs typeface="Calibri"/>
                </a:rPr>
                <a:t> COI</a:t>
              </a:r>
              <a:endParaRPr sz="1350" dirty="0">
                <a:latin typeface="Calibri"/>
                <a:cs typeface="Calibri"/>
              </a:endParaRPr>
            </a:p>
          </p:txBody>
        </p:sp>
      </p:grpSp>
      <p:sp>
        <p:nvSpPr>
          <p:cNvPr id="15" name="TextBox 14">
            <a:extLst>
              <a:ext uri="{FF2B5EF4-FFF2-40B4-BE49-F238E27FC236}">
                <a16:creationId xmlns:a16="http://schemas.microsoft.com/office/drawing/2014/main" id="{EFF52296-1301-FE88-5444-2EF030C38C8A}"/>
              </a:ext>
            </a:extLst>
          </p:cNvPr>
          <p:cNvSpPr txBox="1"/>
          <p:nvPr/>
        </p:nvSpPr>
        <p:spPr>
          <a:xfrm>
            <a:off x="2573274" y="4260048"/>
            <a:ext cx="3778599" cy="843693"/>
          </a:xfrm>
          <a:prstGeom prst="rect">
            <a:avLst/>
          </a:prstGeom>
          <a:noFill/>
        </p:spPr>
        <p:txBody>
          <a:bodyPr wrap="none" rtlCol="0">
            <a:spAutoFit/>
          </a:bodyPr>
          <a:lstStyle/>
          <a:p>
            <a:pPr>
              <a:lnSpc>
                <a:spcPct val="114000"/>
              </a:lnSpc>
            </a:pPr>
            <a:r>
              <a:rPr lang="en-US" sz="1600" dirty="0"/>
              <a:t>Example: </a:t>
            </a:r>
          </a:p>
          <a:p>
            <a:pPr>
              <a:lnSpc>
                <a:spcPct val="114000"/>
              </a:lnSpc>
            </a:pPr>
            <a:r>
              <a:rPr lang="en-US" dirty="0"/>
              <a:t>CD1 = Bank of America; CD2 = Wells Fargo; </a:t>
            </a:r>
          </a:p>
          <a:p>
            <a:pPr>
              <a:lnSpc>
                <a:spcPct val="114000"/>
              </a:lnSpc>
            </a:pPr>
            <a:r>
              <a:rPr lang="en-US" dirty="0"/>
              <a:t>CD3 = Ford; CD4 = GM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Chinese </a:t>
            </a:r>
            <a:r>
              <a:rPr spc="-15" dirty="0">
                <a:latin typeface="+mj-lt"/>
              </a:rPr>
              <a:t>Wall</a:t>
            </a:r>
          </a:p>
        </p:txBody>
      </p:sp>
      <p:sp>
        <p:nvSpPr>
          <p:cNvPr id="3" name="object 3"/>
          <p:cNvSpPr txBox="1"/>
          <p:nvPr/>
        </p:nvSpPr>
        <p:spPr>
          <a:xfrm>
            <a:off x="493504" y="2881711"/>
            <a:ext cx="8420852" cy="2158123"/>
          </a:xfrm>
          <a:prstGeom prst="rect">
            <a:avLst/>
          </a:prstGeom>
        </p:spPr>
        <p:txBody>
          <a:bodyPr vert="horz" wrap="square" lIns="0" tIns="36671" rIns="0" bIns="0" rtlCol="0">
            <a:spAutoFit/>
          </a:bodyPr>
          <a:lstStyle/>
          <a:p>
            <a:pPr marL="180022" indent="-170497">
              <a:lnSpc>
                <a:spcPct val="114000"/>
              </a:lnSpc>
              <a:spcBef>
                <a:spcPts val="289"/>
              </a:spcBef>
              <a:buFont typeface="Arial"/>
              <a:buChar char="•"/>
              <a:tabLst>
                <a:tab pos="180022" algn="l"/>
              </a:tabLst>
            </a:pPr>
            <a:r>
              <a:rPr sz="1800" dirty="0">
                <a:latin typeface="+mn-lt"/>
                <a:cs typeface="Calibri"/>
              </a:rPr>
              <a:t>S</a:t>
            </a:r>
            <a:r>
              <a:rPr sz="1800" spc="-15" dirty="0">
                <a:latin typeface="+mn-lt"/>
                <a:cs typeface="Calibri"/>
              </a:rPr>
              <a:t> </a:t>
            </a:r>
            <a:r>
              <a:rPr sz="1800" dirty="0">
                <a:latin typeface="+mn-lt"/>
                <a:cs typeface="Calibri"/>
              </a:rPr>
              <a:t>can</a:t>
            </a:r>
            <a:r>
              <a:rPr sz="1800" spc="-8" dirty="0">
                <a:latin typeface="+mn-lt"/>
                <a:cs typeface="Calibri"/>
              </a:rPr>
              <a:t> </a:t>
            </a:r>
            <a:r>
              <a:rPr sz="1800" dirty="0">
                <a:latin typeface="+mn-lt"/>
                <a:cs typeface="Calibri"/>
              </a:rPr>
              <a:t>read</a:t>
            </a:r>
            <a:r>
              <a:rPr sz="1800" spc="-15" dirty="0">
                <a:latin typeface="+mn-lt"/>
                <a:cs typeface="Calibri"/>
              </a:rPr>
              <a:t> </a:t>
            </a:r>
            <a:r>
              <a:rPr sz="1800" dirty="0">
                <a:latin typeface="+mn-lt"/>
                <a:cs typeface="Calibri"/>
              </a:rPr>
              <a:t>O</a:t>
            </a:r>
            <a:r>
              <a:rPr sz="1800" spc="-11" dirty="0">
                <a:latin typeface="+mn-lt"/>
                <a:cs typeface="Calibri"/>
              </a:rPr>
              <a:t> </a:t>
            </a:r>
            <a:r>
              <a:rPr sz="1800" dirty="0">
                <a:latin typeface="+mn-lt"/>
                <a:cs typeface="Calibri"/>
              </a:rPr>
              <a:t>only</a:t>
            </a:r>
            <a:r>
              <a:rPr sz="1800" spc="-11" dirty="0">
                <a:latin typeface="+mn-lt"/>
                <a:cs typeface="Calibri"/>
              </a:rPr>
              <a:t> </a:t>
            </a:r>
            <a:r>
              <a:rPr sz="1800" spc="-19" dirty="0">
                <a:latin typeface="+mn-lt"/>
                <a:cs typeface="Calibri"/>
              </a:rPr>
              <a:t>if</a:t>
            </a:r>
            <a:endParaRPr sz="1800" dirty="0">
              <a:latin typeface="+mn-lt"/>
              <a:cs typeface="Calibri"/>
            </a:endParaRPr>
          </a:p>
          <a:p>
            <a:pPr marL="522923" marR="60008" lvl="1" indent="-170497">
              <a:lnSpc>
                <a:spcPct val="114000"/>
              </a:lnSpc>
              <a:spcBef>
                <a:spcPts val="431"/>
              </a:spcBef>
              <a:buFont typeface="Arial"/>
              <a:buChar char="•"/>
              <a:tabLst>
                <a:tab pos="523875" algn="l"/>
              </a:tabLst>
            </a:pPr>
            <a:r>
              <a:rPr dirty="0">
                <a:latin typeface="+mn-lt"/>
                <a:cs typeface="Calibri"/>
              </a:rPr>
              <a:t>O</a:t>
            </a:r>
            <a:r>
              <a:rPr spc="-23" dirty="0">
                <a:latin typeface="+mn-lt"/>
                <a:cs typeface="Calibri"/>
              </a:rPr>
              <a:t> </a:t>
            </a:r>
            <a:r>
              <a:rPr dirty="0">
                <a:latin typeface="+mn-lt"/>
                <a:cs typeface="Calibri"/>
              </a:rPr>
              <a:t>is</a:t>
            </a:r>
            <a:r>
              <a:rPr spc="-19" dirty="0">
                <a:latin typeface="+mn-lt"/>
                <a:cs typeface="Calibri"/>
              </a:rPr>
              <a:t> </a:t>
            </a:r>
            <a:r>
              <a:rPr dirty="0">
                <a:latin typeface="+mn-lt"/>
                <a:cs typeface="Calibri"/>
              </a:rPr>
              <a:t>in</a:t>
            </a:r>
            <a:r>
              <a:rPr spc="-23" dirty="0">
                <a:latin typeface="+mn-lt"/>
                <a:cs typeface="Calibri"/>
              </a:rPr>
              <a:t> </a:t>
            </a:r>
            <a:r>
              <a:rPr dirty="0">
                <a:latin typeface="+mn-lt"/>
                <a:cs typeface="Calibri"/>
              </a:rPr>
              <a:t>the</a:t>
            </a:r>
            <a:r>
              <a:rPr spc="-23" dirty="0">
                <a:latin typeface="+mn-lt"/>
                <a:cs typeface="Calibri"/>
              </a:rPr>
              <a:t> </a:t>
            </a:r>
            <a:r>
              <a:rPr dirty="0">
                <a:latin typeface="+mn-lt"/>
                <a:cs typeface="Calibri"/>
              </a:rPr>
              <a:t>same</a:t>
            </a:r>
            <a:r>
              <a:rPr spc="-26" dirty="0">
                <a:latin typeface="+mn-lt"/>
                <a:cs typeface="Calibri"/>
              </a:rPr>
              <a:t> </a:t>
            </a:r>
            <a:r>
              <a:rPr dirty="0">
                <a:latin typeface="+mn-lt"/>
                <a:cs typeface="Calibri"/>
              </a:rPr>
              <a:t>company</a:t>
            </a:r>
            <a:r>
              <a:rPr spc="-23" dirty="0">
                <a:latin typeface="+mn-lt"/>
                <a:cs typeface="Calibri"/>
              </a:rPr>
              <a:t> </a:t>
            </a:r>
            <a:r>
              <a:rPr dirty="0">
                <a:latin typeface="+mn-lt"/>
                <a:cs typeface="Calibri"/>
              </a:rPr>
              <a:t>dataset</a:t>
            </a:r>
            <a:r>
              <a:rPr spc="-26" dirty="0">
                <a:latin typeface="+mn-lt"/>
                <a:cs typeface="Calibri"/>
              </a:rPr>
              <a:t> </a:t>
            </a:r>
            <a:r>
              <a:rPr dirty="0">
                <a:latin typeface="+mn-lt"/>
                <a:cs typeface="Calibri"/>
              </a:rPr>
              <a:t>as</a:t>
            </a:r>
            <a:r>
              <a:rPr spc="-23" dirty="0">
                <a:latin typeface="+mn-lt"/>
                <a:cs typeface="Calibri"/>
              </a:rPr>
              <a:t> </a:t>
            </a:r>
            <a:r>
              <a:rPr dirty="0">
                <a:latin typeface="+mn-lt"/>
                <a:cs typeface="Calibri"/>
              </a:rPr>
              <a:t>some</a:t>
            </a:r>
            <a:r>
              <a:rPr spc="-23" dirty="0">
                <a:latin typeface="+mn-lt"/>
                <a:cs typeface="Calibri"/>
              </a:rPr>
              <a:t> </a:t>
            </a:r>
            <a:r>
              <a:rPr dirty="0">
                <a:latin typeface="+mn-lt"/>
                <a:cs typeface="Calibri"/>
              </a:rPr>
              <a:t>object</a:t>
            </a:r>
            <a:r>
              <a:rPr spc="-23" dirty="0">
                <a:latin typeface="+mn-lt"/>
                <a:cs typeface="Calibri"/>
              </a:rPr>
              <a:t> </a:t>
            </a:r>
            <a:r>
              <a:rPr dirty="0">
                <a:latin typeface="+mn-lt"/>
                <a:cs typeface="Calibri"/>
              </a:rPr>
              <a:t>previously</a:t>
            </a:r>
            <a:r>
              <a:rPr spc="-15" dirty="0">
                <a:latin typeface="+mn-lt"/>
                <a:cs typeface="Calibri"/>
              </a:rPr>
              <a:t> </a:t>
            </a:r>
            <a:r>
              <a:rPr dirty="0">
                <a:latin typeface="+mn-lt"/>
                <a:cs typeface="Calibri"/>
              </a:rPr>
              <a:t>read</a:t>
            </a:r>
            <a:r>
              <a:rPr spc="-19" dirty="0">
                <a:latin typeface="+mn-lt"/>
                <a:cs typeface="Calibri"/>
              </a:rPr>
              <a:t> </a:t>
            </a:r>
            <a:r>
              <a:rPr dirty="0">
                <a:latin typeface="+mn-lt"/>
                <a:cs typeface="Calibri"/>
              </a:rPr>
              <a:t>by</a:t>
            </a:r>
            <a:r>
              <a:rPr spc="-26" dirty="0">
                <a:latin typeface="+mn-lt"/>
                <a:cs typeface="Calibri"/>
              </a:rPr>
              <a:t> </a:t>
            </a:r>
            <a:r>
              <a:rPr dirty="0">
                <a:latin typeface="+mn-lt"/>
                <a:cs typeface="Calibri"/>
              </a:rPr>
              <a:t>S</a:t>
            </a:r>
            <a:r>
              <a:rPr spc="-19" dirty="0">
                <a:latin typeface="+mn-lt"/>
                <a:cs typeface="Calibri"/>
              </a:rPr>
              <a:t> </a:t>
            </a:r>
            <a:r>
              <a:rPr dirty="0">
                <a:latin typeface="+mn-lt"/>
                <a:cs typeface="Calibri"/>
              </a:rPr>
              <a:t>(i.e.,</a:t>
            </a:r>
            <a:r>
              <a:rPr spc="-30" dirty="0">
                <a:latin typeface="+mn-lt"/>
                <a:cs typeface="Calibri"/>
              </a:rPr>
              <a:t> </a:t>
            </a:r>
            <a:r>
              <a:rPr spc="-38" dirty="0">
                <a:latin typeface="+mn-lt"/>
                <a:cs typeface="Calibri"/>
              </a:rPr>
              <a:t>O </a:t>
            </a:r>
            <a:r>
              <a:rPr dirty="0">
                <a:latin typeface="+mn-lt"/>
                <a:cs typeface="Calibri"/>
              </a:rPr>
              <a:t>is</a:t>
            </a:r>
            <a:r>
              <a:rPr spc="-23" dirty="0">
                <a:latin typeface="+mn-lt"/>
                <a:cs typeface="Calibri"/>
              </a:rPr>
              <a:t> </a:t>
            </a:r>
            <a:r>
              <a:rPr dirty="0">
                <a:latin typeface="+mn-lt"/>
                <a:cs typeface="Calibri"/>
              </a:rPr>
              <a:t>within</a:t>
            </a:r>
            <a:r>
              <a:rPr spc="-34" dirty="0">
                <a:latin typeface="+mn-lt"/>
                <a:cs typeface="Calibri"/>
              </a:rPr>
              <a:t> </a:t>
            </a:r>
            <a:r>
              <a:rPr dirty="0">
                <a:latin typeface="+mn-lt"/>
                <a:cs typeface="Calibri"/>
              </a:rPr>
              <a:t>the</a:t>
            </a:r>
            <a:r>
              <a:rPr spc="-15" dirty="0">
                <a:latin typeface="+mn-lt"/>
                <a:cs typeface="Calibri"/>
              </a:rPr>
              <a:t> </a:t>
            </a:r>
            <a:r>
              <a:rPr spc="-8" dirty="0">
                <a:latin typeface="+mn-lt"/>
                <a:cs typeface="Calibri"/>
              </a:rPr>
              <a:t>wall)</a:t>
            </a:r>
            <a:endParaRPr dirty="0">
              <a:latin typeface="+mn-lt"/>
              <a:cs typeface="Calibri"/>
            </a:endParaRPr>
          </a:p>
          <a:p>
            <a:pPr marL="352425">
              <a:lnSpc>
                <a:spcPct val="114000"/>
              </a:lnSpc>
              <a:spcBef>
                <a:spcPts val="135"/>
              </a:spcBef>
            </a:pPr>
            <a:r>
              <a:rPr spc="-19" dirty="0">
                <a:latin typeface="+mn-lt"/>
                <a:cs typeface="Calibri"/>
              </a:rPr>
              <a:t>or</a:t>
            </a:r>
            <a:endParaRPr dirty="0">
              <a:latin typeface="+mn-lt"/>
              <a:cs typeface="Calibri"/>
            </a:endParaRPr>
          </a:p>
          <a:p>
            <a:pPr marL="522923" marR="3810" lvl="1" indent="-170497">
              <a:lnSpc>
                <a:spcPct val="114000"/>
              </a:lnSpc>
              <a:spcBef>
                <a:spcPts val="401"/>
              </a:spcBef>
              <a:buFont typeface="Arial"/>
              <a:buChar char="•"/>
              <a:tabLst>
                <a:tab pos="523875" algn="l"/>
              </a:tabLst>
            </a:pPr>
            <a:r>
              <a:rPr dirty="0">
                <a:latin typeface="+mn-lt"/>
                <a:cs typeface="Calibri"/>
              </a:rPr>
              <a:t>O</a:t>
            </a:r>
            <a:r>
              <a:rPr spc="-23" dirty="0">
                <a:latin typeface="+mn-lt"/>
                <a:cs typeface="Calibri"/>
              </a:rPr>
              <a:t> </a:t>
            </a:r>
            <a:r>
              <a:rPr dirty="0">
                <a:latin typeface="+mn-lt"/>
                <a:cs typeface="Calibri"/>
              </a:rPr>
              <a:t>belongs</a:t>
            </a:r>
            <a:r>
              <a:rPr spc="-23" dirty="0">
                <a:latin typeface="+mn-lt"/>
                <a:cs typeface="Calibri"/>
              </a:rPr>
              <a:t> </a:t>
            </a:r>
            <a:r>
              <a:rPr dirty="0">
                <a:latin typeface="+mn-lt"/>
                <a:cs typeface="Calibri"/>
              </a:rPr>
              <a:t>to</a:t>
            </a:r>
            <a:r>
              <a:rPr spc="-26" dirty="0">
                <a:latin typeface="+mn-lt"/>
                <a:cs typeface="Calibri"/>
              </a:rPr>
              <a:t> </a:t>
            </a:r>
            <a:r>
              <a:rPr dirty="0">
                <a:latin typeface="+mn-lt"/>
                <a:cs typeface="Calibri"/>
              </a:rPr>
              <a:t>a</a:t>
            </a:r>
            <a:r>
              <a:rPr spc="-23" dirty="0">
                <a:latin typeface="+mn-lt"/>
                <a:cs typeface="Calibri"/>
              </a:rPr>
              <a:t> </a:t>
            </a:r>
            <a:r>
              <a:rPr dirty="0">
                <a:latin typeface="+mn-lt"/>
                <a:cs typeface="Calibri"/>
              </a:rPr>
              <a:t>conflict</a:t>
            </a:r>
            <a:r>
              <a:rPr spc="-34" dirty="0">
                <a:latin typeface="+mn-lt"/>
                <a:cs typeface="Calibri"/>
              </a:rPr>
              <a:t> </a:t>
            </a:r>
            <a:r>
              <a:rPr dirty="0">
                <a:latin typeface="+mn-lt"/>
                <a:cs typeface="Calibri"/>
              </a:rPr>
              <a:t>of</a:t>
            </a:r>
            <a:r>
              <a:rPr spc="-23" dirty="0">
                <a:latin typeface="+mn-lt"/>
                <a:cs typeface="Calibri"/>
              </a:rPr>
              <a:t> </a:t>
            </a:r>
            <a:r>
              <a:rPr dirty="0">
                <a:latin typeface="+mn-lt"/>
                <a:cs typeface="Calibri"/>
              </a:rPr>
              <a:t>interest</a:t>
            </a:r>
            <a:r>
              <a:rPr spc="-30" dirty="0">
                <a:latin typeface="+mn-lt"/>
                <a:cs typeface="Calibri"/>
              </a:rPr>
              <a:t> </a:t>
            </a:r>
            <a:r>
              <a:rPr dirty="0">
                <a:latin typeface="+mn-lt"/>
                <a:cs typeface="Calibri"/>
              </a:rPr>
              <a:t>class</a:t>
            </a:r>
            <a:r>
              <a:rPr spc="-34" dirty="0">
                <a:latin typeface="+mn-lt"/>
                <a:cs typeface="Calibri"/>
              </a:rPr>
              <a:t> </a:t>
            </a:r>
            <a:r>
              <a:rPr dirty="0">
                <a:latin typeface="+mn-lt"/>
                <a:cs typeface="Calibri"/>
              </a:rPr>
              <a:t>within</a:t>
            </a:r>
            <a:r>
              <a:rPr spc="-30" dirty="0">
                <a:latin typeface="+mn-lt"/>
                <a:cs typeface="Calibri"/>
              </a:rPr>
              <a:t> </a:t>
            </a:r>
            <a:r>
              <a:rPr dirty="0">
                <a:latin typeface="+mn-lt"/>
                <a:cs typeface="Calibri"/>
              </a:rPr>
              <a:t>which</a:t>
            </a:r>
            <a:r>
              <a:rPr spc="-30" dirty="0">
                <a:latin typeface="+mn-lt"/>
                <a:cs typeface="Calibri"/>
              </a:rPr>
              <a:t> </a:t>
            </a:r>
            <a:r>
              <a:rPr dirty="0">
                <a:latin typeface="+mn-lt"/>
                <a:cs typeface="Calibri"/>
              </a:rPr>
              <a:t>S</a:t>
            </a:r>
            <a:r>
              <a:rPr spc="-19" dirty="0">
                <a:latin typeface="+mn-lt"/>
                <a:cs typeface="Calibri"/>
              </a:rPr>
              <a:t> </a:t>
            </a:r>
            <a:r>
              <a:rPr dirty="0">
                <a:latin typeface="+mn-lt"/>
                <a:cs typeface="Calibri"/>
              </a:rPr>
              <a:t>has</a:t>
            </a:r>
            <a:r>
              <a:rPr spc="-23" dirty="0">
                <a:latin typeface="+mn-lt"/>
                <a:cs typeface="Calibri"/>
              </a:rPr>
              <a:t> </a:t>
            </a:r>
            <a:r>
              <a:rPr dirty="0">
                <a:latin typeface="+mn-lt"/>
                <a:cs typeface="Calibri"/>
              </a:rPr>
              <a:t>not</a:t>
            </a:r>
            <a:r>
              <a:rPr spc="-23" dirty="0">
                <a:latin typeface="+mn-lt"/>
                <a:cs typeface="Calibri"/>
              </a:rPr>
              <a:t> </a:t>
            </a:r>
            <a:r>
              <a:rPr dirty="0">
                <a:latin typeface="+mn-lt"/>
                <a:cs typeface="Calibri"/>
              </a:rPr>
              <a:t>read</a:t>
            </a:r>
            <a:r>
              <a:rPr spc="-30" dirty="0">
                <a:latin typeface="+mn-lt"/>
                <a:cs typeface="Calibri"/>
              </a:rPr>
              <a:t> </a:t>
            </a:r>
            <a:r>
              <a:rPr dirty="0">
                <a:latin typeface="+mn-lt"/>
                <a:cs typeface="Calibri"/>
              </a:rPr>
              <a:t>any</a:t>
            </a:r>
            <a:r>
              <a:rPr spc="-15" dirty="0">
                <a:latin typeface="+mn-lt"/>
                <a:cs typeface="Calibri"/>
              </a:rPr>
              <a:t> </a:t>
            </a:r>
            <a:r>
              <a:rPr spc="-8" dirty="0">
                <a:latin typeface="+mn-lt"/>
                <a:cs typeface="Calibri"/>
              </a:rPr>
              <a:t>object </a:t>
            </a:r>
            <a:r>
              <a:rPr dirty="0">
                <a:latin typeface="+mn-lt"/>
                <a:cs typeface="Calibri"/>
              </a:rPr>
              <a:t>(i.e.,</a:t>
            </a:r>
            <a:r>
              <a:rPr spc="-23" dirty="0">
                <a:latin typeface="+mn-lt"/>
                <a:cs typeface="Calibri"/>
              </a:rPr>
              <a:t> </a:t>
            </a:r>
            <a:r>
              <a:rPr dirty="0">
                <a:latin typeface="+mn-lt"/>
                <a:cs typeface="Calibri"/>
              </a:rPr>
              <a:t>O</a:t>
            </a:r>
            <a:r>
              <a:rPr spc="-11" dirty="0">
                <a:latin typeface="+mn-lt"/>
                <a:cs typeface="Calibri"/>
              </a:rPr>
              <a:t> </a:t>
            </a:r>
            <a:r>
              <a:rPr dirty="0">
                <a:latin typeface="+mn-lt"/>
                <a:cs typeface="Calibri"/>
              </a:rPr>
              <a:t>is</a:t>
            </a:r>
            <a:r>
              <a:rPr spc="-15" dirty="0">
                <a:latin typeface="+mn-lt"/>
                <a:cs typeface="Calibri"/>
              </a:rPr>
              <a:t> </a:t>
            </a:r>
            <a:r>
              <a:rPr dirty="0">
                <a:latin typeface="+mn-lt"/>
                <a:cs typeface="Calibri"/>
              </a:rPr>
              <a:t>in</a:t>
            </a:r>
            <a:r>
              <a:rPr spc="-11" dirty="0">
                <a:latin typeface="+mn-lt"/>
                <a:cs typeface="Calibri"/>
              </a:rPr>
              <a:t> </a:t>
            </a:r>
            <a:r>
              <a:rPr dirty="0">
                <a:latin typeface="+mn-lt"/>
                <a:cs typeface="Calibri"/>
              </a:rPr>
              <a:t>the</a:t>
            </a:r>
            <a:r>
              <a:rPr spc="-19" dirty="0">
                <a:latin typeface="+mn-lt"/>
                <a:cs typeface="Calibri"/>
              </a:rPr>
              <a:t> </a:t>
            </a:r>
            <a:r>
              <a:rPr spc="-8" dirty="0">
                <a:latin typeface="+mn-lt"/>
                <a:cs typeface="Calibri"/>
              </a:rPr>
              <a:t>open)</a:t>
            </a:r>
            <a:endParaRPr dirty="0">
              <a:latin typeface="+mn-lt"/>
              <a:cs typeface="Calibri"/>
            </a:endParaRPr>
          </a:p>
          <a:p>
            <a:pPr marL="180022" indent="-170497">
              <a:lnSpc>
                <a:spcPct val="114000"/>
              </a:lnSpc>
              <a:spcBef>
                <a:spcPts val="454"/>
              </a:spcBef>
              <a:buFont typeface="Arial"/>
              <a:buChar char="•"/>
              <a:tabLst>
                <a:tab pos="180022" algn="l"/>
              </a:tabLst>
            </a:pPr>
            <a:r>
              <a:rPr sz="1800" dirty="0">
                <a:latin typeface="+mn-lt"/>
                <a:cs typeface="Calibri"/>
              </a:rPr>
              <a:t>S</a:t>
            </a:r>
            <a:r>
              <a:rPr sz="1800" spc="-15" dirty="0">
                <a:latin typeface="+mn-lt"/>
                <a:cs typeface="Calibri"/>
              </a:rPr>
              <a:t> </a:t>
            </a:r>
            <a:r>
              <a:rPr sz="1800" dirty="0">
                <a:latin typeface="+mn-lt"/>
                <a:cs typeface="Calibri"/>
              </a:rPr>
              <a:t>can</a:t>
            </a:r>
            <a:r>
              <a:rPr sz="1800" spc="-4" dirty="0">
                <a:latin typeface="+mn-lt"/>
                <a:cs typeface="Calibri"/>
              </a:rPr>
              <a:t> </a:t>
            </a:r>
            <a:r>
              <a:rPr sz="1800" dirty="0">
                <a:latin typeface="+mn-lt"/>
                <a:cs typeface="Calibri"/>
              </a:rPr>
              <a:t>write</a:t>
            </a:r>
            <a:r>
              <a:rPr sz="1800" spc="-19" dirty="0">
                <a:latin typeface="+mn-lt"/>
                <a:cs typeface="Calibri"/>
              </a:rPr>
              <a:t> </a:t>
            </a:r>
            <a:r>
              <a:rPr sz="1800" dirty="0">
                <a:latin typeface="+mn-lt"/>
                <a:cs typeface="Calibri"/>
              </a:rPr>
              <a:t>O</a:t>
            </a:r>
            <a:r>
              <a:rPr sz="1800" spc="-15" dirty="0">
                <a:latin typeface="+mn-lt"/>
                <a:cs typeface="Calibri"/>
              </a:rPr>
              <a:t> </a:t>
            </a:r>
            <a:r>
              <a:rPr sz="1800" dirty="0">
                <a:latin typeface="+mn-lt"/>
                <a:cs typeface="Calibri"/>
              </a:rPr>
              <a:t>only</a:t>
            </a:r>
            <a:r>
              <a:rPr sz="1800" spc="-8" dirty="0">
                <a:latin typeface="+mn-lt"/>
                <a:cs typeface="Calibri"/>
              </a:rPr>
              <a:t> </a:t>
            </a:r>
            <a:r>
              <a:rPr sz="1800" spc="-19" dirty="0">
                <a:latin typeface="+mn-lt"/>
                <a:cs typeface="Calibri"/>
              </a:rPr>
              <a:t>if</a:t>
            </a:r>
            <a:endParaRPr lang="en-US" spc="-8" dirty="0">
              <a:latin typeface="+mn-lt"/>
              <a:cs typeface="Calibri"/>
            </a:endParaRPr>
          </a:p>
          <a:p>
            <a:pPr marL="522923" marR="152876" lvl="1" indent="-170497">
              <a:lnSpc>
                <a:spcPct val="114000"/>
              </a:lnSpc>
              <a:spcBef>
                <a:spcPts val="409"/>
              </a:spcBef>
              <a:buFont typeface="Arial"/>
              <a:buChar char="•"/>
              <a:tabLst>
                <a:tab pos="523875" algn="l"/>
              </a:tabLst>
            </a:pPr>
            <a:r>
              <a:rPr lang="en-US" dirty="0">
                <a:latin typeface="+mn-lt"/>
                <a:cs typeface="Calibri"/>
              </a:rPr>
              <a:t>S</a:t>
            </a:r>
            <a:r>
              <a:rPr lang="en-US" spc="-26" dirty="0">
                <a:latin typeface="+mn-lt"/>
                <a:cs typeface="Calibri"/>
              </a:rPr>
              <a:t> </a:t>
            </a:r>
            <a:r>
              <a:rPr lang="en-US" dirty="0">
                <a:latin typeface="+mn-lt"/>
                <a:cs typeface="Calibri"/>
              </a:rPr>
              <a:t>can</a:t>
            </a:r>
            <a:r>
              <a:rPr lang="en-US" spc="-19" dirty="0">
                <a:latin typeface="+mn-lt"/>
                <a:cs typeface="Calibri"/>
              </a:rPr>
              <a:t> </a:t>
            </a:r>
            <a:r>
              <a:rPr lang="en-US" dirty="0">
                <a:latin typeface="+mn-lt"/>
                <a:cs typeface="Calibri"/>
              </a:rPr>
              <a:t>read</a:t>
            </a:r>
            <a:r>
              <a:rPr lang="en-US" spc="-26" dirty="0">
                <a:latin typeface="+mn-lt"/>
                <a:cs typeface="Calibri"/>
              </a:rPr>
              <a:t> </a:t>
            </a:r>
            <a:r>
              <a:rPr lang="en-US" dirty="0">
                <a:latin typeface="+mn-lt"/>
                <a:cs typeface="Calibri"/>
              </a:rPr>
              <a:t>O</a:t>
            </a:r>
            <a:r>
              <a:rPr lang="en-US" spc="-19" dirty="0">
                <a:latin typeface="+mn-lt"/>
                <a:cs typeface="Calibri"/>
              </a:rPr>
              <a:t> and</a:t>
            </a:r>
            <a:endParaRPr lang="en-US" dirty="0">
              <a:latin typeface="+mn-lt"/>
              <a:cs typeface="Calibri"/>
            </a:endParaRPr>
          </a:p>
          <a:p>
            <a:pPr marL="522923" marR="152876" lvl="1" indent="-170497">
              <a:lnSpc>
                <a:spcPct val="114000"/>
              </a:lnSpc>
              <a:spcBef>
                <a:spcPts val="409"/>
              </a:spcBef>
              <a:buFont typeface="Arial"/>
              <a:buChar char="•"/>
              <a:tabLst>
                <a:tab pos="523875" algn="l"/>
              </a:tabLst>
            </a:pPr>
            <a:r>
              <a:rPr lang="en-US" dirty="0">
                <a:latin typeface="+mn-lt"/>
                <a:cs typeface="Calibri"/>
              </a:rPr>
              <a:t>S has never read an object O’ that is in a company dataset different from O</a:t>
            </a:r>
          </a:p>
        </p:txBody>
      </p:sp>
      <p:grpSp>
        <p:nvGrpSpPr>
          <p:cNvPr id="4" name="Group 3">
            <a:extLst>
              <a:ext uri="{FF2B5EF4-FFF2-40B4-BE49-F238E27FC236}">
                <a16:creationId xmlns:a16="http://schemas.microsoft.com/office/drawing/2014/main" id="{118D964B-DED7-8D4C-0222-65EA3139C92D}"/>
              </a:ext>
            </a:extLst>
          </p:cNvPr>
          <p:cNvGrpSpPr/>
          <p:nvPr/>
        </p:nvGrpSpPr>
        <p:grpSpPr>
          <a:xfrm>
            <a:off x="1540701" y="1235084"/>
            <a:ext cx="5848697" cy="1599091"/>
            <a:chOff x="816673" y="1760792"/>
            <a:chExt cx="7512177" cy="2396966"/>
          </a:xfrm>
        </p:grpSpPr>
        <p:sp>
          <p:nvSpPr>
            <p:cNvPr id="5" name="object 3">
              <a:extLst>
                <a:ext uri="{FF2B5EF4-FFF2-40B4-BE49-F238E27FC236}">
                  <a16:creationId xmlns:a16="http://schemas.microsoft.com/office/drawing/2014/main" id="{57122DA4-AE64-EEEF-9C1A-F540A813F559}"/>
                </a:ext>
              </a:extLst>
            </p:cNvPr>
            <p:cNvSpPr/>
            <p:nvPr/>
          </p:nvSpPr>
          <p:spPr>
            <a:xfrm>
              <a:off x="816673" y="1760792"/>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6" name="object 4">
              <a:extLst>
                <a:ext uri="{FF2B5EF4-FFF2-40B4-BE49-F238E27FC236}">
                  <a16:creationId xmlns:a16="http://schemas.microsoft.com/office/drawing/2014/main" id="{1DB0DC3E-3D5E-D40C-E08F-A01AC8F7AAE0}"/>
                </a:ext>
              </a:extLst>
            </p:cNvPr>
            <p:cNvSpPr/>
            <p:nvPr/>
          </p:nvSpPr>
          <p:spPr>
            <a:xfrm>
              <a:off x="5073205" y="1760792"/>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7" name="object 5">
              <a:extLst>
                <a:ext uri="{FF2B5EF4-FFF2-40B4-BE49-F238E27FC236}">
                  <a16:creationId xmlns:a16="http://schemas.microsoft.com/office/drawing/2014/main" id="{7DC95CFE-40F1-59F6-5504-CE524E3505B5}"/>
                </a:ext>
              </a:extLst>
            </p:cNvPr>
            <p:cNvSpPr txBox="1"/>
            <p:nvPr/>
          </p:nvSpPr>
          <p:spPr>
            <a:xfrm>
              <a:off x="2828736" y="2796362"/>
              <a:ext cx="487987" cy="325823"/>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dirty="0">
                <a:latin typeface="Calibri"/>
                <a:cs typeface="Calibri"/>
              </a:endParaRPr>
            </a:p>
          </p:txBody>
        </p:sp>
        <p:sp>
          <p:nvSpPr>
            <p:cNvPr id="8" name="object 6">
              <a:extLst>
                <a:ext uri="{FF2B5EF4-FFF2-40B4-BE49-F238E27FC236}">
                  <a16:creationId xmlns:a16="http://schemas.microsoft.com/office/drawing/2014/main" id="{D35CA718-FB59-374A-F80D-B93C32E978D5}"/>
                </a:ext>
              </a:extLst>
            </p:cNvPr>
            <p:cNvSpPr txBox="1"/>
            <p:nvPr/>
          </p:nvSpPr>
          <p:spPr>
            <a:xfrm>
              <a:off x="1407605" y="2570853"/>
              <a:ext cx="1146050" cy="848680"/>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dirty="0">
                <a:latin typeface="Calibri"/>
                <a:cs typeface="Calibri"/>
              </a:endParaRPr>
            </a:p>
            <a:p>
              <a:pPr marL="103823">
                <a:spcBef>
                  <a:spcPts val="1061"/>
                </a:spcBef>
              </a:pPr>
              <a:r>
                <a:rPr sz="1350" spc="-19" dirty="0">
                  <a:latin typeface="Calibri"/>
                  <a:cs typeface="Calibri"/>
                </a:rPr>
                <a:t>O3</a:t>
              </a:r>
              <a:endParaRPr sz="1350" dirty="0">
                <a:latin typeface="Calibri"/>
                <a:cs typeface="Calibri"/>
              </a:endParaRPr>
            </a:p>
          </p:txBody>
        </p:sp>
        <p:sp>
          <p:nvSpPr>
            <p:cNvPr id="9" name="object 7">
              <a:extLst>
                <a:ext uri="{FF2B5EF4-FFF2-40B4-BE49-F238E27FC236}">
                  <a16:creationId xmlns:a16="http://schemas.microsoft.com/office/drawing/2014/main" id="{DA30DFD2-123A-D692-318B-64788855766D}"/>
                </a:ext>
              </a:extLst>
            </p:cNvPr>
            <p:cNvSpPr txBox="1"/>
            <p:nvPr/>
          </p:nvSpPr>
          <p:spPr>
            <a:xfrm>
              <a:off x="5989891" y="2966370"/>
              <a:ext cx="323743" cy="325823"/>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dirty="0">
                <a:latin typeface="Calibri"/>
                <a:cs typeface="Calibri"/>
              </a:endParaRPr>
            </a:p>
          </p:txBody>
        </p:sp>
        <p:sp>
          <p:nvSpPr>
            <p:cNvPr id="10" name="object 8">
              <a:extLst>
                <a:ext uri="{FF2B5EF4-FFF2-40B4-BE49-F238E27FC236}">
                  <a16:creationId xmlns:a16="http://schemas.microsoft.com/office/drawing/2014/main" id="{DCBFA9E3-FC1E-F67F-4EC4-213F5793B70F}"/>
                </a:ext>
              </a:extLst>
            </p:cNvPr>
            <p:cNvSpPr txBox="1"/>
            <p:nvPr/>
          </p:nvSpPr>
          <p:spPr>
            <a:xfrm>
              <a:off x="7009043" y="2599766"/>
              <a:ext cx="736482" cy="765350"/>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dirty="0">
                <a:latin typeface="Calibri"/>
                <a:cs typeface="Calibri"/>
              </a:endParaRPr>
            </a:p>
            <a:p>
              <a:pPr marL="310991">
                <a:lnSpc>
                  <a:spcPts val="1136"/>
                </a:lnSpc>
              </a:pPr>
              <a:r>
                <a:rPr sz="1350" spc="-19" dirty="0">
                  <a:latin typeface="Calibri"/>
                  <a:cs typeface="Calibri"/>
                </a:rPr>
                <a:t>O8</a:t>
              </a:r>
              <a:endParaRPr sz="1350" dirty="0">
                <a:latin typeface="Calibri"/>
                <a:cs typeface="Calibri"/>
              </a:endParaRPr>
            </a:p>
            <a:p>
              <a:pPr marL="9525">
                <a:lnSpc>
                  <a:spcPts val="1379"/>
                </a:lnSpc>
              </a:pPr>
              <a:r>
                <a:rPr sz="1350" spc="-19" dirty="0">
                  <a:latin typeface="Calibri"/>
                  <a:cs typeface="Calibri"/>
                </a:rPr>
                <a:t>O9</a:t>
              </a:r>
              <a:endParaRPr sz="1350" dirty="0">
                <a:latin typeface="Calibri"/>
                <a:cs typeface="Calibri"/>
              </a:endParaRPr>
            </a:p>
          </p:txBody>
        </p:sp>
        <p:sp>
          <p:nvSpPr>
            <p:cNvPr id="11" name="object 9">
              <a:extLst>
                <a:ext uri="{FF2B5EF4-FFF2-40B4-BE49-F238E27FC236}">
                  <a16:creationId xmlns:a16="http://schemas.microsoft.com/office/drawing/2014/main" id="{C4ABB33C-703E-BD40-02F3-B4775FF19896}"/>
                </a:ext>
              </a:extLst>
            </p:cNvPr>
            <p:cNvSpPr txBox="1"/>
            <p:nvPr/>
          </p:nvSpPr>
          <p:spPr>
            <a:xfrm>
              <a:off x="5714810" y="2673287"/>
              <a:ext cx="323743" cy="325823"/>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dirty="0">
                <a:latin typeface="Calibri"/>
                <a:cs typeface="Calibri"/>
              </a:endParaRPr>
            </a:p>
          </p:txBody>
        </p:sp>
        <p:sp>
          <p:nvSpPr>
            <p:cNvPr id="12" name="object 10">
              <a:extLst>
                <a:ext uri="{FF2B5EF4-FFF2-40B4-BE49-F238E27FC236}">
                  <a16:creationId xmlns:a16="http://schemas.microsoft.com/office/drawing/2014/main" id="{B091796C-A8C2-E82D-68B8-CCE1EC72E9C2}"/>
                </a:ext>
              </a:extLst>
            </p:cNvPr>
            <p:cNvSpPr txBox="1"/>
            <p:nvPr/>
          </p:nvSpPr>
          <p:spPr>
            <a:xfrm>
              <a:off x="1139486" y="1903635"/>
              <a:ext cx="1650112" cy="637230"/>
            </a:xfrm>
            <a:prstGeom prst="rect">
              <a:avLst/>
            </a:prstGeom>
          </p:spPr>
          <p:txBody>
            <a:bodyPr vert="horz" wrap="square" lIns="0" tIns="9525" rIns="0" bIns="0" rtlCol="0">
              <a:spAutoFit/>
            </a:bodyPr>
            <a:lstStyle/>
            <a:p>
              <a:pPr marL="9525" marR="3810" algn="ctr">
                <a:spcBef>
                  <a:spcPts val="75"/>
                </a:spcBef>
              </a:pPr>
              <a:r>
                <a:rPr lang="en-US" sz="1350" spc="-8" dirty="0">
                  <a:latin typeface="Calibri"/>
                  <a:cs typeface="Calibri"/>
                </a:rPr>
                <a:t>Company </a:t>
              </a:r>
              <a:r>
                <a:rPr lang="en-US" sz="1350" dirty="0">
                  <a:latin typeface="Calibri"/>
                  <a:cs typeface="Calibri"/>
                </a:rPr>
                <a:t>Datasets</a:t>
              </a:r>
              <a:r>
                <a:rPr lang="en-US" sz="1350" spc="-30" dirty="0">
                  <a:latin typeface="Calibri"/>
                  <a:cs typeface="Calibri"/>
                </a:rPr>
                <a:t>  </a:t>
              </a:r>
              <a:r>
                <a:rPr lang="en-US" sz="1350" spc="-8" dirty="0">
                  <a:latin typeface="Calibri"/>
                  <a:cs typeface="Calibri"/>
                </a:rPr>
                <a:t>CD1</a:t>
              </a:r>
              <a:endParaRPr sz="1350" dirty="0">
                <a:latin typeface="Calibri"/>
                <a:cs typeface="Calibri"/>
              </a:endParaRPr>
            </a:p>
          </p:txBody>
        </p:sp>
        <p:sp>
          <p:nvSpPr>
            <p:cNvPr id="13" name="object 11">
              <a:extLst>
                <a:ext uri="{FF2B5EF4-FFF2-40B4-BE49-F238E27FC236}">
                  <a16:creationId xmlns:a16="http://schemas.microsoft.com/office/drawing/2014/main" id="{038D8581-7295-416A-927F-7D4DE0BE28E3}"/>
                </a:ext>
              </a:extLst>
            </p:cNvPr>
            <p:cNvSpPr txBox="1"/>
            <p:nvPr/>
          </p:nvSpPr>
          <p:spPr>
            <a:xfrm>
              <a:off x="3235736" y="2273943"/>
              <a:ext cx="1048704" cy="325823"/>
            </a:xfrm>
            <a:prstGeom prst="rect">
              <a:avLst/>
            </a:prstGeom>
          </p:spPr>
          <p:txBody>
            <a:bodyPr vert="horz" wrap="square" lIns="0" tIns="9525" rIns="0" bIns="0" rtlCol="0">
              <a:spAutoFit/>
            </a:bodyPr>
            <a:lstStyle/>
            <a:p>
              <a:pPr marL="9525">
                <a:spcBef>
                  <a:spcPts val="75"/>
                </a:spcBef>
              </a:pPr>
              <a:r>
                <a:rPr sz="1350" spc="-15" dirty="0">
                  <a:latin typeface="Calibri"/>
                  <a:cs typeface="Calibri"/>
                </a:rPr>
                <a:t>CD2</a:t>
              </a:r>
              <a:endParaRPr sz="1350" dirty="0">
                <a:latin typeface="Calibri"/>
                <a:cs typeface="Calibri"/>
              </a:endParaRPr>
            </a:p>
          </p:txBody>
        </p:sp>
        <p:sp>
          <p:nvSpPr>
            <p:cNvPr id="14" name="object 12">
              <a:extLst>
                <a:ext uri="{FF2B5EF4-FFF2-40B4-BE49-F238E27FC236}">
                  <a16:creationId xmlns:a16="http://schemas.microsoft.com/office/drawing/2014/main" id="{6B9A09A5-6770-6CD2-5962-92C144E2102C}"/>
                </a:ext>
              </a:extLst>
            </p:cNvPr>
            <p:cNvSpPr txBox="1"/>
            <p:nvPr/>
          </p:nvSpPr>
          <p:spPr>
            <a:xfrm>
              <a:off x="5839992" y="2059339"/>
              <a:ext cx="518873" cy="325823"/>
            </a:xfrm>
            <a:prstGeom prst="rect">
              <a:avLst/>
            </a:prstGeom>
          </p:spPr>
          <p:txBody>
            <a:bodyPr vert="horz" wrap="square" lIns="0" tIns="9525" rIns="0" bIns="0" rtlCol="0">
              <a:spAutoFit/>
            </a:bodyPr>
            <a:lstStyle/>
            <a:p>
              <a:pPr marL="9525" marR="3810">
                <a:spcBef>
                  <a:spcPts val="75"/>
                </a:spcBef>
              </a:pPr>
              <a:r>
                <a:rPr lang="en-US" sz="1350" spc="-8" dirty="0">
                  <a:latin typeface="Calibri"/>
                  <a:cs typeface="Calibri"/>
                </a:rPr>
                <a:t>CD3</a:t>
              </a:r>
              <a:endParaRPr sz="1350" dirty="0">
                <a:latin typeface="Calibri"/>
                <a:cs typeface="Calibri"/>
              </a:endParaRPr>
            </a:p>
          </p:txBody>
        </p:sp>
      </p:grpSp>
      <p:sp>
        <p:nvSpPr>
          <p:cNvPr id="17" name="object 12">
            <a:extLst>
              <a:ext uri="{FF2B5EF4-FFF2-40B4-BE49-F238E27FC236}">
                <a16:creationId xmlns:a16="http://schemas.microsoft.com/office/drawing/2014/main" id="{49E175FE-85C0-7815-6F16-25375A911E45}"/>
              </a:ext>
            </a:extLst>
          </p:cNvPr>
          <p:cNvSpPr txBox="1"/>
          <p:nvPr/>
        </p:nvSpPr>
        <p:spPr>
          <a:xfrm>
            <a:off x="6420532" y="1434253"/>
            <a:ext cx="403975" cy="217367"/>
          </a:xfrm>
          <a:prstGeom prst="rect">
            <a:avLst/>
          </a:prstGeom>
        </p:spPr>
        <p:txBody>
          <a:bodyPr vert="horz" wrap="square" lIns="0" tIns="9525" rIns="0" bIns="0" rtlCol="0">
            <a:spAutoFit/>
          </a:bodyPr>
          <a:lstStyle/>
          <a:p>
            <a:pPr marL="9525" marR="3810">
              <a:spcBef>
                <a:spcPts val="75"/>
              </a:spcBef>
            </a:pPr>
            <a:r>
              <a:rPr lang="en-US" sz="1350" spc="-8" dirty="0">
                <a:latin typeface="Calibri"/>
                <a:cs typeface="Calibri"/>
              </a:rPr>
              <a:t>CD4</a:t>
            </a:r>
            <a:endParaRPr sz="1350" dirty="0">
              <a:latin typeface="Calibri"/>
              <a:cs typeface="Calibri"/>
            </a:endParaRPr>
          </a:p>
        </p:txBody>
      </p:sp>
      <p:sp>
        <p:nvSpPr>
          <p:cNvPr id="18" name="object 11">
            <a:extLst>
              <a:ext uri="{FF2B5EF4-FFF2-40B4-BE49-F238E27FC236}">
                <a16:creationId xmlns:a16="http://schemas.microsoft.com/office/drawing/2014/main" id="{0AA3F8B8-AF1F-1F86-33FD-4DE83913CEBF}"/>
              </a:ext>
            </a:extLst>
          </p:cNvPr>
          <p:cNvSpPr txBox="1"/>
          <p:nvPr/>
        </p:nvSpPr>
        <p:spPr>
          <a:xfrm>
            <a:off x="3716790" y="1235084"/>
            <a:ext cx="816481" cy="286617"/>
          </a:xfrm>
          <a:prstGeom prst="rect">
            <a:avLst/>
          </a:prstGeom>
        </p:spPr>
        <p:txBody>
          <a:bodyPr vert="horz" wrap="square" lIns="0" tIns="9525" rIns="0" bIns="0" rtlCol="0">
            <a:spAutoFit/>
          </a:bodyPr>
          <a:lstStyle/>
          <a:p>
            <a:pPr marL="9525">
              <a:spcBef>
                <a:spcPts val="75"/>
              </a:spcBef>
            </a:pPr>
            <a:r>
              <a:rPr lang="en-US" sz="1800" spc="-15" dirty="0">
                <a:latin typeface="Calibri"/>
                <a:cs typeface="Calibri"/>
              </a:rPr>
              <a:t>COI1</a:t>
            </a:r>
            <a:endParaRPr sz="1800" dirty="0">
              <a:latin typeface="Calibri"/>
              <a:cs typeface="Calibri"/>
            </a:endParaRPr>
          </a:p>
        </p:txBody>
      </p:sp>
      <p:sp>
        <p:nvSpPr>
          <p:cNvPr id="19" name="object 11">
            <a:extLst>
              <a:ext uri="{FF2B5EF4-FFF2-40B4-BE49-F238E27FC236}">
                <a16:creationId xmlns:a16="http://schemas.microsoft.com/office/drawing/2014/main" id="{74833CEB-3DCF-86F9-BAD8-1B8E3F5891C0}"/>
              </a:ext>
            </a:extLst>
          </p:cNvPr>
          <p:cNvSpPr txBox="1"/>
          <p:nvPr/>
        </p:nvSpPr>
        <p:spPr>
          <a:xfrm>
            <a:off x="7220377" y="1311571"/>
            <a:ext cx="573397" cy="286617"/>
          </a:xfrm>
          <a:prstGeom prst="rect">
            <a:avLst/>
          </a:prstGeom>
        </p:spPr>
        <p:txBody>
          <a:bodyPr vert="horz" wrap="square" lIns="0" tIns="9525" rIns="0" bIns="0" rtlCol="0">
            <a:spAutoFit/>
          </a:bodyPr>
          <a:lstStyle/>
          <a:p>
            <a:pPr marL="9525">
              <a:spcBef>
                <a:spcPts val="75"/>
              </a:spcBef>
            </a:pPr>
            <a:r>
              <a:rPr lang="en-US" sz="1800" spc="-15" dirty="0">
                <a:latin typeface="Calibri"/>
                <a:cs typeface="Calibri"/>
              </a:rPr>
              <a:t>COI2</a:t>
            </a:r>
            <a:endParaRPr sz="135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dirty="0"/>
              <a:t>Examples of Access Control</a:t>
            </a:r>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sz="2000" dirty="0"/>
              <a:t>Social Networks: Access to personal information.</a:t>
            </a:r>
          </a:p>
          <a:p>
            <a:pPr>
              <a:lnSpc>
                <a:spcPct val="120000"/>
              </a:lnSpc>
              <a:tabLst>
                <a:tab pos="180022" algn="l"/>
              </a:tabLst>
            </a:pPr>
            <a:r>
              <a:rPr lang="en-US" sz="2000" dirty="0"/>
              <a:t>Web Browsers: Access only to a website (same origin policy).</a:t>
            </a:r>
          </a:p>
          <a:p>
            <a:pPr>
              <a:lnSpc>
                <a:spcPct val="120000"/>
              </a:lnSpc>
              <a:tabLst>
                <a:tab pos="180022" algn="l"/>
                <a:tab pos="1384459" algn="l"/>
                <a:tab pos="2462689" algn="l"/>
                <a:tab pos="3030855" algn="l"/>
                <a:tab pos="3619500" algn="l"/>
                <a:tab pos="4488180" algn="l"/>
                <a:tab pos="5674519" algn="l"/>
                <a:tab pos="6896576" algn="l"/>
              </a:tabLst>
            </a:pPr>
            <a:r>
              <a:rPr lang="en-US" sz="2000" dirty="0"/>
              <a:t>Operating Systems: One user cannot arbitrarily access/kill another user’s files/processes.</a:t>
            </a:r>
          </a:p>
          <a:p>
            <a:pPr>
              <a:lnSpc>
                <a:spcPct val="120000"/>
              </a:lnSpc>
              <a:tabLst>
                <a:tab pos="180975" algn="l"/>
              </a:tabLst>
            </a:pPr>
            <a:r>
              <a:rPr lang="en-US" sz="2000" dirty="0"/>
              <a:t>Memory Protection: Code in one region, cannot access the data in another more privileged region.</a:t>
            </a:r>
          </a:p>
          <a:p>
            <a:pPr>
              <a:lnSpc>
                <a:spcPct val="120000"/>
              </a:lnSpc>
              <a:tabLst>
                <a:tab pos="180975" algn="l"/>
                <a:tab pos="1345406" algn="l"/>
                <a:tab pos="1633538" algn="l"/>
                <a:tab pos="1902143" algn="l"/>
                <a:tab pos="2766536" algn="l"/>
                <a:tab pos="3826193" algn="l"/>
                <a:tab pos="4447223" algn="l"/>
                <a:tab pos="5344478" algn="l"/>
                <a:tab pos="6681788" algn="l"/>
                <a:tab pos="6973253" algn="l"/>
                <a:tab pos="7486650" algn="l"/>
              </a:tabLst>
            </a:pPr>
            <a:r>
              <a:rPr lang="en-US" sz="2000" dirty="0"/>
              <a:t>Firewalls: If a packet matches with certain conditions, it will be dropped.</a:t>
            </a:r>
          </a:p>
          <a:p>
            <a:pPr>
              <a:lnSpc>
                <a:spcPct val="120000"/>
              </a:lnSpc>
            </a:pP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Chinese </a:t>
            </a:r>
            <a:r>
              <a:rPr spc="-15" dirty="0">
                <a:latin typeface="+mj-lt"/>
              </a:rPr>
              <a:t>Wall</a:t>
            </a:r>
          </a:p>
        </p:txBody>
      </p:sp>
      <p:sp>
        <p:nvSpPr>
          <p:cNvPr id="3" name="object 3"/>
          <p:cNvSpPr txBox="1"/>
          <p:nvPr/>
        </p:nvSpPr>
        <p:spPr>
          <a:xfrm>
            <a:off x="593072" y="3427903"/>
            <a:ext cx="8379464" cy="1553791"/>
          </a:xfrm>
          <a:prstGeom prst="rect">
            <a:avLst/>
          </a:prstGeom>
        </p:spPr>
        <p:txBody>
          <a:bodyPr vert="horz" wrap="square" lIns="0" tIns="45244" rIns="0" bIns="0" rtlCol="0">
            <a:spAutoFit/>
          </a:bodyPr>
          <a:lstStyle/>
          <a:p>
            <a:pPr marR="6668" lvl="1">
              <a:tabLst>
                <a:tab pos="180975" algn="l"/>
              </a:tabLst>
            </a:pPr>
            <a:r>
              <a:rPr b="1" dirty="0">
                <a:latin typeface="+mn-lt"/>
                <a:cs typeface="Calibri"/>
              </a:rPr>
              <a:t>Once</a:t>
            </a:r>
            <a:r>
              <a:rPr lang="en-US" b="1" spc="368" dirty="0">
                <a:latin typeface="+mn-lt"/>
                <a:cs typeface="Calibri"/>
              </a:rPr>
              <a:t> </a:t>
            </a:r>
            <a:r>
              <a:rPr b="1" dirty="0">
                <a:latin typeface="+mn-lt"/>
                <a:cs typeface="Calibri"/>
              </a:rPr>
              <a:t>a</a:t>
            </a:r>
            <a:r>
              <a:rPr b="1" spc="375" dirty="0">
                <a:latin typeface="+mn-lt"/>
                <a:cs typeface="Calibri"/>
              </a:rPr>
              <a:t> </a:t>
            </a:r>
            <a:r>
              <a:rPr b="1" dirty="0">
                <a:latin typeface="+mn-lt"/>
                <a:cs typeface="Calibri"/>
              </a:rPr>
              <a:t>subject</a:t>
            </a:r>
            <a:r>
              <a:rPr b="1" spc="379" dirty="0">
                <a:latin typeface="+mn-lt"/>
                <a:cs typeface="Calibri"/>
              </a:rPr>
              <a:t> </a:t>
            </a:r>
            <a:r>
              <a:rPr b="1" dirty="0">
                <a:latin typeface="+mn-lt"/>
                <a:cs typeface="Calibri"/>
              </a:rPr>
              <a:t>reads</a:t>
            </a:r>
            <a:r>
              <a:rPr b="1" spc="375" dirty="0">
                <a:latin typeface="+mn-lt"/>
                <a:cs typeface="Calibri"/>
              </a:rPr>
              <a:t> </a:t>
            </a:r>
            <a:r>
              <a:rPr b="1" dirty="0">
                <a:latin typeface="+mn-lt"/>
                <a:cs typeface="Calibri"/>
              </a:rPr>
              <a:t>two</a:t>
            </a:r>
            <a:r>
              <a:rPr b="1" spc="368" dirty="0">
                <a:latin typeface="+mn-lt"/>
                <a:cs typeface="Calibri"/>
              </a:rPr>
              <a:t> </a:t>
            </a:r>
            <a:r>
              <a:rPr b="1" dirty="0">
                <a:latin typeface="+mn-lt"/>
                <a:cs typeface="Calibri"/>
              </a:rPr>
              <a:t>objects</a:t>
            </a:r>
            <a:r>
              <a:rPr b="1" spc="368" dirty="0">
                <a:latin typeface="+mn-lt"/>
                <a:cs typeface="Calibri"/>
              </a:rPr>
              <a:t> </a:t>
            </a:r>
            <a:r>
              <a:rPr b="1" dirty="0">
                <a:latin typeface="+mn-lt"/>
                <a:cs typeface="Calibri"/>
              </a:rPr>
              <a:t>from</a:t>
            </a:r>
            <a:r>
              <a:rPr b="1" spc="371" dirty="0">
                <a:latin typeface="+mn-lt"/>
                <a:cs typeface="Calibri"/>
              </a:rPr>
              <a:t> </a:t>
            </a:r>
            <a:r>
              <a:rPr b="1" dirty="0">
                <a:latin typeface="+mn-lt"/>
                <a:cs typeface="Calibri"/>
              </a:rPr>
              <a:t>different</a:t>
            </a:r>
            <a:r>
              <a:rPr b="1" spc="353" dirty="0">
                <a:latin typeface="+mn-lt"/>
                <a:cs typeface="Calibri"/>
              </a:rPr>
              <a:t> </a:t>
            </a:r>
            <a:r>
              <a:rPr b="1" dirty="0">
                <a:latin typeface="+mn-lt"/>
                <a:cs typeface="Calibri"/>
              </a:rPr>
              <a:t>CDs,</a:t>
            </a:r>
            <a:r>
              <a:rPr b="1" spc="375" dirty="0">
                <a:latin typeface="+mn-lt"/>
                <a:cs typeface="Calibri"/>
              </a:rPr>
              <a:t> </a:t>
            </a:r>
            <a:r>
              <a:rPr b="1" dirty="0">
                <a:latin typeface="+mn-lt"/>
                <a:cs typeface="Calibri"/>
              </a:rPr>
              <a:t>that</a:t>
            </a:r>
            <a:r>
              <a:rPr b="1" spc="363" dirty="0">
                <a:latin typeface="+mn-lt"/>
                <a:cs typeface="Calibri"/>
              </a:rPr>
              <a:t> </a:t>
            </a:r>
            <a:r>
              <a:rPr b="1" spc="-8" dirty="0">
                <a:latin typeface="+mn-lt"/>
                <a:cs typeface="Calibri"/>
              </a:rPr>
              <a:t>subject </a:t>
            </a:r>
            <a:r>
              <a:rPr b="1" dirty="0">
                <a:latin typeface="+mn-lt"/>
                <a:cs typeface="Calibri"/>
              </a:rPr>
              <a:t>may</a:t>
            </a:r>
            <a:r>
              <a:rPr b="1" spc="-15" dirty="0">
                <a:latin typeface="+mn-lt"/>
                <a:cs typeface="Calibri"/>
              </a:rPr>
              <a:t> </a:t>
            </a:r>
            <a:r>
              <a:rPr b="1" dirty="0">
                <a:latin typeface="+mn-lt"/>
                <a:cs typeface="Calibri"/>
              </a:rPr>
              <a:t>never</a:t>
            </a:r>
            <a:r>
              <a:rPr b="1" spc="-8" dirty="0">
                <a:latin typeface="+mn-lt"/>
                <a:cs typeface="Calibri"/>
              </a:rPr>
              <a:t> </a:t>
            </a:r>
            <a:r>
              <a:rPr b="1" dirty="0">
                <a:latin typeface="+mn-lt"/>
                <a:cs typeface="Calibri"/>
              </a:rPr>
              <a:t>write</a:t>
            </a:r>
            <a:r>
              <a:rPr b="1" spc="-15" dirty="0">
                <a:latin typeface="+mn-lt"/>
                <a:cs typeface="Calibri"/>
              </a:rPr>
              <a:t> </a:t>
            </a:r>
            <a:r>
              <a:rPr b="1" dirty="0">
                <a:latin typeface="+mn-lt"/>
                <a:cs typeface="Calibri"/>
              </a:rPr>
              <a:t>any</a:t>
            </a:r>
            <a:r>
              <a:rPr b="1" spc="-4" dirty="0">
                <a:latin typeface="+mn-lt"/>
                <a:cs typeface="Calibri"/>
              </a:rPr>
              <a:t> </a:t>
            </a:r>
            <a:r>
              <a:rPr b="1" spc="-8" dirty="0">
                <a:latin typeface="+mn-lt"/>
                <a:cs typeface="Calibri"/>
              </a:rPr>
              <a:t>object.</a:t>
            </a:r>
            <a:endParaRPr lang="en-US" b="1" spc="-8" dirty="0">
              <a:latin typeface="+mn-lt"/>
              <a:cs typeface="Calibri"/>
            </a:endParaRPr>
          </a:p>
          <a:p>
            <a:pPr marR="6668" lvl="1">
              <a:tabLst>
                <a:tab pos="180975" algn="l"/>
              </a:tabLst>
            </a:pPr>
            <a:r>
              <a:rPr lang="en-US" dirty="0">
                <a:latin typeface="+mn-lt"/>
                <a:cs typeface="Calibri"/>
              </a:rPr>
              <a:t>Consider the following scenario: </a:t>
            </a:r>
            <a:endParaRPr dirty="0">
              <a:latin typeface="+mn-lt"/>
              <a:cs typeface="Calibri"/>
            </a:endParaRPr>
          </a:p>
          <a:p>
            <a:pPr marL="180022" indent="-170497">
              <a:buFont typeface="Arial"/>
              <a:buChar char="•"/>
              <a:tabLst>
                <a:tab pos="180022" algn="l"/>
              </a:tabLst>
            </a:pPr>
            <a:r>
              <a:rPr dirty="0">
                <a:latin typeface="+mn-lt"/>
                <a:cs typeface="Calibri"/>
              </a:rPr>
              <a:t>S1</a:t>
            </a:r>
            <a:r>
              <a:rPr spc="-23" dirty="0">
                <a:latin typeface="+mn-lt"/>
                <a:cs typeface="Calibri"/>
              </a:rPr>
              <a:t> </a:t>
            </a:r>
            <a:r>
              <a:rPr dirty="0">
                <a:latin typeface="+mn-lt"/>
                <a:cs typeface="Calibri"/>
              </a:rPr>
              <a:t>reads</a:t>
            </a:r>
            <a:r>
              <a:rPr spc="-26" dirty="0">
                <a:latin typeface="+mn-lt"/>
                <a:cs typeface="Calibri"/>
              </a:rPr>
              <a:t> </a:t>
            </a:r>
            <a:r>
              <a:rPr dirty="0">
                <a:latin typeface="+mn-lt"/>
                <a:cs typeface="Calibri"/>
              </a:rPr>
              <a:t>information</a:t>
            </a:r>
            <a:r>
              <a:rPr spc="-15" dirty="0">
                <a:latin typeface="+mn-lt"/>
                <a:cs typeface="Calibri"/>
              </a:rPr>
              <a:t> </a:t>
            </a:r>
            <a:r>
              <a:rPr dirty="0">
                <a:latin typeface="+mn-lt"/>
                <a:cs typeface="Calibri"/>
              </a:rPr>
              <a:t>from</a:t>
            </a:r>
            <a:r>
              <a:rPr spc="-26" dirty="0">
                <a:latin typeface="+mn-lt"/>
                <a:cs typeface="Calibri"/>
              </a:rPr>
              <a:t> </a:t>
            </a:r>
            <a:r>
              <a:rPr dirty="0">
                <a:latin typeface="+mn-lt"/>
                <a:cs typeface="Calibri"/>
              </a:rPr>
              <a:t>an</a:t>
            </a:r>
            <a:r>
              <a:rPr spc="-34" dirty="0">
                <a:latin typeface="+mn-lt"/>
                <a:cs typeface="Calibri"/>
              </a:rPr>
              <a:t> </a:t>
            </a:r>
            <a:r>
              <a:rPr dirty="0">
                <a:latin typeface="+mn-lt"/>
                <a:cs typeface="Calibri"/>
              </a:rPr>
              <a:t>object</a:t>
            </a:r>
            <a:r>
              <a:rPr spc="-23" dirty="0">
                <a:latin typeface="+mn-lt"/>
                <a:cs typeface="Calibri"/>
              </a:rPr>
              <a:t> </a:t>
            </a:r>
            <a:r>
              <a:rPr dirty="0">
                <a:latin typeface="+mn-lt"/>
                <a:cs typeface="Calibri"/>
              </a:rPr>
              <a:t>in</a:t>
            </a:r>
            <a:r>
              <a:rPr spc="-11" dirty="0">
                <a:latin typeface="+mn-lt"/>
                <a:cs typeface="Calibri"/>
              </a:rPr>
              <a:t> </a:t>
            </a:r>
            <a:r>
              <a:rPr spc="-15" dirty="0">
                <a:latin typeface="+mn-lt"/>
                <a:cs typeface="Calibri"/>
              </a:rPr>
              <a:t>CD1.</a:t>
            </a:r>
            <a:endParaRPr lang="en-US" spc="-15" dirty="0">
              <a:latin typeface="+mn-lt"/>
              <a:cs typeface="Calibri"/>
            </a:endParaRPr>
          </a:p>
          <a:p>
            <a:pPr marL="180022" indent="-170497">
              <a:buFont typeface="Arial"/>
              <a:buChar char="•"/>
              <a:tabLst>
                <a:tab pos="180022" algn="l"/>
              </a:tabLst>
            </a:pPr>
            <a:r>
              <a:rPr lang="en-US" dirty="0">
                <a:latin typeface="+mn-lt"/>
                <a:cs typeface="Calibri"/>
              </a:rPr>
              <a:t>S2</a:t>
            </a:r>
            <a:r>
              <a:rPr lang="en-US" spc="-26" dirty="0">
                <a:latin typeface="+mn-lt"/>
                <a:cs typeface="Calibri"/>
              </a:rPr>
              <a:t> </a:t>
            </a:r>
            <a:r>
              <a:rPr lang="en-US" dirty="0">
                <a:latin typeface="+mn-lt"/>
                <a:cs typeface="Calibri"/>
              </a:rPr>
              <a:t>reads</a:t>
            </a:r>
            <a:r>
              <a:rPr lang="en-US" spc="-30" dirty="0">
                <a:latin typeface="+mn-lt"/>
                <a:cs typeface="Calibri"/>
              </a:rPr>
              <a:t> </a:t>
            </a:r>
            <a:r>
              <a:rPr lang="en-US" dirty="0">
                <a:latin typeface="+mn-lt"/>
                <a:cs typeface="Calibri"/>
              </a:rPr>
              <a:t>information</a:t>
            </a:r>
            <a:r>
              <a:rPr lang="en-US" spc="-15" dirty="0">
                <a:latin typeface="+mn-lt"/>
                <a:cs typeface="Calibri"/>
              </a:rPr>
              <a:t> </a:t>
            </a:r>
            <a:r>
              <a:rPr lang="en-US" dirty="0">
                <a:latin typeface="+mn-lt"/>
                <a:cs typeface="Calibri"/>
              </a:rPr>
              <a:t>from</a:t>
            </a:r>
            <a:r>
              <a:rPr lang="en-US" spc="-26" dirty="0">
                <a:latin typeface="+mn-lt"/>
                <a:cs typeface="Calibri"/>
              </a:rPr>
              <a:t> </a:t>
            </a:r>
            <a:r>
              <a:rPr lang="en-US" dirty="0">
                <a:latin typeface="+mn-lt"/>
                <a:cs typeface="Calibri"/>
              </a:rPr>
              <a:t>an</a:t>
            </a:r>
            <a:r>
              <a:rPr lang="en-US" spc="-34" dirty="0">
                <a:latin typeface="+mn-lt"/>
                <a:cs typeface="Calibri"/>
              </a:rPr>
              <a:t> </a:t>
            </a:r>
            <a:r>
              <a:rPr lang="en-US" dirty="0">
                <a:latin typeface="+mn-lt"/>
                <a:cs typeface="Calibri"/>
              </a:rPr>
              <a:t>object</a:t>
            </a:r>
            <a:r>
              <a:rPr lang="en-US" spc="-23" dirty="0">
                <a:latin typeface="+mn-lt"/>
                <a:cs typeface="Calibri"/>
              </a:rPr>
              <a:t> </a:t>
            </a:r>
            <a:r>
              <a:rPr lang="en-US" dirty="0">
                <a:latin typeface="+mn-lt"/>
                <a:cs typeface="Calibri"/>
              </a:rPr>
              <a:t>in</a:t>
            </a:r>
            <a:r>
              <a:rPr lang="en-US" spc="-11" dirty="0">
                <a:latin typeface="+mn-lt"/>
                <a:cs typeface="Calibri"/>
              </a:rPr>
              <a:t> </a:t>
            </a:r>
            <a:r>
              <a:rPr lang="en-US" spc="-15" dirty="0">
                <a:latin typeface="+mn-lt"/>
                <a:cs typeface="Calibri"/>
              </a:rPr>
              <a:t>CD2.</a:t>
            </a:r>
            <a:endParaRPr dirty="0">
              <a:latin typeface="+mn-lt"/>
              <a:cs typeface="Calibri"/>
            </a:endParaRPr>
          </a:p>
          <a:p>
            <a:pPr marL="180022" indent="-170497">
              <a:buFont typeface="Arial"/>
              <a:buChar char="•"/>
              <a:tabLst>
                <a:tab pos="180022" algn="l"/>
              </a:tabLst>
            </a:pPr>
            <a:r>
              <a:rPr dirty="0">
                <a:latin typeface="+mn-lt"/>
                <a:cs typeface="Calibri"/>
              </a:rPr>
              <a:t>S1</a:t>
            </a:r>
            <a:r>
              <a:rPr spc="-30" dirty="0">
                <a:latin typeface="+mn-lt"/>
                <a:cs typeface="Calibri"/>
              </a:rPr>
              <a:t> </a:t>
            </a:r>
            <a:r>
              <a:rPr dirty="0">
                <a:latin typeface="+mn-lt"/>
                <a:cs typeface="Calibri"/>
              </a:rPr>
              <a:t>writes</a:t>
            </a:r>
            <a:r>
              <a:rPr spc="-30" dirty="0">
                <a:latin typeface="+mn-lt"/>
                <a:cs typeface="Calibri"/>
              </a:rPr>
              <a:t> </a:t>
            </a:r>
            <a:r>
              <a:rPr dirty="0">
                <a:latin typeface="+mn-lt"/>
                <a:cs typeface="Calibri"/>
              </a:rPr>
              <a:t>that</a:t>
            </a:r>
            <a:r>
              <a:rPr spc="-30" dirty="0">
                <a:latin typeface="+mn-lt"/>
                <a:cs typeface="Calibri"/>
              </a:rPr>
              <a:t> </a:t>
            </a:r>
            <a:r>
              <a:rPr spc="-8" dirty="0">
                <a:latin typeface="+mn-lt"/>
                <a:cs typeface="Calibri"/>
              </a:rPr>
              <a:t>information</a:t>
            </a:r>
            <a:r>
              <a:rPr spc="-19" dirty="0">
                <a:latin typeface="+mn-lt"/>
                <a:cs typeface="Calibri"/>
              </a:rPr>
              <a:t> </a:t>
            </a:r>
            <a:r>
              <a:rPr dirty="0">
                <a:latin typeface="+mn-lt"/>
                <a:cs typeface="Calibri"/>
              </a:rPr>
              <a:t>to</a:t>
            </a:r>
            <a:r>
              <a:rPr spc="-34" dirty="0">
                <a:latin typeface="+mn-lt"/>
                <a:cs typeface="Calibri"/>
              </a:rPr>
              <a:t> </a:t>
            </a:r>
            <a:r>
              <a:rPr dirty="0">
                <a:latin typeface="+mn-lt"/>
                <a:cs typeface="Calibri"/>
              </a:rPr>
              <a:t>object</a:t>
            </a:r>
            <a:r>
              <a:rPr spc="-23" dirty="0">
                <a:latin typeface="+mn-lt"/>
                <a:cs typeface="Calibri"/>
              </a:rPr>
              <a:t> </a:t>
            </a:r>
            <a:r>
              <a:rPr dirty="0">
                <a:latin typeface="+mn-lt"/>
                <a:cs typeface="Calibri"/>
              </a:rPr>
              <a:t>O6</a:t>
            </a:r>
            <a:r>
              <a:rPr spc="-30" dirty="0">
                <a:latin typeface="+mn-lt"/>
                <a:cs typeface="Calibri"/>
              </a:rPr>
              <a:t> </a:t>
            </a:r>
            <a:r>
              <a:rPr dirty="0">
                <a:latin typeface="+mn-lt"/>
                <a:cs typeface="Calibri"/>
              </a:rPr>
              <a:t>in</a:t>
            </a:r>
            <a:r>
              <a:rPr spc="-34" dirty="0">
                <a:latin typeface="+mn-lt"/>
                <a:cs typeface="Calibri"/>
              </a:rPr>
              <a:t> </a:t>
            </a:r>
            <a:r>
              <a:rPr spc="-15" dirty="0">
                <a:latin typeface="+mn-lt"/>
                <a:cs typeface="Calibri"/>
              </a:rPr>
              <a:t>CD</a:t>
            </a:r>
            <a:r>
              <a:rPr lang="en-US" spc="-15" dirty="0">
                <a:latin typeface="+mn-lt"/>
                <a:cs typeface="Calibri"/>
              </a:rPr>
              <a:t>3</a:t>
            </a:r>
            <a:r>
              <a:rPr spc="-15" dirty="0">
                <a:latin typeface="+mn-lt"/>
                <a:cs typeface="Calibri"/>
              </a:rPr>
              <a:t>.</a:t>
            </a:r>
            <a:endParaRPr dirty="0">
              <a:latin typeface="+mn-lt"/>
              <a:cs typeface="Calibri"/>
            </a:endParaRPr>
          </a:p>
          <a:p>
            <a:pPr marL="180022" indent="-170497">
              <a:buFont typeface="Arial"/>
              <a:buChar char="•"/>
              <a:tabLst>
                <a:tab pos="180022" algn="l"/>
              </a:tabLst>
            </a:pPr>
            <a:r>
              <a:rPr dirty="0">
                <a:latin typeface="+mn-lt"/>
                <a:cs typeface="Calibri"/>
              </a:rPr>
              <a:t>S2</a:t>
            </a:r>
            <a:r>
              <a:rPr spc="-26" dirty="0">
                <a:latin typeface="+mn-lt"/>
                <a:cs typeface="Calibri"/>
              </a:rPr>
              <a:t> </a:t>
            </a:r>
            <a:r>
              <a:rPr dirty="0">
                <a:latin typeface="+mn-lt"/>
                <a:cs typeface="Calibri"/>
              </a:rPr>
              <a:t>reads</a:t>
            </a:r>
            <a:r>
              <a:rPr spc="-30" dirty="0">
                <a:latin typeface="+mn-lt"/>
                <a:cs typeface="Calibri"/>
              </a:rPr>
              <a:t> </a:t>
            </a:r>
            <a:r>
              <a:rPr dirty="0">
                <a:latin typeface="+mn-lt"/>
                <a:cs typeface="Calibri"/>
              </a:rPr>
              <a:t>that</a:t>
            </a:r>
            <a:r>
              <a:rPr spc="-26" dirty="0">
                <a:latin typeface="+mn-lt"/>
                <a:cs typeface="Calibri"/>
              </a:rPr>
              <a:t> </a:t>
            </a:r>
            <a:r>
              <a:rPr dirty="0">
                <a:latin typeface="+mn-lt"/>
                <a:cs typeface="Calibri"/>
              </a:rPr>
              <a:t>information</a:t>
            </a:r>
            <a:r>
              <a:rPr spc="-15" dirty="0">
                <a:latin typeface="+mn-lt"/>
                <a:cs typeface="Calibri"/>
              </a:rPr>
              <a:t> </a:t>
            </a:r>
            <a:r>
              <a:rPr dirty="0">
                <a:latin typeface="+mn-lt"/>
                <a:cs typeface="Calibri"/>
              </a:rPr>
              <a:t>from</a:t>
            </a:r>
            <a:r>
              <a:rPr spc="-34" dirty="0">
                <a:latin typeface="+mn-lt"/>
                <a:cs typeface="Calibri"/>
              </a:rPr>
              <a:t> </a:t>
            </a:r>
            <a:r>
              <a:rPr spc="-19" dirty="0">
                <a:latin typeface="+mn-lt"/>
                <a:cs typeface="Calibri"/>
              </a:rPr>
              <a:t>O6.</a:t>
            </a:r>
            <a:endParaRPr dirty="0">
              <a:latin typeface="+mn-lt"/>
              <a:cs typeface="Calibri"/>
            </a:endParaRPr>
          </a:p>
          <a:p>
            <a:pPr marL="9525" marR="3810">
              <a:tabLst>
                <a:tab pos="180975" algn="l"/>
              </a:tabLst>
            </a:pPr>
            <a:r>
              <a:rPr lang="en-US" dirty="0">
                <a:latin typeface="+mn-lt"/>
                <a:cs typeface="Calibri"/>
              </a:rPr>
              <a:t>Without the security condition, </a:t>
            </a:r>
            <a:r>
              <a:rPr dirty="0">
                <a:latin typeface="+mn-lt"/>
                <a:cs typeface="Calibri"/>
              </a:rPr>
              <a:t>S2</a:t>
            </a:r>
            <a:r>
              <a:rPr spc="143" dirty="0">
                <a:latin typeface="+mn-lt"/>
                <a:cs typeface="Calibri"/>
              </a:rPr>
              <a:t> </a:t>
            </a:r>
            <a:r>
              <a:rPr dirty="0">
                <a:latin typeface="+mn-lt"/>
                <a:cs typeface="Calibri"/>
              </a:rPr>
              <a:t>would</a:t>
            </a:r>
            <a:r>
              <a:rPr spc="150" dirty="0">
                <a:latin typeface="+mn-lt"/>
                <a:cs typeface="Calibri"/>
              </a:rPr>
              <a:t> </a:t>
            </a:r>
            <a:r>
              <a:rPr dirty="0">
                <a:latin typeface="+mn-lt"/>
                <a:cs typeface="Calibri"/>
              </a:rPr>
              <a:t>have</a:t>
            </a:r>
            <a:r>
              <a:rPr spc="146" dirty="0">
                <a:latin typeface="+mn-lt"/>
                <a:cs typeface="Calibri"/>
              </a:rPr>
              <a:t> </a:t>
            </a:r>
            <a:r>
              <a:rPr dirty="0">
                <a:latin typeface="+mn-lt"/>
                <a:cs typeface="Calibri"/>
              </a:rPr>
              <a:t>read</a:t>
            </a:r>
            <a:r>
              <a:rPr spc="146" dirty="0">
                <a:latin typeface="+mn-lt"/>
                <a:cs typeface="Calibri"/>
              </a:rPr>
              <a:t> </a:t>
            </a:r>
            <a:r>
              <a:rPr spc="-8" dirty="0">
                <a:latin typeface="+mn-lt"/>
                <a:cs typeface="Calibri"/>
              </a:rPr>
              <a:t>information </a:t>
            </a:r>
            <a:r>
              <a:rPr dirty="0">
                <a:latin typeface="+mn-lt"/>
                <a:cs typeface="Calibri"/>
              </a:rPr>
              <a:t>pertaining</a:t>
            </a:r>
            <a:r>
              <a:rPr lang="en-US" spc="368" dirty="0">
                <a:latin typeface="+mn-lt"/>
                <a:cs typeface="Calibri"/>
              </a:rPr>
              <a:t> </a:t>
            </a:r>
            <a:r>
              <a:rPr dirty="0">
                <a:latin typeface="+mn-lt"/>
                <a:cs typeface="Calibri"/>
              </a:rPr>
              <a:t>to</a:t>
            </a:r>
            <a:r>
              <a:rPr lang="en-US" spc="368" dirty="0">
                <a:latin typeface="+mn-lt"/>
                <a:cs typeface="Calibri"/>
              </a:rPr>
              <a:t> </a:t>
            </a:r>
            <a:r>
              <a:rPr dirty="0">
                <a:latin typeface="+mn-lt"/>
                <a:cs typeface="Calibri"/>
              </a:rPr>
              <a:t>both</a:t>
            </a:r>
            <a:r>
              <a:rPr lang="en-US" spc="368" dirty="0">
                <a:latin typeface="+mn-lt"/>
                <a:cs typeface="Calibri"/>
              </a:rPr>
              <a:t> </a:t>
            </a:r>
            <a:r>
              <a:rPr dirty="0">
                <a:latin typeface="+mn-lt"/>
                <a:cs typeface="Calibri"/>
              </a:rPr>
              <a:t>CD1</a:t>
            </a:r>
            <a:r>
              <a:rPr spc="363" dirty="0">
                <a:latin typeface="+mn-lt"/>
                <a:cs typeface="Calibri"/>
              </a:rPr>
              <a:t> </a:t>
            </a:r>
            <a:r>
              <a:rPr dirty="0">
                <a:latin typeface="+mn-lt"/>
                <a:cs typeface="Calibri"/>
              </a:rPr>
              <a:t>and</a:t>
            </a:r>
            <a:r>
              <a:rPr spc="371" dirty="0">
                <a:latin typeface="+mn-lt"/>
                <a:cs typeface="Calibri"/>
              </a:rPr>
              <a:t> </a:t>
            </a:r>
            <a:r>
              <a:rPr dirty="0">
                <a:latin typeface="+mn-lt"/>
                <a:cs typeface="Calibri"/>
              </a:rPr>
              <a:t>CD2</a:t>
            </a:r>
            <a:r>
              <a:rPr spc="363" dirty="0">
                <a:latin typeface="+mn-lt"/>
                <a:cs typeface="Calibri"/>
              </a:rPr>
              <a:t> </a:t>
            </a:r>
            <a:endParaRPr dirty="0">
              <a:latin typeface="+mn-lt"/>
              <a:cs typeface="Calibri"/>
            </a:endParaRPr>
          </a:p>
        </p:txBody>
      </p:sp>
      <p:sp>
        <p:nvSpPr>
          <p:cNvPr id="4" name="object 3">
            <a:extLst>
              <a:ext uri="{FF2B5EF4-FFF2-40B4-BE49-F238E27FC236}">
                <a16:creationId xmlns:a16="http://schemas.microsoft.com/office/drawing/2014/main" id="{4DA03778-C6EA-BBC4-7801-5361E6FDA44C}"/>
              </a:ext>
            </a:extLst>
          </p:cNvPr>
          <p:cNvSpPr/>
          <p:nvPr/>
        </p:nvSpPr>
        <p:spPr>
          <a:xfrm>
            <a:off x="656487" y="1240115"/>
            <a:ext cx="3193964" cy="2104334"/>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6" name="object 4">
            <a:extLst>
              <a:ext uri="{FF2B5EF4-FFF2-40B4-BE49-F238E27FC236}">
                <a16:creationId xmlns:a16="http://schemas.microsoft.com/office/drawing/2014/main" id="{A8267070-3C4B-F3A3-66CD-8A462D06F82F}"/>
              </a:ext>
            </a:extLst>
          </p:cNvPr>
          <p:cNvSpPr/>
          <p:nvPr/>
        </p:nvSpPr>
        <p:spPr>
          <a:xfrm>
            <a:off x="4824553" y="1171244"/>
            <a:ext cx="3250560" cy="2202433"/>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7" name="object 5">
            <a:extLst>
              <a:ext uri="{FF2B5EF4-FFF2-40B4-BE49-F238E27FC236}">
                <a16:creationId xmlns:a16="http://schemas.microsoft.com/office/drawing/2014/main" id="{1962B5F0-9078-7FDE-D303-2AB856552FBA}"/>
              </a:ext>
            </a:extLst>
          </p:cNvPr>
          <p:cNvSpPr txBox="1"/>
          <p:nvPr/>
        </p:nvSpPr>
        <p:spPr>
          <a:xfrm>
            <a:off x="2778297" y="2329065"/>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8" name="object 6">
            <a:extLst>
              <a:ext uri="{FF2B5EF4-FFF2-40B4-BE49-F238E27FC236}">
                <a16:creationId xmlns:a16="http://schemas.microsoft.com/office/drawing/2014/main" id="{A6A604C5-EC5A-9277-E8C2-C6D45CA47556}"/>
              </a:ext>
            </a:extLst>
          </p:cNvPr>
          <p:cNvSpPr txBox="1"/>
          <p:nvPr/>
        </p:nvSpPr>
        <p:spPr>
          <a:xfrm>
            <a:off x="1261440" y="2100465"/>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9" name="object 7">
            <a:extLst>
              <a:ext uri="{FF2B5EF4-FFF2-40B4-BE49-F238E27FC236}">
                <a16:creationId xmlns:a16="http://schemas.microsoft.com/office/drawing/2014/main" id="{224865DB-E884-75E7-527C-9967B1BA3A0A}"/>
              </a:ext>
            </a:extLst>
          </p:cNvPr>
          <p:cNvSpPr txBox="1"/>
          <p:nvPr/>
        </p:nvSpPr>
        <p:spPr>
          <a:xfrm>
            <a:off x="5741238" y="2376822"/>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10" name="object 8">
            <a:extLst>
              <a:ext uri="{FF2B5EF4-FFF2-40B4-BE49-F238E27FC236}">
                <a16:creationId xmlns:a16="http://schemas.microsoft.com/office/drawing/2014/main" id="{652B4B6B-DC72-5857-23ED-85CA72F7C1C1}"/>
              </a:ext>
            </a:extLst>
          </p:cNvPr>
          <p:cNvSpPr txBox="1"/>
          <p:nvPr/>
        </p:nvSpPr>
        <p:spPr>
          <a:xfrm>
            <a:off x="6835470" y="2099740"/>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11" name="object 9">
            <a:extLst>
              <a:ext uri="{FF2B5EF4-FFF2-40B4-BE49-F238E27FC236}">
                <a16:creationId xmlns:a16="http://schemas.microsoft.com/office/drawing/2014/main" id="{57FB77BF-1231-6D42-83DC-BC76259B503A}"/>
              </a:ext>
            </a:extLst>
          </p:cNvPr>
          <p:cNvSpPr txBox="1"/>
          <p:nvPr/>
        </p:nvSpPr>
        <p:spPr>
          <a:xfrm>
            <a:off x="5466156" y="2083739"/>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2" name="object 10">
            <a:extLst>
              <a:ext uri="{FF2B5EF4-FFF2-40B4-BE49-F238E27FC236}">
                <a16:creationId xmlns:a16="http://schemas.microsoft.com/office/drawing/2014/main" id="{E76EC4C7-F255-2F6F-A2EA-7DA4D28F7E40}"/>
              </a:ext>
            </a:extLst>
          </p:cNvPr>
          <p:cNvSpPr txBox="1"/>
          <p:nvPr/>
        </p:nvSpPr>
        <p:spPr>
          <a:xfrm>
            <a:off x="1275918" y="1488044"/>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3" name="object 11">
            <a:extLst>
              <a:ext uri="{FF2B5EF4-FFF2-40B4-BE49-F238E27FC236}">
                <a16:creationId xmlns:a16="http://schemas.microsoft.com/office/drawing/2014/main" id="{AE5FEB85-48D5-A79D-A745-BBBB27059E8C}"/>
              </a:ext>
            </a:extLst>
          </p:cNvPr>
          <p:cNvSpPr txBox="1"/>
          <p:nvPr/>
        </p:nvSpPr>
        <p:spPr>
          <a:xfrm>
            <a:off x="2476479" y="1481797"/>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dirty="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dirty="0">
              <a:latin typeface="Calibri"/>
              <a:cs typeface="Calibri"/>
            </a:endParaRPr>
          </a:p>
        </p:txBody>
      </p:sp>
      <p:sp>
        <p:nvSpPr>
          <p:cNvPr id="14" name="object 12">
            <a:extLst>
              <a:ext uri="{FF2B5EF4-FFF2-40B4-BE49-F238E27FC236}">
                <a16:creationId xmlns:a16="http://schemas.microsoft.com/office/drawing/2014/main" id="{2819841F-97AE-7A83-4711-C47747421FB3}"/>
              </a:ext>
            </a:extLst>
          </p:cNvPr>
          <p:cNvSpPr txBox="1"/>
          <p:nvPr/>
        </p:nvSpPr>
        <p:spPr>
          <a:xfrm>
            <a:off x="5360810" y="1488044"/>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5" name="object 13">
            <a:extLst>
              <a:ext uri="{FF2B5EF4-FFF2-40B4-BE49-F238E27FC236}">
                <a16:creationId xmlns:a16="http://schemas.microsoft.com/office/drawing/2014/main" id="{3A01EF92-5418-2AE2-CBE4-7F7DF014B744}"/>
              </a:ext>
            </a:extLst>
          </p:cNvPr>
          <p:cNvSpPr txBox="1"/>
          <p:nvPr/>
        </p:nvSpPr>
        <p:spPr>
          <a:xfrm>
            <a:off x="6628245" y="1446585"/>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dirty="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dirty="0">
              <a:latin typeface="Calibri"/>
              <a:cs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810B8-CCB1-D529-8E7B-7C77B8B210B0}"/>
              </a:ext>
            </a:extLst>
          </p:cNvPr>
          <p:cNvSpPr>
            <a:spLocks noGrp="1"/>
          </p:cNvSpPr>
          <p:nvPr>
            <p:ph type="title"/>
          </p:nvPr>
        </p:nvSpPr>
        <p:spPr/>
        <p:txBody>
          <a:bodyPr/>
          <a:lstStyle/>
          <a:p>
            <a:r>
              <a:rPr lang="en-US" sz="3600" spc="-8" dirty="0"/>
              <a:t>Role-</a:t>
            </a:r>
            <a:r>
              <a:rPr lang="en-US" sz="3600" dirty="0"/>
              <a:t>Based</a:t>
            </a:r>
            <a:r>
              <a:rPr lang="en-US" sz="3600" spc="-41" dirty="0"/>
              <a:t> </a:t>
            </a:r>
            <a:r>
              <a:rPr lang="en-US" sz="3600" dirty="0"/>
              <a:t>Access</a:t>
            </a:r>
            <a:r>
              <a:rPr lang="en-US" sz="3600" spc="-23" dirty="0"/>
              <a:t> </a:t>
            </a:r>
            <a:r>
              <a:rPr lang="en-US" sz="3600" spc="-8" dirty="0"/>
              <a:t>Control</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4" y="1280131"/>
            <a:ext cx="7938554" cy="1090203"/>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In</a:t>
            </a:r>
            <a:r>
              <a:rPr sz="2100" spc="-23" dirty="0">
                <a:latin typeface="+mn-lt"/>
                <a:cs typeface="Calibri"/>
              </a:rPr>
              <a:t> </a:t>
            </a:r>
            <a:r>
              <a:rPr sz="2100" dirty="0">
                <a:latin typeface="+mn-lt"/>
                <a:cs typeface="Calibri"/>
              </a:rPr>
              <a:t>the</a:t>
            </a:r>
            <a:r>
              <a:rPr sz="2100" spc="-15" dirty="0">
                <a:latin typeface="+mn-lt"/>
                <a:cs typeface="Calibri"/>
              </a:rPr>
              <a:t> </a:t>
            </a:r>
            <a:r>
              <a:rPr sz="2100" dirty="0">
                <a:latin typeface="+mn-lt"/>
                <a:cs typeface="Calibri"/>
              </a:rPr>
              <a:t>real</a:t>
            </a:r>
            <a:r>
              <a:rPr sz="2100" spc="-26" dirty="0">
                <a:latin typeface="+mn-lt"/>
                <a:cs typeface="Calibri"/>
              </a:rPr>
              <a:t> </a:t>
            </a:r>
            <a:r>
              <a:rPr sz="2100" dirty="0">
                <a:latin typeface="+mn-lt"/>
                <a:cs typeface="Calibri"/>
              </a:rPr>
              <a:t>world,</a:t>
            </a:r>
            <a:r>
              <a:rPr sz="2100" spc="-15" dirty="0">
                <a:latin typeface="+mn-lt"/>
                <a:cs typeface="Calibri"/>
              </a:rPr>
              <a:t> </a:t>
            </a:r>
            <a:r>
              <a:rPr sz="2100" dirty="0">
                <a:latin typeface="+mn-lt"/>
                <a:cs typeface="Calibri"/>
              </a:rPr>
              <a:t>security</a:t>
            </a:r>
            <a:r>
              <a:rPr sz="2100" spc="-8" dirty="0">
                <a:latin typeface="+mn-lt"/>
                <a:cs typeface="Calibri"/>
              </a:rPr>
              <a:t> </a:t>
            </a:r>
            <a:r>
              <a:rPr sz="2100" dirty="0">
                <a:latin typeface="+mn-lt"/>
                <a:cs typeface="Calibri"/>
              </a:rPr>
              <a:t>policies</a:t>
            </a:r>
            <a:r>
              <a:rPr sz="2100" spc="-8" dirty="0">
                <a:latin typeface="+mn-lt"/>
                <a:cs typeface="Calibri"/>
              </a:rPr>
              <a:t> </a:t>
            </a:r>
            <a:r>
              <a:rPr sz="2100" dirty="0">
                <a:latin typeface="+mn-lt"/>
                <a:cs typeface="Calibri"/>
              </a:rPr>
              <a:t>are</a:t>
            </a:r>
            <a:r>
              <a:rPr sz="2100" spc="-26" dirty="0">
                <a:latin typeface="+mn-lt"/>
                <a:cs typeface="Calibri"/>
              </a:rPr>
              <a:t> </a:t>
            </a:r>
            <a:r>
              <a:rPr sz="2100" spc="-8" dirty="0">
                <a:latin typeface="+mn-lt"/>
                <a:cs typeface="Calibri"/>
              </a:rPr>
              <a:t>dynamic.</a:t>
            </a:r>
            <a:endParaRPr sz="2100" dirty="0">
              <a:latin typeface="+mn-lt"/>
              <a:cs typeface="Calibri"/>
            </a:endParaRPr>
          </a:p>
          <a:p>
            <a:pPr marL="180022" marR="3810" indent="-170497">
              <a:lnSpc>
                <a:spcPts val="2265"/>
              </a:lnSpc>
              <a:spcBef>
                <a:spcPts val="795"/>
              </a:spcBef>
              <a:buFont typeface="Arial"/>
              <a:buChar char="•"/>
              <a:tabLst>
                <a:tab pos="180975" algn="l"/>
              </a:tabLst>
            </a:pPr>
            <a:r>
              <a:rPr sz="2100" dirty="0">
                <a:latin typeface="+mn-lt"/>
                <a:cs typeface="Calibri"/>
              </a:rPr>
              <a:t>E.g.,</a:t>
            </a:r>
            <a:r>
              <a:rPr sz="2100" spc="-38" dirty="0">
                <a:latin typeface="+mn-lt"/>
                <a:cs typeface="Calibri"/>
              </a:rPr>
              <a:t> </a:t>
            </a:r>
            <a:r>
              <a:rPr sz="2100" dirty="0">
                <a:latin typeface="+mn-lt"/>
                <a:cs typeface="Calibri"/>
              </a:rPr>
              <a:t>a</a:t>
            </a:r>
            <a:r>
              <a:rPr sz="2100" spc="-38" dirty="0">
                <a:latin typeface="+mn-lt"/>
                <a:cs typeface="Calibri"/>
              </a:rPr>
              <a:t> </a:t>
            </a:r>
            <a:r>
              <a:rPr sz="2100" dirty="0">
                <a:latin typeface="+mn-lt"/>
                <a:cs typeface="Calibri"/>
              </a:rPr>
              <a:t>user</a:t>
            </a:r>
            <a:r>
              <a:rPr sz="2100" spc="-34" dirty="0">
                <a:latin typeface="+mn-lt"/>
                <a:cs typeface="Calibri"/>
              </a:rPr>
              <a:t> </a:t>
            </a:r>
            <a:r>
              <a:rPr sz="2100" dirty="0">
                <a:latin typeface="+mn-lt"/>
                <a:cs typeface="Calibri"/>
              </a:rPr>
              <a:t>promotes</a:t>
            </a:r>
            <a:r>
              <a:rPr sz="2100" spc="-30" dirty="0">
                <a:latin typeface="+mn-lt"/>
                <a:cs typeface="Calibri"/>
              </a:rPr>
              <a:t> </a:t>
            </a:r>
            <a:r>
              <a:rPr sz="2100" dirty="0">
                <a:latin typeface="+mn-lt"/>
                <a:cs typeface="Calibri"/>
              </a:rPr>
              <a:t>at</a:t>
            </a:r>
            <a:r>
              <a:rPr sz="2100" spc="-38" dirty="0">
                <a:latin typeface="+mn-lt"/>
                <a:cs typeface="Calibri"/>
              </a:rPr>
              <a:t> </a:t>
            </a:r>
            <a:r>
              <a:rPr sz="2100" dirty="0">
                <a:latin typeface="+mn-lt"/>
                <a:cs typeface="Calibri"/>
              </a:rPr>
              <a:t>his</a:t>
            </a:r>
            <a:r>
              <a:rPr sz="2100" spc="-26" dirty="0">
                <a:latin typeface="+mn-lt"/>
                <a:cs typeface="Calibri"/>
              </a:rPr>
              <a:t> </a:t>
            </a:r>
            <a:r>
              <a:rPr sz="2100" dirty="0">
                <a:latin typeface="+mn-lt"/>
                <a:cs typeface="Calibri"/>
              </a:rPr>
              <a:t>job,</a:t>
            </a:r>
            <a:r>
              <a:rPr sz="2100" spc="-30" dirty="0">
                <a:latin typeface="+mn-lt"/>
                <a:cs typeface="Calibri"/>
              </a:rPr>
              <a:t> </a:t>
            </a:r>
            <a:r>
              <a:rPr sz="2100" dirty="0">
                <a:latin typeface="+mn-lt"/>
                <a:cs typeface="Calibri"/>
              </a:rPr>
              <a:t>therefore</a:t>
            </a:r>
            <a:r>
              <a:rPr sz="2100" spc="-30" dirty="0">
                <a:latin typeface="+mn-lt"/>
                <a:cs typeface="Calibri"/>
              </a:rPr>
              <a:t> </a:t>
            </a:r>
            <a:r>
              <a:rPr sz="2100" dirty="0">
                <a:latin typeface="+mn-lt"/>
                <a:cs typeface="Calibri"/>
              </a:rPr>
              <a:t>his</a:t>
            </a:r>
            <a:r>
              <a:rPr sz="2100" spc="-23" dirty="0">
                <a:latin typeface="+mn-lt"/>
                <a:cs typeface="Calibri"/>
              </a:rPr>
              <a:t> </a:t>
            </a:r>
            <a:r>
              <a:rPr sz="2100" dirty="0">
                <a:latin typeface="+mn-lt"/>
                <a:cs typeface="Calibri"/>
              </a:rPr>
              <a:t>rights</a:t>
            </a:r>
            <a:r>
              <a:rPr sz="2100" spc="-34" dirty="0">
                <a:latin typeface="+mn-lt"/>
                <a:cs typeface="Calibri"/>
              </a:rPr>
              <a:t> </a:t>
            </a:r>
            <a:r>
              <a:rPr sz="2100" dirty="0">
                <a:latin typeface="+mn-lt"/>
                <a:cs typeface="Calibri"/>
              </a:rPr>
              <a:t>must</a:t>
            </a:r>
            <a:r>
              <a:rPr sz="2100" spc="-26" dirty="0">
                <a:latin typeface="+mn-lt"/>
                <a:cs typeface="Calibri"/>
              </a:rPr>
              <a:t> </a:t>
            </a:r>
            <a:r>
              <a:rPr sz="2100" spc="-8" dirty="0">
                <a:latin typeface="+mn-lt"/>
                <a:cs typeface="Calibri"/>
              </a:rPr>
              <a:t>change </a:t>
            </a:r>
            <a:r>
              <a:rPr sz="2100" dirty="0">
                <a:latin typeface="+mn-lt"/>
                <a:cs typeface="Calibri"/>
              </a:rPr>
              <a:t>(deleted,</a:t>
            </a:r>
            <a:r>
              <a:rPr sz="2100" spc="-45" dirty="0">
                <a:latin typeface="+mn-lt"/>
                <a:cs typeface="Calibri"/>
              </a:rPr>
              <a:t> </a:t>
            </a:r>
            <a:r>
              <a:rPr sz="2100" dirty="0">
                <a:latin typeface="+mn-lt"/>
                <a:cs typeface="Calibri"/>
              </a:rPr>
              <a:t>added,</a:t>
            </a:r>
            <a:r>
              <a:rPr sz="2100" spc="-34" dirty="0">
                <a:latin typeface="+mn-lt"/>
                <a:cs typeface="Calibri"/>
              </a:rPr>
              <a:t> </a:t>
            </a:r>
            <a:r>
              <a:rPr sz="2100" spc="-8" dirty="0">
                <a:latin typeface="+mn-lt"/>
                <a:cs typeface="Calibri"/>
              </a:rPr>
              <a:t>etc.)</a:t>
            </a:r>
            <a:endParaRPr sz="2100" dirty="0">
              <a:latin typeface="+mn-lt"/>
              <a:cs typeface="Calibri"/>
            </a:endParaRPr>
          </a:p>
        </p:txBody>
      </p:sp>
      <p:sp>
        <p:nvSpPr>
          <p:cNvPr id="4" name="object 4"/>
          <p:cNvSpPr txBox="1"/>
          <p:nvPr/>
        </p:nvSpPr>
        <p:spPr>
          <a:xfrm>
            <a:off x="998410" y="2643188"/>
            <a:ext cx="2853214" cy="575638"/>
          </a:xfrm>
          <a:prstGeom prst="rect">
            <a:avLst/>
          </a:prstGeom>
          <a:ln w="28575">
            <a:solidFill>
              <a:srgbClr val="000000"/>
            </a:solidFill>
          </a:ln>
        </p:spPr>
        <p:txBody>
          <a:bodyPr vert="horz" wrap="square" lIns="0" tIns="21431" rIns="0" bIns="0" rtlCol="0">
            <a:spAutoFit/>
          </a:bodyPr>
          <a:lstStyle/>
          <a:p>
            <a:pPr marL="874395" marR="96679" indent="-772001">
              <a:spcBef>
                <a:spcPts val="169"/>
              </a:spcBef>
            </a:pPr>
            <a:r>
              <a:rPr sz="1800" dirty="0">
                <a:latin typeface="Calibri"/>
                <a:cs typeface="Calibri"/>
              </a:rPr>
              <a:t>Discretionary</a:t>
            </a:r>
            <a:r>
              <a:rPr sz="1800" spc="-49" dirty="0">
                <a:latin typeface="Calibri"/>
                <a:cs typeface="Calibri"/>
              </a:rPr>
              <a:t> </a:t>
            </a:r>
            <a:r>
              <a:rPr sz="1800" dirty="0">
                <a:latin typeface="Calibri"/>
                <a:cs typeface="Calibri"/>
              </a:rPr>
              <a:t>Access</a:t>
            </a:r>
            <a:r>
              <a:rPr sz="1800" spc="-53" dirty="0">
                <a:latin typeface="Calibri"/>
                <a:cs typeface="Calibri"/>
              </a:rPr>
              <a:t> </a:t>
            </a:r>
            <a:r>
              <a:rPr sz="1800" spc="-8" dirty="0">
                <a:latin typeface="Calibri"/>
                <a:cs typeface="Calibri"/>
              </a:rPr>
              <a:t>Control </a:t>
            </a:r>
            <a:r>
              <a:rPr sz="1800" dirty="0">
                <a:latin typeface="Calibri"/>
                <a:cs typeface="Calibri"/>
              </a:rPr>
              <a:t>(DAC),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5" name="object 5"/>
          <p:cNvSpPr txBox="1"/>
          <p:nvPr/>
        </p:nvSpPr>
        <p:spPr>
          <a:xfrm>
            <a:off x="5509832" y="2643188"/>
            <a:ext cx="2636996" cy="575638"/>
          </a:xfrm>
          <a:prstGeom prst="rect">
            <a:avLst/>
          </a:prstGeom>
          <a:ln w="28575">
            <a:solidFill>
              <a:srgbClr val="000000"/>
            </a:solidFill>
          </a:ln>
        </p:spPr>
        <p:txBody>
          <a:bodyPr vert="horz" wrap="square" lIns="0" tIns="21431" rIns="0" bIns="0" rtlCol="0">
            <a:spAutoFit/>
          </a:bodyPr>
          <a:lstStyle/>
          <a:p>
            <a:pPr marL="739139" marR="88583" indent="-644843">
              <a:spcBef>
                <a:spcPts val="169"/>
              </a:spcBef>
            </a:pPr>
            <a:r>
              <a:rPr sz="1800" dirty="0">
                <a:latin typeface="Calibri"/>
                <a:cs typeface="Calibri"/>
              </a:rPr>
              <a:t>Mandatory</a:t>
            </a:r>
            <a:r>
              <a:rPr sz="1800" spc="-15" dirty="0">
                <a:latin typeface="Calibri"/>
                <a:cs typeface="Calibri"/>
              </a:rPr>
              <a:t> </a:t>
            </a:r>
            <a:r>
              <a:rPr sz="1800" dirty="0">
                <a:latin typeface="Calibri"/>
                <a:cs typeface="Calibri"/>
              </a:rPr>
              <a:t>Access</a:t>
            </a:r>
            <a:r>
              <a:rPr sz="1800" spc="-34" dirty="0">
                <a:latin typeface="Calibri"/>
                <a:cs typeface="Calibri"/>
              </a:rPr>
              <a:t> </a:t>
            </a:r>
            <a:r>
              <a:rPr sz="1800" spc="-8" dirty="0">
                <a:latin typeface="Calibri"/>
                <a:cs typeface="Calibri"/>
              </a:rPr>
              <a:t>Control </a:t>
            </a:r>
            <a:r>
              <a:rPr sz="1800" dirty="0">
                <a:latin typeface="Calibri"/>
                <a:cs typeface="Calibri"/>
              </a:rPr>
              <a:t>(MAC),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6" name="object 6"/>
          <p:cNvSpPr/>
          <p:nvPr/>
        </p:nvSpPr>
        <p:spPr>
          <a:xfrm>
            <a:off x="3363277" y="3674173"/>
            <a:ext cx="2633663" cy="622935"/>
          </a:xfrm>
          <a:custGeom>
            <a:avLst/>
            <a:gdLst/>
            <a:ahLst/>
            <a:cxnLst/>
            <a:rect l="l" t="t" r="r" b="b"/>
            <a:pathLst>
              <a:path w="3511550" h="830579">
                <a:moveTo>
                  <a:pt x="0" y="830579"/>
                </a:moveTo>
                <a:lnTo>
                  <a:pt x="3511296" y="830579"/>
                </a:lnTo>
                <a:lnTo>
                  <a:pt x="3511296" y="0"/>
                </a:lnTo>
                <a:lnTo>
                  <a:pt x="0" y="0"/>
                </a:lnTo>
                <a:lnTo>
                  <a:pt x="0" y="830579"/>
                </a:lnTo>
                <a:close/>
              </a:path>
            </a:pathLst>
          </a:custGeom>
          <a:ln w="28575">
            <a:solidFill>
              <a:srgbClr val="000000"/>
            </a:solidFill>
          </a:ln>
        </p:spPr>
        <p:txBody>
          <a:bodyPr wrap="square" lIns="0" tIns="0" rIns="0" bIns="0" rtlCol="0"/>
          <a:lstStyle/>
          <a:p>
            <a:endParaRPr sz="1050"/>
          </a:p>
        </p:txBody>
      </p:sp>
      <p:sp>
        <p:nvSpPr>
          <p:cNvPr id="7" name="object 7"/>
          <p:cNvSpPr txBox="1"/>
          <p:nvPr/>
        </p:nvSpPr>
        <p:spPr>
          <a:xfrm>
            <a:off x="3373993" y="3686460"/>
            <a:ext cx="2612231" cy="563616"/>
          </a:xfrm>
          <a:prstGeom prst="rect">
            <a:avLst/>
          </a:prstGeom>
        </p:spPr>
        <p:txBody>
          <a:bodyPr vert="horz" wrap="square" lIns="0" tIns="9525" rIns="0" bIns="0" rtlCol="0">
            <a:spAutoFit/>
          </a:bodyPr>
          <a:lstStyle/>
          <a:p>
            <a:pPr marL="700564" marR="84296" indent="-610552">
              <a:spcBef>
                <a:spcPts val="75"/>
              </a:spcBef>
            </a:pPr>
            <a:r>
              <a:rPr sz="1800" dirty="0">
                <a:latin typeface="Calibri"/>
                <a:cs typeface="Calibri"/>
              </a:rPr>
              <a:t>Role</a:t>
            </a:r>
            <a:r>
              <a:rPr sz="1800" spc="-34" dirty="0">
                <a:latin typeface="Calibri"/>
                <a:cs typeface="Calibri"/>
              </a:rPr>
              <a:t> </a:t>
            </a:r>
            <a:r>
              <a:rPr sz="1800" dirty="0">
                <a:latin typeface="Calibri"/>
                <a:cs typeface="Calibri"/>
              </a:rPr>
              <a:t>Based</a:t>
            </a:r>
            <a:r>
              <a:rPr sz="1800" spc="-34" dirty="0">
                <a:latin typeface="Calibri"/>
                <a:cs typeface="Calibri"/>
              </a:rPr>
              <a:t> </a:t>
            </a:r>
            <a:r>
              <a:rPr sz="1800" dirty="0">
                <a:latin typeface="Calibri"/>
                <a:cs typeface="Calibri"/>
              </a:rPr>
              <a:t>Access</a:t>
            </a:r>
            <a:r>
              <a:rPr sz="1800" spc="-41" dirty="0">
                <a:latin typeface="Calibri"/>
                <a:cs typeface="Calibri"/>
              </a:rPr>
              <a:t> </a:t>
            </a:r>
            <a:r>
              <a:rPr sz="1800" spc="-8" dirty="0">
                <a:latin typeface="Calibri"/>
                <a:cs typeface="Calibri"/>
              </a:rPr>
              <a:t>Control </a:t>
            </a:r>
            <a:r>
              <a:rPr sz="1800" dirty="0">
                <a:latin typeface="Calibri"/>
                <a:cs typeface="Calibri"/>
              </a:rPr>
              <a:t>(RBAC),</a:t>
            </a:r>
            <a:r>
              <a:rPr sz="1800" spc="-34" dirty="0">
                <a:latin typeface="Calibri"/>
                <a:cs typeface="Calibri"/>
              </a:rPr>
              <a:t> </a:t>
            </a:r>
            <a:r>
              <a:rPr sz="1800" spc="-15" dirty="0">
                <a:latin typeface="Calibri"/>
                <a:cs typeface="Calibri"/>
              </a:rPr>
              <a:t>1995</a:t>
            </a:r>
            <a:endParaRPr sz="1800">
              <a:latin typeface="Calibri"/>
              <a:cs typeface="Calibri"/>
            </a:endParaRPr>
          </a:p>
        </p:txBody>
      </p:sp>
      <p:sp>
        <p:nvSpPr>
          <p:cNvPr id="8" name="object 8"/>
          <p:cNvSpPr/>
          <p:nvPr/>
        </p:nvSpPr>
        <p:spPr>
          <a:xfrm>
            <a:off x="2422970" y="3255549"/>
            <a:ext cx="4406741" cy="439103"/>
          </a:xfrm>
          <a:custGeom>
            <a:avLst/>
            <a:gdLst/>
            <a:ahLst/>
            <a:cxnLst/>
            <a:rect l="l" t="t" r="r" b="b"/>
            <a:pathLst>
              <a:path w="5875655" h="585470">
                <a:moveTo>
                  <a:pt x="5875528" y="28194"/>
                </a:moveTo>
                <a:lnTo>
                  <a:pt x="5870194" y="0"/>
                </a:lnTo>
                <a:lnTo>
                  <a:pt x="3090926" y="527964"/>
                </a:lnTo>
                <a:lnTo>
                  <a:pt x="3085592" y="499872"/>
                </a:lnTo>
                <a:lnTo>
                  <a:pt x="3009569" y="557898"/>
                </a:lnTo>
                <a:lnTo>
                  <a:pt x="2933065" y="500507"/>
                </a:lnTo>
                <a:lnTo>
                  <a:pt x="2927934" y="528713"/>
                </a:lnTo>
                <a:lnTo>
                  <a:pt x="5080" y="0"/>
                </a:lnTo>
                <a:lnTo>
                  <a:pt x="0" y="28194"/>
                </a:lnTo>
                <a:lnTo>
                  <a:pt x="2922816" y="556768"/>
                </a:lnTo>
                <a:lnTo>
                  <a:pt x="2917698" y="584962"/>
                </a:lnTo>
                <a:lnTo>
                  <a:pt x="3005429" y="559308"/>
                </a:lnTo>
                <a:lnTo>
                  <a:pt x="3009582" y="558101"/>
                </a:lnTo>
                <a:lnTo>
                  <a:pt x="3101594" y="584073"/>
                </a:lnTo>
                <a:lnTo>
                  <a:pt x="3096755" y="558673"/>
                </a:lnTo>
                <a:lnTo>
                  <a:pt x="3096260" y="556031"/>
                </a:lnTo>
                <a:lnTo>
                  <a:pt x="5875528" y="28194"/>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5" y="1317424"/>
            <a:ext cx="6748580" cy="2042706"/>
          </a:xfrm>
          <a:prstGeom prst="rect">
            <a:avLst/>
          </a:prstGeom>
        </p:spPr>
        <p:txBody>
          <a:bodyPr vert="horz" wrap="square" lIns="0" tIns="36671" rIns="0" bIns="0" rtlCol="0">
            <a:spAutoFit/>
          </a:bodyPr>
          <a:lstStyle/>
          <a:p>
            <a:pPr marL="180022" indent="-170497">
              <a:buFont typeface="Arial"/>
              <a:buChar char="•"/>
              <a:tabLst>
                <a:tab pos="180022" algn="l"/>
              </a:tabLst>
            </a:pPr>
            <a:r>
              <a:rPr lang="en-US" sz="2100" dirty="0">
                <a:latin typeface="+mn-lt"/>
                <a:cs typeface="Calibri"/>
              </a:rPr>
              <a:t>Can</a:t>
            </a:r>
            <a:r>
              <a:rPr lang="en-US" sz="2100" spc="-19" dirty="0">
                <a:latin typeface="+mn-lt"/>
                <a:cs typeface="Calibri"/>
              </a:rPr>
              <a:t> </a:t>
            </a:r>
            <a:r>
              <a:rPr lang="en-US" sz="2100" dirty="0">
                <a:latin typeface="+mn-lt"/>
                <a:cs typeface="Calibri"/>
              </a:rPr>
              <a:t>be</a:t>
            </a:r>
            <a:r>
              <a:rPr lang="en-US" sz="2100" spc="-15" dirty="0">
                <a:latin typeface="+mn-lt"/>
                <a:cs typeface="Calibri"/>
              </a:rPr>
              <a:t> </a:t>
            </a:r>
            <a:r>
              <a:rPr lang="en-US" sz="2100" dirty="0">
                <a:latin typeface="+mn-lt"/>
                <a:cs typeface="Calibri"/>
              </a:rPr>
              <a:t>configured</a:t>
            </a:r>
            <a:r>
              <a:rPr lang="en-US" sz="2100" spc="-4" dirty="0">
                <a:latin typeface="+mn-lt"/>
                <a:cs typeface="Calibri"/>
              </a:rPr>
              <a:t> </a:t>
            </a:r>
            <a:r>
              <a:rPr lang="en-US" sz="2100" dirty="0">
                <a:latin typeface="+mn-lt"/>
                <a:cs typeface="Calibri"/>
              </a:rPr>
              <a:t>to</a:t>
            </a:r>
            <a:r>
              <a:rPr lang="en-US" sz="2100" spc="-19" dirty="0">
                <a:latin typeface="+mn-lt"/>
                <a:cs typeface="Calibri"/>
              </a:rPr>
              <a:t> </a:t>
            </a:r>
            <a:r>
              <a:rPr lang="en-US" sz="2100" dirty="0">
                <a:latin typeface="+mn-lt"/>
                <a:cs typeface="Calibri"/>
              </a:rPr>
              <a:t>do</a:t>
            </a:r>
            <a:r>
              <a:rPr lang="en-US" sz="2100" spc="-11" dirty="0">
                <a:latin typeface="+mn-lt"/>
                <a:cs typeface="Calibri"/>
              </a:rPr>
              <a:t> </a:t>
            </a:r>
            <a:r>
              <a:rPr lang="en-US" sz="2100" spc="-19" dirty="0">
                <a:latin typeface="+mn-lt"/>
                <a:cs typeface="Calibri"/>
              </a:rPr>
              <a:t>DAC</a:t>
            </a:r>
            <a:endParaRPr lang="en-US" sz="2100" dirty="0">
              <a:latin typeface="+mn-lt"/>
              <a:cs typeface="Calibri"/>
            </a:endParaRPr>
          </a:p>
          <a:p>
            <a:pPr marL="522923" lvl="1" indent="-170497">
              <a:spcBef>
                <a:spcPts val="184"/>
              </a:spcBef>
              <a:buFont typeface="Arial"/>
              <a:buChar char="•"/>
              <a:tabLst>
                <a:tab pos="522923" algn="l"/>
              </a:tabLst>
            </a:pPr>
            <a:r>
              <a:rPr lang="en-US" sz="1800" dirty="0">
                <a:latin typeface="+mn-lt"/>
                <a:cs typeface="Calibri"/>
              </a:rPr>
              <a:t>roles</a:t>
            </a:r>
            <a:r>
              <a:rPr lang="en-US" sz="1800" spc="-41" dirty="0">
                <a:latin typeface="+mn-lt"/>
                <a:cs typeface="Calibri"/>
              </a:rPr>
              <a:t> </a:t>
            </a:r>
            <a:r>
              <a:rPr lang="en-US" sz="1800" dirty="0">
                <a:latin typeface="+mn-lt"/>
                <a:cs typeface="Calibri"/>
              </a:rPr>
              <a:t>simulate</a:t>
            </a:r>
            <a:r>
              <a:rPr lang="en-US" sz="1800" spc="-53" dirty="0">
                <a:latin typeface="+mn-lt"/>
                <a:cs typeface="Calibri"/>
              </a:rPr>
              <a:t> </a:t>
            </a:r>
            <a:r>
              <a:rPr lang="en-US" sz="1800" dirty="0">
                <a:latin typeface="+mn-lt"/>
                <a:cs typeface="Calibri"/>
              </a:rPr>
              <a:t>identity</a:t>
            </a:r>
            <a:r>
              <a:rPr lang="en-US" sz="1800" spc="-45" dirty="0">
                <a:latin typeface="+mn-lt"/>
                <a:cs typeface="Calibri"/>
              </a:rPr>
              <a:t> </a:t>
            </a:r>
            <a:r>
              <a:rPr lang="en-US" sz="1800" spc="-8" dirty="0">
                <a:latin typeface="+mn-lt"/>
                <a:cs typeface="Calibri"/>
              </a:rPr>
              <a:t>(RBAC98)</a:t>
            </a:r>
            <a:endParaRPr lang="en-US" sz="1800" dirty="0">
              <a:latin typeface="+mn-lt"/>
              <a:cs typeface="Calibri"/>
            </a:endParaRPr>
          </a:p>
          <a:p>
            <a:pPr marL="180022" indent="-170497">
              <a:spcBef>
                <a:spcPts val="289"/>
              </a:spcBef>
              <a:buFont typeface="Arial"/>
              <a:buChar char="•"/>
              <a:tabLst>
                <a:tab pos="180022" algn="l"/>
              </a:tabLst>
            </a:pPr>
            <a:endParaRPr lang="en-US" sz="2100" dirty="0">
              <a:latin typeface="+mn-lt"/>
              <a:cs typeface="Calibri"/>
            </a:endParaRPr>
          </a:p>
          <a:p>
            <a:pPr marL="180022" indent="-170497">
              <a:spcBef>
                <a:spcPts val="289"/>
              </a:spcBef>
              <a:buFont typeface="Arial"/>
              <a:buChar char="•"/>
              <a:tabLst>
                <a:tab pos="180022" algn="l"/>
              </a:tabLst>
            </a:pPr>
            <a:r>
              <a:rPr sz="2100" dirty="0">
                <a:latin typeface="+mn-lt"/>
                <a:cs typeface="Calibri"/>
              </a:rPr>
              <a:t>Can</a:t>
            </a:r>
            <a:r>
              <a:rPr sz="2100" spc="-19" dirty="0">
                <a:latin typeface="+mn-lt"/>
                <a:cs typeface="Calibri"/>
              </a:rPr>
              <a:t> </a:t>
            </a:r>
            <a:r>
              <a:rPr sz="2100" dirty="0">
                <a:latin typeface="+mn-lt"/>
                <a:cs typeface="Calibri"/>
              </a:rPr>
              <a:t>be</a:t>
            </a:r>
            <a:r>
              <a:rPr sz="2100" spc="-15" dirty="0">
                <a:latin typeface="+mn-lt"/>
                <a:cs typeface="Calibri"/>
              </a:rPr>
              <a:t> </a:t>
            </a:r>
            <a:r>
              <a:rPr sz="2100" dirty="0">
                <a:latin typeface="+mn-lt"/>
                <a:cs typeface="Calibri"/>
              </a:rPr>
              <a:t>configured</a:t>
            </a:r>
            <a:r>
              <a:rPr sz="2100" spc="-4" dirty="0">
                <a:latin typeface="+mn-lt"/>
                <a:cs typeface="Calibri"/>
              </a:rPr>
              <a:t> </a:t>
            </a:r>
            <a:r>
              <a:rPr sz="2100" dirty="0">
                <a:latin typeface="+mn-lt"/>
                <a:cs typeface="Calibri"/>
              </a:rPr>
              <a:t>to</a:t>
            </a:r>
            <a:r>
              <a:rPr sz="2100" spc="-19" dirty="0">
                <a:latin typeface="+mn-lt"/>
                <a:cs typeface="Calibri"/>
              </a:rPr>
              <a:t> </a:t>
            </a:r>
            <a:r>
              <a:rPr sz="2100" dirty="0">
                <a:latin typeface="+mn-lt"/>
                <a:cs typeface="Calibri"/>
              </a:rPr>
              <a:t>do</a:t>
            </a:r>
            <a:r>
              <a:rPr sz="2100" spc="-11" dirty="0">
                <a:latin typeface="+mn-lt"/>
                <a:cs typeface="Calibri"/>
              </a:rPr>
              <a:t> </a:t>
            </a:r>
            <a:r>
              <a:rPr sz="2100" spc="-19" dirty="0">
                <a:latin typeface="+mn-lt"/>
                <a:cs typeface="Calibri"/>
              </a:rPr>
              <a:t>MAC</a:t>
            </a:r>
            <a:endParaRPr sz="2100" dirty="0">
              <a:latin typeface="+mn-lt"/>
              <a:cs typeface="Calibri"/>
            </a:endParaRPr>
          </a:p>
          <a:p>
            <a:pPr marL="522923" lvl="1" indent="-170497">
              <a:spcBef>
                <a:spcPts val="184"/>
              </a:spcBef>
              <a:buFont typeface="Arial"/>
              <a:buChar char="•"/>
              <a:tabLst>
                <a:tab pos="522923" algn="l"/>
              </a:tabLst>
            </a:pPr>
            <a:r>
              <a:rPr sz="1800" dirty="0">
                <a:latin typeface="+mn-lt"/>
                <a:cs typeface="Calibri"/>
              </a:rPr>
              <a:t>roles</a:t>
            </a:r>
            <a:r>
              <a:rPr sz="1800" spc="-53" dirty="0">
                <a:latin typeface="+mn-lt"/>
                <a:cs typeface="Calibri"/>
              </a:rPr>
              <a:t> </a:t>
            </a:r>
            <a:r>
              <a:rPr sz="1800" dirty="0">
                <a:latin typeface="+mn-lt"/>
                <a:cs typeface="Calibri"/>
              </a:rPr>
              <a:t>simulate</a:t>
            </a:r>
            <a:r>
              <a:rPr sz="1800" spc="-56" dirty="0">
                <a:latin typeface="+mn-lt"/>
                <a:cs typeface="Calibri"/>
              </a:rPr>
              <a:t> </a:t>
            </a:r>
            <a:r>
              <a:rPr sz="1800" dirty="0">
                <a:latin typeface="+mn-lt"/>
                <a:cs typeface="Calibri"/>
              </a:rPr>
              <a:t>clearances</a:t>
            </a:r>
            <a:r>
              <a:rPr sz="1800" spc="-53" dirty="0">
                <a:latin typeface="+mn-lt"/>
                <a:cs typeface="Calibri"/>
              </a:rPr>
              <a:t> </a:t>
            </a:r>
            <a:r>
              <a:rPr sz="1800" dirty="0">
                <a:latin typeface="+mn-lt"/>
                <a:cs typeface="Calibri"/>
              </a:rPr>
              <a:t>(ESORICS</a:t>
            </a:r>
            <a:r>
              <a:rPr sz="1800" spc="-60" dirty="0">
                <a:latin typeface="+mn-lt"/>
                <a:cs typeface="Calibri"/>
              </a:rPr>
              <a:t> </a:t>
            </a:r>
            <a:r>
              <a:rPr sz="1800" spc="-19" dirty="0">
                <a:latin typeface="+mn-lt"/>
                <a:cs typeface="Calibri"/>
              </a:rPr>
              <a:t>96)</a:t>
            </a:r>
            <a:endParaRPr sz="1800" dirty="0">
              <a:latin typeface="+mn-lt"/>
              <a:cs typeface="Calibri"/>
            </a:endParaRPr>
          </a:p>
          <a:p>
            <a:pPr lvl="1">
              <a:spcBef>
                <a:spcPts val="600"/>
              </a:spcBef>
              <a:buFont typeface="Arial"/>
              <a:buChar char="•"/>
            </a:pPr>
            <a:endParaRPr sz="1800" dirty="0">
              <a:latin typeface="+mn-lt"/>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5" y="1317424"/>
            <a:ext cx="6928120" cy="2396649"/>
          </a:xfrm>
          <a:prstGeom prst="rect">
            <a:avLst/>
          </a:prstGeom>
        </p:spPr>
        <p:txBody>
          <a:bodyPr vert="horz" wrap="square" lIns="0" tIns="36671" rIns="0" bIns="0" rtlCol="0">
            <a:spAutoFit/>
          </a:bodyPr>
          <a:lstStyle/>
          <a:p>
            <a:pPr marL="241459" indent="-231934">
              <a:spcBef>
                <a:spcPts val="289"/>
              </a:spcBef>
              <a:buFont typeface="Arial"/>
              <a:buChar char="•"/>
              <a:tabLst>
                <a:tab pos="241459" algn="l"/>
              </a:tabLst>
            </a:pPr>
            <a:r>
              <a:rPr sz="2100" dirty="0">
                <a:latin typeface="+mn-lt"/>
                <a:cs typeface="Calibri"/>
              </a:rPr>
              <a:t>Changes</a:t>
            </a:r>
            <a:r>
              <a:rPr sz="2100" spc="-19" dirty="0">
                <a:latin typeface="+mn-lt"/>
                <a:cs typeface="Calibri"/>
              </a:rPr>
              <a:t> </a:t>
            </a:r>
            <a:r>
              <a:rPr sz="2100" dirty="0">
                <a:latin typeface="+mn-lt"/>
                <a:cs typeface="Calibri"/>
              </a:rPr>
              <a:t>the</a:t>
            </a:r>
            <a:r>
              <a:rPr sz="2100" spc="-23" dirty="0">
                <a:latin typeface="+mn-lt"/>
                <a:cs typeface="Calibri"/>
              </a:rPr>
              <a:t> </a:t>
            </a:r>
            <a:r>
              <a:rPr sz="2100" dirty="0">
                <a:latin typeface="+mn-lt"/>
                <a:cs typeface="Calibri"/>
              </a:rPr>
              <a:t>underlying</a:t>
            </a:r>
            <a:r>
              <a:rPr sz="2100" spc="4" dirty="0">
                <a:latin typeface="+mn-lt"/>
                <a:cs typeface="Calibri"/>
              </a:rPr>
              <a:t> </a:t>
            </a:r>
            <a:r>
              <a:rPr sz="2100" spc="-19" dirty="0">
                <a:latin typeface="+mn-lt"/>
                <a:cs typeface="Calibri"/>
              </a:rPr>
              <a:t>subject-</a:t>
            </a:r>
            <a:r>
              <a:rPr sz="2100" spc="-15" dirty="0">
                <a:latin typeface="+mn-lt"/>
                <a:cs typeface="Calibri"/>
              </a:rPr>
              <a:t>-</a:t>
            </a:r>
            <a:r>
              <a:rPr sz="2100" dirty="0">
                <a:latin typeface="+mn-lt"/>
                <a:cs typeface="Calibri"/>
              </a:rPr>
              <a:t>object</a:t>
            </a:r>
            <a:r>
              <a:rPr sz="2100" spc="11" dirty="0">
                <a:latin typeface="+mn-lt"/>
                <a:cs typeface="Calibri"/>
              </a:rPr>
              <a:t> </a:t>
            </a:r>
            <a:r>
              <a:rPr sz="2100" spc="-8" dirty="0">
                <a:latin typeface="+mn-lt"/>
                <a:cs typeface="Calibri"/>
              </a:rPr>
              <a:t>model</a:t>
            </a:r>
            <a:endParaRPr lang="en-US" sz="2100" dirty="0">
              <a:latin typeface="+mn-lt"/>
              <a:cs typeface="Calibri"/>
            </a:endParaRPr>
          </a:p>
          <a:p>
            <a:pPr marL="522923" lvl="1" indent="-170497">
              <a:spcBef>
                <a:spcPts val="184"/>
              </a:spcBef>
              <a:buFont typeface="Arial"/>
              <a:buChar char="•"/>
              <a:tabLst>
                <a:tab pos="522923" algn="l"/>
              </a:tabLst>
            </a:pPr>
            <a:r>
              <a:rPr lang="en-US" sz="1800" dirty="0">
                <a:latin typeface="+mn-lt"/>
                <a:cs typeface="Calibri"/>
              </a:rPr>
              <a:t>a</a:t>
            </a:r>
            <a:r>
              <a:rPr lang="en-US" sz="1800" spc="-23" dirty="0">
                <a:latin typeface="+mn-lt"/>
                <a:cs typeface="Calibri"/>
              </a:rPr>
              <a:t> </a:t>
            </a:r>
            <a:r>
              <a:rPr lang="en-US" sz="1800" dirty="0">
                <a:latin typeface="+mn-lt"/>
                <a:cs typeface="Calibri"/>
              </a:rPr>
              <a:t>policy</a:t>
            </a:r>
            <a:r>
              <a:rPr lang="en-US" sz="1800" spc="-34" dirty="0">
                <a:latin typeface="+mn-lt"/>
                <a:cs typeface="Calibri"/>
              </a:rPr>
              <a:t> </a:t>
            </a:r>
            <a:r>
              <a:rPr lang="en-US" sz="1800" dirty="0">
                <a:latin typeface="+mn-lt"/>
                <a:cs typeface="Calibri"/>
              </a:rPr>
              <a:t>is</a:t>
            </a:r>
            <a:r>
              <a:rPr lang="en-US" sz="1800" spc="-23" dirty="0">
                <a:latin typeface="+mn-lt"/>
                <a:cs typeface="Calibri"/>
              </a:rPr>
              <a:t> </a:t>
            </a:r>
            <a:r>
              <a:rPr lang="en-US" sz="1800" dirty="0">
                <a:latin typeface="+mn-lt"/>
                <a:cs typeface="Calibri"/>
              </a:rPr>
              <a:t>a</a:t>
            </a:r>
            <a:r>
              <a:rPr lang="en-US" sz="1800" spc="-23" dirty="0">
                <a:latin typeface="+mn-lt"/>
                <a:cs typeface="Calibri"/>
              </a:rPr>
              <a:t> </a:t>
            </a:r>
            <a:r>
              <a:rPr lang="en-US" sz="1800" dirty="0">
                <a:latin typeface="+mn-lt"/>
                <a:cs typeface="Calibri"/>
              </a:rPr>
              <a:t>relation</a:t>
            </a:r>
            <a:r>
              <a:rPr lang="en-US" sz="1800" spc="-30" dirty="0">
                <a:latin typeface="+mn-lt"/>
                <a:cs typeface="Calibri"/>
              </a:rPr>
              <a:t> </a:t>
            </a:r>
            <a:r>
              <a:rPr lang="en-US" sz="1800" dirty="0">
                <a:latin typeface="+mn-lt"/>
                <a:cs typeface="Calibri"/>
              </a:rPr>
              <a:t>on</a:t>
            </a:r>
            <a:r>
              <a:rPr lang="en-US" sz="1800" spc="-26" dirty="0">
                <a:latin typeface="+mn-lt"/>
                <a:cs typeface="Calibri"/>
              </a:rPr>
              <a:t> </a:t>
            </a:r>
            <a:r>
              <a:rPr lang="en-US" sz="1800" dirty="0">
                <a:latin typeface="+mn-lt"/>
                <a:cs typeface="Calibri"/>
              </a:rPr>
              <a:t>roles,</a:t>
            </a:r>
            <a:r>
              <a:rPr lang="en-US" sz="1800" spc="-15" dirty="0">
                <a:latin typeface="+mn-lt"/>
                <a:cs typeface="Calibri"/>
              </a:rPr>
              <a:t> </a:t>
            </a:r>
            <a:r>
              <a:rPr lang="en-US" sz="1800" dirty="0">
                <a:latin typeface="+mn-lt"/>
                <a:cs typeface="Calibri"/>
              </a:rPr>
              <a:t>objects,</a:t>
            </a:r>
            <a:r>
              <a:rPr lang="en-US" sz="1800" spc="-30" dirty="0">
                <a:latin typeface="+mn-lt"/>
                <a:cs typeface="Calibri"/>
              </a:rPr>
              <a:t> </a:t>
            </a:r>
            <a:r>
              <a:rPr lang="en-US" sz="1800" dirty="0">
                <a:latin typeface="+mn-lt"/>
                <a:cs typeface="Calibri"/>
              </a:rPr>
              <a:t>and</a:t>
            </a:r>
            <a:r>
              <a:rPr lang="en-US" sz="1800" spc="-19" dirty="0">
                <a:latin typeface="+mn-lt"/>
                <a:cs typeface="Calibri"/>
              </a:rPr>
              <a:t> </a:t>
            </a:r>
            <a:r>
              <a:rPr lang="en-US" sz="1800" spc="-8" dirty="0">
                <a:latin typeface="+mn-lt"/>
                <a:cs typeface="Calibri"/>
              </a:rPr>
              <a:t>rights</a:t>
            </a:r>
            <a:endParaRPr lang="en-US" sz="1800" dirty="0">
              <a:latin typeface="+mn-lt"/>
              <a:cs typeface="Calibri"/>
            </a:endParaRPr>
          </a:p>
          <a:p>
            <a:pPr lvl="1">
              <a:spcBef>
                <a:spcPts val="600"/>
              </a:spcBef>
              <a:buFont typeface="Arial"/>
              <a:buChar char="•"/>
            </a:pPr>
            <a:endParaRPr sz="1800" dirty="0">
              <a:latin typeface="+mn-lt"/>
              <a:cs typeface="Calibri"/>
            </a:endParaRPr>
          </a:p>
          <a:p>
            <a:pPr marL="241459" indent="-231934">
              <a:spcBef>
                <a:spcPts val="289"/>
              </a:spcBef>
              <a:buFont typeface="Arial"/>
              <a:buChar char="•"/>
              <a:tabLst>
                <a:tab pos="241459" algn="l"/>
              </a:tabLst>
            </a:pPr>
            <a:r>
              <a:rPr sz="2100" dirty="0">
                <a:latin typeface="+mn-lt"/>
                <a:cs typeface="Calibri"/>
              </a:rPr>
              <a:t>Subjects are now assigned to roles;</a:t>
            </a:r>
          </a:p>
          <a:p>
            <a:pPr marL="522923" lvl="1" indent="-170497">
              <a:spcBef>
                <a:spcPts val="184"/>
              </a:spcBef>
              <a:buFont typeface="Arial"/>
              <a:buChar char="•"/>
              <a:tabLst>
                <a:tab pos="522923" algn="l"/>
              </a:tabLst>
            </a:pPr>
            <a:r>
              <a:rPr sz="1800" i="1" dirty="0">
                <a:latin typeface="+mn-lt"/>
                <a:cs typeface="Calibri"/>
              </a:rPr>
              <a:t>role</a:t>
            </a:r>
            <a:r>
              <a:rPr sz="1800" i="1" spc="-38" dirty="0">
                <a:latin typeface="+mn-lt"/>
                <a:cs typeface="Calibri"/>
              </a:rPr>
              <a:t> </a:t>
            </a:r>
            <a:r>
              <a:rPr sz="1800" i="1" spc="-8" dirty="0">
                <a:latin typeface="+mn-lt"/>
                <a:cs typeface="Calibri"/>
              </a:rPr>
              <a:t>assignment</a:t>
            </a:r>
            <a:endParaRPr sz="1800" dirty="0">
              <a:latin typeface="+mn-lt"/>
              <a:cs typeface="Calibri"/>
            </a:endParaRPr>
          </a:p>
          <a:p>
            <a:pPr lvl="1">
              <a:spcBef>
                <a:spcPts val="600"/>
              </a:spcBef>
              <a:buFont typeface="Arial"/>
              <a:buChar char="•"/>
            </a:pPr>
            <a:endParaRPr sz="1800" dirty="0">
              <a:latin typeface="+mn-lt"/>
              <a:cs typeface="Calibri"/>
            </a:endParaRPr>
          </a:p>
          <a:p>
            <a:pPr marL="241459" indent="-231934">
              <a:spcBef>
                <a:spcPts val="289"/>
              </a:spcBef>
              <a:buFont typeface="Arial"/>
              <a:buChar char="•"/>
              <a:tabLst>
                <a:tab pos="241459" algn="l"/>
              </a:tabLst>
            </a:pPr>
            <a:r>
              <a:rPr sz="2100" dirty="0">
                <a:latin typeface="+mn-lt"/>
                <a:cs typeface="Calibri"/>
              </a:rPr>
              <a:t>Roles are hierarchical</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Roles</a:t>
            </a:r>
            <a:r>
              <a:rPr spc="-26" dirty="0">
                <a:latin typeface="+mj-lt"/>
              </a:rPr>
              <a:t> </a:t>
            </a:r>
            <a:r>
              <a:rPr dirty="0">
                <a:latin typeface="+mj-lt"/>
              </a:rPr>
              <a:t>as</a:t>
            </a:r>
            <a:r>
              <a:rPr spc="-23" dirty="0">
                <a:latin typeface="+mj-lt"/>
              </a:rPr>
              <a:t> </a:t>
            </a:r>
            <a:r>
              <a:rPr spc="-8" dirty="0">
                <a:latin typeface="+mj-lt"/>
              </a:rPr>
              <a:t>policy</a:t>
            </a:r>
          </a:p>
        </p:txBody>
      </p:sp>
      <p:sp>
        <p:nvSpPr>
          <p:cNvPr id="3" name="object 3"/>
          <p:cNvSpPr txBox="1"/>
          <p:nvPr/>
        </p:nvSpPr>
        <p:spPr>
          <a:xfrm>
            <a:off x="687705" y="1317424"/>
            <a:ext cx="7473791" cy="243255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mn-lt"/>
                <a:cs typeface="Calibri"/>
              </a:rPr>
              <a:t>A</a:t>
            </a:r>
            <a:r>
              <a:rPr sz="2100" spc="-19" dirty="0">
                <a:latin typeface="+mn-lt"/>
                <a:cs typeface="Calibri"/>
              </a:rPr>
              <a:t> </a:t>
            </a:r>
            <a:r>
              <a:rPr sz="2100" dirty="0">
                <a:latin typeface="+mn-lt"/>
                <a:cs typeface="Calibri"/>
              </a:rPr>
              <a:t>role</a:t>
            </a:r>
            <a:r>
              <a:rPr sz="2100" spc="-23" dirty="0">
                <a:latin typeface="+mn-lt"/>
                <a:cs typeface="Calibri"/>
              </a:rPr>
              <a:t> </a:t>
            </a:r>
            <a:r>
              <a:rPr sz="2100" dirty="0">
                <a:latin typeface="+mn-lt"/>
                <a:cs typeface="Calibri"/>
              </a:rPr>
              <a:t>brings</a:t>
            </a:r>
            <a:r>
              <a:rPr sz="2100" spc="-15" dirty="0">
                <a:latin typeface="+mn-lt"/>
                <a:cs typeface="Calibri"/>
              </a:rPr>
              <a:t> </a:t>
            </a:r>
            <a:r>
              <a:rPr sz="2100" spc="-8" dirty="0">
                <a:latin typeface="+mn-lt"/>
                <a:cs typeface="Calibri"/>
              </a:rPr>
              <a:t>together</a:t>
            </a:r>
            <a:endParaRPr sz="2100" dirty="0">
              <a:latin typeface="+mn-lt"/>
              <a:cs typeface="Calibri"/>
            </a:endParaRPr>
          </a:p>
          <a:p>
            <a:pPr marL="522923" lvl="1" indent="-170497">
              <a:spcBef>
                <a:spcPts val="184"/>
              </a:spcBef>
              <a:buFont typeface="Arial"/>
              <a:buChar char="•"/>
              <a:tabLst>
                <a:tab pos="522923" algn="l"/>
              </a:tabLst>
            </a:pPr>
            <a:r>
              <a:rPr sz="1800" dirty="0">
                <a:latin typeface="+mn-lt"/>
                <a:cs typeface="Calibri"/>
              </a:rPr>
              <a:t>a</a:t>
            </a:r>
            <a:r>
              <a:rPr sz="1800" spc="-30" dirty="0">
                <a:latin typeface="+mn-lt"/>
                <a:cs typeface="Calibri"/>
              </a:rPr>
              <a:t> </a:t>
            </a:r>
            <a:r>
              <a:rPr sz="1800" dirty="0">
                <a:latin typeface="+mn-lt"/>
                <a:cs typeface="Calibri"/>
              </a:rPr>
              <a:t>collection</a:t>
            </a:r>
            <a:r>
              <a:rPr sz="1800" spc="-45" dirty="0">
                <a:latin typeface="+mn-lt"/>
                <a:cs typeface="Calibri"/>
              </a:rPr>
              <a:t> </a:t>
            </a:r>
            <a:r>
              <a:rPr sz="1800" dirty="0">
                <a:latin typeface="+mn-lt"/>
                <a:cs typeface="Calibri"/>
              </a:rPr>
              <a:t>of</a:t>
            </a:r>
            <a:r>
              <a:rPr sz="1800" spc="-30" dirty="0">
                <a:latin typeface="+mn-lt"/>
                <a:cs typeface="Calibri"/>
              </a:rPr>
              <a:t> </a:t>
            </a:r>
            <a:r>
              <a:rPr sz="1800" dirty="0">
                <a:latin typeface="+mn-lt"/>
                <a:cs typeface="Calibri"/>
              </a:rPr>
              <a:t>users</a:t>
            </a:r>
            <a:r>
              <a:rPr sz="1800" spc="-26" dirty="0">
                <a:latin typeface="+mn-lt"/>
                <a:cs typeface="Calibri"/>
              </a:rPr>
              <a:t> </a:t>
            </a:r>
            <a:r>
              <a:rPr sz="1800" spc="-19" dirty="0">
                <a:latin typeface="+mn-lt"/>
                <a:cs typeface="Calibri"/>
              </a:rPr>
              <a:t>and</a:t>
            </a:r>
            <a:endParaRPr sz="1800" dirty="0">
              <a:latin typeface="+mn-lt"/>
              <a:cs typeface="Calibri"/>
            </a:endParaRPr>
          </a:p>
          <a:p>
            <a:pPr marL="522923" lvl="1" indent="-170497">
              <a:spcBef>
                <a:spcPts val="164"/>
              </a:spcBef>
              <a:buFont typeface="Arial"/>
              <a:buChar char="•"/>
              <a:tabLst>
                <a:tab pos="522923" algn="l"/>
              </a:tabLst>
            </a:pPr>
            <a:r>
              <a:rPr sz="1800" dirty="0">
                <a:latin typeface="+mn-lt"/>
                <a:cs typeface="Calibri"/>
              </a:rPr>
              <a:t>a</a:t>
            </a:r>
            <a:r>
              <a:rPr sz="1800" spc="-19" dirty="0">
                <a:latin typeface="+mn-lt"/>
                <a:cs typeface="Calibri"/>
              </a:rPr>
              <a:t> </a:t>
            </a:r>
            <a:r>
              <a:rPr sz="1800" dirty="0">
                <a:latin typeface="+mn-lt"/>
                <a:cs typeface="Calibri"/>
              </a:rPr>
              <a:t>collection</a:t>
            </a:r>
            <a:r>
              <a:rPr sz="1800" spc="-38" dirty="0">
                <a:latin typeface="+mn-lt"/>
                <a:cs typeface="Calibri"/>
              </a:rPr>
              <a:t> </a:t>
            </a:r>
            <a:r>
              <a:rPr sz="1800" dirty="0">
                <a:latin typeface="+mn-lt"/>
                <a:cs typeface="Calibri"/>
              </a:rPr>
              <a:t>of</a:t>
            </a:r>
            <a:r>
              <a:rPr sz="1800" spc="-19" dirty="0">
                <a:latin typeface="+mn-lt"/>
                <a:cs typeface="Calibri"/>
              </a:rPr>
              <a:t> </a:t>
            </a:r>
            <a:r>
              <a:rPr sz="1800" spc="-8" dirty="0">
                <a:latin typeface="+mn-lt"/>
                <a:cs typeface="Calibri"/>
              </a:rPr>
              <a:t>permissions</a:t>
            </a:r>
            <a:endParaRPr sz="1800" dirty="0">
              <a:latin typeface="+mn-lt"/>
              <a:cs typeface="Calibri"/>
            </a:endParaRPr>
          </a:p>
          <a:p>
            <a:pPr marL="180022" indent="-170497">
              <a:spcBef>
                <a:spcPts val="472"/>
              </a:spcBef>
              <a:buFont typeface="Arial"/>
              <a:buChar char="•"/>
              <a:tabLst>
                <a:tab pos="180022" algn="l"/>
              </a:tabLst>
            </a:pPr>
            <a:r>
              <a:rPr sz="2100" dirty="0">
                <a:latin typeface="+mn-lt"/>
                <a:cs typeface="Calibri"/>
              </a:rPr>
              <a:t>These</a:t>
            </a:r>
            <a:r>
              <a:rPr sz="2100" spc="-15" dirty="0">
                <a:latin typeface="+mn-lt"/>
                <a:cs typeface="Calibri"/>
              </a:rPr>
              <a:t> </a:t>
            </a:r>
            <a:r>
              <a:rPr sz="2100" dirty="0">
                <a:latin typeface="+mn-lt"/>
                <a:cs typeface="Calibri"/>
              </a:rPr>
              <a:t>collections</a:t>
            </a:r>
            <a:r>
              <a:rPr sz="2100" spc="4" dirty="0">
                <a:latin typeface="+mn-lt"/>
                <a:cs typeface="Calibri"/>
              </a:rPr>
              <a:t> </a:t>
            </a:r>
            <a:r>
              <a:rPr sz="2100" dirty="0">
                <a:latin typeface="+mn-lt"/>
                <a:cs typeface="Calibri"/>
              </a:rPr>
              <a:t>will</a:t>
            </a:r>
            <a:r>
              <a:rPr sz="2100" spc="-11" dirty="0">
                <a:latin typeface="+mn-lt"/>
                <a:cs typeface="Calibri"/>
              </a:rPr>
              <a:t> </a:t>
            </a:r>
            <a:r>
              <a:rPr sz="2100" dirty="0">
                <a:latin typeface="+mn-lt"/>
                <a:cs typeface="Calibri"/>
              </a:rPr>
              <a:t>vary</a:t>
            </a:r>
            <a:r>
              <a:rPr sz="2100" spc="-11" dirty="0">
                <a:latin typeface="+mn-lt"/>
                <a:cs typeface="Calibri"/>
              </a:rPr>
              <a:t> </a:t>
            </a:r>
            <a:r>
              <a:rPr sz="2100" dirty="0">
                <a:latin typeface="+mn-lt"/>
                <a:cs typeface="Calibri"/>
              </a:rPr>
              <a:t>over</a:t>
            </a:r>
            <a:r>
              <a:rPr sz="2100" spc="-23" dirty="0">
                <a:latin typeface="+mn-lt"/>
                <a:cs typeface="Calibri"/>
              </a:rPr>
              <a:t> </a:t>
            </a:r>
            <a:r>
              <a:rPr sz="2100" spc="-15" dirty="0">
                <a:latin typeface="+mn-lt"/>
                <a:cs typeface="Calibri"/>
              </a:rPr>
              <a:t>time</a:t>
            </a:r>
            <a:endParaRPr sz="2100" dirty="0">
              <a:latin typeface="+mn-lt"/>
              <a:cs typeface="Calibri"/>
            </a:endParaRPr>
          </a:p>
          <a:p>
            <a:pPr marL="180022" indent="-170497">
              <a:spcBef>
                <a:spcPts val="495"/>
              </a:spcBef>
              <a:buFont typeface="Arial"/>
              <a:buChar char="•"/>
              <a:tabLst>
                <a:tab pos="180022" algn="l"/>
              </a:tabLst>
            </a:pPr>
            <a:r>
              <a:rPr sz="2100" dirty="0">
                <a:latin typeface="+mn-lt"/>
                <a:cs typeface="Calibri"/>
              </a:rPr>
              <a:t>A</a:t>
            </a:r>
            <a:r>
              <a:rPr sz="2100" spc="-23" dirty="0">
                <a:latin typeface="+mn-lt"/>
                <a:cs typeface="Calibri"/>
              </a:rPr>
              <a:t> </a:t>
            </a:r>
            <a:r>
              <a:rPr sz="2100" dirty="0">
                <a:latin typeface="+mn-lt"/>
                <a:cs typeface="Calibri"/>
              </a:rPr>
              <a:t>user</a:t>
            </a:r>
            <a:r>
              <a:rPr sz="2100" spc="-23" dirty="0">
                <a:latin typeface="+mn-lt"/>
                <a:cs typeface="Calibri"/>
              </a:rPr>
              <a:t> </a:t>
            </a:r>
            <a:r>
              <a:rPr sz="2100" dirty="0">
                <a:latin typeface="+mn-lt"/>
                <a:cs typeface="Calibri"/>
              </a:rPr>
              <a:t>can</a:t>
            </a:r>
            <a:r>
              <a:rPr sz="2100" spc="-26" dirty="0">
                <a:latin typeface="+mn-lt"/>
                <a:cs typeface="Calibri"/>
              </a:rPr>
              <a:t> </a:t>
            </a:r>
            <a:r>
              <a:rPr sz="2100" dirty="0">
                <a:latin typeface="+mn-lt"/>
                <a:cs typeface="Calibri"/>
              </a:rPr>
              <a:t>be</a:t>
            </a:r>
            <a:r>
              <a:rPr sz="2100" spc="-26" dirty="0">
                <a:latin typeface="+mn-lt"/>
                <a:cs typeface="Calibri"/>
              </a:rPr>
              <a:t> </a:t>
            </a:r>
            <a:r>
              <a:rPr sz="2100" dirty="0">
                <a:latin typeface="+mn-lt"/>
                <a:cs typeface="Calibri"/>
              </a:rPr>
              <a:t>a</a:t>
            </a:r>
            <a:r>
              <a:rPr sz="2100" spc="-26" dirty="0">
                <a:latin typeface="+mn-lt"/>
                <a:cs typeface="Calibri"/>
              </a:rPr>
              <a:t> </a:t>
            </a:r>
            <a:r>
              <a:rPr sz="2100" dirty="0">
                <a:latin typeface="+mn-lt"/>
                <a:cs typeface="Calibri"/>
              </a:rPr>
              <a:t>member</a:t>
            </a:r>
            <a:r>
              <a:rPr sz="2100" spc="-34" dirty="0">
                <a:latin typeface="+mn-lt"/>
                <a:cs typeface="Calibri"/>
              </a:rPr>
              <a:t> </a:t>
            </a:r>
            <a:r>
              <a:rPr sz="2100" dirty="0">
                <a:latin typeface="+mn-lt"/>
                <a:cs typeface="Calibri"/>
              </a:rPr>
              <a:t>of</a:t>
            </a:r>
            <a:r>
              <a:rPr sz="2100" spc="-30" dirty="0">
                <a:latin typeface="+mn-lt"/>
                <a:cs typeface="Calibri"/>
              </a:rPr>
              <a:t> </a:t>
            </a:r>
            <a:r>
              <a:rPr sz="2100" dirty="0">
                <a:latin typeface="+mn-lt"/>
                <a:cs typeface="Calibri"/>
              </a:rPr>
              <a:t>many</a:t>
            </a:r>
            <a:r>
              <a:rPr sz="2100" spc="-26" dirty="0">
                <a:latin typeface="+mn-lt"/>
                <a:cs typeface="Calibri"/>
              </a:rPr>
              <a:t> </a:t>
            </a:r>
            <a:r>
              <a:rPr sz="2100" spc="-8" dirty="0">
                <a:latin typeface="+mn-lt"/>
                <a:cs typeface="Calibri"/>
              </a:rPr>
              <a:t>roles</a:t>
            </a:r>
            <a:endParaRPr sz="2100" dirty="0">
              <a:latin typeface="+mn-lt"/>
              <a:cs typeface="Calibri"/>
            </a:endParaRPr>
          </a:p>
          <a:p>
            <a:pPr marL="180022" marR="3810" indent="-170497">
              <a:lnSpc>
                <a:spcPts val="2265"/>
              </a:lnSpc>
              <a:spcBef>
                <a:spcPts val="795"/>
              </a:spcBef>
              <a:buFont typeface="Arial"/>
              <a:buChar char="•"/>
              <a:tabLst>
                <a:tab pos="180975" algn="l"/>
              </a:tabLst>
            </a:pPr>
            <a:r>
              <a:rPr sz="2100" dirty="0">
                <a:latin typeface="+mn-lt"/>
                <a:cs typeface="Calibri"/>
              </a:rPr>
              <a:t>Each</a:t>
            </a:r>
            <a:r>
              <a:rPr sz="2100" spc="-30" dirty="0">
                <a:latin typeface="+mn-lt"/>
                <a:cs typeface="Calibri"/>
              </a:rPr>
              <a:t> </a:t>
            </a:r>
            <a:r>
              <a:rPr sz="2100" dirty="0">
                <a:latin typeface="+mn-lt"/>
                <a:cs typeface="Calibri"/>
              </a:rPr>
              <a:t>role</a:t>
            </a:r>
            <a:r>
              <a:rPr sz="2100" spc="-34" dirty="0">
                <a:latin typeface="+mn-lt"/>
                <a:cs typeface="Calibri"/>
              </a:rPr>
              <a:t> </a:t>
            </a:r>
            <a:r>
              <a:rPr sz="2100" dirty="0">
                <a:latin typeface="+mn-lt"/>
                <a:cs typeface="Calibri"/>
              </a:rPr>
              <a:t>can</a:t>
            </a:r>
            <a:r>
              <a:rPr sz="2100" spc="-19" dirty="0">
                <a:latin typeface="+mn-lt"/>
                <a:cs typeface="Calibri"/>
              </a:rPr>
              <a:t> </a:t>
            </a:r>
            <a:r>
              <a:rPr sz="2100" dirty="0">
                <a:latin typeface="+mn-lt"/>
                <a:cs typeface="Calibri"/>
              </a:rPr>
              <a:t>have</a:t>
            </a:r>
            <a:r>
              <a:rPr sz="2100" spc="-30" dirty="0">
                <a:latin typeface="+mn-lt"/>
                <a:cs typeface="Calibri"/>
              </a:rPr>
              <a:t> </a:t>
            </a:r>
            <a:r>
              <a:rPr sz="2100" dirty="0">
                <a:latin typeface="+mn-lt"/>
                <a:cs typeface="Calibri"/>
              </a:rPr>
              <a:t>many</a:t>
            </a:r>
            <a:r>
              <a:rPr sz="2100" spc="-23" dirty="0">
                <a:latin typeface="+mn-lt"/>
                <a:cs typeface="Calibri"/>
              </a:rPr>
              <a:t> </a:t>
            </a:r>
            <a:r>
              <a:rPr sz="2100" dirty="0">
                <a:latin typeface="+mn-lt"/>
                <a:cs typeface="Calibri"/>
              </a:rPr>
              <a:t>users</a:t>
            </a:r>
            <a:r>
              <a:rPr sz="2100" spc="-11" dirty="0">
                <a:latin typeface="+mn-lt"/>
                <a:cs typeface="Calibri"/>
              </a:rPr>
              <a:t> </a:t>
            </a:r>
            <a:r>
              <a:rPr sz="2100" dirty="0">
                <a:latin typeface="+mn-lt"/>
                <a:cs typeface="Calibri"/>
              </a:rPr>
              <a:t>as</a:t>
            </a:r>
            <a:r>
              <a:rPr sz="2100" spc="-15" dirty="0">
                <a:latin typeface="+mn-lt"/>
                <a:cs typeface="Calibri"/>
              </a:rPr>
              <a:t> </a:t>
            </a:r>
            <a:r>
              <a:rPr lang="en-US" sz="2100" spc="-15" dirty="0">
                <a:latin typeface="+mn-lt"/>
                <a:cs typeface="Calibri"/>
              </a:rPr>
              <a:t>e</a:t>
            </a:r>
            <a:r>
              <a:rPr sz="2100" dirty="0">
                <a:latin typeface="+mn-lt"/>
                <a:cs typeface="Calibri"/>
              </a:rPr>
              <a:t>ach</a:t>
            </a:r>
            <a:r>
              <a:rPr sz="2100" spc="-30" dirty="0">
                <a:latin typeface="+mn-lt"/>
                <a:cs typeface="Calibri"/>
              </a:rPr>
              <a:t> </a:t>
            </a:r>
            <a:r>
              <a:rPr sz="2100" dirty="0">
                <a:latin typeface="+mn-lt"/>
                <a:cs typeface="Calibri"/>
              </a:rPr>
              <a:t>role</a:t>
            </a:r>
            <a:r>
              <a:rPr sz="2100" spc="-34" dirty="0">
                <a:latin typeface="+mn-lt"/>
                <a:cs typeface="Calibri"/>
              </a:rPr>
              <a:t> </a:t>
            </a:r>
            <a:r>
              <a:rPr sz="2100" dirty="0">
                <a:latin typeface="+mn-lt"/>
                <a:cs typeface="Calibri"/>
              </a:rPr>
              <a:t>can</a:t>
            </a:r>
            <a:r>
              <a:rPr sz="2100" spc="-30" dirty="0">
                <a:latin typeface="+mn-lt"/>
                <a:cs typeface="Calibri"/>
              </a:rPr>
              <a:t> </a:t>
            </a:r>
            <a:r>
              <a:rPr sz="2100" dirty="0">
                <a:latin typeface="+mn-lt"/>
                <a:cs typeface="Calibri"/>
              </a:rPr>
              <a:t>have</a:t>
            </a:r>
            <a:r>
              <a:rPr sz="2100" spc="-26" dirty="0">
                <a:latin typeface="+mn-lt"/>
                <a:cs typeface="Calibri"/>
              </a:rPr>
              <a:t> </a:t>
            </a:r>
            <a:r>
              <a:rPr sz="2100" dirty="0">
                <a:latin typeface="+mn-lt"/>
                <a:cs typeface="Calibri"/>
              </a:rPr>
              <a:t>many</a:t>
            </a:r>
            <a:r>
              <a:rPr sz="2100" spc="-19" dirty="0">
                <a:latin typeface="+mn-lt"/>
                <a:cs typeface="Calibri"/>
              </a:rPr>
              <a:t> </a:t>
            </a:r>
            <a:r>
              <a:rPr sz="2100" dirty="0">
                <a:latin typeface="+mn-lt"/>
                <a:cs typeface="Calibri"/>
              </a:rPr>
              <a:t>users</a:t>
            </a:r>
            <a:r>
              <a:rPr sz="2100" spc="-11" dirty="0">
                <a:latin typeface="+mn-lt"/>
                <a:cs typeface="Calibri"/>
              </a:rPr>
              <a:t> </a:t>
            </a:r>
            <a:r>
              <a:rPr sz="2100" spc="-19" dirty="0">
                <a:latin typeface="+mn-lt"/>
                <a:cs typeface="Calibri"/>
              </a:rPr>
              <a:t>as </a:t>
            </a:r>
            <a:r>
              <a:rPr sz="2100" spc="-8" dirty="0">
                <a:latin typeface="+mn-lt"/>
                <a:cs typeface="Calibri"/>
              </a:rPr>
              <a:t>members</a:t>
            </a:r>
            <a:endParaRPr sz="2100" dirty="0">
              <a:latin typeface="+mn-lt"/>
              <a:cs typeface="Calibri"/>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RBAC</a:t>
            </a:r>
            <a:r>
              <a:rPr spc="-11" dirty="0">
                <a:latin typeface="+mj-lt"/>
              </a:rPr>
              <a:t> </a:t>
            </a:r>
            <a:r>
              <a:rPr spc="-8" dirty="0">
                <a:latin typeface="+mj-lt"/>
              </a:rPr>
              <a:t>Shortcomings</a:t>
            </a:r>
          </a:p>
        </p:txBody>
      </p:sp>
      <p:sp>
        <p:nvSpPr>
          <p:cNvPr id="3" name="object 3"/>
          <p:cNvSpPr txBox="1"/>
          <p:nvPr/>
        </p:nvSpPr>
        <p:spPr>
          <a:xfrm>
            <a:off x="687704" y="1280131"/>
            <a:ext cx="7582001" cy="1709859"/>
          </a:xfrm>
          <a:prstGeom prst="rect">
            <a:avLst/>
          </a:prstGeom>
        </p:spPr>
        <p:txBody>
          <a:bodyPr vert="horz" wrap="square" lIns="0" tIns="73819" rIns="0" bIns="0" rtlCol="0">
            <a:spAutoFit/>
          </a:bodyPr>
          <a:lstStyle/>
          <a:p>
            <a:pPr marL="352425" indent="-342900">
              <a:lnSpc>
                <a:spcPct val="114000"/>
              </a:lnSpc>
              <a:spcBef>
                <a:spcPts val="581"/>
              </a:spcBef>
              <a:buFont typeface="Arial" panose="020B0604020202020204" pitchFamily="34" charset="0"/>
              <a:buChar char="•"/>
              <a:tabLst>
                <a:tab pos="180022" algn="l"/>
              </a:tabLst>
            </a:pPr>
            <a:r>
              <a:rPr sz="2100" dirty="0">
                <a:latin typeface="+mn-lt"/>
                <a:cs typeface="Calibri"/>
              </a:rPr>
              <a:t>Role</a:t>
            </a:r>
            <a:r>
              <a:rPr sz="2100" spc="-34" dirty="0">
                <a:latin typeface="+mn-lt"/>
                <a:cs typeface="Calibri"/>
              </a:rPr>
              <a:t> </a:t>
            </a:r>
            <a:r>
              <a:rPr sz="2100" dirty="0">
                <a:latin typeface="+mn-lt"/>
                <a:cs typeface="Calibri"/>
              </a:rPr>
              <a:t>granularity</a:t>
            </a:r>
            <a:r>
              <a:rPr sz="2100" spc="-30" dirty="0">
                <a:latin typeface="+mn-lt"/>
                <a:cs typeface="Calibri"/>
              </a:rPr>
              <a:t> </a:t>
            </a:r>
            <a:r>
              <a:rPr sz="2100" dirty="0">
                <a:latin typeface="+mn-lt"/>
                <a:cs typeface="Calibri"/>
              </a:rPr>
              <a:t>is</a:t>
            </a:r>
            <a:r>
              <a:rPr sz="2100" spc="-26" dirty="0">
                <a:latin typeface="+mn-lt"/>
                <a:cs typeface="Calibri"/>
              </a:rPr>
              <a:t> </a:t>
            </a:r>
            <a:r>
              <a:rPr sz="2100" dirty="0">
                <a:latin typeface="+mn-lt"/>
                <a:cs typeface="Calibri"/>
              </a:rPr>
              <a:t>not</a:t>
            </a:r>
            <a:r>
              <a:rPr sz="2100" spc="-26" dirty="0">
                <a:latin typeface="+mn-lt"/>
                <a:cs typeface="Calibri"/>
              </a:rPr>
              <a:t> </a:t>
            </a:r>
            <a:r>
              <a:rPr sz="2100" dirty="0">
                <a:latin typeface="+mn-lt"/>
                <a:cs typeface="Calibri"/>
              </a:rPr>
              <a:t>adequate</a:t>
            </a:r>
            <a:r>
              <a:rPr sz="2100" spc="-26" dirty="0">
                <a:latin typeface="+mn-lt"/>
                <a:cs typeface="Calibri"/>
              </a:rPr>
              <a:t> </a:t>
            </a:r>
            <a:r>
              <a:rPr sz="2100" dirty="0">
                <a:latin typeface="+mn-lt"/>
                <a:cs typeface="Calibri"/>
              </a:rPr>
              <a:t>leading</a:t>
            </a:r>
            <a:r>
              <a:rPr sz="2100" spc="-34" dirty="0">
                <a:latin typeface="+mn-lt"/>
                <a:cs typeface="Calibri"/>
              </a:rPr>
              <a:t> </a:t>
            </a:r>
            <a:r>
              <a:rPr sz="2100" dirty="0">
                <a:latin typeface="+mn-lt"/>
                <a:cs typeface="Calibri"/>
              </a:rPr>
              <a:t>to</a:t>
            </a:r>
            <a:r>
              <a:rPr sz="2100" spc="-38" dirty="0">
                <a:latin typeface="+mn-lt"/>
                <a:cs typeface="Calibri"/>
              </a:rPr>
              <a:t> </a:t>
            </a:r>
            <a:r>
              <a:rPr sz="2100" dirty="0">
                <a:latin typeface="+mn-lt"/>
                <a:cs typeface="Calibri"/>
              </a:rPr>
              <a:t>role</a:t>
            </a:r>
            <a:r>
              <a:rPr sz="2100" spc="-38" dirty="0">
                <a:latin typeface="+mn-lt"/>
                <a:cs typeface="Calibri"/>
              </a:rPr>
              <a:t> </a:t>
            </a:r>
            <a:r>
              <a:rPr sz="2100" spc="-8" dirty="0">
                <a:latin typeface="+mn-lt"/>
                <a:cs typeface="Calibri"/>
              </a:rPr>
              <a:t>explosion</a:t>
            </a:r>
            <a:endParaRPr sz="2100" dirty="0">
              <a:latin typeface="+mn-lt"/>
              <a:cs typeface="Calibri"/>
            </a:endParaRPr>
          </a:p>
          <a:p>
            <a:pPr marL="352425" indent="-342900">
              <a:lnSpc>
                <a:spcPct val="114000"/>
              </a:lnSpc>
              <a:spcBef>
                <a:spcPts val="506"/>
              </a:spcBef>
              <a:buFont typeface="Arial" panose="020B0604020202020204" pitchFamily="34" charset="0"/>
              <a:buChar char="•"/>
              <a:tabLst>
                <a:tab pos="180022" algn="l"/>
              </a:tabLst>
            </a:pPr>
            <a:r>
              <a:rPr sz="2100" dirty="0">
                <a:latin typeface="+mn-lt"/>
                <a:cs typeface="Calibri"/>
              </a:rPr>
              <a:t>Role</a:t>
            </a:r>
            <a:r>
              <a:rPr sz="2100" spc="-38" dirty="0">
                <a:latin typeface="+mn-lt"/>
                <a:cs typeface="Calibri"/>
              </a:rPr>
              <a:t> </a:t>
            </a:r>
            <a:r>
              <a:rPr sz="2100" dirty="0">
                <a:latin typeface="+mn-lt"/>
                <a:cs typeface="Calibri"/>
              </a:rPr>
              <a:t>design</a:t>
            </a:r>
            <a:r>
              <a:rPr sz="2100" spc="-34" dirty="0">
                <a:latin typeface="+mn-lt"/>
                <a:cs typeface="Calibri"/>
              </a:rPr>
              <a:t> </a:t>
            </a:r>
            <a:r>
              <a:rPr sz="2100" dirty="0">
                <a:latin typeface="+mn-lt"/>
                <a:cs typeface="Calibri"/>
              </a:rPr>
              <a:t>and</a:t>
            </a:r>
            <a:r>
              <a:rPr sz="2100" spc="-34" dirty="0">
                <a:latin typeface="+mn-lt"/>
                <a:cs typeface="Calibri"/>
              </a:rPr>
              <a:t> </a:t>
            </a:r>
            <a:r>
              <a:rPr sz="2100" dirty="0">
                <a:latin typeface="+mn-lt"/>
                <a:cs typeface="Calibri"/>
              </a:rPr>
              <a:t>engineering</a:t>
            </a:r>
            <a:r>
              <a:rPr sz="2100" spc="-30" dirty="0">
                <a:latin typeface="+mn-lt"/>
                <a:cs typeface="Calibri"/>
              </a:rPr>
              <a:t> </a:t>
            </a:r>
            <a:r>
              <a:rPr sz="2100" dirty="0">
                <a:latin typeface="+mn-lt"/>
                <a:cs typeface="Calibri"/>
              </a:rPr>
              <a:t>is</a:t>
            </a:r>
            <a:r>
              <a:rPr sz="2100" spc="-41" dirty="0">
                <a:latin typeface="+mn-lt"/>
                <a:cs typeface="Calibri"/>
              </a:rPr>
              <a:t> </a:t>
            </a:r>
            <a:r>
              <a:rPr sz="2100" dirty="0">
                <a:latin typeface="+mn-lt"/>
                <a:cs typeface="Calibri"/>
              </a:rPr>
              <a:t>difficult</a:t>
            </a:r>
            <a:r>
              <a:rPr sz="2100" spc="-26" dirty="0">
                <a:latin typeface="+mn-lt"/>
                <a:cs typeface="Calibri"/>
              </a:rPr>
              <a:t> </a:t>
            </a:r>
            <a:r>
              <a:rPr sz="2100" dirty="0">
                <a:latin typeface="+mn-lt"/>
                <a:cs typeface="Calibri"/>
              </a:rPr>
              <a:t>and</a:t>
            </a:r>
            <a:r>
              <a:rPr sz="2100" spc="-34" dirty="0">
                <a:latin typeface="+mn-lt"/>
                <a:cs typeface="Calibri"/>
              </a:rPr>
              <a:t> </a:t>
            </a:r>
            <a:r>
              <a:rPr sz="2100" spc="-8" dirty="0">
                <a:latin typeface="+mn-lt"/>
                <a:cs typeface="Calibri"/>
              </a:rPr>
              <a:t>expensive</a:t>
            </a:r>
            <a:endParaRPr sz="2100" dirty="0">
              <a:latin typeface="+mn-lt"/>
              <a:cs typeface="Calibri"/>
            </a:endParaRPr>
          </a:p>
          <a:p>
            <a:pPr marL="352425" indent="-342900">
              <a:lnSpc>
                <a:spcPct val="114000"/>
              </a:lnSpc>
              <a:spcBef>
                <a:spcPts val="495"/>
              </a:spcBef>
              <a:buFont typeface="Arial" panose="020B0604020202020204" pitchFamily="34" charset="0"/>
              <a:buChar char="•"/>
              <a:tabLst>
                <a:tab pos="180022" algn="l"/>
              </a:tabLst>
            </a:pPr>
            <a:r>
              <a:rPr sz="2100" dirty="0">
                <a:latin typeface="+mn-lt"/>
                <a:cs typeface="Calibri"/>
              </a:rPr>
              <a:t>Assignment</a:t>
            </a:r>
            <a:r>
              <a:rPr sz="2100" spc="-23" dirty="0">
                <a:latin typeface="+mn-lt"/>
                <a:cs typeface="Calibri"/>
              </a:rPr>
              <a:t> </a:t>
            </a:r>
            <a:r>
              <a:rPr sz="2100" dirty="0">
                <a:latin typeface="+mn-lt"/>
                <a:cs typeface="Calibri"/>
              </a:rPr>
              <a:t>of</a:t>
            </a:r>
            <a:r>
              <a:rPr sz="2100" spc="-38" dirty="0">
                <a:latin typeface="+mn-lt"/>
                <a:cs typeface="Calibri"/>
              </a:rPr>
              <a:t> </a:t>
            </a:r>
            <a:r>
              <a:rPr sz="2100" spc="-8" dirty="0">
                <a:latin typeface="+mn-lt"/>
                <a:cs typeface="Calibri"/>
              </a:rPr>
              <a:t>users/permissions</a:t>
            </a:r>
            <a:r>
              <a:rPr sz="2100" spc="8" dirty="0">
                <a:latin typeface="+mn-lt"/>
                <a:cs typeface="Calibri"/>
              </a:rPr>
              <a:t> </a:t>
            </a:r>
            <a:r>
              <a:rPr sz="2100" dirty="0">
                <a:latin typeface="+mn-lt"/>
                <a:cs typeface="Calibri"/>
              </a:rPr>
              <a:t>to</a:t>
            </a:r>
            <a:r>
              <a:rPr sz="2100" spc="-41" dirty="0">
                <a:latin typeface="+mn-lt"/>
                <a:cs typeface="Calibri"/>
              </a:rPr>
              <a:t> </a:t>
            </a:r>
            <a:r>
              <a:rPr sz="2100" dirty="0">
                <a:latin typeface="+mn-lt"/>
                <a:cs typeface="Calibri"/>
              </a:rPr>
              <a:t>roles</a:t>
            </a:r>
            <a:r>
              <a:rPr sz="2100" spc="-38" dirty="0">
                <a:latin typeface="+mn-lt"/>
                <a:cs typeface="Calibri"/>
              </a:rPr>
              <a:t> </a:t>
            </a:r>
            <a:r>
              <a:rPr sz="2100" dirty="0">
                <a:latin typeface="+mn-lt"/>
                <a:cs typeface="Calibri"/>
              </a:rPr>
              <a:t>is</a:t>
            </a:r>
            <a:r>
              <a:rPr sz="2100" spc="-41" dirty="0">
                <a:latin typeface="+mn-lt"/>
                <a:cs typeface="Calibri"/>
              </a:rPr>
              <a:t> </a:t>
            </a:r>
            <a:r>
              <a:rPr sz="2100" spc="-8" dirty="0">
                <a:latin typeface="+mn-lt"/>
                <a:cs typeface="Calibri"/>
              </a:rPr>
              <a:t>cumbersome</a:t>
            </a:r>
            <a:endParaRPr sz="2100" dirty="0">
              <a:latin typeface="+mn-lt"/>
              <a:cs typeface="Calibri"/>
            </a:endParaRPr>
          </a:p>
          <a:p>
            <a:pPr marL="352425" indent="-342900">
              <a:lnSpc>
                <a:spcPct val="114000"/>
              </a:lnSpc>
              <a:spcBef>
                <a:spcPts val="499"/>
              </a:spcBef>
              <a:buFont typeface="Arial" panose="020B0604020202020204" pitchFamily="34" charset="0"/>
              <a:buChar char="•"/>
              <a:tabLst>
                <a:tab pos="180022" algn="l"/>
              </a:tabLst>
            </a:pPr>
            <a:r>
              <a:rPr sz="2100" dirty="0">
                <a:latin typeface="+mn-lt"/>
                <a:cs typeface="Calibri"/>
              </a:rPr>
              <a:t>Adjustment</a:t>
            </a:r>
            <a:r>
              <a:rPr sz="2100" spc="-8" dirty="0">
                <a:latin typeface="+mn-lt"/>
                <a:cs typeface="Calibri"/>
              </a:rPr>
              <a:t> </a:t>
            </a:r>
            <a:r>
              <a:rPr sz="2100" dirty="0">
                <a:latin typeface="+mn-lt"/>
                <a:cs typeface="Calibri"/>
              </a:rPr>
              <a:t>based</a:t>
            </a:r>
            <a:r>
              <a:rPr sz="2100" spc="-45" dirty="0">
                <a:latin typeface="+mn-lt"/>
                <a:cs typeface="Calibri"/>
              </a:rPr>
              <a:t> </a:t>
            </a:r>
            <a:r>
              <a:rPr sz="2100" dirty="0">
                <a:latin typeface="+mn-lt"/>
                <a:cs typeface="Calibri"/>
              </a:rPr>
              <a:t>on</a:t>
            </a:r>
            <a:r>
              <a:rPr sz="2100" spc="-45" dirty="0">
                <a:latin typeface="+mn-lt"/>
                <a:cs typeface="Calibri"/>
              </a:rPr>
              <a:t> </a:t>
            </a:r>
            <a:r>
              <a:rPr sz="2100" dirty="0">
                <a:latin typeface="+mn-lt"/>
                <a:cs typeface="Calibri"/>
              </a:rPr>
              <a:t>local/global</a:t>
            </a:r>
            <a:r>
              <a:rPr sz="2100" spc="-53" dirty="0">
                <a:latin typeface="+mn-lt"/>
                <a:cs typeface="Calibri"/>
              </a:rPr>
              <a:t> </a:t>
            </a:r>
            <a:r>
              <a:rPr sz="2100" dirty="0">
                <a:latin typeface="+mn-lt"/>
                <a:cs typeface="Calibri"/>
              </a:rPr>
              <a:t>situational</a:t>
            </a:r>
            <a:r>
              <a:rPr sz="2100" spc="-26" dirty="0">
                <a:latin typeface="+mn-lt"/>
                <a:cs typeface="Calibri"/>
              </a:rPr>
              <a:t> </a:t>
            </a:r>
            <a:r>
              <a:rPr sz="2100" dirty="0">
                <a:latin typeface="+mn-lt"/>
                <a:cs typeface="Calibri"/>
              </a:rPr>
              <a:t>factors</a:t>
            </a:r>
            <a:r>
              <a:rPr sz="2100" spc="-53" dirty="0">
                <a:latin typeface="+mn-lt"/>
                <a:cs typeface="Calibri"/>
              </a:rPr>
              <a:t> </a:t>
            </a:r>
            <a:r>
              <a:rPr sz="2100" dirty="0">
                <a:latin typeface="+mn-lt"/>
                <a:cs typeface="Calibri"/>
              </a:rPr>
              <a:t>is</a:t>
            </a:r>
            <a:r>
              <a:rPr sz="2100" spc="-45" dirty="0">
                <a:latin typeface="+mn-lt"/>
                <a:cs typeface="Calibri"/>
              </a:rPr>
              <a:t> </a:t>
            </a:r>
            <a:r>
              <a:rPr sz="2100" spc="-8" dirty="0">
                <a:latin typeface="+mn-lt"/>
                <a:cs typeface="Calibri"/>
              </a:rPr>
              <a:t>difficult</a:t>
            </a:r>
            <a:endParaRPr sz="2100" dirty="0">
              <a:latin typeface="+mn-lt"/>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Resources</a:t>
            </a:r>
          </a:p>
        </p:txBody>
      </p:sp>
      <p:sp>
        <p:nvSpPr>
          <p:cNvPr id="3" name="object 3"/>
          <p:cNvSpPr txBox="1"/>
          <p:nvPr/>
        </p:nvSpPr>
        <p:spPr>
          <a:xfrm>
            <a:off x="687704" y="1282861"/>
            <a:ext cx="7266623" cy="1379704"/>
          </a:xfrm>
          <a:prstGeom prst="rect">
            <a:avLst/>
          </a:prstGeom>
        </p:spPr>
        <p:txBody>
          <a:bodyPr vert="horz" wrap="square" lIns="0" tIns="78581" rIns="0" bIns="0" rtlCol="0">
            <a:spAutoFit/>
          </a:bodyPr>
          <a:lstStyle/>
          <a:p>
            <a:pPr marL="315754" indent="-306229">
              <a:spcBef>
                <a:spcPts val="619"/>
              </a:spcBef>
              <a:buAutoNum type="arabicPlain"/>
              <a:tabLst>
                <a:tab pos="315754" algn="l"/>
              </a:tabLst>
            </a:pPr>
            <a:r>
              <a:rPr sz="1800" u="sng" spc="-8" dirty="0">
                <a:solidFill>
                  <a:srgbClr val="0462C1"/>
                </a:solidFill>
                <a:uFill>
                  <a:solidFill>
                    <a:srgbClr val="0462C1"/>
                  </a:solidFill>
                </a:uFill>
                <a:latin typeface="Calibri"/>
                <a:cs typeface="Calibri"/>
                <a:hlinkClick r:id="rId2"/>
              </a:rPr>
              <a:t>http://www.profsandhu.com/confrnc/asiaccs/asiaccs06-pei.pdf</a:t>
            </a:r>
            <a:endParaRPr sz="1800" dirty="0">
              <a:latin typeface="Calibri"/>
              <a:cs typeface="Calibri"/>
            </a:endParaRPr>
          </a:p>
          <a:p>
            <a:pPr marL="316230" indent="-306705">
              <a:spcBef>
                <a:spcPts val="540"/>
              </a:spcBef>
              <a:buAutoNum type="arabicPlain"/>
              <a:tabLst>
                <a:tab pos="316230" algn="l"/>
              </a:tabLst>
            </a:pPr>
            <a:r>
              <a:rPr sz="1800" u="sng" spc="-8" dirty="0">
                <a:solidFill>
                  <a:srgbClr val="0462C1"/>
                </a:solidFill>
                <a:uFill>
                  <a:solidFill>
                    <a:srgbClr val="0462C1"/>
                  </a:solidFill>
                </a:uFill>
                <a:latin typeface="Calibri"/>
                <a:cs typeface="Calibri"/>
                <a:hlinkClick r:id="rId3"/>
              </a:rPr>
              <a:t>http://www.cs.cornell.edu/courses/cs5430/2011sp/NL.accessControl.html</a:t>
            </a:r>
            <a:endParaRPr sz="1800" dirty="0">
              <a:latin typeface="Calibri"/>
              <a:cs typeface="Calibri"/>
            </a:endParaRPr>
          </a:p>
          <a:p>
            <a:pPr marL="316230" indent="-306705">
              <a:spcBef>
                <a:spcPts val="533"/>
              </a:spcBef>
              <a:buAutoNum type="arabicPlain"/>
              <a:tabLst>
                <a:tab pos="316230" algn="l"/>
              </a:tabLst>
            </a:pPr>
            <a:r>
              <a:rPr sz="1800" u="sng" spc="-8" dirty="0">
                <a:solidFill>
                  <a:srgbClr val="0462C1"/>
                </a:solidFill>
                <a:uFill>
                  <a:solidFill>
                    <a:srgbClr val="0462C1"/>
                  </a:solidFill>
                </a:uFill>
                <a:latin typeface="Calibri"/>
                <a:cs typeface="Calibri"/>
                <a:hlinkClick r:id="rId4"/>
              </a:rPr>
              <a:t>http://cnitarot.github.io/courses/cs526_Spring_2015/s2014_526_ac.pdf</a:t>
            </a:r>
            <a:endParaRPr sz="1800" dirty="0">
              <a:latin typeface="Calibri"/>
              <a:cs typeface="Calibri"/>
            </a:endParaRPr>
          </a:p>
          <a:p>
            <a:pPr marL="315754" indent="-306229">
              <a:spcBef>
                <a:spcPts val="533"/>
              </a:spcBef>
              <a:buAutoNum type="arabicPlain"/>
              <a:tabLst>
                <a:tab pos="315754" algn="l"/>
              </a:tabLst>
            </a:pPr>
            <a:r>
              <a:rPr sz="1800" u="sng" spc="-8" dirty="0">
                <a:solidFill>
                  <a:srgbClr val="0462C1"/>
                </a:solidFill>
                <a:uFill>
                  <a:solidFill>
                    <a:srgbClr val="0462C1"/>
                  </a:solidFill>
                </a:uFill>
                <a:latin typeface="Calibri"/>
                <a:cs typeface="Calibri"/>
                <a:hlinkClick r:id="rId5"/>
              </a:rPr>
              <a:t>https://people.cs.rutgers.edu/~pxk/419/notes/access.html</a:t>
            </a:r>
            <a:endParaRPr sz="18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solidFill>
                  <a:srgbClr val="FF0000"/>
                </a:solidFill>
              </a:rPr>
              <a:t>PEI</a:t>
            </a:r>
            <a:r>
              <a:rPr spc="4" dirty="0">
                <a:solidFill>
                  <a:srgbClr val="FF0000"/>
                </a:solidFill>
              </a:rPr>
              <a:t> </a:t>
            </a:r>
            <a:r>
              <a:rPr dirty="0"/>
              <a:t>Model</a:t>
            </a:r>
            <a:endParaRPr spc="-19" dirty="0"/>
          </a:p>
        </p:txBody>
      </p:sp>
      <p:sp>
        <p:nvSpPr>
          <p:cNvPr id="3" name="object 3"/>
          <p:cNvSpPr/>
          <p:nvPr/>
        </p:nvSpPr>
        <p:spPr>
          <a:xfrm>
            <a:off x="2067384" y="1468356"/>
            <a:ext cx="2556034" cy="1153478"/>
          </a:xfrm>
          <a:custGeom>
            <a:avLst/>
            <a:gdLst/>
            <a:ahLst/>
            <a:cxnLst/>
            <a:rect l="l" t="t" r="r" b="b"/>
            <a:pathLst>
              <a:path w="3408045" h="1537970">
                <a:moveTo>
                  <a:pt x="0" y="101092"/>
                </a:moveTo>
                <a:lnTo>
                  <a:pt x="7937" y="61722"/>
                </a:lnTo>
                <a:lnTo>
                  <a:pt x="29591" y="29590"/>
                </a:lnTo>
                <a:lnTo>
                  <a:pt x="61722" y="7937"/>
                </a:lnTo>
                <a:lnTo>
                  <a:pt x="101092" y="0"/>
                </a:lnTo>
                <a:lnTo>
                  <a:pt x="3306572" y="0"/>
                </a:lnTo>
                <a:lnTo>
                  <a:pt x="3345942" y="7937"/>
                </a:lnTo>
                <a:lnTo>
                  <a:pt x="3378073" y="29590"/>
                </a:lnTo>
                <a:lnTo>
                  <a:pt x="3399726" y="61722"/>
                </a:lnTo>
                <a:lnTo>
                  <a:pt x="3407664" y="101092"/>
                </a:lnTo>
                <a:lnTo>
                  <a:pt x="3407664" y="505460"/>
                </a:lnTo>
                <a:lnTo>
                  <a:pt x="3399726" y="544830"/>
                </a:lnTo>
                <a:lnTo>
                  <a:pt x="3378073" y="576961"/>
                </a:lnTo>
                <a:lnTo>
                  <a:pt x="3345942" y="598614"/>
                </a:lnTo>
                <a:lnTo>
                  <a:pt x="3306572" y="606552"/>
                </a:lnTo>
                <a:lnTo>
                  <a:pt x="101092" y="606552"/>
                </a:lnTo>
                <a:lnTo>
                  <a:pt x="61722" y="598614"/>
                </a:lnTo>
                <a:lnTo>
                  <a:pt x="29591" y="576961"/>
                </a:lnTo>
                <a:lnTo>
                  <a:pt x="7937" y="544830"/>
                </a:lnTo>
                <a:lnTo>
                  <a:pt x="0" y="505460"/>
                </a:lnTo>
                <a:lnTo>
                  <a:pt x="0" y="101092"/>
                </a:lnTo>
                <a:close/>
              </a:path>
              <a:path w="3408045" h="1537970">
                <a:moveTo>
                  <a:pt x="0" y="1032256"/>
                </a:moveTo>
                <a:lnTo>
                  <a:pt x="7937" y="992886"/>
                </a:lnTo>
                <a:lnTo>
                  <a:pt x="29591" y="960755"/>
                </a:lnTo>
                <a:lnTo>
                  <a:pt x="61722" y="939101"/>
                </a:lnTo>
                <a:lnTo>
                  <a:pt x="101092" y="931164"/>
                </a:lnTo>
                <a:lnTo>
                  <a:pt x="3306572" y="931164"/>
                </a:lnTo>
                <a:lnTo>
                  <a:pt x="3345942" y="939101"/>
                </a:lnTo>
                <a:lnTo>
                  <a:pt x="3378073" y="960755"/>
                </a:lnTo>
                <a:lnTo>
                  <a:pt x="3399726" y="992886"/>
                </a:lnTo>
                <a:lnTo>
                  <a:pt x="3407664" y="1032256"/>
                </a:lnTo>
                <a:lnTo>
                  <a:pt x="3407664" y="1436624"/>
                </a:lnTo>
                <a:lnTo>
                  <a:pt x="3399726" y="1475994"/>
                </a:lnTo>
                <a:lnTo>
                  <a:pt x="3378073" y="1508125"/>
                </a:lnTo>
                <a:lnTo>
                  <a:pt x="3345942" y="1529778"/>
                </a:lnTo>
                <a:lnTo>
                  <a:pt x="3306572" y="1537716"/>
                </a:lnTo>
                <a:lnTo>
                  <a:pt x="101092" y="1537716"/>
                </a:lnTo>
                <a:lnTo>
                  <a:pt x="61722" y="1529778"/>
                </a:lnTo>
                <a:lnTo>
                  <a:pt x="29591" y="1508125"/>
                </a:lnTo>
                <a:lnTo>
                  <a:pt x="7937" y="1475994"/>
                </a:lnTo>
                <a:lnTo>
                  <a:pt x="0" y="1436624"/>
                </a:lnTo>
                <a:lnTo>
                  <a:pt x="0" y="1032256"/>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2856435" y="2273029"/>
            <a:ext cx="975836"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P</a:t>
            </a:r>
            <a:r>
              <a:rPr sz="1350" dirty="0">
                <a:latin typeface="Calibri"/>
                <a:cs typeface="Calibri"/>
              </a:rPr>
              <a:t>olicy</a:t>
            </a:r>
            <a:r>
              <a:rPr sz="1350" spc="-30" dirty="0">
                <a:latin typeface="Calibri"/>
                <a:cs typeface="Calibri"/>
              </a:rPr>
              <a:t> </a:t>
            </a:r>
            <a:r>
              <a:rPr sz="1350" spc="-8" dirty="0">
                <a:latin typeface="Calibri"/>
                <a:cs typeface="Calibri"/>
              </a:rPr>
              <a:t>models</a:t>
            </a:r>
            <a:endParaRPr sz="1350">
              <a:latin typeface="Calibri"/>
              <a:cs typeface="Calibri"/>
            </a:endParaRPr>
          </a:p>
        </p:txBody>
      </p:sp>
      <p:sp>
        <p:nvSpPr>
          <p:cNvPr id="5" name="object 5"/>
          <p:cNvSpPr txBox="1"/>
          <p:nvPr/>
        </p:nvSpPr>
        <p:spPr>
          <a:xfrm>
            <a:off x="4976508" y="1570940"/>
            <a:ext cx="2687955" cy="1617751"/>
          </a:xfrm>
          <a:prstGeom prst="rect">
            <a:avLst/>
          </a:prstGeom>
        </p:spPr>
        <p:txBody>
          <a:bodyPr vert="horz" wrap="square" lIns="0" tIns="9525" rIns="0" bIns="0" rtlCol="0">
            <a:spAutoFit/>
          </a:bodyPr>
          <a:lstStyle/>
          <a:p>
            <a:pPr marL="9525">
              <a:spcBef>
                <a:spcPts val="75"/>
              </a:spcBef>
            </a:pPr>
            <a:r>
              <a:rPr sz="1350" dirty="0">
                <a:latin typeface="Calibri"/>
                <a:cs typeface="Calibri"/>
              </a:rPr>
              <a:t>Necessarily</a:t>
            </a:r>
            <a:r>
              <a:rPr sz="1350" spc="-56" dirty="0">
                <a:latin typeface="Calibri"/>
                <a:cs typeface="Calibri"/>
              </a:rPr>
              <a:t> </a:t>
            </a:r>
            <a:r>
              <a:rPr sz="1350" spc="-8" dirty="0">
                <a:latin typeface="Calibri"/>
                <a:cs typeface="Calibri"/>
              </a:rPr>
              <a:t>Informal</a:t>
            </a:r>
            <a:endParaRPr sz="1350" dirty="0">
              <a:latin typeface="Calibri"/>
              <a:cs typeface="Calibri"/>
            </a:endParaRPr>
          </a:p>
          <a:p>
            <a:pPr>
              <a:lnSpc>
                <a:spcPct val="100000"/>
              </a:lnSpc>
            </a:pPr>
            <a:endParaRPr sz="1350" dirty="0">
              <a:latin typeface="Calibri"/>
              <a:cs typeface="Calibri"/>
            </a:endParaRPr>
          </a:p>
          <a:p>
            <a:pPr>
              <a:spcBef>
                <a:spcPts val="585"/>
              </a:spcBef>
            </a:pPr>
            <a:endParaRPr sz="1350" dirty="0">
              <a:latin typeface="Calibri"/>
              <a:cs typeface="Calibri"/>
            </a:endParaRPr>
          </a:p>
          <a:p>
            <a:pPr marL="9525">
              <a:spcBef>
                <a:spcPts val="4"/>
              </a:spcBef>
            </a:pPr>
            <a:r>
              <a:rPr sz="1350" spc="-8" dirty="0">
                <a:latin typeface="Calibri"/>
                <a:cs typeface="Calibri"/>
              </a:rPr>
              <a:t>Formal/quasi-formal</a:t>
            </a:r>
            <a:endParaRPr sz="1350" dirty="0">
              <a:latin typeface="Calibri"/>
              <a:cs typeface="Calibri"/>
            </a:endParaRPr>
          </a:p>
          <a:p>
            <a:pPr>
              <a:lnSpc>
                <a:spcPct val="100000"/>
              </a:lnSpc>
            </a:pPr>
            <a:endParaRPr sz="1350" dirty="0">
              <a:latin typeface="Calibri"/>
              <a:cs typeface="Calibri"/>
            </a:endParaRPr>
          </a:p>
          <a:p>
            <a:pPr>
              <a:spcBef>
                <a:spcPts val="589"/>
              </a:spcBef>
            </a:pPr>
            <a:endParaRPr sz="1350" dirty="0">
              <a:latin typeface="Calibri"/>
              <a:cs typeface="Calibri"/>
            </a:endParaRPr>
          </a:p>
          <a:p>
            <a:pPr marL="9525"/>
            <a:r>
              <a:rPr sz="1350" dirty="0">
                <a:latin typeface="Calibri"/>
                <a:cs typeface="Calibri"/>
              </a:rPr>
              <a:t>System</a:t>
            </a:r>
            <a:r>
              <a:rPr sz="1350" spc="-41" dirty="0">
                <a:latin typeface="Calibri"/>
                <a:cs typeface="Calibri"/>
              </a:rPr>
              <a:t> </a:t>
            </a:r>
            <a:r>
              <a:rPr sz="1350" dirty="0">
                <a:latin typeface="Calibri"/>
                <a:cs typeface="Calibri"/>
              </a:rPr>
              <a:t>block</a:t>
            </a:r>
            <a:r>
              <a:rPr sz="1350" spc="-26" dirty="0">
                <a:latin typeface="Calibri"/>
                <a:cs typeface="Calibri"/>
              </a:rPr>
              <a:t> </a:t>
            </a:r>
            <a:r>
              <a:rPr sz="1350" dirty="0">
                <a:latin typeface="Calibri"/>
                <a:cs typeface="Calibri"/>
              </a:rPr>
              <a:t>diagrams,</a:t>
            </a:r>
            <a:r>
              <a:rPr sz="1350" spc="-30" dirty="0">
                <a:latin typeface="Calibri"/>
                <a:cs typeface="Calibri"/>
              </a:rPr>
              <a:t> </a:t>
            </a:r>
            <a:r>
              <a:rPr sz="1350" dirty="0">
                <a:latin typeface="Calibri"/>
                <a:cs typeface="Calibri"/>
              </a:rPr>
              <a:t>Protocol</a:t>
            </a:r>
            <a:r>
              <a:rPr sz="1350" spc="-34" dirty="0">
                <a:latin typeface="Calibri"/>
                <a:cs typeface="Calibri"/>
              </a:rPr>
              <a:t> </a:t>
            </a:r>
            <a:r>
              <a:rPr sz="1350" spc="-8" dirty="0">
                <a:latin typeface="Calibri"/>
                <a:cs typeface="Calibri"/>
              </a:rPr>
              <a:t>flows</a:t>
            </a:r>
            <a:endParaRPr sz="1350" dirty="0">
              <a:latin typeface="Calibri"/>
              <a:cs typeface="Calibri"/>
            </a:endParaRPr>
          </a:p>
        </p:txBody>
      </p:sp>
      <p:sp>
        <p:nvSpPr>
          <p:cNvPr id="6" name="object 6"/>
          <p:cNvSpPr txBox="1"/>
          <p:nvPr/>
        </p:nvSpPr>
        <p:spPr>
          <a:xfrm>
            <a:off x="4976508" y="3668631"/>
            <a:ext cx="92202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Pseudo-</a:t>
            </a:r>
            <a:r>
              <a:rPr sz="1350" spc="-15" dirty="0">
                <a:latin typeface="Calibri"/>
                <a:cs typeface="Calibri"/>
              </a:rPr>
              <a:t>code</a:t>
            </a:r>
            <a:endParaRPr sz="1350">
              <a:latin typeface="Calibri"/>
              <a:cs typeface="Calibri"/>
            </a:endParaRPr>
          </a:p>
        </p:txBody>
      </p:sp>
      <p:sp>
        <p:nvSpPr>
          <p:cNvPr id="7" name="object 7"/>
          <p:cNvSpPr txBox="1"/>
          <p:nvPr/>
        </p:nvSpPr>
        <p:spPr>
          <a:xfrm>
            <a:off x="4976508" y="4367862"/>
            <a:ext cx="837248"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Actual</a:t>
            </a:r>
            <a:r>
              <a:rPr sz="1350" spc="-19" dirty="0">
                <a:latin typeface="Calibri"/>
                <a:cs typeface="Calibri"/>
              </a:rPr>
              <a:t> </a:t>
            </a:r>
            <a:r>
              <a:rPr sz="1350" spc="-15" dirty="0">
                <a:latin typeface="Calibri"/>
                <a:cs typeface="Calibri"/>
              </a:rPr>
              <a:t>code</a:t>
            </a:r>
            <a:endParaRPr sz="1350">
              <a:latin typeface="Calibri"/>
              <a:cs typeface="Calibri"/>
            </a:endParaRPr>
          </a:p>
        </p:txBody>
      </p:sp>
      <p:sp>
        <p:nvSpPr>
          <p:cNvPr id="8" name="object 8"/>
          <p:cNvSpPr/>
          <p:nvPr/>
        </p:nvSpPr>
        <p:spPr>
          <a:xfrm>
            <a:off x="1807922" y="2837670"/>
            <a:ext cx="159068" cy="1182053"/>
          </a:xfrm>
          <a:custGeom>
            <a:avLst/>
            <a:gdLst/>
            <a:ahLst/>
            <a:cxnLst/>
            <a:rect l="l" t="t" r="r" b="b"/>
            <a:pathLst>
              <a:path w="212089" h="1576070">
                <a:moveTo>
                  <a:pt x="211835" y="1575815"/>
                </a:moveTo>
                <a:lnTo>
                  <a:pt x="170586" y="1574432"/>
                </a:lnTo>
                <a:lnTo>
                  <a:pt x="136921" y="1570656"/>
                </a:lnTo>
                <a:lnTo>
                  <a:pt x="114234" y="1565046"/>
                </a:lnTo>
                <a:lnTo>
                  <a:pt x="105917" y="1558162"/>
                </a:lnTo>
                <a:lnTo>
                  <a:pt x="105917" y="805560"/>
                </a:lnTo>
                <a:lnTo>
                  <a:pt x="97601" y="798677"/>
                </a:lnTo>
                <a:lnTo>
                  <a:pt x="74914" y="793067"/>
                </a:lnTo>
                <a:lnTo>
                  <a:pt x="41249" y="789291"/>
                </a:lnTo>
                <a:lnTo>
                  <a:pt x="0" y="787907"/>
                </a:lnTo>
                <a:lnTo>
                  <a:pt x="41249" y="786524"/>
                </a:lnTo>
                <a:lnTo>
                  <a:pt x="74914" y="782748"/>
                </a:lnTo>
                <a:lnTo>
                  <a:pt x="97601" y="777138"/>
                </a:lnTo>
                <a:lnTo>
                  <a:pt x="105917" y="770254"/>
                </a:lnTo>
                <a:lnTo>
                  <a:pt x="105917" y="17652"/>
                </a:lnTo>
                <a:lnTo>
                  <a:pt x="114234" y="10769"/>
                </a:lnTo>
                <a:lnTo>
                  <a:pt x="136921" y="5159"/>
                </a:lnTo>
                <a:lnTo>
                  <a:pt x="170586" y="1383"/>
                </a:lnTo>
                <a:lnTo>
                  <a:pt x="211835" y="0"/>
                </a:lnTo>
              </a:path>
            </a:pathLst>
          </a:custGeom>
          <a:ln w="28575">
            <a:solidFill>
              <a:srgbClr val="000000"/>
            </a:solidFill>
          </a:ln>
        </p:spPr>
        <p:txBody>
          <a:bodyPr wrap="square" lIns="0" tIns="0" rIns="0" bIns="0" rtlCol="0"/>
          <a:lstStyle/>
          <a:p>
            <a:endParaRPr sz="1050"/>
          </a:p>
        </p:txBody>
      </p:sp>
      <p:grpSp>
        <p:nvGrpSpPr>
          <p:cNvPr id="9" name="object 9"/>
          <p:cNvGrpSpPr/>
          <p:nvPr/>
        </p:nvGrpSpPr>
        <p:grpSpPr>
          <a:xfrm>
            <a:off x="1797207" y="1923271"/>
            <a:ext cx="2837021" cy="2805589"/>
            <a:chOff x="2142934" y="2084070"/>
            <a:chExt cx="3782695" cy="3740785"/>
          </a:xfrm>
        </p:grpSpPr>
        <p:sp>
          <p:nvSpPr>
            <p:cNvPr id="10" name="object 10"/>
            <p:cNvSpPr/>
            <p:nvPr/>
          </p:nvSpPr>
          <p:spPr>
            <a:xfrm>
              <a:off x="2503170" y="3339846"/>
              <a:ext cx="3408045" cy="2470785"/>
            </a:xfrm>
            <a:custGeom>
              <a:avLst/>
              <a:gdLst/>
              <a:ahLst/>
              <a:cxnLst/>
              <a:rect l="l" t="t" r="r" b="b"/>
              <a:pathLst>
                <a:path w="3408045" h="2470785">
                  <a:moveTo>
                    <a:pt x="0" y="101091"/>
                  </a:moveTo>
                  <a:lnTo>
                    <a:pt x="7937" y="61722"/>
                  </a:lnTo>
                  <a:lnTo>
                    <a:pt x="29591" y="29591"/>
                  </a:lnTo>
                  <a:lnTo>
                    <a:pt x="61722" y="7937"/>
                  </a:lnTo>
                  <a:lnTo>
                    <a:pt x="101092" y="0"/>
                  </a:lnTo>
                  <a:lnTo>
                    <a:pt x="3306572" y="0"/>
                  </a:lnTo>
                  <a:lnTo>
                    <a:pt x="3345942" y="7937"/>
                  </a:lnTo>
                  <a:lnTo>
                    <a:pt x="3378073" y="29590"/>
                  </a:lnTo>
                  <a:lnTo>
                    <a:pt x="3399726" y="61721"/>
                  </a:lnTo>
                  <a:lnTo>
                    <a:pt x="3407664" y="101091"/>
                  </a:lnTo>
                  <a:lnTo>
                    <a:pt x="3407664" y="505459"/>
                  </a:lnTo>
                  <a:lnTo>
                    <a:pt x="3399726" y="544829"/>
                  </a:lnTo>
                  <a:lnTo>
                    <a:pt x="3378073" y="576960"/>
                  </a:lnTo>
                  <a:lnTo>
                    <a:pt x="3345942" y="598614"/>
                  </a:lnTo>
                  <a:lnTo>
                    <a:pt x="3306572" y="606551"/>
                  </a:lnTo>
                  <a:lnTo>
                    <a:pt x="101092" y="606551"/>
                  </a:lnTo>
                  <a:lnTo>
                    <a:pt x="61722" y="598614"/>
                  </a:lnTo>
                  <a:lnTo>
                    <a:pt x="29591" y="576960"/>
                  </a:lnTo>
                  <a:lnTo>
                    <a:pt x="7937" y="544829"/>
                  </a:lnTo>
                  <a:lnTo>
                    <a:pt x="0" y="505459"/>
                  </a:lnTo>
                  <a:lnTo>
                    <a:pt x="0" y="101091"/>
                  </a:lnTo>
                  <a:close/>
                </a:path>
                <a:path w="3408045" h="2470785">
                  <a:moveTo>
                    <a:pt x="0" y="1033779"/>
                  </a:moveTo>
                  <a:lnTo>
                    <a:pt x="7937" y="994409"/>
                  </a:lnTo>
                  <a:lnTo>
                    <a:pt x="29591" y="962278"/>
                  </a:lnTo>
                  <a:lnTo>
                    <a:pt x="61722" y="940625"/>
                  </a:lnTo>
                  <a:lnTo>
                    <a:pt x="101092" y="932687"/>
                  </a:lnTo>
                  <a:lnTo>
                    <a:pt x="3306572" y="932687"/>
                  </a:lnTo>
                  <a:lnTo>
                    <a:pt x="3345942" y="940625"/>
                  </a:lnTo>
                  <a:lnTo>
                    <a:pt x="3378073" y="962278"/>
                  </a:lnTo>
                  <a:lnTo>
                    <a:pt x="3399726" y="994409"/>
                  </a:lnTo>
                  <a:lnTo>
                    <a:pt x="3407664" y="1033779"/>
                  </a:lnTo>
                  <a:lnTo>
                    <a:pt x="3407664" y="1438147"/>
                  </a:lnTo>
                  <a:lnTo>
                    <a:pt x="3399726" y="1477517"/>
                  </a:lnTo>
                  <a:lnTo>
                    <a:pt x="3378073" y="1509648"/>
                  </a:lnTo>
                  <a:lnTo>
                    <a:pt x="3345942" y="1531302"/>
                  </a:lnTo>
                  <a:lnTo>
                    <a:pt x="3306572" y="1539239"/>
                  </a:lnTo>
                  <a:lnTo>
                    <a:pt x="101092" y="1539239"/>
                  </a:lnTo>
                  <a:lnTo>
                    <a:pt x="61722" y="1531302"/>
                  </a:lnTo>
                  <a:lnTo>
                    <a:pt x="29591" y="1509648"/>
                  </a:lnTo>
                  <a:lnTo>
                    <a:pt x="7937" y="1477517"/>
                  </a:lnTo>
                  <a:lnTo>
                    <a:pt x="0" y="1438147"/>
                  </a:lnTo>
                  <a:lnTo>
                    <a:pt x="0" y="1033779"/>
                  </a:lnTo>
                  <a:close/>
                </a:path>
                <a:path w="3408045" h="2470785">
                  <a:moveTo>
                    <a:pt x="0" y="1964943"/>
                  </a:moveTo>
                  <a:lnTo>
                    <a:pt x="7937" y="1925574"/>
                  </a:lnTo>
                  <a:lnTo>
                    <a:pt x="29591" y="1893443"/>
                  </a:lnTo>
                  <a:lnTo>
                    <a:pt x="61722" y="1871789"/>
                  </a:lnTo>
                  <a:lnTo>
                    <a:pt x="101092" y="1863852"/>
                  </a:lnTo>
                  <a:lnTo>
                    <a:pt x="3306572" y="1863852"/>
                  </a:lnTo>
                  <a:lnTo>
                    <a:pt x="3345942" y="1871789"/>
                  </a:lnTo>
                  <a:lnTo>
                    <a:pt x="3378073" y="1893442"/>
                  </a:lnTo>
                  <a:lnTo>
                    <a:pt x="3399726" y="1925574"/>
                  </a:lnTo>
                  <a:lnTo>
                    <a:pt x="3407664" y="1964943"/>
                  </a:lnTo>
                  <a:lnTo>
                    <a:pt x="3407664" y="2369312"/>
                  </a:lnTo>
                  <a:lnTo>
                    <a:pt x="3399726" y="2408660"/>
                  </a:lnTo>
                  <a:lnTo>
                    <a:pt x="3378073" y="2440793"/>
                  </a:lnTo>
                  <a:lnTo>
                    <a:pt x="3345942" y="2462459"/>
                  </a:lnTo>
                  <a:lnTo>
                    <a:pt x="3306572" y="2470404"/>
                  </a:lnTo>
                  <a:lnTo>
                    <a:pt x="101092" y="2470404"/>
                  </a:lnTo>
                  <a:lnTo>
                    <a:pt x="61722" y="2462459"/>
                  </a:lnTo>
                  <a:lnTo>
                    <a:pt x="29591" y="2440793"/>
                  </a:lnTo>
                  <a:lnTo>
                    <a:pt x="7937" y="2408660"/>
                  </a:lnTo>
                  <a:lnTo>
                    <a:pt x="0" y="2369312"/>
                  </a:lnTo>
                  <a:lnTo>
                    <a:pt x="0" y="1964943"/>
                  </a:lnTo>
                  <a:close/>
                </a:path>
              </a:pathLst>
            </a:custGeom>
            <a:ln w="28575">
              <a:solidFill>
                <a:srgbClr val="000000"/>
              </a:solidFill>
            </a:ln>
          </p:spPr>
          <p:txBody>
            <a:bodyPr wrap="square" lIns="0" tIns="0" rIns="0" bIns="0" rtlCol="0"/>
            <a:lstStyle/>
            <a:p>
              <a:endParaRPr sz="1050"/>
            </a:p>
          </p:txBody>
        </p:sp>
        <p:sp>
          <p:nvSpPr>
            <p:cNvPr id="11" name="object 11"/>
            <p:cNvSpPr/>
            <p:nvPr/>
          </p:nvSpPr>
          <p:spPr>
            <a:xfrm>
              <a:off x="4164076" y="2084069"/>
              <a:ext cx="85725" cy="3120390"/>
            </a:xfrm>
            <a:custGeom>
              <a:avLst/>
              <a:gdLst/>
              <a:ahLst/>
              <a:cxnLst/>
              <a:rect l="l" t="t" r="r" b="b"/>
              <a:pathLst>
                <a:path w="85725" h="3120390">
                  <a:moveTo>
                    <a:pt x="85725" y="2880741"/>
                  </a:moveTo>
                  <a:lnTo>
                    <a:pt x="78549" y="2866390"/>
                  </a:lnTo>
                  <a:lnTo>
                    <a:pt x="42926" y="2795016"/>
                  </a:lnTo>
                  <a:lnTo>
                    <a:pt x="0" y="2880741"/>
                  </a:lnTo>
                  <a:lnTo>
                    <a:pt x="28575" y="2880741"/>
                  </a:lnTo>
                  <a:lnTo>
                    <a:pt x="28575" y="3034157"/>
                  </a:lnTo>
                  <a:lnTo>
                    <a:pt x="0" y="3034157"/>
                  </a:lnTo>
                  <a:lnTo>
                    <a:pt x="42926" y="3119882"/>
                  </a:lnTo>
                  <a:lnTo>
                    <a:pt x="78549" y="3048508"/>
                  </a:lnTo>
                  <a:lnTo>
                    <a:pt x="85725" y="3034157"/>
                  </a:lnTo>
                  <a:lnTo>
                    <a:pt x="57150" y="3034157"/>
                  </a:lnTo>
                  <a:lnTo>
                    <a:pt x="57150" y="2880741"/>
                  </a:lnTo>
                  <a:lnTo>
                    <a:pt x="85725" y="2880741"/>
                  </a:lnTo>
                  <a:close/>
                </a:path>
                <a:path w="85725" h="3120390">
                  <a:moveTo>
                    <a:pt x="85725" y="1948053"/>
                  </a:moveTo>
                  <a:lnTo>
                    <a:pt x="78549" y="1933702"/>
                  </a:lnTo>
                  <a:lnTo>
                    <a:pt x="42926" y="1862328"/>
                  </a:lnTo>
                  <a:lnTo>
                    <a:pt x="0" y="1948053"/>
                  </a:lnTo>
                  <a:lnTo>
                    <a:pt x="28575" y="1948053"/>
                  </a:lnTo>
                  <a:lnTo>
                    <a:pt x="28575" y="2102993"/>
                  </a:lnTo>
                  <a:lnTo>
                    <a:pt x="0" y="2102993"/>
                  </a:lnTo>
                  <a:lnTo>
                    <a:pt x="42926" y="2188718"/>
                  </a:lnTo>
                  <a:lnTo>
                    <a:pt x="78549" y="2117344"/>
                  </a:lnTo>
                  <a:lnTo>
                    <a:pt x="85725" y="2102993"/>
                  </a:lnTo>
                  <a:lnTo>
                    <a:pt x="57150" y="2102993"/>
                  </a:lnTo>
                  <a:lnTo>
                    <a:pt x="57150" y="1948053"/>
                  </a:lnTo>
                  <a:lnTo>
                    <a:pt x="85725" y="1948053"/>
                  </a:lnTo>
                  <a:close/>
                </a:path>
                <a:path w="85725" h="3120390">
                  <a:moveTo>
                    <a:pt x="85725" y="1016889"/>
                  </a:moveTo>
                  <a:lnTo>
                    <a:pt x="78549" y="1002538"/>
                  </a:lnTo>
                  <a:lnTo>
                    <a:pt x="42926" y="931164"/>
                  </a:lnTo>
                  <a:lnTo>
                    <a:pt x="0" y="1016889"/>
                  </a:lnTo>
                  <a:lnTo>
                    <a:pt x="28575" y="1016889"/>
                  </a:lnTo>
                  <a:lnTo>
                    <a:pt x="28575" y="1169162"/>
                  </a:lnTo>
                  <a:lnTo>
                    <a:pt x="0" y="1169162"/>
                  </a:lnTo>
                  <a:lnTo>
                    <a:pt x="42926" y="1254887"/>
                  </a:lnTo>
                  <a:lnTo>
                    <a:pt x="78613" y="1183386"/>
                  </a:lnTo>
                  <a:lnTo>
                    <a:pt x="85725" y="1169162"/>
                  </a:lnTo>
                  <a:lnTo>
                    <a:pt x="57150" y="1169162"/>
                  </a:lnTo>
                  <a:lnTo>
                    <a:pt x="57150" y="1016889"/>
                  </a:lnTo>
                  <a:lnTo>
                    <a:pt x="85725" y="1016889"/>
                  </a:lnTo>
                  <a:close/>
                </a:path>
                <a:path w="85725" h="3120390">
                  <a:moveTo>
                    <a:pt x="85725" y="85725"/>
                  </a:moveTo>
                  <a:lnTo>
                    <a:pt x="78549" y="71374"/>
                  </a:lnTo>
                  <a:lnTo>
                    <a:pt x="42926" y="0"/>
                  </a:lnTo>
                  <a:lnTo>
                    <a:pt x="0" y="85725"/>
                  </a:lnTo>
                  <a:lnTo>
                    <a:pt x="28575" y="85725"/>
                  </a:lnTo>
                  <a:lnTo>
                    <a:pt x="28575" y="239141"/>
                  </a:lnTo>
                  <a:lnTo>
                    <a:pt x="0" y="239141"/>
                  </a:lnTo>
                  <a:lnTo>
                    <a:pt x="42926" y="324866"/>
                  </a:lnTo>
                  <a:lnTo>
                    <a:pt x="78549" y="253492"/>
                  </a:lnTo>
                  <a:lnTo>
                    <a:pt x="85725" y="239141"/>
                  </a:lnTo>
                  <a:lnTo>
                    <a:pt x="57150" y="239141"/>
                  </a:lnTo>
                  <a:lnTo>
                    <a:pt x="57150" y="85725"/>
                  </a:lnTo>
                  <a:lnTo>
                    <a:pt x="85725" y="85725"/>
                  </a:lnTo>
                  <a:close/>
                </a:path>
              </a:pathLst>
            </a:custGeom>
            <a:solidFill>
              <a:srgbClr val="000000"/>
            </a:solidFill>
          </p:spPr>
          <p:txBody>
            <a:bodyPr wrap="square" lIns="0" tIns="0" rIns="0" bIns="0" rtlCol="0"/>
            <a:lstStyle/>
            <a:p>
              <a:endParaRPr sz="1050"/>
            </a:p>
          </p:txBody>
        </p:sp>
        <p:sp>
          <p:nvSpPr>
            <p:cNvPr id="12" name="object 12"/>
            <p:cNvSpPr/>
            <p:nvPr/>
          </p:nvSpPr>
          <p:spPr>
            <a:xfrm>
              <a:off x="2157222" y="2320290"/>
              <a:ext cx="212090" cy="798830"/>
            </a:xfrm>
            <a:custGeom>
              <a:avLst/>
              <a:gdLst/>
              <a:ahLst/>
              <a:cxnLst/>
              <a:rect l="l" t="t" r="r" b="b"/>
              <a:pathLst>
                <a:path w="212089" h="798830">
                  <a:moveTo>
                    <a:pt x="211835" y="798576"/>
                  </a:moveTo>
                  <a:lnTo>
                    <a:pt x="170586" y="797192"/>
                  </a:lnTo>
                  <a:lnTo>
                    <a:pt x="136921" y="793416"/>
                  </a:lnTo>
                  <a:lnTo>
                    <a:pt x="114234" y="787806"/>
                  </a:lnTo>
                  <a:lnTo>
                    <a:pt x="105917" y="780923"/>
                  </a:lnTo>
                  <a:lnTo>
                    <a:pt x="105917" y="416940"/>
                  </a:lnTo>
                  <a:lnTo>
                    <a:pt x="97601" y="410057"/>
                  </a:lnTo>
                  <a:lnTo>
                    <a:pt x="74914" y="404447"/>
                  </a:lnTo>
                  <a:lnTo>
                    <a:pt x="41249" y="400671"/>
                  </a:lnTo>
                  <a:lnTo>
                    <a:pt x="0" y="399288"/>
                  </a:lnTo>
                  <a:lnTo>
                    <a:pt x="41249" y="397904"/>
                  </a:lnTo>
                  <a:lnTo>
                    <a:pt x="74914" y="394128"/>
                  </a:lnTo>
                  <a:lnTo>
                    <a:pt x="97601" y="388518"/>
                  </a:lnTo>
                  <a:lnTo>
                    <a:pt x="105917" y="381635"/>
                  </a:lnTo>
                  <a:lnTo>
                    <a:pt x="105917" y="17652"/>
                  </a:lnTo>
                  <a:lnTo>
                    <a:pt x="114234" y="10769"/>
                  </a:lnTo>
                  <a:lnTo>
                    <a:pt x="136921" y="5159"/>
                  </a:lnTo>
                  <a:lnTo>
                    <a:pt x="170586" y="1383"/>
                  </a:lnTo>
                  <a:lnTo>
                    <a:pt x="211835" y="0"/>
                  </a:lnTo>
                </a:path>
              </a:pathLst>
            </a:custGeom>
            <a:ln w="28574">
              <a:solidFill>
                <a:srgbClr val="000000"/>
              </a:solidFill>
            </a:ln>
          </p:spPr>
          <p:txBody>
            <a:bodyPr wrap="square" lIns="0" tIns="0" rIns="0" bIns="0" rtlCol="0"/>
            <a:lstStyle/>
            <a:p>
              <a:endParaRPr sz="1050"/>
            </a:p>
          </p:txBody>
        </p:sp>
      </p:grpSp>
      <p:sp>
        <p:nvSpPr>
          <p:cNvPr id="13" name="object 13"/>
          <p:cNvSpPr txBox="1"/>
          <p:nvPr/>
        </p:nvSpPr>
        <p:spPr>
          <a:xfrm>
            <a:off x="1303860" y="2970639"/>
            <a:ext cx="3139440" cy="1628010"/>
          </a:xfrm>
          <a:prstGeom prst="rect">
            <a:avLst/>
          </a:prstGeom>
        </p:spPr>
        <p:txBody>
          <a:bodyPr vert="horz" wrap="square" lIns="0" tIns="9525" rIns="0" bIns="0" rtlCol="0">
            <a:spAutoFit/>
          </a:bodyPr>
          <a:lstStyle/>
          <a:p>
            <a:pPr marL="941546" algn="ctr">
              <a:spcBef>
                <a:spcPts val="75"/>
              </a:spcBef>
            </a:pPr>
            <a:r>
              <a:rPr sz="1350" dirty="0">
                <a:solidFill>
                  <a:srgbClr val="FF0000"/>
                </a:solidFill>
                <a:latin typeface="Calibri"/>
                <a:cs typeface="Calibri"/>
              </a:rPr>
              <a:t>E</a:t>
            </a:r>
            <a:r>
              <a:rPr sz="1350" dirty="0">
                <a:latin typeface="Calibri"/>
                <a:cs typeface="Calibri"/>
              </a:rPr>
              <a:t>nforcement</a:t>
            </a:r>
            <a:r>
              <a:rPr sz="1350" spc="-56" dirty="0">
                <a:latin typeface="Calibri"/>
                <a:cs typeface="Calibri"/>
              </a:rPr>
              <a:t> </a:t>
            </a:r>
            <a:r>
              <a:rPr sz="1350" spc="-8" dirty="0">
                <a:latin typeface="Calibri"/>
                <a:cs typeface="Calibri"/>
              </a:rPr>
              <a:t>models</a:t>
            </a:r>
            <a:endParaRPr sz="1350">
              <a:latin typeface="Calibri"/>
              <a:cs typeface="Calibri"/>
            </a:endParaRPr>
          </a:p>
          <a:p>
            <a:pPr marL="9525">
              <a:spcBef>
                <a:spcPts val="998"/>
              </a:spcBef>
            </a:pPr>
            <a:r>
              <a:rPr sz="1350" spc="-19" dirty="0">
                <a:latin typeface="Calibri"/>
                <a:cs typeface="Calibri"/>
              </a:rPr>
              <a:t>How</a:t>
            </a:r>
            <a:endParaRPr sz="1350">
              <a:latin typeface="Calibri"/>
              <a:cs typeface="Calibri"/>
            </a:endParaRPr>
          </a:p>
          <a:p>
            <a:pPr marL="941546" algn="ctr">
              <a:spcBef>
                <a:spcPts val="1271"/>
              </a:spcBef>
            </a:pPr>
            <a:r>
              <a:rPr sz="1350" dirty="0">
                <a:solidFill>
                  <a:srgbClr val="FF0000"/>
                </a:solidFill>
                <a:latin typeface="Calibri"/>
                <a:cs typeface="Calibri"/>
              </a:rPr>
              <a:t>I</a:t>
            </a:r>
            <a:r>
              <a:rPr sz="1350" dirty="0">
                <a:latin typeface="Calibri"/>
                <a:cs typeface="Calibri"/>
              </a:rPr>
              <a:t>mplementation</a:t>
            </a:r>
            <a:r>
              <a:rPr sz="1350" spc="-60" dirty="0">
                <a:latin typeface="Calibri"/>
                <a:cs typeface="Calibri"/>
              </a:rPr>
              <a:t> </a:t>
            </a:r>
            <a:r>
              <a:rPr sz="1350" spc="-8" dirty="0">
                <a:latin typeface="Calibri"/>
                <a:cs typeface="Calibri"/>
              </a:rPr>
              <a:t>models</a:t>
            </a:r>
            <a:endParaRPr sz="1350">
              <a:latin typeface="Calibri"/>
              <a:cs typeface="Calibri"/>
            </a:endParaRPr>
          </a:p>
          <a:p>
            <a:pPr>
              <a:lnSpc>
                <a:spcPct val="100000"/>
              </a:lnSpc>
            </a:pPr>
            <a:endParaRPr sz="1350">
              <a:latin typeface="Calibri"/>
              <a:cs typeface="Calibri"/>
            </a:endParaRPr>
          </a:p>
          <a:p>
            <a:pPr>
              <a:spcBef>
                <a:spcPts val="585"/>
              </a:spcBef>
            </a:pPr>
            <a:endParaRPr sz="1350">
              <a:latin typeface="Calibri"/>
              <a:cs typeface="Calibri"/>
            </a:endParaRPr>
          </a:p>
          <a:p>
            <a:pPr marL="941070" algn="ctr">
              <a:spcBef>
                <a:spcPts val="4"/>
              </a:spcBef>
            </a:pPr>
            <a:r>
              <a:rPr sz="1350" dirty="0">
                <a:latin typeface="Calibri"/>
                <a:cs typeface="Calibri"/>
              </a:rPr>
              <a:t>Trusted</a:t>
            </a:r>
            <a:r>
              <a:rPr sz="1350" spc="-71" dirty="0">
                <a:latin typeface="Calibri"/>
                <a:cs typeface="Calibri"/>
              </a:rPr>
              <a:t> </a:t>
            </a:r>
            <a:r>
              <a:rPr sz="1350" dirty="0">
                <a:latin typeface="Calibri"/>
                <a:cs typeface="Calibri"/>
              </a:rPr>
              <a:t>Computing</a:t>
            </a:r>
            <a:r>
              <a:rPr sz="1350" spc="-60" dirty="0">
                <a:latin typeface="Calibri"/>
                <a:cs typeface="Calibri"/>
              </a:rPr>
              <a:t> </a:t>
            </a:r>
            <a:r>
              <a:rPr sz="1350" spc="-8" dirty="0">
                <a:latin typeface="Calibri"/>
                <a:cs typeface="Calibri"/>
              </a:rPr>
              <a:t>Technology</a:t>
            </a:r>
            <a:endParaRPr sz="1350">
              <a:latin typeface="Calibri"/>
              <a:cs typeface="Calibri"/>
            </a:endParaRPr>
          </a:p>
        </p:txBody>
      </p:sp>
      <p:sp>
        <p:nvSpPr>
          <p:cNvPr id="14" name="object 14"/>
          <p:cNvSpPr txBox="1"/>
          <p:nvPr/>
        </p:nvSpPr>
        <p:spPr>
          <a:xfrm>
            <a:off x="861188" y="1682559"/>
            <a:ext cx="940368" cy="201978"/>
          </a:xfrm>
          <a:prstGeom prst="rect">
            <a:avLst/>
          </a:prstGeom>
        </p:spPr>
        <p:txBody>
          <a:bodyPr vert="horz" wrap="square" lIns="0" tIns="9525" rIns="0" bIns="0" rtlCol="0">
            <a:spAutoFit/>
          </a:bodyPr>
          <a:lstStyle/>
          <a:p>
            <a:pPr marL="9525">
              <a:lnSpc>
                <a:spcPts val="1538"/>
              </a:lnSpc>
            </a:pPr>
            <a:r>
              <a:rPr lang="en-US" sz="1350" b="1" dirty="0">
                <a:solidFill>
                  <a:srgbClr val="FF0000"/>
                </a:solidFill>
                <a:latin typeface="Calibri"/>
                <a:cs typeface="Calibri"/>
              </a:rPr>
              <a:t>This</a:t>
            </a:r>
            <a:r>
              <a:rPr lang="en-US" sz="1350" b="1" spc="-15" dirty="0">
                <a:solidFill>
                  <a:srgbClr val="FF0000"/>
                </a:solidFill>
                <a:latin typeface="Calibri"/>
                <a:cs typeface="Calibri"/>
              </a:rPr>
              <a:t> </a:t>
            </a:r>
            <a:r>
              <a:rPr lang="en-US" sz="1350" b="1" spc="-8" dirty="0">
                <a:solidFill>
                  <a:srgbClr val="FF0000"/>
                </a:solidFill>
                <a:latin typeface="Calibri"/>
                <a:cs typeface="Calibri"/>
              </a:rPr>
              <a:t>lecture</a:t>
            </a:r>
            <a:endParaRPr lang="en-US" sz="1350" dirty="0">
              <a:latin typeface="Calibri"/>
              <a:cs typeface="Calibri"/>
            </a:endParaRPr>
          </a:p>
        </p:txBody>
      </p:sp>
      <p:sp>
        <p:nvSpPr>
          <p:cNvPr id="15" name="object 15"/>
          <p:cNvSpPr txBox="1"/>
          <p:nvPr/>
        </p:nvSpPr>
        <p:spPr>
          <a:xfrm>
            <a:off x="1242328" y="2250835"/>
            <a:ext cx="401003" cy="217367"/>
          </a:xfrm>
          <a:prstGeom prst="rect">
            <a:avLst/>
          </a:prstGeom>
        </p:spPr>
        <p:txBody>
          <a:bodyPr vert="horz" wrap="square" lIns="0" tIns="9525" rIns="0" bIns="0" rtlCol="0">
            <a:spAutoFit/>
          </a:bodyPr>
          <a:lstStyle/>
          <a:p>
            <a:pPr marL="9525">
              <a:spcBef>
                <a:spcPts val="75"/>
              </a:spcBef>
            </a:pPr>
            <a:r>
              <a:rPr sz="1350" spc="-15" dirty="0">
                <a:latin typeface="Calibri"/>
                <a:cs typeface="Calibri"/>
              </a:rPr>
              <a:t>What</a:t>
            </a:r>
            <a:endParaRPr sz="1350">
              <a:latin typeface="Calibri"/>
              <a:cs typeface="Calibri"/>
            </a:endParaRPr>
          </a:p>
        </p:txBody>
      </p:sp>
      <p:sp>
        <p:nvSpPr>
          <p:cNvPr id="16" name="object 16"/>
          <p:cNvSpPr/>
          <p:nvPr/>
        </p:nvSpPr>
        <p:spPr>
          <a:xfrm>
            <a:off x="1672572" y="1872882"/>
            <a:ext cx="394335" cy="294323"/>
          </a:xfrm>
          <a:custGeom>
            <a:avLst/>
            <a:gdLst/>
            <a:ahLst/>
            <a:cxnLst/>
            <a:rect l="l" t="t" r="r" b="b"/>
            <a:pathLst>
              <a:path w="525780" h="392430">
                <a:moveTo>
                  <a:pt x="422275" y="339781"/>
                </a:moveTo>
                <a:lnTo>
                  <a:pt x="399795" y="370459"/>
                </a:lnTo>
                <a:lnTo>
                  <a:pt x="525780" y="391922"/>
                </a:lnTo>
                <a:lnTo>
                  <a:pt x="504761" y="351027"/>
                </a:lnTo>
                <a:lnTo>
                  <a:pt x="437642" y="351027"/>
                </a:lnTo>
                <a:lnTo>
                  <a:pt x="422275" y="339781"/>
                </a:lnTo>
                <a:close/>
              </a:path>
              <a:path w="525780" h="392430">
                <a:moveTo>
                  <a:pt x="444826" y="309007"/>
                </a:moveTo>
                <a:lnTo>
                  <a:pt x="422275" y="339781"/>
                </a:lnTo>
                <a:lnTo>
                  <a:pt x="437642" y="351027"/>
                </a:lnTo>
                <a:lnTo>
                  <a:pt x="460247" y="320293"/>
                </a:lnTo>
                <a:lnTo>
                  <a:pt x="444826" y="309007"/>
                </a:lnTo>
                <a:close/>
              </a:path>
              <a:path w="525780" h="392430">
                <a:moveTo>
                  <a:pt x="467359" y="278257"/>
                </a:moveTo>
                <a:lnTo>
                  <a:pt x="444826" y="309007"/>
                </a:lnTo>
                <a:lnTo>
                  <a:pt x="460247" y="320293"/>
                </a:lnTo>
                <a:lnTo>
                  <a:pt x="437642" y="351027"/>
                </a:lnTo>
                <a:lnTo>
                  <a:pt x="504761" y="351027"/>
                </a:lnTo>
                <a:lnTo>
                  <a:pt x="467359" y="278257"/>
                </a:lnTo>
                <a:close/>
              </a:path>
              <a:path w="525780" h="392430">
                <a:moveTo>
                  <a:pt x="22606" y="0"/>
                </a:moveTo>
                <a:lnTo>
                  <a:pt x="0" y="30734"/>
                </a:lnTo>
                <a:lnTo>
                  <a:pt x="422275" y="339781"/>
                </a:lnTo>
                <a:lnTo>
                  <a:pt x="444826" y="309007"/>
                </a:lnTo>
                <a:lnTo>
                  <a:pt x="22606" y="0"/>
                </a:lnTo>
                <a:close/>
              </a:path>
            </a:pathLst>
          </a:custGeom>
          <a:solidFill>
            <a:srgbClr val="FF0000"/>
          </a:solidFill>
        </p:spPr>
        <p:txBody>
          <a:bodyPr wrap="square" lIns="0" tIns="0" rIns="0" bIns="0" rtlCol="0"/>
          <a:lstStyle/>
          <a:p>
            <a:endParaRPr sz="1050"/>
          </a:p>
        </p:txBody>
      </p:sp>
      <p:sp>
        <p:nvSpPr>
          <p:cNvPr id="23" name="TextBox 22">
            <a:extLst>
              <a:ext uri="{FF2B5EF4-FFF2-40B4-BE49-F238E27FC236}">
                <a16:creationId xmlns:a16="http://schemas.microsoft.com/office/drawing/2014/main" id="{8FEAA28F-00F6-7897-D76A-FCD529440FB5}"/>
              </a:ext>
            </a:extLst>
          </p:cNvPr>
          <p:cNvSpPr txBox="1"/>
          <p:nvPr/>
        </p:nvSpPr>
        <p:spPr>
          <a:xfrm>
            <a:off x="2476095" y="1565116"/>
            <a:ext cx="2147323" cy="284693"/>
          </a:xfrm>
          <a:prstGeom prst="rect">
            <a:avLst/>
          </a:prstGeom>
          <a:noFill/>
        </p:spPr>
        <p:txBody>
          <a:bodyPr wrap="square">
            <a:spAutoFit/>
          </a:bodyPr>
          <a:lstStyle/>
          <a:p>
            <a:pPr>
              <a:lnSpc>
                <a:spcPts val="1538"/>
              </a:lnSpc>
              <a:spcBef>
                <a:spcPts val="75"/>
              </a:spcBef>
            </a:pPr>
            <a:r>
              <a:rPr lang="en-US" sz="1400" dirty="0">
                <a:latin typeface="Calibri"/>
                <a:cs typeface="Calibri"/>
              </a:rPr>
              <a:t>Security</a:t>
            </a:r>
            <a:r>
              <a:rPr lang="en-US" sz="1400" spc="-30" dirty="0">
                <a:latin typeface="Calibri"/>
                <a:cs typeface="Calibri"/>
              </a:rPr>
              <a:t> </a:t>
            </a:r>
            <a:r>
              <a:rPr lang="en-US" sz="1400" dirty="0">
                <a:latin typeface="Calibri"/>
                <a:cs typeface="Calibri"/>
              </a:rPr>
              <a:t>and</a:t>
            </a:r>
            <a:r>
              <a:rPr lang="en-US" sz="1400" spc="-23" dirty="0">
                <a:latin typeface="Calibri"/>
                <a:cs typeface="Calibri"/>
              </a:rPr>
              <a:t> </a:t>
            </a:r>
            <a:r>
              <a:rPr lang="en-US" sz="1400" dirty="0">
                <a:latin typeface="Calibri"/>
                <a:cs typeface="Calibri"/>
              </a:rPr>
              <a:t>system</a:t>
            </a:r>
            <a:r>
              <a:rPr lang="en-US" sz="1400" spc="-45" dirty="0">
                <a:latin typeface="Calibri"/>
                <a:cs typeface="Calibri"/>
              </a:rPr>
              <a:t> </a:t>
            </a:r>
            <a:r>
              <a:rPr lang="en-US" sz="1400" spc="-8" dirty="0">
                <a:latin typeface="Calibri"/>
                <a:cs typeface="Calibri"/>
              </a:rPr>
              <a:t>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67FB5AB1-4EFF-FFC0-CD5B-EB709BA9DED1}"/>
              </a:ext>
            </a:extLst>
          </p:cNvPr>
          <p:cNvSpPr>
            <a:spLocks noGrp="1"/>
          </p:cNvSpPr>
          <p:nvPr>
            <p:ph type="body" idx="1"/>
          </p:nvPr>
        </p:nvSpPr>
        <p:spPr/>
        <p:txBody>
          <a:bodyPr/>
          <a:lstStyle/>
          <a:p>
            <a:pPr>
              <a:lnSpc>
                <a:spcPct val="114000"/>
              </a:lnSpc>
              <a:tabLst>
                <a:tab pos="180022" algn="l"/>
              </a:tabLst>
            </a:pPr>
            <a:r>
              <a:rPr lang="en-US" sz="2400" dirty="0">
                <a:latin typeface="+mn-lt"/>
              </a:rPr>
              <a:t>Basic abstractions:</a:t>
            </a:r>
          </a:p>
          <a:p>
            <a:pPr marL="522923" lvl="1" indent="-170497">
              <a:lnSpc>
                <a:spcPct val="114000"/>
              </a:lnSpc>
              <a:spcBef>
                <a:spcPts val="184"/>
              </a:spcBef>
              <a:buFont typeface="Arial"/>
              <a:buChar char="•"/>
              <a:tabLst>
                <a:tab pos="522923" algn="l"/>
              </a:tabLst>
            </a:pPr>
            <a:r>
              <a:rPr lang="en-US" sz="1800" b="1" spc="-8" dirty="0">
                <a:latin typeface="+mn-lt"/>
                <a:cs typeface="Calibri"/>
              </a:rPr>
              <a:t>User</a:t>
            </a:r>
            <a:r>
              <a:rPr lang="en-US" sz="1800" spc="-8" dirty="0">
                <a:latin typeface="+mn-lt"/>
                <a:cs typeface="Calibri"/>
              </a:rPr>
              <a:t>: human</a:t>
            </a:r>
          </a:p>
          <a:p>
            <a:pPr marL="522923" lvl="1" indent="-170497">
              <a:lnSpc>
                <a:spcPct val="114000"/>
              </a:lnSpc>
              <a:spcBef>
                <a:spcPts val="184"/>
              </a:spcBef>
              <a:buFont typeface="Arial"/>
              <a:buChar char="•"/>
              <a:tabLst>
                <a:tab pos="522923" algn="l"/>
              </a:tabLst>
            </a:pPr>
            <a:r>
              <a:rPr lang="en-US" sz="1800" b="1" spc="-8" dirty="0">
                <a:latin typeface="+mn-lt"/>
                <a:cs typeface="Calibri"/>
              </a:rPr>
              <a:t>Object</a:t>
            </a:r>
            <a:r>
              <a:rPr lang="en-US" sz="1800" spc="-8" dirty="0">
                <a:latin typeface="+mn-lt"/>
                <a:cs typeface="Calibri"/>
              </a:rPr>
              <a:t>: a piece of data or a resource </a:t>
            </a:r>
            <a:r>
              <a:rPr lang="en-US" sz="1800" dirty="0">
                <a:latin typeface="+mn-lt"/>
              </a:rPr>
              <a:t>(e.g.,</a:t>
            </a:r>
            <a:r>
              <a:rPr lang="en-US" sz="1800" spc="191" dirty="0">
                <a:latin typeface="+mn-lt"/>
              </a:rPr>
              <a:t> </a:t>
            </a:r>
            <a:r>
              <a:rPr lang="en-US" sz="1800" dirty="0">
                <a:latin typeface="+mn-lt"/>
              </a:rPr>
              <a:t>a</a:t>
            </a:r>
            <a:r>
              <a:rPr lang="en-US" sz="1800" spc="191" dirty="0">
                <a:latin typeface="+mn-lt"/>
              </a:rPr>
              <a:t> </a:t>
            </a:r>
            <a:r>
              <a:rPr lang="en-US" sz="1800" dirty="0">
                <a:latin typeface="+mn-lt"/>
              </a:rPr>
              <a:t>file</a:t>
            </a:r>
            <a:r>
              <a:rPr lang="en-US" sz="1800" spc="191" dirty="0">
                <a:latin typeface="+mn-lt"/>
              </a:rPr>
              <a:t> </a:t>
            </a:r>
            <a:r>
              <a:rPr lang="en-US" sz="1800" dirty="0">
                <a:latin typeface="+mn-lt"/>
              </a:rPr>
              <a:t>or</a:t>
            </a:r>
            <a:r>
              <a:rPr lang="en-US" sz="1800" spc="195" dirty="0">
                <a:latin typeface="+mn-lt"/>
              </a:rPr>
              <a:t> </a:t>
            </a:r>
            <a:r>
              <a:rPr lang="en-US" sz="1800" dirty="0">
                <a:latin typeface="+mn-lt"/>
              </a:rPr>
              <a:t>a</a:t>
            </a:r>
            <a:r>
              <a:rPr lang="en-US" sz="1800" spc="188" dirty="0">
                <a:latin typeface="+mn-lt"/>
              </a:rPr>
              <a:t> </a:t>
            </a:r>
            <a:r>
              <a:rPr lang="en-US" sz="1800" dirty="0">
                <a:latin typeface="+mn-lt"/>
              </a:rPr>
              <a:t>network</a:t>
            </a:r>
            <a:r>
              <a:rPr lang="en-US" sz="1800" spc="195" dirty="0">
                <a:latin typeface="+mn-lt"/>
              </a:rPr>
              <a:t> </a:t>
            </a:r>
            <a:r>
              <a:rPr lang="en-US" sz="1800" dirty="0">
                <a:latin typeface="+mn-lt"/>
              </a:rPr>
              <a:t>packet).</a:t>
            </a:r>
            <a:endParaRPr lang="en-US" sz="1800" dirty="0">
              <a:latin typeface="+mn-lt"/>
              <a:cs typeface="Calibri"/>
            </a:endParaRPr>
          </a:p>
          <a:p>
            <a:pPr marL="522923" lvl="1" indent="-170497">
              <a:lnSpc>
                <a:spcPct val="114000"/>
              </a:lnSpc>
              <a:spcBef>
                <a:spcPts val="184"/>
              </a:spcBef>
              <a:buFont typeface="Arial"/>
              <a:buChar char="•"/>
              <a:tabLst>
                <a:tab pos="522923" algn="l"/>
              </a:tabLst>
            </a:pPr>
            <a:r>
              <a:rPr lang="en-US" sz="1800" b="1" spc="-8" dirty="0">
                <a:latin typeface="+mn-lt"/>
                <a:cs typeface="Calibri"/>
              </a:rPr>
              <a:t>Subject</a:t>
            </a:r>
            <a:r>
              <a:rPr lang="en-US" sz="1800" spc="-8" dirty="0">
                <a:latin typeface="+mn-lt"/>
                <a:cs typeface="Calibri"/>
              </a:rPr>
              <a:t>: </a:t>
            </a:r>
            <a:r>
              <a:rPr lang="en-US" sz="1800" dirty="0">
                <a:latin typeface="+mn-lt"/>
              </a:rPr>
              <a:t>an</a:t>
            </a:r>
            <a:r>
              <a:rPr lang="en-US" sz="1800" spc="68" dirty="0">
                <a:latin typeface="+mn-lt"/>
              </a:rPr>
              <a:t> </a:t>
            </a:r>
            <a:r>
              <a:rPr lang="en-US" sz="1800" dirty="0">
                <a:latin typeface="+mn-lt"/>
              </a:rPr>
              <a:t>entity</a:t>
            </a:r>
            <a:r>
              <a:rPr lang="en-US" sz="1800" spc="75" dirty="0">
                <a:latin typeface="+mn-lt"/>
              </a:rPr>
              <a:t> </a:t>
            </a:r>
            <a:r>
              <a:rPr lang="en-US" sz="1800" dirty="0">
                <a:latin typeface="+mn-lt"/>
              </a:rPr>
              <a:t>who</a:t>
            </a:r>
            <a:r>
              <a:rPr lang="en-US" sz="1800" spc="83" dirty="0">
                <a:latin typeface="+mn-lt"/>
              </a:rPr>
              <a:t> </a:t>
            </a:r>
            <a:r>
              <a:rPr lang="en-US" sz="1800" dirty="0">
                <a:latin typeface="+mn-lt"/>
              </a:rPr>
              <a:t>wishes</a:t>
            </a:r>
            <a:r>
              <a:rPr lang="en-US" sz="1800" spc="83" dirty="0">
                <a:latin typeface="+mn-lt"/>
              </a:rPr>
              <a:t> </a:t>
            </a:r>
            <a:r>
              <a:rPr lang="en-US" sz="1800" dirty="0">
                <a:latin typeface="+mn-lt"/>
              </a:rPr>
              <a:t>to</a:t>
            </a:r>
            <a:r>
              <a:rPr lang="en-US" sz="1800" spc="71" dirty="0">
                <a:latin typeface="+mn-lt"/>
              </a:rPr>
              <a:t> </a:t>
            </a:r>
            <a:r>
              <a:rPr lang="en-US" sz="1800" dirty="0">
                <a:latin typeface="+mn-lt"/>
              </a:rPr>
              <a:t>access</a:t>
            </a:r>
            <a:r>
              <a:rPr lang="en-US" sz="1800" spc="79" dirty="0">
                <a:latin typeface="+mn-lt"/>
              </a:rPr>
              <a:t> </a:t>
            </a:r>
            <a:r>
              <a:rPr lang="en-US" sz="1800" dirty="0">
                <a:latin typeface="+mn-lt"/>
              </a:rPr>
              <a:t>a</a:t>
            </a:r>
            <a:r>
              <a:rPr lang="en-US" sz="1800" spc="75" dirty="0">
                <a:latin typeface="+mn-lt"/>
              </a:rPr>
              <a:t> </a:t>
            </a:r>
            <a:r>
              <a:rPr lang="en-US" sz="1800" dirty="0">
                <a:latin typeface="+mn-lt"/>
              </a:rPr>
              <a:t>certain</a:t>
            </a:r>
            <a:r>
              <a:rPr lang="en-US" sz="1800" spc="75" dirty="0">
                <a:latin typeface="+mn-lt"/>
              </a:rPr>
              <a:t> </a:t>
            </a:r>
            <a:r>
              <a:rPr lang="en-US" sz="1800" b="1" dirty="0">
                <a:latin typeface="+mn-lt"/>
                <a:cs typeface="Calibri"/>
              </a:rPr>
              <a:t>object </a:t>
            </a:r>
            <a:r>
              <a:rPr lang="en-US" sz="1800" dirty="0">
                <a:latin typeface="+mn-lt"/>
                <a:cs typeface="Calibri"/>
              </a:rPr>
              <a:t>(e.g., </a:t>
            </a:r>
            <a:r>
              <a:rPr lang="en-US" sz="1800" dirty="0">
                <a:solidFill>
                  <a:srgbClr val="000000"/>
                </a:solidFill>
                <a:latin typeface="+mn-lt"/>
              </a:rPr>
              <a:t>a process executing on behalf of a user)</a:t>
            </a:r>
            <a:endParaRPr lang="en-US" sz="1800" dirty="0">
              <a:latin typeface="+mn-lt"/>
              <a:cs typeface="Calibri"/>
            </a:endParaRPr>
          </a:p>
          <a:p>
            <a:pPr marL="522923" lvl="1" indent="-170497">
              <a:lnSpc>
                <a:spcPct val="114000"/>
              </a:lnSpc>
              <a:spcBef>
                <a:spcPts val="150"/>
              </a:spcBef>
              <a:buFont typeface="Arial"/>
              <a:buChar char="•"/>
              <a:tabLst>
                <a:tab pos="522923" algn="l"/>
              </a:tabLst>
            </a:pPr>
            <a:r>
              <a:rPr lang="en-US" sz="1800" b="1" spc="-8" dirty="0">
                <a:latin typeface="+mn-lt"/>
                <a:cs typeface="Calibri"/>
              </a:rPr>
              <a:t>Rights (</a:t>
            </a:r>
            <a:r>
              <a:rPr lang="en-US" sz="1800" b="1" spc="-8" dirty="0">
                <a:latin typeface="+mn-lt"/>
              </a:rPr>
              <a:t>permissions</a:t>
            </a:r>
            <a:r>
              <a:rPr lang="en-US" sz="1800" b="1" spc="-8" dirty="0">
                <a:latin typeface="+mn-lt"/>
                <a:cs typeface="Calibri"/>
              </a:rPr>
              <a:t>)</a:t>
            </a:r>
            <a:r>
              <a:rPr lang="en-US" sz="1800" spc="-8" dirty="0">
                <a:latin typeface="+mn-lt"/>
                <a:cs typeface="Calibri"/>
              </a:rPr>
              <a:t>: different modes of access</a:t>
            </a:r>
            <a:r>
              <a:rPr lang="en-US" sz="1800" dirty="0">
                <a:latin typeface="+mn-lt"/>
                <a:cs typeface="Calibri"/>
              </a:rPr>
              <a:t> </a:t>
            </a:r>
            <a:r>
              <a:rPr lang="en-US" sz="1800" dirty="0">
                <a:latin typeface="+mn-lt"/>
              </a:rPr>
              <a:t>(e.g.,</a:t>
            </a:r>
            <a:r>
              <a:rPr lang="en-US" sz="1800" spc="-26" dirty="0">
                <a:latin typeface="+mn-lt"/>
              </a:rPr>
              <a:t> </a:t>
            </a:r>
            <a:r>
              <a:rPr lang="en-US" sz="1800" dirty="0">
                <a:latin typeface="+mn-lt"/>
              </a:rPr>
              <a:t>reading,</a:t>
            </a:r>
            <a:r>
              <a:rPr lang="en-US" sz="1800" spc="-34" dirty="0">
                <a:latin typeface="+mn-lt"/>
              </a:rPr>
              <a:t> </a:t>
            </a:r>
            <a:r>
              <a:rPr lang="en-US" sz="1800" dirty="0">
                <a:latin typeface="+mn-lt"/>
              </a:rPr>
              <a:t>writing)</a:t>
            </a:r>
          </a:p>
        </p:txBody>
      </p:sp>
      <p:sp>
        <p:nvSpPr>
          <p:cNvPr id="5" name="object 5"/>
          <p:cNvSpPr txBox="1">
            <a:spLocks noGrp="1"/>
          </p:cNvSpPr>
          <p:nvPr>
            <p:ph type="sldNum" idx="12"/>
          </p:nvPr>
        </p:nvSpPr>
        <p:spPr>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6</a:t>
            </a:fld>
            <a:endParaRPr spc="-1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1832533" y="2432732"/>
            <a:ext cx="1676286" cy="286617"/>
          </a:xfrm>
          <a:prstGeom prst="rect">
            <a:avLst/>
          </a:prstGeom>
        </p:spPr>
        <p:txBody>
          <a:bodyPr vert="horz" wrap="square" lIns="0" tIns="9525" rIns="0" bIns="0" rtlCol="0">
            <a:spAutoFit/>
          </a:bodyPr>
          <a:lstStyle/>
          <a:p>
            <a:pPr>
              <a:spcBef>
                <a:spcPts val="75"/>
              </a:spcBef>
            </a:pPr>
            <a:r>
              <a:rPr sz="1800" dirty="0">
                <a:latin typeface="Calibri"/>
                <a:cs typeface="Calibri"/>
              </a:rPr>
              <a:t>Real</a:t>
            </a:r>
            <a:r>
              <a:rPr sz="1800" spc="-23" dirty="0">
                <a:latin typeface="Calibri"/>
                <a:cs typeface="Calibri"/>
              </a:rPr>
              <a:t> </a:t>
            </a:r>
            <a:r>
              <a:rPr sz="1800" dirty="0">
                <a:latin typeface="Calibri"/>
                <a:cs typeface="Calibri"/>
              </a:rPr>
              <a:t>World</a:t>
            </a:r>
            <a:r>
              <a:rPr sz="1800" spc="-8" dirty="0">
                <a:latin typeface="Calibri"/>
                <a:cs typeface="Calibri"/>
              </a:rPr>
              <a:t> </a:t>
            </a:r>
            <a:r>
              <a:rPr sz="1800" b="1" spc="-15" dirty="0">
                <a:latin typeface="Calibri"/>
                <a:cs typeface="Calibri"/>
              </a:rPr>
              <a:t>User</a:t>
            </a:r>
            <a:endParaRPr sz="1800" dirty="0">
              <a:latin typeface="Calibri"/>
              <a:cs typeface="Calibri"/>
            </a:endParaRPr>
          </a:p>
        </p:txBody>
      </p:sp>
      <p:sp>
        <p:nvSpPr>
          <p:cNvPr id="14" name="TextBox 13">
            <a:extLst>
              <a:ext uri="{FF2B5EF4-FFF2-40B4-BE49-F238E27FC236}">
                <a16:creationId xmlns:a16="http://schemas.microsoft.com/office/drawing/2014/main" id="{F18CC5FD-3683-9D1A-68B7-E1EA38A6206E}"/>
              </a:ext>
            </a:extLst>
          </p:cNvPr>
          <p:cNvSpPr txBox="1"/>
          <p:nvPr/>
        </p:nvSpPr>
        <p:spPr>
          <a:xfrm>
            <a:off x="1832533" y="4027732"/>
            <a:ext cx="4655408" cy="338554"/>
          </a:xfrm>
          <a:prstGeom prst="rect">
            <a:avLst/>
          </a:prstGeom>
          <a:noFill/>
        </p:spPr>
        <p:txBody>
          <a:bodyPr wrap="square">
            <a:spAutoFit/>
          </a:bodyPr>
          <a:lstStyle/>
          <a:p>
            <a:pPr marL="180022" indent="-170497">
              <a:spcBef>
                <a:spcPts val="1193"/>
              </a:spcBef>
              <a:buFont typeface="Arial"/>
              <a:buChar char="•"/>
              <a:tabLst>
                <a:tab pos="180022" algn="l"/>
              </a:tabLst>
            </a:pPr>
            <a:r>
              <a:rPr lang="en-US" sz="1600" dirty="0">
                <a:latin typeface="Calibri"/>
                <a:cs typeface="Calibri"/>
              </a:rPr>
              <a:t>A</a:t>
            </a:r>
            <a:r>
              <a:rPr lang="en-US" sz="1600" spc="-34" dirty="0">
                <a:latin typeface="Calibri"/>
                <a:cs typeface="Calibri"/>
              </a:rPr>
              <a:t> </a:t>
            </a:r>
            <a:r>
              <a:rPr lang="en-US" sz="1600" dirty="0">
                <a:latin typeface="Calibri"/>
                <a:cs typeface="Calibri"/>
              </a:rPr>
              <a:t>Principal</a:t>
            </a:r>
            <a:r>
              <a:rPr lang="en-US" sz="1600" spc="-30" dirty="0">
                <a:latin typeface="Calibri"/>
                <a:cs typeface="Calibri"/>
              </a:rPr>
              <a:t> </a:t>
            </a:r>
            <a:r>
              <a:rPr lang="en-US" sz="1600" dirty="0">
                <a:latin typeface="Calibri"/>
                <a:cs typeface="Calibri"/>
              </a:rPr>
              <a:t>is</a:t>
            </a:r>
            <a:r>
              <a:rPr lang="en-US" sz="1600" spc="-45" dirty="0">
                <a:latin typeface="Calibri"/>
                <a:cs typeface="Calibri"/>
              </a:rPr>
              <a:t> </a:t>
            </a:r>
            <a:r>
              <a:rPr lang="en-US" sz="1600" dirty="0">
                <a:latin typeface="Calibri"/>
                <a:cs typeface="Calibri"/>
              </a:rPr>
              <a:t>an</a:t>
            </a:r>
            <a:r>
              <a:rPr lang="en-US" sz="1600" spc="-38" dirty="0">
                <a:latin typeface="Calibri"/>
                <a:cs typeface="Calibri"/>
              </a:rPr>
              <a:t> </a:t>
            </a:r>
            <a:r>
              <a:rPr lang="en-US" sz="1600" dirty="0">
                <a:latin typeface="Calibri"/>
                <a:cs typeface="Calibri"/>
              </a:rPr>
              <a:t>User</a:t>
            </a:r>
            <a:r>
              <a:rPr lang="en-US" sz="1600" spc="-41" dirty="0">
                <a:latin typeface="Calibri"/>
                <a:cs typeface="Calibri"/>
              </a:rPr>
              <a:t> </a:t>
            </a:r>
            <a:r>
              <a:rPr lang="en-US" sz="1600" dirty="0">
                <a:latin typeface="Calibri"/>
                <a:cs typeface="Calibri"/>
              </a:rPr>
              <a:t>authenticated</a:t>
            </a:r>
            <a:r>
              <a:rPr lang="en-US" sz="1600" spc="-19" dirty="0">
                <a:latin typeface="Calibri"/>
                <a:cs typeface="Calibri"/>
              </a:rPr>
              <a:t> </a:t>
            </a:r>
            <a:r>
              <a:rPr lang="en-US" sz="1600" dirty="0">
                <a:latin typeface="Calibri"/>
                <a:cs typeface="Calibri"/>
              </a:rPr>
              <a:t>in</a:t>
            </a:r>
            <a:r>
              <a:rPr lang="en-US" sz="1600" spc="-41" dirty="0">
                <a:latin typeface="Calibri"/>
                <a:cs typeface="Calibri"/>
              </a:rPr>
              <a:t> </a:t>
            </a:r>
            <a:r>
              <a:rPr lang="en-US" sz="1600" dirty="0">
                <a:latin typeface="Calibri"/>
                <a:cs typeface="Calibri"/>
              </a:rPr>
              <a:t>a</a:t>
            </a:r>
            <a:r>
              <a:rPr lang="en-US" sz="1600" spc="-41" dirty="0">
                <a:latin typeface="Calibri"/>
                <a:cs typeface="Calibri"/>
              </a:rPr>
              <a:t> </a:t>
            </a:r>
            <a:r>
              <a:rPr lang="en-US" sz="1600" spc="-8" dirty="0">
                <a:latin typeface="Calibri"/>
                <a:cs typeface="Calibri"/>
              </a:rPr>
              <a:t>context</a:t>
            </a:r>
            <a:endParaRPr lang="en-US" sz="16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sp>
        <p:nvSpPr>
          <p:cNvPr id="3" name="object 3"/>
          <p:cNvSpPr txBox="1"/>
          <p:nvPr/>
        </p:nvSpPr>
        <p:spPr>
          <a:xfrm>
            <a:off x="1720055" y="4233091"/>
            <a:ext cx="5041582" cy="332303"/>
          </a:xfrm>
          <a:prstGeom prst="rect">
            <a:avLst/>
          </a:prstGeom>
        </p:spPr>
        <p:txBody>
          <a:bodyPr vert="horz" wrap="square" lIns="0" tIns="9049" rIns="0" bIns="0" rtlCol="0">
            <a:spAutoFit/>
          </a:bodyPr>
          <a:lstStyle/>
          <a:p>
            <a:pPr marL="9525">
              <a:spcBef>
                <a:spcPts val="71"/>
              </a:spcBef>
            </a:pPr>
            <a:r>
              <a:rPr sz="2100" b="1" i="1" dirty="0">
                <a:latin typeface="Calibri"/>
                <a:cs typeface="Calibri"/>
              </a:rPr>
              <a:t>Example</a:t>
            </a:r>
            <a:r>
              <a:rPr sz="2100" dirty="0">
                <a:latin typeface="Calibri"/>
                <a:cs typeface="Calibri"/>
              </a:rPr>
              <a:t>:</a:t>
            </a:r>
            <a:r>
              <a:rPr sz="2100" spc="-45" dirty="0">
                <a:latin typeface="Calibri"/>
                <a:cs typeface="Calibri"/>
              </a:rPr>
              <a:t> </a:t>
            </a:r>
            <a:r>
              <a:rPr sz="2100" dirty="0">
                <a:latin typeface="Calibri"/>
                <a:cs typeface="Calibri"/>
              </a:rPr>
              <a:t>the</a:t>
            </a:r>
            <a:r>
              <a:rPr sz="2100" spc="-49" dirty="0">
                <a:latin typeface="Calibri"/>
                <a:cs typeface="Calibri"/>
              </a:rPr>
              <a:t> </a:t>
            </a:r>
            <a:r>
              <a:rPr sz="2100" dirty="0">
                <a:latin typeface="Calibri"/>
                <a:cs typeface="Calibri"/>
              </a:rPr>
              <a:t>user</a:t>
            </a:r>
            <a:r>
              <a:rPr sz="2100" spc="-45" dirty="0">
                <a:latin typeface="Calibri"/>
                <a:cs typeface="Calibri"/>
              </a:rPr>
              <a:t> </a:t>
            </a:r>
            <a:r>
              <a:rPr sz="2100" dirty="0">
                <a:latin typeface="Calibri"/>
                <a:cs typeface="Calibri"/>
              </a:rPr>
              <a:t>generates</a:t>
            </a:r>
            <a:r>
              <a:rPr sz="2100" spc="-56" dirty="0">
                <a:latin typeface="Calibri"/>
                <a:cs typeface="Calibri"/>
              </a:rPr>
              <a:t> </a:t>
            </a:r>
            <a:r>
              <a:rPr sz="2100" dirty="0">
                <a:latin typeface="Calibri"/>
                <a:cs typeface="Calibri"/>
              </a:rPr>
              <a:t>multiple</a:t>
            </a:r>
            <a:r>
              <a:rPr sz="2100" spc="-41" dirty="0">
                <a:latin typeface="Calibri"/>
                <a:cs typeface="Calibri"/>
              </a:rPr>
              <a:t> </a:t>
            </a:r>
            <a:r>
              <a:rPr sz="2100" dirty="0">
                <a:latin typeface="Calibri"/>
                <a:cs typeface="Calibri"/>
              </a:rPr>
              <a:t>API</a:t>
            </a:r>
            <a:r>
              <a:rPr sz="2100" spc="-45" dirty="0">
                <a:latin typeface="Calibri"/>
                <a:cs typeface="Calibri"/>
              </a:rPr>
              <a:t> </a:t>
            </a:r>
            <a:r>
              <a:rPr sz="2100" spc="-15" dirty="0">
                <a:latin typeface="Calibri"/>
                <a:cs typeface="Calibri"/>
              </a:rPr>
              <a:t>keys</a:t>
            </a:r>
            <a:endParaRPr sz="2100" dirty="0">
              <a:latin typeface="Calibri"/>
              <a:cs typeface="Calibri"/>
            </a:endParaRPr>
          </a:p>
        </p:txBody>
      </p:sp>
      <p:grpSp>
        <p:nvGrpSpPr>
          <p:cNvPr id="4" name="object 4"/>
          <p:cNvGrpSpPr/>
          <p:nvPr/>
        </p:nvGrpSpPr>
        <p:grpSpPr>
          <a:xfrm>
            <a:off x="3421951" y="1650301"/>
            <a:ext cx="2300288" cy="1843088"/>
            <a:chOff x="4562602" y="2200401"/>
            <a:chExt cx="3067050" cy="2457450"/>
          </a:xfrm>
        </p:grpSpPr>
        <p:pic>
          <p:nvPicPr>
            <p:cNvPr id="5" name="object 5"/>
            <p:cNvPicPr/>
            <p:nvPr/>
          </p:nvPicPr>
          <p:blipFill>
            <a:blip r:embed="rId2" cstate="print"/>
            <a:stretch>
              <a:fillRect/>
            </a:stretch>
          </p:blipFill>
          <p:spPr>
            <a:xfrm>
              <a:off x="4562602" y="3306825"/>
              <a:ext cx="242824" cy="244348"/>
            </a:xfrm>
            <a:prstGeom prst="rect">
              <a:avLst/>
            </a:prstGeom>
          </p:spPr>
        </p:pic>
        <p:pic>
          <p:nvPicPr>
            <p:cNvPr id="6" name="object 6"/>
            <p:cNvPicPr/>
            <p:nvPr/>
          </p:nvPicPr>
          <p:blipFill>
            <a:blip r:embed="rId3" cstate="print"/>
            <a:stretch>
              <a:fillRect/>
            </a:stretch>
          </p:blipFill>
          <p:spPr>
            <a:xfrm>
              <a:off x="7386574" y="2200401"/>
              <a:ext cx="242824" cy="242824"/>
            </a:xfrm>
            <a:prstGeom prst="rect">
              <a:avLst/>
            </a:prstGeom>
          </p:spPr>
        </p:pic>
        <p:pic>
          <p:nvPicPr>
            <p:cNvPr id="7" name="object 7"/>
            <p:cNvPicPr/>
            <p:nvPr/>
          </p:nvPicPr>
          <p:blipFill>
            <a:blip r:embed="rId3" cstate="print"/>
            <a:stretch>
              <a:fillRect/>
            </a:stretch>
          </p:blipFill>
          <p:spPr>
            <a:xfrm>
              <a:off x="7386574" y="4414773"/>
              <a:ext cx="242824" cy="242824"/>
            </a:xfrm>
            <a:prstGeom prst="rect">
              <a:avLst/>
            </a:prstGeom>
          </p:spPr>
        </p:pic>
        <p:pic>
          <p:nvPicPr>
            <p:cNvPr id="8" name="object 8"/>
            <p:cNvPicPr/>
            <p:nvPr/>
          </p:nvPicPr>
          <p:blipFill>
            <a:blip r:embed="rId4" cstate="print"/>
            <a:stretch>
              <a:fillRect/>
            </a:stretch>
          </p:blipFill>
          <p:spPr>
            <a:xfrm>
              <a:off x="7386574" y="3675633"/>
              <a:ext cx="242824" cy="244348"/>
            </a:xfrm>
            <a:prstGeom prst="rect">
              <a:avLst/>
            </a:prstGeom>
          </p:spPr>
        </p:pic>
        <p:pic>
          <p:nvPicPr>
            <p:cNvPr id="9" name="object 9"/>
            <p:cNvPicPr/>
            <p:nvPr/>
          </p:nvPicPr>
          <p:blipFill>
            <a:blip r:embed="rId4" cstate="print"/>
            <a:stretch>
              <a:fillRect/>
            </a:stretch>
          </p:blipFill>
          <p:spPr>
            <a:xfrm>
              <a:off x="7386574" y="2938017"/>
              <a:ext cx="242824" cy="244348"/>
            </a:xfrm>
            <a:prstGeom prst="rect">
              <a:avLst/>
            </a:prstGeom>
          </p:spPr>
        </p:pic>
        <p:sp>
          <p:nvSpPr>
            <p:cNvPr id="10" name="object 10"/>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1" name="object 11"/>
          <p:cNvSpPr txBox="1"/>
          <p:nvPr/>
        </p:nvSpPr>
        <p:spPr>
          <a:xfrm>
            <a:off x="2775346" y="2428440"/>
            <a:ext cx="456724" cy="286617"/>
          </a:xfrm>
          <a:prstGeom prst="rect">
            <a:avLst/>
          </a:prstGeom>
        </p:spPr>
        <p:txBody>
          <a:bodyPr vert="horz" wrap="square" lIns="0" tIns="9525" rIns="0" bIns="0" rtlCol="0">
            <a:spAutoFit/>
          </a:bodyPr>
          <a:lstStyle/>
          <a:p>
            <a:pPr marL="9525">
              <a:spcBef>
                <a:spcPts val="75"/>
              </a:spcBef>
            </a:pPr>
            <a:r>
              <a:rPr sz="1800" b="1" spc="-15" dirty="0">
                <a:latin typeface="Calibri"/>
                <a:cs typeface="Calibri"/>
              </a:rPr>
              <a:t>User</a:t>
            </a:r>
            <a:endParaRPr sz="1800" dirty="0">
              <a:latin typeface="Calibri"/>
              <a:cs typeface="Calibri"/>
            </a:endParaRPr>
          </a:p>
        </p:txBody>
      </p:sp>
      <p:sp>
        <p:nvSpPr>
          <p:cNvPr id="12" name="object 12"/>
          <p:cNvSpPr txBox="1"/>
          <p:nvPr/>
        </p:nvSpPr>
        <p:spPr>
          <a:xfrm>
            <a:off x="2787515" y="2756725"/>
            <a:ext cx="550545"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Jian</a:t>
            </a:r>
            <a:endParaRPr sz="1800" dirty="0">
              <a:latin typeface="Calibri"/>
              <a:cs typeface="Calibri"/>
            </a:endParaRPr>
          </a:p>
        </p:txBody>
      </p:sp>
      <p:sp>
        <p:nvSpPr>
          <p:cNvPr id="13" name="object 13"/>
          <p:cNvSpPr txBox="1"/>
          <p:nvPr/>
        </p:nvSpPr>
        <p:spPr>
          <a:xfrm>
            <a:off x="5540294" y="3142323"/>
            <a:ext cx="2442686" cy="359714"/>
          </a:xfrm>
          <a:prstGeom prst="rect">
            <a:avLst/>
          </a:prstGeom>
        </p:spPr>
        <p:txBody>
          <a:bodyPr vert="horz" wrap="square" lIns="0" tIns="81915" rIns="0" bIns="0" rtlCol="0">
            <a:spAutoFit/>
          </a:bodyPr>
          <a:lstStyle/>
          <a:p>
            <a:pPr marL="388619" algn="ctr">
              <a:spcBef>
                <a:spcPts val="645"/>
              </a:spcBef>
            </a:pPr>
            <a:r>
              <a:rPr lang="en-US" sz="1800" dirty="0" err="1">
                <a:latin typeface="Calibri"/>
                <a:cs typeface="Calibri"/>
              </a:rPr>
              <a:t>Jian</a:t>
            </a:r>
            <a:r>
              <a:rPr sz="1800" dirty="0" err="1">
                <a:latin typeface="Calibri"/>
                <a:cs typeface="Calibri"/>
              </a:rPr>
              <a:t>.Unclassified</a:t>
            </a:r>
            <a:r>
              <a:rPr sz="1800" spc="-90" dirty="0">
                <a:latin typeface="Calibri"/>
                <a:cs typeface="Calibri"/>
              </a:rPr>
              <a:t> </a:t>
            </a:r>
            <a:r>
              <a:rPr sz="1800" spc="-19" dirty="0">
                <a:latin typeface="Calibri"/>
                <a:cs typeface="Calibri"/>
              </a:rPr>
              <a:t>(U)</a:t>
            </a:r>
            <a:endParaRPr sz="1800" dirty="0">
              <a:latin typeface="Calibri"/>
              <a:cs typeface="Calibri"/>
            </a:endParaRPr>
          </a:p>
        </p:txBody>
      </p:sp>
      <p:sp>
        <p:nvSpPr>
          <p:cNvPr id="14" name="object 14"/>
          <p:cNvSpPr txBox="1"/>
          <p:nvPr/>
        </p:nvSpPr>
        <p:spPr>
          <a:xfrm>
            <a:off x="5992559" y="1578349"/>
            <a:ext cx="1970246" cy="832920"/>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spc="-8" dirty="0" err="1">
                <a:latin typeface="Calibri"/>
                <a:cs typeface="Calibri"/>
              </a:rPr>
              <a:t>.</a:t>
            </a:r>
            <a:r>
              <a:rPr lang="en-US" sz="1800" spc="-8" dirty="0" err="1">
                <a:latin typeface="Calibri"/>
                <a:cs typeface="Calibri"/>
              </a:rPr>
              <a:t>T</a:t>
            </a:r>
            <a:r>
              <a:rPr sz="1800" spc="-8" dirty="0" err="1">
                <a:latin typeface="Calibri"/>
                <a:cs typeface="Calibri"/>
              </a:rPr>
              <a:t>op</a:t>
            </a:r>
            <a:r>
              <a:rPr sz="1800" spc="-8" dirty="0">
                <a:latin typeface="Calibri"/>
                <a:cs typeface="Calibri"/>
              </a:rPr>
              <a:t>-</a:t>
            </a:r>
            <a:r>
              <a:rPr lang="en-US" sz="1800" spc="-8" dirty="0">
                <a:latin typeface="Calibri"/>
                <a:cs typeface="Calibri"/>
              </a:rPr>
              <a:t>S</a:t>
            </a:r>
            <a:r>
              <a:rPr sz="1800" dirty="0">
                <a:latin typeface="Calibri"/>
                <a:cs typeface="Calibri"/>
              </a:rPr>
              <a:t>ecret</a:t>
            </a:r>
            <a:r>
              <a:rPr sz="1800" spc="-23" dirty="0">
                <a:latin typeface="Calibri"/>
                <a:cs typeface="Calibri"/>
              </a:rPr>
              <a:t> </a:t>
            </a:r>
            <a:r>
              <a:rPr sz="1800" spc="-15" dirty="0">
                <a:latin typeface="Calibri"/>
                <a:cs typeface="Calibri"/>
              </a:rPr>
              <a:t>(TS)</a:t>
            </a:r>
            <a:endParaRPr sz="1800" dirty="0">
              <a:latin typeface="Calibri"/>
              <a:cs typeface="Calibri"/>
            </a:endParaRPr>
          </a:p>
          <a:p>
            <a:pPr marL="9525">
              <a:spcBef>
                <a:spcPts val="2100"/>
              </a:spcBef>
            </a:pPr>
            <a:r>
              <a:rPr lang="en-US" sz="1800" dirty="0" err="1">
                <a:latin typeface="Calibri"/>
                <a:cs typeface="Calibri"/>
              </a:rPr>
              <a:t>Jian</a:t>
            </a:r>
            <a:r>
              <a:rPr sz="1800" dirty="0" err="1">
                <a:latin typeface="Calibri"/>
                <a:cs typeface="Calibri"/>
              </a:rPr>
              <a:t>.</a:t>
            </a:r>
            <a:r>
              <a:rPr lang="en-US" sz="1800" dirty="0" err="1">
                <a:latin typeface="Calibri"/>
                <a:cs typeface="Calibri"/>
              </a:rPr>
              <a:t>S</a:t>
            </a:r>
            <a:r>
              <a:rPr sz="1800" dirty="0" err="1">
                <a:latin typeface="Calibri"/>
                <a:cs typeface="Calibri"/>
              </a:rPr>
              <a:t>ecret</a:t>
            </a:r>
            <a:r>
              <a:rPr sz="1800" spc="-90" dirty="0">
                <a:latin typeface="Calibri"/>
                <a:cs typeface="Calibri"/>
              </a:rPr>
              <a:t> </a:t>
            </a:r>
            <a:r>
              <a:rPr sz="1800" spc="-19" dirty="0">
                <a:latin typeface="Calibri"/>
                <a:cs typeface="Calibri"/>
              </a:rPr>
              <a:t>(S)</a:t>
            </a:r>
            <a:endParaRPr sz="1800" dirty="0">
              <a:latin typeface="Calibri"/>
              <a:cs typeface="Calibri"/>
            </a:endParaRPr>
          </a:p>
        </p:txBody>
      </p:sp>
      <p:sp>
        <p:nvSpPr>
          <p:cNvPr id="15" name="object 15"/>
          <p:cNvSpPr txBox="1"/>
          <p:nvPr/>
        </p:nvSpPr>
        <p:spPr>
          <a:xfrm>
            <a:off x="5992558" y="2686146"/>
            <a:ext cx="2050733" cy="286617"/>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dirty="0" err="1">
                <a:latin typeface="Calibri"/>
                <a:cs typeface="Calibri"/>
              </a:rPr>
              <a:t>.Confidential</a:t>
            </a:r>
            <a:r>
              <a:rPr sz="1800" spc="-8" dirty="0">
                <a:latin typeface="Calibri"/>
                <a:cs typeface="Calibri"/>
              </a:rPr>
              <a:t> </a:t>
            </a:r>
            <a:r>
              <a:rPr sz="1800" spc="-19" dirty="0">
                <a:latin typeface="Calibri"/>
                <a:cs typeface="Calibri"/>
              </a:rPr>
              <a:t>(C)</a:t>
            </a:r>
            <a:endParaRPr sz="1800" dirty="0">
              <a:latin typeface="Calibri"/>
              <a:cs typeface="Calibri"/>
            </a:endParaRPr>
          </a:p>
        </p:txBody>
      </p:sp>
      <p:sp>
        <p:nvSpPr>
          <p:cNvPr id="16" name="object 11">
            <a:extLst>
              <a:ext uri="{FF2B5EF4-FFF2-40B4-BE49-F238E27FC236}">
                <a16:creationId xmlns:a16="http://schemas.microsoft.com/office/drawing/2014/main" id="{A1A870AD-F9B3-F8CC-A89D-D5F4589DE6AB}"/>
              </a:ext>
            </a:extLst>
          </p:cNvPr>
          <p:cNvSpPr txBox="1"/>
          <p:nvPr/>
        </p:nvSpPr>
        <p:spPr>
          <a:xfrm>
            <a:off x="5052204" y="3577675"/>
            <a:ext cx="1103089" cy="286617"/>
          </a:xfrm>
          <a:prstGeom prst="rect">
            <a:avLst/>
          </a:prstGeom>
        </p:spPr>
        <p:txBody>
          <a:bodyPr vert="horz" wrap="square" lIns="0" tIns="9525" rIns="0" bIns="0" rtlCol="0">
            <a:spAutoFit/>
          </a:bodyPr>
          <a:lstStyle/>
          <a:p>
            <a:pPr marL="9525">
              <a:spcBef>
                <a:spcPts val="75"/>
              </a:spcBef>
            </a:pPr>
            <a:r>
              <a:rPr lang="en-US" sz="1800" b="1" spc="-15" dirty="0">
                <a:latin typeface="Calibri"/>
                <a:cs typeface="Calibri"/>
              </a:rPr>
              <a:t>Principals</a:t>
            </a:r>
            <a:endParaRPr sz="18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6" dirty="0"/>
              <a:t> </a:t>
            </a:r>
            <a:r>
              <a:rPr dirty="0"/>
              <a:t>–</a:t>
            </a:r>
            <a:r>
              <a:rPr spc="-4" dirty="0"/>
              <a:t> </a:t>
            </a:r>
            <a:r>
              <a:rPr dirty="0"/>
              <a:t>Principals</a:t>
            </a:r>
            <a:r>
              <a:rPr spc="-8" dirty="0"/>
              <a:t> </a:t>
            </a:r>
            <a:r>
              <a:rPr dirty="0"/>
              <a:t>and</a:t>
            </a:r>
            <a:r>
              <a:rPr spc="-11" dirty="0"/>
              <a:t> </a:t>
            </a:r>
            <a:r>
              <a:rPr spc="-8" dirty="0"/>
              <a:t>subjects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2484529" y="2470560"/>
            <a:ext cx="843915" cy="286617"/>
          </a:xfrm>
          <a:prstGeom prst="rect">
            <a:avLst/>
          </a:prstGeom>
        </p:spPr>
        <p:txBody>
          <a:bodyPr vert="horz" wrap="square" lIns="0" tIns="9525" rIns="0" bIns="0" rtlCol="0">
            <a:spAutoFit/>
          </a:bodyPr>
          <a:lstStyle/>
          <a:p>
            <a:pPr marL="9525">
              <a:spcBef>
                <a:spcPts val="75"/>
              </a:spcBef>
            </a:pPr>
            <a:r>
              <a:rPr sz="1800" b="1" spc="-8" dirty="0">
                <a:latin typeface="Calibri"/>
                <a:cs typeface="Calibri"/>
              </a:rPr>
              <a:t>Principal</a:t>
            </a:r>
            <a:endParaRPr sz="1800" dirty="0">
              <a:latin typeface="Calibri"/>
              <a:cs typeface="Calibri"/>
            </a:endParaRPr>
          </a:p>
        </p:txBody>
      </p:sp>
      <p:sp>
        <p:nvSpPr>
          <p:cNvPr id="11" name="object 11"/>
          <p:cNvSpPr txBox="1"/>
          <p:nvPr/>
        </p:nvSpPr>
        <p:spPr>
          <a:xfrm>
            <a:off x="1500892" y="4209186"/>
            <a:ext cx="6085046" cy="414537"/>
          </a:xfrm>
          <a:prstGeom prst="rect">
            <a:avLst/>
          </a:prstGeom>
        </p:spPr>
        <p:txBody>
          <a:bodyPr vert="horz" wrap="square" lIns="0" tIns="90488" rIns="0" bIns="0" rtlCol="0">
            <a:spAutoFit/>
          </a:bodyPr>
          <a:lstStyle/>
          <a:p>
            <a:pPr marL="9525">
              <a:spcBef>
                <a:spcPts val="739"/>
              </a:spcBef>
            </a:pPr>
            <a:r>
              <a:rPr sz="2100" dirty="0">
                <a:latin typeface="Calibri"/>
                <a:cs typeface="Calibri"/>
              </a:rPr>
              <a:t>A</a:t>
            </a:r>
            <a:r>
              <a:rPr sz="2100" spc="-26" dirty="0">
                <a:latin typeface="Calibri"/>
                <a:cs typeface="Calibri"/>
              </a:rPr>
              <a:t> </a:t>
            </a:r>
            <a:r>
              <a:rPr sz="2100" dirty="0">
                <a:latin typeface="Calibri"/>
                <a:cs typeface="Calibri"/>
              </a:rPr>
              <a:t>subject</a:t>
            </a:r>
            <a:r>
              <a:rPr sz="2100" spc="-15" dirty="0">
                <a:latin typeface="Calibri"/>
                <a:cs typeface="Calibri"/>
              </a:rPr>
              <a:t> </a:t>
            </a:r>
            <a:r>
              <a:rPr sz="2100" dirty="0">
                <a:latin typeface="Calibri"/>
                <a:cs typeface="Calibri"/>
              </a:rPr>
              <a:t>is</a:t>
            </a:r>
            <a:r>
              <a:rPr sz="2100" spc="-34" dirty="0">
                <a:latin typeface="Calibri"/>
                <a:cs typeface="Calibri"/>
              </a:rPr>
              <a:t> </a:t>
            </a:r>
            <a:r>
              <a:rPr sz="2100" dirty="0">
                <a:latin typeface="Calibri"/>
                <a:cs typeface="Calibri"/>
              </a:rPr>
              <a:t>a</a:t>
            </a:r>
            <a:r>
              <a:rPr sz="2100" spc="-26" dirty="0">
                <a:latin typeface="Calibri"/>
                <a:cs typeface="Calibri"/>
              </a:rPr>
              <a:t> </a:t>
            </a:r>
            <a:r>
              <a:rPr sz="2100" dirty="0">
                <a:latin typeface="Calibri"/>
                <a:cs typeface="Calibri"/>
              </a:rPr>
              <a:t>program</a:t>
            </a:r>
            <a:r>
              <a:rPr sz="2100" spc="-38" dirty="0">
                <a:latin typeface="Calibri"/>
                <a:cs typeface="Calibri"/>
              </a:rPr>
              <a:t> </a:t>
            </a:r>
            <a:r>
              <a:rPr sz="2100" dirty="0">
                <a:latin typeface="Calibri"/>
                <a:cs typeface="Calibri"/>
              </a:rPr>
              <a:t>executing</a:t>
            </a:r>
            <a:r>
              <a:rPr sz="2100" spc="-23" dirty="0">
                <a:latin typeface="Calibri"/>
                <a:cs typeface="Calibri"/>
              </a:rPr>
              <a:t> </a:t>
            </a:r>
            <a:r>
              <a:rPr sz="2100" dirty="0">
                <a:latin typeface="Calibri"/>
                <a:cs typeface="Calibri"/>
              </a:rPr>
              <a:t>on</a:t>
            </a:r>
            <a:r>
              <a:rPr sz="2100" spc="-26" dirty="0">
                <a:latin typeface="Calibri"/>
                <a:cs typeface="Calibri"/>
              </a:rPr>
              <a:t> </a:t>
            </a:r>
            <a:r>
              <a:rPr sz="2100" dirty="0">
                <a:latin typeface="Calibri"/>
                <a:cs typeface="Calibri"/>
              </a:rPr>
              <a:t>behalf</a:t>
            </a:r>
            <a:r>
              <a:rPr sz="2100" spc="-26" dirty="0">
                <a:latin typeface="Calibri"/>
                <a:cs typeface="Calibri"/>
              </a:rPr>
              <a:t> </a:t>
            </a:r>
            <a:r>
              <a:rPr sz="2100" dirty="0">
                <a:latin typeface="Calibri"/>
                <a:cs typeface="Calibri"/>
              </a:rPr>
              <a:t>of</a:t>
            </a:r>
            <a:r>
              <a:rPr sz="2100" spc="-34" dirty="0">
                <a:latin typeface="Calibri"/>
                <a:cs typeface="Calibri"/>
              </a:rPr>
              <a:t> </a:t>
            </a:r>
            <a:r>
              <a:rPr sz="2100" dirty="0">
                <a:latin typeface="Calibri"/>
                <a:cs typeface="Calibri"/>
              </a:rPr>
              <a:t>a</a:t>
            </a:r>
            <a:r>
              <a:rPr sz="2100" spc="-26" dirty="0">
                <a:latin typeface="Calibri"/>
                <a:cs typeface="Calibri"/>
              </a:rPr>
              <a:t> </a:t>
            </a:r>
            <a:r>
              <a:rPr sz="2100" spc="-8" dirty="0">
                <a:latin typeface="Calibri"/>
                <a:cs typeface="Calibri"/>
              </a:rPr>
              <a:t>principal</a:t>
            </a:r>
            <a:endParaRPr sz="2100" dirty="0">
              <a:latin typeface="Calibri"/>
              <a:cs typeface="Calibri"/>
            </a:endParaRPr>
          </a:p>
        </p:txBody>
      </p:sp>
      <p:sp>
        <p:nvSpPr>
          <p:cNvPr id="12" name="object 12"/>
          <p:cNvSpPr txBox="1"/>
          <p:nvPr/>
        </p:nvSpPr>
        <p:spPr>
          <a:xfrm>
            <a:off x="2562729" y="2877802"/>
            <a:ext cx="717708" cy="286617"/>
          </a:xfrm>
          <a:prstGeom prst="rect">
            <a:avLst/>
          </a:prstGeom>
        </p:spPr>
        <p:txBody>
          <a:bodyPr vert="horz" wrap="square" lIns="0" tIns="9525" rIns="0" bIns="0" rtlCol="0">
            <a:spAutoFit/>
          </a:bodyPr>
          <a:lstStyle/>
          <a:p>
            <a:pPr marL="9525" marR="3810">
              <a:spcBef>
                <a:spcPts val="75"/>
              </a:spcBef>
            </a:pPr>
            <a:r>
              <a:rPr lang="en-US" sz="1800" spc="-8" dirty="0" err="1">
                <a:latin typeface="Calibri"/>
                <a:cs typeface="Calibri"/>
              </a:rPr>
              <a:t>Jian</a:t>
            </a:r>
            <a:r>
              <a:rPr sz="1800" spc="-8" dirty="0" err="1">
                <a:latin typeface="Calibri"/>
                <a:cs typeface="Calibri"/>
              </a:rPr>
              <a:t>.T</a:t>
            </a:r>
            <a:r>
              <a:rPr sz="1800" spc="-38" dirty="0" err="1">
                <a:latin typeface="Calibri"/>
                <a:cs typeface="Calibri"/>
              </a:rPr>
              <a:t>S</a:t>
            </a:r>
            <a:endParaRPr sz="1800" dirty="0">
              <a:latin typeface="Calibri"/>
              <a:cs typeface="Calibri"/>
            </a:endParaRPr>
          </a:p>
        </p:txBody>
      </p:sp>
      <p:sp>
        <p:nvSpPr>
          <p:cNvPr id="13" name="object 13"/>
          <p:cNvSpPr txBox="1"/>
          <p:nvPr/>
        </p:nvSpPr>
        <p:spPr>
          <a:xfrm>
            <a:off x="5856478" y="1551218"/>
            <a:ext cx="75914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Chrome</a:t>
            </a:r>
            <a:endParaRPr sz="1800" dirty="0">
              <a:latin typeface="Calibri"/>
              <a:cs typeface="Calibri"/>
            </a:endParaRPr>
          </a:p>
        </p:txBody>
      </p:sp>
      <p:sp>
        <p:nvSpPr>
          <p:cNvPr id="14" name="object 14"/>
          <p:cNvSpPr txBox="1"/>
          <p:nvPr/>
        </p:nvSpPr>
        <p:spPr>
          <a:xfrm>
            <a:off x="5859752" y="2122842"/>
            <a:ext cx="188105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PowerPoin</a:t>
            </a:r>
            <a:r>
              <a:rPr sz="1800" spc="-38" dirty="0">
                <a:latin typeface="Calibri"/>
                <a:cs typeface="Calibri"/>
              </a:rPr>
              <a:t>t</a:t>
            </a:r>
            <a:endParaRPr lang="en-US" sz="1800" spc="-38" dirty="0">
              <a:latin typeface="Calibri"/>
              <a:cs typeface="Calibri"/>
            </a:endParaRPr>
          </a:p>
        </p:txBody>
      </p:sp>
      <p:sp>
        <p:nvSpPr>
          <p:cNvPr id="15" name="object 15"/>
          <p:cNvSpPr txBox="1"/>
          <p:nvPr/>
        </p:nvSpPr>
        <p:spPr>
          <a:xfrm>
            <a:off x="5856478" y="3263847"/>
            <a:ext cx="1673732"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Adobe reader</a:t>
            </a:r>
            <a:endParaRPr sz="1800" dirty="0">
              <a:latin typeface="Calibri"/>
              <a:cs typeface="Calibri"/>
            </a:endParaRPr>
          </a:p>
        </p:txBody>
      </p:sp>
      <p:sp>
        <p:nvSpPr>
          <p:cNvPr id="19" name="TextBox 18">
            <a:extLst>
              <a:ext uri="{FF2B5EF4-FFF2-40B4-BE49-F238E27FC236}">
                <a16:creationId xmlns:a16="http://schemas.microsoft.com/office/drawing/2014/main" id="{F98E266B-3449-B1EF-8348-26FC88C05267}"/>
              </a:ext>
            </a:extLst>
          </p:cNvPr>
          <p:cNvSpPr txBox="1"/>
          <p:nvPr/>
        </p:nvSpPr>
        <p:spPr>
          <a:xfrm>
            <a:off x="5760916" y="2662338"/>
            <a:ext cx="1413118" cy="369332"/>
          </a:xfrm>
          <a:prstGeom prst="rect">
            <a:avLst/>
          </a:prstGeom>
          <a:noFill/>
        </p:spPr>
        <p:txBody>
          <a:bodyPr wrap="square">
            <a:spAutoFit/>
          </a:bodyPr>
          <a:lstStyle/>
          <a:p>
            <a:pPr marL="9525">
              <a:spcBef>
                <a:spcPts val="139"/>
              </a:spcBef>
            </a:pPr>
            <a:r>
              <a:rPr lang="en-US" sz="1800" spc="-8" dirty="0">
                <a:latin typeface="Calibri"/>
                <a:cs typeface="Calibri"/>
              </a:rPr>
              <a:t>Thunderbird</a:t>
            </a:r>
          </a:p>
        </p:txBody>
      </p:sp>
      <p:sp>
        <p:nvSpPr>
          <p:cNvPr id="23" name="TextBox 22">
            <a:extLst>
              <a:ext uri="{FF2B5EF4-FFF2-40B4-BE49-F238E27FC236}">
                <a16:creationId xmlns:a16="http://schemas.microsoft.com/office/drawing/2014/main" id="{7AB80438-8675-9BFF-32F1-EF779C705B70}"/>
              </a:ext>
            </a:extLst>
          </p:cNvPr>
          <p:cNvSpPr txBox="1"/>
          <p:nvPr/>
        </p:nvSpPr>
        <p:spPr>
          <a:xfrm>
            <a:off x="5235114" y="3603500"/>
            <a:ext cx="841109" cy="307777"/>
          </a:xfrm>
          <a:prstGeom prst="rect">
            <a:avLst/>
          </a:prstGeom>
          <a:noFill/>
        </p:spPr>
        <p:txBody>
          <a:bodyPr wrap="square">
            <a:spAutoFit/>
          </a:bodyPr>
          <a:lstStyle/>
          <a:p>
            <a:r>
              <a:rPr lang="en-US" sz="1400" b="1" spc="-8" dirty="0">
                <a:latin typeface="Calibri"/>
                <a:cs typeface="Calibri"/>
              </a:rPr>
              <a:t>Subjects</a:t>
            </a:r>
            <a:endParaRPr lang="en-US" dirty="0"/>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4039</Words>
  <Application>Microsoft Macintosh PowerPoint</Application>
  <PresentationFormat>On-screen Show (16:9)</PresentationFormat>
  <Paragraphs>461</Paragraphs>
  <Slides>47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Times</vt:lpstr>
      <vt:lpstr>Arial</vt:lpstr>
      <vt:lpstr>Calibri</vt:lpstr>
      <vt:lpstr>Helvetica</vt:lpstr>
      <vt:lpstr>Times New Roman</vt:lpstr>
      <vt:lpstr>Wingdings</vt:lpstr>
      <vt:lpstr>CS 161</vt:lpstr>
      <vt:lpstr>Announcements</vt:lpstr>
      <vt:lpstr>Access Control</vt:lpstr>
      <vt:lpstr>Today’s plan: Access Control</vt:lpstr>
      <vt:lpstr>Examples of Access Control</vt:lpstr>
      <vt:lpstr>PEI Model</vt:lpstr>
      <vt:lpstr>Vocabulary</vt:lpstr>
      <vt:lpstr>Vocabulary – Users and Principals</vt:lpstr>
      <vt:lpstr>Vocabulary – Users and Principals</vt:lpstr>
      <vt:lpstr>Vocabulary – Principals and subjects</vt:lpstr>
      <vt:lpstr>Vocabulary</vt:lpstr>
      <vt:lpstr>Vocabulary - Objects</vt:lpstr>
      <vt:lpstr>Access Control Policies</vt:lpstr>
      <vt:lpstr>Access Control Policies</vt:lpstr>
      <vt:lpstr>Discretionary Access Control</vt:lpstr>
      <vt:lpstr>DAC</vt:lpstr>
      <vt:lpstr>DAC Implementation</vt:lpstr>
      <vt:lpstr>Access Control – Representation</vt:lpstr>
      <vt:lpstr>Access Control Lists (ACL)</vt:lpstr>
      <vt:lpstr>Capabilities</vt:lpstr>
      <vt:lpstr>ACL vs. Capabilities</vt:lpstr>
      <vt:lpstr>ACL vs. Capabilities Example</vt:lpstr>
      <vt:lpstr>DAC Problems</vt:lpstr>
      <vt:lpstr>Trojan Horse attack</vt:lpstr>
      <vt:lpstr>Buggy software can become Trojan Horses</vt:lpstr>
      <vt:lpstr>Mandatory Access Control</vt:lpstr>
      <vt:lpstr>Modeling Access Control</vt:lpstr>
      <vt:lpstr>Modeling Access Control</vt:lpstr>
      <vt:lpstr>Multi-level security (MLS)</vt:lpstr>
      <vt:lpstr>BLP Model</vt:lpstr>
      <vt:lpstr>BLP Model</vt:lpstr>
      <vt:lpstr>BLP Model</vt:lpstr>
      <vt:lpstr>BLP Problems</vt:lpstr>
      <vt:lpstr>BLP Problems</vt:lpstr>
      <vt:lpstr>BLP Problems</vt:lpstr>
      <vt:lpstr>Biba Model</vt:lpstr>
      <vt:lpstr>Biba Model</vt:lpstr>
      <vt:lpstr>Biba Model</vt:lpstr>
      <vt:lpstr>Chinese Wall (Brewer and Nash model) [1989]</vt:lpstr>
      <vt:lpstr>Chinese Wall</vt:lpstr>
      <vt:lpstr>Chinese Wall</vt:lpstr>
      <vt:lpstr>Role-Based Access Control</vt:lpstr>
      <vt:lpstr>Role-Based Access Control</vt:lpstr>
      <vt:lpstr>Role-Based Access Control</vt:lpstr>
      <vt:lpstr>Role-Based Access Control</vt:lpstr>
      <vt:lpstr>Roles as policy</vt:lpstr>
      <vt:lpstr>RBAC Shortcomings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117</cp:revision>
  <dcterms:modified xsi:type="dcterms:W3CDTF">2023-10-05T10:37:57Z</dcterms:modified>
</cp:coreProperties>
</file>