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302" r:id="rId6"/>
    <p:sldId id="260" r:id="rId7"/>
    <p:sldId id="303" r:id="rId8"/>
    <p:sldId id="307" r:id="rId9"/>
    <p:sldId id="304" r:id="rId10"/>
    <p:sldId id="308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305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309" r:id="rId33"/>
    <p:sldId id="310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2" r:id="rId44"/>
    <p:sldId id="293" r:id="rId45"/>
    <p:sldId id="294" r:id="rId46"/>
    <p:sldId id="295" r:id="rId47"/>
    <p:sldId id="296" r:id="rId48"/>
    <p:sldId id="297" r:id="rId4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2DC8FE-072D-4944-8167-146CDB027294}">
  <a:tblStyle styleId="{352DC8FE-072D-4944-8167-146CDB0272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4"/>
    <p:restoredTop sz="91703"/>
  </p:normalViewPr>
  <p:slideViewPr>
    <p:cSldViewPr snapToGrid="0">
      <p:cViewPr varScale="1">
        <p:scale>
          <a:sx n="353" d="100"/>
          <a:sy n="353" d="100"/>
        </p:scale>
        <p:origin x="184" y="168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rdist.root.org/2009/05/17/the-debian-pgp-disaster-that-almost-was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dist.root.org/2010/11/19/dsa-requirements-for-random-k-value/" TargetMode="Externa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romium.org/chromium-os/u2f-ecdsa-vulnerability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e111e6bd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e111e6bd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6903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468c2993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468c2993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468c2993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468c2993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www.devglan.com</a:t>
            </a:r>
            <a:r>
              <a:rPr lang="en-US" dirty="0"/>
              <a:t>/online-tools/</a:t>
            </a:r>
            <a:r>
              <a:rPr lang="en-US" dirty="0" err="1"/>
              <a:t>rsa</a:t>
            </a:r>
            <a:r>
              <a:rPr lang="en-US" dirty="0"/>
              <a:t>-encryption-decryption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Base64 decoder and encoder: https://</a:t>
            </a:r>
            <a:r>
              <a:rPr lang="en-US" dirty="0" err="1"/>
              <a:t>www.rapidtables.com</a:t>
            </a:r>
            <a:r>
              <a:rPr lang="en-US" dirty="0"/>
              <a:t>/web/tools/base64-decode.html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https://base64.guru/converter/decode/hex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www.binaryhexconverter.com</a:t>
            </a:r>
            <a:r>
              <a:rPr lang="en-US" dirty="0"/>
              <a:t>/hex-to-decimal-converter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468c2993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468c2993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68c2993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468c2993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468c2993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468c2993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468c2993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468c2993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468c2993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468c2993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468c2993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468c2993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468c2993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468c2993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e111e6bd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e111e6bd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468c2993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468c2993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468c2993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468c2993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1486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468c2993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468c2993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468c2993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468c2993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34" charset="0"/>
              </a:rPr>
              <a:t>To encrypt a message m, we need to convert it to an integer between 0 and n-1. This can be done using a reversible encoding scheme, such as ASCII or UTF-8.</a:t>
            </a:r>
          </a:p>
          <a:p>
            <a:br>
              <a:rPr lang="en-US" dirty="0"/>
            </a:b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468c29934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468c29934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468c2993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468c2993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468c2993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468c29934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In many practical cases, textbook RSA encryption per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𝐶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=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𝑀𝑒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mod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𝑁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=mod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would be insecure if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𝑀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was directly the plaintext, without some random added in the </a:t>
            </a:r>
            <a:r>
              <a:rPr lang="en-US" b="0" i="1" dirty="0">
                <a:solidFill>
                  <a:srgbClr val="232629"/>
                </a:solidFill>
                <a:effectLst/>
                <a:latin typeface="-apple-system"/>
              </a:rPr>
              <a:t>padding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process transforming plaintext to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𝑀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. This is because the adversary is assumed to hold the public key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(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𝑁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,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𝑒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)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and could trivially use it to verify a guess of the plaintext, which matters (e.g. when the goal is to mask from adversaries the result of a coin toss, the name of someone on the class roll, a PIN number..).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When the possible outcomes are very limited. Frequency 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468c29934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468c29934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In many practical cases, textbook RSA encryption per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𝐶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=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𝑀𝑒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mod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𝑁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�=��mod�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would be insecure if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𝑀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�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was directly the plaintext, without some random added in the </a:t>
            </a:r>
            <a:r>
              <a:rPr lang="en-US" b="0" i="1" dirty="0">
                <a:solidFill>
                  <a:srgbClr val="232629"/>
                </a:solidFill>
                <a:effectLst/>
                <a:latin typeface="-apple-system"/>
              </a:rPr>
              <a:t>padding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process transforming plaintext to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𝑀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�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. This is because the adversary is assumed to hold the public key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(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𝑁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,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𝑒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)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(�,�)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and could trivially use it to verify a guess of the plaintext, which matters (e.g. when the goal is to mask from adversaries the result of a coin toss, the name of someone on the class roll, a PIN number..).</a:t>
            </a: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468c29934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468c29934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468c29934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468c29934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e111e6bd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e111e6bd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468c29934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468c29934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468c29934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468c29934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after presenting issues: Ideas for how to encrypt large messages efficiently?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468c29934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468c29934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after presenting issues: Ideas for how to encrypt large messages efficiently?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95351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468c29934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468c29934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25431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468c2993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468c29934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468c2993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468c2993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468c2993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468c2993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468c29934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468c29934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468c29934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1468c29934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468c29934_1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468c29934_1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e111e6bd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e111e6bd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here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468c2993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468c2993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468c29934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468c29934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468c29934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468c29934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468c29934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468c29934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468c29934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468c29934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https://rdist.root.org/2009/05/17/the-debian-pgp-disaster-that-almost-was/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https://rdist.root.org/2010/11/19/dsa-requirements-for-random-k-value/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468c29934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1468c29934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468c29934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1468c29934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468c29934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1468c29934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https://www.chromium.org/chromium-os/u2f-ecdsa-vulnerability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468c29934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468c29934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52fc3a8986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52fc3a8986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103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e111e6bd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e111e6bd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68c2993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68c2993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9699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68c2993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68c2993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0688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68c2993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68c2993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3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Optional">
  <p:cSld name="TITLE_ONLY_1">
    <p:bg>
      <p:bgPr>
        <a:solidFill>
          <a:srgbClr val="A4C2F4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ptional">
  <p:cSld name="ONE_COLUMN_TEXT_1">
    <p:bg>
      <p:bgPr>
        <a:solidFill>
          <a:srgbClr val="A4C2F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 - Optional">
  <p:cSld name="ONE_COLUMN_TEXT_1_1">
    <p:bg>
      <p:bgPr>
        <a:solidFill>
          <a:srgbClr val="A4C2F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">
  <p:cSld name="TITLE_AND_BODY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2" name="Google Shape;9;p1">
            <a:extLst>
              <a:ext uri="{FF2B5EF4-FFF2-40B4-BE49-F238E27FC236}">
                <a16:creationId xmlns:a16="http://schemas.microsoft.com/office/drawing/2014/main" id="{6293CE8A-BAF2-5578-096B-4D17EA148372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 and</a:t>
            </a:r>
            <a:br>
              <a:rPr lang="en"/>
            </a:br>
            <a:r>
              <a:rPr lang="en"/>
              <a:t>Digital Signatures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Public-Key Cryptography</a:t>
            </a:r>
            <a:endParaRPr dirty="0"/>
          </a:p>
        </p:txBody>
      </p:sp>
      <p:sp>
        <p:nvSpPr>
          <p:cNvPr id="101" name="Google Shape;10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Encryption with the public key, e.g., send message to Alice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C = Enc(pub-</a:t>
            </a:r>
            <a:r>
              <a:rPr lang="en-US" dirty="0" err="1"/>
              <a:t>alice</a:t>
            </a:r>
            <a:r>
              <a:rPr lang="en-US" dirty="0"/>
              <a:t>, M)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M = Dec(</a:t>
            </a:r>
            <a:r>
              <a:rPr lang="en-US" dirty="0" err="1"/>
              <a:t>priv-alice</a:t>
            </a:r>
            <a:r>
              <a:rPr lang="en-US" dirty="0"/>
              <a:t>, C)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lvl="0"/>
            <a:r>
              <a:rPr lang="en-US" dirty="0"/>
              <a:t>Encryption with the private key, e.g., Alice signs the message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C = Enc(</a:t>
            </a:r>
            <a:r>
              <a:rPr lang="en-US" dirty="0" err="1"/>
              <a:t>priv-alice</a:t>
            </a:r>
            <a:r>
              <a:rPr lang="en-US" dirty="0"/>
              <a:t>, M)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M = Dec(pub-</a:t>
            </a:r>
            <a:r>
              <a:rPr lang="en-US" dirty="0" err="1"/>
              <a:t>alice</a:t>
            </a:r>
            <a:r>
              <a:rPr lang="en-US" dirty="0"/>
              <a:t>, C)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Two common encryption/decryption pairs, other pairs do not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642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"/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</a:t>
            </a:r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Encryption: Definition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198499" y="1246825"/>
            <a:ext cx="8463869" cy="3809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Three parts: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KeyGen</a:t>
            </a:r>
            <a:r>
              <a:rPr lang="en" dirty="0"/>
              <a:t>() → 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SK</a:t>
            </a:r>
            <a:r>
              <a:rPr lang="en" dirty="0"/>
              <a:t>: Generate a public/private keypair, where </a:t>
            </a:r>
            <a:r>
              <a:rPr lang="en" i="1" dirty="0"/>
              <a:t>PK</a:t>
            </a:r>
            <a:r>
              <a:rPr lang="en" dirty="0"/>
              <a:t> is the public key, and </a:t>
            </a:r>
            <a:r>
              <a:rPr lang="en" i="1" dirty="0"/>
              <a:t>SK</a:t>
            </a:r>
            <a:r>
              <a:rPr lang="en" dirty="0"/>
              <a:t> is the private (secret) key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Enc(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) → </a:t>
            </a:r>
            <a:r>
              <a:rPr lang="en" i="1" dirty="0"/>
              <a:t>C</a:t>
            </a:r>
            <a:r>
              <a:rPr lang="en" dirty="0"/>
              <a:t>: Encrypt a plaintext </a:t>
            </a:r>
            <a:r>
              <a:rPr lang="en" i="1" dirty="0"/>
              <a:t>M</a:t>
            </a:r>
            <a:r>
              <a:rPr lang="en" dirty="0"/>
              <a:t> using public key </a:t>
            </a:r>
            <a:r>
              <a:rPr lang="en" i="1" dirty="0"/>
              <a:t>PK</a:t>
            </a:r>
            <a:r>
              <a:rPr lang="en" dirty="0"/>
              <a:t> to produce ciphertext </a:t>
            </a:r>
            <a:r>
              <a:rPr lang="en" i="1" dirty="0"/>
              <a:t>C</a:t>
            </a:r>
            <a:endParaRPr i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Dec(</a:t>
            </a:r>
            <a:r>
              <a:rPr lang="en" i="1" dirty="0"/>
              <a:t>SK</a:t>
            </a:r>
            <a:r>
              <a:rPr lang="en" dirty="0"/>
              <a:t>, </a:t>
            </a:r>
            <a:r>
              <a:rPr lang="en" i="1" dirty="0"/>
              <a:t>C</a:t>
            </a:r>
            <a:r>
              <a:rPr lang="en" dirty="0"/>
              <a:t>) → </a:t>
            </a:r>
            <a:r>
              <a:rPr lang="en" i="1" dirty="0"/>
              <a:t>M</a:t>
            </a:r>
            <a:r>
              <a:rPr lang="en" dirty="0"/>
              <a:t>: Decrypt a ciphertext </a:t>
            </a:r>
            <a:r>
              <a:rPr lang="en" i="1" dirty="0"/>
              <a:t>C</a:t>
            </a:r>
            <a:r>
              <a:rPr lang="en" dirty="0"/>
              <a:t> using secret key </a:t>
            </a:r>
            <a:r>
              <a:rPr lang="en" i="1" dirty="0"/>
              <a:t>SK</a:t>
            </a:r>
            <a:endParaRPr lang="en" dirty="0"/>
          </a:p>
          <a:p>
            <a:pPr lvl="0"/>
            <a:r>
              <a:rPr lang="en-US" dirty="0"/>
              <a:t>Properties</a:t>
            </a:r>
          </a:p>
          <a:p>
            <a:pPr lvl="1"/>
            <a:r>
              <a:rPr lang="en-US" b="1" dirty="0"/>
              <a:t>Correctness</a:t>
            </a:r>
            <a:r>
              <a:rPr lang="en-US" dirty="0"/>
              <a:t>: Decrypting a ciphertext should result in the message that was originally encrypted</a:t>
            </a:r>
          </a:p>
          <a:p>
            <a:pPr lvl="2"/>
            <a:r>
              <a:rPr lang="en-US" dirty="0"/>
              <a:t>Dec(</a:t>
            </a:r>
            <a:r>
              <a:rPr lang="en-US" i="1" dirty="0"/>
              <a:t>SK</a:t>
            </a:r>
            <a:r>
              <a:rPr lang="en-US" dirty="0"/>
              <a:t>, Enc(</a:t>
            </a:r>
            <a:r>
              <a:rPr lang="en-US" i="1" dirty="0"/>
              <a:t>PK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dirty="0"/>
              <a:t>)) = </a:t>
            </a:r>
            <a:r>
              <a:rPr lang="en-US" i="1" dirty="0"/>
              <a:t>M</a:t>
            </a:r>
            <a:r>
              <a:rPr lang="en-US" dirty="0"/>
              <a:t> for all </a:t>
            </a:r>
            <a:r>
              <a:rPr lang="en-US" i="1" dirty="0"/>
              <a:t>PK</a:t>
            </a:r>
            <a:r>
              <a:rPr lang="en-US" dirty="0"/>
              <a:t>, </a:t>
            </a:r>
            <a:r>
              <a:rPr lang="en-US" i="1" dirty="0"/>
              <a:t>SK</a:t>
            </a:r>
            <a:r>
              <a:rPr lang="en-US" dirty="0"/>
              <a:t> ← </a:t>
            </a:r>
            <a:r>
              <a:rPr lang="en-US" dirty="0" err="1"/>
              <a:t>KeyGen</a:t>
            </a:r>
            <a:r>
              <a:rPr lang="en-US" dirty="0"/>
              <a:t>() and </a:t>
            </a:r>
            <a:r>
              <a:rPr lang="en-US" i="1" dirty="0"/>
              <a:t>M</a:t>
            </a:r>
            <a:endParaRPr lang="en-US" dirty="0"/>
          </a:p>
          <a:p>
            <a:pPr lvl="1"/>
            <a:r>
              <a:rPr lang="en-US" b="1" dirty="0"/>
              <a:t>Efficiency</a:t>
            </a:r>
            <a:r>
              <a:rPr lang="en-US" dirty="0"/>
              <a:t>: Encryption/decryption should be fast</a:t>
            </a:r>
          </a:p>
          <a:p>
            <a:pPr lvl="1"/>
            <a:r>
              <a:rPr lang="en-US" b="1" dirty="0"/>
              <a:t>Security</a:t>
            </a:r>
            <a:r>
              <a:rPr lang="en-US" dirty="0"/>
              <a:t>: Similar to IND-CPA, but Alice (the challenger) just gives Eve (the adversary) the public key, and Eve doesn’t request encryptions, except for the pair </a:t>
            </a:r>
            <a:r>
              <a:rPr lang="en-US" i="1" dirty="0"/>
              <a:t>M</a:t>
            </a:r>
            <a:r>
              <a:rPr lang="en-US" sz="900" dirty="0"/>
              <a:t>0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sz="900" dirty="0"/>
              <a:t>1</a:t>
            </a:r>
            <a:endParaRPr lang="en-US" dirty="0"/>
          </a:p>
          <a:p>
            <a:pPr lvl="2"/>
            <a:r>
              <a:rPr lang="en-US" dirty="0"/>
              <a:t>You don’t need to worry about this game (it’s called “semantic security”)</a:t>
            </a:r>
            <a:endParaRPr lang="en" i="1" dirty="0"/>
          </a:p>
        </p:txBody>
      </p:sp>
      <p:sp>
        <p:nvSpPr>
          <p:cNvPr id="127" name="Google Shape;12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140" name="Google Shape;140;p26"/>
          <p:cNvGraphicFramePr/>
          <p:nvPr>
            <p:extLst>
              <p:ext uri="{D42A27DB-BD31-4B8C-83A1-F6EECF244321}">
                <p14:modId xmlns:p14="http://schemas.microsoft.com/office/powerpoint/2010/main" val="485178519"/>
              </p:ext>
            </p:extLst>
          </p:nvPr>
        </p:nvGraphicFramePr>
        <p:xfrm>
          <a:off x="311700" y="1310650"/>
          <a:ext cx="8520600" cy="2143685"/>
        </p:xfrm>
        <a:graphic>
          <a:graphicData uri="http://schemas.openxmlformats.org/drawingml/2006/table">
            <a:tbl>
              <a:tblPr>
                <a:noFill/>
                <a:tableStyleId>{352DC8FE-072D-4944-8167-146CDB027294}</a:tableStyleId>
              </a:tblPr>
              <a:tblGrid>
                <a:gridCol w="17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 dirty="0">
                          <a:solidFill>
                            <a:srgbClr val="FF0000"/>
                          </a:solidFill>
                        </a:rPr>
                        <a:t>RSA encryption</a:t>
                      </a:r>
                      <a:endParaRPr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 dirty="0"/>
                        <a:t>Digital signatures (e.g. RSA signatures)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1" name="Google Shape;141;p26"/>
          <p:cNvSpPr txBox="1">
            <a:spLocks noGrp="1"/>
          </p:cNvSpPr>
          <p:nvPr>
            <p:ph type="body" idx="4294967295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Pseudorandom number generators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Public key exchange (e.g. Diffie-Hellman)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</a:t>
            </a: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Diffie-Hellman key exchange is great: It lets Alice and Bob share a secret over an insecure channel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Diffie-Hellman by itself can’t send messages. The secret </a:t>
            </a:r>
            <a:r>
              <a:rPr lang="en" i="1"/>
              <a:t>g</a:t>
            </a:r>
            <a:r>
              <a:rPr lang="en" i="1" baseline="30000"/>
              <a:t>ab</a:t>
            </a:r>
            <a:r>
              <a:rPr lang="en"/>
              <a:t> mod </a:t>
            </a:r>
            <a:r>
              <a:rPr lang="en" i="1"/>
              <a:t>p</a:t>
            </a:r>
            <a:r>
              <a:rPr lang="en"/>
              <a:t> is random.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Let’s modify Diffie-Hellman so it supports encrypting and decrypting messages directly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Encryption: Protocol</a:t>
            </a:r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KeyGen():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 generates private key </a:t>
            </a:r>
            <a:r>
              <a:rPr lang="en" i="1">
                <a:solidFill>
                  <a:srgbClr val="9900FF"/>
                </a:solidFill>
              </a:rPr>
              <a:t>b</a:t>
            </a:r>
            <a:r>
              <a:rPr lang="en"/>
              <a:t> and public key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/>
              <a:t> = </a:t>
            </a:r>
            <a:r>
              <a:rPr lang="en" i="1"/>
              <a:t>g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Bob is completing his half of the Diffie-Hellman exchange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Enc(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generates a random </a:t>
            </a:r>
            <a:r>
              <a:rPr lang="en" i="1">
                <a:solidFill>
                  <a:srgbClr val="FF9900"/>
                </a:solidFill>
              </a:rPr>
              <a:t>r</a:t>
            </a:r>
            <a:r>
              <a:rPr lang="en"/>
              <a:t> and computes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/>
              <a:t> = </a:t>
            </a:r>
            <a:r>
              <a:rPr lang="en" i="1"/>
              <a:t>g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Alice is completing her half of the Diffie-Hellman exchange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computes M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Alice derives the shared secret and multiples her message by the secret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sends </a:t>
            </a:r>
            <a:r>
              <a:rPr lang="en" i="1">
                <a:solidFill>
                  <a:srgbClr val="FF0000"/>
                </a:solidFill>
              </a:rPr>
              <a:t>C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/>
              <a:t> =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/>
              <a:t>, </a:t>
            </a:r>
            <a:r>
              <a:rPr lang="en" i="1"/>
              <a:t>C</a:t>
            </a:r>
            <a:r>
              <a:rPr lang="en" sz="900"/>
              <a:t>2</a:t>
            </a:r>
            <a:r>
              <a:rPr lang="en"/>
              <a:t> = </a:t>
            </a:r>
            <a:r>
              <a:rPr lang="en" i="1"/>
              <a:t>M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Dec(</a:t>
            </a:r>
            <a:r>
              <a:rPr lang="en" i="1">
                <a:solidFill>
                  <a:srgbClr val="9900FF"/>
                </a:solidFill>
              </a:rPr>
              <a:t>b</a:t>
            </a:r>
            <a:r>
              <a:rPr lang="en"/>
              <a:t>, </a:t>
            </a:r>
            <a:r>
              <a:rPr lang="en" i="1">
                <a:solidFill>
                  <a:srgbClr val="FF0000"/>
                </a:solidFill>
              </a:rPr>
              <a:t>C</a:t>
            </a:r>
            <a:r>
              <a:rPr lang="en" sz="1200">
                <a:solidFill>
                  <a:srgbClr val="FF0000"/>
                </a:solidFill>
              </a:rPr>
              <a:t>1</a:t>
            </a:r>
            <a:r>
              <a:rPr lang="en"/>
              <a:t>, </a:t>
            </a:r>
            <a:r>
              <a:rPr lang="en" i="1"/>
              <a:t>C</a:t>
            </a:r>
            <a:r>
              <a:rPr lang="en" sz="1200"/>
              <a:t>2</a:t>
            </a:r>
            <a:r>
              <a:rPr lang="en"/>
              <a:t>)</a:t>
            </a:r>
            <a:endParaRPr baseline="300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 computes </a:t>
            </a:r>
            <a:r>
              <a:rPr lang="en" i="1"/>
              <a:t>C</a:t>
            </a:r>
            <a:r>
              <a:rPr lang="en" sz="900"/>
              <a:t>2</a:t>
            </a:r>
            <a:r>
              <a:rPr lang="en"/>
              <a:t> × </a:t>
            </a:r>
            <a:r>
              <a:rPr lang="en" i="1">
                <a:solidFill>
                  <a:srgbClr val="FF0000"/>
                </a:solidFill>
              </a:rPr>
              <a:t>C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 baseline="30000"/>
              <a:t>-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/>
              <a:t> = </a:t>
            </a:r>
            <a:r>
              <a:rPr lang="en" i="1"/>
              <a:t>M</a:t>
            </a:r>
            <a:r>
              <a:rPr lang="en"/>
              <a:t>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×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 baseline="30000">
                <a:solidFill>
                  <a:srgbClr val="9900FF"/>
                </a:solidFill>
              </a:rPr>
              <a:t>-</a:t>
            </a:r>
            <a:r>
              <a:rPr lang="en" i="1" baseline="30000">
                <a:solidFill>
                  <a:srgbClr val="9900FF"/>
                </a:solidFill>
              </a:rPr>
              <a:t>b </a:t>
            </a:r>
            <a:r>
              <a:rPr lang="en"/>
              <a:t>= </a:t>
            </a:r>
            <a:r>
              <a:rPr lang="en" i="1"/>
              <a:t>M</a:t>
            </a:r>
            <a:r>
              <a:rPr lang="en"/>
              <a:t> × </a:t>
            </a:r>
            <a:r>
              <a:rPr lang="en" i="1"/>
              <a:t>g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× </a:t>
            </a:r>
            <a:r>
              <a:rPr lang="en" i="1"/>
              <a:t>g</a:t>
            </a:r>
            <a:r>
              <a:rPr lang="en" baseline="30000"/>
              <a:t>-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= </a:t>
            </a:r>
            <a:r>
              <a:rPr lang="en" i="1"/>
              <a:t>M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Bob derives the (inverse) shared secret and multiples the ciphertext by the inverse shared secret</a:t>
            </a:r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Encryption: Security</a:t>
            </a:r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Diffie-Hellman problem: Given </a:t>
            </a:r>
            <a:r>
              <a:rPr lang="en" i="1"/>
              <a:t>g</a:t>
            </a:r>
            <a:r>
              <a:rPr lang="en" i="1" baseline="30000"/>
              <a:t>a</a:t>
            </a:r>
            <a:r>
              <a:rPr lang="en"/>
              <a:t> mod </a:t>
            </a:r>
            <a:r>
              <a:rPr lang="en" i="1"/>
              <a:t>p</a:t>
            </a:r>
            <a:r>
              <a:rPr lang="en"/>
              <a:t> and </a:t>
            </a:r>
            <a:r>
              <a:rPr lang="en" i="1"/>
              <a:t>g</a:t>
            </a:r>
            <a:r>
              <a:rPr lang="en" i="1" baseline="30000"/>
              <a:t>b</a:t>
            </a:r>
            <a:r>
              <a:rPr lang="en"/>
              <a:t> mod </a:t>
            </a:r>
            <a:r>
              <a:rPr lang="en" i="1"/>
              <a:t>p</a:t>
            </a:r>
            <a:r>
              <a:rPr lang="en"/>
              <a:t>, hard to recover </a:t>
            </a:r>
            <a:r>
              <a:rPr lang="en" i="1"/>
              <a:t>g</a:t>
            </a:r>
            <a:r>
              <a:rPr lang="en" i="1" baseline="30000"/>
              <a:t>ab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ElGamal sends these values over the insecure channel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Bob’s public key: </a:t>
            </a:r>
            <a:r>
              <a:rPr lang="en" i="1">
                <a:solidFill>
                  <a:srgbClr val="0000FF"/>
                </a:solidFill>
              </a:rPr>
              <a:t>B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Ciphertext: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/>
              <a:t>, </a:t>
            </a:r>
            <a:r>
              <a:rPr lang="en" i="1"/>
              <a:t>M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 can’t derive </a:t>
            </a:r>
            <a:r>
              <a:rPr lang="en" i="1"/>
              <a:t>g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, so she can’t recover </a:t>
            </a:r>
            <a:r>
              <a:rPr lang="en" i="1"/>
              <a:t>M</a:t>
            </a:r>
            <a:endParaRPr i="1"/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Encryption: Issues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 </a:t>
            </a:r>
            <a:r>
              <a:rPr lang="en" dirty="0" err="1"/>
              <a:t>ElGamal</a:t>
            </a:r>
            <a:r>
              <a:rPr lang="en" dirty="0"/>
              <a:t> encryption IND-CPA secure?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No. The adversary can send </a:t>
            </a:r>
            <a:r>
              <a:rPr lang="en" i="1" dirty="0"/>
              <a:t>M</a:t>
            </a:r>
            <a:r>
              <a:rPr lang="en" sz="900" dirty="0"/>
              <a:t>0</a:t>
            </a:r>
            <a:r>
              <a:rPr lang="en" dirty="0"/>
              <a:t> = 0, </a:t>
            </a:r>
            <a:r>
              <a:rPr lang="en" i="1" dirty="0"/>
              <a:t>M</a:t>
            </a:r>
            <a:r>
              <a:rPr lang="en" sz="900" dirty="0"/>
              <a:t>1</a:t>
            </a:r>
            <a:r>
              <a:rPr lang="en" dirty="0"/>
              <a:t> ≠ 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Additional padding and other modifications are needed to make it semantically secure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adversary can tamper with the message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adversary can manipulate </a:t>
            </a:r>
            <a:r>
              <a:rPr lang="en" i="1" dirty="0"/>
              <a:t>C</a:t>
            </a:r>
            <a:r>
              <a:rPr lang="en" sz="900" dirty="0"/>
              <a:t>1</a:t>
            </a:r>
            <a:r>
              <a:rPr lang="en" i="1" dirty="0"/>
              <a:t>’</a:t>
            </a:r>
            <a:r>
              <a:rPr lang="en" dirty="0"/>
              <a:t> = </a:t>
            </a:r>
            <a:r>
              <a:rPr lang="en" i="1" dirty="0"/>
              <a:t>C</a:t>
            </a:r>
            <a:r>
              <a:rPr lang="en" sz="900" dirty="0"/>
              <a:t>1</a:t>
            </a:r>
            <a:r>
              <a:rPr lang="en" dirty="0"/>
              <a:t>, </a:t>
            </a:r>
            <a:r>
              <a:rPr lang="en" i="1" dirty="0"/>
              <a:t>C</a:t>
            </a:r>
            <a:r>
              <a:rPr lang="en" sz="900" dirty="0"/>
              <a:t>2</a:t>
            </a:r>
            <a:r>
              <a:rPr lang="en" i="1" dirty="0"/>
              <a:t>’</a:t>
            </a:r>
            <a:r>
              <a:rPr lang="en" dirty="0"/>
              <a:t> = 2 × </a:t>
            </a:r>
            <a:r>
              <a:rPr lang="en" i="1" dirty="0"/>
              <a:t>C</a:t>
            </a:r>
            <a:r>
              <a:rPr lang="en" sz="900" dirty="0"/>
              <a:t>2</a:t>
            </a:r>
            <a:r>
              <a:rPr lang="en" dirty="0"/>
              <a:t> = 2 × </a:t>
            </a:r>
            <a:r>
              <a:rPr lang="en" i="1" dirty="0"/>
              <a:t>M × </a:t>
            </a:r>
            <a:r>
              <a:rPr lang="en" i="1" dirty="0" err="1"/>
              <a:t>g</a:t>
            </a:r>
            <a:r>
              <a:rPr lang="en" i="1" baseline="30000" dirty="0" err="1">
                <a:solidFill>
                  <a:srgbClr val="9900FF"/>
                </a:solidFill>
              </a:rPr>
              <a:t>b</a:t>
            </a:r>
            <a:r>
              <a:rPr lang="en" i="1" baseline="30000" dirty="0" err="1">
                <a:solidFill>
                  <a:srgbClr val="FF9900"/>
                </a:solidFill>
              </a:rPr>
              <a:t>r</a:t>
            </a:r>
            <a:r>
              <a:rPr lang="en" dirty="0"/>
              <a:t> to make it look like 2 × </a:t>
            </a:r>
            <a:r>
              <a:rPr lang="en" i="1" dirty="0"/>
              <a:t>M</a:t>
            </a:r>
            <a:r>
              <a:rPr lang="en" dirty="0"/>
              <a:t> was encrypted</a:t>
            </a:r>
            <a:endParaRPr dirty="0"/>
          </a:p>
        </p:txBody>
      </p:sp>
      <p:sp>
        <p:nvSpPr>
          <p:cNvPr id="171" name="Google Shape;17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</a:t>
            </a:r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PRNGs: Summary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True randomness requires sampling a physical process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Slow, expensive, and biased (low entropy)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PRNG: An algorithm that uses a little bit of true randomness to generate a lot of random-looking output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Seed(entropy): Initialize internal state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Reseed(entropy): Add additional entropy to the internal state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Generate(n): Generate n bits of pseudorandom output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Security: Computationally indistinguishable from truly random bits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HMAC-DRBG: Use repeated applications of HMAC to generate pseudorandom bits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Application: UUIDs</a:t>
            </a:r>
            <a:endParaRPr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184" name="Google Shape;184;p32"/>
          <p:cNvGraphicFramePr/>
          <p:nvPr>
            <p:extLst>
              <p:ext uri="{D42A27DB-BD31-4B8C-83A1-F6EECF244321}">
                <p14:modId xmlns:p14="http://schemas.microsoft.com/office/powerpoint/2010/main" val="1688927315"/>
              </p:ext>
            </p:extLst>
          </p:nvPr>
        </p:nvGraphicFramePr>
        <p:xfrm>
          <a:off x="311700" y="1310650"/>
          <a:ext cx="8520600" cy="2143685"/>
        </p:xfrm>
        <a:graphic>
          <a:graphicData uri="http://schemas.openxmlformats.org/drawingml/2006/table">
            <a:tbl>
              <a:tblPr>
                <a:noFill/>
                <a:tableStyleId>{352DC8FE-072D-4944-8167-146CDB027294}</a:tableStyleId>
              </a:tblPr>
              <a:tblGrid>
                <a:gridCol w="17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 dirty="0">
                          <a:solidFill>
                            <a:srgbClr val="FF0000"/>
                          </a:solidFill>
                        </a:rPr>
                        <a:t>RSA encryption</a:t>
                      </a:r>
                      <a:endParaRPr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 dirty="0"/>
                        <a:t>Digital signatures (e.g. RSA signatures)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5" name="Google Shape;185;p32"/>
          <p:cNvSpPr txBox="1">
            <a:spLocks noGrp="1"/>
          </p:cNvSpPr>
          <p:nvPr>
            <p:ph type="body" idx="4294967295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Pseudorandom number generators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Public key exchange (e.g. Diffie-Hellman)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7" name="Google Shape;18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RSA Encryption</a:t>
            </a:r>
            <a:endParaRPr dirty="0"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7145927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first public key cryptosystem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Invented by Rivest, Shamir, and Adleman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Any bit size is OK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Bit size of the modulus used to create public and private keys</a:t>
            </a:r>
          </a:p>
          <a:p>
            <a:pPr lvl="2" indent="-342900">
              <a:buSzPts val="1800"/>
              <a:buChar char="●"/>
            </a:pPr>
            <a:r>
              <a:rPr lang="en-US" dirty="0"/>
              <a:t>Different from symmetric key encryption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512 was standard when it was released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2048 or 4096 is standard now</a:t>
            </a:r>
          </a:p>
          <a:p>
            <a:pPr lvl="1" indent="-342900">
              <a:buSzPts val="1800"/>
              <a:buChar char="●"/>
            </a:pPr>
            <a:endParaRPr lang="en-US" dirty="0"/>
          </a:p>
          <a:p>
            <a:r>
              <a:rPr lang="en-US" dirty="0"/>
              <a:t>Based on prime numbers and factoring</a:t>
            </a:r>
          </a:p>
        </p:txBody>
      </p:sp>
      <p:sp>
        <p:nvSpPr>
          <p:cNvPr id="215" name="Google Shape;21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14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Definition</a:t>
            </a:r>
            <a:endParaRPr/>
          </a:p>
        </p:txBody>
      </p:sp>
      <p:sp>
        <p:nvSpPr>
          <p:cNvPr id="193" name="Google Shape;19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102700" y="1260786"/>
            <a:ext cx="5237117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KeyGen</a:t>
            </a:r>
            <a:r>
              <a:rPr lang="en" dirty="0"/>
              <a:t>():</a:t>
            </a:r>
            <a:endParaRPr dirty="0"/>
          </a:p>
          <a:p>
            <a:pPr marL="548640" lvl="1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Randomly pick two large primes, </a:t>
            </a:r>
            <a:r>
              <a:rPr lang="en" i="1" dirty="0"/>
              <a:t>p</a:t>
            </a:r>
            <a:r>
              <a:rPr lang="en" dirty="0"/>
              <a:t> and </a:t>
            </a:r>
            <a:r>
              <a:rPr lang="en" i="1" dirty="0"/>
              <a:t>q</a:t>
            </a:r>
            <a:endParaRPr dirty="0"/>
          </a:p>
          <a:p>
            <a:pPr marL="731520" lvl="2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Done by picking random numbers and then using a test to see if the number is (probably) prime</a:t>
            </a:r>
          </a:p>
          <a:p>
            <a:pPr marL="548640" lvl="1" indent="-226060"/>
            <a:r>
              <a:rPr lang="en" dirty="0"/>
              <a:t>Compute </a:t>
            </a:r>
            <a:r>
              <a:rPr lang="en" i="1" dirty="0"/>
              <a:t>N</a:t>
            </a:r>
            <a:r>
              <a:rPr lang="en" dirty="0"/>
              <a:t> = </a:t>
            </a:r>
            <a:r>
              <a:rPr lang="en" i="1" dirty="0" err="1"/>
              <a:t>pq</a:t>
            </a:r>
            <a:endParaRPr dirty="0"/>
          </a:p>
          <a:p>
            <a:pPr marL="731520" lvl="2" indent="-226060"/>
            <a:r>
              <a:rPr lang="en" dirty="0"/>
              <a:t>N is usually between 2048 bits and 4096 bits long</a:t>
            </a:r>
            <a:endParaRPr dirty="0"/>
          </a:p>
          <a:p>
            <a:pPr marL="548640" lvl="1" indent="-226060">
              <a:lnSpc>
                <a:spcPct val="125000"/>
              </a:lnSpc>
            </a:pPr>
            <a:r>
              <a:rPr lang="en" dirty="0"/>
              <a:t>Choose </a:t>
            </a:r>
            <a:r>
              <a:rPr lang="en" i="1" dirty="0"/>
              <a:t>e</a:t>
            </a:r>
            <a:endParaRPr i="1" dirty="0"/>
          </a:p>
          <a:p>
            <a:pPr marL="731520" lvl="2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Requirement: </a:t>
            </a:r>
            <a:r>
              <a:rPr lang="en" i="1" dirty="0"/>
              <a:t>e</a:t>
            </a:r>
            <a:r>
              <a:rPr lang="en" dirty="0"/>
              <a:t> is not a factor of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</a:t>
            </a:r>
            <a:endParaRPr dirty="0"/>
          </a:p>
          <a:p>
            <a:pPr marL="731520" lvl="2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Requirement: 2 &lt; </a:t>
            </a:r>
            <a:r>
              <a:rPr lang="en" i="1" dirty="0"/>
              <a:t>e</a:t>
            </a:r>
            <a:r>
              <a:rPr lang="en" dirty="0"/>
              <a:t> &lt;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</a:t>
            </a:r>
            <a:endParaRPr dirty="0"/>
          </a:p>
          <a:p>
            <a:pPr marL="548640" lvl="1" indent="-226060"/>
            <a:r>
              <a:rPr lang="en" dirty="0"/>
              <a:t>Compute </a:t>
            </a:r>
            <a:r>
              <a:rPr lang="en" i="1" dirty="0"/>
              <a:t>d</a:t>
            </a:r>
            <a:r>
              <a:rPr lang="en" dirty="0"/>
              <a:t> = </a:t>
            </a:r>
            <a:r>
              <a:rPr lang="en" i="1" dirty="0"/>
              <a:t>e</a:t>
            </a:r>
            <a:r>
              <a:rPr lang="en" baseline="30000" dirty="0"/>
              <a:t>-1</a:t>
            </a:r>
            <a:r>
              <a:rPr lang="en" dirty="0"/>
              <a:t> mod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</a:t>
            </a:r>
            <a:endParaRPr dirty="0"/>
          </a:p>
          <a:p>
            <a:pPr marL="731520" lvl="2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i="1" dirty="0"/>
              <a:t>d</a:t>
            </a:r>
            <a:r>
              <a:rPr lang="en" dirty="0"/>
              <a:t> is the modular multiplicative inverse of </a:t>
            </a:r>
            <a:r>
              <a:rPr lang="en" i="1" dirty="0"/>
              <a:t>e</a:t>
            </a:r>
          </a:p>
          <a:p>
            <a:pPr marL="731520" lvl="2" indent="-226060"/>
            <a:r>
              <a:rPr lang="en" i="1" dirty="0"/>
              <a:t>1 = </a:t>
            </a:r>
            <a:r>
              <a:rPr lang="en" dirty="0"/>
              <a:t>(</a:t>
            </a:r>
            <a:r>
              <a:rPr lang="en" i="1" dirty="0"/>
              <a:t>d * e</a:t>
            </a:r>
            <a:r>
              <a:rPr lang="en" dirty="0"/>
              <a:t>)</a:t>
            </a:r>
            <a:r>
              <a:rPr lang="en" i="1" dirty="0"/>
              <a:t> </a:t>
            </a:r>
            <a:r>
              <a:rPr lang="en" dirty="0"/>
              <a:t>mod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 </a:t>
            </a:r>
          </a:p>
          <a:p>
            <a:pPr marL="731520" lvl="2" indent="-226060"/>
            <a:r>
              <a:rPr lang="en" dirty="0"/>
              <a:t>Algorithm: Extended Euclid’s algorithm</a:t>
            </a:r>
            <a:endParaRPr dirty="0"/>
          </a:p>
          <a:p>
            <a:pPr marL="548640" lvl="1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Public key</a:t>
            </a:r>
            <a:r>
              <a:rPr lang="en" dirty="0"/>
              <a:t>: </a:t>
            </a:r>
            <a:r>
              <a:rPr lang="en" i="1" dirty="0"/>
              <a:t>N</a:t>
            </a:r>
            <a:r>
              <a:rPr lang="en" dirty="0"/>
              <a:t> and </a:t>
            </a:r>
            <a:r>
              <a:rPr lang="en" i="1" dirty="0"/>
              <a:t>e</a:t>
            </a:r>
            <a:endParaRPr dirty="0"/>
          </a:p>
          <a:p>
            <a:pPr marL="548640" lvl="1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Private key:</a:t>
            </a:r>
            <a:r>
              <a:rPr lang="en" dirty="0"/>
              <a:t> </a:t>
            </a:r>
            <a:r>
              <a:rPr lang="en" i="1" dirty="0"/>
              <a:t>d</a:t>
            </a:r>
            <a:endParaRPr dirty="0"/>
          </a:p>
        </p:txBody>
      </p:sp>
      <p:sp>
        <p:nvSpPr>
          <p:cNvPr id="2" name="Google Shape;194;p33">
            <a:extLst>
              <a:ext uri="{FF2B5EF4-FFF2-40B4-BE49-F238E27FC236}">
                <a16:creationId xmlns:a16="http://schemas.microsoft.com/office/drawing/2014/main" id="{A5D67051-1647-0A27-1C7E-52F94CF3C77F}"/>
              </a:ext>
            </a:extLst>
          </p:cNvPr>
          <p:cNvSpPr txBox="1">
            <a:spLocks/>
          </p:cNvSpPr>
          <p:nvPr/>
        </p:nvSpPr>
        <p:spPr>
          <a:xfrm>
            <a:off x="5311897" y="1260786"/>
            <a:ext cx="3437724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Example</a:t>
            </a:r>
          </a:p>
          <a:p>
            <a:pPr marL="548640" lvl="1" indent="-226060"/>
            <a:r>
              <a:rPr lang="en-US" dirty="0"/>
              <a:t>Randomly pick two (large) primes,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endParaRPr lang="en-US" dirty="0"/>
          </a:p>
          <a:p>
            <a:pPr marL="731520" lvl="2" indent="-226060"/>
            <a:r>
              <a:rPr lang="en-US" i="1" dirty="0"/>
              <a:t>p</a:t>
            </a:r>
            <a:r>
              <a:rPr lang="en-US" dirty="0"/>
              <a:t> = 3, </a:t>
            </a:r>
            <a:r>
              <a:rPr lang="en-US" i="1" dirty="0"/>
              <a:t>q</a:t>
            </a:r>
            <a:r>
              <a:rPr lang="en-US" dirty="0"/>
              <a:t> = 7</a:t>
            </a:r>
          </a:p>
          <a:p>
            <a:pPr marL="548640" lvl="1" indent="-226060"/>
            <a:r>
              <a:rPr lang="en-US" dirty="0"/>
              <a:t>Compute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 err="1"/>
              <a:t>pq</a:t>
            </a:r>
            <a:endParaRPr lang="en-US" dirty="0"/>
          </a:p>
          <a:p>
            <a:pPr marL="731520" lvl="2" indent="-226060"/>
            <a:r>
              <a:rPr lang="en-US" i="1" dirty="0"/>
              <a:t>N = p*q</a:t>
            </a:r>
            <a:r>
              <a:rPr lang="en-US" dirty="0"/>
              <a:t> = 21</a:t>
            </a:r>
          </a:p>
          <a:p>
            <a:pPr marL="548640" lvl="1" indent="-226060">
              <a:lnSpc>
                <a:spcPct val="125000"/>
              </a:lnSpc>
            </a:pPr>
            <a:r>
              <a:rPr lang="en-US" dirty="0"/>
              <a:t>Choose </a:t>
            </a:r>
            <a:r>
              <a:rPr lang="en-US" i="1" dirty="0"/>
              <a:t>e</a:t>
            </a:r>
          </a:p>
          <a:p>
            <a:pPr marL="731520" lvl="2" indent="-226060"/>
            <a:r>
              <a:rPr lang="en-US" i="1" dirty="0"/>
              <a:t>e</a:t>
            </a:r>
            <a:r>
              <a:rPr lang="en-US" dirty="0"/>
              <a:t> = 5 (not a factor of 2 * 6 = 12)</a:t>
            </a:r>
          </a:p>
          <a:p>
            <a:pPr marL="548640" lvl="1" indent="-226060"/>
            <a:r>
              <a:rPr lang="en-US" dirty="0"/>
              <a:t>Compute </a:t>
            </a:r>
            <a:r>
              <a:rPr lang="en-US" i="1" dirty="0"/>
              <a:t>d</a:t>
            </a:r>
            <a:r>
              <a:rPr lang="en-US" dirty="0"/>
              <a:t> = </a:t>
            </a:r>
            <a:r>
              <a:rPr lang="en-US" i="1" dirty="0"/>
              <a:t>e</a:t>
            </a:r>
            <a:r>
              <a:rPr lang="en-US" baseline="30000" dirty="0"/>
              <a:t>-1</a:t>
            </a:r>
            <a:r>
              <a:rPr lang="en-US" dirty="0"/>
              <a:t> mod (</a:t>
            </a:r>
            <a:r>
              <a:rPr lang="en-US" i="1" dirty="0"/>
              <a:t>p</a:t>
            </a:r>
            <a:r>
              <a:rPr lang="en-US" dirty="0"/>
              <a:t> - 1)(</a:t>
            </a:r>
            <a:r>
              <a:rPr lang="en-US" i="1" dirty="0"/>
              <a:t>q</a:t>
            </a:r>
            <a:r>
              <a:rPr lang="en-US" dirty="0"/>
              <a:t> - 1)</a:t>
            </a:r>
          </a:p>
          <a:p>
            <a:pPr marL="731520" lvl="2" indent="-226060"/>
            <a:r>
              <a:rPr lang="en-US" i="1" dirty="0"/>
              <a:t>d</a:t>
            </a:r>
            <a:r>
              <a:rPr lang="en-US" dirty="0"/>
              <a:t> = 5 since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d * e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mod (</a:t>
            </a:r>
            <a:r>
              <a:rPr lang="en-US" i="1" dirty="0"/>
              <a:t>p</a:t>
            </a:r>
            <a:r>
              <a:rPr lang="en-US" dirty="0"/>
              <a:t> - 1)(</a:t>
            </a:r>
            <a:r>
              <a:rPr lang="en-US" i="1" dirty="0"/>
              <a:t>q</a:t>
            </a:r>
            <a:r>
              <a:rPr lang="en-US" dirty="0"/>
              <a:t> - 1) = 5 * 5 mod (2 * 6) =1 </a:t>
            </a:r>
          </a:p>
          <a:p>
            <a:pPr marL="548640" lvl="1" indent="-226060"/>
            <a:r>
              <a:rPr lang="en-US" b="1" dirty="0"/>
              <a:t>Public key</a:t>
            </a:r>
            <a:r>
              <a:rPr lang="en-US" dirty="0"/>
              <a:t>: </a:t>
            </a:r>
            <a:r>
              <a:rPr lang="en-US" i="1" dirty="0"/>
              <a:t>N=21</a:t>
            </a:r>
            <a:r>
              <a:rPr lang="en-US" dirty="0"/>
              <a:t> and </a:t>
            </a:r>
            <a:r>
              <a:rPr lang="en-US" i="1" dirty="0"/>
              <a:t>e=5</a:t>
            </a:r>
            <a:endParaRPr lang="en-US" dirty="0"/>
          </a:p>
          <a:p>
            <a:pPr marL="548640" lvl="1" indent="-226060"/>
            <a:r>
              <a:rPr lang="en-US" b="1" dirty="0"/>
              <a:t>Private key:</a:t>
            </a:r>
            <a:r>
              <a:rPr lang="en-US" dirty="0"/>
              <a:t> </a:t>
            </a:r>
            <a:r>
              <a:rPr lang="en-US" i="1" dirty="0"/>
              <a:t>d = 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Definition</a:t>
            </a:r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3655341" cy="1826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Enc(</a:t>
            </a:r>
            <a:r>
              <a:rPr lang="en" i="1" dirty="0"/>
              <a:t>e</a:t>
            </a:r>
            <a:r>
              <a:rPr lang="en" dirty="0"/>
              <a:t>, </a:t>
            </a:r>
            <a:r>
              <a:rPr lang="en" i="1" dirty="0"/>
              <a:t>N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):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Output: </a:t>
            </a:r>
            <a:r>
              <a:rPr lang="en" i="1" dirty="0"/>
              <a:t>M</a:t>
            </a:r>
            <a:r>
              <a:rPr lang="en" i="1" baseline="30000" dirty="0"/>
              <a:t>e</a:t>
            </a:r>
            <a:r>
              <a:rPr lang="en" dirty="0"/>
              <a:t> mod </a:t>
            </a:r>
            <a:r>
              <a:rPr lang="en" i="1" dirty="0"/>
              <a:t>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Dec(</a:t>
            </a:r>
            <a:r>
              <a:rPr lang="en" i="1" dirty="0"/>
              <a:t>d</a:t>
            </a:r>
            <a:r>
              <a:rPr lang="en" dirty="0"/>
              <a:t>, </a:t>
            </a:r>
            <a:r>
              <a:rPr lang="en" i="1" dirty="0"/>
              <a:t>C</a:t>
            </a:r>
            <a:r>
              <a:rPr lang="en" dirty="0"/>
              <a:t>):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Output: </a:t>
            </a:r>
            <a:r>
              <a:rPr lang="en" i="1" dirty="0"/>
              <a:t>C</a:t>
            </a:r>
            <a:r>
              <a:rPr lang="en" i="1" baseline="30000" dirty="0"/>
              <a:t>d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dirty="0"/>
              <a:t> </a:t>
            </a:r>
          </a:p>
          <a:p>
            <a:pPr lvl="1"/>
            <a:r>
              <a:rPr lang="en" i="1" dirty="0"/>
              <a:t>C</a:t>
            </a:r>
            <a:r>
              <a:rPr lang="en" i="1" baseline="30000" dirty="0"/>
              <a:t>d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dirty="0"/>
              <a:t> = (</a:t>
            </a:r>
            <a:r>
              <a:rPr lang="en" i="1" dirty="0"/>
              <a:t>M</a:t>
            </a:r>
            <a:r>
              <a:rPr lang="en" i="1" baseline="30000" dirty="0"/>
              <a:t>e</a:t>
            </a:r>
            <a:r>
              <a:rPr lang="en" dirty="0"/>
              <a:t>)</a:t>
            </a:r>
            <a:r>
              <a:rPr lang="en" i="1" baseline="30000" dirty="0"/>
              <a:t>d</a:t>
            </a:r>
            <a:r>
              <a:rPr lang="en" dirty="0"/>
              <a:t> mod </a:t>
            </a:r>
            <a:r>
              <a:rPr lang="en" i="1" dirty="0"/>
              <a:t>N</a:t>
            </a:r>
            <a:endParaRPr baseline="30000" dirty="0"/>
          </a:p>
        </p:txBody>
      </p:sp>
      <p:sp>
        <p:nvSpPr>
          <p:cNvPr id="2" name="Google Shape;201;p34">
            <a:extLst>
              <a:ext uri="{FF2B5EF4-FFF2-40B4-BE49-F238E27FC236}">
                <a16:creationId xmlns:a16="http://schemas.microsoft.com/office/drawing/2014/main" id="{B7FC36C1-6A97-5DFD-D1EA-9D154CD3AB91}"/>
              </a:ext>
            </a:extLst>
          </p:cNvPr>
          <p:cNvSpPr txBox="1">
            <a:spLocks/>
          </p:cNvSpPr>
          <p:nvPr/>
        </p:nvSpPr>
        <p:spPr>
          <a:xfrm>
            <a:off x="4805486" y="1291217"/>
            <a:ext cx="3941855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dirty="0"/>
              <a:t>Example</a:t>
            </a:r>
          </a:p>
          <a:p>
            <a:r>
              <a:rPr lang="en-US" dirty="0"/>
              <a:t>Enc(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Output </a:t>
            </a:r>
            <a:r>
              <a:rPr lang="en-US" i="1" dirty="0"/>
              <a:t>M</a:t>
            </a:r>
            <a:r>
              <a:rPr lang="en-US" i="1" baseline="30000" dirty="0"/>
              <a:t>e</a:t>
            </a:r>
            <a:r>
              <a:rPr lang="en-US" dirty="0"/>
              <a:t> mod </a:t>
            </a:r>
            <a:r>
              <a:rPr lang="en-US" i="1" dirty="0"/>
              <a:t>N</a:t>
            </a:r>
          </a:p>
          <a:p>
            <a:pPr lvl="1"/>
            <a:r>
              <a:rPr lang="en-US" i="1" dirty="0"/>
              <a:t>M = 12, e= 5, N = 21</a:t>
            </a:r>
          </a:p>
          <a:p>
            <a:pPr lvl="1"/>
            <a:r>
              <a:rPr lang="en-US" i="1" dirty="0"/>
              <a:t>C = 12</a:t>
            </a:r>
            <a:r>
              <a:rPr lang="en-US" i="1" baseline="30000" dirty="0"/>
              <a:t>5</a:t>
            </a:r>
            <a:r>
              <a:rPr lang="en-US" dirty="0"/>
              <a:t> mod </a:t>
            </a:r>
            <a:r>
              <a:rPr lang="en-US" i="1" dirty="0"/>
              <a:t>21 = 3</a:t>
            </a:r>
          </a:p>
          <a:p>
            <a:pPr lvl="1"/>
            <a:endParaRPr lang="en-US" i="1" dirty="0"/>
          </a:p>
          <a:p>
            <a:pPr lvl="1"/>
            <a:endParaRPr lang="en-US" dirty="0"/>
          </a:p>
          <a:p>
            <a:r>
              <a:rPr lang="en-US" dirty="0"/>
              <a:t>Dec(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Output </a:t>
            </a:r>
            <a:r>
              <a:rPr lang="en" i="1" dirty="0"/>
              <a:t>C</a:t>
            </a:r>
            <a:r>
              <a:rPr lang="en" i="1" baseline="30000" dirty="0"/>
              <a:t>d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dirty="0"/>
              <a:t> </a:t>
            </a:r>
          </a:p>
          <a:p>
            <a:pPr lvl="1"/>
            <a:r>
              <a:rPr lang="en-US" i="1" dirty="0"/>
              <a:t>C = 3, d = 5, N = 21</a:t>
            </a:r>
          </a:p>
          <a:p>
            <a:pPr lvl="1"/>
            <a:r>
              <a:rPr lang="en-US" i="1" dirty="0"/>
              <a:t>M = 3</a:t>
            </a:r>
            <a:r>
              <a:rPr lang="en-US" i="1" baseline="30000" dirty="0"/>
              <a:t>5</a:t>
            </a:r>
            <a:r>
              <a:rPr lang="en-US" dirty="0"/>
              <a:t> mod </a:t>
            </a:r>
            <a:r>
              <a:rPr lang="en-US" i="1" dirty="0"/>
              <a:t>21 = 243 mod 21 = 12</a:t>
            </a:r>
          </a:p>
          <a:p>
            <a:pPr lvl="1"/>
            <a:endParaRPr lang="en-US" i="1" dirty="0"/>
          </a:p>
          <a:p>
            <a:pPr lvl="1"/>
            <a:endParaRPr 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Correctness</a:t>
            </a:r>
            <a:endParaRPr/>
          </a:p>
        </p:txBody>
      </p:sp>
      <p:sp>
        <p:nvSpPr>
          <p:cNvPr id="208" name="Google Shape;208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07" name="Google Shape;207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/>
              <a:t>Theorem: </a:t>
            </a:r>
            <a:r>
              <a:rPr lang="en" b="1" i="1" dirty="0"/>
              <a:t>M</a:t>
            </a:r>
            <a:r>
              <a:rPr lang="en" b="1" i="1" baseline="30000" dirty="0"/>
              <a:t>ed</a:t>
            </a:r>
            <a:r>
              <a:rPr lang="en" b="1" dirty="0"/>
              <a:t> mod </a:t>
            </a:r>
            <a:r>
              <a:rPr lang="en" b="1" i="1" dirty="0"/>
              <a:t>N </a:t>
            </a:r>
            <a:r>
              <a:rPr lang="en" b="1" dirty="0"/>
              <a:t>≡ </a:t>
            </a:r>
            <a:r>
              <a:rPr lang="en" b="1" i="1" dirty="0"/>
              <a:t>M</a:t>
            </a:r>
            <a:r>
              <a:rPr lang="en" b="1" dirty="0"/>
              <a:t> mod </a:t>
            </a:r>
            <a:r>
              <a:rPr lang="en" b="1" i="1" dirty="0"/>
              <a:t>N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Euler’s theorem: </a:t>
            </a:r>
            <a:r>
              <a:rPr lang="en" i="1" dirty="0" err="1"/>
              <a:t>a</a:t>
            </a:r>
            <a:r>
              <a:rPr lang="en" i="1" baseline="30000" dirty="0" err="1"/>
              <a:t>φ</a:t>
            </a:r>
            <a:r>
              <a:rPr lang="en" baseline="30000" dirty="0"/>
              <a:t>(</a:t>
            </a:r>
            <a:r>
              <a:rPr lang="en" i="1" baseline="30000" dirty="0"/>
              <a:t>N</a:t>
            </a:r>
            <a:r>
              <a:rPr lang="en" baseline="30000" dirty="0"/>
              <a:t>)</a:t>
            </a:r>
            <a:r>
              <a:rPr lang="en" dirty="0"/>
              <a:t> ≡ 1 mod </a:t>
            </a:r>
            <a:r>
              <a:rPr lang="en" i="1" dirty="0"/>
              <a:t>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 err="1"/>
              <a:t>φ</a:t>
            </a:r>
            <a:r>
              <a:rPr lang="en" dirty="0"/>
              <a:t>(</a:t>
            </a:r>
            <a:r>
              <a:rPr lang="en" i="1" dirty="0"/>
              <a:t>N</a:t>
            </a:r>
            <a:r>
              <a:rPr lang="en" dirty="0"/>
              <a:t>) is the totient function of </a:t>
            </a:r>
            <a:r>
              <a:rPr lang="en" i="1" dirty="0"/>
              <a:t>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</a:t>
            </a:r>
            <a:r>
              <a:rPr lang="en" i="1" dirty="0"/>
              <a:t>N</a:t>
            </a:r>
            <a:r>
              <a:rPr lang="en" dirty="0"/>
              <a:t> is prime, </a:t>
            </a:r>
            <a:r>
              <a:rPr lang="en" i="1" dirty="0" err="1"/>
              <a:t>φ</a:t>
            </a:r>
            <a:r>
              <a:rPr lang="en" dirty="0"/>
              <a:t>(</a:t>
            </a:r>
            <a:r>
              <a:rPr lang="en" i="1" dirty="0"/>
              <a:t>N</a:t>
            </a:r>
            <a:r>
              <a:rPr lang="en" dirty="0"/>
              <a:t>) = </a:t>
            </a:r>
            <a:r>
              <a:rPr lang="en" i="1" dirty="0"/>
              <a:t>N</a:t>
            </a:r>
            <a:r>
              <a:rPr lang="en" dirty="0"/>
              <a:t> - 1 (Fermat’s little theorem)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For a semi-prime </a:t>
            </a:r>
            <a:r>
              <a:rPr lang="en" i="1" dirty="0" err="1"/>
              <a:t>pq</a:t>
            </a:r>
            <a:r>
              <a:rPr lang="en" dirty="0"/>
              <a:t>, where </a:t>
            </a:r>
            <a:r>
              <a:rPr lang="en" i="1" dirty="0"/>
              <a:t>p</a:t>
            </a:r>
            <a:r>
              <a:rPr lang="en" dirty="0"/>
              <a:t> and </a:t>
            </a:r>
            <a:r>
              <a:rPr lang="en" i="1" dirty="0"/>
              <a:t>q</a:t>
            </a:r>
            <a:r>
              <a:rPr lang="en" dirty="0"/>
              <a:t> are prime, </a:t>
            </a:r>
            <a:r>
              <a:rPr lang="en" i="1" dirty="0" err="1"/>
              <a:t>φ</a:t>
            </a:r>
            <a:r>
              <a:rPr lang="en" dirty="0"/>
              <a:t>(</a:t>
            </a:r>
            <a:r>
              <a:rPr lang="en" i="1" dirty="0" err="1"/>
              <a:t>pq</a:t>
            </a:r>
            <a:r>
              <a:rPr lang="en" dirty="0"/>
              <a:t>) =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Notice: </a:t>
            </a:r>
            <a:r>
              <a:rPr lang="en" i="1" dirty="0"/>
              <a:t>e*d</a:t>
            </a:r>
            <a:r>
              <a:rPr lang="en" dirty="0"/>
              <a:t> ≡ 1 mod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 so </a:t>
            </a:r>
            <a:r>
              <a:rPr lang="en" i="1" dirty="0"/>
              <a:t>ed</a:t>
            </a:r>
            <a:r>
              <a:rPr lang="en" dirty="0"/>
              <a:t> ≡ 1 mod </a:t>
            </a:r>
            <a:r>
              <a:rPr lang="en" i="1" dirty="0" err="1"/>
              <a:t>φ</a:t>
            </a:r>
            <a:r>
              <a:rPr lang="en" dirty="0"/>
              <a:t>(</a:t>
            </a:r>
            <a:r>
              <a:rPr lang="en" i="1" dirty="0"/>
              <a:t>N</a:t>
            </a:r>
            <a:r>
              <a:rPr lang="en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means that </a:t>
            </a:r>
            <a:r>
              <a:rPr lang="en" i="1" dirty="0"/>
              <a:t>ed</a:t>
            </a:r>
            <a:r>
              <a:rPr lang="en" dirty="0"/>
              <a:t> = </a:t>
            </a:r>
            <a:r>
              <a:rPr lang="en" i="1" dirty="0" err="1"/>
              <a:t>kφ</a:t>
            </a:r>
            <a:r>
              <a:rPr lang="en" dirty="0"/>
              <a:t>(</a:t>
            </a:r>
            <a:r>
              <a:rPr lang="en" i="1" dirty="0"/>
              <a:t>n</a:t>
            </a:r>
            <a:r>
              <a:rPr lang="en" dirty="0"/>
              <a:t>) + 1 for some integer </a:t>
            </a:r>
            <a:r>
              <a:rPr lang="en" i="1" dirty="0"/>
              <a:t>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(1) can be written as </a:t>
            </a:r>
            <a:r>
              <a:rPr lang="en" i="1" dirty="0" err="1"/>
              <a:t>M</a:t>
            </a:r>
            <a:r>
              <a:rPr lang="en" i="1" baseline="30000" dirty="0" err="1"/>
              <a:t>kφ</a:t>
            </a:r>
            <a:r>
              <a:rPr lang="en" baseline="30000" dirty="0"/>
              <a:t>(</a:t>
            </a:r>
            <a:r>
              <a:rPr lang="en" i="1" baseline="30000" dirty="0"/>
              <a:t>N</a:t>
            </a:r>
            <a:r>
              <a:rPr lang="en" baseline="30000" dirty="0"/>
              <a:t>) + 1</a:t>
            </a:r>
            <a:r>
              <a:rPr lang="en" dirty="0"/>
              <a:t> ≡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i="1" dirty="0" err="1"/>
              <a:t>M</a:t>
            </a:r>
            <a:r>
              <a:rPr lang="en" i="1" baseline="30000" dirty="0" err="1"/>
              <a:t>kφ</a:t>
            </a:r>
            <a:r>
              <a:rPr lang="en" baseline="30000" dirty="0"/>
              <a:t>(</a:t>
            </a:r>
            <a:r>
              <a:rPr lang="en" i="1" baseline="30000" dirty="0"/>
              <a:t>N</a:t>
            </a:r>
            <a:r>
              <a:rPr lang="en" baseline="30000" dirty="0"/>
              <a:t>)</a:t>
            </a:r>
            <a:r>
              <a:rPr lang="en" i="1" dirty="0"/>
              <a:t>M</a:t>
            </a:r>
            <a:r>
              <a:rPr lang="en" baseline="30000" dirty="0"/>
              <a:t>1</a:t>
            </a:r>
            <a:r>
              <a:rPr lang="en" dirty="0"/>
              <a:t> ≡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1</a:t>
            </a:r>
            <a:r>
              <a:rPr lang="en" i="1" dirty="0"/>
              <a:t>M</a:t>
            </a:r>
            <a:r>
              <a:rPr lang="en" baseline="30000" dirty="0"/>
              <a:t>1</a:t>
            </a:r>
            <a:r>
              <a:rPr lang="en" dirty="0"/>
              <a:t> ≡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dirty="0"/>
              <a:t> by Euler’s theorem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i="1" dirty="0"/>
              <a:t>M</a:t>
            </a:r>
            <a:r>
              <a:rPr lang="en" dirty="0"/>
              <a:t> ≡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Security</a:t>
            </a:r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4248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RSA problem</a:t>
            </a:r>
            <a:r>
              <a:rPr lang="en" dirty="0"/>
              <a:t>: Given </a:t>
            </a:r>
            <a:r>
              <a:rPr lang="en" i="1" dirty="0"/>
              <a:t>N</a:t>
            </a:r>
            <a:r>
              <a:rPr lang="en" dirty="0"/>
              <a:t> and </a:t>
            </a:r>
            <a:r>
              <a:rPr lang="en" i="1" dirty="0"/>
              <a:t>C</a:t>
            </a:r>
            <a:r>
              <a:rPr lang="en" dirty="0"/>
              <a:t> = </a:t>
            </a:r>
            <a:r>
              <a:rPr lang="en" i="1" dirty="0"/>
              <a:t>M</a:t>
            </a:r>
            <a:r>
              <a:rPr lang="en" i="1" baseline="30000" dirty="0"/>
              <a:t>e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dirty="0"/>
              <a:t>, it is hard to find </a:t>
            </a:r>
            <a:r>
              <a:rPr lang="en" i="1" dirty="0"/>
              <a:t>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 harder than the factoring problem</a:t>
            </a:r>
          </a:p>
          <a:p>
            <a:pPr lvl="1"/>
            <a:r>
              <a:rPr lang="en-US" dirty="0"/>
              <a:t>If you can factor </a:t>
            </a:r>
            <a:r>
              <a:rPr lang="en-US" i="1" dirty="0"/>
              <a:t>N</a:t>
            </a:r>
            <a:r>
              <a:rPr lang="en-US" dirty="0"/>
              <a:t>, you can recover </a:t>
            </a:r>
            <a:r>
              <a:rPr lang="en-US" i="1" dirty="0"/>
              <a:t>d</a:t>
            </a:r>
            <a:r>
              <a:rPr lang="en-US" dirty="0"/>
              <a:t>), because </a:t>
            </a:r>
            <a:r>
              <a:rPr lang="en-US" i="1" dirty="0"/>
              <a:t>1 = </a:t>
            </a:r>
            <a:r>
              <a:rPr lang="en-US" dirty="0"/>
              <a:t>(</a:t>
            </a:r>
            <a:r>
              <a:rPr lang="en-US" i="1" dirty="0"/>
              <a:t>d * e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mod (</a:t>
            </a:r>
            <a:r>
              <a:rPr lang="en-US" i="1" dirty="0"/>
              <a:t>p</a:t>
            </a:r>
            <a:r>
              <a:rPr lang="en-US" dirty="0"/>
              <a:t> - 1)(</a:t>
            </a:r>
            <a:r>
              <a:rPr lang="en-US" i="1" dirty="0"/>
              <a:t>q</a:t>
            </a:r>
            <a:r>
              <a:rPr lang="en-US" dirty="0"/>
              <a:t> - 1), and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/>
              <a:t>p</a:t>
            </a:r>
            <a:r>
              <a:rPr lang="en-US" dirty="0"/>
              <a:t>*</a:t>
            </a:r>
            <a:r>
              <a:rPr lang="en-US" i="1" dirty="0"/>
              <a:t>q</a:t>
            </a:r>
          </a:p>
          <a:p>
            <a:r>
              <a:rPr lang="en" dirty="0"/>
              <a:t>A brute-force attack is basically trying to factor the public key into two prime numbers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Current best solution is to factor </a:t>
            </a:r>
            <a:r>
              <a:rPr lang="en" i="1" dirty="0"/>
              <a:t>N</a:t>
            </a:r>
            <a:r>
              <a:rPr lang="en" dirty="0"/>
              <a:t>, but unknown whether there is an easier way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the RSA problem is as hard as the factoring problem, then the scheme is secure as long as the factoring problem is hard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Factoring problem is assumed to be hard, </a:t>
            </a:r>
            <a:r>
              <a:rPr lang="en-US" dirty="0"/>
              <a:t>but </a:t>
            </a:r>
            <a:r>
              <a:rPr lang="en" dirty="0"/>
              <a:t>we have no proof</a:t>
            </a:r>
          </a:p>
        </p:txBody>
      </p:sp>
      <p:sp>
        <p:nvSpPr>
          <p:cNvPr id="215" name="Google Shape;21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 RSA encryption IND-CPA secure?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No. It’s deterministic. No randomness was used at any point!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Sending the same message encrypted with different public keys also leaks information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 err="1"/>
              <a:t>m</a:t>
            </a:r>
            <a:r>
              <a:rPr lang="en" i="1" baseline="30000" dirty="0" err="1"/>
              <a:t>e</a:t>
            </a:r>
            <a:r>
              <a:rPr lang="en" sz="900" i="1" baseline="30000" dirty="0" err="1"/>
              <a:t>a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sz="900" i="1" dirty="0"/>
              <a:t>a</a:t>
            </a:r>
            <a:r>
              <a:rPr lang="en" dirty="0"/>
              <a:t>, </a:t>
            </a:r>
            <a:r>
              <a:rPr lang="en" i="1" dirty="0" err="1"/>
              <a:t>m</a:t>
            </a:r>
            <a:r>
              <a:rPr lang="en" i="1" baseline="30000" dirty="0" err="1"/>
              <a:t>e</a:t>
            </a:r>
            <a:r>
              <a:rPr lang="en" sz="900" i="1" baseline="30000" dirty="0" err="1"/>
              <a:t>b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sz="900" i="1" dirty="0"/>
              <a:t>b</a:t>
            </a:r>
            <a:r>
              <a:rPr lang="en" dirty="0"/>
              <a:t>, </a:t>
            </a:r>
            <a:r>
              <a:rPr lang="en" i="1" dirty="0" err="1"/>
              <a:t>m</a:t>
            </a:r>
            <a:r>
              <a:rPr lang="en" i="1" baseline="30000" dirty="0" err="1"/>
              <a:t>e</a:t>
            </a:r>
            <a:r>
              <a:rPr lang="en" sz="900" i="1" baseline="30000" dirty="0" err="1"/>
              <a:t>c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sz="900" i="1" dirty="0"/>
              <a:t>c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Small </a:t>
            </a:r>
            <a:r>
              <a:rPr lang="en" i="1" dirty="0"/>
              <a:t>m</a:t>
            </a:r>
            <a:r>
              <a:rPr lang="en" dirty="0"/>
              <a:t> and </a:t>
            </a:r>
            <a:r>
              <a:rPr lang="en" i="1" dirty="0"/>
              <a:t>e</a:t>
            </a:r>
            <a:r>
              <a:rPr lang="en" dirty="0"/>
              <a:t> leaks information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i="1" dirty="0"/>
              <a:t>e</a:t>
            </a:r>
            <a:r>
              <a:rPr lang="en" dirty="0"/>
              <a:t> is usually small (~16 bits) and often constant (3, 17, 65537)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Side channel: A poor implementation leaks information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time it takes to decrypt a message depends on the message and the private key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attack has been successfully used to break RSA encryption in OpenSSL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Result: We need a probabilistic padding scheme</a:t>
            </a:r>
            <a:endParaRPr dirty="0"/>
          </a:p>
        </p:txBody>
      </p:sp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Issues</a:t>
            </a:r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</a:t>
            </a:r>
            <a:endParaRPr/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Optimal asymmetric encryption padding</a:t>
            </a:r>
            <a:r>
              <a:rPr lang="en" dirty="0"/>
              <a:t> (</a:t>
            </a:r>
            <a:r>
              <a:rPr lang="en" b="1" dirty="0"/>
              <a:t>OAEP</a:t>
            </a:r>
            <a:r>
              <a:rPr lang="en" dirty="0"/>
              <a:t>): A variation of RSA that introduces randomness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Different from “padding” used for symmetric encryption, used to add randomness instead of dummy bytes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Idea: RSA can only encrypt “random-looking” numbers, so encrypt the message with a random key</a:t>
            </a:r>
            <a:endParaRPr dirty="0"/>
          </a:p>
        </p:txBody>
      </p:sp>
      <p:sp>
        <p:nvSpPr>
          <p:cNvPr id="229" name="Google Shape;229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OAEP: Padding</a:t>
            </a:r>
            <a:endParaRPr/>
          </a:p>
        </p:txBody>
      </p:sp>
      <p:sp>
        <p:nvSpPr>
          <p:cNvPr id="235" name="Google Shape;235;p3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i="1" dirty="0"/>
              <a:t>k</a:t>
            </a:r>
            <a:r>
              <a:rPr lang="en" sz="1200" dirty="0"/>
              <a:t>0</a:t>
            </a:r>
            <a:r>
              <a:rPr lang="en" dirty="0"/>
              <a:t> and </a:t>
            </a:r>
            <a:r>
              <a:rPr lang="en" i="1" dirty="0"/>
              <a:t>k</a:t>
            </a:r>
            <a:r>
              <a:rPr lang="en" sz="1200" dirty="0"/>
              <a:t>1</a:t>
            </a:r>
            <a:r>
              <a:rPr lang="en" dirty="0"/>
              <a:t> constants defined in the standard, and </a:t>
            </a:r>
            <a:r>
              <a:rPr lang="en" i="1" dirty="0"/>
              <a:t>G</a:t>
            </a:r>
            <a:r>
              <a:rPr lang="en" dirty="0"/>
              <a:t> and </a:t>
            </a:r>
            <a:r>
              <a:rPr lang="en" i="1" dirty="0"/>
              <a:t>H</a:t>
            </a:r>
            <a:r>
              <a:rPr lang="en" dirty="0"/>
              <a:t> are hash functions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/>
              <a:t>M</a:t>
            </a:r>
            <a:r>
              <a:rPr lang="en" dirty="0"/>
              <a:t> can only be </a:t>
            </a:r>
            <a:r>
              <a:rPr lang="en" i="1" dirty="0"/>
              <a:t>n</a:t>
            </a:r>
            <a:r>
              <a:rPr lang="en" dirty="0"/>
              <a:t> - </a:t>
            </a:r>
            <a:r>
              <a:rPr lang="en" i="1" dirty="0"/>
              <a:t>k</a:t>
            </a:r>
            <a:r>
              <a:rPr lang="en" sz="900" dirty="0"/>
              <a:t>0</a:t>
            </a:r>
            <a:r>
              <a:rPr lang="en" dirty="0"/>
              <a:t> - </a:t>
            </a:r>
            <a:r>
              <a:rPr lang="en" i="1" dirty="0"/>
              <a:t>k</a:t>
            </a:r>
            <a:r>
              <a:rPr lang="en" sz="900" dirty="0"/>
              <a:t>1</a:t>
            </a:r>
            <a:r>
              <a:rPr lang="en" dirty="0"/>
              <a:t> bits long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/>
              <a:t>G</a:t>
            </a:r>
            <a:r>
              <a:rPr lang="en" dirty="0"/>
              <a:t> produces a (</a:t>
            </a:r>
            <a:r>
              <a:rPr lang="en" i="1" dirty="0"/>
              <a:t>n</a:t>
            </a:r>
            <a:r>
              <a:rPr lang="en" dirty="0"/>
              <a:t> - </a:t>
            </a:r>
            <a:r>
              <a:rPr lang="en" i="1" dirty="0"/>
              <a:t>k</a:t>
            </a:r>
            <a:r>
              <a:rPr lang="en" sz="900" dirty="0"/>
              <a:t>0</a:t>
            </a:r>
            <a:r>
              <a:rPr lang="en" dirty="0"/>
              <a:t>)-bit hash, and </a:t>
            </a:r>
            <a:r>
              <a:rPr lang="en" i="1" dirty="0"/>
              <a:t>H</a:t>
            </a:r>
            <a:r>
              <a:rPr lang="en" dirty="0"/>
              <a:t> produces a </a:t>
            </a:r>
            <a:r>
              <a:rPr lang="en" i="1" dirty="0"/>
              <a:t>k</a:t>
            </a:r>
            <a:r>
              <a:rPr lang="en" sz="900" dirty="0"/>
              <a:t>0</a:t>
            </a:r>
            <a:r>
              <a:rPr lang="en" dirty="0"/>
              <a:t>-bit hash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Pad </a:t>
            </a:r>
            <a:r>
              <a:rPr lang="en" i="1" dirty="0"/>
              <a:t>M</a:t>
            </a:r>
            <a:r>
              <a:rPr lang="en" dirty="0"/>
              <a:t> with </a:t>
            </a:r>
            <a:r>
              <a:rPr lang="en" i="1" dirty="0"/>
              <a:t>k</a:t>
            </a:r>
            <a:r>
              <a:rPr lang="en" sz="1200" dirty="0"/>
              <a:t>1</a:t>
            </a:r>
            <a:r>
              <a:rPr lang="en" dirty="0"/>
              <a:t> 0’s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Idea: We should see 0’s here when </a:t>
            </a:r>
            <a:r>
              <a:rPr lang="en" dirty="0" err="1"/>
              <a:t>unpadding</a:t>
            </a:r>
            <a:r>
              <a:rPr lang="en" dirty="0"/>
              <a:t>, or else someone tampered with the message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Generate a random, </a:t>
            </a:r>
            <a:r>
              <a:rPr lang="en" i="1" dirty="0"/>
              <a:t>k</a:t>
            </a:r>
            <a:r>
              <a:rPr lang="en" sz="1200" dirty="0"/>
              <a:t>1</a:t>
            </a:r>
            <a:r>
              <a:rPr lang="en" dirty="0"/>
              <a:t>-bit string </a:t>
            </a:r>
            <a:r>
              <a:rPr lang="en" i="1" dirty="0"/>
              <a:t>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Compute </a:t>
            </a:r>
            <a:r>
              <a:rPr lang="en" i="1" dirty="0"/>
              <a:t>X</a:t>
            </a:r>
            <a:r>
              <a:rPr lang="en" dirty="0"/>
              <a:t> = </a:t>
            </a:r>
            <a:r>
              <a:rPr lang="en" i="1" dirty="0"/>
              <a:t>M</a:t>
            </a:r>
            <a:r>
              <a:rPr lang="en" dirty="0"/>
              <a:t> || 00...0 ⊕ </a:t>
            </a:r>
            <a:r>
              <a:rPr lang="en" i="1" dirty="0"/>
              <a:t>G</a:t>
            </a:r>
            <a:r>
              <a:rPr lang="en" dirty="0"/>
              <a:t>(</a:t>
            </a:r>
            <a:r>
              <a:rPr lang="en" i="1" dirty="0"/>
              <a:t>r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Compute </a:t>
            </a:r>
            <a:r>
              <a:rPr lang="en" i="1" dirty="0"/>
              <a:t>Y</a:t>
            </a:r>
            <a:r>
              <a:rPr lang="en" dirty="0"/>
              <a:t> = </a:t>
            </a:r>
            <a:r>
              <a:rPr lang="en" i="1" dirty="0"/>
              <a:t>r</a:t>
            </a:r>
            <a:r>
              <a:rPr lang="en" dirty="0"/>
              <a:t> ⊕ </a:t>
            </a:r>
            <a:r>
              <a:rPr lang="en" i="1" dirty="0"/>
              <a:t>H</a:t>
            </a:r>
            <a:r>
              <a:rPr lang="en" dirty="0"/>
              <a:t>(</a:t>
            </a:r>
            <a:r>
              <a:rPr lang="en" i="1" dirty="0"/>
              <a:t>X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Result: </a:t>
            </a:r>
            <a:r>
              <a:rPr lang="en" i="1" dirty="0"/>
              <a:t>X</a:t>
            </a:r>
            <a:r>
              <a:rPr lang="en" dirty="0"/>
              <a:t> || </a:t>
            </a:r>
            <a:r>
              <a:rPr lang="en" i="1" dirty="0"/>
              <a:t>Y</a:t>
            </a:r>
            <a:endParaRPr dirty="0"/>
          </a:p>
        </p:txBody>
      </p:sp>
      <p:sp>
        <p:nvSpPr>
          <p:cNvPr id="236" name="Google Shape;23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701" y="1453300"/>
            <a:ext cx="3082100" cy="3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OAEP: Unpadding</a:t>
            </a:r>
            <a:endParaRPr/>
          </a:p>
        </p:txBody>
      </p:sp>
      <p:sp>
        <p:nvSpPr>
          <p:cNvPr id="243" name="Google Shape;243;p4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lang="en" i="1"/>
              <a:t>r</a:t>
            </a:r>
            <a:r>
              <a:rPr lang="en"/>
              <a:t> = </a:t>
            </a:r>
            <a:r>
              <a:rPr lang="en" i="1"/>
              <a:t>Y</a:t>
            </a:r>
            <a:r>
              <a:rPr lang="en"/>
              <a:t> ⊕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/>
              <a:t>X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lang="en" i="1"/>
              <a:t>M</a:t>
            </a:r>
            <a:r>
              <a:rPr lang="en"/>
              <a:t> || 00...0 = </a:t>
            </a:r>
            <a:r>
              <a:rPr lang="en" i="1"/>
              <a:t>X</a:t>
            </a:r>
            <a:r>
              <a:rPr lang="en"/>
              <a:t> ⊕ </a:t>
            </a:r>
            <a:r>
              <a:rPr lang="en" i="1"/>
              <a:t>G</a:t>
            </a:r>
            <a:r>
              <a:rPr lang="en"/>
              <a:t>(</a:t>
            </a:r>
            <a:r>
              <a:rPr lang="en" i="1"/>
              <a:t>r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Verify that </a:t>
            </a:r>
            <a:r>
              <a:rPr lang="en" i="1"/>
              <a:t>M</a:t>
            </a:r>
            <a:r>
              <a:rPr lang="en"/>
              <a:t> || 00...0 actually ends in </a:t>
            </a:r>
            <a:r>
              <a:rPr lang="en" i="1"/>
              <a:t>k</a:t>
            </a:r>
            <a:r>
              <a:rPr lang="en" sz="1200"/>
              <a:t>1</a:t>
            </a:r>
            <a:r>
              <a:rPr lang="en"/>
              <a:t> 0’s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Error if not</a:t>
            </a:r>
            <a:endParaRPr/>
          </a:p>
        </p:txBody>
      </p:sp>
      <p:sp>
        <p:nvSpPr>
          <p:cNvPr id="244" name="Google Shape;24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245" name="Google Shape;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701" y="1453300"/>
            <a:ext cx="3082100" cy="3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Diffie-Hellman Key Exchange</a:t>
            </a:r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Algorithm: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Alice chooses </a:t>
            </a:r>
            <a:r>
              <a:rPr lang="en" i="1" dirty="0">
                <a:solidFill>
                  <a:srgbClr val="E69138"/>
                </a:solidFill>
              </a:rPr>
              <a:t>a</a:t>
            </a:r>
            <a:r>
              <a:rPr lang="en" dirty="0"/>
              <a:t> and sends </a:t>
            </a:r>
            <a:r>
              <a:rPr lang="en" i="1" dirty="0"/>
              <a:t>g</a:t>
            </a:r>
            <a:r>
              <a:rPr lang="en" i="1" baseline="30000" dirty="0">
                <a:solidFill>
                  <a:srgbClr val="E69138"/>
                </a:solidFill>
              </a:rPr>
              <a:t>a</a:t>
            </a:r>
            <a:r>
              <a:rPr lang="en" dirty="0"/>
              <a:t> mod </a:t>
            </a:r>
            <a:r>
              <a:rPr lang="en" i="1" dirty="0"/>
              <a:t>p</a:t>
            </a:r>
            <a:r>
              <a:rPr lang="en" dirty="0"/>
              <a:t> to Bob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Bob chooses </a:t>
            </a:r>
            <a:r>
              <a:rPr lang="en" i="1" dirty="0">
                <a:solidFill>
                  <a:srgbClr val="1155CC"/>
                </a:solidFill>
              </a:rPr>
              <a:t>b</a:t>
            </a:r>
            <a:r>
              <a:rPr lang="en" dirty="0"/>
              <a:t> and sends </a:t>
            </a:r>
            <a:r>
              <a:rPr lang="en" i="1" dirty="0" err="1"/>
              <a:t>g</a:t>
            </a:r>
            <a:r>
              <a:rPr lang="en" i="1" baseline="30000" dirty="0" err="1">
                <a:solidFill>
                  <a:srgbClr val="1155CC"/>
                </a:solidFill>
              </a:rPr>
              <a:t>b</a:t>
            </a:r>
            <a:r>
              <a:rPr lang="en" dirty="0"/>
              <a:t> mod </a:t>
            </a:r>
            <a:r>
              <a:rPr lang="en" i="1" dirty="0"/>
              <a:t>p</a:t>
            </a:r>
            <a:r>
              <a:rPr lang="en" dirty="0"/>
              <a:t> to Alice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Their shared secret is (</a:t>
            </a:r>
            <a:r>
              <a:rPr lang="en" i="1" dirty="0"/>
              <a:t>g</a:t>
            </a:r>
            <a:r>
              <a:rPr lang="en" i="1" baseline="30000" dirty="0">
                <a:solidFill>
                  <a:srgbClr val="E69138"/>
                </a:solidFill>
              </a:rPr>
              <a:t>a</a:t>
            </a:r>
            <a:r>
              <a:rPr lang="en" dirty="0"/>
              <a:t>)</a:t>
            </a:r>
            <a:r>
              <a:rPr lang="en" i="1" baseline="30000" dirty="0">
                <a:solidFill>
                  <a:srgbClr val="1155CC"/>
                </a:solidFill>
              </a:rPr>
              <a:t>b</a:t>
            </a:r>
            <a:r>
              <a:rPr lang="en" dirty="0"/>
              <a:t> = (</a:t>
            </a:r>
            <a:r>
              <a:rPr lang="en" i="1" dirty="0" err="1"/>
              <a:t>g</a:t>
            </a:r>
            <a:r>
              <a:rPr lang="en" i="1" baseline="30000" dirty="0" err="1">
                <a:solidFill>
                  <a:srgbClr val="1155CC"/>
                </a:solidFill>
              </a:rPr>
              <a:t>b</a:t>
            </a:r>
            <a:r>
              <a:rPr lang="en" dirty="0"/>
              <a:t>)</a:t>
            </a:r>
            <a:r>
              <a:rPr lang="en" i="1" baseline="30000" dirty="0">
                <a:solidFill>
                  <a:srgbClr val="E69138"/>
                </a:solidFill>
              </a:rPr>
              <a:t>a</a:t>
            </a:r>
            <a:r>
              <a:rPr lang="en" dirty="0"/>
              <a:t> = </a:t>
            </a:r>
            <a:r>
              <a:rPr lang="en" i="1" dirty="0"/>
              <a:t>g</a:t>
            </a:r>
            <a:r>
              <a:rPr lang="en" i="1" baseline="30000" dirty="0">
                <a:solidFill>
                  <a:srgbClr val="E69138"/>
                </a:solidFill>
              </a:rPr>
              <a:t>a</a:t>
            </a:r>
            <a:r>
              <a:rPr lang="en" i="1" baseline="30000" dirty="0">
                <a:solidFill>
                  <a:srgbClr val="1155CC"/>
                </a:solidFill>
              </a:rPr>
              <a:t>b</a:t>
            </a:r>
            <a:r>
              <a:rPr lang="en" dirty="0"/>
              <a:t> mod </a:t>
            </a:r>
            <a:r>
              <a:rPr lang="en" i="1" dirty="0"/>
              <a:t>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Diffie-Hellman provides forwards secrecy: Nothing is saved or can be recorded that can ever recover the key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Issues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/>
              <a:t>Not</a:t>
            </a:r>
            <a:r>
              <a:rPr lang="en" dirty="0"/>
              <a:t> secure against MITM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Both parties must be online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Does not provide authenticity</a:t>
            </a:r>
            <a:endParaRPr dirty="0"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though </a:t>
            </a:r>
            <a:r>
              <a:rPr lang="en" i="1"/>
              <a:t>G</a:t>
            </a:r>
            <a:r>
              <a:rPr lang="en"/>
              <a:t> and </a:t>
            </a:r>
            <a:r>
              <a:rPr lang="en" i="1"/>
              <a:t>H</a:t>
            </a:r>
            <a:r>
              <a:rPr lang="en"/>
              <a:t> are irreversible, we can recover their inputs using XOR and work backwards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structure is called a </a:t>
            </a:r>
            <a:r>
              <a:rPr lang="en" b="1"/>
              <a:t>Feistel network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used for encryption algorithms if </a:t>
            </a:r>
            <a:r>
              <a:rPr lang="en" i="1"/>
              <a:t>G</a:t>
            </a:r>
            <a:r>
              <a:rPr lang="en"/>
              <a:t> and </a:t>
            </a:r>
            <a:r>
              <a:rPr lang="en" i="1"/>
              <a:t>H</a:t>
            </a:r>
            <a:r>
              <a:rPr lang="en"/>
              <a:t> depend on a key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DES (out of scope)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To fix the problems with RSA (it’s only secure encrypting random numbers and isn’t IND-CPA), use RSA with OAEP, abbreviated as RSA-OAEP</a:t>
            </a:r>
            <a:endParaRPr/>
          </a:p>
        </p:txBody>
      </p:sp>
      <p:sp>
        <p:nvSpPr>
          <p:cNvPr id="251" name="Google Shape;251;p4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</a:t>
            </a:r>
            <a:endParaRPr/>
          </a:p>
        </p:txBody>
      </p:sp>
      <p:sp>
        <p:nvSpPr>
          <p:cNvPr id="252" name="Google Shape;252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253" name="Google Shape;2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701" y="1453300"/>
            <a:ext cx="3082100" cy="3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Clarification: Key Size	</a:t>
            </a:r>
            <a:endParaRPr dirty="0"/>
          </a:p>
        </p:txBody>
      </p:sp>
      <p:sp>
        <p:nvSpPr>
          <p:cNvPr id="259" name="Google Shape;259;p42"/>
          <p:cNvSpPr txBox="1">
            <a:spLocks noGrp="1"/>
          </p:cNvSpPr>
          <p:nvPr>
            <p:ph type="body" idx="1"/>
          </p:nvPr>
        </p:nvSpPr>
        <p:spPr>
          <a:xfrm>
            <a:off x="122842" y="1424817"/>
            <a:ext cx="8520600" cy="3171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Key size in RSA encryption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Typical RSA key sizes are 1,024 or 2,048 or 4,096 bits. That number is the number of bits in the </a:t>
            </a:r>
            <a:r>
              <a:rPr lang="en-US" b="1" dirty="0"/>
              <a:t>modulus</a:t>
            </a:r>
            <a:r>
              <a:rPr lang="en-US" dirty="0"/>
              <a:t>, i.e., </a:t>
            </a:r>
            <a:r>
              <a:rPr lang="en-US" b="1" dirty="0"/>
              <a:t>N = p*q</a:t>
            </a:r>
            <a:r>
              <a:rPr lang="en-US" dirty="0"/>
              <a:t>.  For each there will be a pair of primes of roughly 512 bits or 1,024 bits or 2,048 bits depending on the key size picked. Those primes are chosen by some random process. </a:t>
            </a:r>
          </a:p>
          <a:p>
            <a:pPr lvl="0"/>
            <a:endParaRPr lang="en-US" dirty="0"/>
          </a:p>
          <a:p>
            <a:pPr lvl="1" indent="-342900">
              <a:buSzPts val="1800"/>
              <a:buChar char="●"/>
            </a:pPr>
            <a:endParaRPr lang="en" dirty="0"/>
          </a:p>
        </p:txBody>
      </p:sp>
      <p:sp>
        <p:nvSpPr>
          <p:cNvPr id="260" name="Google Shape;26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ED914C-ECD9-3670-B6BE-EC000C8EBDCA}"/>
              </a:ext>
            </a:extLst>
          </p:cNvPr>
          <p:cNvSpPr txBox="1"/>
          <p:nvPr/>
        </p:nvSpPr>
        <p:spPr>
          <a:xfrm>
            <a:off x="4737182" y="524452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Encryption</a:t>
            </a:r>
            <a:endParaRPr/>
          </a:p>
        </p:txBody>
      </p:sp>
      <p:sp>
        <p:nvSpPr>
          <p:cNvPr id="259" name="Google Shape;259;p42"/>
          <p:cNvSpPr txBox="1">
            <a:spLocks noGrp="1"/>
          </p:cNvSpPr>
          <p:nvPr>
            <p:ph type="body" idx="1"/>
          </p:nvPr>
        </p:nvSpPr>
        <p:spPr>
          <a:xfrm>
            <a:off x="122842" y="1117039"/>
            <a:ext cx="8562042" cy="4127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Issues with public-key encryption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Notice: We can only encrypt small messages because of the modulo operator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Notice: There is a lot of math, and computers are slow at math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Result: Asymmetric doesn’t work for large messages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Hybrid encryption</a:t>
            </a:r>
            <a:r>
              <a:rPr lang="en" dirty="0"/>
              <a:t>: Encrypt data under a randomly generated key </a:t>
            </a:r>
            <a:r>
              <a:rPr lang="en" i="1" dirty="0"/>
              <a:t>K</a:t>
            </a:r>
            <a:r>
              <a:rPr lang="en" dirty="0"/>
              <a:t> using symmetric encryption, and encrypt </a:t>
            </a:r>
            <a:r>
              <a:rPr lang="en" i="1" dirty="0"/>
              <a:t>K</a:t>
            </a:r>
            <a:r>
              <a:rPr lang="en" dirty="0"/>
              <a:t> using asymmetric encryption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Benefit: Now we can encrypt large amounts of data quickly using symmetric encryption, and we still have the security of asymmetric encryption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Almost all cryptographic systems use hybrid encryption</a:t>
            </a:r>
          </a:p>
        </p:txBody>
      </p:sp>
      <p:sp>
        <p:nvSpPr>
          <p:cNvPr id="260" name="Google Shape;26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ED914C-ECD9-3670-B6BE-EC000C8EBDCA}"/>
              </a:ext>
            </a:extLst>
          </p:cNvPr>
          <p:cNvSpPr txBox="1"/>
          <p:nvPr/>
        </p:nvSpPr>
        <p:spPr>
          <a:xfrm>
            <a:off x="4737182" y="524452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9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Encryption</a:t>
            </a:r>
            <a:endParaRPr/>
          </a:p>
        </p:txBody>
      </p:sp>
      <p:sp>
        <p:nvSpPr>
          <p:cNvPr id="260" name="Google Shape;26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ED914C-ECD9-3670-B6BE-EC000C8EBDCA}"/>
              </a:ext>
            </a:extLst>
          </p:cNvPr>
          <p:cNvSpPr txBox="1"/>
          <p:nvPr/>
        </p:nvSpPr>
        <p:spPr>
          <a:xfrm>
            <a:off x="4737182" y="524452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Google Shape;573;p62">
            <a:extLst>
              <a:ext uri="{FF2B5EF4-FFF2-40B4-BE49-F238E27FC236}">
                <a16:creationId xmlns:a16="http://schemas.microsoft.com/office/drawing/2014/main" id="{22ABFEE4-E7D5-B3CE-0A92-A5809222B75E}"/>
              </a:ext>
            </a:extLst>
          </p:cNvPr>
          <p:cNvSpPr/>
          <p:nvPr/>
        </p:nvSpPr>
        <p:spPr>
          <a:xfrm>
            <a:off x="5423411" y="2614457"/>
            <a:ext cx="3235200" cy="243457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574;p62">
            <a:extLst>
              <a:ext uri="{FF2B5EF4-FFF2-40B4-BE49-F238E27FC236}">
                <a16:creationId xmlns:a16="http://schemas.microsoft.com/office/drawing/2014/main" id="{CB5C95A8-7FF0-1E82-0141-0F3DED42FC54}"/>
              </a:ext>
            </a:extLst>
          </p:cNvPr>
          <p:cNvSpPr/>
          <p:nvPr/>
        </p:nvSpPr>
        <p:spPr>
          <a:xfrm>
            <a:off x="229511" y="2614458"/>
            <a:ext cx="3235200" cy="243457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588;p62">
            <a:extLst>
              <a:ext uri="{FF2B5EF4-FFF2-40B4-BE49-F238E27FC236}">
                <a16:creationId xmlns:a16="http://schemas.microsoft.com/office/drawing/2014/main" id="{6C11D858-45AE-B52A-EA2E-01F250D92861}"/>
              </a:ext>
            </a:extLst>
          </p:cNvPr>
          <p:cNvSpPr txBox="1"/>
          <p:nvPr/>
        </p:nvSpPr>
        <p:spPr>
          <a:xfrm>
            <a:off x="258715" y="2614458"/>
            <a:ext cx="765299" cy="43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Alice</a:t>
            </a:r>
            <a:endParaRPr sz="1600" dirty="0"/>
          </a:p>
        </p:txBody>
      </p:sp>
      <p:sp>
        <p:nvSpPr>
          <p:cNvPr id="19" name="Google Shape;589;p62">
            <a:extLst>
              <a:ext uri="{FF2B5EF4-FFF2-40B4-BE49-F238E27FC236}">
                <a16:creationId xmlns:a16="http://schemas.microsoft.com/office/drawing/2014/main" id="{ACED2E7D-E51F-BE49-D1F2-39106A7979D5}"/>
              </a:ext>
            </a:extLst>
          </p:cNvPr>
          <p:cNvSpPr txBox="1"/>
          <p:nvPr/>
        </p:nvSpPr>
        <p:spPr>
          <a:xfrm>
            <a:off x="7893311" y="2667373"/>
            <a:ext cx="765300" cy="43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Bob</a:t>
            </a:r>
            <a:endParaRPr sz="1600" dirty="0"/>
          </a:p>
        </p:txBody>
      </p:sp>
      <p:sp>
        <p:nvSpPr>
          <p:cNvPr id="20" name="Google Shape;590;p62">
            <a:extLst>
              <a:ext uri="{FF2B5EF4-FFF2-40B4-BE49-F238E27FC236}">
                <a16:creationId xmlns:a16="http://schemas.microsoft.com/office/drawing/2014/main" id="{3020B04D-2FD6-7B3A-1A1C-6985B2EABAAB}"/>
              </a:ext>
            </a:extLst>
          </p:cNvPr>
          <p:cNvSpPr txBox="1"/>
          <p:nvPr/>
        </p:nvSpPr>
        <p:spPr>
          <a:xfrm>
            <a:off x="3464711" y="2651398"/>
            <a:ext cx="195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Insecure Channel</a:t>
            </a:r>
            <a:endParaRPr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CCCEB41-1D84-5C76-0C78-B0C4B7B3EAD8}"/>
              </a:ext>
            </a:extLst>
          </p:cNvPr>
          <p:cNvGrpSpPr/>
          <p:nvPr/>
        </p:nvGrpSpPr>
        <p:grpSpPr>
          <a:xfrm>
            <a:off x="3153158" y="3338569"/>
            <a:ext cx="2408048" cy="470100"/>
            <a:chOff x="3192758" y="2539369"/>
            <a:chExt cx="2408048" cy="470100"/>
          </a:xfrm>
        </p:grpSpPr>
        <p:sp>
          <p:nvSpPr>
            <p:cNvPr id="7" name="Google Shape;580;p62">
              <a:extLst>
                <a:ext uri="{FF2B5EF4-FFF2-40B4-BE49-F238E27FC236}">
                  <a16:creationId xmlns:a16="http://schemas.microsoft.com/office/drawing/2014/main" id="{70866F55-03C2-0690-D9F7-C02A0FE2ECD9}"/>
                </a:ext>
              </a:extLst>
            </p:cNvPr>
            <p:cNvSpPr/>
            <p:nvPr/>
          </p:nvSpPr>
          <p:spPr>
            <a:xfrm>
              <a:off x="3903305" y="2539369"/>
              <a:ext cx="1135200" cy="47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C2</a:t>
              </a:r>
              <a:endParaRPr dirty="0"/>
            </a:p>
          </p:txBody>
        </p:sp>
        <p:cxnSp>
          <p:nvCxnSpPr>
            <p:cNvPr id="9" name="Google Shape;582;p62">
              <a:extLst>
                <a:ext uri="{FF2B5EF4-FFF2-40B4-BE49-F238E27FC236}">
                  <a16:creationId xmlns:a16="http://schemas.microsoft.com/office/drawing/2014/main" id="{BA58AD37-6896-A4DB-CDE4-A4E0A06713DE}"/>
                </a:ext>
              </a:extLst>
            </p:cNvPr>
            <p:cNvCxnSpPr>
              <a:cxnSpLocks/>
              <a:stCxn id="7" idx="3"/>
              <a:endCxn id="34" idx="1"/>
            </p:cNvCxnSpPr>
            <p:nvPr/>
          </p:nvCxnSpPr>
          <p:spPr>
            <a:xfrm flipV="1">
              <a:off x="5038505" y="2771139"/>
              <a:ext cx="562301" cy="328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" name="Google Shape;581;p62">
              <a:extLst>
                <a:ext uri="{FF2B5EF4-FFF2-40B4-BE49-F238E27FC236}">
                  <a16:creationId xmlns:a16="http://schemas.microsoft.com/office/drawing/2014/main" id="{9017F904-AFF0-064D-216C-309A09366B04}"/>
                </a:ext>
              </a:extLst>
            </p:cNvPr>
            <p:cNvCxnSpPr>
              <a:cxnSpLocks/>
              <a:stCxn id="28" idx="3"/>
              <a:endCxn id="7" idx="1"/>
            </p:cNvCxnSpPr>
            <p:nvPr/>
          </p:nvCxnSpPr>
          <p:spPr>
            <a:xfrm flipV="1">
              <a:off x="3192758" y="2774419"/>
              <a:ext cx="670947" cy="4163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3FE16-7EF5-17CB-5313-4CA9742B65C1}"/>
              </a:ext>
            </a:extLst>
          </p:cNvPr>
          <p:cNvGrpSpPr/>
          <p:nvPr/>
        </p:nvGrpSpPr>
        <p:grpSpPr>
          <a:xfrm>
            <a:off x="3112753" y="4476608"/>
            <a:ext cx="2665941" cy="470100"/>
            <a:chOff x="3152353" y="3677408"/>
            <a:chExt cx="2665941" cy="470100"/>
          </a:xfrm>
        </p:grpSpPr>
        <p:cxnSp>
          <p:nvCxnSpPr>
            <p:cNvPr id="8" name="Google Shape;581;p62">
              <a:extLst>
                <a:ext uri="{FF2B5EF4-FFF2-40B4-BE49-F238E27FC236}">
                  <a16:creationId xmlns:a16="http://schemas.microsoft.com/office/drawing/2014/main" id="{CF1E875B-D59C-373A-72A4-47E0DB095EA3}"/>
                </a:ext>
              </a:extLst>
            </p:cNvPr>
            <p:cNvCxnSpPr>
              <a:cxnSpLocks/>
              <a:stCxn id="5" idx="3"/>
              <a:endCxn id="31" idx="1"/>
            </p:cNvCxnSpPr>
            <p:nvPr/>
          </p:nvCxnSpPr>
          <p:spPr>
            <a:xfrm>
              <a:off x="3152353" y="3912458"/>
              <a:ext cx="758524" cy="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" name="Google Shape;580;p62">
              <a:extLst>
                <a:ext uri="{FF2B5EF4-FFF2-40B4-BE49-F238E27FC236}">
                  <a16:creationId xmlns:a16="http://schemas.microsoft.com/office/drawing/2014/main" id="{1BC61A3F-5EB8-E3E0-83BF-25EEE734E3F3}"/>
                </a:ext>
              </a:extLst>
            </p:cNvPr>
            <p:cNvSpPr/>
            <p:nvPr/>
          </p:nvSpPr>
          <p:spPr>
            <a:xfrm>
              <a:off x="3910877" y="3677408"/>
              <a:ext cx="1135200" cy="47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C1</a:t>
              </a:r>
              <a:endParaRPr dirty="0"/>
            </a:p>
          </p:txBody>
        </p:sp>
        <p:cxnSp>
          <p:nvCxnSpPr>
            <p:cNvPr id="33" name="Google Shape;582;p62">
              <a:extLst>
                <a:ext uri="{FF2B5EF4-FFF2-40B4-BE49-F238E27FC236}">
                  <a16:creationId xmlns:a16="http://schemas.microsoft.com/office/drawing/2014/main" id="{C3C04A47-F827-621C-DA53-5C923954FCCF}"/>
                </a:ext>
              </a:extLst>
            </p:cNvPr>
            <p:cNvCxnSpPr>
              <a:cxnSpLocks/>
              <a:stCxn id="31" idx="3"/>
              <a:endCxn id="10" idx="1"/>
            </p:cNvCxnSpPr>
            <p:nvPr/>
          </p:nvCxnSpPr>
          <p:spPr>
            <a:xfrm>
              <a:off x="5046077" y="3912458"/>
              <a:ext cx="772217" cy="7788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7F21E16-67F7-0427-BAED-A983242F59BF}"/>
              </a:ext>
            </a:extLst>
          </p:cNvPr>
          <p:cNvGrpSpPr/>
          <p:nvPr/>
        </p:nvGrpSpPr>
        <p:grpSpPr>
          <a:xfrm>
            <a:off x="5561206" y="2571750"/>
            <a:ext cx="2973755" cy="1249655"/>
            <a:chOff x="5600806" y="1772550"/>
            <a:chExt cx="2973755" cy="1249655"/>
          </a:xfrm>
        </p:grpSpPr>
        <p:cxnSp>
          <p:nvCxnSpPr>
            <p:cNvPr id="11" name="Google Shape;585;p62">
              <a:extLst>
                <a:ext uri="{FF2B5EF4-FFF2-40B4-BE49-F238E27FC236}">
                  <a16:creationId xmlns:a16="http://schemas.microsoft.com/office/drawing/2014/main" id="{D87E8AFF-C83A-99C6-8923-E7F0A92EDF37}"/>
                </a:ext>
              </a:extLst>
            </p:cNvPr>
            <p:cNvCxnSpPr>
              <a:cxnSpLocks/>
              <a:stCxn id="26" idx="2"/>
              <a:endCxn id="34" idx="0"/>
            </p:cNvCxnSpPr>
            <p:nvPr/>
          </p:nvCxnSpPr>
          <p:spPr>
            <a:xfrm>
              <a:off x="6264594" y="2337071"/>
              <a:ext cx="2313" cy="18300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" name="Google Shape;586;p62">
              <a:extLst>
                <a:ext uri="{FF2B5EF4-FFF2-40B4-BE49-F238E27FC236}">
                  <a16:creationId xmlns:a16="http://schemas.microsoft.com/office/drawing/2014/main" id="{C64718AD-064F-B374-A9EA-F9CC018246E8}"/>
                </a:ext>
              </a:extLst>
            </p:cNvPr>
            <p:cNvSpPr/>
            <p:nvPr/>
          </p:nvSpPr>
          <p:spPr>
            <a:xfrm>
              <a:off x="7439361" y="2532990"/>
              <a:ext cx="1135200" cy="47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Key K</a:t>
              </a:r>
              <a:endParaRPr dirty="0"/>
            </a:p>
          </p:txBody>
        </p:sp>
        <p:cxnSp>
          <p:nvCxnSpPr>
            <p:cNvPr id="13" name="Google Shape;587;p62">
              <a:extLst>
                <a:ext uri="{FF2B5EF4-FFF2-40B4-BE49-F238E27FC236}">
                  <a16:creationId xmlns:a16="http://schemas.microsoft.com/office/drawing/2014/main" id="{B8F0447F-1520-2037-D373-CA8413DF5E9A}"/>
                </a:ext>
              </a:extLst>
            </p:cNvPr>
            <p:cNvCxnSpPr>
              <a:cxnSpLocks/>
              <a:stCxn id="34" idx="3"/>
              <a:endCxn id="12" idx="1"/>
            </p:cNvCxnSpPr>
            <p:nvPr/>
          </p:nvCxnSpPr>
          <p:spPr>
            <a:xfrm flipV="1">
              <a:off x="6933007" y="2768040"/>
              <a:ext cx="506354" cy="3099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AFFD531-268C-2036-601F-26CC1821C639}"/>
                </a:ext>
              </a:extLst>
            </p:cNvPr>
            <p:cNvGrpSpPr/>
            <p:nvPr/>
          </p:nvGrpSpPr>
          <p:grpSpPr>
            <a:xfrm>
              <a:off x="5713898" y="1772550"/>
              <a:ext cx="904021" cy="564521"/>
              <a:chOff x="6537714" y="3251105"/>
              <a:chExt cx="904021" cy="564521"/>
            </a:xfrm>
          </p:grpSpPr>
          <p:sp>
            <p:nvSpPr>
              <p:cNvPr id="26" name="Google Shape;576;p62">
                <a:extLst>
                  <a:ext uri="{FF2B5EF4-FFF2-40B4-BE49-F238E27FC236}">
                    <a16:creationId xmlns:a16="http://schemas.microsoft.com/office/drawing/2014/main" id="{DD5C88C9-8112-A046-F678-B71C51E5B556}"/>
                  </a:ext>
                </a:extLst>
              </p:cNvPr>
              <p:cNvSpPr/>
              <p:nvPr/>
            </p:nvSpPr>
            <p:spPr>
              <a:xfrm>
                <a:off x="6735084" y="3415425"/>
                <a:ext cx="706651" cy="400201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/>
                  <a:t>private key</a:t>
                </a:r>
                <a:endParaRPr sz="12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FCCE570-08F4-BED8-340A-0EC8DAC865B8}"/>
                  </a:ext>
                </a:extLst>
              </p:cNvPr>
              <p:cNvSpPr txBox="1"/>
              <p:nvPr/>
            </p:nvSpPr>
            <p:spPr>
              <a:xfrm>
                <a:off x="6537714" y="3251105"/>
                <a:ext cx="27633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</p:grpSp>
        <p:sp>
          <p:nvSpPr>
            <p:cNvPr id="34" name="Google Shape;583;p62">
              <a:extLst>
                <a:ext uri="{FF2B5EF4-FFF2-40B4-BE49-F238E27FC236}">
                  <a16:creationId xmlns:a16="http://schemas.microsoft.com/office/drawing/2014/main" id="{1C81AAC2-F3FD-41D0-496D-8FC0811B531E}"/>
                </a:ext>
              </a:extLst>
            </p:cNvPr>
            <p:cNvSpPr/>
            <p:nvPr/>
          </p:nvSpPr>
          <p:spPr>
            <a:xfrm>
              <a:off x="5600806" y="2520073"/>
              <a:ext cx="1332201" cy="502132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Asymmetric decryption</a:t>
              </a:r>
              <a:endParaRPr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175139C-BE53-057F-8197-A001118D49EB}"/>
              </a:ext>
            </a:extLst>
          </p:cNvPr>
          <p:cNvGrpSpPr/>
          <p:nvPr/>
        </p:nvGrpSpPr>
        <p:grpSpPr>
          <a:xfrm>
            <a:off x="6913894" y="4484396"/>
            <a:ext cx="1621067" cy="470100"/>
            <a:chOff x="6953494" y="3685196"/>
            <a:chExt cx="1621067" cy="470100"/>
          </a:xfrm>
        </p:grpSpPr>
        <p:sp>
          <p:nvSpPr>
            <p:cNvPr id="35" name="Google Shape;586;p62">
              <a:extLst>
                <a:ext uri="{FF2B5EF4-FFF2-40B4-BE49-F238E27FC236}">
                  <a16:creationId xmlns:a16="http://schemas.microsoft.com/office/drawing/2014/main" id="{C86995CF-DF61-5265-CBC6-920BB104B7A7}"/>
                </a:ext>
              </a:extLst>
            </p:cNvPr>
            <p:cNvSpPr/>
            <p:nvPr/>
          </p:nvSpPr>
          <p:spPr>
            <a:xfrm>
              <a:off x="7439361" y="3685196"/>
              <a:ext cx="1135200" cy="47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Plaintext</a:t>
              </a:r>
              <a:endParaRPr/>
            </a:p>
          </p:txBody>
        </p:sp>
        <p:cxnSp>
          <p:nvCxnSpPr>
            <p:cNvPr id="36" name="Google Shape;587;p62">
              <a:extLst>
                <a:ext uri="{FF2B5EF4-FFF2-40B4-BE49-F238E27FC236}">
                  <a16:creationId xmlns:a16="http://schemas.microsoft.com/office/drawing/2014/main" id="{01BE2324-46BB-2F01-FE6C-F85238BCC061}"/>
                </a:ext>
              </a:extLst>
            </p:cNvPr>
            <p:cNvCxnSpPr>
              <a:cxnSpLocks/>
              <a:stCxn id="10" idx="3"/>
              <a:endCxn id="35" idx="1"/>
            </p:cNvCxnSpPr>
            <p:nvPr/>
          </p:nvCxnSpPr>
          <p:spPr>
            <a:xfrm>
              <a:off x="6953494" y="3920246"/>
              <a:ext cx="485867" cy="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88" name="Google Shape;575;p62">
            <a:extLst>
              <a:ext uri="{FF2B5EF4-FFF2-40B4-BE49-F238E27FC236}">
                <a16:creationId xmlns:a16="http://schemas.microsoft.com/office/drawing/2014/main" id="{521AFC12-6FB4-96E2-BEC4-89AB5DB92130}"/>
              </a:ext>
            </a:extLst>
          </p:cNvPr>
          <p:cNvSpPr/>
          <p:nvPr/>
        </p:nvSpPr>
        <p:spPr>
          <a:xfrm>
            <a:off x="583502" y="4478636"/>
            <a:ext cx="949896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Plaintext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FFF302-DE07-4BFA-2CC0-AA39193437D3}"/>
              </a:ext>
            </a:extLst>
          </p:cNvPr>
          <p:cNvGrpSpPr/>
          <p:nvPr/>
        </p:nvGrpSpPr>
        <p:grpSpPr>
          <a:xfrm>
            <a:off x="966149" y="3808552"/>
            <a:ext cx="2146604" cy="1138156"/>
            <a:chOff x="1005749" y="3009352"/>
            <a:chExt cx="2146604" cy="1138156"/>
          </a:xfrm>
        </p:grpSpPr>
        <p:sp>
          <p:nvSpPr>
            <p:cNvPr id="5" name="Google Shape;577;p62">
              <a:extLst>
                <a:ext uri="{FF2B5EF4-FFF2-40B4-BE49-F238E27FC236}">
                  <a16:creationId xmlns:a16="http://schemas.microsoft.com/office/drawing/2014/main" id="{E9A981B3-3B22-1E4C-54DF-6C31B3EA63F3}"/>
                </a:ext>
              </a:extLst>
            </p:cNvPr>
            <p:cNvSpPr/>
            <p:nvPr/>
          </p:nvSpPr>
          <p:spPr>
            <a:xfrm>
              <a:off x="2017153" y="3677408"/>
              <a:ext cx="1135200" cy="47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Symmetric encryption</a:t>
              </a:r>
              <a:endParaRPr dirty="0"/>
            </a:p>
          </p:txBody>
        </p: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42D586B8-7FAF-C2EE-1EED-1FC18EC2445C}"/>
                </a:ext>
              </a:extLst>
            </p:cNvPr>
            <p:cNvCxnSpPr>
              <a:cxnSpLocks/>
              <a:stCxn id="17" idx="2"/>
              <a:endCxn id="5" idx="0"/>
            </p:cNvCxnSpPr>
            <p:nvPr/>
          </p:nvCxnSpPr>
          <p:spPr>
            <a:xfrm rot="16200000" flipH="1">
              <a:off x="1461223" y="2553878"/>
              <a:ext cx="668056" cy="157900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CF90253E-5D6F-148A-F6E9-6003F35E1178}"/>
                </a:ext>
              </a:extLst>
            </p:cNvPr>
            <p:cNvCxnSpPr>
              <a:cxnSpLocks/>
              <a:stCxn id="288" idx="3"/>
              <a:endCxn id="5" idx="1"/>
            </p:cNvCxnSpPr>
            <p:nvPr/>
          </p:nvCxnSpPr>
          <p:spPr>
            <a:xfrm flipV="1">
              <a:off x="1572998" y="3912458"/>
              <a:ext cx="444155" cy="2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2E9EEAC-BB71-A8D5-96BD-8F11222876A9}"/>
              </a:ext>
            </a:extLst>
          </p:cNvPr>
          <p:cNvGrpSpPr/>
          <p:nvPr/>
        </p:nvGrpSpPr>
        <p:grpSpPr>
          <a:xfrm>
            <a:off x="583502" y="2849508"/>
            <a:ext cx="911534" cy="959044"/>
            <a:chOff x="623102" y="2050308"/>
            <a:chExt cx="911534" cy="959044"/>
          </a:xfrm>
        </p:grpSpPr>
        <p:sp>
          <p:nvSpPr>
            <p:cNvPr id="17" name="Google Shape;575;p62">
              <a:extLst>
                <a:ext uri="{FF2B5EF4-FFF2-40B4-BE49-F238E27FC236}">
                  <a16:creationId xmlns:a16="http://schemas.microsoft.com/office/drawing/2014/main" id="{9E3CD953-CA91-9B85-C519-6D6BB4F62341}"/>
                </a:ext>
              </a:extLst>
            </p:cNvPr>
            <p:cNvSpPr/>
            <p:nvPr/>
          </p:nvSpPr>
          <p:spPr>
            <a:xfrm>
              <a:off x="623102" y="2539252"/>
              <a:ext cx="765296" cy="47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Key K</a:t>
              </a:r>
              <a:endParaRPr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5480C5C-C2E1-DC65-844A-13D47B1D3EEE}"/>
                </a:ext>
              </a:extLst>
            </p:cNvPr>
            <p:cNvSpPr txBox="1"/>
            <p:nvPr/>
          </p:nvSpPr>
          <p:spPr>
            <a:xfrm>
              <a:off x="670654" y="2050308"/>
              <a:ext cx="86398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tx1"/>
                  </a:solidFill>
                </a:rPr>
                <a:t>generate</a:t>
              </a:r>
            </a:p>
          </p:txBody>
        </p:sp>
        <p:cxnSp>
          <p:nvCxnSpPr>
            <p:cNvPr id="303" name="Elbow Connector 302">
              <a:extLst>
                <a:ext uri="{FF2B5EF4-FFF2-40B4-BE49-F238E27FC236}">
                  <a16:creationId xmlns:a16="http://schemas.microsoft.com/office/drawing/2014/main" id="{D10175E4-3C33-BDE6-EB8E-E878E5D7AA3E}"/>
                </a:ext>
              </a:extLst>
            </p:cNvPr>
            <p:cNvCxnSpPr>
              <a:cxnSpLocks/>
              <a:stCxn id="18" idx="2"/>
              <a:endCxn id="17" idx="0"/>
            </p:cNvCxnSpPr>
            <p:nvPr/>
          </p:nvCxnSpPr>
          <p:spPr>
            <a:xfrm rot="16200000" flipH="1">
              <a:off x="696789" y="2230291"/>
              <a:ext cx="293136" cy="32478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86425C-F20D-1A9A-A836-D3A6DDAB3CFB}"/>
              </a:ext>
            </a:extLst>
          </p:cNvPr>
          <p:cNvGrpSpPr/>
          <p:nvPr/>
        </p:nvGrpSpPr>
        <p:grpSpPr>
          <a:xfrm>
            <a:off x="5778694" y="3802291"/>
            <a:ext cx="2188667" cy="1152205"/>
            <a:chOff x="5818294" y="3802291"/>
            <a:chExt cx="2188667" cy="1152205"/>
          </a:xfrm>
        </p:grpSpPr>
        <p:sp>
          <p:nvSpPr>
            <p:cNvPr id="10" name="Google Shape;583;p62">
              <a:extLst>
                <a:ext uri="{FF2B5EF4-FFF2-40B4-BE49-F238E27FC236}">
                  <a16:creationId xmlns:a16="http://schemas.microsoft.com/office/drawing/2014/main" id="{16D7D3DC-D146-1FF2-505B-81E56AD8198C}"/>
                </a:ext>
              </a:extLst>
            </p:cNvPr>
            <p:cNvSpPr/>
            <p:nvPr/>
          </p:nvSpPr>
          <p:spPr>
            <a:xfrm>
              <a:off x="5818294" y="4484396"/>
              <a:ext cx="1135200" cy="47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Symmetric decryption</a:t>
              </a:r>
              <a:endParaRPr dirty="0"/>
            </a:p>
          </p:txBody>
        </p:sp>
        <p:cxnSp>
          <p:nvCxnSpPr>
            <p:cNvPr id="326" name="Elbow Connector 325">
              <a:extLst>
                <a:ext uri="{FF2B5EF4-FFF2-40B4-BE49-F238E27FC236}">
                  <a16:creationId xmlns:a16="http://schemas.microsoft.com/office/drawing/2014/main" id="{645EB167-6AC2-69EA-5715-6FE9D7380F0E}"/>
                </a:ext>
              </a:extLst>
            </p:cNvPr>
            <p:cNvCxnSpPr>
              <a:cxnSpLocks/>
              <a:stCxn id="12" idx="2"/>
              <a:endCxn id="10" idx="0"/>
            </p:cNvCxnSpPr>
            <p:nvPr/>
          </p:nvCxnSpPr>
          <p:spPr>
            <a:xfrm rot="5400000">
              <a:off x="6855375" y="3332810"/>
              <a:ext cx="682106" cy="162106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EB21FF-651E-CB37-6CFB-9635BB2BD582}"/>
              </a:ext>
            </a:extLst>
          </p:cNvPr>
          <p:cNvGrpSpPr/>
          <p:nvPr/>
        </p:nvGrpSpPr>
        <p:grpSpPr>
          <a:xfrm>
            <a:off x="1348798" y="2571750"/>
            <a:ext cx="1843960" cy="1230600"/>
            <a:chOff x="1348798" y="1715109"/>
            <a:chExt cx="1843960" cy="128804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BACFB37-E62A-3BE3-9874-7BDEB31996C2}"/>
                </a:ext>
              </a:extLst>
            </p:cNvPr>
            <p:cNvGrpSpPr/>
            <p:nvPr/>
          </p:nvGrpSpPr>
          <p:grpSpPr>
            <a:xfrm>
              <a:off x="2106195" y="1715109"/>
              <a:ext cx="854684" cy="553352"/>
              <a:chOff x="5682567" y="3229349"/>
              <a:chExt cx="854684" cy="553352"/>
            </a:xfrm>
          </p:grpSpPr>
          <p:sp>
            <p:nvSpPr>
              <p:cNvPr id="22" name="Google Shape;576;p62">
                <a:extLst>
                  <a:ext uri="{FF2B5EF4-FFF2-40B4-BE49-F238E27FC236}">
                    <a16:creationId xmlns:a16="http://schemas.microsoft.com/office/drawing/2014/main" id="{B630CC7C-9CBA-0CFC-9931-11AF32BB725B}"/>
                  </a:ext>
                </a:extLst>
              </p:cNvPr>
              <p:cNvSpPr/>
              <p:nvPr/>
            </p:nvSpPr>
            <p:spPr>
              <a:xfrm>
                <a:off x="5874893" y="3382501"/>
                <a:ext cx="662358" cy="4002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tx1"/>
                    </a:solidFill>
                  </a:rPr>
                  <a:t>public key</a:t>
                </a:r>
                <a:endParaRPr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AA3D10-5687-B1DF-8451-55EE6705BF7F}"/>
                  </a:ext>
                </a:extLst>
              </p:cNvPr>
              <p:cNvSpPr txBox="1"/>
              <p:nvPr/>
            </p:nvSpPr>
            <p:spPr>
              <a:xfrm>
                <a:off x="5682567" y="3229349"/>
                <a:ext cx="27633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</p:grpSp>
        <p:cxnSp>
          <p:nvCxnSpPr>
            <p:cNvPr id="24" name="Google Shape;585;p62">
              <a:extLst>
                <a:ext uri="{FF2B5EF4-FFF2-40B4-BE49-F238E27FC236}">
                  <a16:creationId xmlns:a16="http://schemas.microsoft.com/office/drawing/2014/main" id="{B8532F5B-0858-EF57-EA53-373D9D8DC1FF}"/>
                </a:ext>
              </a:extLst>
            </p:cNvPr>
            <p:cNvCxnSpPr>
              <a:cxnSpLocks/>
              <a:stCxn id="22" idx="2"/>
              <a:endCxn id="28" idx="0"/>
            </p:cNvCxnSpPr>
            <p:nvPr/>
          </p:nvCxnSpPr>
          <p:spPr>
            <a:xfrm flipH="1">
              <a:off x="2625158" y="2268461"/>
              <a:ext cx="4542" cy="26458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8" name="Google Shape;577;p62">
              <a:extLst>
                <a:ext uri="{FF2B5EF4-FFF2-40B4-BE49-F238E27FC236}">
                  <a16:creationId xmlns:a16="http://schemas.microsoft.com/office/drawing/2014/main" id="{B955F819-5E53-A5E2-3A0C-1E777B4586E5}"/>
                </a:ext>
              </a:extLst>
            </p:cNvPr>
            <p:cNvSpPr/>
            <p:nvPr/>
          </p:nvSpPr>
          <p:spPr>
            <a:xfrm>
              <a:off x="2057558" y="2533050"/>
              <a:ext cx="1135200" cy="47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Asymmetric encryption</a:t>
              </a:r>
              <a:endParaRPr dirty="0"/>
            </a:p>
          </p:txBody>
        </p: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BB6B9F56-84A2-74EE-40FB-13A0A7E06006}"/>
                </a:ext>
              </a:extLst>
            </p:cNvPr>
            <p:cNvCxnSpPr>
              <a:cxnSpLocks/>
              <a:stCxn id="17" idx="3"/>
              <a:endCxn id="28" idx="1"/>
            </p:cNvCxnSpPr>
            <p:nvPr/>
          </p:nvCxnSpPr>
          <p:spPr>
            <a:xfrm flipV="1">
              <a:off x="1348798" y="2768100"/>
              <a:ext cx="708760" cy="62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1" name="TextBox 260">
            <a:extLst>
              <a:ext uri="{FF2B5EF4-FFF2-40B4-BE49-F238E27FC236}">
                <a16:creationId xmlns:a16="http://schemas.microsoft.com/office/drawing/2014/main" id="{46731382-D604-4710-90DA-EDFB752E41C9}"/>
              </a:ext>
            </a:extLst>
          </p:cNvPr>
          <p:cNvSpPr txBox="1"/>
          <p:nvPr/>
        </p:nvSpPr>
        <p:spPr>
          <a:xfrm>
            <a:off x="36859" y="1336537"/>
            <a:ext cx="907028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indent="-342900">
              <a:buSzPts val="1800"/>
              <a:buChar char="●"/>
            </a:pPr>
            <a:r>
              <a:rPr lang="en" sz="1300" dirty="0"/>
              <a:t>Alice wants to send a message to Bob</a:t>
            </a:r>
          </a:p>
          <a:p>
            <a:pPr lvl="2" indent="-342900">
              <a:buSzPts val="1800"/>
              <a:buChar char="●"/>
            </a:pPr>
            <a:r>
              <a:rPr lang="en" sz="1300" dirty="0"/>
              <a:t>Alice chooses / generates a random symmetric key K</a:t>
            </a:r>
          </a:p>
          <a:p>
            <a:pPr lvl="2" indent="-342900">
              <a:buSzPts val="1800"/>
              <a:buChar char="●"/>
            </a:pPr>
            <a:r>
              <a:rPr lang="en" sz="1300" dirty="0"/>
              <a:t>Alice computes C1 = Enc(K, M) and sends it to Bob (Symmetric encryption)</a:t>
            </a:r>
          </a:p>
          <a:p>
            <a:pPr lvl="2" indent="-342900">
              <a:buSzPts val="1800"/>
              <a:buFont typeface="Arial"/>
              <a:buChar char="●"/>
            </a:pPr>
            <a:r>
              <a:rPr lang="en" sz="1300" dirty="0"/>
              <a:t>Alice computes C2 = Enc(</a:t>
            </a:r>
            <a:r>
              <a:rPr lang="en" sz="1300" dirty="0" err="1"/>
              <a:t>pub_bob</a:t>
            </a:r>
            <a:r>
              <a:rPr lang="en" sz="1300" dirty="0"/>
              <a:t>, K) and sends it to Bob (Asymmetric encryption)</a:t>
            </a:r>
          </a:p>
          <a:p>
            <a:pPr lvl="2" indent="-342900">
              <a:buSzPts val="1800"/>
              <a:buFont typeface="Arial"/>
              <a:buChar char="●"/>
            </a:pPr>
            <a:r>
              <a:rPr lang="en" sz="1300" dirty="0"/>
              <a:t>Bob </a:t>
            </a:r>
            <a:r>
              <a:rPr lang="en" sz="1300" dirty="0" err="1"/>
              <a:t>recei</a:t>
            </a:r>
            <a:r>
              <a:rPr lang="en-US" sz="1300" dirty="0" err="1"/>
              <a:t>ve</a:t>
            </a:r>
            <a:r>
              <a:rPr lang="en" sz="1300" dirty="0"/>
              <a:t>s both messages, uses his private key to decrypt C2 and get K, and then use K to decrypt C1 and get M</a:t>
            </a:r>
          </a:p>
        </p:txBody>
      </p:sp>
    </p:spTree>
    <p:extLst>
      <p:ext uri="{BB962C8B-B14F-4D97-AF65-F5344CB8AC3E}">
        <p14:creationId xmlns:p14="http://schemas.microsoft.com/office/powerpoint/2010/main" val="71496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</a:t>
            </a:r>
            <a:endParaRPr/>
          </a:p>
        </p:txBody>
      </p:sp>
      <p:sp>
        <p:nvSpPr>
          <p:cNvPr id="266" name="Google Shape;26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273" name="Google Shape;273;p44"/>
          <p:cNvGraphicFramePr/>
          <p:nvPr/>
        </p:nvGraphicFramePr>
        <p:xfrm>
          <a:off x="311700" y="1310650"/>
          <a:ext cx="8520600" cy="2143685"/>
        </p:xfrm>
        <a:graphic>
          <a:graphicData uri="http://schemas.openxmlformats.org/drawingml/2006/table">
            <a:tbl>
              <a:tblPr>
                <a:noFill/>
                <a:tableStyleId>{352DC8FE-072D-4944-8167-146CDB027294}</a:tableStyleId>
              </a:tblPr>
              <a:tblGrid>
                <a:gridCol w="17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RSA encryption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ElGamal encryption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Digital signatures (e.g. RSA signatures)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4" name="Google Shape;274;p44"/>
          <p:cNvSpPr txBox="1">
            <a:spLocks noGrp="1"/>
          </p:cNvSpPr>
          <p:nvPr>
            <p:ph type="body" idx="4294967295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Pseudorandom number generators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Public key exchange (e.g. Diffie-Hellman)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275" name="Google Shape;275;p44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76" name="Google Shape;276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</a:t>
            </a:r>
            <a:endParaRPr/>
          </a:p>
        </p:txBody>
      </p:sp>
      <p:sp>
        <p:nvSpPr>
          <p:cNvPr id="282" name="Google Shape;282;p4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Asymmetric cryptography is good because we don’t need to share a secret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signatures are the asymmetric way of providing integrity/authenticity to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that Alice and Bob can communicate public keys without Mallory interfering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see how to fix this limitation later</a:t>
            </a:r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Signatures</a:t>
            </a:r>
            <a:endParaRPr/>
          </a:p>
        </p:txBody>
      </p:sp>
      <p:sp>
        <p:nvSpPr>
          <p:cNvPr id="289" name="Google Shape;289;p4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424800" cy="1577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Only the owner of the private key can sign messages with the private key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Everybody can verify the signature with the public key</a:t>
            </a:r>
            <a:endParaRPr dirty="0"/>
          </a:p>
        </p:txBody>
      </p:sp>
      <p:sp>
        <p:nvSpPr>
          <p:cNvPr id="290" name="Google Shape;290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26" name="Google Shape;577;p62">
            <a:extLst>
              <a:ext uri="{FF2B5EF4-FFF2-40B4-BE49-F238E27FC236}">
                <a16:creationId xmlns:a16="http://schemas.microsoft.com/office/drawing/2014/main" id="{ECE802E1-9804-69E0-9D7F-DFF371A36AF1}"/>
              </a:ext>
            </a:extLst>
          </p:cNvPr>
          <p:cNvSpPr/>
          <p:nvPr/>
        </p:nvSpPr>
        <p:spPr>
          <a:xfrm>
            <a:off x="21608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Sign</a:t>
            </a:r>
            <a:endParaRPr dirty="0"/>
          </a:p>
        </p:txBody>
      </p:sp>
      <p:cxnSp>
        <p:nvCxnSpPr>
          <p:cNvPr id="27" name="Google Shape;579;p62">
            <a:extLst>
              <a:ext uri="{FF2B5EF4-FFF2-40B4-BE49-F238E27FC236}">
                <a16:creationId xmlns:a16="http://schemas.microsoft.com/office/drawing/2014/main" id="{A8FF6FC9-AFBD-8C82-BFCF-BBB16C8258CC}"/>
              </a:ext>
            </a:extLst>
          </p:cNvPr>
          <p:cNvCxnSpPr>
            <a:endCxn id="26" idx="1"/>
          </p:cNvCxnSpPr>
          <p:nvPr/>
        </p:nvCxnSpPr>
        <p:spPr>
          <a:xfrm>
            <a:off x="15344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Google Shape;580;p62">
            <a:extLst>
              <a:ext uri="{FF2B5EF4-FFF2-40B4-BE49-F238E27FC236}">
                <a16:creationId xmlns:a16="http://schemas.microsoft.com/office/drawing/2014/main" id="{820B9A98-99E9-18C5-8493-C440BA1651EB}"/>
              </a:ext>
            </a:extLst>
          </p:cNvPr>
          <p:cNvSpPr/>
          <p:nvPr/>
        </p:nvSpPr>
        <p:spPr>
          <a:xfrm>
            <a:off x="39225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Message</a:t>
            </a:r>
            <a:endParaRPr dirty="0"/>
          </a:p>
        </p:txBody>
      </p:sp>
      <p:cxnSp>
        <p:nvCxnSpPr>
          <p:cNvPr id="29" name="Google Shape;581;p62">
            <a:extLst>
              <a:ext uri="{FF2B5EF4-FFF2-40B4-BE49-F238E27FC236}">
                <a16:creationId xmlns:a16="http://schemas.microsoft.com/office/drawing/2014/main" id="{09DC00EF-4FA6-7E42-BCC9-00D8E5A96EAB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>
            <a:off x="32960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582;p62">
            <a:extLst>
              <a:ext uri="{FF2B5EF4-FFF2-40B4-BE49-F238E27FC236}">
                <a16:creationId xmlns:a16="http://schemas.microsoft.com/office/drawing/2014/main" id="{A907A972-3884-2AF8-8634-11A423BCB8B2}"/>
              </a:ext>
            </a:extLst>
          </p:cNvPr>
          <p:cNvCxnSpPr>
            <a:stCxn id="28" idx="3"/>
            <a:endCxn id="31" idx="1"/>
          </p:cNvCxnSpPr>
          <p:nvPr/>
        </p:nvCxnSpPr>
        <p:spPr>
          <a:xfrm>
            <a:off x="50577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" name="Google Shape;583;p62">
            <a:extLst>
              <a:ext uri="{FF2B5EF4-FFF2-40B4-BE49-F238E27FC236}">
                <a16:creationId xmlns:a16="http://schemas.microsoft.com/office/drawing/2014/main" id="{6725C244-0A82-2CD1-9B82-0CFA940F6986}"/>
              </a:ext>
            </a:extLst>
          </p:cNvPr>
          <p:cNvSpPr/>
          <p:nvPr/>
        </p:nvSpPr>
        <p:spPr>
          <a:xfrm>
            <a:off x="5684200" y="4171775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Verify</a:t>
            </a:r>
            <a:endParaRPr dirty="0"/>
          </a:p>
        </p:txBody>
      </p:sp>
      <p:cxnSp>
        <p:nvCxnSpPr>
          <p:cNvPr id="32" name="Google Shape;585;p62">
            <a:extLst>
              <a:ext uri="{FF2B5EF4-FFF2-40B4-BE49-F238E27FC236}">
                <a16:creationId xmlns:a16="http://schemas.microsoft.com/office/drawing/2014/main" id="{EB3FC46D-F124-2FD2-E729-A7E10B55CC7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251800" y="3860825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" name="Google Shape;586;p62">
            <a:extLst>
              <a:ext uri="{FF2B5EF4-FFF2-40B4-BE49-F238E27FC236}">
                <a16:creationId xmlns:a16="http://schemas.microsoft.com/office/drawing/2014/main" id="{8A4BD348-8A44-D728-402E-337DC51A2ACD}"/>
              </a:ext>
            </a:extLst>
          </p:cNvPr>
          <p:cNvSpPr/>
          <p:nvPr/>
        </p:nvSpPr>
        <p:spPr>
          <a:xfrm>
            <a:off x="74459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Message</a:t>
            </a:r>
            <a:endParaRPr dirty="0"/>
          </a:p>
        </p:txBody>
      </p:sp>
      <p:cxnSp>
        <p:nvCxnSpPr>
          <p:cNvPr id="34" name="Google Shape;587;p62">
            <a:extLst>
              <a:ext uri="{FF2B5EF4-FFF2-40B4-BE49-F238E27FC236}">
                <a16:creationId xmlns:a16="http://schemas.microsoft.com/office/drawing/2014/main" id="{C67202A9-F4DE-D21F-4A8A-058B36B46A0A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>
            <a:off x="6819400" y="4406825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C790700-19D2-B555-DF14-480686FA2401}"/>
              </a:ext>
            </a:extLst>
          </p:cNvPr>
          <p:cNvGrpSpPr/>
          <p:nvPr/>
        </p:nvGrpSpPr>
        <p:grpSpPr>
          <a:xfrm>
            <a:off x="275550" y="3294975"/>
            <a:ext cx="8429100" cy="1439100"/>
            <a:chOff x="275550" y="3294975"/>
            <a:chExt cx="8429100" cy="1439100"/>
          </a:xfrm>
        </p:grpSpPr>
        <p:sp>
          <p:nvSpPr>
            <p:cNvPr id="36" name="Google Shape;573;p62">
              <a:extLst>
                <a:ext uri="{FF2B5EF4-FFF2-40B4-BE49-F238E27FC236}">
                  <a16:creationId xmlns:a16="http://schemas.microsoft.com/office/drawing/2014/main" id="{C6677E85-1E1B-C0E7-E9B0-6FE119E71C43}"/>
                </a:ext>
              </a:extLst>
            </p:cNvPr>
            <p:cNvSpPr/>
            <p:nvPr/>
          </p:nvSpPr>
          <p:spPr>
            <a:xfrm>
              <a:off x="54694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74;p62">
              <a:extLst>
                <a:ext uri="{FF2B5EF4-FFF2-40B4-BE49-F238E27FC236}">
                  <a16:creationId xmlns:a16="http://schemas.microsoft.com/office/drawing/2014/main" id="{012D1CF2-CDDE-4050-1EE1-5989DE45541C}"/>
                </a:ext>
              </a:extLst>
            </p:cNvPr>
            <p:cNvSpPr/>
            <p:nvPr/>
          </p:nvSpPr>
          <p:spPr>
            <a:xfrm>
              <a:off x="2755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75;p62">
              <a:extLst>
                <a:ext uri="{FF2B5EF4-FFF2-40B4-BE49-F238E27FC236}">
                  <a16:creationId xmlns:a16="http://schemas.microsoft.com/office/drawing/2014/main" id="{8FEE1469-904D-63C5-39BD-87447EACEFAC}"/>
                </a:ext>
              </a:extLst>
            </p:cNvPr>
            <p:cNvSpPr/>
            <p:nvPr/>
          </p:nvSpPr>
          <p:spPr>
            <a:xfrm>
              <a:off x="399100" y="4171700"/>
              <a:ext cx="1135200" cy="47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Message</a:t>
              </a:r>
              <a:endParaRPr dirty="0"/>
            </a:p>
          </p:txBody>
        </p:sp>
        <p:sp>
          <p:nvSpPr>
            <p:cNvPr id="39" name="Google Shape;588;p62">
              <a:extLst>
                <a:ext uri="{FF2B5EF4-FFF2-40B4-BE49-F238E27FC236}">
                  <a16:creationId xmlns:a16="http://schemas.microsoft.com/office/drawing/2014/main" id="{99561BFA-B285-349C-AACD-318082BAE65E}"/>
                </a:ext>
              </a:extLst>
            </p:cNvPr>
            <p:cNvSpPr txBox="1"/>
            <p:nvPr/>
          </p:nvSpPr>
          <p:spPr>
            <a:xfrm>
              <a:off x="2755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Alice</a:t>
              </a:r>
              <a:endParaRPr/>
            </a:p>
          </p:txBody>
        </p:sp>
        <p:sp>
          <p:nvSpPr>
            <p:cNvPr id="40" name="Google Shape;589;p62">
              <a:extLst>
                <a:ext uri="{FF2B5EF4-FFF2-40B4-BE49-F238E27FC236}">
                  <a16:creationId xmlns:a16="http://schemas.microsoft.com/office/drawing/2014/main" id="{44983208-C104-1455-0148-61ECED2E3B26}"/>
                </a:ext>
              </a:extLst>
            </p:cNvPr>
            <p:cNvSpPr txBox="1"/>
            <p:nvPr/>
          </p:nvSpPr>
          <p:spPr>
            <a:xfrm>
              <a:off x="79393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Bob</a:t>
              </a:r>
              <a:endParaRPr/>
            </a:p>
          </p:txBody>
        </p:sp>
        <p:sp>
          <p:nvSpPr>
            <p:cNvPr id="41" name="Google Shape;590;p62">
              <a:extLst>
                <a:ext uri="{FF2B5EF4-FFF2-40B4-BE49-F238E27FC236}">
                  <a16:creationId xmlns:a16="http://schemas.microsoft.com/office/drawing/2014/main" id="{AC68ECCB-35B7-4504-BF53-CD7B8D473BE2}"/>
                </a:ext>
              </a:extLst>
            </p:cNvPr>
            <p:cNvSpPr txBox="1"/>
            <p:nvPr/>
          </p:nvSpPr>
          <p:spPr>
            <a:xfrm>
              <a:off x="3510750" y="3294975"/>
              <a:ext cx="195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Insecure Channel</a:t>
              </a:r>
              <a:endParaRPr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2F1201-DB09-8D80-8DB5-DE2FDB0CBCEC}"/>
              </a:ext>
            </a:extLst>
          </p:cNvPr>
          <p:cNvGrpSpPr/>
          <p:nvPr/>
        </p:nvGrpSpPr>
        <p:grpSpPr>
          <a:xfrm>
            <a:off x="5749772" y="3296788"/>
            <a:ext cx="846302" cy="564024"/>
            <a:chOff x="5683164" y="3296726"/>
            <a:chExt cx="846302" cy="564024"/>
          </a:xfrm>
        </p:grpSpPr>
        <p:sp>
          <p:nvSpPr>
            <p:cNvPr id="43" name="Google Shape;576;p62">
              <a:extLst>
                <a:ext uri="{FF2B5EF4-FFF2-40B4-BE49-F238E27FC236}">
                  <a16:creationId xmlns:a16="http://schemas.microsoft.com/office/drawing/2014/main" id="{E5A2C470-982D-335C-B99E-EBEBA337D5DB}"/>
                </a:ext>
              </a:extLst>
            </p:cNvPr>
            <p:cNvSpPr/>
            <p:nvPr/>
          </p:nvSpPr>
          <p:spPr>
            <a:xfrm>
              <a:off x="5867108" y="3460550"/>
              <a:ext cx="662358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public key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5529D4-C3B8-8396-CE7C-B7158E9E6D5B}"/>
                </a:ext>
              </a:extLst>
            </p:cNvPr>
            <p:cNvSpPr txBox="1"/>
            <p:nvPr/>
          </p:nvSpPr>
          <p:spPr>
            <a:xfrm>
              <a:off x="5683164" y="329672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cxnSp>
        <p:nvCxnSpPr>
          <p:cNvPr id="45" name="Google Shape;585;p62">
            <a:extLst>
              <a:ext uri="{FF2B5EF4-FFF2-40B4-BE49-F238E27FC236}">
                <a16:creationId xmlns:a16="http://schemas.microsoft.com/office/drawing/2014/main" id="{AE964404-5733-8FB9-20F3-AFF2493AF438}"/>
              </a:ext>
            </a:extLst>
          </p:cNvPr>
          <p:cNvCxnSpPr>
            <a:cxnSpLocks/>
          </p:cNvCxnSpPr>
          <p:nvPr/>
        </p:nvCxnSpPr>
        <p:spPr>
          <a:xfrm>
            <a:off x="2732640" y="3860600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CA0EFEF-F8E9-83CF-B0A1-FDE8B2889244}"/>
              </a:ext>
            </a:extLst>
          </p:cNvPr>
          <p:cNvGrpSpPr/>
          <p:nvPr/>
        </p:nvGrpSpPr>
        <p:grpSpPr>
          <a:xfrm>
            <a:off x="2228118" y="3294031"/>
            <a:ext cx="891457" cy="567513"/>
            <a:chOff x="6557060" y="3293236"/>
            <a:chExt cx="891457" cy="567513"/>
          </a:xfrm>
        </p:grpSpPr>
        <p:sp>
          <p:nvSpPr>
            <p:cNvPr id="47" name="Google Shape;576;p62">
              <a:extLst>
                <a:ext uri="{FF2B5EF4-FFF2-40B4-BE49-F238E27FC236}">
                  <a16:creationId xmlns:a16="http://schemas.microsoft.com/office/drawing/2014/main" id="{B3ED0E7C-96D5-FDF2-8CCF-0AB51A1AD7C0}"/>
                </a:ext>
              </a:extLst>
            </p:cNvPr>
            <p:cNvSpPr/>
            <p:nvPr/>
          </p:nvSpPr>
          <p:spPr>
            <a:xfrm>
              <a:off x="6741866" y="3460548"/>
              <a:ext cx="706651" cy="4002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private key</a:t>
              </a:r>
              <a:endParaRPr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A9754D5-4A72-1644-AC10-E5A0D4A9FA63}"/>
                </a:ext>
              </a:extLst>
            </p:cNvPr>
            <p:cNvSpPr txBox="1"/>
            <p:nvPr/>
          </p:nvSpPr>
          <p:spPr>
            <a:xfrm>
              <a:off x="6557060" y="329323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sp>
        <p:nvSpPr>
          <p:cNvPr id="2" name="Google Shape;580;p62">
            <a:extLst>
              <a:ext uri="{FF2B5EF4-FFF2-40B4-BE49-F238E27FC236}">
                <a16:creationId xmlns:a16="http://schemas.microsoft.com/office/drawing/2014/main" id="{198916FB-F5A2-F825-D5AF-625CFA50D5B1}"/>
              </a:ext>
            </a:extLst>
          </p:cNvPr>
          <p:cNvSpPr/>
          <p:nvPr/>
        </p:nvSpPr>
        <p:spPr>
          <a:xfrm>
            <a:off x="3922500" y="4648225"/>
            <a:ext cx="1135200" cy="22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Signature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Signatures: Definition</a:t>
            </a:r>
            <a:endParaRPr/>
          </a:p>
        </p:txBody>
      </p:sp>
      <p:sp>
        <p:nvSpPr>
          <p:cNvPr id="299" name="Google Shape;299;p4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Three parts: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KeyGen</a:t>
            </a:r>
            <a:r>
              <a:rPr lang="en" dirty="0"/>
              <a:t>() → 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SK</a:t>
            </a:r>
            <a:r>
              <a:rPr lang="en" dirty="0"/>
              <a:t>: Generate a public/private keypair, where </a:t>
            </a:r>
            <a:r>
              <a:rPr lang="en" i="1" dirty="0"/>
              <a:t>PK</a:t>
            </a:r>
            <a:r>
              <a:rPr lang="en" dirty="0"/>
              <a:t> is the verify (public) key, and </a:t>
            </a:r>
            <a:r>
              <a:rPr lang="en" i="1" dirty="0"/>
              <a:t>SK</a:t>
            </a:r>
            <a:r>
              <a:rPr lang="en" dirty="0"/>
              <a:t> is the signing (secret) key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Sign(</a:t>
            </a:r>
            <a:r>
              <a:rPr lang="en" i="1" dirty="0"/>
              <a:t>SK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) → </a:t>
            </a:r>
            <a:r>
              <a:rPr lang="en" i="1" dirty="0"/>
              <a:t>sig</a:t>
            </a:r>
            <a:r>
              <a:rPr lang="en" dirty="0"/>
              <a:t>: Sign the message </a:t>
            </a:r>
            <a:r>
              <a:rPr lang="en" i="1" dirty="0"/>
              <a:t>M</a:t>
            </a:r>
            <a:r>
              <a:rPr lang="en" dirty="0"/>
              <a:t> using the signing key </a:t>
            </a:r>
            <a:r>
              <a:rPr lang="en" i="1" dirty="0"/>
              <a:t>SK</a:t>
            </a:r>
            <a:r>
              <a:rPr lang="en" dirty="0"/>
              <a:t> to produce the signature </a:t>
            </a:r>
            <a:r>
              <a:rPr lang="en" i="1" dirty="0"/>
              <a:t>sig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Verify(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, </a:t>
            </a:r>
            <a:r>
              <a:rPr lang="en" i="1" dirty="0"/>
              <a:t>sig</a:t>
            </a:r>
            <a:r>
              <a:rPr lang="en" dirty="0"/>
              <a:t>) → {0, 1}: Verify the signature </a:t>
            </a:r>
            <a:r>
              <a:rPr lang="en" i="1" dirty="0"/>
              <a:t>sig</a:t>
            </a:r>
            <a:r>
              <a:rPr lang="en" dirty="0"/>
              <a:t> on message </a:t>
            </a:r>
            <a:r>
              <a:rPr lang="en" i="1" dirty="0"/>
              <a:t>M</a:t>
            </a:r>
            <a:r>
              <a:rPr lang="en" dirty="0"/>
              <a:t> using the verify key </a:t>
            </a:r>
            <a:r>
              <a:rPr lang="en" i="1" dirty="0"/>
              <a:t>PK</a:t>
            </a:r>
            <a:r>
              <a:rPr lang="en" dirty="0"/>
              <a:t> and output 1 if valid and 0 if invalid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Properties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Correctness</a:t>
            </a:r>
            <a:r>
              <a:rPr lang="en" dirty="0"/>
              <a:t>: Verification should be successful for a signature generated over any message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Verify(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, Sign(</a:t>
            </a:r>
            <a:r>
              <a:rPr lang="en" i="1" dirty="0"/>
              <a:t>SK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)) = 1 for all 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SK</a:t>
            </a:r>
            <a:r>
              <a:rPr lang="en" dirty="0"/>
              <a:t> ← </a:t>
            </a:r>
            <a:r>
              <a:rPr lang="en" dirty="0" err="1"/>
              <a:t>KeyGen</a:t>
            </a:r>
            <a:r>
              <a:rPr lang="en" dirty="0"/>
              <a:t>() and </a:t>
            </a:r>
            <a:r>
              <a:rPr lang="en" i="1" dirty="0"/>
              <a:t>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Efficiency</a:t>
            </a:r>
            <a:r>
              <a:rPr lang="en" dirty="0"/>
              <a:t>: Signing/verifying should be fast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Security</a:t>
            </a:r>
            <a:r>
              <a:rPr lang="en" dirty="0"/>
              <a:t>: EU-CPA, same as for MACs</a:t>
            </a:r>
            <a:endParaRPr dirty="0"/>
          </a:p>
        </p:txBody>
      </p:sp>
      <p:sp>
        <p:nvSpPr>
          <p:cNvPr id="300" name="Google Shape;300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 in Practice</a:t>
            </a:r>
            <a:endParaRPr/>
          </a:p>
        </p:txBody>
      </p:sp>
      <p:sp>
        <p:nvSpPr>
          <p:cNvPr id="306" name="Google Shape;306;p4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3499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you want to sign message </a:t>
            </a:r>
            <a:r>
              <a:rPr lang="en" i="1" dirty="0"/>
              <a:t>M</a:t>
            </a:r>
            <a:r>
              <a:rPr lang="en" dirty="0"/>
              <a:t>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First hash </a:t>
            </a:r>
            <a:r>
              <a:rPr lang="en" i="1" dirty="0"/>
              <a:t>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Then sign H(</a:t>
            </a:r>
            <a:r>
              <a:rPr lang="en" i="1" dirty="0"/>
              <a:t>M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Why do digital signatures use a hash?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Allows signing arbitrarily long messages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Digital signatures provide integrity </a:t>
            </a:r>
            <a:r>
              <a:rPr lang="en" i="1" dirty="0"/>
              <a:t>and authenticity</a:t>
            </a:r>
            <a:r>
              <a:rPr lang="en" dirty="0"/>
              <a:t> for </a:t>
            </a:r>
            <a:r>
              <a:rPr lang="en" i="1" dirty="0"/>
              <a:t>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digital signature acts as proof that the private key holder signed H(</a:t>
            </a:r>
            <a:r>
              <a:rPr lang="en" i="1" dirty="0"/>
              <a:t>M</a:t>
            </a:r>
            <a:r>
              <a:rPr lang="en" dirty="0"/>
              <a:t>), so you know that </a:t>
            </a:r>
            <a:r>
              <a:rPr lang="en" i="1" dirty="0"/>
              <a:t>M</a:t>
            </a:r>
            <a:r>
              <a:rPr lang="en" dirty="0"/>
              <a:t> is authentically endorsed by the private key holder</a:t>
            </a:r>
            <a:endParaRPr dirty="0"/>
          </a:p>
        </p:txBody>
      </p:sp>
      <p:sp>
        <p:nvSpPr>
          <p:cNvPr id="307" name="Google Shape;307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Public-Key Cryptography</a:t>
            </a:r>
            <a:br>
              <a:rPr lang="en" dirty="0"/>
            </a:br>
            <a:r>
              <a:rPr lang="en" dirty="0"/>
              <a:t>(Asymmetric Key Cryptography)</a:t>
            </a:r>
            <a:endParaRPr dirty="0"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</a:t>
            </a:r>
            <a:endParaRPr/>
          </a:p>
        </p:txBody>
      </p:sp>
      <p:sp>
        <p:nvSpPr>
          <p:cNvPr id="314" name="Google Shape;314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</a:t>
            </a:r>
            <a:endParaRPr/>
          </a:p>
        </p:txBody>
      </p:sp>
      <p:sp>
        <p:nvSpPr>
          <p:cNvPr id="321" name="Google Shape;321;p5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 RSA encryption: </a:t>
            </a:r>
            <a:r>
              <a:rPr lang="en" i="1" dirty="0"/>
              <a:t>M</a:t>
            </a:r>
            <a:r>
              <a:rPr lang="en" i="1" baseline="30000" dirty="0"/>
              <a:t>ed</a:t>
            </a:r>
            <a:r>
              <a:rPr lang="en" dirty="0"/>
              <a:t> ≡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There is nothing special about using </a:t>
            </a:r>
            <a:r>
              <a:rPr lang="en" i="1" dirty="0"/>
              <a:t>e</a:t>
            </a:r>
            <a:r>
              <a:rPr lang="en" dirty="0"/>
              <a:t> first or using </a:t>
            </a:r>
            <a:r>
              <a:rPr lang="en" i="1" dirty="0"/>
              <a:t>d</a:t>
            </a:r>
            <a:r>
              <a:rPr lang="en" dirty="0"/>
              <a:t> first!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we encrypt using </a:t>
            </a:r>
            <a:r>
              <a:rPr lang="en" i="1" dirty="0"/>
              <a:t>d</a:t>
            </a:r>
            <a:r>
              <a:rPr lang="en" dirty="0"/>
              <a:t>, then anyone can “decrypt” using </a:t>
            </a:r>
            <a:r>
              <a:rPr lang="en" i="1" dirty="0"/>
              <a:t>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Given </a:t>
            </a:r>
            <a:r>
              <a:rPr lang="en" i="1" dirty="0"/>
              <a:t>x</a:t>
            </a:r>
            <a:r>
              <a:rPr lang="en" dirty="0"/>
              <a:t> and </a:t>
            </a:r>
            <a:r>
              <a:rPr lang="en" i="1" dirty="0" err="1"/>
              <a:t>x</a:t>
            </a:r>
            <a:r>
              <a:rPr lang="en" i="1" baseline="30000" dirty="0" err="1"/>
              <a:t>d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dirty="0"/>
              <a:t>, can’t recover </a:t>
            </a:r>
            <a:r>
              <a:rPr lang="en" i="1" dirty="0"/>
              <a:t>d</a:t>
            </a:r>
            <a:r>
              <a:rPr lang="en" dirty="0"/>
              <a:t> because of discrete-log problem, so </a:t>
            </a:r>
            <a:r>
              <a:rPr lang="en" i="1" dirty="0"/>
              <a:t>d</a:t>
            </a:r>
            <a:r>
              <a:rPr lang="en" dirty="0"/>
              <a:t> is safe</a:t>
            </a:r>
            <a:endParaRPr dirty="0"/>
          </a:p>
        </p:txBody>
      </p:sp>
      <p:sp>
        <p:nvSpPr>
          <p:cNvPr id="322" name="Google Shape;322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Signatures: Definition</a:t>
            </a:r>
            <a:endParaRPr/>
          </a:p>
        </p:txBody>
      </p:sp>
      <p:sp>
        <p:nvSpPr>
          <p:cNvPr id="328" name="Google Shape;328;p5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KeyGen</a:t>
            </a:r>
            <a:r>
              <a:rPr lang="en" dirty="0"/>
              <a:t>():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Same as RSA encryption: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dirty="0"/>
              <a:t>Public key</a:t>
            </a:r>
            <a:r>
              <a:rPr lang="en" dirty="0"/>
              <a:t>: </a:t>
            </a:r>
            <a:r>
              <a:rPr lang="en" i="1" dirty="0"/>
              <a:t>N</a:t>
            </a:r>
            <a:r>
              <a:rPr lang="en" dirty="0"/>
              <a:t> and </a:t>
            </a:r>
            <a:r>
              <a:rPr lang="en" i="1" dirty="0"/>
              <a:t>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dirty="0"/>
              <a:t>Private key:</a:t>
            </a:r>
            <a:r>
              <a:rPr lang="en" dirty="0"/>
              <a:t> </a:t>
            </a:r>
            <a:r>
              <a:rPr lang="en" i="1" dirty="0"/>
              <a:t>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Sign(</a:t>
            </a:r>
            <a:r>
              <a:rPr lang="en" i="1" dirty="0"/>
              <a:t>d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):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Compute </a:t>
            </a:r>
            <a:r>
              <a:rPr lang="en" i="1" dirty="0"/>
              <a:t>H</a:t>
            </a:r>
            <a:r>
              <a:rPr lang="en" dirty="0"/>
              <a:t>(</a:t>
            </a:r>
            <a:r>
              <a:rPr lang="en" i="1" dirty="0"/>
              <a:t>M</a:t>
            </a:r>
            <a:r>
              <a:rPr lang="en" dirty="0"/>
              <a:t>)</a:t>
            </a:r>
            <a:r>
              <a:rPr lang="en" i="1" baseline="30000" dirty="0"/>
              <a:t>d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Verify(</a:t>
            </a:r>
            <a:r>
              <a:rPr lang="en" i="1" dirty="0"/>
              <a:t>e</a:t>
            </a:r>
            <a:r>
              <a:rPr lang="en" dirty="0"/>
              <a:t>, </a:t>
            </a:r>
            <a:r>
              <a:rPr lang="en" i="1" dirty="0"/>
              <a:t>N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, </a:t>
            </a:r>
            <a:r>
              <a:rPr lang="en" i="1" dirty="0"/>
              <a:t>sig</a:t>
            </a:r>
            <a:r>
              <a:rPr lang="en" dirty="0"/>
              <a:t>)</a:t>
            </a:r>
            <a:endParaRPr dirty="0"/>
          </a:p>
          <a:p>
            <a:pPr lvl="1"/>
            <a:r>
              <a:rPr lang="en" dirty="0"/>
              <a:t>Verify that </a:t>
            </a:r>
            <a:r>
              <a:rPr lang="en" i="1" dirty="0"/>
              <a:t>H</a:t>
            </a:r>
            <a:r>
              <a:rPr lang="en" dirty="0"/>
              <a:t>(</a:t>
            </a:r>
            <a:r>
              <a:rPr lang="en" i="1" dirty="0"/>
              <a:t>M</a:t>
            </a:r>
            <a:r>
              <a:rPr lang="en" dirty="0"/>
              <a:t>) ≡ </a:t>
            </a:r>
            <a:r>
              <a:rPr lang="en" i="1" dirty="0" err="1"/>
              <a:t>sig</a:t>
            </a:r>
            <a:r>
              <a:rPr lang="en" i="1" baseline="30000" dirty="0" err="1"/>
              <a:t>e</a:t>
            </a:r>
            <a:r>
              <a:rPr lang="en" dirty="0"/>
              <a:t> mod </a:t>
            </a:r>
            <a:r>
              <a:rPr lang="en" i="1" dirty="0"/>
              <a:t>N = (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))</a:t>
            </a:r>
            <a:r>
              <a:rPr lang="en-US" i="1" baseline="30000" dirty="0"/>
              <a:t>d*e</a:t>
            </a:r>
            <a:r>
              <a:rPr lang="en-US" dirty="0"/>
              <a:t> mod </a:t>
            </a:r>
            <a:r>
              <a:rPr lang="en-US" i="1" dirty="0"/>
              <a:t>N</a:t>
            </a:r>
            <a:endParaRPr lang="en-US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baseline="30000" dirty="0"/>
          </a:p>
        </p:txBody>
      </p:sp>
      <p:sp>
        <p:nvSpPr>
          <p:cNvPr id="329" name="Google Shape;329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</a:t>
            </a:r>
            <a:endParaRPr/>
          </a:p>
        </p:txBody>
      </p:sp>
      <p:sp>
        <p:nvSpPr>
          <p:cNvPr id="342" name="Google Shape;342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DSA Signatures</a:t>
            </a:r>
            <a:endParaRPr dirty="0"/>
          </a:p>
        </p:txBody>
      </p:sp>
      <p:sp>
        <p:nvSpPr>
          <p:cNvPr id="348" name="Google Shape;348;p5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signature scheme based on Diffie-Hellman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details of the algorithm are out of scope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generates a public-private key pair and publishes her public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sign a message, Alice generates a random, secret value </a:t>
            </a:r>
            <a:r>
              <a:rPr lang="en" i="1"/>
              <a:t>k</a:t>
            </a:r>
            <a:r>
              <a:rPr lang="en"/>
              <a:t> and does some computation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</a:t>
            </a:r>
            <a:r>
              <a:rPr lang="en" i="1"/>
              <a:t>k</a:t>
            </a:r>
            <a:r>
              <a:rPr lang="en"/>
              <a:t> is not Alice’s private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</a:t>
            </a:r>
            <a:r>
              <a:rPr lang="en" i="1"/>
              <a:t>k</a:t>
            </a:r>
            <a:r>
              <a:rPr lang="en"/>
              <a:t> is sometimes called a nonce but it is not: it must be </a:t>
            </a:r>
            <a:r>
              <a:rPr lang="en" i="1"/>
              <a:t>random</a:t>
            </a:r>
            <a:r>
              <a:rPr lang="en"/>
              <a:t> and never reused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signature itself does not include </a:t>
            </a:r>
            <a:r>
              <a:rPr lang="en" i="1"/>
              <a:t>k</a:t>
            </a:r>
            <a:r>
              <a:rPr lang="en"/>
              <a:t>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k</a:t>
            </a:r>
            <a:r>
              <a:rPr lang="en"/>
              <a:t> must be random and secret for each message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who learns </a:t>
            </a:r>
            <a:r>
              <a:rPr lang="en" i="1"/>
              <a:t>k</a:t>
            </a:r>
            <a:r>
              <a:rPr lang="en"/>
              <a:t> can also learn Alice’s private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Alice reuses </a:t>
            </a:r>
            <a:r>
              <a:rPr lang="en" i="1"/>
              <a:t>k</a:t>
            </a:r>
            <a:r>
              <a:rPr lang="en"/>
              <a:t> on two signatures, an attacker can learn </a:t>
            </a:r>
            <a:r>
              <a:rPr lang="en" i="1"/>
              <a:t>k</a:t>
            </a:r>
            <a:r>
              <a:rPr lang="en"/>
              <a:t> (and use </a:t>
            </a:r>
            <a:r>
              <a:rPr lang="en" i="1"/>
              <a:t>k</a:t>
            </a:r>
            <a:r>
              <a:rPr lang="en"/>
              <a:t> to learn her private key)</a:t>
            </a:r>
            <a:endParaRPr/>
          </a:p>
        </p:txBody>
      </p:sp>
      <p:sp>
        <p:nvSpPr>
          <p:cNvPr id="349" name="Google Shape;349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Signatures: Attacks</a:t>
            </a:r>
            <a:endParaRPr/>
          </a:p>
        </p:txBody>
      </p:sp>
      <p:sp>
        <p:nvSpPr>
          <p:cNvPr id="355" name="Google Shape;355;p5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Sony PlayStation 3 (PS3)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Digital rights management (DRM)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Prevent unauthorized code (e.g. pirated software) from running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PS3 was designed to only run signed code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Signature algorithm: Elliptic-curve DSA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Running alternate operating systems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PS3 had an option to run alternate operating systems (Linux) that was later removed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was catnip to reverse engineers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One of the authentication keys used to sign the firmware reused </a:t>
            </a:r>
            <a:r>
              <a:rPr lang="en" i="1" dirty="0"/>
              <a:t>k</a:t>
            </a:r>
            <a:r>
              <a:rPr lang="en" dirty="0"/>
              <a:t> for multiple signatures → security lost!</a:t>
            </a:r>
            <a:endParaRPr dirty="0"/>
          </a:p>
        </p:txBody>
      </p:sp>
      <p:sp>
        <p:nvSpPr>
          <p:cNvPr id="356" name="Google Shape;356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Signatures: Attacks</a:t>
            </a:r>
            <a:endParaRPr/>
          </a:p>
        </p:txBody>
      </p:sp>
      <p:sp>
        <p:nvSpPr>
          <p:cNvPr id="362" name="Google Shape;362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363" name="Google Shape;363;p5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Android OS vulnerability (2013)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"SecureRandom" function in its random number generator (RNG) wasn’t actually secure!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only was it low entropy, it would sometimes return the same value multiple times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Bitcoin wallet apps on Android were affected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Bitcoin payments are signed with elliptic-curve DSA and published publicly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Insecure RNG caused multiple payments to be signed with the same </a:t>
            </a:r>
            <a:r>
              <a:rPr lang="en" i="1"/>
              <a:t>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Attack: Someone scanned for all Bitcoin transactions signed insecurely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When multiple signatures use the same </a:t>
            </a:r>
            <a:r>
              <a:rPr lang="en" i="1"/>
              <a:t>k</a:t>
            </a:r>
            <a:r>
              <a:rPr lang="en"/>
              <a:t>, the attacker can learn </a:t>
            </a:r>
            <a:r>
              <a:rPr lang="en" i="1"/>
              <a:t>k</a:t>
            </a:r>
            <a:r>
              <a:rPr lang="en"/>
              <a:t> and the private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Bitcoin, your private key unlocks access to all your money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Signatures: Attacks</a:t>
            </a:r>
            <a:endParaRPr/>
          </a:p>
        </p:txBody>
      </p:sp>
      <p:sp>
        <p:nvSpPr>
          <p:cNvPr id="369" name="Google Shape;369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370" name="Google Shape;370;p5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Chromebooks have a built-in U2F (universal second factor) security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signatures to let the user log in to particular websites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Signature algorithm: 256-bit elliptic-curve DSA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was a bug in the secure hardware!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Instead of using 256-bit </a:t>
            </a:r>
            <a:r>
              <a:rPr lang="en" i="1"/>
              <a:t>k</a:t>
            </a:r>
            <a:r>
              <a:rPr lang="en"/>
              <a:t>, a bug caused </a:t>
            </a:r>
            <a:r>
              <a:rPr lang="en" i="1"/>
              <a:t>k</a:t>
            </a:r>
            <a:r>
              <a:rPr lang="en"/>
              <a:t> to be 32 bits long!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with a signature could simply try all possible values of </a:t>
            </a:r>
            <a:r>
              <a:rPr lang="en" i="1"/>
              <a:t>k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Fortunately the damage was slight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signature is only valid for logging into a single website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website used its own private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DSA (or ECDSA) is particularly vulnerable to incorrect implementations, compared with RSA signatures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Public-Key Cryptography</a:t>
            </a:r>
            <a:endParaRPr/>
          </a:p>
        </p:txBody>
      </p:sp>
      <p:sp>
        <p:nvSpPr>
          <p:cNvPr id="376" name="Google Shape;376;p5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Public-key cryptography: Two keys; one undoes the other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Public-key encryption: One key encrypts, the other decrypts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Security properties similar to symmetric encryption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RSA: Produce a pair </a:t>
            </a:r>
            <a:r>
              <a:rPr lang="en" i="1" dirty="0"/>
              <a:t>e</a:t>
            </a:r>
            <a:r>
              <a:rPr lang="en" dirty="0"/>
              <a:t> and </a:t>
            </a:r>
            <a:r>
              <a:rPr lang="en" i="1" dirty="0"/>
              <a:t>d</a:t>
            </a:r>
            <a:r>
              <a:rPr lang="en" dirty="0"/>
              <a:t> such that </a:t>
            </a:r>
            <a:r>
              <a:rPr lang="en" i="1" dirty="0"/>
              <a:t>M</a:t>
            </a:r>
            <a:r>
              <a:rPr lang="en" i="1" baseline="30000" dirty="0"/>
              <a:t>ed</a:t>
            </a:r>
            <a:r>
              <a:rPr lang="en" dirty="0"/>
              <a:t> =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Not IND-CPA secure on its own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Hybrid encryption: Encrypt a symmetric key, and use the symmetric key to encrypt the message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Digital signatures: Integrity and authenticity for asymmetric schemes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RSA: Same as RSA encryption, but encrypt the hash with the </a:t>
            </a:r>
            <a:r>
              <a:rPr lang="en" i="1" dirty="0"/>
              <a:t>private</a:t>
            </a:r>
            <a:r>
              <a:rPr lang="en" dirty="0"/>
              <a:t> key</a:t>
            </a:r>
            <a:endParaRPr dirty="0"/>
          </a:p>
        </p:txBody>
      </p:sp>
      <p:sp>
        <p:nvSpPr>
          <p:cNvPr id="377" name="Google Shape;377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Public-Key Cryptography</a:t>
            </a:r>
            <a:endParaRPr dirty="0"/>
          </a:p>
        </p:txBody>
      </p:sp>
      <p:sp>
        <p:nvSpPr>
          <p:cNvPr id="571" name="Google Shape;571;p62"/>
          <p:cNvSpPr txBox="1">
            <a:spLocks noGrp="1"/>
          </p:cNvSpPr>
          <p:nvPr>
            <p:ph type="body" idx="1"/>
          </p:nvPr>
        </p:nvSpPr>
        <p:spPr>
          <a:xfrm>
            <a:off x="198499" y="1246824"/>
            <a:ext cx="8822659" cy="1953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A cryptography scheme that both parties in the communication use </a:t>
            </a:r>
            <a:r>
              <a:rPr lang="en" sz="2000" b="1" i="1" dirty="0"/>
              <a:t>different</a:t>
            </a:r>
            <a:r>
              <a:rPr lang="en" sz="2000" dirty="0"/>
              <a:t> keys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/>
              <a:t>In public-key schemes, each person has two keys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b="1" dirty="0"/>
              <a:t>Public key</a:t>
            </a:r>
            <a:r>
              <a:rPr lang="en-US" dirty="0"/>
              <a:t>: Known to everybody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b="1" dirty="0"/>
              <a:t>Private key</a:t>
            </a:r>
            <a:r>
              <a:rPr lang="en-US" dirty="0"/>
              <a:t>: Only known by that person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Keys come in pairs: every public key corresponds to one private key (mathematically related)</a:t>
            </a:r>
          </a:p>
        </p:txBody>
      </p:sp>
      <p:sp>
        <p:nvSpPr>
          <p:cNvPr id="572" name="Google Shape;572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73" name="Google Shape;573;p62"/>
          <p:cNvSpPr/>
          <p:nvPr/>
        </p:nvSpPr>
        <p:spPr>
          <a:xfrm>
            <a:off x="5469450" y="3294975"/>
            <a:ext cx="3235200" cy="1439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62"/>
          <p:cNvSpPr/>
          <p:nvPr/>
        </p:nvSpPr>
        <p:spPr>
          <a:xfrm>
            <a:off x="275550" y="3294975"/>
            <a:ext cx="3235200" cy="1439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62"/>
          <p:cNvSpPr txBox="1"/>
          <p:nvPr/>
        </p:nvSpPr>
        <p:spPr>
          <a:xfrm>
            <a:off x="275550" y="3294975"/>
            <a:ext cx="76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Alice</a:t>
            </a:r>
            <a:endParaRPr dirty="0"/>
          </a:p>
        </p:txBody>
      </p:sp>
      <p:sp>
        <p:nvSpPr>
          <p:cNvPr id="589" name="Google Shape;589;p62"/>
          <p:cNvSpPr txBox="1"/>
          <p:nvPr/>
        </p:nvSpPr>
        <p:spPr>
          <a:xfrm>
            <a:off x="7939350" y="3294975"/>
            <a:ext cx="76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590" name="Google Shape;590;p62"/>
          <p:cNvSpPr txBox="1"/>
          <p:nvPr/>
        </p:nvSpPr>
        <p:spPr>
          <a:xfrm>
            <a:off x="3510750" y="3294975"/>
            <a:ext cx="195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Insecure Channel</a:t>
            </a:r>
            <a:endParaRPr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6E4C4A-B3A9-747A-B502-D7BD851CCA79}"/>
              </a:ext>
            </a:extLst>
          </p:cNvPr>
          <p:cNvGrpSpPr/>
          <p:nvPr/>
        </p:nvGrpSpPr>
        <p:grpSpPr>
          <a:xfrm>
            <a:off x="3506365" y="3606742"/>
            <a:ext cx="831732" cy="579867"/>
            <a:chOff x="1265818" y="3280883"/>
            <a:chExt cx="831732" cy="579867"/>
          </a:xfrm>
        </p:grpSpPr>
        <p:sp>
          <p:nvSpPr>
            <p:cNvPr id="2" name="Google Shape;576;p62">
              <a:extLst>
                <a:ext uri="{FF2B5EF4-FFF2-40B4-BE49-F238E27FC236}">
                  <a16:creationId xmlns:a16="http://schemas.microsoft.com/office/drawing/2014/main" id="{DB7C376B-BA03-D3EE-FE99-BDD2D8D5B781}"/>
                </a:ext>
              </a:extLst>
            </p:cNvPr>
            <p:cNvSpPr/>
            <p:nvPr/>
          </p:nvSpPr>
          <p:spPr>
            <a:xfrm>
              <a:off x="1435192" y="3460550"/>
              <a:ext cx="662358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public key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E5A7FB-F209-97F7-9B4E-DD4343037D43}"/>
                </a:ext>
              </a:extLst>
            </p:cNvPr>
            <p:cNvSpPr txBox="1"/>
            <p:nvPr/>
          </p:nvSpPr>
          <p:spPr>
            <a:xfrm>
              <a:off x="1265818" y="3280883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D135D8-1168-B3BA-7B1C-5FA9F403491B}"/>
              </a:ext>
            </a:extLst>
          </p:cNvPr>
          <p:cNvGrpSpPr/>
          <p:nvPr/>
        </p:nvGrpSpPr>
        <p:grpSpPr>
          <a:xfrm>
            <a:off x="2128756" y="3280883"/>
            <a:ext cx="887845" cy="579866"/>
            <a:chOff x="2128756" y="3280883"/>
            <a:chExt cx="887845" cy="579866"/>
          </a:xfrm>
        </p:grpSpPr>
        <p:sp>
          <p:nvSpPr>
            <p:cNvPr id="576" name="Google Shape;576;p62"/>
            <p:cNvSpPr/>
            <p:nvPr/>
          </p:nvSpPr>
          <p:spPr>
            <a:xfrm>
              <a:off x="2309950" y="3460548"/>
              <a:ext cx="706651" cy="4002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private key</a:t>
              </a:r>
              <a:endParaRPr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143CAA-66E5-0D22-C489-06F5D91786D7}"/>
                </a:ext>
              </a:extLst>
            </p:cNvPr>
            <p:cNvSpPr txBox="1"/>
            <p:nvPr/>
          </p:nvSpPr>
          <p:spPr>
            <a:xfrm>
              <a:off x="2128756" y="3280883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E4A2F0-564B-B8AB-E1C4-CD7F73E29AD6}"/>
              </a:ext>
            </a:extLst>
          </p:cNvPr>
          <p:cNvGrpSpPr/>
          <p:nvPr/>
        </p:nvGrpSpPr>
        <p:grpSpPr>
          <a:xfrm>
            <a:off x="4544484" y="4212352"/>
            <a:ext cx="846302" cy="564024"/>
            <a:chOff x="5683164" y="3296726"/>
            <a:chExt cx="846302" cy="564024"/>
          </a:xfrm>
        </p:grpSpPr>
        <p:sp>
          <p:nvSpPr>
            <p:cNvPr id="6" name="Google Shape;576;p62">
              <a:extLst>
                <a:ext uri="{FF2B5EF4-FFF2-40B4-BE49-F238E27FC236}">
                  <a16:creationId xmlns:a16="http://schemas.microsoft.com/office/drawing/2014/main" id="{92281EF2-4DE2-7100-69CC-5EBD1220DDBD}"/>
                </a:ext>
              </a:extLst>
            </p:cNvPr>
            <p:cNvSpPr/>
            <p:nvPr/>
          </p:nvSpPr>
          <p:spPr>
            <a:xfrm>
              <a:off x="5867108" y="3460550"/>
              <a:ext cx="662358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public key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6F3389-67BF-041B-AE63-CE8D59E86745}"/>
                </a:ext>
              </a:extLst>
            </p:cNvPr>
            <p:cNvSpPr txBox="1"/>
            <p:nvPr/>
          </p:nvSpPr>
          <p:spPr>
            <a:xfrm>
              <a:off x="5683164" y="329672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F300EE-FB76-1B37-780B-FC6FBCE7AC5E}"/>
              </a:ext>
            </a:extLst>
          </p:cNvPr>
          <p:cNvGrpSpPr/>
          <p:nvPr/>
        </p:nvGrpSpPr>
        <p:grpSpPr>
          <a:xfrm>
            <a:off x="6557060" y="3293236"/>
            <a:ext cx="891457" cy="567513"/>
            <a:chOff x="6557060" y="3293236"/>
            <a:chExt cx="891457" cy="567513"/>
          </a:xfrm>
        </p:grpSpPr>
        <p:sp>
          <p:nvSpPr>
            <p:cNvPr id="5" name="Google Shape;576;p62">
              <a:extLst>
                <a:ext uri="{FF2B5EF4-FFF2-40B4-BE49-F238E27FC236}">
                  <a16:creationId xmlns:a16="http://schemas.microsoft.com/office/drawing/2014/main" id="{818C65ED-CF63-3863-AB36-69F7BE6F3004}"/>
                </a:ext>
              </a:extLst>
            </p:cNvPr>
            <p:cNvSpPr/>
            <p:nvPr/>
          </p:nvSpPr>
          <p:spPr>
            <a:xfrm>
              <a:off x="6741866" y="3460548"/>
              <a:ext cx="706651" cy="4002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private key</a:t>
              </a:r>
              <a:endParaRPr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8C948A-BAF8-B1C2-C998-13D1AF9044D5}"/>
                </a:ext>
              </a:extLst>
            </p:cNvPr>
            <p:cNvSpPr txBox="1"/>
            <p:nvPr/>
          </p:nvSpPr>
          <p:spPr>
            <a:xfrm>
              <a:off x="6557060" y="329323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17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Public-Key Cryptography</a:t>
            </a:r>
            <a:endParaRPr dirty="0"/>
          </a:p>
        </p:txBody>
      </p:sp>
      <p:sp>
        <p:nvSpPr>
          <p:cNvPr id="101" name="Google Shape;10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Uses number theory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Examples: Modular arithmetic, factoring, discrete logarithm problem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Contrast with symmetric-key cryptography (uses XORs and bit-shifts)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Messages are numbers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Contrast with symmetric-key cryptography (messages are bit strings)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Benefit: No longer need to assume that Alice and Bob already share a secret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Drawback: Much slower than symmetric-key cryptography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Number theory calculations are much slower than XORs and bit-shifts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Public-Key Cryptography for Confidentiality </a:t>
            </a:r>
            <a:endParaRPr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194017" y="1180263"/>
            <a:ext cx="8667595" cy="2079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Scenario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Alice wants to send a message to Bob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Alice uses Bob’s public key to encrypt the message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Bob decrypt the message with his private key</a:t>
            </a:r>
          </a:p>
          <a:p>
            <a:r>
              <a:rPr lang="en-US" dirty="0"/>
              <a:t>Who can perform the encryption? i.e., send messages to Bob</a:t>
            </a:r>
          </a:p>
          <a:p>
            <a:pPr lvl="1"/>
            <a:r>
              <a:rPr lang="en-US" dirty="0"/>
              <a:t>Anyone, because Bob’s public key is public</a:t>
            </a:r>
          </a:p>
          <a:p>
            <a:r>
              <a:rPr lang="en-US" dirty="0"/>
              <a:t>Who can perform the decryption? i.e., see the message for Bob</a:t>
            </a:r>
          </a:p>
          <a:p>
            <a:pPr lvl="1"/>
            <a:r>
              <a:rPr lang="en-US" dirty="0"/>
              <a:t>Only Bob, with his private key</a:t>
            </a:r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" name="Google Shape;577;p62">
            <a:extLst>
              <a:ext uri="{FF2B5EF4-FFF2-40B4-BE49-F238E27FC236}">
                <a16:creationId xmlns:a16="http://schemas.microsoft.com/office/drawing/2014/main" id="{4434BAB8-5ED8-01DB-CD39-51E96B164353}"/>
              </a:ext>
            </a:extLst>
          </p:cNvPr>
          <p:cNvSpPr/>
          <p:nvPr/>
        </p:nvSpPr>
        <p:spPr>
          <a:xfrm>
            <a:off x="21608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Encryption Algorithm    </a:t>
            </a:r>
            <a:endParaRPr dirty="0"/>
          </a:p>
        </p:txBody>
      </p:sp>
      <p:cxnSp>
        <p:nvCxnSpPr>
          <p:cNvPr id="8" name="Google Shape;579;p62">
            <a:extLst>
              <a:ext uri="{FF2B5EF4-FFF2-40B4-BE49-F238E27FC236}">
                <a16:creationId xmlns:a16="http://schemas.microsoft.com/office/drawing/2014/main" id="{BFBF37FA-79E0-4AB6-D1E8-038789FF0A36}"/>
              </a:ext>
            </a:extLst>
          </p:cNvPr>
          <p:cNvCxnSpPr>
            <a:endCxn id="6" idx="1"/>
          </p:cNvCxnSpPr>
          <p:nvPr/>
        </p:nvCxnSpPr>
        <p:spPr>
          <a:xfrm>
            <a:off x="15344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580;p62">
            <a:extLst>
              <a:ext uri="{FF2B5EF4-FFF2-40B4-BE49-F238E27FC236}">
                <a16:creationId xmlns:a16="http://schemas.microsoft.com/office/drawing/2014/main" id="{A53089C7-EBD7-E4CF-B120-FCE2B3A9C903}"/>
              </a:ext>
            </a:extLst>
          </p:cNvPr>
          <p:cNvSpPr/>
          <p:nvPr/>
        </p:nvSpPr>
        <p:spPr>
          <a:xfrm>
            <a:off x="39225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Ciphertext</a:t>
            </a:r>
            <a:endParaRPr/>
          </a:p>
        </p:txBody>
      </p:sp>
      <p:cxnSp>
        <p:nvCxnSpPr>
          <p:cNvPr id="10" name="Google Shape;581;p62">
            <a:extLst>
              <a:ext uri="{FF2B5EF4-FFF2-40B4-BE49-F238E27FC236}">
                <a16:creationId xmlns:a16="http://schemas.microsoft.com/office/drawing/2014/main" id="{7EB03BD5-CA35-FB15-DC17-DB417DFF23BA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2960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582;p62">
            <a:extLst>
              <a:ext uri="{FF2B5EF4-FFF2-40B4-BE49-F238E27FC236}">
                <a16:creationId xmlns:a16="http://schemas.microsoft.com/office/drawing/2014/main" id="{8943EEC7-7E35-F23E-228A-5C37BCAAAD0C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50577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583;p62">
            <a:extLst>
              <a:ext uri="{FF2B5EF4-FFF2-40B4-BE49-F238E27FC236}">
                <a16:creationId xmlns:a16="http://schemas.microsoft.com/office/drawing/2014/main" id="{A72A2CAA-D093-E80D-D58C-2270CBF57604}"/>
              </a:ext>
            </a:extLst>
          </p:cNvPr>
          <p:cNvSpPr/>
          <p:nvPr/>
        </p:nvSpPr>
        <p:spPr>
          <a:xfrm>
            <a:off x="5684200" y="4171775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Algorithm</a:t>
            </a:r>
            <a:endParaRPr/>
          </a:p>
        </p:txBody>
      </p:sp>
      <p:cxnSp>
        <p:nvCxnSpPr>
          <p:cNvPr id="14" name="Google Shape;585;p62">
            <a:extLst>
              <a:ext uri="{FF2B5EF4-FFF2-40B4-BE49-F238E27FC236}">
                <a16:creationId xmlns:a16="http://schemas.microsoft.com/office/drawing/2014/main" id="{103034F9-E4F9-DF3C-0360-77F7E3DDAD0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251800" y="3860825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586;p62">
            <a:extLst>
              <a:ext uri="{FF2B5EF4-FFF2-40B4-BE49-F238E27FC236}">
                <a16:creationId xmlns:a16="http://schemas.microsoft.com/office/drawing/2014/main" id="{A2790167-396F-38AD-967F-DFFB2E244D7A}"/>
              </a:ext>
            </a:extLst>
          </p:cNvPr>
          <p:cNvSpPr/>
          <p:nvPr/>
        </p:nvSpPr>
        <p:spPr>
          <a:xfrm>
            <a:off x="74459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Plaintext</a:t>
            </a:r>
            <a:endParaRPr/>
          </a:p>
        </p:txBody>
      </p:sp>
      <p:cxnSp>
        <p:nvCxnSpPr>
          <p:cNvPr id="16" name="Google Shape;587;p62">
            <a:extLst>
              <a:ext uri="{FF2B5EF4-FFF2-40B4-BE49-F238E27FC236}">
                <a16:creationId xmlns:a16="http://schemas.microsoft.com/office/drawing/2014/main" id="{7A70B9C3-D799-D867-EB8D-9D65AB774E72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6819400" y="4406825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CD297E-AC3A-60BD-2416-CA382F485219}"/>
              </a:ext>
            </a:extLst>
          </p:cNvPr>
          <p:cNvGrpSpPr/>
          <p:nvPr/>
        </p:nvGrpSpPr>
        <p:grpSpPr>
          <a:xfrm>
            <a:off x="275550" y="3294975"/>
            <a:ext cx="8429100" cy="1439100"/>
            <a:chOff x="275550" y="3294975"/>
            <a:chExt cx="8429100" cy="1439100"/>
          </a:xfrm>
        </p:grpSpPr>
        <p:sp>
          <p:nvSpPr>
            <p:cNvPr id="2" name="Google Shape;573;p62">
              <a:extLst>
                <a:ext uri="{FF2B5EF4-FFF2-40B4-BE49-F238E27FC236}">
                  <a16:creationId xmlns:a16="http://schemas.microsoft.com/office/drawing/2014/main" id="{C0EB7F71-B999-AD24-0827-E895610181FB}"/>
                </a:ext>
              </a:extLst>
            </p:cNvPr>
            <p:cNvSpPr/>
            <p:nvPr/>
          </p:nvSpPr>
          <p:spPr>
            <a:xfrm>
              <a:off x="54694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574;p62">
              <a:extLst>
                <a:ext uri="{FF2B5EF4-FFF2-40B4-BE49-F238E27FC236}">
                  <a16:creationId xmlns:a16="http://schemas.microsoft.com/office/drawing/2014/main" id="{3EA6ADEE-2753-0877-A334-500701D26DFA}"/>
                </a:ext>
              </a:extLst>
            </p:cNvPr>
            <p:cNvSpPr/>
            <p:nvPr/>
          </p:nvSpPr>
          <p:spPr>
            <a:xfrm>
              <a:off x="2755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75;p62">
              <a:extLst>
                <a:ext uri="{FF2B5EF4-FFF2-40B4-BE49-F238E27FC236}">
                  <a16:creationId xmlns:a16="http://schemas.microsoft.com/office/drawing/2014/main" id="{676A091A-CA3C-3F63-FBCC-C100CB5F3870}"/>
                </a:ext>
              </a:extLst>
            </p:cNvPr>
            <p:cNvSpPr/>
            <p:nvPr/>
          </p:nvSpPr>
          <p:spPr>
            <a:xfrm>
              <a:off x="399100" y="4171700"/>
              <a:ext cx="1135200" cy="47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Plaintext</a:t>
              </a:r>
              <a:endParaRPr/>
            </a:p>
          </p:txBody>
        </p:sp>
        <p:sp>
          <p:nvSpPr>
            <p:cNvPr id="17" name="Google Shape;588;p62">
              <a:extLst>
                <a:ext uri="{FF2B5EF4-FFF2-40B4-BE49-F238E27FC236}">
                  <a16:creationId xmlns:a16="http://schemas.microsoft.com/office/drawing/2014/main" id="{08FAE0A2-A97B-07D1-0F14-C3993F1A2AE6}"/>
                </a:ext>
              </a:extLst>
            </p:cNvPr>
            <p:cNvSpPr txBox="1"/>
            <p:nvPr/>
          </p:nvSpPr>
          <p:spPr>
            <a:xfrm>
              <a:off x="2755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Alice</a:t>
              </a:r>
              <a:endParaRPr/>
            </a:p>
          </p:txBody>
        </p:sp>
        <p:sp>
          <p:nvSpPr>
            <p:cNvPr id="18" name="Google Shape;589;p62">
              <a:extLst>
                <a:ext uri="{FF2B5EF4-FFF2-40B4-BE49-F238E27FC236}">
                  <a16:creationId xmlns:a16="http://schemas.microsoft.com/office/drawing/2014/main" id="{A5762669-DCB9-6843-5CF2-5D9B32E32898}"/>
                </a:ext>
              </a:extLst>
            </p:cNvPr>
            <p:cNvSpPr txBox="1"/>
            <p:nvPr/>
          </p:nvSpPr>
          <p:spPr>
            <a:xfrm>
              <a:off x="79393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Bob</a:t>
              </a:r>
              <a:endParaRPr/>
            </a:p>
          </p:txBody>
        </p:sp>
        <p:sp>
          <p:nvSpPr>
            <p:cNvPr id="19" name="Google Shape;590;p62">
              <a:extLst>
                <a:ext uri="{FF2B5EF4-FFF2-40B4-BE49-F238E27FC236}">
                  <a16:creationId xmlns:a16="http://schemas.microsoft.com/office/drawing/2014/main" id="{085298DE-2EE2-6073-711D-84710675F9CD}"/>
                </a:ext>
              </a:extLst>
            </p:cNvPr>
            <p:cNvSpPr txBox="1"/>
            <p:nvPr/>
          </p:nvSpPr>
          <p:spPr>
            <a:xfrm>
              <a:off x="3510750" y="3294975"/>
              <a:ext cx="195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Insecure Channel</a:t>
              </a:r>
              <a:endParaRPr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1427FD-6108-A451-C5BC-CD65AA9E43DA}"/>
              </a:ext>
            </a:extLst>
          </p:cNvPr>
          <p:cNvGrpSpPr/>
          <p:nvPr/>
        </p:nvGrpSpPr>
        <p:grpSpPr>
          <a:xfrm>
            <a:off x="2217432" y="3294975"/>
            <a:ext cx="846302" cy="564024"/>
            <a:chOff x="5683164" y="3296726"/>
            <a:chExt cx="846302" cy="564024"/>
          </a:xfrm>
        </p:grpSpPr>
        <p:sp>
          <p:nvSpPr>
            <p:cNvPr id="21" name="Google Shape;576;p62">
              <a:extLst>
                <a:ext uri="{FF2B5EF4-FFF2-40B4-BE49-F238E27FC236}">
                  <a16:creationId xmlns:a16="http://schemas.microsoft.com/office/drawing/2014/main" id="{9F56B9D3-CC6B-EC43-3924-B4764ECEA21B}"/>
                </a:ext>
              </a:extLst>
            </p:cNvPr>
            <p:cNvSpPr/>
            <p:nvPr/>
          </p:nvSpPr>
          <p:spPr>
            <a:xfrm>
              <a:off x="5867108" y="3460550"/>
              <a:ext cx="662358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public key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8ADDF8-FABD-9407-6251-ED5CC607DED1}"/>
                </a:ext>
              </a:extLst>
            </p:cNvPr>
            <p:cNvSpPr txBox="1"/>
            <p:nvPr/>
          </p:nvSpPr>
          <p:spPr>
            <a:xfrm>
              <a:off x="5683164" y="329672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cxnSp>
        <p:nvCxnSpPr>
          <p:cNvPr id="23" name="Google Shape;585;p62">
            <a:extLst>
              <a:ext uri="{FF2B5EF4-FFF2-40B4-BE49-F238E27FC236}">
                <a16:creationId xmlns:a16="http://schemas.microsoft.com/office/drawing/2014/main" id="{410726DC-F8DC-73B7-6F61-30A064E58441}"/>
              </a:ext>
            </a:extLst>
          </p:cNvPr>
          <p:cNvCxnSpPr>
            <a:cxnSpLocks/>
          </p:cNvCxnSpPr>
          <p:nvPr/>
        </p:nvCxnSpPr>
        <p:spPr>
          <a:xfrm>
            <a:off x="2732640" y="3860600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6FDAFB-C28B-ED89-B92E-190EF7916591}"/>
              </a:ext>
            </a:extLst>
          </p:cNvPr>
          <p:cNvGrpSpPr/>
          <p:nvPr/>
        </p:nvGrpSpPr>
        <p:grpSpPr>
          <a:xfrm>
            <a:off x="5715952" y="3286788"/>
            <a:ext cx="891457" cy="567513"/>
            <a:chOff x="6557060" y="3293236"/>
            <a:chExt cx="891457" cy="567513"/>
          </a:xfrm>
        </p:grpSpPr>
        <p:sp>
          <p:nvSpPr>
            <p:cNvPr id="25" name="Google Shape;576;p62">
              <a:extLst>
                <a:ext uri="{FF2B5EF4-FFF2-40B4-BE49-F238E27FC236}">
                  <a16:creationId xmlns:a16="http://schemas.microsoft.com/office/drawing/2014/main" id="{B6779A53-2FC6-EE52-12D2-F7743FB4DCC7}"/>
                </a:ext>
              </a:extLst>
            </p:cNvPr>
            <p:cNvSpPr/>
            <p:nvPr/>
          </p:nvSpPr>
          <p:spPr>
            <a:xfrm>
              <a:off x="6741866" y="3460548"/>
              <a:ext cx="706651" cy="4002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private key</a:t>
              </a:r>
              <a:endParaRPr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E04937-7C2A-F488-65DA-10C47BF92117}"/>
                </a:ext>
              </a:extLst>
            </p:cNvPr>
            <p:cNvSpPr txBox="1"/>
            <p:nvPr/>
          </p:nvSpPr>
          <p:spPr>
            <a:xfrm>
              <a:off x="6557060" y="329323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64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Public-Key </a:t>
            </a:r>
            <a:r>
              <a:rPr lang="en"/>
              <a:t>Cryptography (MITM)</a:t>
            </a:r>
            <a:endParaRPr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194017" y="1180263"/>
            <a:ext cx="8667595" cy="2079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Scenario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Alice wants to send a message to Bob</a:t>
            </a:r>
            <a:endParaRPr lang="en-US" dirty="0"/>
          </a:p>
          <a:p>
            <a:pPr lvl="1" indent="-342900">
              <a:buSzPts val="1800"/>
              <a:buChar char="●"/>
            </a:pPr>
            <a:r>
              <a:rPr lang="en-US" dirty="0"/>
              <a:t>Alice uses Bob’s public key to encrypt the message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Mallory intercepts the message, changes it into another message encrypted with Bob’s public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Bob decrypts the message with his private key, cannot tell if it’s from Alice</a:t>
            </a:r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Google Shape;577;p62">
            <a:extLst>
              <a:ext uri="{FF2B5EF4-FFF2-40B4-BE49-F238E27FC236}">
                <a16:creationId xmlns:a16="http://schemas.microsoft.com/office/drawing/2014/main" id="{4434BAB8-5ED8-01DB-CD39-51E96B164353}"/>
              </a:ext>
            </a:extLst>
          </p:cNvPr>
          <p:cNvSpPr/>
          <p:nvPr/>
        </p:nvSpPr>
        <p:spPr>
          <a:xfrm>
            <a:off x="21608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Encryption Algorithm    </a:t>
            </a:r>
            <a:endParaRPr dirty="0"/>
          </a:p>
        </p:txBody>
      </p:sp>
      <p:cxnSp>
        <p:nvCxnSpPr>
          <p:cNvPr id="8" name="Google Shape;579;p62">
            <a:extLst>
              <a:ext uri="{FF2B5EF4-FFF2-40B4-BE49-F238E27FC236}">
                <a16:creationId xmlns:a16="http://schemas.microsoft.com/office/drawing/2014/main" id="{BFBF37FA-79E0-4AB6-D1E8-038789FF0A36}"/>
              </a:ext>
            </a:extLst>
          </p:cNvPr>
          <p:cNvCxnSpPr>
            <a:endCxn id="6" idx="1"/>
          </p:cNvCxnSpPr>
          <p:nvPr/>
        </p:nvCxnSpPr>
        <p:spPr>
          <a:xfrm>
            <a:off x="15344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580;p62">
            <a:extLst>
              <a:ext uri="{FF2B5EF4-FFF2-40B4-BE49-F238E27FC236}">
                <a16:creationId xmlns:a16="http://schemas.microsoft.com/office/drawing/2014/main" id="{A53089C7-EBD7-E4CF-B120-FCE2B3A9C903}"/>
              </a:ext>
            </a:extLst>
          </p:cNvPr>
          <p:cNvSpPr/>
          <p:nvPr/>
        </p:nvSpPr>
        <p:spPr>
          <a:xfrm>
            <a:off x="39225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Ciphertext</a:t>
            </a:r>
            <a:endParaRPr dirty="0"/>
          </a:p>
        </p:txBody>
      </p:sp>
      <p:cxnSp>
        <p:nvCxnSpPr>
          <p:cNvPr id="10" name="Google Shape;581;p62">
            <a:extLst>
              <a:ext uri="{FF2B5EF4-FFF2-40B4-BE49-F238E27FC236}">
                <a16:creationId xmlns:a16="http://schemas.microsoft.com/office/drawing/2014/main" id="{7EB03BD5-CA35-FB15-DC17-DB417DFF23BA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2960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582;p62">
            <a:extLst>
              <a:ext uri="{FF2B5EF4-FFF2-40B4-BE49-F238E27FC236}">
                <a16:creationId xmlns:a16="http://schemas.microsoft.com/office/drawing/2014/main" id="{8943EEC7-7E35-F23E-228A-5C37BCAAAD0C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50577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583;p62">
            <a:extLst>
              <a:ext uri="{FF2B5EF4-FFF2-40B4-BE49-F238E27FC236}">
                <a16:creationId xmlns:a16="http://schemas.microsoft.com/office/drawing/2014/main" id="{A72A2CAA-D093-E80D-D58C-2270CBF57604}"/>
              </a:ext>
            </a:extLst>
          </p:cNvPr>
          <p:cNvSpPr/>
          <p:nvPr/>
        </p:nvSpPr>
        <p:spPr>
          <a:xfrm>
            <a:off x="5684200" y="4171775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Algorithm</a:t>
            </a:r>
            <a:endParaRPr/>
          </a:p>
        </p:txBody>
      </p:sp>
      <p:cxnSp>
        <p:nvCxnSpPr>
          <p:cNvPr id="14" name="Google Shape;585;p62">
            <a:extLst>
              <a:ext uri="{FF2B5EF4-FFF2-40B4-BE49-F238E27FC236}">
                <a16:creationId xmlns:a16="http://schemas.microsoft.com/office/drawing/2014/main" id="{103034F9-E4F9-DF3C-0360-77F7E3DDAD0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251800" y="3860825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586;p62">
            <a:extLst>
              <a:ext uri="{FF2B5EF4-FFF2-40B4-BE49-F238E27FC236}">
                <a16:creationId xmlns:a16="http://schemas.microsoft.com/office/drawing/2014/main" id="{A2790167-396F-38AD-967F-DFFB2E244D7A}"/>
              </a:ext>
            </a:extLst>
          </p:cNvPr>
          <p:cNvSpPr/>
          <p:nvPr/>
        </p:nvSpPr>
        <p:spPr>
          <a:xfrm>
            <a:off x="7434503" y="4165967"/>
            <a:ext cx="1135200" cy="4701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Mallory’s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Plaintext</a:t>
            </a:r>
            <a:endParaRPr dirty="0"/>
          </a:p>
        </p:txBody>
      </p:sp>
      <p:cxnSp>
        <p:nvCxnSpPr>
          <p:cNvPr id="16" name="Google Shape;587;p62">
            <a:extLst>
              <a:ext uri="{FF2B5EF4-FFF2-40B4-BE49-F238E27FC236}">
                <a16:creationId xmlns:a16="http://schemas.microsoft.com/office/drawing/2014/main" id="{7A70B9C3-D799-D867-EB8D-9D65AB774E72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6819400" y="4401017"/>
            <a:ext cx="615103" cy="58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CD297E-AC3A-60BD-2416-CA382F485219}"/>
              </a:ext>
            </a:extLst>
          </p:cNvPr>
          <p:cNvGrpSpPr/>
          <p:nvPr/>
        </p:nvGrpSpPr>
        <p:grpSpPr>
          <a:xfrm>
            <a:off x="275550" y="3294975"/>
            <a:ext cx="8429100" cy="1439100"/>
            <a:chOff x="275550" y="3294975"/>
            <a:chExt cx="8429100" cy="1439100"/>
          </a:xfrm>
        </p:grpSpPr>
        <p:sp>
          <p:nvSpPr>
            <p:cNvPr id="2" name="Google Shape;573;p62">
              <a:extLst>
                <a:ext uri="{FF2B5EF4-FFF2-40B4-BE49-F238E27FC236}">
                  <a16:creationId xmlns:a16="http://schemas.microsoft.com/office/drawing/2014/main" id="{C0EB7F71-B999-AD24-0827-E895610181FB}"/>
                </a:ext>
              </a:extLst>
            </p:cNvPr>
            <p:cNvSpPr/>
            <p:nvPr/>
          </p:nvSpPr>
          <p:spPr>
            <a:xfrm>
              <a:off x="54694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574;p62">
              <a:extLst>
                <a:ext uri="{FF2B5EF4-FFF2-40B4-BE49-F238E27FC236}">
                  <a16:creationId xmlns:a16="http://schemas.microsoft.com/office/drawing/2014/main" id="{3EA6ADEE-2753-0877-A334-500701D26DFA}"/>
                </a:ext>
              </a:extLst>
            </p:cNvPr>
            <p:cNvSpPr/>
            <p:nvPr/>
          </p:nvSpPr>
          <p:spPr>
            <a:xfrm>
              <a:off x="2755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75;p62">
              <a:extLst>
                <a:ext uri="{FF2B5EF4-FFF2-40B4-BE49-F238E27FC236}">
                  <a16:creationId xmlns:a16="http://schemas.microsoft.com/office/drawing/2014/main" id="{676A091A-CA3C-3F63-FBCC-C100CB5F3870}"/>
                </a:ext>
              </a:extLst>
            </p:cNvPr>
            <p:cNvSpPr/>
            <p:nvPr/>
          </p:nvSpPr>
          <p:spPr>
            <a:xfrm>
              <a:off x="399100" y="4171700"/>
              <a:ext cx="1135200" cy="47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Plaintext</a:t>
              </a:r>
              <a:endParaRPr/>
            </a:p>
          </p:txBody>
        </p:sp>
        <p:sp>
          <p:nvSpPr>
            <p:cNvPr id="17" name="Google Shape;588;p62">
              <a:extLst>
                <a:ext uri="{FF2B5EF4-FFF2-40B4-BE49-F238E27FC236}">
                  <a16:creationId xmlns:a16="http://schemas.microsoft.com/office/drawing/2014/main" id="{08FAE0A2-A97B-07D1-0F14-C3993F1A2AE6}"/>
                </a:ext>
              </a:extLst>
            </p:cNvPr>
            <p:cNvSpPr txBox="1"/>
            <p:nvPr/>
          </p:nvSpPr>
          <p:spPr>
            <a:xfrm>
              <a:off x="2755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Alice</a:t>
              </a:r>
              <a:endParaRPr/>
            </a:p>
          </p:txBody>
        </p:sp>
        <p:sp>
          <p:nvSpPr>
            <p:cNvPr id="18" name="Google Shape;589;p62">
              <a:extLst>
                <a:ext uri="{FF2B5EF4-FFF2-40B4-BE49-F238E27FC236}">
                  <a16:creationId xmlns:a16="http://schemas.microsoft.com/office/drawing/2014/main" id="{A5762669-DCB9-6843-5CF2-5D9B32E32898}"/>
                </a:ext>
              </a:extLst>
            </p:cNvPr>
            <p:cNvSpPr txBox="1"/>
            <p:nvPr/>
          </p:nvSpPr>
          <p:spPr>
            <a:xfrm>
              <a:off x="79393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Bob</a:t>
              </a:r>
              <a:endParaRPr/>
            </a:p>
          </p:txBody>
        </p:sp>
        <p:sp>
          <p:nvSpPr>
            <p:cNvPr id="19" name="Google Shape;590;p62">
              <a:extLst>
                <a:ext uri="{FF2B5EF4-FFF2-40B4-BE49-F238E27FC236}">
                  <a16:creationId xmlns:a16="http://schemas.microsoft.com/office/drawing/2014/main" id="{085298DE-2EE2-6073-711D-84710675F9CD}"/>
                </a:ext>
              </a:extLst>
            </p:cNvPr>
            <p:cNvSpPr txBox="1"/>
            <p:nvPr/>
          </p:nvSpPr>
          <p:spPr>
            <a:xfrm>
              <a:off x="3510750" y="3294975"/>
              <a:ext cx="195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Insecure Channel</a:t>
              </a:r>
              <a:endParaRPr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1427FD-6108-A451-C5BC-CD65AA9E43DA}"/>
              </a:ext>
            </a:extLst>
          </p:cNvPr>
          <p:cNvGrpSpPr/>
          <p:nvPr/>
        </p:nvGrpSpPr>
        <p:grpSpPr>
          <a:xfrm>
            <a:off x="2217432" y="3294975"/>
            <a:ext cx="846302" cy="564024"/>
            <a:chOff x="5683164" y="3296726"/>
            <a:chExt cx="846302" cy="564024"/>
          </a:xfrm>
        </p:grpSpPr>
        <p:sp>
          <p:nvSpPr>
            <p:cNvPr id="21" name="Google Shape;576;p62">
              <a:extLst>
                <a:ext uri="{FF2B5EF4-FFF2-40B4-BE49-F238E27FC236}">
                  <a16:creationId xmlns:a16="http://schemas.microsoft.com/office/drawing/2014/main" id="{9F56B9D3-CC6B-EC43-3924-B4764ECEA21B}"/>
                </a:ext>
              </a:extLst>
            </p:cNvPr>
            <p:cNvSpPr/>
            <p:nvPr/>
          </p:nvSpPr>
          <p:spPr>
            <a:xfrm>
              <a:off x="5867108" y="3460550"/>
              <a:ext cx="662358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public key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8ADDF8-FABD-9407-6251-ED5CC607DED1}"/>
                </a:ext>
              </a:extLst>
            </p:cNvPr>
            <p:cNvSpPr txBox="1"/>
            <p:nvPr/>
          </p:nvSpPr>
          <p:spPr>
            <a:xfrm>
              <a:off x="5683164" y="329672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cxnSp>
        <p:nvCxnSpPr>
          <p:cNvPr id="23" name="Google Shape;585;p62">
            <a:extLst>
              <a:ext uri="{FF2B5EF4-FFF2-40B4-BE49-F238E27FC236}">
                <a16:creationId xmlns:a16="http://schemas.microsoft.com/office/drawing/2014/main" id="{410726DC-F8DC-73B7-6F61-30A064E58441}"/>
              </a:ext>
            </a:extLst>
          </p:cNvPr>
          <p:cNvCxnSpPr>
            <a:cxnSpLocks/>
          </p:cNvCxnSpPr>
          <p:nvPr/>
        </p:nvCxnSpPr>
        <p:spPr>
          <a:xfrm>
            <a:off x="2732640" y="3860600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6FDAFB-C28B-ED89-B92E-190EF7916591}"/>
              </a:ext>
            </a:extLst>
          </p:cNvPr>
          <p:cNvGrpSpPr/>
          <p:nvPr/>
        </p:nvGrpSpPr>
        <p:grpSpPr>
          <a:xfrm>
            <a:off x="5715952" y="3286788"/>
            <a:ext cx="891457" cy="567513"/>
            <a:chOff x="6557060" y="3293236"/>
            <a:chExt cx="891457" cy="567513"/>
          </a:xfrm>
        </p:grpSpPr>
        <p:sp>
          <p:nvSpPr>
            <p:cNvPr id="25" name="Google Shape;576;p62">
              <a:extLst>
                <a:ext uri="{FF2B5EF4-FFF2-40B4-BE49-F238E27FC236}">
                  <a16:creationId xmlns:a16="http://schemas.microsoft.com/office/drawing/2014/main" id="{B6779A53-2FC6-EE52-12D2-F7743FB4DCC7}"/>
                </a:ext>
              </a:extLst>
            </p:cNvPr>
            <p:cNvSpPr/>
            <p:nvPr/>
          </p:nvSpPr>
          <p:spPr>
            <a:xfrm>
              <a:off x="6741866" y="3460548"/>
              <a:ext cx="706651" cy="4002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private key</a:t>
              </a:r>
              <a:endParaRPr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E04937-7C2A-F488-65DA-10C47BF92117}"/>
                </a:ext>
              </a:extLst>
            </p:cNvPr>
            <p:cNvSpPr txBox="1"/>
            <p:nvPr/>
          </p:nvSpPr>
          <p:spPr>
            <a:xfrm>
              <a:off x="6557060" y="329323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5" name="Google Shape;580;p62">
            <a:extLst>
              <a:ext uri="{FF2B5EF4-FFF2-40B4-BE49-F238E27FC236}">
                <a16:creationId xmlns:a16="http://schemas.microsoft.com/office/drawing/2014/main" id="{53F83181-116B-B806-10CB-E7FAF5A0B648}"/>
              </a:ext>
            </a:extLst>
          </p:cNvPr>
          <p:cNvSpPr/>
          <p:nvPr/>
        </p:nvSpPr>
        <p:spPr>
          <a:xfrm>
            <a:off x="3922400" y="4171700"/>
            <a:ext cx="1135200" cy="470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Mallory’s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Ciphertext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848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9" grpId="1" animBg="1"/>
      <p:bldP spid="13" grpId="0" animBg="1"/>
      <p:bldP spid="15" grpId="0" animBg="1"/>
      <p:bldP spid="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Public-Key Cryptography for Integrity </a:t>
            </a:r>
            <a:endParaRPr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198499" y="1153731"/>
            <a:ext cx="8778487" cy="22146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Scenario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Alice wants to send a message to Bob</a:t>
            </a:r>
            <a:endParaRPr lang="en-US" dirty="0"/>
          </a:p>
          <a:p>
            <a:pPr lvl="1" indent="-342900">
              <a:buSzPts val="1800"/>
              <a:buChar char="●"/>
            </a:pPr>
            <a:r>
              <a:rPr lang="en-US" dirty="0"/>
              <a:t>Alice uses her private key to encrypt the message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Bob decrypts the message with Alice public key</a:t>
            </a:r>
          </a:p>
          <a:p>
            <a:r>
              <a:rPr lang="en-US" dirty="0"/>
              <a:t>Who can perform the encryption? i.e. who can produce the message</a:t>
            </a:r>
          </a:p>
          <a:p>
            <a:pPr lvl="1"/>
            <a:r>
              <a:rPr lang="en-US" dirty="0"/>
              <a:t>Only Alice, with her private key</a:t>
            </a:r>
          </a:p>
          <a:p>
            <a:r>
              <a:rPr lang="en-US" dirty="0"/>
              <a:t>Who can perform the decryption? i.e., who can verify the message</a:t>
            </a:r>
          </a:p>
          <a:p>
            <a:pPr lvl="1"/>
            <a:r>
              <a:rPr lang="en-US" dirty="0"/>
              <a:t>Anyone, because Alice’s public key is public</a:t>
            </a:r>
            <a:endParaRPr dirty="0"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Google Shape;577;p62">
            <a:extLst>
              <a:ext uri="{FF2B5EF4-FFF2-40B4-BE49-F238E27FC236}">
                <a16:creationId xmlns:a16="http://schemas.microsoft.com/office/drawing/2014/main" id="{4434BAB8-5ED8-01DB-CD39-51E96B164353}"/>
              </a:ext>
            </a:extLst>
          </p:cNvPr>
          <p:cNvSpPr/>
          <p:nvPr/>
        </p:nvSpPr>
        <p:spPr>
          <a:xfrm>
            <a:off x="21608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Encryption Algorithm    </a:t>
            </a:r>
            <a:endParaRPr dirty="0"/>
          </a:p>
        </p:txBody>
      </p:sp>
      <p:cxnSp>
        <p:nvCxnSpPr>
          <p:cNvPr id="8" name="Google Shape;579;p62">
            <a:extLst>
              <a:ext uri="{FF2B5EF4-FFF2-40B4-BE49-F238E27FC236}">
                <a16:creationId xmlns:a16="http://schemas.microsoft.com/office/drawing/2014/main" id="{BFBF37FA-79E0-4AB6-D1E8-038789FF0A36}"/>
              </a:ext>
            </a:extLst>
          </p:cNvPr>
          <p:cNvCxnSpPr>
            <a:endCxn id="6" idx="1"/>
          </p:cNvCxnSpPr>
          <p:nvPr/>
        </p:nvCxnSpPr>
        <p:spPr>
          <a:xfrm>
            <a:off x="15344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580;p62">
            <a:extLst>
              <a:ext uri="{FF2B5EF4-FFF2-40B4-BE49-F238E27FC236}">
                <a16:creationId xmlns:a16="http://schemas.microsoft.com/office/drawing/2014/main" id="{A53089C7-EBD7-E4CF-B120-FCE2B3A9C903}"/>
              </a:ext>
            </a:extLst>
          </p:cNvPr>
          <p:cNvSpPr/>
          <p:nvPr/>
        </p:nvSpPr>
        <p:spPr>
          <a:xfrm>
            <a:off x="39225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Ciphertext</a:t>
            </a:r>
            <a:endParaRPr/>
          </a:p>
        </p:txBody>
      </p:sp>
      <p:cxnSp>
        <p:nvCxnSpPr>
          <p:cNvPr id="10" name="Google Shape;581;p62">
            <a:extLst>
              <a:ext uri="{FF2B5EF4-FFF2-40B4-BE49-F238E27FC236}">
                <a16:creationId xmlns:a16="http://schemas.microsoft.com/office/drawing/2014/main" id="{7EB03BD5-CA35-FB15-DC17-DB417DFF23BA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2960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582;p62">
            <a:extLst>
              <a:ext uri="{FF2B5EF4-FFF2-40B4-BE49-F238E27FC236}">
                <a16:creationId xmlns:a16="http://schemas.microsoft.com/office/drawing/2014/main" id="{8943EEC7-7E35-F23E-228A-5C37BCAAAD0C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50577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583;p62">
            <a:extLst>
              <a:ext uri="{FF2B5EF4-FFF2-40B4-BE49-F238E27FC236}">
                <a16:creationId xmlns:a16="http://schemas.microsoft.com/office/drawing/2014/main" id="{A72A2CAA-D093-E80D-D58C-2270CBF57604}"/>
              </a:ext>
            </a:extLst>
          </p:cNvPr>
          <p:cNvSpPr/>
          <p:nvPr/>
        </p:nvSpPr>
        <p:spPr>
          <a:xfrm>
            <a:off x="5684200" y="4171775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Algorithm</a:t>
            </a:r>
            <a:endParaRPr/>
          </a:p>
        </p:txBody>
      </p:sp>
      <p:cxnSp>
        <p:nvCxnSpPr>
          <p:cNvPr id="14" name="Google Shape;585;p62">
            <a:extLst>
              <a:ext uri="{FF2B5EF4-FFF2-40B4-BE49-F238E27FC236}">
                <a16:creationId xmlns:a16="http://schemas.microsoft.com/office/drawing/2014/main" id="{103034F9-E4F9-DF3C-0360-77F7E3DDAD0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251800" y="3860825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586;p62">
            <a:extLst>
              <a:ext uri="{FF2B5EF4-FFF2-40B4-BE49-F238E27FC236}">
                <a16:creationId xmlns:a16="http://schemas.microsoft.com/office/drawing/2014/main" id="{A2790167-396F-38AD-967F-DFFB2E244D7A}"/>
              </a:ext>
            </a:extLst>
          </p:cNvPr>
          <p:cNvSpPr/>
          <p:nvPr/>
        </p:nvSpPr>
        <p:spPr>
          <a:xfrm>
            <a:off x="74459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Plaintext</a:t>
            </a:r>
            <a:endParaRPr/>
          </a:p>
        </p:txBody>
      </p:sp>
      <p:cxnSp>
        <p:nvCxnSpPr>
          <p:cNvPr id="16" name="Google Shape;587;p62">
            <a:extLst>
              <a:ext uri="{FF2B5EF4-FFF2-40B4-BE49-F238E27FC236}">
                <a16:creationId xmlns:a16="http://schemas.microsoft.com/office/drawing/2014/main" id="{7A70B9C3-D799-D867-EB8D-9D65AB774E72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6819400" y="4406825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CD297E-AC3A-60BD-2416-CA382F485219}"/>
              </a:ext>
            </a:extLst>
          </p:cNvPr>
          <p:cNvGrpSpPr/>
          <p:nvPr/>
        </p:nvGrpSpPr>
        <p:grpSpPr>
          <a:xfrm>
            <a:off x="275550" y="3294975"/>
            <a:ext cx="8429100" cy="1439100"/>
            <a:chOff x="275550" y="3294975"/>
            <a:chExt cx="8429100" cy="1439100"/>
          </a:xfrm>
        </p:grpSpPr>
        <p:sp>
          <p:nvSpPr>
            <p:cNvPr id="2" name="Google Shape;573;p62">
              <a:extLst>
                <a:ext uri="{FF2B5EF4-FFF2-40B4-BE49-F238E27FC236}">
                  <a16:creationId xmlns:a16="http://schemas.microsoft.com/office/drawing/2014/main" id="{C0EB7F71-B999-AD24-0827-E895610181FB}"/>
                </a:ext>
              </a:extLst>
            </p:cNvPr>
            <p:cNvSpPr/>
            <p:nvPr/>
          </p:nvSpPr>
          <p:spPr>
            <a:xfrm>
              <a:off x="54694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574;p62">
              <a:extLst>
                <a:ext uri="{FF2B5EF4-FFF2-40B4-BE49-F238E27FC236}">
                  <a16:creationId xmlns:a16="http://schemas.microsoft.com/office/drawing/2014/main" id="{3EA6ADEE-2753-0877-A334-500701D26DFA}"/>
                </a:ext>
              </a:extLst>
            </p:cNvPr>
            <p:cNvSpPr/>
            <p:nvPr/>
          </p:nvSpPr>
          <p:spPr>
            <a:xfrm>
              <a:off x="2755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75;p62">
              <a:extLst>
                <a:ext uri="{FF2B5EF4-FFF2-40B4-BE49-F238E27FC236}">
                  <a16:creationId xmlns:a16="http://schemas.microsoft.com/office/drawing/2014/main" id="{676A091A-CA3C-3F63-FBCC-C100CB5F3870}"/>
                </a:ext>
              </a:extLst>
            </p:cNvPr>
            <p:cNvSpPr/>
            <p:nvPr/>
          </p:nvSpPr>
          <p:spPr>
            <a:xfrm>
              <a:off x="399100" y="4171700"/>
              <a:ext cx="1135200" cy="47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Plaintext</a:t>
              </a:r>
              <a:endParaRPr/>
            </a:p>
          </p:txBody>
        </p:sp>
        <p:sp>
          <p:nvSpPr>
            <p:cNvPr id="17" name="Google Shape;588;p62">
              <a:extLst>
                <a:ext uri="{FF2B5EF4-FFF2-40B4-BE49-F238E27FC236}">
                  <a16:creationId xmlns:a16="http://schemas.microsoft.com/office/drawing/2014/main" id="{08FAE0A2-A97B-07D1-0F14-C3993F1A2AE6}"/>
                </a:ext>
              </a:extLst>
            </p:cNvPr>
            <p:cNvSpPr txBox="1"/>
            <p:nvPr/>
          </p:nvSpPr>
          <p:spPr>
            <a:xfrm>
              <a:off x="2755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Alice</a:t>
              </a:r>
              <a:endParaRPr/>
            </a:p>
          </p:txBody>
        </p:sp>
        <p:sp>
          <p:nvSpPr>
            <p:cNvPr id="18" name="Google Shape;589;p62">
              <a:extLst>
                <a:ext uri="{FF2B5EF4-FFF2-40B4-BE49-F238E27FC236}">
                  <a16:creationId xmlns:a16="http://schemas.microsoft.com/office/drawing/2014/main" id="{A5762669-DCB9-6843-5CF2-5D9B32E32898}"/>
                </a:ext>
              </a:extLst>
            </p:cNvPr>
            <p:cNvSpPr txBox="1"/>
            <p:nvPr/>
          </p:nvSpPr>
          <p:spPr>
            <a:xfrm>
              <a:off x="79393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Bob</a:t>
              </a:r>
              <a:endParaRPr/>
            </a:p>
          </p:txBody>
        </p:sp>
        <p:sp>
          <p:nvSpPr>
            <p:cNvPr id="19" name="Google Shape;590;p62">
              <a:extLst>
                <a:ext uri="{FF2B5EF4-FFF2-40B4-BE49-F238E27FC236}">
                  <a16:creationId xmlns:a16="http://schemas.microsoft.com/office/drawing/2014/main" id="{085298DE-2EE2-6073-711D-84710675F9CD}"/>
                </a:ext>
              </a:extLst>
            </p:cNvPr>
            <p:cNvSpPr txBox="1"/>
            <p:nvPr/>
          </p:nvSpPr>
          <p:spPr>
            <a:xfrm>
              <a:off x="3510750" y="3294975"/>
              <a:ext cx="195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Insecure Channel</a:t>
              </a:r>
              <a:endParaRPr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1427FD-6108-A451-C5BC-CD65AA9E43DA}"/>
              </a:ext>
            </a:extLst>
          </p:cNvPr>
          <p:cNvGrpSpPr/>
          <p:nvPr/>
        </p:nvGrpSpPr>
        <p:grpSpPr>
          <a:xfrm>
            <a:off x="5749772" y="3296788"/>
            <a:ext cx="846302" cy="564024"/>
            <a:chOff x="5683164" y="3296726"/>
            <a:chExt cx="846302" cy="564024"/>
          </a:xfrm>
        </p:grpSpPr>
        <p:sp>
          <p:nvSpPr>
            <p:cNvPr id="21" name="Google Shape;576;p62">
              <a:extLst>
                <a:ext uri="{FF2B5EF4-FFF2-40B4-BE49-F238E27FC236}">
                  <a16:creationId xmlns:a16="http://schemas.microsoft.com/office/drawing/2014/main" id="{9F56B9D3-CC6B-EC43-3924-B4764ECEA21B}"/>
                </a:ext>
              </a:extLst>
            </p:cNvPr>
            <p:cNvSpPr/>
            <p:nvPr/>
          </p:nvSpPr>
          <p:spPr>
            <a:xfrm>
              <a:off x="5867108" y="3460550"/>
              <a:ext cx="662358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public key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8ADDF8-FABD-9407-6251-ED5CC607DED1}"/>
                </a:ext>
              </a:extLst>
            </p:cNvPr>
            <p:cNvSpPr txBox="1"/>
            <p:nvPr/>
          </p:nvSpPr>
          <p:spPr>
            <a:xfrm>
              <a:off x="5683164" y="329672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cxnSp>
        <p:nvCxnSpPr>
          <p:cNvPr id="23" name="Google Shape;585;p62">
            <a:extLst>
              <a:ext uri="{FF2B5EF4-FFF2-40B4-BE49-F238E27FC236}">
                <a16:creationId xmlns:a16="http://schemas.microsoft.com/office/drawing/2014/main" id="{410726DC-F8DC-73B7-6F61-30A064E58441}"/>
              </a:ext>
            </a:extLst>
          </p:cNvPr>
          <p:cNvCxnSpPr>
            <a:cxnSpLocks/>
          </p:cNvCxnSpPr>
          <p:nvPr/>
        </p:nvCxnSpPr>
        <p:spPr>
          <a:xfrm>
            <a:off x="2732640" y="3860600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6FDAFB-C28B-ED89-B92E-190EF7916591}"/>
              </a:ext>
            </a:extLst>
          </p:cNvPr>
          <p:cNvGrpSpPr/>
          <p:nvPr/>
        </p:nvGrpSpPr>
        <p:grpSpPr>
          <a:xfrm>
            <a:off x="2228118" y="3294031"/>
            <a:ext cx="891457" cy="567513"/>
            <a:chOff x="6557060" y="3293236"/>
            <a:chExt cx="891457" cy="567513"/>
          </a:xfrm>
        </p:grpSpPr>
        <p:sp>
          <p:nvSpPr>
            <p:cNvPr id="25" name="Google Shape;576;p62">
              <a:extLst>
                <a:ext uri="{FF2B5EF4-FFF2-40B4-BE49-F238E27FC236}">
                  <a16:creationId xmlns:a16="http://schemas.microsoft.com/office/drawing/2014/main" id="{B6779A53-2FC6-EE52-12D2-F7743FB4DCC7}"/>
                </a:ext>
              </a:extLst>
            </p:cNvPr>
            <p:cNvSpPr/>
            <p:nvPr/>
          </p:nvSpPr>
          <p:spPr>
            <a:xfrm>
              <a:off x="6741866" y="3460548"/>
              <a:ext cx="706651" cy="4002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private key</a:t>
              </a:r>
              <a:endParaRPr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E04937-7C2A-F488-65DA-10C47BF92117}"/>
                </a:ext>
              </a:extLst>
            </p:cNvPr>
            <p:cNvSpPr txBox="1"/>
            <p:nvPr/>
          </p:nvSpPr>
          <p:spPr>
            <a:xfrm>
              <a:off x="6557060" y="329323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911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 animBg="1"/>
      <p:bldP spid="15" grpId="0" animBg="1"/>
    </p:bldLst>
  </p:timing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4102</Words>
  <Application>Microsoft Macintosh PowerPoint</Application>
  <PresentationFormat>On-screen Show (16:9)</PresentationFormat>
  <Paragraphs>533</Paragraphs>
  <Slides>48</Slides>
  <Notes>48</Notes>
  <HiddenSlides>11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-apple-system</vt:lpstr>
      <vt:lpstr>inherit</vt:lpstr>
      <vt:lpstr>STIXGeneral-Italic</vt:lpstr>
      <vt:lpstr>STIXGeneral-Regular</vt:lpstr>
      <vt:lpstr>Arial</vt:lpstr>
      <vt:lpstr>Nunito</vt:lpstr>
      <vt:lpstr>CS 161</vt:lpstr>
      <vt:lpstr>Public-Key Encryption and Digital Signatures</vt:lpstr>
      <vt:lpstr>PRNGs: Summary</vt:lpstr>
      <vt:lpstr>Summary: Diffie-Hellman Key Exchange</vt:lpstr>
      <vt:lpstr>Public-Key Cryptography (Asymmetric Key Cryptography)</vt:lpstr>
      <vt:lpstr>Public-Key Cryptography</vt:lpstr>
      <vt:lpstr>Public-Key Cryptography</vt:lpstr>
      <vt:lpstr>Public-Key Cryptography for Confidentiality </vt:lpstr>
      <vt:lpstr>Public-Key Cryptography (MITM)</vt:lpstr>
      <vt:lpstr>Public-Key Cryptography for Integrity </vt:lpstr>
      <vt:lpstr>Public-Key Cryptography</vt:lpstr>
      <vt:lpstr>Public-Key Encryption</vt:lpstr>
      <vt:lpstr>Public-Key Encryption: Definition</vt:lpstr>
      <vt:lpstr>ElGamal Encryption</vt:lpstr>
      <vt:lpstr>Cryptography Roadmap</vt:lpstr>
      <vt:lpstr>ElGamal Encryption</vt:lpstr>
      <vt:lpstr>ElGamal Encryption: Protocol</vt:lpstr>
      <vt:lpstr>ElGamal Encryption: Security</vt:lpstr>
      <vt:lpstr>ElGamal Encryption: Issues</vt:lpstr>
      <vt:lpstr>RSA Encryption</vt:lpstr>
      <vt:lpstr>Cryptography Roadmap</vt:lpstr>
      <vt:lpstr>RSA Encryption</vt:lpstr>
      <vt:lpstr>RSA Encryption: Definition</vt:lpstr>
      <vt:lpstr>RSA Encryption: Definition</vt:lpstr>
      <vt:lpstr>RSA Encryption: Correctness</vt:lpstr>
      <vt:lpstr>RSA Encryption: Security</vt:lpstr>
      <vt:lpstr>RSA Encryption: Issues</vt:lpstr>
      <vt:lpstr>OAEP</vt:lpstr>
      <vt:lpstr>OAEP: Padding</vt:lpstr>
      <vt:lpstr>OAEP: Unpadding</vt:lpstr>
      <vt:lpstr>OAEP</vt:lpstr>
      <vt:lpstr>Clarification: Key Size </vt:lpstr>
      <vt:lpstr>Hybrid Encryption</vt:lpstr>
      <vt:lpstr>Hybrid Encryption</vt:lpstr>
      <vt:lpstr>Digital Signatures</vt:lpstr>
      <vt:lpstr>Cryptography Roadmap</vt:lpstr>
      <vt:lpstr>Digital Signatures</vt:lpstr>
      <vt:lpstr>Public-key Signatures</vt:lpstr>
      <vt:lpstr>Digital Signatures: Definition</vt:lpstr>
      <vt:lpstr>Digital Signatures in Practice</vt:lpstr>
      <vt:lpstr>RSA Signatures</vt:lpstr>
      <vt:lpstr>RSA Signatures</vt:lpstr>
      <vt:lpstr>RSA Signatures: Definition</vt:lpstr>
      <vt:lpstr>DSA Signatures</vt:lpstr>
      <vt:lpstr>DSA Signatures</vt:lpstr>
      <vt:lpstr>DSA Signatures: Attacks</vt:lpstr>
      <vt:lpstr>DSA Signatures: Attacks</vt:lpstr>
      <vt:lpstr>DSA Signatures: Attacks</vt:lpstr>
      <vt:lpstr>Summary: Public-Key Cryptography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Public-Key Encryption and Digital Signatures</dc:title>
  <cp:lastModifiedBy>Jian Xiang</cp:lastModifiedBy>
  <cp:revision>75</cp:revision>
  <dcterms:modified xsi:type="dcterms:W3CDTF">2023-09-14T01:29:20Z</dcterms:modified>
</cp:coreProperties>
</file>