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9"/>
    <p:restoredTop sz="94703"/>
  </p:normalViewPr>
  <p:slideViewPr>
    <p:cSldViewPr snapToGrid="0">
      <p:cViewPr varScale="1">
        <p:scale>
          <a:sx n="206" d="100"/>
          <a:sy n="206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ac643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ac643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Feistel network)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N</a:t>
            </a:r>
            <a:r>
              <a:rPr lang="en" dirty="0"/>
              <a:t> is usually between 2048 bits and 4096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relatively prime to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Algorithm: Extended Euclid’s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C</a:t>
            </a:r>
            <a:r>
              <a:rPr lang="en" i="1" baseline="30000"/>
              <a:t>d</a:t>
            </a:r>
            <a:r>
              <a:rPr lang="en"/>
              <a:t> = (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6802593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4327">
              <a:buSzPct val="100000"/>
            </a:pPr>
            <a:r>
              <a:rPr lang="en-US" dirty="0"/>
              <a:t>Assignment 1 due today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Assignment 2 release later today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Due Sep.26th 11:59 PM EST</a:t>
            </a:r>
          </a:p>
          <a:p>
            <a:pPr lvl="2" indent="-334327">
              <a:buSzPct val="100000"/>
              <a:buFont typeface="Arial"/>
              <a:buChar char="●"/>
            </a:pPr>
            <a:endParaRPr lang="en-US" dirty="0"/>
          </a:p>
          <a:p>
            <a:pPr indent="-334327">
              <a:buSzPct val="100000"/>
            </a:pPr>
            <a:r>
              <a:rPr lang="en-US" dirty="0"/>
              <a:t>Midterm</a:t>
            </a:r>
          </a:p>
          <a:p>
            <a:pPr lvl="1" indent="-334327">
              <a:buSzPct val="100000"/>
            </a:pPr>
            <a:r>
              <a:rPr lang="en-US" dirty="0"/>
              <a:t>Open book with internet access</a:t>
            </a:r>
          </a:p>
          <a:p>
            <a:pPr lvl="1" indent="-334327">
              <a:buSzPct val="100000"/>
            </a:pPr>
            <a:r>
              <a:rPr lang="en-US" dirty="0"/>
              <a:t>Sep.28</a:t>
            </a:r>
            <a:r>
              <a:rPr lang="en-US" baseline="30000" dirty="0"/>
              <a:t>th</a:t>
            </a:r>
            <a:endParaRPr lang="en-US" dirty="0"/>
          </a:p>
          <a:p>
            <a:pPr lvl="1" indent="-334327">
              <a:buSzPct val="100000"/>
            </a:pPr>
            <a:r>
              <a:rPr lang="en-US" dirty="0"/>
              <a:t>Cover all lectures before Midterm</a:t>
            </a:r>
          </a:p>
          <a:p>
            <a:pPr marL="580073" lvl="1" indent="0">
              <a:buSzPct val="100000"/>
              <a:buNone/>
            </a:pP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Theorem: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Euler’s theorem: </a:t>
            </a:r>
            <a:r>
              <a:rPr lang="en" i="1"/>
              <a:t>a</a:t>
            </a:r>
            <a:r>
              <a:rPr lang="en" i="1" baseline="30000"/>
              <a:t>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/>
              <a:t> ≡ 1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is the totient function of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i="1"/>
              <a:t>N</a:t>
            </a:r>
            <a:r>
              <a:rPr lang="en"/>
              <a:t> is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= </a:t>
            </a:r>
            <a:r>
              <a:rPr lang="en" i="1"/>
              <a:t>N</a:t>
            </a:r>
            <a:r>
              <a:rPr lang="en"/>
              <a:t> - 1 (Fermat’s little theorem)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semi-prime </a:t>
            </a:r>
            <a:r>
              <a:rPr lang="en" i="1"/>
              <a:t>pq</a:t>
            </a:r>
            <a:r>
              <a:rPr lang="en"/>
              <a:t>, where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q</a:t>
            </a:r>
            <a:r>
              <a:rPr lang="en"/>
              <a:t> are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pq</a:t>
            </a:r>
            <a:r>
              <a:rPr lang="en"/>
              <a:t>) =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all out-of-scope CS 70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Notice: </a:t>
            </a:r>
            <a:r>
              <a:rPr lang="en" i="1"/>
              <a:t>ed</a:t>
            </a:r>
            <a:r>
              <a:rPr lang="en"/>
              <a:t> ≡ 1 mod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 so </a:t>
            </a:r>
            <a:r>
              <a:rPr lang="en" i="1"/>
              <a:t>ed</a:t>
            </a:r>
            <a:r>
              <a:rPr lang="en"/>
              <a:t> ≡ 1 mod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</a:t>
            </a:r>
            <a:r>
              <a:rPr lang="en" i="1"/>
              <a:t>ed</a:t>
            </a:r>
            <a:r>
              <a:rPr lang="en"/>
              <a:t> = </a:t>
            </a:r>
            <a:r>
              <a:rPr lang="en" i="1"/>
              <a:t>kφ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+ 1 for some integer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(1) can be written as </a:t>
            </a: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 + 1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 by Euler’s theorem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RSA problem</a:t>
            </a:r>
            <a:r>
              <a:rPr lang="en"/>
              <a:t>: Given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C</a:t>
            </a:r>
            <a:r>
              <a:rPr lang="en"/>
              <a:t> =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it is hard to find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lang="en" i="1"/>
              <a:t>N</a:t>
            </a:r>
            <a:r>
              <a:rPr lang="en"/>
              <a:t>, you can recover </a:t>
            </a:r>
            <a:r>
              <a:rPr lang="en" i="1"/>
              <a:t>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lang="en" i="1"/>
              <a:t>N</a:t>
            </a:r>
            <a:r>
              <a:rPr lang="en"/>
              <a:t>, but unknown whether there is an easier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It’s deterministic. No randomness was used at any point!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a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a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b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c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e</a:t>
            </a:r>
            <a:r>
              <a:rPr lang="en"/>
              <a:t> leaks information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Optimal asymmetric encryption padding</a:t>
            </a:r>
            <a:r>
              <a:rPr lang="en"/>
              <a:t> (</a:t>
            </a:r>
            <a:r>
              <a:rPr lang="en" b="1"/>
              <a:t>OAEP</a:t>
            </a:r>
            <a:r>
              <a:rPr lang="en"/>
              <a:t>): A variation of RSA that introduces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hash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/>
              <a:t> can only be 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</a:t>
            </a:r>
            <a:r>
              <a:rPr lang="en"/>
              <a:t> produces a (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lang="en" i="1"/>
              <a:t>H</a:t>
            </a:r>
            <a:r>
              <a:rPr lang="en"/>
              <a:t> produces a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lang="en" i="1"/>
              <a:t>M</a:t>
            </a:r>
            <a:r>
              <a:rPr lang="en"/>
              <a:t> with </a:t>
            </a: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lang="en" i="1"/>
              <a:t>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X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|| 00...0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Y</a:t>
            </a:r>
            <a:r>
              <a:rPr lang="en"/>
              <a:t> = </a:t>
            </a:r>
            <a:r>
              <a:rPr lang="en" i="1"/>
              <a:t>r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lang="en" i="1"/>
              <a:t>X</a:t>
            </a:r>
            <a:r>
              <a:rPr lang="en"/>
              <a:t> || </a:t>
            </a:r>
            <a:r>
              <a:rPr lang="en" i="1"/>
              <a:t>Y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Hybrid encryption</a:t>
            </a:r>
            <a:r>
              <a:rPr lang="en"/>
              <a:t>: Encrypt data under a randomly generated key </a:t>
            </a:r>
            <a:r>
              <a:rPr lang="en" i="1"/>
              <a:t>K</a:t>
            </a:r>
            <a:r>
              <a:rPr lang="en"/>
              <a:t> using symmetric encryption, and encrypt </a:t>
            </a:r>
            <a:r>
              <a:rPr lang="en" i="1"/>
              <a:t>K</a:t>
            </a:r>
            <a:r>
              <a:rPr lang="en"/>
              <a:t> using asymmetric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verify (public) key, and </a:t>
            </a:r>
            <a:r>
              <a:rPr lang="en" i="1"/>
              <a:t>SK</a:t>
            </a:r>
            <a:r>
              <a:rPr lang="en"/>
              <a:t> is the signing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sig</a:t>
            </a:r>
            <a:r>
              <a:rPr lang="en"/>
              <a:t>: Sign the message </a:t>
            </a:r>
            <a:r>
              <a:rPr lang="en" i="1"/>
              <a:t>M</a:t>
            </a:r>
            <a:r>
              <a:rPr lang="en"/>
              <a:t> using the signing key </a:t>
            </a:r>
            <a:r>
              <a:rPr lang="en" i="1"/>
              <a:t>SK</a:t>
            </a:r>
            <a:r>
              <a:rPr lang="en"/>
              <a:t> to produce the signature </a:t>
            </a:r>
            <a:r>
              <a:rPr lang="en" i="1"/>
              <a:t>sig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 → {0, 1}: Verify the signature </a:t>
            </a:r>
            <a:r>
              <a:rPr lang="en" i="1"/>
              <a:t>sig</a:t>
            </a:r>
            <a:r>
              <a:rPr lang="en"/>
              <a:t> on message </a:t>
            </a:r>
            <a:r>
              <a:rPr lang="en" i="1"/>
              <a:t>M</a:t>
            </a:r>
            <a:r>
              <a:rPr lang="en"/>
              <a:t> using the verify key </a:t>
            </a:r>
            <a:r>
              <a:rPr lang="en" i="1"/>
              <a:t>PK</a:t>
            </a:r>
            <a:r>
              <a:rPr lang="en"/>
              <a:t> and output 1 if valid and 0 if invalid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1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Signing/verifying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lang="en" i="1"/>
              <a:t>M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lang="en" i="1"/>
              <a:t>and authenticity</a:t>
            </a:r>
            <a:r>
              <a:rPr lang="en"/>
              <a:t> for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lang="en" i="1"/>
              <a:t>M</a:t>
            </a:r>
            <a:r>
              <a:rPr lang="en"/>
              <a:t>), so you know that </a:t>
            </a:r>
            <a:r>
              <a:rPr lang="en" i="1"/>
              <a:t>M</a:t>
            </a:r>
            <a:r>
              <a:rPr lang="en"/>
              <a:t> is authentically endorsed by the private key holder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≡ </a:t>
            </a:r>
            <a:r>
              <a:rPr lang="en" i="1"/>
              <a:t>sig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lang="en" i="1"/>
              <a:t>removing</a:t>
            </a:r>
            <a:r>
              <a:rPr lang="en"/>
              <a:t> Linux from a device”)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lang="en" i="1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Two keys; one undoes the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encryption: One key encrypts, the other decrypts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properties similar to 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ElGamal: Based on Diffie-Hellman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public key is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, and </a:t>
            </a:r>
            <a:r>
              <a:rPr lang="en" i="1"/>
              <a:t>C</a:t>
            </a:r>
            <a:r>
              <a:rPr lang="en" sz="900"/>
              <a:t>1</a:t>
            </a:r>
            <a:r>
              <a:rPr lang="en"/>
              <a:t> is </a:t>
            </a:r>
            <a:r>
              <a:rPr lang="en" i="1"/>
              <a:t>g</a:t>
            </a:r>
            <a:r>
              <a:rPr lang="en" i="1" baseline="30000"/>
              <a:t>r</a:t>
            </a:r>
            <a:r>
              <a:rPr lang="en"/>
              <a:t>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Produce a pair </a:t>
            </a:r>
            <a:r>
              <a:rPr lang="en" i="1"/>
              <a:t>e</a:t>
            </a:r>
            <a:r>
              <a:rPr lang="en"/>
              <a:t> and </a:t>
            </a:r>
            <a:r>
              <a:rPr lang="en" i="1"/>
              <a:t>d</a:t>
            </a:r>
            <a:r>
              <a:rPr lang="en"/>
              <a:t> such that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encryption: Encrypt a symmetric key, and use the symmetric key to encrypt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signatures: Integrity and authenticity for asymmetric schemes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Same as RSA encryption, but encrypt the hash with the </a:t>
            </a:r>
            <a:r>
              <a:rPr lang="en" i="1"/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public-key schemes, each person has two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Public key</a:t>
            </a:r>
            <a:r>
              <a:rPr lang="en"/>
              <a:t>: Known to everybody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key</a:t>
            </a:r>
            <a:r>
              <a:rPr lang="en"/>
              <a:t>: Only known by that person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come in pairs: every public key corresponds to one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theory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Modular arithmetic, factoring, discrete logarithm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(uses XORs and bit-shifts)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(messages are bit strings)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longer need to assume that Alice and Bob already share a secret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Much slower than symmetric-key cryptography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theory calculations are much slower than XORs and bit-shifts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name="adj1" fmla="val 4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public key, and </a:t>
            </a:r>
            <a:r>
              <a:rPr lang="en" i="1"/>
              <a:t>SK</a:t>
            </a:r>
            <a:r>
              <a:rPr lang="en"/>
              <a:t> is the private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C</a:t>
            </a:r>
            <a:r>
              <a:rPr lang="en"/>
              <a:t>: Encrypt a plaintext </a:t>
            </a:r>
            <a:r>
              <a:rPr lang="en" i="1"/>
              <a:t>M</a:t>
            </a:r>
            <a:r>
              <a:rPr lang="en"/>
              <a:t> using public key </a:t>
            </a:r>
            <a:r>
              <a:rPr lang="en" i="1"/>
              <a:t>PK</a:t>
            </a:r>
            <a:r>
              <a:rPr lang="en"/>
              <a:t> to produce ciphertext </a:t>
            </a:r>
            <a:r>
              <a:rPr lang="en" i="1"/>
              <a:t>C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 → </a:t>
            </a:r>
            <a:r>
              <a:rPr lang="en" i="1"/>
              <a:t>M</a:t>
            </a:r>
            <a:r>
              <a:rPr lang="en"/>
              <a:t>: Decrypt a ciphertext </a:t>
            </a:r>
            <a:r>
              <a:rPr lang="en" i="1"/>
              <a:t>C</a:t>
            </a:r>
            <a:r>
              <a:rPr lang="en"/>
              <a:t> using secret key </a:t>
            </a:r>
            <a:r>
              <a:rPr lang="en" i="1"/>
              <a:t>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</a:t>
            </a:r>
            <a:r>
              <a:rPr lang="en" i="1"/>
              <a:t>M</a:t>
            </a:r>
            <a:r>
              <a:rPr lang="en"/>
              <a:t>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Encryption/decryption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lang="en" i="1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lang="en" i="1"/>
              <a:t>M</a:t>
            </a:r>
            <a:r>
              <a:rPr lang="en" sz="900"/>
              <a:t>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3081</Words>
  <Application>Microsoft Macintosh PowerPoint</Application>
  <PresentationFormat>On-screen Show (16:9)</PresentationFormat>
  <Paragraphs>376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CS 161</vt:lpstr>
      <vt:lpstr>Public-Key Encryption and Digital Signatures</vt:lpstr>
      <vt:lpstr>Announcements</vt:lpstr>
      <vt:lpstr>PRNGs: Summary</vt:lpstr>
      <vt:lpstr>Summary: Diffie-Hellman Key Exchange</vt:lpstr>
      <vt:lpstr>Public-Key Cryptography</vt:lpstr>
      <vt:lpstr>Public-Key Cryptography</vt:lpstr>
      <vt:lpstr>Public-Key Encryption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8</cp:revision>
  <dcterms:modified xsi:type="dcterms:W3CDTF">2023-09-11T00:07:18Z</dcterms:modified>
</cp:coreProperties>
</file>