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6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D63B-833E-4367-859D-07049DA8484B}">
  <a:tblStyle styleId="{1A13D63B-833E-4367-859D-07049DA848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9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fd2df3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ffd2df3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fd2df31a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fd2df31a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65bdd8f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65bdd8f9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f65bdd8f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f65bdd8f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f65bdd8f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f65bdd8f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ce61f0a8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ce61f0a8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bca2e5ae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bca2e5ae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02a8b192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02a8b192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02a8b192c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02a8b192c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f65bdd8f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f65bdd8f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786bb6eaa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786bb6eaa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f65bdd8f9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f65bdd8f9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f65bdd8f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f65bdd8f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f65bdd8f9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f65bdd8f9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f65bdd8f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f65bdd8f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f65bdd8f9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f65bdd8f9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2a8b192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2a8b192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f65bdd8f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f65bdd8f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f65bdd8f9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f65bdd8f9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77875332c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77875332c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bcf3c0d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bcf3c0d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86bb6ea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86bb6ea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bcf3c0d2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bcf3c0d2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f65bdd8f9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f65bdd8f9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bff80a8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bff80a8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bff80a8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bff80a8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bff80a8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bff80a8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bff80a8f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bff80a8f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bff80a8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bff80a8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bff80a8f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bff80a8f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bff80a8f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bff80a8f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bff80a8fd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dbff80a8fd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e61f0a8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e61f0a8f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ff80a8fd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ff80a8fd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bff80a8f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bff80a8f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bff80a8f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bff80a8f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bff80a8f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bff80a8f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bff80a8f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bff80a8f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bff80a8f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bff80a8f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bff80a8fd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bff80a8fd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bff80a8f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bff80a8f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bff80a8f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bff80a8f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bff80a8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bff80a8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c553304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bc553304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bff80a8f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bff80a8f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ffd2df3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ffd2df3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ffd2df31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dffd2df31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dffd2df31a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dffd2df31a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ffd2df31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ffd2df31a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ffd2df31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ffd2df31a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ffd2df31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ffd2df31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ffd2df31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ffd2df31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ffd2df31a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dffd2df31a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ffd2df31a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ffd2df31a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65bdd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f65bdd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e786bb6e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e786bb6e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e786bb6ea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e786bb6ea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793d227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e793d227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e793d2278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e793d2278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793d2278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e793d2278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e793d2278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e793d2278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793d2278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e793d2278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4f226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4f226c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65bdd8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f65bdd8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fd2df3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fd2df31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B1D09D71-DC9E-D84A-7236-F345C44890D6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89.html" TargetMode="External"/><Relationship Id="rId13" Type="http://schemas.openxmlformats.org/officeDocument/2006/relationships/hyperlink" Target="https://cwe.mitre.org/data/definitions/190.html" TargetMode="External"/><Relationship Id="rId18" Type="http://schemas.openxmlformats.org/officeDocument/2006/relationships/hyperlink" Target="https://cwe.mitre.org/data/definitions/732.html" TargetMode="External"/><Relationship Id="rId3" Type="http://schemas.openxmlformats.org/officeDocument/2006/relationships/hyperlink" Target="https://cwe.mitre.org/data/definitions/79.html" TargetMode="External"/><Relationship Id="rId7" Type="http://schemas.openxmlformats.org/officeDocument/2006/relationships/hyperlink" Target="https://cwe.mitre.org/data/definitions/119.html" TargetMode="External"/><Relationship Id="rId12" Type="http://schemas.openxmlformats.org/officeDocument/2006/relationships/hyperlink" Target="https://cwe.mitre.org/data/definitions/78.html" TargetMode="External"/><Relationship Id="rId17" Type="http://schemas.openxmlformats.org/officeDocument/2006/relationships/hyperlink" Target="https://cwe.mitre.org/data/definitions/434.html" TargetMode="External"/><Relationship Id="rId2" Type="http://schemas.openxmlformats.org/officeDocument/2006/relationships/notesSlide" Target="../notesSlides/notesSlide7.xml"/><Relationship Id="rId16" Type="http://schemas.openxmlformats.org/officeDocument/2006/relationships/hyperlink" Target="https://cwe.mitre.org/data/definitions/287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we.mitre.org/data/definitions/125.html" TargetMode="External"/><Relationship Id="rId11" Type="http://schemas.openxmlformats.org/officeDocument/2006/relationships/hyperlink" Target="https://cwe.mitre.org/data/definitions/352.html" TargetMode="External"/><Relationship Id="rId5" Type="http://schemas.openxmlformats.org/officeDocument/2006/relationships/hyperlink" Target="https://cwe.mitre.org/data/definitions/20.html" TargetMode="External"/><Relationship Id="rId15" Type="http://schemas.openxmlformats.org/officeDocument/2006/relationships/hyperlink" Target="https://cwe.mitre.org/data/definitions/476.html" TargetMode="External"/><Relationship Id="rId10" Type="http://schemas.openxmlformats.org/officeDocument/2006/relationships/hyperlink" Target="https://cwe.mitre.org/data/definitions/416.html" TargetMode="External"/><Relationship Id="rId19" Type="http://schemas.openxmlformats.org/officeDocument/2006/relationships/hyperlink" Target="https://cwe.mitre.org/data/definitions/94.html" TargetMode="External"/><Relationship Id="rId4" Type="http://schemas.openxmlformats.org/officeDocument/2006/relationships/hyperlink" Target="https://cwe.mitre.org/data/definitions/787.html" TargetMode="External"/><Relationship Id="rId9" Type="http://schemas.openxmlformats.org/officeDocument/2006/relationships/hyperlink" Target="https://cwe.mitre.org/data/definitions/200.html" TargetMode="External"/><Relationship Id="rId14" Type="http://schemas.openxmlformats.org/officeDocument/2006/relationships/hyperlink" Target="https://cwe.mitre.org/data/definitions/22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 Detection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06DB8-261F-67F1-DEDE-30F7B60AD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7697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./codabot.jpg</a:t>
            </a:r>
            <a:r>
              <a:rPr lang="en"/>
              <a:t>  (Assume we're currently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)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7" name="Google Shape;157;p25"/>
          <p:cNvCxnSpPr>
            <a:stCxn id="151" idx="2"/>
            <a:endCxn id="152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5"/>
          <p:cNvCxnSpPr>
            <a:stCxn id="151" idx="2"/>
            <a:endCxn id="153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5"/>
          <p:cNvCxnSpPr>
            <a:stCxn id="152" idx="2"/>
            <a:endCxn id="154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>
            <a:stCxn id="152" idx="2"/>
            <a:endCxn id="155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5"/>
          <p:cNvCxnSpPr>
            <a:stCxn id="153" idx="2"/>
            <a:endCxn id="156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5"/>
          <p:cNvCxnSpPr/>
          <p:nvPr/>
        </p:nvCxnSpPr>
        <p:spPr>
          <a:xfrm>
            <a:off x="3490063" y="3782475"/>
            <a:ext cx="670200" cy="6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7697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/home/public/../private/passwords.txt</a:t>
            </a:r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" name="Google Shape;177;p26"/>
          <p:cNvCxnSpPr>
            <a:stCxn id="171" idx="2"/>
            <a:endCxn id="172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6"/>
          <p:cNvCxnSpPr>
            <a:stCxn id="171" idx="2"/>
            <a:endCxn id="173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6"/>
          <p:cNvCxnSpPr>
            <a:stCxn id="172" idx="2"/>
            <a:endCxn id="174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6"/>
          <p:cNvCxnSpPr>
            <a:stCxn id="172" idx="2"/>
            <a:endCxn id="175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6"/>
          <p:cNvCxnSpPr>
            <a:stCxn id="173" idx="2"/>
            <a:endCxn id="176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6"/>
          <p:cNvCxnSpPr/>
          <p:nvPr/>
        </p:nvCxnSpPr>
        <p:spPr>
          <a:xfrm flipH="1">
            <a:off x="3108988" y="2623125"/>
            <a:ext cx="11016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6"/>
          <p:cNvCxnSpPr/>
          <p:nvPr/>
        </p:nvCxnSpPr>
        <p:spPr>
          <a:xfrm flipH="1">
            <a:off x="3261388" y="2734475"/>
            <a:ext cx="11016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84" name="Google Shape;184;p26"/>
          <p:cNvCxnSpPr/>
          <p:nvPr/>
        </p:nvCxnSpPr>
        <p:spPr>
          <a:xfrm>
            <a:off x="4515388" y="2623125"/>
            <a:ext cx="11478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" name="Google Shape;185;p26"/>
          <p:cNvCxnSpPr/>
          <p:nvPr/>
        </p:nvCxnSpPr>
        <p:spPr>
          <a:xfrm flipH="1">
            <a:off x="5579963" y="3782475"/>
            <a:ext cx="6900" cy="6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Intuition</a:t>
            </a:r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192" name="Google Shape;192;p27"/>
          <p:cNvGrpSpPr/>
          <p:nvPr/>
        </p:nvGrpSpPr>
        <p:grpSpPr>
          <a:xfrm>
            <a:off x="422150" y="1182775"/>
            <a:ext cx="3420000" cy="1747725"/>
            <a:chOff x="422150" y="1182775"/>
            <a:chExt cx="3420000" cy="1747725"/>
          </a:xfrm>
        </p:grpSpPr>
        <p:sp>
          <p:nvSpPr>
            <p:cNvPr id="193" name="Google Shape;193;p27"/>
            <p:cNvSpPr txBox="1"/>
            <p:nvPr/>
          </p:nvSpPr>
          <p:spPr>
            <a:xfrm>
              <a:off x="42215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22150" y="1545100"/>
              <a:ext cx="33516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32575" y="1972225"/>
              <a:ext cx="2877600" cy="465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evanbot.jpg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498375" y="1642000"/>
              <a:ext cx="23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Enter file name:</a:t>
              </a:r>
              <a:endParaRPr/>
            </a:p>
          </p:txBody>
        </p:sp>
        <p:pic>
          <p:nvPicPr>
            <p:cNvPr id="197" name="Google Shape;19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575" y="2500602"/>
              <a:ext cx="641000" cy="3287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8" name="Google Shape;198;p27"/>
          <p:cNvCxnSpPr>
            <a:stCxn id="194" idx="3"/>
            <a:endCxn id="199" idx="1"/>
          </p:cNvCxnSpPr>
          <p:nvPr/>
        </p:nvCxnSpPr>
        <p:spPr>
          <a:xfrm>
            <a:off x="3773750" y="2237800"/>
            <a:ext cx="75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0" name="Google Shape;200;p27"/>
          <p:cNvGrpSpPr/>
          <p:nvPr/>
        </p:nvGrpSpPr>
        <p:grpSpPr>
          <a:xfrm>
            <a:off x="4526000" y="1182775"/>
            <a:ext cx="4145100" cy="1747725"/>
            <a:chOff x="4526000" y="1182775"/>
            <a:chExt cx="4145100" cy="1747725"/>
          </a:xfrm>
        </p:grpSpPr>
        <p:sp>
          <p:nvSpPr>
            <p:cNvPr id="201" name="Google Shape;201;p27"/>
            <p:cNvSpPr txBox="1"/>
            <p:nvPr/>
          </p:nvSpPr>
          <p:spPr>
            <a:xfrm>
              <a:off x="452600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Backend</a:t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526000" y="1545100"/>
              <a:ext cx="41451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Send this file to the user: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/home/public/</a:t>
              </a: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evanbot.jpg</a:t>
              </a:r>
              <a:endParaRPr/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6354150" y="33270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7325300" y="39362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152675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5573238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993800" y="460210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7" name="Google Shape;207;p27"/>
          <p:cNvCxnSpPr>
            <a:stCxn id="202" idx="2"/>
            <a:endCxn id="208" idx="0"/>
          </p:cNvCxnSpPr>
          <p:nvPr/>
        </p:nvCxnSpPr>
        <p:spPr>
          <a:xfrm flipH="1">
            <a:off x="5577900" y="3727225"/>
            <a:ext cx="10968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27"/>
          <p:cNvCxnSpPr>
            <a:stCxn id="202" idx="2"/>
            <a:endCxn id="203" idx="0"/>
          </p:cNvCxnSpPr>
          <p:nvPr/>
        </p:nvCxnSpPr>
        <p:spPr>
          <a:xfrm>
            <a:off x="6674700" y="3727225"/>
            <a:ext cx="11523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Google Shape;210;p27"/>
          <p:cNvCxnSpPr>
            <a:stCxn id="208" idx="2"/>
            <a:endCxn id="205" idx="0"/>
          </p:cNvCxnSpPr>
          <p:nvPr/>
        </p:nvCxnSpPr>
        <p:spPr>
          <a:xfrm>
            <a:off x="5577850" y="4336425"/>
            <a:ext cx="67710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27"/>
          <p:cNvCxnSpPr>
            <a:stCxn id="203" idx="2"/>
            <a:endCxn id="206" idx="0"/>
          </p:cNvCxnSpPr>
          <p:nvPr/>
        </p:nvCxnSpPr>
        <p:spPr>
          <a:xfrm>
            <a:off x="7827050" y="4336425"/>
            <a:ext cx="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2" name="Google Shape;212;p27"/>
          <p:cNvGrpSpPr/>
          <p:nvPr/>
        </p:nvGrpSpPr>
        <p:grpSpPr>
          <a:xfrm>
            <a:off x="4130200" y="3003050"/>
            <a:ext cx="4530250" cy="2033425"/>
            <a:chOff x="4130200" y="3003050"/>
            <a:chExt cx="4530250" cy="2033425"/>
          </a:xfrm>
        </p:grpSpPr>
        <p:sp>
          <p:nvSpPr>
            <p:cNvPr id="208" name="Google Shape;208;p27"/>
            <p:cNvSpPr txBox="1"/>
            <p:nvPr/>
          </p:nvSpPr>
          <p:spPr>
            <a:xfrm>
              <a:off x="5136700" y="3936225"/>
              <a:ext cx="88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13" name="Google Shape;213;p27"/>
            <p:cNvGrpSpPr/>
            <p:nvPr/>
          </p:nvGrpSpPr>
          <p:grpSpPr>
            <a:xfrm>
              <a:off x="4130200" y="3003050"/>
              <a:ext cx="4530250" cy="2033425"/>
              <a:chOff x="4130200" y="3003050"/>
              <a:chExt cx="4530250" cy="2033425"/>
            </a:xfrm>
          </p:grpSpPr>
          <p:sp>
            <p:nvSpPr>
              <p:cNvPr id="214" name="Google Shape;214;p27"/>
              <p:cNvSpPr/>
              <p:nvPr/>
            </p:nvSpPr>
            <p:spPr>
              <a:xfrm>
                <a:off x="4185950" y="3372975"/>
                <a:ext cx="4474500" cy="1663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27"/>
              <p:cNvCxnSpPr>
                <a:stCxn id="208" idx="2"/>
                <a:endCxn id="204" idx="0"/>
              </p:cNvCxnSpPr>
              <p:nvPr/>
            </p:nvCxnSpPr>
            <p:spPr>
              <a:xfrm flipH="1">
                <a:off x="4834150" y="4336425"/>
                <a:ext cx="743700" cy="265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27"/>
              <p:cNvSpPr txBox="1"/>
              <p:nvPr/>
            </p:nvSpPr>
            <p:spPr>
              <a:xfrm>
                <a:off x="4130200" y="3003050"/>
                <a:ext cx="342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Backend Filesystem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Intuition</a:t>
            </a: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>
            <a:off x="422150" y="1182775"/>
            <a:ext cx="3420000" cy="1747725"/>
            <a:chOff x="422150" y="1182775"/>
            <a:chExt cx="3420000" cy="1747725"/>
          </a:xfrm>
        </p:grpSpPr>
        <p:sp>
          <p:nvSpPr>
            <p:cNvPr id="224" name="Google Shape;224;p28"/>
            <p:cNvSpPr txBox="1"/>
            <p:nvPr/>
          </p:nvSpPr>
          <p:spPr>
            <a:xfrm>
              <a:off x="42215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22150" y="1545100"/>
              <a:ext cx="33516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532575" y="1972225"/>
              <a:ext cx="2877600" cy="465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../private/passwords.txt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498375" y="1642000"/>
              <a:ext cx="23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Enter file name:</a:t>
              </a:r>
              <a:endParaRPr/>
            </a:p>
          </p:txBody>
        </p:sp>
        <p:pic>
          <p:nvPicPr>
            <p:cNvPr id="228" name="Google Shape;22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575" y="2500602"/>
              <a:ext cx="641000" cy="3287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9" name="Google Shape;229;p28"/>
          <p:cNvCxnSpPr>
            <a:stCxn id="225" idx="3"/>
            <a:endCxn id="230" idx="1"/>
          </p:cNvCxnSpPr>
          <p:nvPr/>
        </p:nvCxnSpPr>
        <p:spPr>
          <a:xfrm>
            <a:off x="3773750" y="2237800"/>
            <a:ext cx="752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31" name="Google Shape;231;p28"/>
          <p:cNvGrpSpPr/>
          <p:nvPr/>
        </p:nvGrpSpPr>
        <p:grpSpPr>
          <a:xfrm>
            <a:off x="4526000" y="1182775"/>
            <a:ext cx="4145100" cy="1747725"/>
            <a:chOff x="4526000" y="1182775"/>
            <a:chExt cx="4145100" cy="1747725"/>
          </a:xfrm>
        </p:grpSpPr>
        <p:sp>
          <p:nvSpPr>
            <p:cNvPr id="232" name="Google Shape;232;p28"/>
            <p:cNvSpPr txBox="1"/>
            <p:nvPr/>
          </p:nvSpPr>
          <p:spPr>
            <a:xfrm>
              <a:off x="452600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Backend</a:t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4526000" y="1545100"/>
              <a:ext cx="4145100" cy="138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Send this file to the user:</a:t>
              </a:r>
              <a:endParaRPr>
                <a:solidFill>
                  <a:schemeClr val="dk1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/home/public/</a:t>
              </a:r>
              <a:r>
                <a:rPr lang="en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../private/passwords.txt</a:t>
              </a:r>
              <a:endParaRPr/>
            </a:p>
          </p:txBody>
        </p:sp>
      </p:grpSp>
      <p:sp>
        <p:nvSpPr>
          <p:cNvPr id="233" name="Google Shape;233;p28"/>
          <p:cNvSpPr/>
          <p:nvPr/>
        </p:nvSpPr>
        <p:spPr>
          <a:xfrm>
            <a:off x="4185950" y="3372975"/>
            <a:ext cx="4474500" cy="1663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6354150" y="33270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5136700" y="393622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7325300" y="39362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4152675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5573238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6993800" y="460210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Google Shape;240;p28"/>
          <p:cNvCxnSpPr>
            <a:stCxn id="234" idx="2"/>
            <a:endCxn id="235" idx="0"/>
          </p:cNvCxnSpPr>
          <p:nvPr/>
        </p:nvCxnSpPr>
        <p:spPr>
          <a:xfrm flipH="1">
            <a:off x="5577900" y="3727225"/>
            <a:ext cx="10968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28"/>
          <p:cNvCxnSpPr>
            <a:stCxn id="234" idx="2"/>
            <a:endCxn id="236" idx="0"/>
          </p:cNvCxnSpPr>
          <p:nvPr/>
        </p:nvCxnSpPr>
        <p:spPr>
          <a:xfrm>
            <a:off x="6674700" y="3727225"/>
            <a:ext cx="1152300" cy="20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28"/>
          <p:cNvCxnSpPr>
            <a:stCxn id="235" idx="2"/>
            <a:endCxn id="237" idx="0"/>
          </p:cNvCxnSpPr>
          <p:nvPr/>
        </p:nvCxnSpPr>
        <p:spPr>
          <a:xfrm flipH="1">
            <a:off x="4834150" y="4336425"/>
            <a:ext cx="74370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3" name="Google Shape;243;p28"/>
          <p:cNvCxnSpPr>
            <a:stCxn id="235" idx="2"/>
            <a:endCxn id="238" idx="0"/>
          </p:cNvCxnSpPr>
          <p:nvPr/>
        </p:nvCxnSpPr>
        <p:spPr>
          <a:xfrm>
            <a:off x="5577850" y="4336425"/>
            <a:ext cx="67710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4" name="Google Shape;244;p28"/>
          <p:cNvCxnSpPr>
            <a:stCxn id="236" idx="2"/>
            <a:endCxn id="239" idx="0"/>
          </p:cNvCxnSpPr>
          <p:nvPr/>
        </p:nvCxnSpPr>
        <p:spPr>
          <a:xfrm>
            <a:off x="7827050" y="4336425"/>
            <a:ext cx="0" cy="26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28"/>
          <p:cNvSpPr txBox="1"/>
          <p:nvPr/>
        </p:nvSpPr>
        <p:spPr>
          <a:xfrm>
            <a:off x="4130200" y="3003050"/>
            <a:ext cx="342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Filesystem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Attacks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Path traversal attack</a:t>
            </a:r>
            <a:r>
              <a:rPr lang="en"/>
              <a:t>: Accessing unauthorized files on a remote server by exploiting Unix file path semantics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makes use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 to enter other directories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Vulnerability: User input is interpreted as a file path by the Unix file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Defense: Check that user input is not interpreted as a file path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Detectors</a:t>
            </a: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Detectors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types of detectors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Intrusion Detection System (NIDS)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Host-based Instruction Detection System (HIDS)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difference is where the detector is deployed</a:t>
            </a:r>
            <a:endParaRPr/>
          </a:p>
        </p:txBody>
      </p:sp>
      <p:sp>
        <p:nvSpPr>
          <p:cNvPr id="265" name="Google Shape;26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Network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276" name="Google Shape;276;p32"/>
          <p:cNvCxnSpPr>
            <a:stCxn id="272" idx="1"/>
            <a:endCxn id="275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7" name="Google Shape;277;p32"/>
          <p:cNvCxnSpPr>
            <a:stCxn id="273" idx="1"/>
            <a:endCxn id="275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8" name="Google Shape;278;p32"/>
          <p:cNvCxnSpPr>
            <a:stCxn id="274" idx="1"/>
            <a:endCxn id="275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32"/>
          <p:cNvSpPr txBox="1"/>
          <p:nvPr/>
        </p:nvSpPr>
        <p:spPr>
          <a:xfrm>
            <a:off x="2506825" y="1577225"/>
            <a:ext cx="2730600" cy="10467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hosts in the local network send packets to the Internet by sending it to the border router for forwarding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281" name="Google Shape;281;p32"/>
          <p:cNvCxnSpPr>
            <a:endCxn id="275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2"/>
          <p:cNvCxnSpPr>
            <a:endCxn id="275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Network intrusion detection system</a:t>
            </a:r>
            <a:r>
              <a:rPr lang="en"/>
              <a:t> (</a:t>
            </a:r>
            <a:r>
              <a:rPr lang="en" b="1"/>
              <a:t>NIDS</a:t>
            </a:r>
            <a:r>
              <a:rPr lang="en"/>
              <a:t>): A detector installed on the network, between the local network and the rest of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Monitors network traffic to detect attacks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Intrusion Detection System (NIDS)</a:t>
            </a:r>
            <a:endParaRPr/>
          </a:p>
        </p:txBody>
      </p:sp>
      <p:sp>
        <p:nvSpPr>
          <p:cNvPr id="289" name="Google Shape;28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294" name="Google Shape;294;p33"/>
          <p:cNvCxnSpPr>
            <a:stCxn id="290" idx="1"/>
            <a:endCxn id="293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5" name="Google Shape;295;p33"/>
          <p:cNvCxnSpPr>
            <a:stCxn id="291" idx="1"/>
            <a:endCxn id="293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33"/>
          <p:cNvCxnSpPr>
            <a:stCxn id="292" idx="1"/>
            <a:endCxn id="293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7" name="Google Shape;297;p33"/>
          <p:cNvGrpSpPr/>
          <p:nvPr/>
        </p:nvGrpSpPr>
        <p:grpSpPr>
          <a:xfrm>
            <a:off x="2260675" y="3679075"/>
            <a:ext cx="2373600" cy="956625"/>
            <a:chOff x="2260675" y="3679075"/>
            <a:chExt cx="2373600" cy="956625"/>
          </a:xfrm>
        </p:grpSpPr>
        <p:sp>
          <p:nvSpPr>
            <p:cNvPr id="298" name="Google Shape;298;p33"/>
            <p:cNvSpPr txBox="1"/>
            <p:nvPr/>
          </p:nvSpPr>
          <p:spPr>
            <a:xfrm>
              <a:off x="2260675" y="4235500"/>
              <a:ext cx="2373600" cy="4002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NIDS: put the detector here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299" name="Google Shape;299;p33"/>
            <p:cNvCxnSpPr>
              <a:endCxn id="293" idx="2"/>
            </p:cNvCxnSpPr>
            <p:nvPr/>
          </p:nvCxnSpPr>
          <p:spPr>
            <a:xfrm rot="10800000">
              <a:off x="3447475" y="3679075"/>
              <a:ext cx="0" cy="5565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300" name="Google Shape;300;p33"/>
          <p:cNvCxnSpPr>
            <a:endCxn id="293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1" name="Google Shape;301;p33"/>
          <p:cNvCxnSpPr>
            <a:endCxn id="293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2" name="Google Shape;302;p33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Network Intrusion Detection System (NIDS)</a:t>
            </a: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NIDS has a table of all active connections and maintains state for each connection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NIDS sees a packet not associated with any known connection, create a new entry in the table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A connection that started before the NIDS started running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NIDS can be used for more sophisticated network monitoring: not only detect attacks, but analyze and understand all the network traffic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Denial of Service 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Availability</a:t>
            </a:r>
            <a:r>
              <a:rPr lang="en"/>
              <a:t>: Making sure users are able to use a service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attacks availability of services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Application-level DoS</a:t>
            </a:r>
            <a:r>
              <a:rPr lang="en"/>
              <a:t>: Attacks the high-level applications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Algorithmic complexity attacks: Attack using inputs that cause the worst-case runtime of an algorithm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Identification, isolation, and quotas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Proof of 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Network-level DoS</a:t>
            </a:r>
            <a:r>
              <a:rPr lang="en"/>
              <a:t>: Attacks the network of a service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floods either the network bandwidth or the packet processing capacity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Distributed DoS: Use multiple computers to flood a network at the same 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Amplified DoS: Use an amplifier to turn a small input into a large output, spoofing packets so the reply goes to the victim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Packet filtering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DoS attacks can be defended against by overprovisioning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NIDS: Benefits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Cheap: A single detector can cover a lot of 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scale: As the network gets larger, add computing power to the NIDS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scaling: Investing twice as much money gives twice as much bandwidth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management: Easy to install and manage a single detector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systems are unaffected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consume any resources on end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adding security on an existing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trusted computing base (TCB)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the detector needs to be trusted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NIDS: Drawbacks</a:t>
            </a:r>
            <a:endParaRPr/>
          </a:p>
        </p:txBody>
      </p:sp>
      <p:sp>
        <p:nvSpPr>
          <p:cNvPr id="322" name="Google Shape;32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or ambiguous interpretation between the detector and the end host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 NIDS monitor encrypted traffic?</a:t>
            </a:r>
            <a:endParaRPr/>
          </a:p>
        </p:txBody>
      </p:sp>
      <p:sp>
        <p:nvSpPr>
          <p:cNvPr id="323" name="Google Shape;32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31" name="Google Shape;331;p37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2" name="Google Shape;332;p37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../etc/passwd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looks like a path traversal attack… Maybe it should alert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packet’s TTL expires before it reaches any end host?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What the NIDS sees doesn’t exactly match what arrives at the end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41" name="Google Shape;341;p38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2" name="Google Shape;342;p38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%2e%2e%2f%2e%2e%2f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doesn’t look like a path traversal attack...maybe it shouldn’t alert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input is using URL percent encoding. If you decode it, you get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../etc/passwd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Inputs are interpreted differently between the NIDS and the end system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51" name="Google Shape;351;p39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39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..///.///..////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file on the file system does this file path refer to? It’s hard for the NIDS to know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Information needed to interpret correctly is missing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Evasion Attacks</a:t>
            </a:r>
            <a:endParaRPr/>
          </a:p>
        </p:txBody>
      </p:sp>
      <p:sp>
        <p:nvSpPr>
          <p:cNvPr id="359" name="Google Shape;359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Imperfect observability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the NIDS sees doesn’t match what the end system sees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The packet’s time-to-live (TTL) might expire before reaching the end host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Incomplete analysis (double parsing)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Inconsistency: Inputs are interpreted and parsed differently between the NIDS and the end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Ambiguity: Information needed to interpret correctly is missing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Evasion attack</a:t>
            </a:r>
            <a:r>
              <a:rPr lang="en"/>
              <a:t>: Exploit inconsistency and ambiguity to provide malicious inputs that are not detected by the NIDS</a:t>
            </a:r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Evasion Attacks: Defenses</a:t>
            </a:r>
            <a:endParaRPr/>
          </a:p>
        </p:txBody>
      </p:sp>
      <p:sp>
        <p:nvSpPr>
          <p:cNvPr id="366" name="Google Shape;366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the NIDS and the end host are using the same interpretations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be very challenging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detect the URL-encoded attack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%2e%2e%2f%2e%2e%2f</a:t>
            </a:r>
            <a:r>
              <a:rPr lang="en"/>
              <a:t>?</a:t>
            </a:r>
            <a:br>
              <a:rPr lang="en"/>
            </a:br>
            <a:r>
              <a:rPr lang="en"/>
              <a:t>Now the NIDS has to parse URL encodings!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detect a more complicated path traversal attack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..///.///..////</a:t>
            </a:r>
            <a:r>
              <a:rPr lang="en"/>
              <a:t>?</a:t>
            </a:r>
            <a:br>
              <a:rPr lang="en"/>
            </a:br>
            <a:r>
              <a:rPr lang="en"/>
              <a:t>Now the NIDS has to parse Unix file paths!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Impose a canonical (“normalized”) form for all inputs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Force all URLs to expand all URL encodings or not expand all URL encodings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all possible interpretations instead of assuming 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Flag potential evasions so they can be investigated further</a:t>
            </a:r>
            <a:endParaRPr/>
          </a:p>
        </p:txBody>
      </p:sp>
      <p:sp>
        <p:nvSpPr>
          <p:cNvPr id="367" name="Google Shape;367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Encrypted Traffic</a:t>
            </a:r>
            <a:endParaRPr/>
          </a:p>
        </p:txBody>
      </p:sp>
      <p:sp>
        <p:nvSpPr>
          <p:cNvPr id="373" name="Google Shape;373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TLS is end-to-end secure, so a NIDS can’t read any encrypted traffic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possible solution: Give the NIDS access to all the network’s private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the NIDS can decrypt messages to inspect them for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Users have to share their private key with someone else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Structure of a Network</a:t>
            </a:r>
            <a:endParaRPr/>
          </a:p>
        </p:txBody>
      </p:sp>
      <p:sp>
        <p:nvSpPr>
          <p:cNvPr id="380" name="Google Shape;380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81" name="Google Shape;381;p43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384" name="Google Shape;384;p43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385" name="Google Shape;385;p43"/>
          <p:cNvCxnSpPr>
            <a:stCxn id="381" idx="1"/>
            <a:endCxn id="384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43"/>
          <p:cNvCxnSpPr>
            <a:stCxn id="382" idx="1"/>
            <a:endCxn id="384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43"/>
          <p:cNvCxnSpPr>
            <a:stCxn id="383" idx="1"/>
            <a:endCxn id="384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8" name="Google Shape;388;p43"/>
          <p:cNvSpPr txBox="1"/>
          <p:nvPr/>
        </p:nvSpPr>
        <p:spPr>
          <a:xfrm>
            <a:off x="2506825" y="1577225"/>
            <a:ext cx="2730600" cy="10467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hosts in the local network send packets to the Internet by sending it to the border router for forwarding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9" name="Google Shape;389;p43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390" name="Google Shape;390;p43"/>
          <p:cNvCxnSpPr>
            <a:endCxn id="384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3"/>
          <p:cNvCxnSpPr>
            <a:endCxn id="384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Host-Based Intrusion Detection System (HIDS)</a:t>
            </a:r>
            <a:endParaRPr/>
          </a:p>
        </p:txBody>
      </p:sp>
      <p:sp>
        <p:nvSpPr>
          <p:cNvPr id="397" name="Google Shape;39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98" name="Google Shape;398;p44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99" name="Google Shape;399;p44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402" name="Google Shape;402;p44"/>
          <p:cNvCxnSpPr>
            <a:stCxn id="398" idx="1"/>
            <a:endCxn id="401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44"/>
          <p:cNvCxnSpPr>
            <a:stCxn id="399" idx="1"/>
            <a:endCxn id="401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>
            <a:stCxn id="400" idx="1"/>
            <a:endCxn id="401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5" name="Google Shape;405;p44"/>
          <p:cNvSpPr txBox="1"/>
          <p:nvPr/>
        </p:nvSpPr>
        <p:spPr>
          <a:xfrm>
            <a:off x="7851750" y="3280650"/>
            <a:ext cx="10959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HIDS: put detectors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6" name="Google Shape;406;p44"/>
          <p:cNvSpPr txBox="1">
            <a:spLocks noGrp="1"/>
          </p:cNvSpPr>
          <p:nvPr>
            <p:ph type="body" idx="4294967295"/>
          </p:nvPr>
        </p:nvSpPr>
        <p:spPr>
          <a:xfrm>
            <a:off x="198500" y="1246825"/>
            <a:ext cx="85206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Host-based intrusion detection system</a:t>
            </a:r>
            <a:r>
              <a:rPr lang="en"/>
              <a:t> (</a:t>
            </a:r>
            <a:r>
              <a:rPr lang="en" b="1"/>
              <a:t>HIDS</a:t>
            </a:r>
            <a:r>
              <a:rPr lang="en"/>
              <a:t>): A detector installed on each end system</a:t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408" name="Google Shape;408;p44"/>
          <p:cNvCxnSpPr>
            <a:endCxn id="401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4"/>
          <p:cNvCxnSpPr>
            <a:endCxn id="401" idx="1"/>
          </p:cNvCxnSpPr>
          <p:nvPr/>
        </p:nvCxnSpPr>
        <p:spPr>
          <a:xfrm rot="10800000" flipH="1">
            <a:off x="1893475" y="3357475"/>
            <a:ext cx="990000" cy="3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Firewalls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Firewalls</a:t>
            </a:r>
            <a:r>
              <a:rPr lang="en"/>
              <a:t>: Defend many devices by defending the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 policies</a:t>
            </a:r>
            <a:r>
              <a:rPr lang="en"/>
              <a:t> dictate how traffic on the network is handled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Packet filters</a:t>
            </a:r>
            <a:r>
              <a:rPr lang="en"/>
              <a:t>: Choose to either forward or drop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Stateless packet filters</a:t>
            </a:r>
            <a:r>
              <a:rPr lang="en"/>
              <a:t>: Choose depending on the packet only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Stateful packet filters</a:t>
            </a:r>
            <a:r>
              <a:rPr lang="en"/>
              <a:t>: Choose depending on the packet and the history of the connection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Attackers can subvert packet filters by splitting key payloads or exploiting the TTL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Proxy firewalls</a:t>
            </a:r>
            <a:r>
              <a:rPr lang="en"/>
              <a:t>: Create a connection with both sides instead of forwarding packets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Host-Based Intrusion Detection System (HIDS)</a:t>
            </a:r>
            <a:endParaRPr/>
          </a:p>
        </p:txBody>
      </p:sp>
      <p:sp>
        <p:nvSpPr>
          <p:cNvPr id="415" name="Google Shape;415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Fewer problems with inconsistencies or ambiguities: The HIDS is on the end host, so it will interpret packets exactly the same as the end host!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for encrypted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protect against non-network threats too (e.g. malicious user inside the network)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scales better than NIDS: one NIDS is more vulnerable to being overwhelmed than many HIDS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Expensive: Need to install one detector for every end host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Evasion attacks are still possible (consider Unix file name parsing)</a:t>
            </a:r>
            <a:endParaRPr/>
          </a:p>
        </p:txBody>
      </p:sp>
      <p:sp>
        <p:nvSpPr>
          <p:cNvPr id="416" name="Google Shape;41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422" name="Google Shape;422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Logging</a:t>
            </a:r>
            <a:r>
              <a:rPr lang="en"/>
              <a:t>: Analyze log files generated by end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Each night, run a script on the log files to analyze them for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Cheap: Modern web servers often already have built-in logging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Fewer problems with inconsistencies or ambiguities: The logging system works on the end host, so it will interpret packets exactly the same as the end host!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Unlike NIDS and HIDS, there is no real-time detection: attacks are only detected </a:t>
            </a:r>
            <a:r>
              <a:rPr lang="en" b="1"/>
              <a:t>after the attack has happened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evasion attacks are still possible (again, consider Unix file name parsing)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could change the logs to erase evidence of the attack</a:t>
            </a:r>
            <a:endParaRPr/>
          </a:p>
        </p:txBody>
      </p:sp>
      <p:sp>
        <p:nvSpPr>
          <p:cNvPr id="423" name="Google Shape;423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Accuracy</a:t>
            </a:r>
            <a:endParaRPr/>
          </a:p>
        </p:txBody>
      </p:sp>
      <p:sp>
        <p:nvSpPr>
          <p:cNvPr id="429" name="Google Shape;42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Errors</a:t>
            </a:r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types of detector errors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False positive</a:t>
            </a:r>
            <a:r>
              <a:rPr lang="en"/>
              <a:t>: Detector alerts when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False negative</a:t>
            </a:r>
            <a:r>
              <a:rPr lang="en"/>
              <a:t>: Detector fails to alert when there is an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 accuracy is often assessed in terms of the rates at which these errors occur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False positive rate </a:t>
            </a:r>
            <a:r>
              <a:rPr lang="en"/>
              <a:t>(</a:t>
            </a:r>
            <a:r>
              <a:rPr lang="en" b="1"/>
              <a:t>FPR</a:t>
            </a:r>
            <a:r>
              <a:rPr lang="en"/>
              <a:t>): The probability the detector alerts, given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False negative rate </a:t>
            </a:r>
            <a:r>
              <a:rPr lang="en"/>
              <a:t>(</a:t>
            </a:r>
            <a:r>
              <a:rPr lang="en" b="1"/>
              <a:t>FNR</a:t>
            </a:r>
            <a:r>
              <a:rPr lang="en"/>
              <a:t>): The probability the detector does not alert, given there is an attack</a:t>
            </a:r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Detectors</a:t>
            </a:r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build a detector with a false positive rate of 0%? How about a detector with a false negative rate of 0%?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false positive rate: The probability the detector alerts, given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false negative rate: The probability the detector does not alert, given there is an attack</a:t>
            </a:r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44" name="Google Shape;444;p49"/>
          <p:cNvSpPr/>
          <p:nvPr/>
        </p:nvSpPr>
        <p:spPr>
          <a:xfrm>
            <a:off x="467575" y="2919925"/>
            <a:ext cx="6224100" cy="8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detector_with_no_false_positives(char *input)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printf("Nope, not an attack!");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49"/>
          <p:cNvSpPr/>
          <p:nvPr/>
        </p:nvSpPr>
        <p:spPr>
          <a:xfrm>
            <a:off x="467575" y="3955550"/>
            <a:ext cx="6224100" cy="8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detector_with_no_false_negatives(char *input)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printf("Yep, it's an attack!");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Tradeoffs</a:t>
            </a:r>
            <a:endParaRPr/>
          </a:p>
        </p:txBody>
      </p:sp>
      <p:sp>
        <p:nvSpPr>
          <p:cNvPr id="451" name="Google Shape;45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art of a good detector is achieving an effective balance between false positives and false negatives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of the detector depends on the system you’re using it 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rate of attacks on your system?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does a false positive cost in your system?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does a false negative cost in your system?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cost analysis: Fire alarms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is better: a very low false positive rate or a very low false negative rate?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of a false positive: The fire department needs to inspect the building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of a false negative: The building burns 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situation, false negatives are much more expensive!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 a detector with a low false negative rate</a:t>
            </a:r>
            <a:endParaRPr/>
          </a:p>
        </p:txBody>
      </p:sp>
      <p:sp>
        <p:nvSpPr>
          <p:cNvPr id="452" name="Google Shape;45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Detectors</a:t>
            </a:r>
            <a:endParaRPr/>
          </a:p>
        </p:txBody>
      </p:sp>
      <p:sp>
        <p:nvSpPr>
          <p:cNvPr id="495" name="Google Shape;495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combine two independent detectors to create a better detector?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composition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 if either detector alerts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The combination generates more alerts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false negative 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false positive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Series composition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 only if both detectors alert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The combination generates fewer alerts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false positive rate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false negative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free lunch: reducing one rate usually increases the other</a:t>
            </a:r>
            <a:endParaRPr/>
          </a:p>
        </p:txBody>
      </p:sp>
      <p:sp>
        <p:nvSpPr>
          <p:cNvPr id="496" name="Google Shape;49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Detection</a:t>
            </a:r>
            <a:endParaRPr/>
          </a:p>
        </p:txBody>
      </p:sp>
      <p:sp>
        <p:nvSpPr>
          <p:cNvPr id="502" name="Google Shape;502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Detection</a:t>
            </a:r>
            <a:endParaRPr/>
          </a:p>
        </p:txBody>
      </p:sp>
      <p:sp>
        <p:nvSpPr>
          <p:cNvPr id="508" name="Google Shape;508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 we’ve talked about types of detectors: </a:t>
            </a:r>
            <a:r>
              <a:rPr lang="en" i="1"/>
              <a:t>what</a:t>
            </a:r>
            <a:r>
              <a:rPr lang="en"/>
              <a:t> the detector is scanning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we’ll talk about styles of detection: </a:t>
            </a:r>
            <a:r>
              <a:rPr lang="en" i="1"/>
              <a:t>how</a:t>
            </a:r>
            <a:r>
              <a:rPr lang="en"/>
              <a:t> the detector scans data to find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main styles of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Specification-based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Anomaly-based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Behavioral detection</a:t>
            </a:r>
            <a:endParaRPr/>
          </a:p>
        </p:txBody>
      </p:sp>
      <p:sp>
        <p:nvSpPr>
          <p:cNvPr id="509" name="Google Shape;50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</a:t>
            </a:r>
            <a:endParaRPr/>
          </a:p>
        </p:txBody>
      </p:sp>
      <p:sp>
        <p:nvSpPr>
          <p:cNvPr id="515" name="Google Shape;515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Signature-based detection</a:t>
            </a:r>
            <a:r>
              <a:rPr lang="en"/>
              <a:t>: Flag any activity that matches the structure of a known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Signature-based detection is </a:t>
            </a:r>
            <a:r>
              <a:rPr lang="en" b="1"/>
              <a:t>blacklisting</a:t>
            </a:r>
            <a:r>
              <a:rPr lang="en"/>
              <a:t>: Keep a list of patterns that are not allowed, and alert if we see something on the 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Signatures can be at different network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TCP/IP header fields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URLs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Payload of the HTTP request</a:t>
            </a:r>
            <a:endParaRPr/>
          </a:p>
        </p:txBody>
      </p:sp>
      <p:sp>
        <p:nvSpPr>
          <p:cNvPr id="516" name="Google Shape;51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Intrusion Detection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traversal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detectors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intrusion detection system (NIDS)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Host-based intrusion detection system (HIDS)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 and false negatives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rate fallacy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Combining detectors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Styles of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Specification-based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Anomaly-based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Behavioral detection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intrusion detection strategies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 scanning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Honeypots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Forensics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Intrusion prevention systems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Detection: Examples</a:t>
            </a:r>
            <a:endParaRPr/>
          </a:p>
        </p:txBody>
      </p:sp>
      <p:sp>
        <p:nvSpPr>
          <p:cNvPr id="522" name="Google Shape;522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Path traversal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know that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 is often part of a path traversal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any request contains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know that buffer overflows usually contain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Keep a list of common shellcodes and alert if any request contains shellcode</a:t>
            </a:r>
            <a:endParaRPr/>
          </a:p>
        </p:txBody>
      </p:sp>
      <p:sp>
        <p:nvSpPr>
          <p:cNvPr id="523" name="Google Shape;52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Detection: Tradeoffs</a:t>
            </a:r>
            <a:endParaRPr/>
          </a:p>
        </p:txBody>
      </p:sp>
      <p:sp>
        <p:nvSpPr>
          <p:cNvPr id="529" name="Google Shape;529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Conceptually simple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good at detecting known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share signatures and build up shared libraries of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Won’t catch new attacks without a known signature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Might not catch variants of known attacks if the variant doesn’t match the signature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can modify their attack to avoid matching a signature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Simpler versions only look at raw bytes, without parsing them in context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 miss variants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 generate lots of false positives</a:t>
            </a:r>
            <a:endParaRPr/>
          </a:p>
        </p:txBody>
      </p:sp>
      <p:sp>
        <p:nvSpPr>
          <p:cNvPr id="530" name="Google Shape;530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Specification-based Detection</a:t>
            </a:r>
            <a:endParaRPr/>
          </a:p>
        </p:txBody>
      </p:sp>
      <p:sp>
        <p:nvSpPr>
          <p:cNvPr id="536" name="Google Shape;536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Specification-based detection</a:t>
            </a:r>
            <a:r>
              <a:rPr lang="en"/>
              <a:t>: Specify allowed behavior and flag any behavior that isn’t allowed behavior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Specification-based detection is </a:t>
            </a:r>
            <a:r>
              <a:rPr lang="en" b="1"/>
              <a:t>whitelisting</a:t>
            </a:r>
            <a:r>
              <a:rPr lang="en"/>
              <a:t>: Keep a list of allowed patterns, and alert if we see something that is not on the list</a:t>
            </a:r>
            <a:endParaRPr/>
          </a:p>
        </p:txBody>
      </p:sp>
      <p:sp>
        <p:nvSpPr>
          <p:cNvPr id="537" name="Google Shape;53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Specification-based Detection: Examples</a:t>
            </a:r>
            <a:endParaRPr/>
          </a:p>
        </p:txBody>
      </p:sp>
      <p:sp>
        <p:nvSpPr>
          <p:cNvPr id="543" name="Google Shape;543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Path traversal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a folder where all filenames are alphanumeric (a-z, A-Z, 0-9)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specify that only alphanumeric characters are allowed as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any request contains something other than alphanumeric characters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tries a path traversal attack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), the detector will flag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 program that asks for the user’s age as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know that ages are numerical, so we specify that only numbers are allowed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Flag input that isn’t numerical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tries to input shellcode (not numbers), the detector will flag it</a:t>
            </a:r>
            <a:endParaRPr/>
          </a:p>
        </p:txBody>
      </p:sp>
      <p:sp>
        <p:nvSpPr>
          <p:cNvPr id="544" name="Google Shape;544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Specification-based Detection: Tradeoffs</a:t>
            </a:r>
            <a:endParaRPr/>
          </a:p>
        </p:txBody>
      </p:sp>
      <p:sp>
        <p:nvSpPr>
          <p:cNvPr id="550" name="Google Shape;550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new attacks we’ve never seen before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properly specify all allowed behavior, can have low false positive rate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a lot of time and effort to manually specify all allowed behavior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need to update specifications as things change</a:t>
            </a:r>
            <a:endParaRPr/>
          </a:p>
        </p:txBody>
      </p:sp>
      <p:sp>
        <p:nvSpPr>
          <p:cNvPr id="551" name="Google Shape;55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Anomaly-based Detection</a:t>
            </a:r>
            <a:endParaRPr/>
          </a:p>
        </p:txBody>
      </p:sp>
      <p:sp>
        <p:nvSpPr>
          <p:cNvPr id="557" name="Google Shape;557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Attacks look unusual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Anomaly-based detection</a:t>
            </a:r>
            <a:r>
              <a:rPr lang="en"/>
              <a:t>: Develop a model of what normal activity looks like. Alert on any activity that deviates from normal activity.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Analyze historical logs to develop the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specification-based detection, but learn a model of normal behavior instead of manually specifying normal behavior</a:t>
            </a:r>
            <a:endParaRPr/>
          </a:p>
        </p:txBody>
      </p:sp>
      <p:sp>
        <p:nvSpPr>
          <p:cNvPr id="558" name="Google Shape;558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Anomaly-based Detection: Examples</a:t>
            </a:r>
            <a:endParaRPr/>
          </a:p>
        </p:txBody>
      </p:sp>
      <p:sp>
        <p:nvSpPr>
          <p:cNvPr id="564" name="Google Shape;564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Path traversal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characters in requests and learn that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/>
              <a:t> only appears in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any request contains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user inputs to a C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that user input usually contains characters that can be typed on a keyboard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the input contains characters that can’t be typed on a keyboard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inputs shellcode (can’t be typed on a keyboard), the detector will alert</a:t>
            </a:r>
            <a:endParaRPr/>
          </a:p>
        </p:txBody>
      </p:sp>
      <p:sp>
        <p:nvSpPr>
          <p:cNvPr id="565" name="Google Shape;565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Anomaly-based Detection: Tradeoffs</a:t>
            </a:r>
            <a:endParaRPr/>
          </a:p>
        </p:txBody>
      </p:sp>
      <p:sp>
        <p:nvSpPr>
          <p:cNvPr id="571" name="Google Shape;571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attacks we haven’t seen before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fail to detect known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fail to detect new attacks if they don’t look unusual to our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our model is trained on bad data (e.g. data with a lot of attacks)?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false positive rate might be high (lots of non-attacks look unusual)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try to reduce false positives by only flagging the most unusual inputs, the false negative rate might be high (we miss slightly unusual attacks)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subject for academic research papers, but not used in practice</a:t>
            </a:r>
            <a:endParaRPr/>
          </a:p>
        </p:txBody>
      </p:sp>
      <p:sp>
        <p:nvSpPr>
          <p:cNvPr id="572" name="Google Shape;57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Detection</a:t>
            </a:r>
            <a:endParaRPr/>
          </a:p>
        </p:txBody>
      </p:sp>
      <p:sp>
        <p:nvSpPr>
          <p:cNvPr id="578" name="Google Shape;578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Behavioral detection</a:t>
            </a:r>
            <a:r>
              <a:rPr lang="en"/>
              <a:t>: Look for evidence of compromise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the other three styles, we are not scanning the input: We’re looking at the actions triggered by the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looking for the exploit, we’re looking for the result of the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Behaviors</a:t>
            </a:r>
            <a:r>
              <a:rPr lang="en"/>
              <a:t> can themselves be analyzed using blacklists (signature-based), whitelists (specification-based), or normal behavior (anomaly-based)</a:t>
            </a:r>
            <a:endParaRPr/>
          </a:p>
        </p:txBody>
      </p:sp>
      <p:sp>
        <p:nvSpPr>
          <p:cNvPr id="579" name="Google Shape;57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Detection: Examples</a:t>
            </a:r>
            <a:endParaRPr/>
          </a:p>
        </p:txBody>
      </p:sp>
      <p:sp>
        <p:nvSpPr>
          <p:cNvPr id="585" name="Google Shape;585;p6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Path traversal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See if any unexpected files are being accessed (e.g. the passwords file)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See if the program calls unexpected functions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 C program that never calls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 function: if the program starts running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, there is probably an attack in progress!</a:t>
            </a:r>
            <a:endParaRPr/>
          </a:p>
        </p:txBody>
      </p:sp>
      <p:sp>
        <p:nvSpPr>
          <p:cNvPr id="586" name="Google Shape;58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Intrusion Detection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talked about many ways to prevent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some not all methods are perfect: attacks will slip through our defenses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“Detect if you can’t prevent”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detect network attacks when they happen?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Detection: Tradeoffs</a:t>
            </a:r>
            <a:endParaRPr/>
          </a:p>
        </p:txBody>
      </p:sp>
      <p:sp>
        <p:nvSpPr>
          <p:cNvPr id="592" name="Google Shape;592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attacks we haven’t seen before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have low false positive rates if we’re looking for behavior that rarely occurs in normal programs (e.g. in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 example, there are probably no false positives!)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cheap to implement (e.g. existing tools to monitor system calls for a program)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Legitimate processes could perform the behavior as well (e.g. accessing a password file)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detects attacks after they’ve already happened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detects successful attacks (maybe we want to detect failed attacks as well)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can modify their attack to avoid triggering some behavior</a:t>
            </a:r>
            <a:endParaRPr/>
          </a:p>
        </p:txBody>
      </p:sp>
      <p:sp>
        <p:nvSpPr>
          <p:cNvPr id="593" name="Google Shape;59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Intrusion Detection Strategies</a:t>
            </a:r>
            <a:endParaRPr/>
          </a:p>
        </p:txBody>
      </p:sp>
      <p:sp>
        <p:nvSpPr>
          <p:cNvPr id="599" name="Google Shape;599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Scanning</a:t>
            </a:r>
            <a:endParaRPr/>
          </a:p>
        </p:txBody>
      </p:sp>
      <p:sp>
        <p:nvSpPr>
          <p:cNvPr id="605" name="Google Shape;605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detecting attacks, launch attacks on your own system first, and add defenses against any attacks that worked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Vulnerability scanning</a:t>
            </a:r>
            <a:r>
              <a:rPr lang="en"/>
              <a:t>: Use a tool that probes your own system with a wide range of attacks (and fix any successful attacks)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in practice today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to complement an intrusion detection system</a:t>
            </a:r>
            <a:endParaRPr/>
          </a:p>
        </p:txBody>
      </p:sp>
      <p:sp>
        <p:nvSpPr>
          <p:cNvPr id="606" name="Google Shape;60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Scanning: Tradeoffs</a:t>
            </a:r>
            <a:endParaRPr/>
          </a:p>
        </p:txBody>
      </p:sp>
      <p:sp>
        <p:nvSpPr>
          <p:cNvPr id="612" name="Google Shape;612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Accuracy: If your scanning tool is good, it will find real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Proactive: Prevents attacks before they happen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Intelligence: If your intrusion detection system alerts on an attack you know you already fixed, you can safely ignore the alert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take a lot of 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helpful for systems you can't modify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Dangerous for disruptive attacks (you might not know which attacks are dangerous before you run the scanning tool)</a:t>
            </a:r>
            <a:endParaRPr/>
          </a:p>
        </p:txBody>
      </p:sp>
      <p:sp>
        <p:nvSpPr>
          <p:cNvPr id="613" name="Google Shape;61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Honeypots</a:t>
            </a:r>
            <a:endParaRPr/>
          </a:p>
        </p:txBody>
      </p:sp>
      <p:sp>
        <p:nvSpPr>
          <p:cNvPr id="619" name="Google Shape;619;p7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Honeypot</a:t>
            </a:r>
            <a:r>
              <a:rPr lang="en"/>
              <a:t>: a sacrificial system with no real purpose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legitimate systems ever access the honeypot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anyone accesses the honeypot, they must be an intruder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positives: Legitimate systems mistakenly accessing the honeypot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idea as stack canaries</a:t>
            </a:r>
            <a:endParaRPr/>
          </a:p>
        </p:txBody>
      </p:sp>
      <p:sp>
        <p:nvSpPr>
          <p:cNvPr id="620" name="Google Shape;620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Honeypots: Examples</a:t>
            </a:r>
            <a:endParaRPr/>
          </a:p>
        </p:txBody>
      </p:sp>
      <p:sp>
        <p:nvSpPr>
          <p:cNvPr id="626" name="Google Shape;626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Hospitals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Employees should not read patient records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hospital enters a honeypot record with a celebrity name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Catch any staff member who reads the honeypot record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Unsecured Bitcoin wallet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an unsecured Bitcoin wallet on your system with a small amount of money in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money is stolen, you know that someone has attacked your system!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Spamtrap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fake email address that is never used for legitimate emails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email gets sent to the address, it's probably spam!</a:t>
            </a:r>
            <a:endParaRPr/>
          </a:p>
        </p:txBody>
      </p:sp>
      <p:sp>
        <p:nvSpPr>
          <p:cNvPr id="627" name="Google Shape;627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Honeypots: Tradeoffs</a:t>
            </a:r>
            <a:endParaRPr/>
          </a:p>
        </p:txBody>
      </p:sp>
      <p:sp>
        <p:nvSpPr>
          <p:cNvPr id="633" name="Google Shape;633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attacks we haven’t seen before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analyze the attacker's actions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Who is the attacker?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are they doing to the system?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distract the attacker from legitimate targets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difficult to trick the attacker into accessing the honeypot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a convincing honeypot might take a lot of 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drawbacks matter less if the honeypot is aimed at automated attacks (e.g. the spam detection honeypot)</a:t>
            </a:r>
            <a:endParaRPr/>
          </a:p>
        </p:txBody>
      </p:sp>
      <p:sp>
        <p:nvSpPr>
          <p:cNvPr id="634" name="Google Shape;634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Forensics</a:t>
            </a:r>
            <a:endParaRPr/>
          </a:p>
        </p:txBody>
      </p:sp>
      <p:sp>
        <p:nvSpPr>
          <p:cNvPr id="640" name="Google Shape;640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Forensics</a:t>
            </a:r>
            <a:r>
              <a:rPr lang="en"/>
              <a:t>: Analyzing what happened after a successful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complement to detecting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needed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Detailed logs of system activity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 for analyzing and understanding logs</a:t>
            </a:r>
            <a:endParaRPr/>
          </a:p>
        </p:txBody>
      </p:sp>
      <p:sp>
        <p:nvSpPr>
          <p:cNvPr id="641" name="Google Shape;641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Blocking: Intrusion Prevention Systems</a:t>
            </a:r>
            <a:endParaRPr/>
          </a:p>
        </p:txBody>
      </p:sp>
      <p:sp>
        <p:nvSpPr>
          <p:cNvPr id="647" name="Google Shape;647;p7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If we can detect attacks, can we also block them?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Intrusion prevention system </a:t>
            </a:r>
            <a:r>
              <a:rPr lang="en"/>
              <a:t>(</a:t>
            </a:r>
            <a:r>
              <a:rPr lang="en" b="1"/>
              <a:t>IPS</a:t>
            </a:r>
            <a:r>
              <a:rPr lang="en"/>
              <a:t>): An intrusion detection system that also blocks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Commonly used today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possible for retrospective analysis (e.g. logging)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for a detector that passively monitors traffic (e.g. an on-path NIDS)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Dynamically change firewall rules to block attacks?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Forge a RST packet to stop an attack?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to race against the attacker's malicious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 are expensive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Blocking a non-attack might affect legitimate users</a:t>
            </a:r>
            <a:endParaRPr/>
          </a:p>
        </p:txBody>
      </p:sp>
      <p:sp>
        <p:nvSpPr>
          <p:cNvPr id="648" name="Google Shape;648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Intrusion Detection Systems (IDS)</a:t>
            </a:r>
            <a:endParaRPr/>
          </a:p>
        </p:txBody>
      </p:sp>
      <p:sp>
        <p:nvSpPr>
          <p:cNvPr id="667" name="Google Shape;667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IDS is a system with limited resources, so it is vulnerable to DoS attacks!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attack: Exhaust the IDS’s memory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IDS needs to track all ongoing activity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Attacker generates lots of activity to consume all the IDS's memory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Spoof TCP SYN packets to force the IDS to keep track of too many connections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attack: Exhaust the IDS’s processing power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If the IDS uses a hash table to keep track of connections, create hash collisions to trigger worst-case complexity (algorithmic complexity attack)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IDS analyzes outside input, so it is vulnerable to code injection attacks!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 supplies malicious input to exploit the IDS</a:t>
            </a:r>
            <a:endParaRPr/>
          </a:p>
        </p:txBody>
      </p:sp>
      <p:sp>
        <p:nvSpPr>
          <p:cNvPr id="668" name="Google Shape;66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Attacks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Modern IDS</a:t>
            </a:r>
            <a:endParaRPr/>
          </a:p>
        </p:txBody>
      </p:sp>
      <p:sp>
        <p:nvSpPr>
          <p:cNvPr id="674" name="Google Shape;674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sp>
        <p:nvSpPr>
          <p:cNvPr id="675" name="Google Shape;675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 </a:t>
            </a:r>
            <a:r>
              <a:rPr lang="en" b="1"/>
              <a:t>defense in depth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cover all devices, use a modern NIDS: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entry point with a simple packet filter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Simple but effective filters can handle 1,000 Gbps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processing using multiple NIDS nodes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single server rack slot can handle 1–5 Gbps, and scales linearly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In-depth detection techniques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Protocol analysis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content and behavior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Shadow execution (execute unknown content found on the network)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Extensive logging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Automatic updates</a:t>
            </a:r>
            <a:endParaRPr/>
          </a:p>
        </p:txBody>
      </p:sp>
      <p:sp>
        <p:nvSpPr>
          <p:cNvPr id="676" name="Google Shape;676;p79"/>
          <p:cNvSpPr/>
          <p:nvPr/>
        </p:nvSpPr>
        <p:spPr>
          <a:xfrm>
            <a:off x="5493500" y="1830100"/>
            <a:ext cx="1401732" cy="953964"/>
          </a:xfrm>
          <a:prstGeom prst="cloud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677" name="Google Shape;677;p79"/>
          <p:cNvSpPr/>
          <p:nvPr/>
        </p:nvSpPr>
        <p:spPr>
          <a:xfrm>
            <a:off x="8037375" y="1761988"/>
            <a:ext cx="980100" cy="1090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678" name="Google Shape;678;p79"/>
          <p:cNvSpPr/>
          <p:nvPr/>
        </p:nvSpPr>
        <p:spPr>
          <a:xfrm>
            <a:off x="6758925" y="3128050"/>
            <a:ext cx="13110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Filter</a:t>
            </a:r>
            <a:endParaRPr/>
          </a:p>
        </p:txBody>
      </p:sp>
      <p:cxnSp>
        <p:nvCxnSpPr>
          <p:cNvPr id="679" name="Google Shape;679;p79"/>
          <p:cNvCxnSpPr>
            <a:stCxn id="676" idx="0"/>
            <a:endCxn id="677" idx="1"/>
          </p:cNvCxnSpPr>
          <p:nvPr/>
        </p:nvCxnSpPr>
        <p:spPr>
          <a:xfrm>
            <a:off x="6894064" y="2307082"/>
            <a:ext cx="114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Google Shape;680;p79"/>
          <p:cNvCxnSpPr>
            <a:stCxn id="678" idx="0"/>
          </p:cNvCxnSpPr>
          <p:nvPr/>
        </p:nvCxnSpPr>
        <p:spPr>
          <a:xfrm rot="10800000">
            <a:off x="7414425" y="2258350"/>
            <a:ext cx="0" cy="86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681" name="Google Shape;681;p79"/>
          <p:cNvSpPr/>
          <p:nvPr/>
        </p:nvSpPr>
        <p:spPr>
          <a:xfrm>
            <a:off x="61568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2" name="Google Shape;682;p79"/>
          <p:cNvSpPr/>
          <p:nvPr/>
        </p:nvSpPr>
        <p:spPr>
          <a:xfrm>
            <a:off x="68123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3" name="Google Shape;683;p79"/>
          <p:cNvSpPr/>
          <p:nvPr/>
        </p:nvSpPr>
        <p:spPr>
          <a:xfrm>
            <a:off x="74678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4" name="Google Shape;684;p79"/>
          <p:cNvSpPr/>
          <p:nvPr/>
        </p:nvSpPr>
        <p:spPr>
          <a:xfrm>
            <a:off x="8123325" y="4075300"/>
            <a:ext cx="5487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cxnSp>
        <p:nvCxnSpPr>
          <p:cNvPr id="685" name="Google Shape;685;p79"/>
          <p:cNvCxnSpPr>
            <a:stCxn id="678" idx="2"/>
            <a:endCxn id="681" idx="0"/>
          </p:cNvCxnSpPr>
          <p:nvPr/>
        </p:nvCxnSpPr>
        <p:spPr>
          <a:xfrm flipH="1">
            <a:off x="6431025" y="3595450"/>
            <a:ext cx="9834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6" name="Google Shape;686;p79"/>
          <p:cNvCxnSpPr>
            <a:stCxn id="678" idx="2"/>
            <a:endCxn id="682" idx="0"/>
          </p:cNvCxnSpPr>
          <p:nvPr/>
        </p:nvCxnSpPr>
        <p:spPr>
          <a:xfrm flipH="1">
            <a:off x="7086825" y="3595450"/>
            <a:ext cx="3276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7" name="Google Shape;687;p79"/>
          <p:cNvCxnSpPr>
            <a:stCxn id="678" idx="2"/>
            <a:endCxn id="683" idx="0"/>
          </p:cNvCxnSpPr>
          <p:nvPr/>
        </p:nvCxnSpPr>
        <p:spPr>
          <a:xfrm>
            <a:off x="7414425" y="3595450"/>
            <a:ext cx="3279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79"/>
          <p:cNvCxnSpPr>
            <a:stCxn id="678" idx="2"/>
            <a:endCxn id="684" idx="0"/>
          </p:cNvCxnSpPr>
          <p:nvPr/>
        </p:nvCxnSpPr>
        <p:spPr>
          <a:xfrm>
            <a:off x="7414425" y="3595450"/>
            <a:ext cx="983400" cy="48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Modern IDS</a:t>
            </a:r>
            <a:endParaRPr/>
          </a:p>
        </p:txBody>
      </p:sp>
      <p:sp>
        <p:nvSpPr>
          <p:cNvPr id="694" name="Google Shape;694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sp>
        <p:nvSpPr>
          <p:cNvPr id="695" name="Google Shape;695;p8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 individual devices using a</a:t>
            </a:r>
            <a:r>
              <a:rPr lang="en" b="1"/>
              <a:t> </a:t>
            </a:r>
            <a:r>
              <a:rPr lang="en"/>
              <a:t>HIDS on each device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Antivirus software is a kind of HIDS used by many corporations!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access to blacklisted sites (e.g. malware sites)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Detection techniques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Protocol analysis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networking traffic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memory and filesystem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Query a cloud database to see if a payload has been seen by other devices running the same HIDS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Sandboxed execution (execute a payload in a safe, inescapable environment)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Analyze the behavior of the program while in the sandbox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Attacks: Summary</a:t>
            </a:r>
            <a:endParaRPr/>
          </a:p>
        </p:txBody>
      </p:sp>
      <p:sp>
        <p:nvSpPr>
          <p:cNvPr id="701" name="Google Shape;701;p8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Path traversal attack</a:t>
            </a:r>
            <a:r>
              <a:rPr lang="en"/>
              <a:t>: Accessing unauthorized files on a remote server by exploiting Unix file path semantics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makes use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 to enter other directories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Vulnerability: User input is interpreted as a file path by the Unix file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Defense: Check that user input is not interpreted as a file path</a:t>
            </a:r>
            <a:endParaRPr/>
          </a:p>
        </p:txBody>
      </p:sp>
      <p:sp>
        <p:nvSpPr>
          <p:cNvPr id="702" name="Google Shape;70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Detectors: Summary</a:t>
            </a:r>
            <a:endParaRPr/>
          </a:p>
        </p:txBody>
      </p:sp>
      <p:sp>
        <p:nvSpPr>
          <p:cNvPr id="708" name="Google Shape;708;p8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Intrusion Detection System (NIDS): Installed on the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Cheap, easy to scale, simple management, end systems unaffected, small TCB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Inconsistent interpretation (leads to evasion attacks), encrypted traffic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Host-based Intrusion Detection System (HIDS): Installed on the end host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Fewer inconsistencies, works with encrypted traffic, works inside the network, performance can scale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Expensive, evasion attacks still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Logging: Analyze logs generated by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Cheap, fewer inconsistencies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Only detects attacks after they happen, evasion attacks still possible, attacker could change the logs</a:t>
            </a:r>
            <a:endParaRPr/>
          </a:p>
        </p:txBody>
      </p:sp>
      <p:sp>
        <p:nvSpPr>
          <p:cNvPr id="709" name="Google Shape;709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Accuracy: Summary</a:t>
            </a:r>
            <a:endParaRPr/>
          </a:p>
        </p:txBody>
      </p:sp>
      <p:sp>
        <p:nvSpPr>
          <p:cNvPr id="715" name="Google Shape;715;p83"/>
          <p:cNvSpPr txBox="1">
            <a:spLocks noGrp="1"/>
          </p:cNvSpPr>
          <p:nvPr>
            <p:ph type="body" idx="1"/>
          </p:nvPr>
        </p:nvSpPr>
        <p:spPr>
          <a:xfrm>
            <a:off x="198500" y="1128550"/>
            <a:ext cx="8520600" cy="39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types of detector errors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positive: Detector alerts when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negative: Detector fails to alert when there is an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 accuracy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 rate (FPR): The probability the detector alerts, given there is no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negative rate (FNR): The probability the detector does not alert, given there is an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 good detector involves considering tradeoffs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is the rate of attacks on your system?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much does a false positive cost in your system?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much does a false negative cost in your system?</a:t>
            </a:r>
            <a:endParaRPr sz="1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 detection is very challenging if the base rate of attacks is 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Detectors can be combined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Parallel: Fewer false negatives, more false positives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Series: Fewer false positives, more false negatives</a:t>
            </a:r>
            <a:endParaRPr/>
          </a:p>
        </p:txBody>
      </p:sp>
      <p:sp>
        <p:nvSpPr>
          <p:cNvPr id="716" name="Google Shape;716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Detection: Summary</a:t>
            </a:r>
            <a:endParaRPr/>
          </a:p>
        </p:txBody>
      </p:sp>
      <p:sp>
        <p:nvSpPr>
          <p:cNvPr id="722" name="Google Shape;722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Signature-based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Flag any activity that matches the structure of a known attack (blacklisting)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at detecting known attacks, but bad at detecting unknown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Specification-based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Specify allowed behavior and flag any behavior that isn’t allowed behavior (whitelisting)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unknown attacks, but requires work to manually write specifications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Anomaly-based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a model of what normal activity looks like. Alert on any activity that deviates from normal activity.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seen in research papers, not in practice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evidence of compromise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cheaply detect new attacks with few false positives, but only detects after the attack</a:t>
            </a:r>
            <a:endParaRPr/>
          </a:p>
        </p:txBody>
      </p:sp>
      <p:sp>
        <p:nvSpPr>
          <p:cNvPr id="723" name="Google Shape;723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Intrusion Detection Strategies: Summary</a:t>
            </a:r>
            <a:endParaRPr/>
          </a:p>
        </p:txBody>
      </p:sp>
      <p:sp>
        <p:nvSpPr>
          <p:cNvPr id="729" name="Google Shape;729;p8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scanning: Use a tool that probes your own system with a wide range of attacks (and fix any successful attacks)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accurately prevent attacks before they happen, but can be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Honeypot: a sacrificial system with no real purpose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attackers and analyze their actions, but may take work to trick the attacker into using the honeypot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Forensics: Analyzing what happened after a successful attack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Intrusion Prevention System (IPS): An intrusion detection system that also blocks attacks</a:t>
            </a:r>
            <a:endParaRPr/>
          </a:p>
        </p:txBody>
      </p:sp>
      <p:sp>
        <p:nvSpPr>
          <p:cNvPr id="730" name="Google Shape;730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41230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{1A13D63B-833E-4367-859D-07049DA8484B}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CWE-79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(’Cross-site Scripting’)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CWE-787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CWE-20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CWE-125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CWE-119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CWE-89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(’SQL Injection’)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CWE-200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CWE-416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CWE-352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CWE-78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(’OS Command Injection’)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CWE-190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4"/>
                        </a:rPr>
                        <a:t>CWE-22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(’Path Traversal’)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5"/>
                        </a:rPr>
                        <a:t>CWE-476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CWE-287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CWE-434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CWE-732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CWE-94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(’Code Injection’)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path points to a file or a directory (folder) on a Unix system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paths have special characters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 (slash): Separates directories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/>
              <a:t> (one period): Shorthand for the current directory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/>
              <a:t> (two periods): Shorthand for the parent directory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7697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/home/public/evanbot.jpg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" name="Google Shape;136;p24"/>
          <p:cNvCxnSpPr>
            <a:stCxn id="130" idx="2"/>
            <a:endCxn id="131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24"/>
          <p:cNvCxnSpPr>
            <a:stCxn id="130" idx="2"/>
            <a:endCxn id="132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4"/>
          <p:cNvCxnSpPr>
            <a:stCxn id="131" idx="2"/>
            <a:endCxn id="133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4"/>
          <p:cNvCxnSpPr>
            <a:stCxn id="131" idx="2"/>
            <a:endCxn id="134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4"/>
          <p:cNvCxnSpPr>
            <a:stCxn id="132" idx="2"/>
            <a:endCxn id="135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24"/>
          <p:cNvCxnSpPr/>
          <p:nvPr/>
        </p:nvCxnSpPr>
        <p:spPr>
          <a:xfrm flipH="1">
            <a:off x="3108988" y="2546925"/>
            <a:ext cx="1101600" cy="759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24"/>
          <p:cNvCxnSpPr/>
          <p:nvPr/>
        </p:nvCxnSpPr>
        <p:spPr>
          <a:xfrm flipH="1">
            <a:off x="2282563" y="3782475"/>
            <a:ext cx="750300" cy="67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4602</Words>
  <Application>Microsoft Macintosh PowerPoint</Application>
  <PresentationFormat>On-screen Show (16:9)</PresentationFormat>
  <Paragraphs>663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Arial</vt:lpstr>
      <vt:lpstr>Courier New</vt:lpstr>
      <vt:lpstr>CS 161</vt:lpstr>
      <vt:lpstr>Intrusion Detection</vt:lpstr>
      <vt:lpstr>Last Time: Denial of Service </vt:lpstr>
      <vt:lpstr>Last Time: Firewalls</vt:lpstr>
      <vt:lpstr>Today: Intrusion Detection</vt:lpstr>
      <vt:lpstr>Today: Intrusion Detection</vt:lpstr>
      <vt:lpstr>Path Traversal Attacks</vt:lpstr>
      <vt:lpstr>Top 25 Most Dangerous Software Weaknesses (2020)</vt:lpstr>
      <vt:lpstr>Unix File Paths</vt:lpstr>
      <vt:lpstr>Unix File Paths</vt:lpstr>
      <vt:lpstr>Unix File Paths</vt:lpstr>
      <vt:lpstr>Unix File Paths</vt:lpstr>
      <vt:lpstr>Path Traversal Intuition</vt:lpstr>
      <vt:lpstr>Path Traversal Intuition</vt:lpstr>
      <vt:lpstr>Path Traversal Attacks</vt:lpstr>
      <vt:lpstr>Types of Detectors</vt:lpstr>
      <vt:lpstr>Types of Detectors</vt:lpstr>
      <vt:lpstr>Structure of a Network</vt:lpstr>
      <vt:lpstr>Network Intrusion Detection System (NIDS)</vt:lpstr>
      <vt:lpstr>Network Intrusion Detection System (NIDS)</vt:lpstr>
      <vt:lpstr>NIDS: Benefits</vt:lpstr>
      <vt:lpstr>NIDS: Drawbacks</vt:lpstr>
      <vt:lpstr>Drawback: Inconsistent Interpretation</vt:lpstr>
      <vt:lpstr>Drawback: Inconsistent Interpretation</vt:lpstr>
      <vt:lpstr>Drawback: Inconsistent Interpretation</vt:lpstr>
      <vt:lpstr>Evasion Attacks</vt:lpstr>
      <vt:lpstr>Evasion Attacks: Defenses</vt:lpstr>
      <vt:lpstr>Drawback: Encrypted Traffic</vt:lpstr>
      <vt:lpstr>Recall: Structure of a Network</vt:lpstr>
      <vt:lpstr>Host-Based Intrusion Detection System (HIDS)</vt:lpstr>
      <vt:lpstr>Host-Based Intrusion Detection System (HIDS)</vt:lpstr>
      <vt:lpstr>Logging</vt:lpstr>
      <vt:lpstr>Detection Accuracy</vt:lpstr>
      <vt:lpstr>Detection Errors</vt:lpstr>
      <vt:lpstr>Perfect Detectors</vt:lpstr>
      <vt:lpstr>Detection Tradeoffs</vt:lpstr>
      <vt:lpstr>Combining Detectors</vt:lpstr>
      <vt:lpstr>Styles of Detection</vt:lpstr>
      <vt:lpstr>Styles of Detection</vt:lpstr>
      <vt:lpstr>Signature-based Detection</vt:lpstr>
      <vt:lpstr>Signature-based Detection: Examples</vt:lpstr>
      <vt:lpstr>Signature-based Detection: Tradeoffs</vt:lpstr>
      <vt:lpstr>Specification-based Detection</vt:lpstr>
      <vt:lpstr>Specification-based Detection: Examples</vt:lpstr>
      <vt:lpstr>Specification-based Detection: Tradeoffs</vt:lpstr>
      <vt:lpstr>Anomaly-based Detection</vt:lpstr>
      <vt:lpstr>Anomaly-based Detection: Examples</vt:lpstr>
      <vt:lpstr>Anomaly-based Detection: Tradeoffs</vt:lpstr>
      <vt:lpstr>Behavioral Detection</vt:lpstr>
      <vt:lpstr>Behavioral Detection: Examples</vt:lpstr>
      <vt:lpstr>Behavioral Detection: Tradeoffs</vt:lpstr>
      <vt:lpstr>Other Intrusion Detection Strategies</vt:lpstr>
      <vt:lpstr>Vulnerability Scanning</vt:lpstr>
      <vt:lpstr>Vulnerability Scanning: Tradeoffs</vt:lpstr>
      <vt:lpstr>Honeypots</vt:lpstr>
      <vt:lpstr>Honeypots: Examples</vt:lpstr>
      <vt:lpstr>Honeypots: Tradeoffs</vt:lpstr>
      <vt:lpstr>Forensics</vt:lpstr>
      <vt:lpstr>Blocking: Intrusion Prevention Systems</vt:lpstr>
      <vt:lpstr>Attacks on Intrusion Detection Systems (IDS)</vt:lpstr>
      <vt:lpstr>Inside A Modern IDS</vt:lpstr>
      <vt:lpstr>Inside A Modern IDS</vt:lpstr>
      <vt:lpstr>Path Traversal Attacks: Summary</vt:lpstr>
      <vt:lpstr>Types of Detectors: Summary</vt:lpstr>
      <vt:lpstr>Detection Accuracy: Summary</vt:lpstr>
      <vt:lpstr>Styles of Detection: Summary</vt:lpstr>
      <vt:lpstr>Other Intrusion Detection Strategies: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Intrusion Detection</dc:title>
  <cp:lastModifiedBy>Jian Xiang</cp:lastModifiedBy>
  <cp:revision>3</cp:revision>
  <dcterms:modified xsi:type="dcterms:W3CDTF">2023-10-29T02:51:35Z</dcterms:modified>
</cp:coreProperties>
</file>