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2"/>
  </p:notesMasterIdLst>
  <p:sldIdLst>
    <p:sldId id="33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45"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6"/>
    <p:restoredTop sz="92588"/>
  </p:normalViewPr>
  <p:slideViewPr>
    <p:cSldViewPr snapToGrid="0">
      <p:cViewPr varScale="1">
        <p:scale>
          <a:sx n="354" d="100"/>
          <a:sy n="354" d="100"/>
        </p:scale>
        <p:origin x="2872" y="184"/>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D5156"/>
                </a:solidFill>
                <a:effectLst/>
                <a:latin typeface="Google Sans"/>
              </a:rPr>
              <a:t>The Wireless Gateway acts as a modem (connection to the Internet) and a router (connecting multiple devices within the home)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230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d7230b6b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d7230b6b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e60c7b3374_4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e60c7b3374_4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737fae9c02_4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737fae9c02_4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52928307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52928307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6d4a4610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6d4a4610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6d4a461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6d4a461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66c5bfa8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66c5bfa8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66c5bfa8f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e66c5bfa8f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dbb6a86e44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dbb6a86e44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e6894ee9f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e6894ee9f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dbb6a86e44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dbb6a86e44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71e9de96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71e9de96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Thursday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Bob is outside of the LAN, Alice knows this</a:t>
            </a:r>
            <a:endParaRPr dirty="0"/>
          </a:p>
          <a:p>
            <a:pPr marL="914400" lvl="1" indent="-317500" algn="l" rtl="0">
              <a:spcBef>
                <a:spcPts val="0"/>
              </a:spcBef>
              <a:spcAft>
                <a:spcPts val="0"/>
              </a:spcAft>
              <a:buSzPts val="1400"/>
              <a:buChar char="○"/>
            </a:pPr>
            <a:r>
              <a:rPr lang="en" dirty="0"/>
              <a:t>Bob’s IP is not on the same “subnet” as Alice</a:t>
            </a:r>
            <a:endParaRPr dirty="0"/>
          </a:p>
          <a:p>
            <a:pPr marL="457200" lvl="0" indent="-342900" algn="l" rtl="0">
              <a:spcBef>
                <a:spcPts val="0"/>
              </a:spcBef>
              <a:spcAft>
                <a:spcPts val="0"/>
              </a:spcAft>
              <a:buSzPts val="1800"/>
              <a:buChar char="●"/>
            </a:pPr>
            <a:r>
              <a:rPr lang="en" dirty="0"/>
              <a:t>But Alice knows the IP address of the “Gateway router”</a:t>
            </a:r>
            <a:endParaRPr dirty="0"/>
          </a:p>
          <a:p>
            <a:pPr marL="914400" lvl="1" indent="-317500" algn="l" rtl="0">
              <a:spcBef>
                <a:spcPts val="0"/>
              </a:spcBef>
              <a:spcAft>
                <a:spcPts val="0"/>
              </a:spcAft>
              <a:buSzPts val="1400"/>
              <a:buChar char="○"/>
            </a:pPr>
            <a:r>
              <a:rPr lang="en" dirty="0"/>
              <a:t>Recall: The router’s job is to make sure that the packet will be forwarded towards Bob (Layer 3)</a:t>
            </a:r>
            <a:endParaRPr dirty="0"/>
          </a:p>
          <a:p>
            <a:pPr marL="457200" lvl="0" indent="-342900" algn="l" rtl="0">
              <a:spcBef>
                <a:spcPts val="0"/>
              </a:spcBef>
              <a:spcAft>
                <a:spcPts val="0"/>
              </a:spcAft>
              <a:buSzPts val="1800"/>
              <a:buChar char="●"/>
            </a:pPr>
            <a:r>
              <a:rPr lang="en" dirty="0"/>
              <a:t>So instead Alice generates an ARP request for the gateway router</a:t>
            </a:r>
            <a:endParaRPr dirty="0"/>
          </a:p>
          <a:p>
            <a:pPr marL="914400" lvl="1" indent="-317500" algn="l" rtl="0">
              <a:spcBef>
                <a:spcPts val="0"/>
              </a:spcBef>
              <a:spcAft>
                <a:spcPts val="0"/>
              </a:spcAft>
              <a:buSzPts val="1400"/>
              <a:buChar char="○"/>
            </a:pPr>
            <a:r>
              <a:rPr lang="en" dirty="0"/>
              <a:t>Layer 2 MAC address of the frame is set to the router</a:t>
            </a:r>
            <a:endParaRPr dirty="0"/>
          </a:p>
          <a:p>
            <a:pPr marL="914400" lvl="1" indent="-317500" algn="l" rtl="0">
              <a:spcBef>
                <a:spcPts val="0"/>
              </a:spcBef>
              <a:spcAft>
                <a:spcPts val="0"/>
              </a:spcAft>
              <a:buSzPts val="1400"/>
              <a:buChar char="○"/>
            </a:pPr>
            <a:r>
              <a:rPr lang="en" dirty="0"/>
              <a:t>Layer 3 IP address of the packet remains set as Bob's</a:t>
            </a:r>
            <a:endParaRPr dirty="0"/>
          </a:p>
          <a:p>
            <a:pPr marL="914400" lvl="1" indent="-317500" algn="l" rtl="0">
              <a:spcBef>
                <a:spcPts val="0"/>
              </a:spcBef>
              <a:spcAft>
                <a:spcPts val="0"/>
              </a:spcAft>
              <a:buSzPts val="1400"/>
              <a:buChar char="○"/>
            </a:pPr>
            <a:r>
              <a:rPr lang="en" dirty="0"/>
              <a:t>The router will forward the packet to some other LAN to get it closer to Bob</a:t>
            </a:r>
            <a:endParaRPr dirty="0"/>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Today’s Plan</a:t>
            </a:r>
            <a:endParaRPr dirty="0"/>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Attackers</a:t>
            </a:r>
            <a:endParaRPr dirty="0"/>
          </a:p>
          <a:p>
            <a:pPr marL="914400" lvl="1" indent="-317500" algn="l" rtl="0">
              <a:spcBef>
                <a:spcPts val="0"/>
              </a:spcBef>
              <a:spcAft>
                <a:spcPts val="0"/>
              </a:spcAft>
              <a:buSzPts val="1400"/>
              <a:buChar char="○"/>
            </a:pPr>
            <a:r>
              <a:rPr lang="en" dirty="0"/>
              <a:t>Man-in-the-middle attacker</a:t>
            </a:r>
            <a:endParaRPr dirty="0"/>
          </a:p>
          <a:p>
            <a:pPr marL="914400" lvl="1" indent="-317500" algn="l" rtl="0">
              <a:spcBef>
                <a:spcPts val="0"/>
              </a:spcBef>
              <a:spcAft>
                <a:spcPts val="0"/>
              </a:spcAft>
              <a:buSzPts val="1400"/>
              <a:buChar char="○"/>
            </a:pPr>
            <a:r>
              <a:rPr lang="en" dirty="0"/>
              <a:t>On-path attacker</a:t>
            </a:r>
            <a:endParaRPr dirty="0"/>
          </a:p>
          <a:p>
            <a:pPr marL="914400" lvl="1" indent="-317500" algn="l" rtl="0">
              <a:spcBef>
                <a:spcPts val="0"/>
              </a:spcBef>
              <a:spcAft>
                <a:spcPts val="0"/>
              </a:spcAft>
              <a:buSzPts val="1400"/>
              <a:buChar char="○"/>
            </a:pPr>
            <a:r>
              <a:rPr lang="en" dirty="0"/>
              <a:t>Off-path attacker</a:t>
            </a:r>
            <a:endParaRPr dirty="0"/>
          </a:p>
          <a:p>
            <a:pPr marL="457200" lvl="0" indent="-342900" algn="l" rtl="0">
              <a:spcBef>
                <a:spcPts val="0"/>
              </a:spcBef>
              <a:spcAft>
                <a:spcPts val="0"/>
              </a:spcAft>
              <a:buSzPts val="1800"/>
              <a:buChar char="●"/>
            </a:pPr>
            <a:r>
              <a:rPr lang="en" dirty="0"/>
              <a:t>ARP: Translate IP addresses to MAC addresses</a:t>
            </a:r>
            <a:endParaRPr dirty="0"/>
          </a:p>
          <a:p>
            <a:pPr marL="457200" lvl="0" indent="-342900" algn="l" rtl="0">
              <a:spcBef>
                <a:spcPts val="0"/>
              </a:spcBef>
              <a:spcAft>
                <a:spcPts val="0"/>
              </a:spcAft>
              <a:buSzPts val="1800"/>
              <a:buChar char="●"/>
            </a:pPr>
            <a:r>
              <a:rPr lang="en" dirty="0"/>
              <a:t>Other Important Concepts (Not going to cover)</a:t>
            </a:r>
          </a:p>
          <a:p>
            <a:pPr lvl="1" indent="-342900">
              <a:buSzPts val="1800"/>
              <a:buChar char="●"/>
            </a:pPr>
            <a:r>
              <a:rPr lang="en" dirty="0"/>
              <a:t>DHCP: Get configurations when first connecting to a network</a:t>
            </a:r>
            <a:endParaRPr dirty="0"/>
          </a:p>
          <a:p>
            <a:pPr lvl="1" indent="-342900">
              <a:buSzPts val="1800"/>
              <a:buChar char="●"/>
            </a:pPr>
            <a:r>
              <a:rPr lang="en" dirty="0"/>
              <a:t>WPA: Communicate securely in a wireless local network</a:t>
            </a:r>
          </a:p>
          <a:p>
            <a:pPr lvl="1" indent="-342900">
              <a:buSzPts val="1800"/>
              <a:buChar char="●"/>
            </a:pPr>
            <a:r>
              <a:rPr lang="en" dirty="0"/>
              <a:t>TCP</a:t>
            </a:r>
          </a:p>
          <a:p>
            <a:pPr lvl="1" indent="-342900">
              <a:buSzPts val="1800"/>
              <a:buChar char="●"/>
            </a:pPr>
            <a:r>
              <a:rPr lang="en" dirty="0"/>
              <a:t>UDP</a:t>
            </a:r>
          </a:p>
          <a:p>
            <a:pPr lvl="1" indent="-342900">
              <a:buSzPts val="1800"/>
              <a:buChar char="●"/>
            </a:pPr>
            <a:r>
              <a:rPr lang="en" dirty="0"/>
              <a:t>TLS</a:t>
            </a:r>
          </a:p>
          <a:p>
            <a:pPr lvl="1" indent="-342900">
              <a:buSzPts val="1800"/>
              <a:buChar char="●"/>
            </a:pPr>
            <a:r>
              <a:rPr lang="en" dirty="0"/>
              <a:t>DNS</a:t>
            </a:r>
          </a:p>
          <a:p>
            <a:pPr lvl="1" indent="-342900">
              <a:buSzPts val="1800"/>
              <a:buChar char="●"/>
            </a:pPr>
            <a:endParaRPr dirty="0"/>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switches</a:t>
            </a:r>
            <a:endParaRPr dirty="0"/>
          </a:p>
          <a:p>
            <a:pPr marL="914400" lvl="1" indent="-317500" algn="l" rtl="0">
              <a:spcBef>
                <a:spcPts val="0"/>
              </a:spcBef>
              <a:spcAft>
                <a:spcPts val="0"/>
              </a:spcAft>
              <a:buSzPts val="1400"/>
              <a:buChar char="○"/>
            </a:pPr>
            <a:r>
              <a:rPr lang="en" dirty="0"/>
              <a:t>When Alice wants to send a message to Bob, she sends the message to a switch on the LAN</a:t>
            </a:r>
            <a:endParaRPr dirty="0"/>
          </a:p>
          <a:p>
            <a:pPr marL="914400" lvl="1" indent="-317500" algn="l" rtl="0">
              <a:spcBef>
                <a:spcPts val="0"/>
              </a:spcBef>
              <a:spcAft>
                <a:spcPts val="0"/>
              </a:spcAft>
              <a:buSzPts val="1400"/>
              <a:buChar char="○"/>
            </a:pPr>
            <a:r>
              <a:rPr lang="en" dirty="0"/>
              <a:t>The switch maintains a cache of MAC to port (physical connection) mappings</a:t>
            </a:r>
            <a:endParaRPr dirty="0"/>
          </a:p>
          <a:p>
            <a:pPr marL="914400" lvl="1" indent="-317500" algn="l" rtl="0">
              <a:spcBef>
                <a:spcPts val="0"/>
              </a:spcBef>
              <a:spcAft>
                <a:spcPts val="0"/>
              </a:spcAft>
              <a:buSzPts val="1400"/>
              <a:buChar char="○"/>
            </a:pPr>
            <a:r>
              <a:rPr lang="en" dirty="0"/>
              <a:t>If Bob’s MAC address is in the cache, the switch sends the message directly to Bob</a:t>
            </a:r>
            <a:endParaRPr dirty="0"/>
          </a:p>
          <a:p>
            <a:pPr marL="914400" lvl="1" indent="-317500" algn="l" rtl="0">
              <a:spcBef>
                <a:spcPts val="0"/>
              </a:spcBef>
              <a:spcAft>
                <a:spcPts val="0"/>
              </a:spcAft>
              <a:buSzPts val="1400"/>
              <a:buChar char="○"/>
            </a:pPr>
            <a:r>
              <a:rPr lang="en" dirty="0"/>
              <a:t>Otherwise, the switch broadcasts the message to all computers</a:t>
            </a:r>
            <a:endParaRPr dirty="0"/>
          </a:p>
          <a:p>
            <a:pPr marL="457200" lvl="0" indent="-342900" algn="l" rtl="0">
              <a:spcBef>
                <a:spcPts val="0"/>
              </a:spcBef>
              <a:spcAft>
                <a:spcPts val="0"/>
              </a:spcAft>
              <a:buSzPts val="1800"/>
              <a:buChar char="●"/>
            </a:pPr>
            <a:r>
              <a:rPr lang="en" dirty="0"/>
              <a:t>Enterprise-class switches have additional optional features</a:t>
            </a:r>
            <a:endParaRPr dirty="0"/>
          </a:p>
          <a:p>
            <a:pPr marL="914400" lvl="1" indent="-317500" algn="l" rtl="0">
              <a:spcBef>
                <a:spcPts val="0"/>
              </a:spcBef>
              <a:spcAft>
                <a:spcPts val="0"/>
              </a:spcAft>
              <a:buSzPts val="1400"/>
              <a:buChar char="○"/>
            </a:pPr>
            <a:r>
              <a:rPr lang="en" dirty="0"/>
              <a:t>Security: An additional IP/MAC cache that responds first, preventing the attacker from seeing repeated requests</a:t>
            </a:r>
            <a:endParaRPr dirty="0"/>
          </a:p>
          <a:p>
            <a:pPr marL="914400" lvl="1" indent="-317500" algn="l" rtl="0">
              <a:spcBef>
                <a:spcPts val="0"/>
              </a:spcBef>
              <a:spcAft>
                <a:spcPts val="0"/>
              </a:spcAft>
              <a:buSzPts val="1400"/>
              <a:buChar char="○"/>
            </a:pPr>
            <a:r>
              <a:rPr lang="en" dirty="0"/>
              <a:t>Security: Only authorized MAC addresses can connect to specific ports—access control</a:t>
            </a:r>
            <a:endParaRPr dirty="0"/>
          </a:p>
          <a:p>
            <a:pPr marL="914400" lvl="1" indent="-317500" algn="l" rtl="0">
              <a:spcBef>
                <a:spcPts val="0"/>
              </a:spcBef>
              <a:spcAft>
                <a:spcPts val="0"/>
              </a:spcAft>
              <a:buSzPts val="1400"/>
              <a:buChar char="○"/>
            </a:pPr>
            <a:r>
              <a:rPr lang="en" dirty="0"/>
              <a:t>Isolation: Virtual local area networks (VLANs), which splits a single LAN into isolated parts</a:t>
            </a:r>
            <a:endParaRPr dirty="0"/>
          </a:p>
          <a:p>
            <a:pPr marL="457200" lvl="0" indent="-342900" algn="l" rtl="0">
              <a:spcBef>
                <a:spcPts val="0"/>
              </a:spcBef>
              <a:spcAft>
                <a:spcPts val="0"/>
              </a:spcAft>
              <a:buSzPts val="1800"/>
              <a:buChar char="●"/>
            </a:pPr>
            <a:r>
              <a:rPr lang="en" dirty="0"/>
              <a:t>Tools like </a:t>
            </a:r>
            <a:r>
              <a:rPr lang="en" b="1" dirty="0" err="1">
                <a:latin typeface="Courier New"/>
                <a:ea typeface="Courier New"/>
                <a:cs typeface="Courier New"/>
                <a:sym typeface="Courier New"/>
              </a:rPr>
              <a:t>arpwatch</a:t>
            </a:r>
            <a:r>
              <a:rPr lang="en" dirty="0"/>
              <a:t> track ARP responses and make sure that there is no suspicious activity</a:t>
            </a:r>
            <a:endParaRPr dirty="0"/>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More Important Concepts</a:t>
            </a:r>
            <a:endParaRPr dirty="0"/>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56610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Low Level Attacks</a:t>
            </a:r>
            <a:endParaRPr dirty="0"/>
          </a:p>
        </p:txBody>
      </p:sp>
      <p:sp>
        <p:nvSpPr>
          <p:cNvPr id="594" name="Google Shape;59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Classes of attackers:</a:t>
            </a:r>
            <a:endParaRPr dirty="0"/>
          </a:p>
          <a:p>
            <a:pPr marL="914400" lvl="1" indent="-317500" algn="l" rtl="0">
              <a:spcBef>
                <a:spcPts val="0"/>
              </a:spcBef>
              <a:spcAft>
                <a:spcPts val="0"/>
              </a:spcAft>
              <a:buSzPts val="1400"/>
              <a:buChar char="○"/>
            </a:pPr>
            <a:r>
              <a:rPr lang="en" dirty="0"/>
              <a:t>Off-path: Can’t see, modify, or drop packets</a:t>
            </a:r>
            <a:endParaRPr dirty="0"/>
          </a:p>
          <a:p>
            <a:pPr marL="914400" lvl="1" indent="-317500" algn="l" rtl="0">
              <a:spcBef>
                <a:spcPts val="0"/>
              </a:spcBef>
              <a:spcAft>
                <a:spcPts val="0"/>
              </a:spcAft>
              <a:buSzPts val="1400"/>
              <a:buChar char="○"/>
            </a:pPr>
            <a:r>
              <a:rPr lang="en" dirty="0"/>
              <a:t>On-path: Can see packets, but can’t modify or drop packets</a:t>
            </a:r>
            <a:endParaRPr dirty="0"/>
          </a:p>
          <a:p>
            <a:pPr marL="914400" lvl="1" indent="-317500" algn="l" rtl="0">
              <a:spcBef>
                <a:spcPts val="0"/>
              </a:spcBef>
              <a:spcAft>
                <a:spcPts val="0"/>
              </a:spcAft>
              <a:buSzPts val="1400"/>
              <a:buChar char="○"/>
            </a:pPr>
            <a:r>
              <a:rPr lang="en" dirty="0"/>
              <a:t>MITM: Can see, modify, and drop packets</a:t>
            </a:r>
            <a:endParaRPr dirty="0"/>
          </a:p>
          <a:p>
            <a:pPr marL="457200" lvl="0" indent="-342900" algn="l" rtl="0">
              <a:spcBef>
                <a:spcPts val="0"/>
              </a:spcBef>
              <a:spcAft>
                <a:spcPts val="0"/>
              </a:spcAft>
              <a:buSzPts val="1800"/>
              <a:buChar char="●"/>
            </a:pPr>
            <a:r>
              <a:rPr lang="en" dirty="0"/>
              <a:t>ARP: A protocol to translate local IP addresses to MAC addresses</a:t>
            </a:r>
            <a:endParaRPr dirty="0"/>
          </a:p>
          <a:p>
            <a:pPr marL="914400" lvl="1" indent="-317500" algn="l" rtl="0">
              <a:spcBef>
                <a:spcPts val="0"/>
              </a:spcBef>
              <a:spcAft>
                <a:spcPts val="0"/>
              </a:spcAft>
              <a:buSzPts val="1400"/>
              <a:buChar char="○"/>
            </a:pPr>
            <a:r>
              <a:rPr lang="en" dirty="0"/>
              <a:t>Ask everyone on the network, “Who has the IP 1.2.3.4?”</a:t>
            </a:r>
            <a:endParaRPr dirty="0"/>
          </a:p>
          <a:p>
            <a:pPr marL="914400" lvl="1" indent="-317500" algn="l" rtl="0">
              <a:spcBef>
                <a:spcPts val="0"/>
              </a:spcBef>
              <a:spcAft>
                <a:spcPts val="0"/>
              </a:spcAft>
              <a:buSzPts val="1400"/>
              <a:buChar char="○"/>
            </a:pPr>
            <a:r>
              <a:rPr lang="en" dirty="0"/>
              <a:t>Attack: The attacker can respond instead of the true device with 1.2.3.4, and packets will get routed to the attacker!</a:t>
            </a:r>
            <a:endParaRPr dirty="0"/>
          </a:p>
          <a:p>
            <a:pPr marL="914400" lvl="1" indent="-317500" algn="l" rtl="0">
              <a:spcBef>
                <a:spcPts val="0"/>
              </a:spcBef>
              <a:spcAft>
                <a:spcPts val="0"/>
              </a:spcAft>
              <a:buSzPts val="1400"/>
              <a:buChar char="○"/>
            </a:pPr>
            <a:r>
              <a:rPr lang="en" dirty="0"/>
              <a:t>Defense: Switches</a:t>
            </a:r>
            <a:endParaRPr dirty="0"/>
          </a:p>
          <a:p>
            <a:pPr marL="914400" lvl="1" indent="-317500" algn="l" rtl="0">
              <a:spcBef>
                <a:spcPts val="0"/>
              </a:spcBef>
              <a:spcAft>
                <a:spcPts val="0"/>
              </a:spcAft>
              <a:buSzPts val="1400"/>
              <a:buChar char="○"/>
            </a:pPr>
            <a:r>
              <a:rPr lang="en" dirty="0"/>
              <a:t>Defense: Rely on higher layers</a:t>
            </a:r>
            <a:endParaRPr dirty="0"/>
          </a:p>
          <a:p>
            <a:pPr marL="457200" lvl="0" indent="-342900" algn="l" rtl="0">
              <a:spcBef>
                <a:spcPts val="0"/>
              </a:spcBef>
              <a:spcAft>
                <a:spcPts val="0"/>
              </a:spcAft>
              <a:buSzPts val="1800"/>
              <a:buChar char="●"/>
            </a:pPr>
            <a:r>
              <a:rPr lang="en" dirty="0"/>
              <a:t>DHCP: A protocol for a new client to receive a network configuration</a:t>
            </a:r>
            <a:endParaRPr dirty="0"/>
          </a:p>
          <a:p>
            <a:pPr marL="914400" lvl="1" indent="-317500" algn="l" rtl="0">
              <a:spcBef>
                <a:spcPts val="0"/>
              </a:spcBef>
              <a:spcAft>
                <a:spcPts val="0"/>
              </a:spcAft>
              <a:buSzPts val="1400"/>
              <a:buChar char="○"/>
            </a:pPr>
            <a:r>
              <a:rPr lang="en" dirty="0"/>
              <a:t>Ask everyone on the network, “What is the network configuration to use?”</a:t>
            </a:r>
            <a:endParaRPr dirty="0"/>
          </a:p>
          <a:p>
            <a:pPr marL="914400" lvl="1" indent="-317500" algn="l" rtl="0">
              <a:spcBef>
                <a:spcPts val="0"/>
              </a:spcBef>
              <a:spcAft>
                <a:spcPts val="0"/>
              </a:spcAft>
              <a:buSzPts val="1400"/>
              <a:buChar char="○"/>
            </a:pPr>
            <a:r>
              <a:rPr lang="en" dirty="0"/>
              <a:t>Attack: The attacker can respond with a malicious configuration</a:t>
            </a:r>
            <a:endParaRPr dirty="0"/>
          </a:p>
          <a:p>
            <a:pPr marL="914400" lvl="1" indent="-317500" algn="l" rtl="0">
              <a:spcBef>
                <a:spcPts val="0"/>
              </a:spcBef>
              <a:spcAft>
                <a:spcPts val="0"/>
              </a:spcAft>
              <a:buSzPts val="1400"/>
              <a:buChar char="○"/>
            </a:pPr>
            <a:r>
              <a:rPr lang="en" dirty="0"/>
              <a:t>Defense: Rely on higher layers</a:t>
            </a:r>
            <a:endParaRPr dirty="0"/>
          </a:p>
        </p:txBody>
      </p:sp>
      <p:sp>
        <p:nvSpPr>
          <p:cNvPr id="595" name="Google Shape;5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601" name="Google Shape;601;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WPA: A protocol to encrypt Wi-Fi connections at layer 1</a:t>
            </a:r>
            <a:endParaRPr/>
          </a:p>
          <a:p>
            <a:pPr marL="914400" lvl="1" indent="-317500" algn="l" rtl="0">
              <a:spcBef>
                <a:spcPts val="0"/>
              </a:spcBef>
              <a:spcAft>
                <a:spcPts val="0"/>
              </a:spcAft>
              <a:buSzPts val="1400"/>
              <a:buChar char="○"/>
            </a:pPr>
            <a:r>
              <a:rPr lang="en"/>
              <a:t>Messages between the client and the AP are encrypted with keys</a:t>
            </a:r>
            <a:endParaRPr/>
          </a:p>
          <a:p>
            <a:pPr marL="914400" lvl="1" indent="-317500" algn="l" rtl="0">
              <a:spcBef>
                <a:spcPts val="0"/>
              </a:spcBef>
              <a:spcAft>
                <a:spcPts val="0"/>
              </a:spcAft>
              <a:buSzPts val="1400"/>
              <a:buChar char="○"/>
            </a:pPr>
            <a:r>
              <a:rPr lang="en"/>
              <a:t>Handshake uses MICs (cryptographic MACs) to verify that both parties have the same PSK and nonces</a:t>
            </a:r>
            <a:endParaRPr/>
          </a:p>
          <a:p>
            <a:pPr marL="914400" lvl="1" indent="-317500" algn="l" rtl="0">
              <a:spcBef>
                <a:spcPts val="0"/>
              </a:spcBef>
              <a:spcAft>
                <a:spcPts val="0"/>
              </a:spcAft>
              <a:buSzPts val="1400"/>
              <a:buChar char="○"/>
            </a:pPr>
            <a:r>
              <a:rPr lang="en"/>
              <a:t>WPA-PSK: Use a password to derive a PSK, which is used in a handshake to arrive at a key</a:t>
            </a:r>
            <a:endParaRPr/>
          </a:p>
          <a:p>
            <a:pPr marL="1371600" lvl="2" indent="-317500" algn="l" rtl="0">
              <a:spcBef>
                <a:spcPts val="0"/>
              </a:spcBef>
              <a:spcAft>
                <a:spcPts val="0"/>
              </a:spcAft>
              <a:buSzPts val="1400"/>
              <a:buChar char="■"/>
            </a:pPr>
            <a:r>
              <a:rPr lang="en"/>
              <a:t>Attack: Attacker can pretend to be an AP</a:t>
            </a:r>
            <a:endParaRPr/>
          </a:p>
          <a:p>
            <a:pPr marL="1371600" lvl="2" indent="-317500" algn="l" rtl="0">
              <a:spcBef>
                <a:spcPts val="0"/>
              </a:spcBef>
              <a:spcAft>
                <a:spcPts val="0"/>
              </a:spcAft>
              <a:buSzPts val="1400"/>
              <a:buChar char="■"/>
            </a:pPr>
            <a:r>
              <a:rPr lang="en"/>
              <a:t>Attack: Brute-force the password after recording a handshake</a:t>
            </a:r>
            <a:endParaRPr/>
          </a:p>
          <a:p>
            <a:pPr marL="1371600" lvl="2" indent="-317500" algn="l" rtl="0">
              <a:spcBef>
                <a:spcPts val="0"/>
              </a:spcBef>
              <a:spcAft>
                <a:spcPts val="0"/>
              </a:spcAft>
              <a:buSzPts val="1400"/>
              <a:buChar char="■"/>
            </a:pPr>
            <a:r>
              <a:rPr lang="en"/>
              <a:t>Vulnerability: No forward secrecy</a:t>
            </a:r>
            <a:endParaRPr/>
          </a:p>
          <a:p>
            <a:pPr marL="914400" lvl="1" indent="-317500" algn="l" rtl="0">
              <a:spcBef>
                <a:spcPts val="0"/>
              </a:spcBef>
              <a:spcAft>
                <a:spcPts val="0"/>
              </a:spcAft>
              <a:buSzPts val="1400"/>
              <a:buChar char="○"/>
            </a:pPr>
            <a:r>
              <a:rPr lang="en"/>
              <a:t>WPA-Enterprise: Use a third party to provide a one-time “replacement PSK,” used in the same handshake</a:t>
            </a:r>
            <a:endParaRPr/>
          </a:p>
          <a:p>
            <a:pPr marL="1371600" lvl="2" indent="-317500" algn="l" rtl="0">
              <a:spcBef>
                <a:spcPts val="0"/>
              </a:spcBef>
              <a:spcAft>
                <a:spcPts val="0"/>
              </a:spcAft>
              <a:buSzPts val="1400"/>
              <a:buChar char="■"/>
            </a:pPr>
            <a:r>
              <a:rPr lang="en"/>
              <a:t>Solves the attacks on WPA-PSK</a:t>
            </a:r>
            <a:endParaRPr/>
          </a:p>
        </p:txBody>
      </p:sp>
      <p:sp>
        <p:nvSpPr>
          <p:cNvPr id="602" name="Google Shape;60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608" name="Google Shape;608;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Border Gateway Protocol (BGP): Routing packets</a:t>
            </a:r>
            <a:endParaRPr/>
          </a:p>
          <a:p>
            <a:pPr marL="914400" lvl="1" indent="-317500" algn="l" rtl="0">
              <a:spcBef>
                <a:spcPts val="0"/>
              </a:spcBef>
              <a:spcAft>
                <a:spcPts val="0"/>
              </a:spcAft>
              <a:buSzPts val="1400"/>
              <a:buChar char="○"/>
            </a:pPr>
            <a:r>
              <a:rPr lang="en"/>
              <a:t>The Internet is made of smaller </a:t>
            </a:r>
            <a:r>
              <a:rPr lang="en" b="1"/>
              <a:t>autonomous systems</a:t>
            </a:r>
            <a:r>
              <a:rPr lang="en"/>
              <a:t> (</a:t>
            </a:r>
            <a:r>
              <a:rPr lang="en" b="1"/>
              <a:t>AS</a:t>
            </a:r>
            <a:r>
              <a:rPr lang="en"/>
              <a:t>)</a:t>
            </a:r>
            <a:endParaRPr/>
          </a:p>
          <a:p>
            <a:pPr marL="914400" lvl="1" indent="-317500" algn="l" rtl="0">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609" name="Google Shape;60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914400" lvl="1" indent="-317500" algn="l" rtl="0">
              <a:spcBef>
                <a:spcPts val="0"/>
              </a:spcBef>
              <a:spcAft>
                <a:spcPts val="0"/>
              </a:spcAft>
              <a:buSzPts val="1400"/>
              <a:buChar char="○"/>
            </a:pPr>
            <a:r>
              <a:rPr lang="en"/>
              <a:t>3-way handshake: Client sends SYN, server sends SYN-ACK, client sends ACK</a:t>
            </a:r>
            <a:endParaRPr/>
          </a:p>
          <a:p>
            <a:pPr marL="914400" lvl="1" indent="-317500" algn="l" rtl="0">
              <a:spcBef>
                <a:spcPts val="0"/>
              </a:spcBef>
              <a:spcAft>
                <a:spcPts val="0"/>
              </a:spcAft>
              <a:buSzPts val="1400"/>
              <a:buChar char="○"/>
            </a:pPr>
            <a:r>
              <a:rPr lang="en"/>
              <a:t>Provides reliability, ordering, and ports</a:t>
            </a:r>
            <a:endParaRPr/>
          </a:p>
          <a:p>
            <a:pPr marL="914400" lvl="1" indent="-317500" algn="l" rtl="0">
              <a:spcBef>
                <a:spcPts val="0"/>
              </a:spcBef>
              <a:spcAft>
                <a:spcPts val="0"/>
              </a:spcAft>
              <a:buSzPts val="1400"/>
              <a:buChar char="○"/>
            </a:pPr>
            <a:r>
              <a:rPr lang="en"/>
              <a:t>Attack: TCP hijacking through data injection or RST injection</a:t>
            </a:r>
            <a:endParaRPr/>
          </a:p>
          <a:p>
            <a:pPr marL="1371600" lvl="2" indent="-317500" algn="l" rtl="0">
              <a:spcBef>
                <a:spcPts val="0"/>
              </a:spcBef>
              <a:spcAft>
                <a:spcPts val="0"/>
              </a:spcAft>
              <a:buSzPts val="1400"/>
              <a:buChar char="■"/>
            </a:pPr>
            <a:r>
              <a:rPr lang="en"/>
              <a:t>Blind attacks must guess the client’s or server’s sequence numbers</a:t>
            </a:r>
            <a:endParaRPr/>
          </a:p>
          <a:p>
            <a:pPr marL="914400" lvl="1" indent="-317500" algn="l" rtl="0">
              <a:spcBef>
                <a:spcPts val="0"/>
              </a:spcBef>
              <a:spcAft>
                <a:spcPts val="0"/>
              </a:spcAft>
              <a:buSzPts val="1400"/>
              <a:buChar char="○"/>
            </a:pPr>
            <a:r>
              <a:rPr lang="en"/>
              <a:t>Attack: TCP spoofing by sending a spoofed SYN packet</a:t>
            </a:r>
            <a:endParaRPr/>
          </a:p>
          <a:p>
            <a:pPr marL="1371600" lvl="2" indent="-317500" algn="l" rtl="0">
              <a:spcBef>
                <a:spcPts val="0"/>
              </a:spcBef>
              <a:spcAft>
                <a:spcPts val="0"/>
              </a:spcAft>
              <a:buSzPts val="1400"/>
              <a:buChar char="■"/>
            </a:pPr>
            <a:r>
              <a:rPr lang="en"/>
              <a:t>Blind attacks must guess the server’s sequence number</a:t>
            </a:r>
            <a:endParaRPr/>
          </a:p>
          <a:p>
            <a:pPr marL="457200" lvl="0" indent="-342900" algn="l" rtl="0">
              <a:spcBef>
                <a:spcPts val="0"/>
              </a:spcBef>
              <a:spcAft>
                <a:spcPts val="0"/>
              </a:spcAft>
              <a:buSzPts val="1800"/>
              <a:buChar char="●"/>
            </a:pPr>
            <a:r>
              <a:rPr lang="en"/>
              <a:t>User Datagram Protocol (UDP): Non-reliably sending packets</a:t>
            </a:r>
            <a:endParaRPr/>
          </a:p>
          <a:p>
            <a:pPr marL="914400" lvl="1" indent="-317500" algn="l" rtl="0">
              <a:spcBef>
                <a:spcPts val="0"/>
              </a:spcBef>
              <a:spcAft>
                <a:spcPts val="0"/>
              </a:spcAft>
              <a:buSzPts val="1400"/>
              <a:buChar char="○"/>
            </a:pPr>
            <a:r>
              <a:rPr lang="en"/>
              <a:t>No reliability or ordering, only ports</a:t>
            </a:r>
            <a:endParaRPr/>
          </a:p>
          <a:p>
            <a:pPr marL="914400" lvl="1" indent="-317500" algn="l" rtl="0">
              <a:spcBef>
                <a:spcPts val="0"/>
              </a:spcBef>
              <a:spcAft>
                <a:spcPts val="0"/>
              </a:spcAft>
              <a:buSzPts val="1400"/>
              <a:buChar char="○"/>
            </a:pPr>
            <a:r>
              <a:rPr lang="en"/>
              <a:t>Same injection and spoofing attacks as TCP, but easier</a:t>
            </a:r>
            <a:endParaRPr/>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byte stream abstraction</a:t>
            </a:r>
            <a:endParaRPr/>
          </a:p>
          <a:p>
            <a:pPr marL="914400" lvl="1" indent="-317500" algn="l" rtl="0">
              <a:spcBef>
                <a:spcPts val="0"/>
              </a:spcBef>
              <a:spcAft>
                <a:spcPts val="0"/>
              </a:spcAft>
              <a:buSzPts val="1400"/>
              <a:buChar char="○"/>
            </a:pPr>
            <a:r>
              <a:rPr lang="en"/>
              <a:t>Bytes go in one end of the stream at the source and come out at the other end at the destination</a:t>
            </a:r>
            <a:endParaRPr/>
          </a:p>
          <a:p>
            <a:pPr marL="914400" lvl="1" indent="-317500" algn="l" rtl="0">
              <a:spcBef>
                <a:spcPts val="0"/>
              </a:spcBef>
              <a:spcAft>
                <a:spcPts val="0"/>
              </a:spcAft>
              <a:buSzPts val="1400"/>
              <a:buChar char="○"/>
            </a:pPr>
            <a:r>
              <a:rPr lang="en"/>
              <a:t>TCP automatically breaks streams into </a:t>
            </a:r>
            <a:r>
              <a:rPr lang="en" b="1"/>
              <a:t>segments</a:t>
            </a:r>
            <a:r>
              <a:rPr lang="en"/>
              <a:t>, which are sent as layer 3 packets</a:t>
            </a:r>
            <a:endParaRPr/>
          </a:p>
          <a:p>
            <a:pPr marL="457200" lvl="0" indent="-342900" algn="l" rtl="0">
              <a:spcBef>
                <a:spcPts val="0"/>
              </a:spcBef>
              <a:spcAft>
                <a:spcPts val="0"/>
              </a:spcAft>
              <a:buSzPts val="1800"/>
              <a:buChar char="●"/>
            </a:pPr>
            <a:r>
              <a:rPr lang="en"/>
              <a:t>Provides ordering</a:t>
            </a:r>
            <a:endParaRPr/>
          </a:p>
          <a:p>
            <a:pPr marL="914400" lvl="1" indent="-317500" algn="l" rtl="0">
              <a:spcBef>
                <a:spcPts val="0"/>
              </a:spcBef>
              <a:spcAft>
                <a:spcPts val="0"/>
              </a:spcAft>
              <a:buSzPts val="1400"/>
              <a:buChar char="○"/>
            </a:pPr>
            <a:r>
              <a:rPr lang="en"/>
              <a:t>Segments contain sequence numbers, so the destination can reassemble the stream in order</a:t>
            </a:r>
            <a:endParaRPr/>
          </a:p>
          <a:p>
            <a:pPr marL="457200" lvl="0" indent="-342900" algn="l" rtl="0">
              <a:spcBef>
                <a:spcPts val="0"/>
              </a:spcBef>
              <a:spcAft>
                <a:spcPts val="0"/>
              </a:spcAft>
              <a:buSzPts val="1800"/>
              <a:buChar char="●"/>
            </a:pPr>
            <a:r>
              <a:rPr lang="en"/>
              <a:t>Provides reliability</a:t>
            </a:r>
            <a:endParaRPr/>
          </a:p>
          <a:p>
            <a:pPr marL="914400" lvl="1" indent="-317500" algn="l" rtl="0">
              <a:spcBef>
                <a:spcPts val="0"/>
              </a:spcBef>
              <a:spcAft>
                <a:spcPts val="0"/>
              </a:spcAft>
              <a:buSzPts val="1400"/>
              <a:buChar char="○"/>
            </a:pPr>
            <a:r>
              <a:rPr lang="en"/>
              <a:t>The destination sends </a:t>
            </a:r>
            <a:r>
              <a:rPr lang="en" b="1"/>
              <a:t>acknowledgements</a:t>
            </a:r>
            <a:r>
              <a:rPr lang="en"/>
              <a:t> (ACKs) for each sequence number received</a:t>
            </a:r>
            <a:endParaRPr/>
          </a:p>
          <a:p>
            <a:pPr marL="914400" lvl="1" indent="-317500" algn="l" rtl="0">
              <a:spcBef>
                <a:spcPts val="0"/>
              </a:spcBef>
              <a:spcAft>
                <a:spcPts val="0"/>
              </a:spcAft>
              <a:buSzPts val="1400"/>
              <a:buChar char="○"/>
            </a:pPr>
            <a:r>
              <a:rPr lang="en"/>
              <a:t>If the source doesn’t receive the ACK, the source sends the packet again</a:t>
            </a:r>
            <a:endParaRPr/>
          </a:p>
          <a:p>
            <a:pPr marL="457200" lvl="0" indent="-342900" algn="l" rtl="0">
              <a:spcBef>
                <a:spcPts val="0"/>
              </a:spcBef>
              <a:spcAft>
                <a:spcPts val="0"/>
              </a:spcAft>
              <a:buSzPts val="1800"/>
              <a:buChar char="●"/>
            </a:pPr>
            <a:r>
              <a:rPr lang="en"/>
              <a:t>Provides ports</a:t>
            </a:r>
            <a:endParaRPr/>
          </a:p>
          <a:p>
            <a:pPr marL="914400" lvl="1" indent="-317500" algn="l" rtl="0">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a:t>
            </a:r>
            <a:r>
              <a:rPr lang="en" b="1"/>
              <a:t>datagram</a:t>
            </a:r>
            <a:r>
              <a:rPr lang="en"/>
              <a:t> abstraction</a:t>
            </a:r>
            <a:endParaRPr/>
          </a:p>
          <a:p>
            <a:pPr marL="914400" lvl="1" indent="-317500" algn="l" rtl="0">
              <a:spcBef>
                <a:spcPts val="0"/>
              </a:spcBef>
              <a:spcAft>
                <a:spcPts val="0"/>
              </a:spcAft>
              <a:buSzPts val="1400"/>
              <a:buChar char="○"/>
            </a:pPr>
            <a:r>
              <a:rPr lang="en"/>
              <a:t>A message, sent in a single layer 3 packet (though layer 3 could fragment the packet)</a:t>
            </a:r>
            <a:endParaRPr/>
          </a:p>
          <a:p>
            <a:pPr marL="914400" lvl="1" indent="-317500" algn="l" rtl="0">
              <a:spcBef>
                <a:spcPts val="0"/>
              </a:spcBef>
              <a:spcAft>
                <a:spcPts val="0"/>
              </a:spcAft>
              <a:buSzPts val="1400"/>
              <a:buChar char="○"/>
            </a:pPr>
            <a:r>
              <a:rPr lang="en"/>
              <a:t>Max size limited by max size of packet</a:t>
            </a:r>
            <a:endParaRPr/>
          </a:p>
          <a:p>
            <a:pPr marL="914400" lvl="1" indent="-317500" algn="l" rtl="0">
              <a:spcBef>
                <a:spcPts val="0"/>
              </a:spcBef>
              <a:spcAft>
                <a:spcPts val="0"/>
              </a:spcAft>
              <a:buSzPts val="1400"/>
              <a:buChar char="○"/>
            </a:pPr>
            <a:r>
              <a:rPr lang="en"/>
              <a:t>Applications break their data into datagrams, which are sent and received as a single unit</a:t>
            </a:r>
            <a:endParaRPr/>
          </a:p>
          <a:p>
            <a:pPr marL="1371600" lvl="2" indent="-317500" algn="l" rtl="0">
              <a:spcBef>
                <a:spcPts val="0"/>
              </a:spcBef>
              <a:spcAft>
                <a:spcPts val="0"/>
              </a:spcAft>
              <a:buSzPts val="1400"/>
              <a:buChar char="■"/>
            </a:pPr>
            <a:r>
              <a:rPr lang="en"/>
              <a:t>Contrast with TCP, where the application can use a bytestream abstraction</a:t>
            </a:r>
            <a:endParaRPr/>
          </a:p>
          <a:p>
            <a:pPr marL="457200" lvl="0" indent="-342900" algn="l" rtl="0">
              <a:spcBef>
                <a:spcPts val="0"/>
              </a:spcBef>
              <a:spcAft>
                <a:spcPts val="0"/>
              </a:spcAft>
              <a:buSzPts val="1800"/>
              <a:buChar char="●"/>
            </a:pPr>
            <a:r>
              <a:rPr lang="en"/>
              <a:t>No reliability or ordering guarantees, but adds ports</a:t>
            </a:r>
            <a:endParaRPr b="1"/>
          </a:p>
          <a:p>
            <a:pPr marL="914400" lvl="1" indent="-317500" algn="l" rtl="0">
              <a:spcBef>
                <a:spcPts val="0"/>
              </a:spcBef>
              <a:spcAft>
                <a:spcPts val="0"/>
              </a:spcAft>
              <a:buSzPts val="1400"/>
              <a:buChar char="○"/>
            </a:pPr>
            <a:r>
              <a:rPr lang="en"/>
              <a:t>It still has</a:t>
            </a:r>
            <a:r>
              <a:rPr lang="en" i="1"/>
              <a:t> best effort</a:t>
            </a:r>
            <a:r>
              <a:rPr lang="en"/>
              <a:t> delivery</a:t>
            </a:r>
            <a:endParaRPr/>
          </a:p>
          <a:p>
            <a:pPr marL="457200" lvl="0" indent="-342900" algn="l" rtl="0">
              <a:spcBef>
                <a:spcPts val="0"/>
              </a:spcBef>
              <a:spcAft>
                <a:spcPts val="0"/>
              </a:spcAft>
              <a:buSzPts val="1800"/>
              <a:buChar char="●"/>
            </a:pPr>
            <a:r>
              <a:rPr lang="en"/>
              <a:t>Much faster than TCP, since there is no 3-way handshake</a:t>
            </a:r>
            <a:endParaRPr/>
          </a:p>
          <a:p>
            <a:pPr marL="914400" lvl="1" indent="-317500" algn="l" rtl="0">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Datagram Protocol (UDP)</a:t>
            </a:r>
            <a:endParaRPr/>
          </a:p>
        </p:txBody>
      </p:sp>
      <p:sp>
        <p:nvSpPr>
          <p:cNvPr id="323" name="Google Shape;3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a:t>
            </a:r>
            <a:endParaRPr/>
          </a:p>
        </p:txBody>
      </p:sp>
      <p:sp>
        <p:nvSpPr>
          <p:cNvPr id="84" name="Google Shape;84;p1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TLS</a:t>
            </a:r>
            <a:r>
              <a:rPr lang="en"/>
              <a:t> (</a:t>
            </a:r>
            <a:r>
              <a:rPr lang="en" b="1"/>
              <a:t>Transport Layer Security</a:t>
            </a:r>
            <a:r>
              <a:rPr lang="en"/>
              <a:t>): A protocol for creating a secure communication channel over the Internet</a:t>
            </a:r>
            <a:endParaRPr/>
          </a:p>
          <a:p>
            <a:pPr marL="914400" lvl="1" indent="-317500" algn="l" rtl="0">
              <a:spcBef>
                <a:spcPts val="0"/>
              </a:spcBef>
              <a:spcAft>
                <a:spcPts val="0"/>
              </a:spcAft>
              <a:buSzPts val="1400"/>
              <a:buChar char="○"/>
            </a:pPr>
            <a:r>
              <a:rPr lang="en"/>
              <a:t>Replaces </a:t>
            </a:r>
            <a:r>
              <a:rPr lang="en" b="1"/>
              <a:t>SSL</a:t>
            </a:r>
            <a:r>
              <a:rPr lang="en"/>
              <a:t> (</a:t>
            </a:r>
            <a:r>
              <a:rPr lang="en" b="1"/>
              <a:t>Secure Sockets Layer</a:t>
            </a:r>
            <a:r>
              <a:rPr lang="en"/>
              <a:t>), which is an older version of the protocol</a:t>
            </a:r>
            <a:endParaRPr/>
          </a:p>
          <a:p>
            <a:pPr marL="457200" lvl="0" indent="-342900" algn="l" rtl="0">
              <a:spcBef>
                <a:spcPts val="0"/>
              </a:spcBef>
              <a:spcAft>
                <a:spcPts val="0"/>
              </a:spcAft>
              <a:buSzPts val="1800"/>
              <a:buChar char="●"/>
            </a:pPr>
            <a:r>
              <a:rPr lang="en"/>
              <a:t>TLS is built on top of TCP</a:t>
            </a:r>
            <a:endParaRPr/>
          </a:p>
          <a:p>
            <a:pPr marL="914400" lvl="1" indent="-317500" algn="l" rtl="0">
              <a:spcBef>
                <a:spcPts val="0"/>
              </a:spcBef>
              <a:spcAft>
                <a:spcPts val="0"/>
              </a:spcAft>
              <a:buSzPts val="1400"/>
              <a:buChar char="○"/>
            </a:pPr>
            <a:r>
              <a:rPr lang="en" b="1"/>
              <a:t>Relies upon</a:t>
            </a:r>
            <a:r>
              <a:rPr lang="en"/>
              <a:t>: Byte stream abstraction between the client and the server</a:t>
            </a:r>
            <a:endParaRPr/>
          </a:p>
          <a:p>
            <a:pPr marL="914400" lvl="1" indent="-317500" algn="l" rtl="0">
              <a:spcBef>
                <a:spcPts val="0"/>
              </a:spcBef>
              <a:spcAft>
                <a:spcPts val="0"/>
              </a:spcAft>
              <a:buSzPts val="1400"/>
              <a:buChar char="○"/>
            </a:pPr>
            <a:r>
              <a:rPr lang="en" b="1"/>
              <a:t>Provides</a:t>
            </a:r>
            <a:r>
              <a:rPr lang="en"/>
              <a:t>: Byte stream abstraction between the client and the server</a:t>
            </a:r>
            <a:endParaRPr/>
          </a:p>
          <a:p>
            <a:pPr marL="1371600" lvl="2" indent="-317500" algn="l" rtl="0">
              <a:spcBef>
                <a:spcPts val="0"/>
              </a:spcBef>
              <a:spcAft>
                <a:spcPts val="0"/>
              </a:spcAft>
              <a:buSzPts val="1400"/>
              <a:buChar char="■"/>
            </a:pPr>
            <a:r>
              <a:rPr lang="en"/>
              <a:t>The abstraction appears the same to the end client, but TLS provides confidentiality and integrity!</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86" name="Google Shape;86;p18"/>
          <p:cNvSpPr/>
          <p:nvPr/>
        </p:nvSpPr>
        <p:spPr>
          <a:xfrm>
            <a:off x="6684025" y="2143463"/>
            <a:ext cx="1512900" cy="378300"/>
          </a:xfrm>
          <a:prstGeom prst="rect">
            <a:avLst/>
          </a:prstGeom>
          <a:solidFill>
            <a:srgbClr val="93C47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TLS</a:t>
            </a:r>
            <a:endParaRPr b="1"/>
          </a:p>
        </p:txBody>
      </p:sp>
      <p:sp>
        <p:nvSpPr>
          <p:cNvPr id="87" name="Google Shape;87;p18"/>
          <p:cNvSpPr/>
          <p:nvPr/>
        </p:nvSpPr>
        <p:spPr>
          <a:xfrm>
            <a:off x="6684025" y="25979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88" name="Google Shape;88;p18"/>
          <p:cNvSpPr/>
          <p:nvPr/>
        </p:nvSpPr>
        <p:spPr>
          <a:xfrm>
            <a:off x="6684025" y="30524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89" name="Google Shape;89;p18"/>
          <p:cNvSpPr/>
          <p:nvPr/>
        </p:nvSpPr>
        <p:spPr>
          <a:xfrm>
            <a:off x="6684025" y="35069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0" name="Google Shape;90;p18"/>
          <p:cNvSpPr/>
          <p:nvPr/>
        </p:nvSpPr>
        <p:spPr>
          <a:xfrm>
            <a:off x="6684025" y="39614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1" name="Google Shape;91;p18"/>
          <p:cNvSpPr txBox="1"/>
          <p:nvPr/>
        </p:nvSpPr>
        <p:spPr>
          <a:xfrm>
            <a:off x="6345475" y="39823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1</a:t>
            </a:r>
            <a:endParaRPr>
              <a:solidFill>
                <a:srgbClr val="666666"/>
              </a:solidFill>
            </a:endParaRPr>
          </a:p>
        </p:txBody>
      </p:sp>
      <p:sp>
        <p:nvSpPr>
          <p:cNvPr id="92" name="Google Shape;92;p18"/>
          <p:cNvSpPr txBox="1"/>
          <p:nvPr/>
        </p:nvSpPr>
        <p:spPr>
          <a:xfrm>
            <a:off x="6345475" y="3519900"/>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2</a:t>
            </a:r>
            <a:endParaRPr>
              <a:solidFill>
                <a:srgbClr val="666666"/>
              </a:solidFill>
            </a:endParaRPr>
          </a:p>
        </p:txBody>
      </p:sp>
      <p:sp>
        <p:nvSpPr>
          <p:cNvPr id="93" name="Google Shape;93;p18"/>
          <p:cNvSpPr txBox="1"/>
          <p:nvPr/>
        </p:nvSpPr>
        <p:spPr>
          <a:xfrm>
            <a:off x="6345475" y="30574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3</a:t>
            </a:r>
            <a:endParaRPr>
              <a:solidFill>
                <a:srgbClr val="666666"/>
              </a:solidFill>
            </a:endParaRPr>
          </a:p>
        </p:txBody>
      </p:sp>
      <p:sp>
        <p:nvSpPr>
          <p:cNvPr id="94" name="Google Shape;94;p18"/>
          <p:cNvSpPr txBox="1"/>
          <p:nvPr/>
        </p:nvSpPr>
        <p:spPr>
          <a:xfrm>
            <a:off x="6345475" y="25849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a:t>
            </a:r>
            <a:endParaRPr>
              <a:solidFill>
                <a:srgbClr val="666666"/>
              </a:solidFill>
            </a:endParaRPr>
          </a:p>
        </p:txBody>
      </p:sp>
      <p:sp>
        <p:nvSpPr>
          <p:cNvPr id="95" name="Google Shape;95;p18"/>
          <p:cNvSpPr txBox="1"/>
          <p:nvPr/>
        </p:nvSpPr>
        <p:spPr>
          <a:xfrm>
            <a:off x="6116425" y="2132525"/>
            <a:ext cx="481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4.5</a:t>
            </a:r>
            <a:endParaRPr>
              <a:solidFill>
                <a:srgbClr val="666666"/>
              </a:solidFill>
            </a:endParaRPr>
          </a:p>
        </p:txBody>
      </p:sp>
      <p:sp>
        <p:nvSpPr>
          <p:cNvPr id="96" name="Google Shape;96;p18"/>
          <p:cNvSpPr/>
          <p:nvPr/>
        </p:nvSpPr>
        <p:spPr>
          <a:xfrm>
            <a:off x="6684025" y="1691038"/>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7" name="Google Shape;97;p18"/>
          <p:cNvSpPr txBox="1"/>
          <p:nvPr/>
        </p:nvSpPr>
        <p:spPr>
          <a:xfrm>
            <a:off x="6345475" y="16800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Secure Internet Communication with TLS</a:t>
            </a:r>
            <a:endParaRPr/>
          </a:p>
        </p:txBody>
      </p:sp>
      <p:sp>
        <p:nvSpPr>
          <p:cNvPr id="103" name="Google Shape;10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Goals of TLS</a:t>
            </a:r>
            <a:endParaRPr/>
          </a:p>
          <a:p>
            <a:pPr marL="914400" lvl="1" indent="-317500" algn="l" rtl="0">
              <a:spcBef>
                <a:spcPts val="0"/>
              </a:spcBef>
              <a:spcAft>
                <a:spcPts val="0"/>
              </a:spcAft>
              <a:buSzPts val="1400"/>
              <a:buChar char="○"/>
            </a:pPr>
            <a:r>
              <a:rPr lang="en" b="1"/>
              <a:t>Confidentiality</a:t>
            </a:r>
            <a:r>
              <a:rPr lang="en"/>
              <a:t>: Ensure that attackers cannot read your traffic</a:t>
            </a:r>
            <a:endParaRPr/>
          </a:p>
          <a:p>
            <a:pPr marL="914400" lvl="1" indent="-317500" algn="l" rtl="0">
              <a:spcBef>
                <a:spcPts val="0"/>
              </a:spcBef>
              <a:spcAft>
                <a:spcPts val="0"/>
              </a:spcAft>
              <a:buSzPts val="1400"/>
              <a:buChar char="○"/>
            </a:pPr>
            <a:r>
              <a:rPr lang="en" b="1"/>
              <a:t>Integrity</a:t>
            </a:r>
            <a:r>
              <a:rPr lang="en"/>
              <a:t>: Ensure that attackers cannot tamper with your traffic</a:t>
            </a:r>
            <a:endParaRPr/>
          </a:p>
          <a:p>
            <a:pPr marL="1371600" lvl="2" indent="-317500" algn="l" rtl="0">
              <a:spcBef>
                <a:spcPts val="0"/>
              </a:spcBef>
              <a:spcAft>
                <a:spcPts val="0"/>
              </a:spcAft>
              <a:buSzPts val="1400"/>
              <a:buChar char="■"/>
            </a:pPr>
            <a:r>
              <a:rPr lang="en"/>
              <a:t>Prevent </a:t>
            </a:r>
            <a:r>
              <a:rPr lang="en" b="1"/>
              <a:t>replay attacks</a:t>
            </a:r>
            <a:endParaRPr/>
          </a:p>
          <a:p>
            <a:pPr marL="1828800" lvl="3" indent="-317500" algn="l" rtl="0">
              <a:spcBef>
                <a:spcPts val="0"/>
              </a:spcBef>
              <a:spcAft>
                <a:spcPts val="0"/>
              </a:spcAft>
              <a:buSzPts val="1400"/>
              <a:buChar char="●"/>
            </a:pPr>
            <a:r>
              <a:rPr lang="en"/>
              <a:t>The attacker records encrypted traffic and then replays it to the server</a:t>
            </a:r>
            <a:endParaRPr/>
          </a:p>
          <a:p>
            <a:pPr marL="1828800" lvl="3" indent="-317500" algn="l" rtl="0">
              <a:spcBef>
                <a:spcPts val="0"/>
              </a:spcBef>
              <a:spcAft>
                <a:spcPts val="0"/>
              </a:spcAft>
              <a:buSzPts val="1400"/>
              <a:buChar char="●"/>
            </a:pPr>
            <a:r>
              <a:rPr lang="en"/>
              <a:t>Example: Replaying a packet that sends “Pay $10 to Mallory”</a:t>
            </a:r>
            <a:endParaRPr/>
          </a:p>
          <a:p>
            <a:pPr marL="914400" lvl="1" indent="-317500" algn="l" rtl="0">
              <a:spcBef>
                <a:spcPts val="0"/>
              </a:spcBef>
              <a:spcAft>
                <a:spcPts val="0"/>
              </a:spcAft>
              <a:buSzPts val="1400"/>
              <a:buChar char="○"/>
            </a:pPr>
            <a:r>
              <a:rPr lang="en" b="1"/>
              <a:t>Authenticity</a:t>
            </a:r>
            <a:r>
              <a:rPr lang="en"/>
              <a:t>: Make sure you’re talking to the legitimate server</a:t>
            </a:r>
            <a:endParaRPr/>
          </a:p>
          <a:p>
            <a:pPr marL="1371600" lvl="2" indent="-317500" algn="l" rtl="0">
              <a:spcBef>
                <a:spcPts val="0"/>
              </a:spcBef>
              <a:spcAft>
                <a:spcPts val="0"/>
              </a:spcAft>
              <a:buSzPts val="1400"/>
              <a:buChar char="■"/>
            </a:pPr>
            <a:r>
              <a:rPr lang="en"/>
              <a:t>Defend against an attacker impersonating the server</a:t>
            </a:r>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06" name="Google Shape;606;p63"/>
          <p:cNvSpPr txBox="1">
            <a:spLocks noGrp="1"/>
          </p:cNvSpPr>
          <p:nvPr>
            <p:ph type="body" idx="1"/>
          </p:nvPr>
        </p:nvSpPr>
        <p:spPr>
          <a:xfrm>
            <a:off x="198500" y="1246825"/>
            <a:ext cx="5021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TLS Handshake</a:t>
            </a:r>
            <a:endParaRPr/>
          </a:p>
          <a:p>
            <a:pPr marL="914400" lvl="1" indent="-317500" algn="l" rtl="0">
              <a:spcBef>
                <a:spcPts val="0"/>
              </a:spcBef>
              <a:spcAft>
                <a:spcPts val="0"/>
              </a:spcAft>
              <a:buSzPts val="1400"/>
              <a:buChar char="○"/>
            </a:pPr>
            <a:r>
              <a:rPr lang="en"/>
              <a:t>Nonces make every handshake different (prevents replay attacks across connections)</a:t>
            </a:r>
            <a:endParaRPr/>
          </a:p>
          <a:p>
            <a:pPr marL="914400" lvl="1" indent="-317500" algn="l" rtl="0">
              <a:spcBef>
                <a:spcPts val="0"/>
              </a:spcBef>
              <a:spcAft>
                <a:spcPts val="0"/>
              </a:spcAft>
              <a:buSzPts val="1400"/>
              <a:buChar char="○"/>
            </a:pPr>
            <a:r>
              <a:rPr lang="en"/>
              <a:t>Certificate proves server’s public key</a:t>
            </a:r>
            <a:endParaRPr/>
          </a:p>
          <a:p>
            <a:pPr marL="914400" lvl="1" indent="-317500" algn="l" rtl="0">
              <a:spcBef>
                <a:spcPts val="0"/>
              </a:spcBef>
              <a:spcAft>
                <a:spcPts val="0"/>
              </a:spcAft>
              <a:buSzPts val="1400"/>
              <a:buChar char="○"/>
            </a:pPr>
            <a:r>
              <a:rPr lang="en"/>
              <a:t>RSA or DHE proves that the server owns the private key</a:t>
            </a:r>
            <a:endParaRPr/>
          </a:p>
          <a:p>
            <a:pPr marL="914400" lvl="1" indent="-317500" algn="l" rtl="0">
              <a:spcBef>
                <a:spcPts val="0"/>
              </a:spcBef>
              <a:spcAft>
                <a:spcPts val="0"/>
              </a:spcAft>
              <a:buSzPts val="1400"/>
              <a:buChar char="○"/>
            </a:pPr>
            <a:r>
              <a:rPr lang="en"/>
              <a:t>RSA or DHE helps client and server agree on a shared secret key</a:t>
            </a:r>
            <a:endParaRPr/>
          </a:p>
          <a:p>
            <a:pPr marL="914400" lvl="1" indent="-317500" algn="l" rtl="0">
              <a:spcBef>
                <a:spcPts val="0"/>
              </a:spcBef>
              <a:spcAft>
                <a:spcPts val="0"/>
              </a:spcAft>
              <a:buSzPts val="1400"/>
              <a:buChar char="○"/>
            </a:pPr>
            <a:r>
              <a:rPr lang="en"/>
              <a:t>MAC exchange ensures no one tampered with the handshake</a:t>
            </a:r>
            <a:endParaRPr/>
          </a:p>
          <a:p>
            <a:pPr marL="914400" lvl="1" indent="-317500" algn="l" rtl="0">
              <a:spcBef>
                <a:spcPts val="0"/>
              </a:spcBef>
              <a:spcAft>
                <a:spcPts val="0"/>
              </a:spcAft>
              <a:buSzPts val="1400"/>
              <a:buChar char="○"/>
            </a:pPr>
            <a:r>
              <a:rPr lang="en"/>
              <a:t>Messages are sent with symmetric encryption and MACs</a:t>
            </a:r>
            <a:endParaRPr/>
          </a:p>
          <a:p>
            <a:pPr marL="914400" lvl="1" indent="-317500" algn="l" rtl="0">
              <a:spcBef>
                <a:spcPts val="0"/>
              </a:spcBef>
              <a:spcAft>
                <a:spcPts val="0"/>
              </a:spcAft>
              <a:buSzPts val="1400"/>
              <a:buChar char="○"/>
            </a:pPr>
            <a:r>
              <a:rPr lang="en"/>
              <a:t>Record numbers prevent replay attacks within a connection</a:t>
            </a:r>
            <a:endParaRPr/>
          </a:p>
        </p:txBody>
      </p:sp>
      <p:sp>
        <p:nvSpPr>
          <p:cNvPr id="607" name="Google Shape;607;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cxnSp>
        <p:nvCxnSpPr>
          <p:cNvPr id="608" name="Google Shape;608;p63"/>
          <p:cNvCxnSpPr/>
          <p:nvPr/>
        </p:nvCxnSpPr>
        <p:spPr>
          <a:xfrm>
            <a:off x="5519675" y="1530925"/>
            <a:ext cx="0" cy="3481500"/>
          </a:xfrm>
          <a:prstGeom prst="straightConnector1">
            <a:avLst/>
          </a:prstGeom>
          <a:noFill/>
          <a:ln w="19050" cap="flat" cmpd="sng">
            <a:solidFill>
              <a:schemeClr val="dk2"/>
            </a:solidFill>
            <a:prstDash val="solid"/>
            <a:round/>
            <a:headEnd type="none" w="med" len="med"/>
            <a:tailEnd type="none" w="med" len="med"/>
          </a:ln>
        </p:spPr>
      </p:cxnSp>
      <p:cxnSp>
        <p:nvCxnSpPr>
          <p:cNvPr id="609" name="Google Shape;609;p63"/>
          <p:cNvCxnSpPr/>
          <p:nvPr/>
        </p:nvCxnSpPr>
        <p:spPr>
          <a:xfrm>
            <a:off x="8558425" y="1530925"/>
            <a:ext cx="0" cy="3481500"/>
          </a:xfrm>
          <a:prstGeom prst="straightConnector1">
            <a:avLst/>
          </a:prstGeom>
          <a:noFill/>
          <a:ln w="19050" cap="flat" cmpd="sng">
            <a:solidFill>
              <a:schemeClr val="dk2"/>
            </a:solidFill>
            <a:prstDash val="solid"/>
            <a:round/>
            <a:headEnd type="none" w="med" len="med"/>
            <a:tailEnd type="none" w="med" len="med"/>
          </a:ln>
        </p:spPr>
      </p:cxnSp>
      <p:sp>
        <p:nvSpPr>
          <p:cNvPr id="610" name="Google Shape;610;p63"/>
          <p:cNvSpPr txBox="1"/>
          <p:nvPr/>
        </p:nvSpPr>
        <p:spPr>
          <a:xfrm>
            <a:off x="5376050" y="1130725"/>
            <a:ext cx="9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Client</a:t>
            </a:r>
            <a:endParaRPr/>
          </a:p>
        </p:txBody>
      </p:sp>
      <p:sp>
        <p:nvSpPr>
          <p:cNvPr id="611" name="Google Shape;611;p63"/>
          <p:cNvSpPr txBox="1"/>
          <p:nvPr/>
        </p:nvSpPr>
        <p:spPr>
          <a:xfrm>
            <a:off x="7727125" y="1130725"/>
            <a:ext cx="937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Server</a:t>
            </a:r>
            <a:endParaRPr/>
          </a:p>
        </p:txBody>
      </p:sp>
      <p:cxnSp>
        <p:nvCxnSpPr>
          <p:cNvPr id="612" name="Google Shape;612;p63"/>
          <p:cNvCxnSpPr/>
          <p:nvPr/>
        </p:nvCxnSpPr>
        <p:spPr>
          <a:xfrm>
            <a:off x="5586075" y="15395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13" name="Google Shape;613;p63"/>
          <p:cNvSpPr txBox="1"/>
          <p:nvPr/>
        </p:nvSpPr>
        <p:spPr>
          <a:xfrm rot="512024">
            <a:off x="5611456" y="14112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ClientHello</a:t>
            </a:r>
            <a:endParaRPr/>
          </a:p>
        </p:txBody>
      </p:sp>
      <p:cxnSp>
        <p:nvCxnSpPr>
          <p:cNvPr id="614" name="Google Shape;614;p63"/>
          <p:cNvCxnSpPr/>
          <p:nvPr/>
        </p:nvCxnSpPr>
        <p:spPr>
          <a:xfrm flipH="1">
            <a:off x="5612225" y="20547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5" name="Google Shape;615;p63"/>
          <p:cNvSpPr txBox="1"/>
          <p:nvPr/>
        </p:nvSpPr>
        <p:spPr>
          <a:xfrm rot="-523651" flipH="1">
            <a:off x="5598797" y="19266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ServerHello</a:t>
            </a:r>
            <a:endParaRPr/>
          </a:p>
        </p:txBody>
      </p:sp>
      <p:cxnSp>
        <p:nvCxnSpPr>
          <p:cNvPr id="616" name="Google Shape;616;p63"/>
          <p:cNvCxnSpPr/>
          <p:nvPr/>
        </p:nvCxnSpPr>
        <p:spPr>
          <a:xfrm flipH="1">
            <a:off x="5644975" y="240233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7" name="Google Shape;617;p63"/>
          <p:cNvSpPr txBox="1"/>
          <p:nvPr/>
        </p:nvSpPr>
        <p:spPr>
          <a:xfrm rot="-523651" flipH="1">
            <a:off x="5631547" y="227420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Certificate</a:t>
            </a:r>
            <a:endParaRPr/>
          </a:p>
        </p:txBody>
      </p:sp>
      <p:cxnSp>
        <p:nvCxnSpPr>
          <p:cNvPr id="618" name="Google Shape;618;p63"/>
          <p:cNvCxnSpPr/>
          <p:nvPr/>
        </p:nvCxnSpPr>
        <p:spPr>
          <a:xfrm flipH="1">
            <a:off x="5612225" y="2740587"/>
            <a:ext cx="2814300" cy="437700"/>
          </a:xfrm>
          <a:prstGeom prst="straightConnector1">
            <a:avLst/>
          </a:prstGeom>
          <a:noFill/>
          <a:ln w="9525" cap="flat" cmpd="sng">
            <a:solidFill>
              <a:srgbClr val="CCCCCC"/>
            </a:solidFill>
            <a:prstDash val="solid"/>
            <a:round/>
            <a:headEnd type="none" w="med" len="med"/>
            <a:tailEnd type="triangle" w="med" len="med"/>
          </a:ln>
        </p:spPr>
      </p:cxnSp>
      <p:sp>
        <p:nvSpPr>
          <p:cNvPr id="619" name="Google Shape;619;p63"/>
          <p:cNvSpPr txBox="1"/>
          <p:nvPr/>
        </p:nvSpPr>
        <p:spPr>
          <a:xfrm rot="-523651" flipH="1">
            <a:off x="5598797" y="26124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B7B7B7"/>
                </a:solidFill>
              </a:rPr>
              <a:t>{</a:t>
            </a:r>
            <a:r>
              <a:rPr lang="en" i="1">
                <a:solidFill>
                  <a:srgbClr val="B7B7B7"/>
                </a:solidFill>
              </a:rPr>
              <a:t>g</a:t>
            </a:r>
            <a:r>
              <a:rPr lang="en" i="1" baseline="30000">
                <a:solidFill>
                  <a:srgbClr val="B7B7B7"/>
                </a:solidFill>
              </a:rPr>
              <a:t>a</a:t>
            </a:r>
            <a:r>
              <a:rPr lang="en">
                <a:solidFill>
                  <a:srgbClr val="B7B7B7"/>
                </a:solidFill>
              </a:rPr>
              <a:t> mod </a:t>
            </a:r>
            <a:r>
              <a:rPr lang="en" i="1">
                <a:solidFill>
                  <a:srgbClr val="B7B7B7"/>
                </a:solidFill>
              </a:rPr>
              <a:t>p</a:t>
            </a:r>
            <a:r>
              <a:rPr lang="en">
                <a:solidFill>
                  <a:srgbClr val="B7B7B7"/>
                </a:solidFill>
              </a:rPr>
              <a:t>}</a:t>
            </a:r>
            <a:r>
              <a:rPr lang="en" sz="1000" i="1">
                <a:solidFill>
                  <a:srgbClr val="B7B7B7"/>
                </a:solidFill>
              </a:rPr>
              <a:t>K</a:t>
            </a:r>
            <a:r>
              <a:rPr lang="en" sz="1000" baseline="30000">
                <a:solidFill>
                  <a:srgbClr val="B7B7B7"/>
                </a:solidFill>
              </a:rPr>
              <a:t>-1</a:t>
            </a:r>
            <a:r>
              <a:rPr lang="en" sz="600">
                <a:solidFill>
                  <a:srgbClr val="B7B7B7"/>
                </a:solidFill>
              </a:rPr>
              <a:t>server</a:t>
            </a:r>
            <a:endParaRPr sz="600">
              <a:solidFill>
                <a:srgbClr val="B7B7B7"/>
              </a:solidFill>
            </a:endParaRPr>
          </a:p>
        </p:txBody>
      </p:sp>
      <p:cxnSp>
        <p:nvCxnSpPr>
          <p:cNvPr id="620" name="Google Shape;620;p63"/>
          <p:cNvCxnSpPr/>
          <p:nvPr/>
        </p:nvCxnSpPr>
        <p:spPr>
          <a:xfrm>
            <a:off x="5586075" y="3292138"/>
            <a:ext cx="2879400" cy="437700"/>
          </a:xfrm>
          <a:prstGeom prst="straightConnector1">
            <a:avLst/>
          </a:prstGeom>
          <a:noFill/>
          <a:ln w="9525" cap="flat" cmpd="sng">
            <a:solidFill>
              <a:srgbClr val="CCCCCC"/>
            </a:solidFill>
            <a:prstDash val="solid"/>
            <a:round/>
            <a:headEnd type="none" w="med" len="med"/>
            <a:tailEnd type="triangle" w="med" len="med"/>
          </a:ln>
        </p:spPr>
      </p:cxnSp>
      <p:sp>
        <p:nvSpPr>
          <p:cNvPr id="621" name="Google Shape;621;p63"/>
          <p:cNvSpPr txBox="1"/>
          <p:nvPr/>
        </p:nvSpPr>
        <p:spPr>
          <a:xfrm rot="512024">
            <a:off x="5611456" y="3163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i="1">
                <a:solidFill>
                  <a:srgbClr val="B7B7B7"/>
                </a:solidFill>
              </a:rPr>
              <a:t>g</a:t>
            </a:r>
            <a:r>
              <a:rPr lang="en" i="1" baseline="30000">
                <a:solidFill>
                  <a:srgbClr val="B7B7B7"/>
                </a:solidFill>
              </a:rPr>
              <a:t>b</a:t>
            </a:r>
            <a:r>
              <a:rPr lang="en">
                <a:solidFill>
                  <a:srgbClr val="B7B7B7"/>
                </a:solidFill>
              </a:rPr>
              <a:t> mod </a:t>
            </a:r>
            <a:r>
              <a:rPr lang="en" i="1">
                <a:solidFill>
                  <a:srgbClr val="B7B7B7"/>
                </a:solidFill>
              </a:rPr>
              <a:t>p</a:t>
            </a:r>
            <a:endParaRPr i="1">
              <a:solidFill>
                <a:srgbClr val="B7B7B7"/>
              </a:solidFill>
            </a:endParaRPr>
          </a:p>
        </p:txBody>
      </p:sp>
      <p:cxnSp>
        <p:nvCxnSpPr>
          <p:cNvPr id="622" name="Google Shape;622;p63"/>
          <p:cNvCxnSpPr/>
          <p:nvPr/>
        </p:nvCxnSpPr>
        <p:spPr>
          <a:xfrm>
            <a:off x="5586075" y="36731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23" name="Google Shape;623;p63"/>
          <p:cNvSpPr txBox="1"/>
          <p:nvPr/>
        </p:nvSpPr>
        <p:spPr>
          <a:xfrm rot="512024">
            <a:off x="5611456" y="3544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B</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B</a:t>
            </a:r>
            <a:endParaRPr sz="600" i="1">
              <a:solidFill>
                <a:schemeClr val="dk1"/>
              </a:solidFill>
            </a:endParaRPr>
          </a:p>
        </p:txBody>
      </p:sp>
      <p:cxnSp>
        <p:nvCxnSpPr>
          <p:cNvPr id="624" name="Google Shape;624;p63"/>
          <p:cNvCxnSpPr/>
          <p:nvPr/>
        </p:nvCxnSpPr>
        <p:spPr>
          <a:xfrm flipH="1">
            <a:off x="5612225" y="41883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63"/>
          <p:cNvSpPr txBox="1"/>
          <p:nvPr/>
        </p:nvSpPr>
        <p:spPr>
          <a:xfrm rot="-523651" flipH="1">
            <a:off x="5598797" y="40602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S</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S</a:t>
            </a:r>
            <a:endParaRPr sz="1200" i="1"/>
          </a:p>
        </p:txBody>
      </p:sp>
      <p:sp>
        <p:nvSpPr>
          <p:cNvPr id="626" name="Google Shape;626;p63"/>
          <p:cNvSpPr txBox="1"/>
          <p:nvPr/>
        </p:nvSpPr>
        <p:spPr>
          <a:xfrm>
            <a:off x="7054650" y="2919238"/>
            <a:ext cx="1417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B7B7B7"/>
                </a:solidFill>
              </a:rPr>
              <a:t>Or RSA exchange</a:t>
            </a:r>
            <a:endParaRPr sz="1000">
              <a:solidFill>
                <a:srgbClr val="B7B7B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32" name="Google Shape;63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DHE TLS: Forward secrecy</a:t>
            </a:r>
            <a:endParaRPr/>
          </a:p>
          <a:p>
            <a:pPr marL="914400" lvl="1" indent="-317500" algn="l" rtl="0">
              <a:spcBef>
                <a:spcPts val="0"/>
              </a:spcBef>
              <a:spcAft>
                <a:spcPts val="0"/>
              </a:spcAft>
              <a:buSzPts val="1400"/>
              <a:buChar char="○"/>
            </a:pPr>
            <a:r>
              <a:rPr lang="en"/>
              <a:t>RSA TLS: No forward secrecy</a:t>
            </a:r>
            <a:endParaRPr/>
          </a:p>
          <a:p>
            <a:pPr marL="914400" lvl="1" indent="-317500" algn="l" rtl="0">
              <a:spcBef>
                <a:spcPts val="0"/>
              </a:spcBef>
              <a:spcAft>
                <a:spcPts val="0"/>
              </a:spcAft>
              <a:buSzPts val="1400"/>
              <a:buChar char="○"/>
            </a:pPr>
            <a:r>
              <a:rPr lang="en"/>
              <a:t>End-to-end security: Secure even if all intermediate parties are malicious</a:t>
            </a:r>
            <a:endParaRPr/>
          </a:p>
          <a:p>
            <a:pPr marL="914400" lvl="1" indent="-317500" algn="l" rtl="0">
              <a:spcBef>
                <a:spcPts val="0"/>
              </a:spcBef>
              <a:spcAft>
                <a:spcPts val="0"/>
              </a:spcAft>
              <a:buSzPts val="1400"/>
              <a:buChar char="○"/>
            </a:pPr>
            <a:r>
              <a:rPr lang="en"/>
              <a:t>Not anonymous: Attackers can determine who you’re talking to</a:t>
            </a:r>
            <a:endParaRPr/>
          </a:p>
          <a:p>
            <a:pPr marL="914400" lvl="1" indent="-317500" algn="l" rtl="0">
              <a:spcBef>
                <a:spcPts val="0"/>
              </a:spcBef>
              <a:spcAft>
                <a:spcPts val="0"/>
              </a:spcAft>
              <a:buSzPts val="1400"/>
              <a:buChar char="○"/>
            </a:pPr>
            <a:r>
              <a:rPr lang="en"/>
              <a:t>No availability: Connections can be dropped or censored</a:t>
            </a:r>
            <a:endParaRPr/>
          </a:p>
          <a:p>
            <a:pPr marL="457200" lvl="0" indent="-342900" algn="l" rtl="0">
              <a:spcBef>
                <a:spcPts val="0"/>
              </a:spcBef>
              <a:spcAft>
                <a:spcPts val="0"/>
              </a:spcAft>
              <a:buSzPts val="1800"/>
              <a:buChar char="●"/>
            </a:pPr>
            <a:r>
              <a:rPr lang="en"/>
              <a:t>Can be used by the application layer (e.g. HTTPS)</a:t>
            </a:r>
            <a:endParaRPr/>
          </a:p>
          <a:p>
            <a:pPr marL="457200" lvl="0" indent="-342900" algn="l" rtl="0">
              <a:spcBef>
                <a:spcPts val="0"/>
              </a:spcBef>
              <a:spcAft>
                <a:spcPts val="0"/>
              </a:spcAft>
              <a:buSzPts val="1800"/>
              <a:buChar char="●"/>
            </a:pPr>
            <a:r>
              <a:rPr lang="en"/>
              <a:t>Trusting certificate authorities can be hard</a:t>
            </a:r>
            <a:endParaRPr/>
          </a:p>
        </p:txBody>
      </p:sp>
      <p:sp>
        <p:nvSpPr>
          <p:cNvPr id="633" name="Google Shape;63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08" name="Google Shape;908;p77"/>
          <p:cNvSpPr txBox="1">
            <a:spLocks noGrp="1"/>
          </p:cNvSpPr>
          <p:nvPr>
            <p:ph type="body" idx="1"/>
          </p:nvPr>
        </p:nvSpPr>
        <p:spPr>
          <a:xfrm>
            <a:off x="198500" y="1246825"/>
            <a:ext cx="8520600" cy="2028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DNS (Domain Name System): An Internet protocol for translating human-readable domain names to IP addresses</a:t>
            </a:r>
            <a:endParaRPr/>
          </a:p>
          <a:p>
            <a:pPr marL="914400" lvl="1" indent="-317500" algn="l" rtl="0">
              <a:spcBef>
                <a:spcPts val="0"/>
              </a:spcBef>
              <a:spcAft>
                <a:spcPts val="0"/>
              </a:spcAft>
              <a:buSzPts val="1400"/>
              <a:buChar char="○"/>
            </a:pPr>
            <a:r>
              <a:rPr lang="en"/>
              <a:t>DNS name servers on the Internet provide answers to DNS queries</a:t>
            </a:r>
            <a:endParaRPr/>
          </a:p>
          <a:p>
            <a:pPr marL="914400" lvl="1" indent="-317500" algn="l" rtl="0">
              <a:spcBef>
                <a:spcPts val="0"/>
              </a:spcBef>
              <a:spcAft>
                <a:spcPts val="0"/>
              </a:spcAft>
              <a:buSzPts val="1400"/>
              <a:buChar char="○"/>
            </a:pPr>
            <a:r>
              <a:rPr lang="en"/>
              <a:t>Name servers are arranged in a domain hierarchy tree</a:t>
            </a:r>
            <a:endParaRPr/>
          </a:p>
          <a:p>
            <a:pPr marL="914400" lvl="1" indent="-317500" algn="l" rtl="0">
              <a:spcBef>
                <a:spcPts val="0"/>
              </a:spcBef>
              <a:spcAft>
                <a:spcPts val="0"/>
              </a:spcAft>
              <a:buSzPts val="1400"/>
              <a:buChar char="○"/>
            </a:pPr>
            <a:r>
              <a:rPr lang="en"/>
              <a:t>Lookups proceed down the domain tree: name servers will direct you down the tree until you receive an answer</a:t>
            </a:r>
            <a:endParaRPr/>
          </a:p>
          <a:p>
            <a:pPr marL="914400" lvl="1" indent="-317500" algn="l" rtl="0">
              <a:spcBef>
                <a:spcPts val="0"/>
              </a:spcBef>
              <a:spcAft>
                <a:spcPts val="0"/>
              </a:spcAft>
              <a:buSzPts val="1400"/>
              <a:buChar char="○"/>
            </a:pPr>
            <a:r>
              <a:rPr lang="en"/>
              <a:t>The stub resolver tells the recursive resolver to perform the lookup</a:t>
            </a:r>
            <a:endParaRPr/>
          </a:p>
        </p:txBody>
      </p:sp>
      <p:sp>
        <p:nvSpPr>
          <p:cNvPr id="909" name="Google Shape;909;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910" name="Google Shape;910;p77"/>
          <p:cNvSpPr txBox="1"/>
          <p:nvPr/>
        </p:nvSpPr>
        <p:spPr>
          <a:xfrm>
            <a:off x="3922400" y="32754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911" name="Google Shape;911;p77"/>
          <p:cNvSpPr txBox="1"/>
          <p:nvPr/>
        </p:nvSpPr>
        <p:spPr>
          <a:xfrm>
            <a:off x="257687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912" name="Google Shape;912;p77"/>
          <p:cNvSpPr txBox="1"/>
          <p:nvPr/>
        </p:nvSpPr>
        <p:spPr>
          <a:xfrm>
            <a:off x="4207250"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.org</a:t>
            </a:r>
            <a:endParaRPr>
              <a:latin typeface="Calibri"/>
              <a:ea typeface="Calibri"/>
              <a:cs typeface="Calibri"/>
              <a:sym typeface="Calibri"/>
            </a:endParaRPr>
          </a:p>
        </p:txBody>
      </p:sp>
      <p:sp>
        <p:nvSpPr>
          <p:cNvPr id="913" name="Google Shape;913;p77"/>
          <p:cNvSpPr txBox="1"/>
          <p:nvPr/>
        </p:nvSpPr>
        <p:spPr>
          <a:xfrm>
            <a:off x="583762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914" name="Google Shape;914;p77"/>
          <p:cNvSpPr txBox="1"/>
          <p:nvPr/>
        </p:nvSpPr>
        <p:spPr>
          <a:xfrm>
            <a:off x="65060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915" name="Google Shape;915;p77"/>
          <p:cNvSpPr txBox="1"/>
          <p:nvPr/>
        </p:nvSpPr>
        <p:spPr>
          <a:xfrm>
            <a:off x="52084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916" name="Google Shape;916;p77"/>
          <p:cNvSpPr txBox="1"/>
          <p:nvPr/>
        </p:nvSpPr>
        <p:spPr>
          <a:xfrm>
            <a:off x="4024975" y="4570275"/>
            <a:ext cx="1043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cs161.org</a:t>
            </a:r>
            <a:endParaRPr sz="1200">
              <a:latin typeface="Calibri"/>
              <a:ea typeface="Calibri"/>
              <a:cs typeface="Calibri"/>
              <a:sym typeface="Calibri"/>
            </a:endParaRPr>
          </a:p>
        </p:txBody>
      </p:sp>
      <p:sp>
        <p:nvSpPr>
          <p:cNvPr id="917" name="Google Shape;917;p77"/>
          <p:cNvSpPr txBox="1"/>
          <p:nvPr/>
        </p:nvSpPr>
        <p:spPr>
          <a:xfrm>
            <a:off x="3026350" y="4570275"/>
            <a:ext cx="8586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mit.edu</a:t>
            </a:r>
            <a:endParaRPr sz="1200">
              <a:latin typeface="Calibri"/>
              <a:ea typeface="Calibri"/>
              <a:cs typeface="Calibri"/>
              <a:sym typeface="Calibri"/>
            </a:endParaRPr>
          </a:p>
        </p:txBody>
      </p:sp>
      <p:sp>
        <p:nvSpPr>
          <p:cNvPr id="918" name="Google Shape;918;p77"/>
          <p:cNvSpPr txBox="1"/>
          <p:nvPr/>
        </p:nvSpPr>
        <p:spPr>
          <a:xfrm>
            <a:off x="1590000" y="4570275"/>
            <a:ext cx="12963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berkeley.edu</a:t>
            </a:r>
            <a:endParaRPr sz="1200">
              <a:latin typeface="Calibri"/>
              <a:ea typeface="Calibri"/>
              <a:cs typeface="Calibri"/>
              <a:sym typeface="Calibri"/>
            </a:endParaRPr>
          </a:p>
        </p:txBody>
      </p:sp>
      <p:cxnSp>
        <p:nvCxnSpPr>
          <p:cNvPr id="919" name="Google Shape;919;p77"/>
          <p:cNvCxnSpPr>
            <a:stCxn id="910" idx="2"/>
            <a:endCxn id="911" idx="0"/>
          </p:cNvCxnSpPr>
          <p:nvPr/>
        </p:nvCxnSpPr>
        <p:spPr>
          <a:xfrm flipH="1">
            <a:off x="29109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0" name="Google Shape;920;p77"/>
          <p:cNvCxnSpPr>
            <a:stCxn id="910" idx="2"/>
            <a:endCxn id="912" idx="0"/>
          </p:cNvCxnSpPr>
          <p:nvPr/>
        </p:nvCxnSpPr>
        <p:spPr>
          <a:xfrm>
            <a:off x="4541450" y="3669025"/>
            <a:ext cx="0" cy="253800"/>
          </a:xfrm>
          <a:prstGeom prst="straightConnector1">
            <a:avLst/>
          </a:prstGeom>
          <a:noFill/>
          <a:ln w="9525" cap="flat" cmpd="sng">
            <a:solidFill>
              <a:srgbClr val="000000"/>
            </a:solidFill>
            <a:prstDash val="solid"/>
            <a:round/>
            <a:headEnd type="none" w="med" len="med"/>
            <a:tailEnd type="none" w="med" len="med"/>
          </a:ln>
        </p:spPr>
      </p:cxnSp>
      <p:cxnSp>
        <p:nvCxnSpPr>
          <p:cNvPr id="921" name="Google Shape;921;p77"/>
          <p:cNvCxnSpPr>
            <a:stCxn id="910" idx="2"/>
            <a:endCxn id="913" idx="0"/>
          </p:cNvCxnSpPr>
          <p:nvPr/>
        </p:nvCxnSpPr>
        <p:spPr>
          <a:xfrm>
            <a:off x="45414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2" name="Google Shape;922;p77"/>
          <p:cNvCxnSpPr>
            <a:stCxn id="911" idx="2"/>
            <a:endCxn id="918" idx="0"/>
          </p:cNvCxnSpPr>
          <p:nvPr/>
        </p:nvCxnSpPr>
        <p:spPr>
          <a:xfrm flipH="1">
            <a:off x="2238175" y="4316452"/>
            <a:ext cx="672900" cy="253800"/>
          </a:xfrm>
          <a:prstGeom prst="straightConnector1">
            <a:avLst/>
          </a:prstGeom>
          <a:noFill/>
          <a:ln w="9525" cap="flat" cmpd="sng">
            <a:solidFill>
              <a:srgbClr val="000000"/>
            </a:solidFill>
            <a:prstDash val="solid"/>
            <a:round/>
            <a:headEnd type="none" w="med" len="med"/>
            <a:tailEnd type="none" w="med" len="med"/>
          </a:ln>
        </p:spPr>
      </p:cxnSp>
      <p:cxnSp>
        <p:nvCxnSpPr>
          <p:cNvPr id="923" name="Google Shape;923;p77"/>
          <p:cNvCxnSpPr>
            <a:stCxn id="911" idx="2"/>
            <a:endCxn id="917" idx="0"/>
          </p:cNvCxnSpPr>
          <p:nvPr/>
        </p:nvCxnSpPr>
        <p:spPr>
          <a:xfrm>
            <a:off x="2911075" y="4316452"/>
            <a:ext cx="544500" cy="253800"/>
          </a:xfrm>
          <a:prstGeom prst="straightConnector1">
            <a:avLst/>
          </a:prstGeom>
          <a:noFill/>
          <a:ln w="9525" cap="flat" cmpd="sng">
            <a:solidFill>
              <a:srgbClr val="000000"/>
            </a:solidFill>
            <a:prstDash val="solid"/>
            <a:round/>
            <a:headEnd type="none" w="med" len="med"/>
            <a:tailEnd type="none" w="med" len="med"/>
          </a:ln>
        </p:spPr>
      </p:cxnSp>
      <p:cxnSp>
        <p:nvCxnSpPr>
          <p:cNvPr id="924" name="Google Shape;924;p77"/>
          <p:cNvCxnSpPr>
            <a:stCxn id="912" idx="2"/>
            <a:endCxn id="916" idx="0"/>
          </p:cNvCxnSpPr>
          <p:nvPr/>
        </p:nvCxnSpPr>
        <p:spPr>
          <a:xfrm>
            <a:off x="4541450" y="4316452"/>
            <a:ext cx="5100" cy="253800"/>
          </a:xfrm>
          <a:prstGeom prst="straightConnector1">
            <a:avLst/>
          </a:prstGeom>
          <a:noFill/>
          <a:ln w="9525" cap="flat" cmpd="sng">
            <a:solidFill>
              <a:srgbClr val="000000"/>
            </a:solidFill>
            <a:prstDash val="solid"/>
            <a:round/>
            <a:headEnd type="none" w="med" len="med"/>
            <a:tailEnd type="none" w="med" len="med"/>
          </a:ln>
        </p:spPr>
      </p:cxnSp>
      <p:cxnSp>
        <p:nvCxnSpPr>
          <p:cNvPr id="925" name="Google Shape;925;p77"/>
          <p:cNvCxnSpPr>
            <a:stCxn id="913" idx="2"/>
            <a:endCxn id="915" idx="0"/>
          </p:cNvCxnSpPr>
          <p:nvPr/>
        </p:nvCxnSpPr>
        <p:spPr>
          <a:xfrm flipH="1">
            <a:off x="5787225" y="4316452"/>
            <a:ext cx="384600" cy="253800"/>
          </a:xfrm>
          <a:prstGeom prst="straightConnector1">
            <a:avLst/>
          </a:prstGeom>
          <a:noFill/>
          <a:ln w="9525" cap="flat" cmpd="sng">
            <a:solidFill>
              <a:srgbClr val="000000"/>
            </a:solidFill>
            <a:prstDash val="solid"/>
            <a:round/>
            <a:headEnd type="none" w="med" len="med"/>
            <a:tailEnd type="none" w="med" len="med"/>
          </a:ln>
        </p:spPr>
      </p:cxnSp>
      <p:cxnSp>
        <p:nvCxnSpPr>
          <p:cNvPr id="926" name="Google Shape;926;p77"/>
          <p:cNvCxnSpPr>
            <a:stCxn id="913" idx="2"/>
            <a:endCxn id="914" idx="0"/>
          </p:cNvCxnSpPr>
          <p:nvPr/>
        </p:nvCxnSpPr>
        <p:spPr>
          <a:xfrm>
            <a:off x="6171825" y="4316452"/>
            <a:ext cx="913200" cy="25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32" name="Google Shape;932;p78"/>
          <p:cNvSpPr txBox="1">
            <a:spLocks noGrp="1"/>
          </p:cNvSpPr>
          <p:nvPr>
            <p:ph type="body" idx="1"/>
          </p:nvPr>
        </p:nvSpPr>
        <p:spPr>
          <a:xfrm>
            <a:off x="198500" y="1246825"/>
            <a:ext cx="8520600" cy="352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 message structure</a:t>
            </a:r>
            <a:endParaRPr dirty="0"/>
          </a:p>
          <a:p>
            <a:pPr marL="914400" lvl="1" indent="-317500" algn="l" rtl="0">
              <a:spcBef>
                <a:spcPts val="0"/>
              </a:spcBef>
              <a:spcAft>
                <a:spcPts val="0"/>
              </a:spcAft>
              <a:buSzPts val="1400"/>
              <a:buChar char="○"/>
            </a:pPr>
            <a:r>
              <a:rPr lang="en" dirty="0"/>
              <a:t>DNS uses UDP for efficiency</a:t>
            </a:r>
            <a:endParaRPr dirty="0"/>
          </a:p>
          <a:p>
            <a:pPr marL="914400" lvl="1" indent="-317500" algn="l" rtl="0">
              <a:spcBef>
                <a:spcPts val="0"/>
              </a:spcBef>
              <a:spcAft>
                <a:spcPts val="0"/>
              </a:spcAft>
              <a:buSzPts val="1400"/>
              <a:buChar char="○"/>
            </a:pPr>
            <a:r>
              <a:rPr lang="en" dirty="0"/>
              <a:t>DNS packets include a random 16-bit ID field to match requests to responses</a:t>
            </a:r>
            <a:endParaRPr dirty="0"/>
          </a:p>
          <a:p>
            <a:pPr marL="914400" lvl="1" indent="-317500" algn="l" rtl="0">
              <a:spcBef>
                <a:spcPts val="0"/>
              </a:spcBef>
              <a:spcAft>
                <a:spcPts val="0"/>
              </a:spcAft>
              <a:buSzPts val="1400"/>
              <a:buChar char="○"/>
            </a:pPr>
            <a:r>
              <a:rPr lang="en" dirty="0"/>
              <a:t>Data is encoded in records, which are name-value pairs with a type</a:t>
            </a:r>
            <a:endParaRPr dirty="0"/>
          </a:p>
          <a:p>
            <a:pPr marL="1371600" lvl="2" indent="-317500" algn="l" rtl="0">
              <a:spcBef>
                <a:spcPts val="0"/>
              </a:spcBef>
              <a:spcAft>
                <a:spcPts val="0"/>
              </a:spcAft>
              <a:buSzPts val="1400"/>
              <a:buChar char="■"/>
            </a:pPr>
            <a:r>
              <a:rPr lang="en" b="1" dirty="0"/>
              <a:t>A (answer) type records</a:t>
            </a:r>
            <a:r>
              <a:rPr lang="en" dirty="0"/>
              <a:t>: Maps a domain name to an IPv4 address</a:t>
            </a:r>
            <a:endParaRPr dirty="0"/>
          </a:p>
          <a:p>
            <a:pPr marL="1371600" lvl="2" indent="-317500" algn="l" rtl="0">
              <a:spcBef>
                <a:spcPts val="0"/>
              </a:spcBef>
              <a:spcAft>
                <a:spcPts val="0"/>
              </a:spcAft>
              <a:buSzPts val="1400"/>
              <a:buChar char="■"/>
            </a:pPr>
            <a:r>
              <a:rPr lang="en" b="1" dirty="0"/>
              <a:t>NS (name server) type records</a:t>
            </a:r>
            <a:r>
              <a:rPr lang="en" dirty="0"/>
              <a:t>: Designates another DNS server to handle a domain</a:t>
            </a:r>
            <a:endParaRPr dirty="0"/>
          </a:p>
          <a:p>
            <a:pPr marL="914400" lvl="1" indent="-317500" algn="l" rtl="0">
              <a:spcBef>
                <a:spcPts val="0"/>
              </a:spcBef>
              <a:spcAft>
                <a:spcPts val="0"/>
              </a:spcAft>
              <a:buSzPts val="1400"/>
              <a:buChar char="○"/>
            </a:pPr>
            <a:r>
              <a:rPr lang="en" dirty="0"/>
              <a:t>Resolvers cache as many records as possible (until their time-to-live expires)</a:t>
            </a:r>
            <a:endParaRPr dirty="0"/>
          </a:p>
        </p:txBody>
      </p:sp>
      <p:sp>
        <p:nvSpPr>
          <p:cNvPr id="933" name="Google Shape;933;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Security: Summary</a:t>
            </a:r>
            <a:endParaRPr/>
          </a:p>
        </p:txBody>
      </p:sp>
      <p:sp>
        <p:nvSpPr>
          <p:cNvPr id="939" name="Google Shape;939;p79"/>
          <p:cNvSpPr txBox="1">
            <a:spLocks noGrp="1"/>
          </p:cNvSpPr>
          <p:nvPr>
            <p:ph type="body" idx="1"/>
          </p:nvPr>
        </p:nvSpPr>
        <p:spPr>
          <a:xfrm>
            <a:off x="198500" y="1246825"/>
            <a:ext cx="85206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Cache poisoning attack: Send a malicious record to the resolver, which caches the record</a:t>
            </a:r>
            <a:endParaRPr/>
          </a:p>
          <a:p>
            <a:pPr marL="914400" lvl="1" indent="-317500" algn="l" rtl="0">
              <a:spcBef>
                <a:spcPts val="0"/>
              </a:spcBef>
              <a:spcAft>
                <a:spcPts val="0"/>
              </a:spcAft>
              <a:buSzPts val="1400"/>
              <a:buChar char="○"/>
            </a:pPr>
            <a:r>
              <a:rPr lang="en"/>
              <a:t>Causes packets to be sent to the wrong place (e.g. to the attacker, who becomes a MITM)</a:t>
            </a:r>
            <a:endParaRPr/>
          </a:p>
          <a:p>
            <a:pPr marL="457200" lvl="0" indent="-342900" algn="l" rtl="0">
              <a:spcBef>
                <a:spcPts val="0"/>
              </a:spcBef>
              <a:spcAft>
                <a:spcPts val="0"/>
              </a:spcAft>
              <a:buSzPts val="1800"/>
              <a:buChar char="●"/>
            </a:pPr>
            <a:r>
              <a:rPr lang="en"/>
              <a:t>Risk: Malicious name servers</a:t>
            </a:r>
            <a:endParaRPr/>
          </a:p>
          <a:p>
            <a:pPr marL="914400" lvl="1" indent="-317500" algn="l" rtl="0">
              <a:spcBef>
                <a:spcPts val="0"/>
              </a:spcBef>
              <a:spcAft>
                <a:spcPts val="0"/>
              </a:spcAft>
              <a:buSzPts val="1400"/>
              <a:buChar char="○"/>
            </a:pPr>
            <a:r>
              <a:rPr lang="en"/>
              <a:t>Defense: Bailiwick checking: Resolver only accepts records in the name server’s zone</a:t>
            </a:r>
            <a:endParaRPr/>
          </a:p>
          <a:p>
            <a:pPr marL="457200" lvl="0" indent="-342900" algn="l" rtl="0">
              <a:spcBef>
                <a:spcPts val="0"/>
              </a:spcBef>
              <a:spcAft>
                <a:spcPts val="0"/>
              </a:spcAft>
              <a:buSzPts val="1800"/>
              <a:buChar char="●"/>
            </a:pPr>
            <a:r>
              <a:rPr lang="en"/>
              <a:t>Risk: Network attackers</a:t>
            </a:r>
            <a:endParaRPr/>
          </a:p>
          <a:p>
            <a:pPr marL="914400" lvl="1" indent="-317500" algn="l" rtl="0">
              <a:spcBef>
                <a:spcPts val="0"/>
              </a:spcBef>
              <a:spcAft>
                <a:spcPts val="0"/>
              </a:spcAft>
              <a:buSzPts val="1400"/>
              <a:buChar char="○"/>
            </a:pPr>
            <a:r>
              <a:rPr lang="en"/>
              <a:t>MITM attackers can poison the cache without detection</a:t>
            </a:r>
            <a:endParaRPr/>
          </a:p>
          <a:p>
            <a:pPr marL="914400" lvl="1" indent="-317500" algn="l" rtl="0">
              <a:spcBef>
                <a:spcPts val="0"/>
              </a:spcBef>
              <a:spcAft>
                <a:spcPts val="0"/>
              </a:spcAft>
              <a:buSzPts val="1400"/>
              <a:buChar char="○"/>
            </a:pPr>
            <a:r>
              <a:rPr lang="en"/>
              <a:t>On-path attackers can race the legitimate response to poison the cache</a:t>
            </a:r>
            <a:endParaRPr/>
          </a:p>
          <a:p>
            <a:pPr marL="914400" lvl="1" indent="-317500" algn="l" rtl="0">
              <a:spcBef>
                <a:spcPts val="0"/>
              </a:spcBef>
              <a:spcAft>
                <a:spcPts val="0"/>
              </a:spcAft>
              <a:buSzPts val="1400"/>
              <a:buChar char="○"/>
            </a:pPr>
            <a:r>
              <a:rPr lang="en"/>
              <a:t>Off-path attackers must guess the ID field (Defense: Make the ID field random)</a:t>
            </a:r>
            <a:endParaRPr/>
          </a:p>
          <a:p>
            <a:pPr marL="1371600" lvl="2" indent="-317500" algn="l" rtl="0">
              <a:spcBef>
                <a:spcPts val="0"/>
              </a:spcBef>
              <a:spcAft>
                <a:spcPts val="0"/>
              </a:spcAft>
              <a:buSzPts val="1400"/>
              <a:buChar char="■"/>
            </a:pPr>
            <a:r>
              <a:rPr lang="en"/>
              <a:t>Kaminsky attack: Query non-existent domains and put the poisoned record in the additional section (which will still be cached). Lets the off-path attacker try repeatedly until succeeding</a:t>
            </a:r>
            <a:endParaRPr/>
          </a:p>
          <a:p>
            <a:pPr marL="1371600" lvl="2" indent="-317500" algn="l" rtl="0">
              <a:spcBef>
                <a:spcPts val="0"/>
              </a:spcBef>
              <a:spcAft>
                <a:spcPts val="0"/>
              </a:spcAft>
              <a:buSzPts val="1400"/>
              <a:buChar char="■"/>
            </a:pPr>
            <a:r>
              <a:rPr lang="en"/>
              <a:t>Defense: Source port randomization (more bits for the off-path attacker to guess)</a:t>
            </a:r>
            <a:endParaRPr/>
          </a:p>
        </p:txBody>
      </p:sp>
      <p:sp>
        <p:nvSpPr>
          <p:cNvPr id="940" name="Google Shape;940;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DNSSEC: Summary</a:t>
            </a:r>
            <a:endParaRPr/>
          </a:p>
        </p:txBody>
      </p:sp>
      <p:sp>
        <p:nvSpPr>
          <p:cNvPr id="898" name="Google Shape;898;p9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DNSSEC: An extension of the DNS protocol that ensures integrity on the results</a:t>
            </a:r>
            <a:endParaRPr dirty="0"/>
          </a:p>
          <a:p>
            <a:pPr marL="914400" lvl="1" indent="-317500" algn="l" rtl="0">
              <a:spcBef>
                <a:spcPts val="0"/>
              </a:spcBef>
              <a:spcAft>
                <a:spcPts val="0"/>
              </a:spcAft>
              <a:buSzPts val="1400"/>
              <a:buChar char="○"/>
            </a:pPr>
            <a:r>
              <a:rPr lang="en" dirty="0"/>
              <a:t>Provides object security (unlike DNS over TLS, which would provide channel security)</a:t>
            </a:r>
            <a:endParaRPr dirty="0"/>
          </a:p>
          <a:p>
            <a:pPr marL="914400" lvl="1" indent="-317500" algn="l" rtl="0">
              <a:spcBef>
                <a:spcPts val="0"/>
              </a:spcBef>
              <a:spcAft>
                <a:spcPts val="0"/>
              </a:spcAft>
              <a:buSzPts val="1400"/>
              <a:buChar char="○"/>
            </a:pPr>
            <a:r>
              <a:rPr lang="en" dirty="0"/>
              <a:t>Uses signatures to cryptographically verify records</a:t>
            </a:r>
            <a:endParaRPr dirty="0"/>
          </a:p>
          <a:p>
            <a:pPr marL="914400" lvl="1" indent="-317500" algn="l" rtl="0">
              <a:spcBef>
                <a:spcPts val="0"/>
              </a:spcBef>
              <a:spcAft>
                <a:spcPts val="0"/>
              </a:spcAft>
              <a:buSzPts val="1400"/>
              <a:buChar char="○"/>
            </a:pPr>
            <a:r>
              <a:rPr lang="en" dirty="0"/>
              <a:t>Uses a hierarchical public key infrastructure to delegate trust from the trust anchor (root)</a:t>
            </a:r>
            <a:endParaRPr dirty="0"/>
          </a:p>
          <a:p>
            <a:pPr marL="457200" lvl="0" indent="-342900" algn="l" rtl="0">
              <a:spcBef>
                <a:spcPts val="0"/>
              </a:spcBef>
              <a:spcAft>
                <a:spcPts val="0"/>
              </a:spcAft>
              <a:buSzPts val="1800"/>
              <a:buChar char="●"/>
            </a:pPr>
            <a:endParaRPr dirty="0"/>
          </a:p>
        </p:txBody>
      </p:sp>
      <p:sp>
        <p:nvSpPr>
          <p:cNvPr id="899" name="Google Shape;89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6</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9</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3070</Words>
  <Application>Microsoft Macintosh PowerPoint</Application>
  <PresentationFormat>On-screen Show (16:9)</PresentationFormat>
  <Paragraphs>444</Paragraphs>
  <Slides>40</Slides>
  <Notes>40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Google Sans</vt:lpstr>
      <vt:lpstr>Arial</vt:lpstr>
      <vt:lpstr>Calibri</vt:lpstr>
      <vt:lpstr>Courier New</vt:lpstr>
      <vt:lpstr>CS 161</vt:lpstr>
      <vt:lpstr>Announcement  </vt:lpstr>
      <vt:lpstr>Today’s Plan</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lpstr>More Important Concepts</vt:lpstr>
      <vt:lpstr>Low Level Attacks</vt:lpstr>
      <vt:lpstr>Summary</vt:lpstr>
      <vt:lpstr>Summary</vt:lpstr>
      <vt:lpstr>Summary</vt:lpstr>
      <vt:lpstr>Transmission Control Protocol (TCP)</vt:lpstr>
      <vt:lpstr>User Datagram Protocol (UDP)</vt:lpstr>
      <vt:lpstr>TLS</vt:lpstr>
      <vt:lpstr>Today: Secure Internet Communication with TLS</vt:lpstr>
      <vt:lpstr>TLS: Summary</vt:lpstr>
      <vt:lpstr>TLS: Summary</vt:lpstr>
      <vt:lpstr>DNS: Summary</vt:lpstr>
      <vt:lpstr>DNS: Summary</vt:lpstr>
      <vt:lpstr>DNS Security: Summary</vt:lpstr>
      <vt:lpstr>DNSSEC: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33</cp:revision>
  <dcterms:modified xsi:type="dcterms:W3CDTF">2023-10-29T03:09:00Z</dcterms:modified>
</cp:coreProperties>
</file>