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5"/>
  </p:notesMasterIdLst>
  <p:sldIdLst>
    <p:sldId id="330"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604CA-AD57-4AB2-B3D3-69E05442DE48}">
  <a:tblStyle styleId="{BFE604CA-AD57-4AB2-B3D3-69E05442D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0"/>
    <p:restoredTop sz="92588"/>
  </p:normalViewPr>
  <p:slideViewPr>
    <p:cSldViewPr snapToGrid="0">
      <p:cViewPr varScale="1">
        <p:scale>
          <a:sx n="354" d="100"/>
          <a:sy n="354" d="100"/>
        </p:scale>
        <p:origin x="2872" y="184"/>
      </p:cViewPr>
      <p:guideLst>
        <p:guide orient="horz" pos="1620"/>
        <p:guide pos="2880"/>
      </p:guideLst>
    </p:cSldViewPr>
  </p:slideViewPr>
  <p:outlineViewPr>
    <p:cViewPr>
      <p:scale>
        <a:sx n="33" d="100"/>
        <a:sy n="33" d="100"/>
      </p:scale>
      <p:origin x="0" y="-274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Frame_(networkin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Protocol_data_uni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military.com/history/operation-ivy-bells.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f16c788ae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f16c788ae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f16c788a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f16c788a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6f16c788a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6f16c788a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6f16c788ae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6f16c788a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6f16c788ae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6f16c788ae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6f16c788ae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6f16c788ae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f16c788ae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6f16c788a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6f16c788ae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6f16c788ae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6f16c788ae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6f16c788ae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6f16c788ae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6f16c788ae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6f16c788a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6f16c788a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The data link layer is concerned with local delivery of </a:t>
            </a:r>
            <a:r>
              <a:rPr lang="en-US" b="0" i="0" u="none" strike="noStrike" dirty="0">
                <a:solidFill>
                  <a:srgbClr val="3366CC"/>
                </a:solidFill>
                <a:effectLst/>
                <a:latin typeface="Arial" panose="020B0604020202020204" pitchFamily="34" charset="0"/>
                <a:hlinkClick r:id="rId3" tooltip="Frame (networking)"/>
              </a:rPr>
              <a:t>frames</a:t>
            </a:r>
            <a:r>
              <a:rPr lang="en-US" b="0" i="0" dirty="0">
                <a:solidFill>
                  <a:srgbClr val="202122"/>
                </a:solidFill>
                <a:effectLst/>
                <a:latin typeface="Arial" panose="020B0604020202020204" pitchFamily="34" charset="0"/>
              </a:rPr>
              <a:t> between nodes on the same level of the network. </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Data-link frames, as these </a:t>
            </a:r>
            <a:r>
              <a:rPr lang="en-US" b="0" i="0" u="none" strike="noStrike" dirty="0">
                <a:solidFill>
                  <a:srgbClr val="3366CC"/>
                </a:solidFill>
                <a:effectLst/>
                <a:latin typeface="Arial" panose="020B0604020202020204" pitchFamily="34" charset="0"/>
                <a:hlinkClick r:id="rId4" tooltip="Protocol data unit"/>
              </a:rPr>
              <a:t>protocol data units</a:t>
            </a:r>
            <a:r>
              <a:rPr lang="en-US" b="0" i="0" dirty="0">
                <a:solidFill>
                  <a:srgbClr val="202122"/>
                </a:solidFill>
                <a:effectLst/>
                <a:latin typeface="Arial" panose="020B0604020202020204" pitchFamily="34" charset="0"/>
              </a:rPr>
              <a:t> are called, do not cross the boundaries of a local area network. Inter-network routing and global addressing are higher-layer functions, allowing data-link protocols to focus on local delivery, addressing, and media arbitration.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6f16c788ae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6f16c788ae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6f16c788ae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6f16c788ae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made this a white slide, but should it be?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6f16c788a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6f16c788a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6f16c788ae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6f16c788ae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6f16c788ae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6f16c788ae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f16c788ae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f16c788ae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6f16c788ae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6f16c788ae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6f16c788ae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6f16c788ae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6f16c788ae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6f16c788ae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Why take different routes? What might happen?</a:t>
            </a:r>
          </a:p>
          <a:p>
            <a:pPr marL="0" lvl="0" indent="0" algn="l" rtl="0">
              <a:spcBef>
                <a:spcPts val="0"/>
              </a:spcBef>
              <a:spcAft>
                <a:spcPts val="0"/>
              </a:spcAft>
              <a:buNone/>
            </a:pPr>
            <a:endParaRPr lang="en" dirty="0"/>
          </a:p>
          <a:p>
            <a:pPr marL="0" lvl="0" indent="0" algn="l" rtl="0">
              <a:spcBef>
                <a:spcPts val="0"/>
              </a:spcBef>
              <a:spcAft>
                <a:spcPts val="0"/>
              </a:spcAft>
              <a:buNone/>
            </a:pPr>
            <a:r>
              <a:rPr lang="en-US" b="0" i="0" dirty="0">
                <a:solidFill>
                  <a:srgbClr val="222222"/>
                </a:solidFill>
                <a:effectLst/>
                <a:latin typeface="-apple-system"/>
              </a:rPr>
              <a:t>If      layer 3 is like the address on a piece of mail, </a:t>
            </a:r>
          </a:p>
          <a:p>
            <a:pPr marL="0" lvl="0" indent="0" algn="l" rtl="0">
              <a:spcBef>
                <a:spcPts val="0"/>
              </a:spcBef>
              <a:spcAft>
                <a:spcPts val="0"/>
              </a:spcAft>
              <a:buNone/>
            </a:pPr>
            <a:r>
              <a:rPr lang="en-US" b="0" i="0" dirty="0">
                <a:solidFill>
                  <a:srgbClr val="222222"/>
                </a:solidFill>
                <a:effectLst/>
                <a:latin typeface="-apple-system"/>
              </a:rPr>
              <a:t>then layer 2 is like indicating the office number or apartment number at that address. Ethernet is the protocol most used here.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f962436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f962436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6f16c788ae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6f16c788ae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Source address, destination address, header checksum, fragment offset, and data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6f16c788ae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6f16c788ae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6f16c788ae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6f16c788ae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6f16c788ae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6f16c788ae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6f16c788ae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6f16c788ae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6f16c788ae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6f16c788ae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6f16c788ae_0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6f16c788ae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6f16c788ae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6f16c788ae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6f16c788ae_0_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6f16c788ae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6f16c788ae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6f16c788ae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6f16c788ae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6f16c788a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6f16c788ae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6f16c788ae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6f16c788ae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6f16c788ae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6f16c788ae_0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6f16c788ae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6f16c788ae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6f16c788a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6f16c788ae_0_10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6f16c788a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6f16c788ae_0_1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6f16c788ae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6f16c788ae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6f16c788ae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6f16c788ae_0_1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6f16c788ae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6f16c788ae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6f16c788ae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6f16c788ae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6f16c788ae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f16c788a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f16c788a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6f207837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6f20783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f207837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f207837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6f207837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6f207837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6f207837e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6f207837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6f207837e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6f207837e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https://www.military.com/history/operation-ivy-bells.html</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6f207837e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6f207837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f207837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6f207837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6f207837e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6f207837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6f207837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6f207837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f16c788ae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f16c788ae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6f207837e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6f207837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6f207837e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6f207837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6f207837e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6f207837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6f207837e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6f207837e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6f207837e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6f207837e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6f207837e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6f207837e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6f207837e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6f207837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6f207837e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6f207837e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D5156"/>
                </a:solidFill>
                <a:effectLst/>
                <a:latin typeface="Google Sans"/>
              </a:rPr>
              <a:t>The Wireless Gateway acts as a modem (connection to the Internet) and a router (connecting multiple devices within the home)</a:t>
            </a: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6f207837e6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6f207837e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6f207837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6f207837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6f16c788ae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6f16c788ae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6f207837e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6f207837e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6f207837e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6f207837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f207837e6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f207837e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6f207837e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6f207837e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slide from FA21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f16c788a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f16c788a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6f16c788ae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6f16c788ae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F1693864-2045-8E82-F959-CC6422D428F7}"/>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800" dirty="0"/>
              <a:t>Project #1 due today </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Assignment #3 release today </a:t>
            </a:r>
          </a:p>
          <a:p>
            <a:pPr lvl="1" indent="-342900">
              <a:buSzPts val="1800"/>
              <a:buChar char="●"/>
            </a:pPr>
            <a:r>
              <a:rPr lang="en-US" sz="1800" dirty="0"/>
              <a:t>To be released at 11:59am</a:t>
            </a:r>
          </a:p>
          <a:p>
            <a:pPr lvl="1" indent="-342900">
              <a:buSzPts val="1800"/>
              <a:buChar char="●"/>
            </a:pPr>
            <a:r>
              <a:rPr lang="en-US" sz="1800" dirty="0"/>
              <a:t>Due Nov.9 11:59pm</a:t>
            </a:r>
          </a:p>
          <a:p>
            <a:pPr marL="457200" lvl="0" indent="-342900" algn="l" rtl="0">
              <a:spcBef>
                <a:spcPts val="0"/>
              </a:spcBef>
              <a:spcAft>
                <a:spcPts val="0"/>
              </a:spcAft>
              <a:buSzPts val="1800"/>
              <a:buChar char="●"/>
            </a:pPr>
            <a:endParaRPr lang="en-US" sz="2800" dirty="0"/>
          </a:p>
          <a:p>
            <a:r>
              <a:rPr lang="en-US" sz="2800" dirty="0"/>
              <a:t>Project #2 to be released next Thursday</a:t>
            </a:r>
          </a:p>
          <a:p>
            <a:pPr lvl="1" indent="-342900">
              <a:buSzPts val="1800"/>
              <a:buChar char="●"/>
            </a:pPr>
            <a:r>
              <a:rPr lang="en-US" sz="1900" dirty="0"/>
              <a:t>To be released at Nov.2 11:59am</a:t>
            </a:r>
          </a:p>
          <a:p>
            <a:pPr lvl="1" indent="-342900">
              <a:buSzPts val="1800"/>
              <a:buChar char="●"/>
            </a:pPr>
            <a:r>
              <a:rPr lang="en-US" sz="1900" dirty="0"/>
              <a:t>Due Nov.16 11:59pm</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grpSp>
        <p:nvGrpSpPr>
          <p:cNvPr id="153" name="Google Shape;153;p27"/>
          <p:cNvGrpSpPr/>
          <p:nvPr/>
        </p:nvGrpSpPr>
        <p:grpSpPr>
          <a:xfrm>
            <a:off x="1500288" y="1189450"/>
            <a:ext cx="818624" cy="1232425"/>
            <a:chOff x="1500288" y="1189450"/>
            <a:chExt cx="818624" cy="1232425"/>
          </a:xfrm>
        </p:grpSpPr>
        <p:pic>
          <p:nvPicPr>
            <p:cNvPr id="154" name="Google Shape;154;p27"/>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55" name="Google Shape;155;p27"/>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grpSp>
      <p:pic>
        <p:nvPicPr>
          <p:cNvPr id="156" name="Google Shape;156;p27"/>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grpSp>
        <p:nvGrpSpPr>
          <p:cNvPr id="157" name="Google Shape;157;p27"/>
          <p:cNvGrpSpPr/>
          <p:nvPr/>
        </p:nvGrpSpPr>
        <p:grpSpPr>
          <a:xfrm>
            <a:off x="6852438" y="1189450"/>
            <a:ext cx="818624" cy="1232425"/>
            <a:chOff x="6852438" y="1189450"/>
            <a:chExt cx="818624" cy="1232425"/>
          </a:xfrm>
        </p:grpSpPr>
        <p:pic>
          <p:nvPicPr>
            <p:cNvPr id="158" name="Google Shape;158;p27"/>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59" name="Google Shape;159;p27"/>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grpSp>
      <p:pic>
        <p:nvPicPr>
          <p:cNvPr id="160" name="Google Shape;160;p27"/>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sp>
        <p:nvSpPr>
          <p:cNvPr id="161" name="Google Shape;161;p27"/>
          <p:cNvSpPr/>
          <p:nvPr/>
        </p:nvSpPr>
        <p:spPr>
          <a:xfrm>
            <a:off x="2729750" y="27115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62" name="Google Shape;162;p27"/>
          <p:cNvSpPr txBox="1"/>
          <p:nvPr/>
        </p:nvSpPr>
        <p:spPr>
          <a:xfrm>
            <a:off x="2867300" y="30761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69" name="Google Shape;169;p28"/>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70" name="Google Shape;170;p28"/>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71" name="Google Shape;171;p28"/>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172" name="Google Shape;172;p28"/>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173" name="Google Shape;173;p28"/>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74" name="Google Shape;174;p28"/>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175" name="Google Shape;175;p28"/>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176" name="Google Shape;176;p28"/>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177" name="Google Shape;177;p28"/>
          <p:cNvSpPr/>
          <p:nvPr/>
        </p:nvSpPr>
        <p:spPr>
          <a:xfrm>
            <a:off x="2741225" y="3619225"/>
            <a:ext cx="16893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Mail to: 123 Bob St</a:t>
            </a:r>
            <a:endParaRPr/>
          </a:p>
        </p:txBody>
      </p:sp>
      <p:sp>
        <p:nvSpPr>
          <p:cNvPr id="178" name="Google Shape;178;p28"/>
          <p:cNvSpPr/>
          <p:nvPr/>
        </p:nvSpPr>
        <p:spPr>
          <a:xfrm>
            <a:off x="2832650" y="401250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79" name="Google Shape;179;p28"/>
          <p:cNvSpPr txBox="1"/>
          <p:nvPr/>
        </p:nvSpPr>
        <p:spPr>
          <a:xfrm>
            <a:off x="2970200" y="437710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80" name="Google Shape;18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86" name="Google Shape;186;p29"/>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87" name="Google Shape;187;p29"/>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88" name="Google Shape;188;p29"/>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189" name="Google Shape;189;p29"/>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190" name="Google Shape;190;p29"/>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91" name="Google Shape;191;p29"/>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192" name="Google Shape;192;p29"/>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193" name="Google Shape;193;p29"/>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194" name="Google Shape;194;p29"/>
          <p:cNvSpPr/>
          <p:nvPr/>
        </p:nvSpPr>
        <p:spPr>
          <a:xfrm>
            <a:off x="4834800" y="3707475"/>
            <a:ext cx="16893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Mail to: 123 Bob St</a:t>
            </a:r>
            <a:endParaRPr/>
          </a:p>
        </p:txBody>
      </p:sp>
      <p:sp>
        <p:nvSpPr>
          <p:cNvPr id="195" name="Google Shape;195;p29"/>
          <p:cNvSpPr/>
          <p:nvPr/>
        </p:nvSpPr>
        <p:spPr>
          <a:xfrm>
            <a:off x="4926225" y="41007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96" name="Google Shape;196;p29"/>
          <p:cNvSpPr txBox="1"/>
          <p:nvPr/>
        </p:nvSpPr>
        <p:spPr>
          <a:xfrm>
            <a:off x="5063775" y="44653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03" name="Google Shape;203;p30"/>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04" name="Google Shape;204;p30"/>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05" name="Google Shape;205;p30"/>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06" name="Google Shape;206;p30"/>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207" name="Google Shape;207;p30"/>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08" name="Google Shape;208;p30"/>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09" name="Google Shape;209;p30"/>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10" name="Google Shape;210;p30"/>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211" name="Google Shape;211;p30"/>
          <p:cNvSpPr/>
          <p:nvPr/>
        </p:nvSpPr>
        <p:spPr>
          <a:xfrm>
            <a:off x="5078625" y="28053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212" name="Google Shape;212;p30"/>
          <p:cNvSpPr txBox="1"/>
          <p:nvPr/>
        </p:nvSpPr>
        <p:spPr>
          <a:xfrm>
            <a:off x="5216175" y="31699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213" name="Google Shape;2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19" name="Google Shape;219;p31"/>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20" name="Google Shape;220;p31"/>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21" name="Google Shape;221;p31"/>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22" name="Google Shape;222;p31"/>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223" name="Google Shape;223;p31"/>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24" name="Google Shape;224;p31"/>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25" name="Google Shape;225;p31"/>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26" name="Google Shape;226;p31"/>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227" name="Google Shape;227;p31"/>
          <p:cNvSpPr txBox="1"/>
          <p:nvPr/>
        </p:nvSpPr>
        <p:spPr>
          <a:xfrm>
            <a:off x="5493100" y="1761375"/>
            <a:ext cx="11724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228" name="Google Shape;22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34" name="Google Shape;234;p32"/>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35" name="Google Shape;235;p32"/>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36" name="Google Shape;236;p32"/>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37" name="Google Shape;237;p32"/>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cxnSp>
        <p:nvCxnSpPr>
          <p:cNvPr id="238" name="Google Shape;238;p32"/>
          <p:cNvCxnSpPr>
            <a:stCxn id="234" idx="2"/>
            <a:endCxn id="236" idx="0"/>
          </p:cNvCxnSpPr>
          <p:nvPr/>
        </p:nvCxnSpPr>
        <p:spPr>
          <a:xfrm>
            <a:off x="1909599" y="2421875"/>
            <a:ext cx="0" cy="3729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32"/>
          <p:cNvCxnSpPr>
            <a:stCxn id="236" idx="2"/>
            <a:endCxn id="237" idx="0"/>
          </p:cNvCxnSpPr>
          <p:nvPr/>
        </p:nvCxnSpPr>
        <p:spPr>
          <a:xfrm>
            <a:off x="1909599" y="3627010"/>
            <a:ext cx="0" cy="3729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2"/>
          <p:cNvCxnSpPr/>
          <p:nvPr/>
        </p:nvCxnSpPr>
        <p:spPr>
          <a:xfrm>
            <a:off x="2772763" y="1961475"/>
            <a:ext cx="3598500" cy="0"/>
          </a:xfrm>
          <a:prstGeom prst="straightConnector1">
            <a:avLst/>
          </a:prstGeom>
          <a:noFill/>
          <a:ln w="9525" cap="flat" cmpd="sng">
            <a:solidFill>
              <a:schemeClr val="dk2"/>
            </a:solidFill>
            <a:prstDash val="solid"/>
            <a:round/>
            <a:headEnd type="triangle" w="med" len="med"/>
            <a:tailEnd type="triangle" w="med" len="med"/>
          </a:ln>
        </p:spPr>
      </p:cxnSp>
      <p:cxnSp>
        <p:nvCxnSpPr>
          <p:cNvPr id="241" name="Google Shape;241;p32"/>
          <p:cNvCxnSpPr/>
          <p:nvPr/>
        </p:nvCxnSpPr>
        <p:spPr>
          <a:xfrm>
            <a:off x="2772750" y="3166613"/>
            <a:ext cx="3598500" cy="0"/>
          </a:xfrm>
          <a:prstGeom prst="straightConnector1">
            <a:avLst/>
          </a:prstGeom>
          <a:noFill/>
          <a:ln w="9525" cap="flat" cmpd="sng">
            <a:solidFill>
              <a:schemeClr val="dk2"/>
            </a:solidFill>
            <a:prstDash val="solid"/>
            <a:round/>
            <a:headEnd type="triangle" w="med" len="med"/>
            <a:tailEnd type="triangle" w="med" len="med"/>
          </a:ln>
        </p:spPr>
      </p:cxnSp>
      <p:cxnSp>
        <p:nvCxnSpPr>
          <p:cNvPr id="242" name="Google Shape;242;p32"/>
          <p:cNvCxnSpPr/>
          <p:nvPr/>
        </p:nvCxnSpPr>
        <p:spPr>
          <a:xfrm>
            <a:off x="2772738" y="4405650"/>
            <a:ext cx="3598500" cy="0"/>
          </a:xfrm>
          <a:prstGeom prst="straightConnector1">
            <a:avLst/>
          </a:prstGeom>
          <a:noFill/>
          <a:ln w="9525" cap="flat" cmpd="sng">
            <a:solidFill>
              <a:schemeClr val="dk2"/>
            </a:solidFill>
            <a:prstDash val="solid"/>
            <a:round/>
            <a:headEnd type="triangle" w="med" len="med"/>
            <a:tailEnd type="triangle" w="med" len="med"/>
          </a:ln>
        </p:spPr>
      </p:cxnSp>
      <p:pic>
        <p:nvPicPr>
          <p:cNvPr id="243" name="Google Shape;243;p32"/>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44" name="Google Shape;244;p32"/>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45" name="Google Shape;245;p32"/>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46" name="Google Shape;246;p32"/>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cxnSp>
        <p:nvCxnSpPr>
          <p:cNvPr id="247" name="Google Shape;247;p32"/>
          <p:cNvCxnSpPr>
            <a:stCxn id="243" idx="2"/>
            <a:endCxn id="245" idx="0"/>
          </p:cNvCxnSpPr>
          <p:nvPr/>
        </p:nvCxnSpPr>
        <p:spPr>
          <a:xfrm>
            <a:off x="7261749" y="2421875"/>
            <a:ext cx="0" cy="372900"/>
          </a:xfrm>
          <a:prstGeom prst="straightConnector1">
            <a:avLst/>
          </a:prstGeom>
          <a:noFill/>
          <a:ln w="9525" cap="flat" cmpd="sng">
            <a:solidFill>
              <a:schemeClr val="dk2"/>
            </a:solidFill>
            <a:prstDash val="solid"/>
            <a:round/>
            <a:headEnd type="none" w="med" len="med"/>
            <a:tailEnd type="none" w="med" len="med"/>
          </a:ln>
        </p:spPr>
      </p:cxnSp>
      <p:sp>
        <p:nvSpPr>
          <p:cNvPr id="248" name="Google Shape;248;p32"/>
          <p:cNvSpPr txBox="1"/>
          <p:nvPr/>
        </p:nvSpPr>
        <p:spPr>
          <a:xfrm>
            <a:off x="3469175" y="1018075"/>
            <a:ext cx="29865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Each layer communicates with each other, relying on abstractions below them!</a:t>
            </a:r>
            <a:endParaRPr/>
          </a:p>
        </p:txBody>
      </p:sp>
      <p:cxnSp>
        <p:nvCxnSpPr>
          <p:cNvPr id="249" name="Google Shape;249;p32"/>
          <p:cNvCxnSpPr>
            <a:stCxn id="245" idx="2"/>
            <a:endCxn id="246" idx="0"/>
          </p:cNvCxnSpPr>
          <p:nvPr/>
        </p:nvCxnSpPr>
        <p:spPr>
          <a:xfrm>
            <a:off x="7261749" y="3627010"/>
            <a:ext cx="0" cy="37290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32"/>
          <p:cNvSpPr txBox="1"/>
          <p:nvPr/>
        </p:nvSpPr>
        <p:spPr>
          <a:xfrm>
            <a:off x="35300" y="1684425"/>
            <a:ext cx="113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Relies upon</a:t>
            </a:r>
            <a:r>
              <a:rPr lang="en" sz="800"/>
              <a:t>: Sending messages to people</a:t>
            </a:r>
            <a:endParaRPr sz="800"/>
          </a:p>
        </p:txBody>
      </p:sp>
      <p:sp>
        <p:nvSpPr>
          <p:cNvPr id="251" name="Google Shape;251;p32"/>
          <p:cNvSpPr txBox="1"/>
          <p:nvPr/>
        </p:nvSpPr>
        <p:spPr>
          <a:xfrm>
            <a:off x="35300" y="2810675"/>
            <a:ext cx="1137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Sending messages to people</a:t>
            </a:r>
            <a:endParaRPr sz="800"/>
          </a:p>
          <a:p>
            <a:pPr marL="0" lvl="0" indent="0" algn="l" rtl="0">
              <a:spcBef>
                <a:spcPts val="0"/>
              </a:spcBef>
              <a:spcAft>
                <a:spcPts val="0"/>
              </a:spcAft>
              <a:buNone/>
            </a:pPr>
            <a:r>
              <a:rPr lang="en" sz="800" b="1"/>
              <a:t>Relies upon</a:t>
            </a:r>
            <a:r>
              <a:rPr lang="en" sz="800"/>
              <a:t>: Sending messages to addresses</a:t>
            </a:r>
            <a:endParaRPr sz="800"/>
          </a:p>
        </p:txBody>
      </p:sp>
      <p:sp>
        <p:nvSpPr>
          <p:cNvPr id="252" name="Google Shape;252;p32"/>
          <p:cNvSpPr txBox="1"/>
          <p:nvPr/>
        </p:nvSpPr>
        <p:spPr>
          <a:xfrm>
            <a:off x="35300" y="4128588"/>
            <a:ext cx="113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Sending messages to addresses</a:t>
            </a:r>
            <a:endParaRPr sz="800"/>
          </a:p>
        </p:txBody>
      </p:sp>
      <p:sp>
        <p:nvSpPr>
          <p:cNvPr id="253" name="Google Shape;25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OSI Model</a:t>
            </a:r>
            <a:endParaRPr/>
          </a:p>
        </p:txBody>
      </p:sp>
      <p:sp>
        <p:nvSpPr>
          <p:cNvPr id="259" name="Google Shape;259;p33"/>
          <p:cNvSpPr/>
          <p:nvPr/>
        </p:nvSpPr>
        <p:spPr>
          <a:xfrm>
            <a:off x="66840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260" name="Google Shape;260;p33"/>
          <p:cNvSpPr/>
          <p:nvPr/>
        </p:nvSpPr>
        <p:spPr>
          <a:xfrm>
            <a:off x="66840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261" name="Google Shape;261;p33"/>
          <p:cNvSpPr/>
          <p:nvPr/>
        </p:nvSpPr>
        <p:spPr>
          <a:xfrm>
            <a:off x="66840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262" name="Google Shape;262;p33"/>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263" name="Google Shape;263;p33"/>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64" name="Google Shape;264;p33"/>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65" name="Google Shape;265;p33"/>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266" name="Google Shape;266;p33"/>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267" name="Google Shape;267;p33"/>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268" name="Google Shape;268;p33"/>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
        <p:nvSpPr>
          <p:cNvPr id="269" name="Google Shape;269;p3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OSI model: </a:t>
            </a:r>
            <a:r>
              <a:rPr lang="en"/>
              <a:t>Open Systems Interconnection model, a layered model of Internet communication</a:t>
            </a:r>
            <a:endParaRPr/>
          </a:p>
          <a:p>
            <a:pPr marL="914400" lvl="1" indent="-317500" algn="l" rtl="0">
              <a:spcBef>
                <a:spcPts val="0"/>
              </a:spcBef>
              <a:spcAft>
                <a:spcPts val="0"/>
              </a:spcAft>
              <a:buSzPts val="1400"/>
              <a:buChar char="○"/>
            </a:pPr>
            <a:r>
              <a:rPr lang="en"/>
              <a:t>Originally divided into 7 layers</a:t>
            </a:r>
            <a:endParaRPr/>
          </a:p>
          <a:p>
            <a:pPr marL="1371600" lvl="2" indent="-317500" algn="l" rtl="0">
              <a:spcBef>
                <a:spcPts val="0"/>
              </a:spcBef>
              <a:spcAft>
                <a:spcPts val="0"/>
              </a:spcAft>
              <a:buSzPts val="1400"/>
              <a:buChar char="■"/>
            </a:pPr>
            <a:r>
              <a:rPr lang="en"/>
              <a:t>But layers 5 and 6 aren’t used in the real world, so we ignore them</a:t>
            </a:r>
            <a:endParaRPr/>
          </a:p>
          <a:p>
            <a:pPr marL="1371600" lvl="2" indent="-317500" algn="l" rtl="0">
              <a:spcBef>
                <a:spcPts val="0"/>
              </a:spcBef>
              <a:spcAft>
                <a:spcPts val="0"/>
              </a:spcAft>
              <a:buSzPts val="1400"/>
              <a:buChar char="■"/>
            </a:pPr>
            <a:r>
              <a:rPr lang="en"/>
              <a:t>And we’ll talk about layer 4.5 for encryption later</a:t>
            </a:r>
            <a:endParaRPr/>
          </a:p>
          <a:p>
            <a:pPr marL="457200" lvl="0" indent="-342900" algn="l" rtl="0">
              <a:spcBef>
                <a:spcPts val="0"/>
              </a:spcBef>
              <a:spcAft>
                <a:spcPts val="0"/>
              </a:spcAft>
              <a:buSzPts val="1800"/>
              <a:buChar char="●"/>
            </a:pPr>
            <a:r>
              <a:rPr lang="en"/>
              <a:t>Same reliance upon abstraction</a:t>
            </a:r>
            <a:endParaRPr/>
          </a:p>
          <a:p>
            <a:pPr marL="914400" lvl="1" indent="-317500" algn="l" rtl="0">
              <a:spcBef>
                <a:spcPts val="0"/>
              </a:spcBef>
              <a:spcAft>
                <a:spcPts val="0"/>
              </a:spcAft>
              <a:buSzPts val="1400"/>
              <a:buChar char="○"/>
            </a:pPr>
            <a:r>
              <a:rPr lang="en"/>
              <a:t>A layer can be implemented in different ways without affecting other layers</a:t>
            </a:r>
            <a:endParaRPr/>
          </a:p>
          <a:p>
            <a:pPr marL="914400" lvl="1" indent="-317500" algn="l" rtl="0">
              <a:spcBef>
                <a:spcPts val="0"/>
              </a:spcBef>
              <a:spcAft>
                <a:spcPts val="0"/>
              </a:spcAft>
              <a:buSzPts val="1400"/>
              <a:buChar char="○"/>
            </a:pPr>
            <a:r>
              <a:rPr lang="en"/>
              <a:t>A layer’s protocol can be substituted with another protocol without affecting other layers</a:t>
            </a:r>
            <a:endParaRPr/>
          </a:p>
        </p:txBody>
      </p:sp>
      <p:sp>
        <p:nvSpPr>
          <p:cNvPr id="270" name="Google Shape;27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bits from one device to another</a:t>
            </a:r>
            <a:endParaRPr/>
          </a:p>
          <a:p>
            <a:pPr marL="914400" lvl="1" indent="-317500" algn="l" rtl="0">
              <a:spcBef>
                <a:spcPts val="0"/>
              </a:spcBef>
              <a:spcAft>
                <a:spcPts val="0"/>
              </a:spcAft>
              <a:buSzPts val="1400"/>
              <a:buChar char="○"/>
            </a:pPr>
            <a:r>
              <a:rPr lang="en"/>
              <a:t>Encodes bits to send them over a physical link</a:t>
            </a:r>
            <a:endParaRPr/>
          </a:p>
          <a:p>
            <a:pPr marL="1371600" lvl="2" indent="-317500" algn="l" rtl="0">
              <a:spcBef>
                <a:spcPts val="0"/>
              </a:spcBef>
              <a:spcAft>
                <a:spcPts val="0"/>
              </a:spcAft>
              <a:buSzPts val="1400"/>
              <a:buChar char="■"/>
            </a:pPr>
            <a:r>
              <a:rPr lang="en"/>
              <a:t>Patterns of voltage levels</a:t>
            </a:r>
            <a:endParaRPr/>
          </a:p>
          <a:p>
            <a:pPr marL="1371600" lvl="2" indent="-317500" algn="l" rtl="0">
              <a:spcBef>
                <a:spcPts val="0"/>
              </a:spcBef>
              <a:spcAft>
                <a:spcPts val="0"/>
              </a:spcAft>
              <a:buSzPts val="1400"/>
              <a:buChar char="■"/>
            </a:pPr>
            <a:r>
              <a:rPr lang="en"/>
              <a:t>Photon intensities</a:t>
            </a:r>
            <a:endParaRPr/>
          </a:p>
          <a:p>
            <a:pPr marL="1371600" lvl="2" indent="-317500" algn="l" rtl="0">
              <a:spcBef>
                <a:spcPts val="0"/>
              </a:spcBef>
              <a:spcAft>
                <a:spcPts val="0"/>
              </a:spcAft>
              <a:buSzPts val="1400"/>
              <a:buChar char="■"/>
            </a:pPr>
            <a:r>
              <a:rPr lang="en"/>
              <a:t>RF modulation</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Wi-Fi radios (IEEE 802.11)</a:t>
            </a:r>
            <a:endParaRPr/>
          </a:p>
          <a:p>
            <a:pPr marL="914400" lvl="1" indent="-317500" algn="l" rtl="0">
              <a:spcBef>
                <a:spcPts val="0"/>
              </a:spcBef>
              <a:spcAft>
                <a:spcPts val="0"/>
              </a:spcAft>
              <a:buSzPts val="1400"/>
              <a:buChar char="○"/>
            </a:pPr>
            <a:r>
              <a:rPr lang="en"/>
              <a:t>Ethernet voltages (IEEE 802.3)</a:t>
            </a:r>
            <a:endParaRPr/>
          </a:p>
        </p:txBody>
      </p:sp>
      <p:sp>
        <p:nvSpPr>
          <p:cNvPr id="276" name="Google Shape;27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1: Physical Layer</a:t>
            </a:r>
            <a:endParaRPr/>
          </a:p>
        </p:txBody>
      </p:sp>
      <p:sp>
        <p:nvSpPr>
          <p:cNvPr id="277" name="Google Shape;277;p34"/>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78" name="Google Shape;278;p34"/>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79" name="Google Shape;279;p34"/>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280" name="Google Shape;280;p34"/>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281" name="Google Shape;281;p34"/>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282" name="Google Shape;282;p34"/>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283" name="Google Shape;283;p34"/>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284" name="Google Shape;284;p34"/>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285" name="Google Shape;285;p34"/>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286" name="Google Shape;286;p34"/>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287" name="Google Shape;28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1: Physical Layer</a:t>
            </a:r>
            <a:endParaRPr/>
          </a:p>
        </p:txBody>
      </p:sp>
      <p:sp>
        <p:nvSpPr>
          <p:cNvPr id="293" name="Google Shape;293;p35"/>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94" name="Google Shape;294;p35"/>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95" name="Google Shape;295;p35"/>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296" name="Google Shape;296;p35"/>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297" name="Google Shape;297;p35"/>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298" name="Google Shape;298;p35"/>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299" name="Google Shape;299;p35"/>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300" name="Google Shape;300;p35"/>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01" name="Google Shape;301;p35"/>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02" name="Google Shape;302;p35"/>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03" name="Google Shape;303;p35"/>
          <p:cNvSpPr/>
          <p:nvPr/>
        </p:nvSpPr>
        <p:spPr>
          <a:xfrm>
            <a:off x="905150" y="28192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304" name="Google Shape;304;p35"/>
          <p:cNvSpPr/>
          <p:nvPr/>
        </p:nvSpPr>
        <p:spPr>
          <a:xfrm>
            <a:off x="4454450" y="28192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cxnSp>
        <p:nvCxnSpPr>
          <p:cNvPr id="305" name="Google Shape;305;p35"/>
          <p:cNvCxnSpPr>
            <a:stCxn id="303" idx="6"/>
            <a:endCxn id="304" idx="2"/>
          </p:cNvCxnSpPr>
          <p:nvPr/>
        </p:nvCxnSpPr>
        <p:spPr>
          <a:xfrm>
            <a:off x="1411550" y="3072475"/>
            <a:ext cx="3042900" cy="0"/>
          </a:xfrm>
          <a:prstGeom prst="straightConnector1">
            <a:avLst/>
          </a:prstGeom>
          <a:noFill/>
          <a:ln w="9525" cap="flat" cmpd="sng">
            <a:solidFill>
              <a:schemeClr val="dk2"/>
            </a:solidFill>
            <a:prstDash val="solid"/>
            <a:round/>
            <a:headEnd type="triangle" w="med" len="med"/>
            <a:tailEnd type="triangle" w="med" len="med"/>
          </a:ln>
        </p:spPr>
      </p:cxnSp>
      <p:sp>
        <p:nvSpPr>
          <p:cNvPr id="306" name="Google Shape;306;p35"/>
          <p:cNvSpPr txBox="1"/>
          <p:nvPr/>
        </p:nvSpPr>
        <p:spPr>
          <a:xfrm>
            <a:off x="2233850" y="2733775"/>
            <a:ext cx="1398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01110111…01</a:t>
            </a:r>
            <a:endParaRPr sz="1000"/>
          </a:p>
        </p:txBody>
      </p:sp>
      <p:sp>
        <p:nvSpPr>
          <p:cNvPr id="307" name="Google Shape;307;p35"/>
          <p:cNvSpPr txBox="1"/>
          <p:nvPr/>
        </p:nvSpPr>
        <p:spPr>
          <a:xfrm>
            <a:off x="1654125" y="1577350"/>
            <a:ext cx="29865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Physical layer: “How do I transmit this sequence of 0’s and 1’s from A to B?”</a:t>
            </a:r>
            <a:endParaRPr/>
          </a:p>
        </p:txBody>
      </p:sp>
      <p:sp>
        <p:nvSpPr>
          <p:cNvPr id="308" name="Google Shape;308;p35"/>
          <p:cNvSpPr txBox="1"/>
          <p:nvPr/>
        </p:nvSpPr>
        <p:spPr>
          <a:xfrm>
            <a:off x="660000" y="3777000"/>
            <a:ext cx="4428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talk to more than one device?</a:t>
            </a:r>
            <a:endParaRPr/>
          </a:p>
        </p:txBody>
      </p:sp>
      <p:sp>
        <p:nvSpPr>
          <p:cNvPr id="309" name="Google Shape;30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2: Link Layer</a:t>
            </a:r>
            <a:endParaRPr/>
          </a:p>
        </p:txBody>
      </p:sp>
      <p:sp>
        <p:nvSpPr>
          <p:cNvPr id="315" name="Google Shape;315;p3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frames directly from one device to another</a:t>
            </a:r>
            <a:endParaRPr/>
          </a:p>
          <a:p>
            <a:pPr marL="914400" lvl="1" indent="-317500" algn="l" rtl="0">
              <a:spcBef>
                <a:spcPts val="0"/>
              </a:spcBef>
              <a:spcAft>
                <a:spcPts val="0"/>
              </a:spcAft>
              <a:buSzPts val="1400"/>
              <a:buChar char="○"/>
            </a:pPr>
            <a:r>
              <a:rPr lang="en" b="1"/>
              <a:t>Relies upon</a:t>
            </a:r>
            <a:r>
              <a:rPr lang="en"/>
              <a:t>: Sending bits from one device to another</a:t>
            </a:r>
            <a:endParaRPr/>
          </a:p>
          <a:p>
            <a:pPr marL="914400" lvl="1" indent="-317500" algn="l" rtl="0">
              <a:spcBef>
                <a:spcPts val="0"/>
              </a:spcBef>
              <a:spcAft>
                <a:spcPts val="0"/>
              </a:spcAft>
              <a:buSzPts val="1400"/>
              <a:buChar char="○"/>
            </a:pPr>
            <a:r>
              <a:rPr lang="en"/>
              <a:t>Encodes messages into groups of bits called “frames”</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Ethernet frames (IEEE 802.3)</a:t>
            </a:r>
            <a:endParaRPr/>
          </a:p>
        </p:txBody>
      </p:sp>
      <p:sp>
        <p:nvSpPr>
          <p:cNvPr id="316" name="Google Shape;316;p36"/>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317" name="Google Shape;317;p36"/>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318" name="Google Shape;318;p36"/>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319" name="Google Shape;319;p36"/>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320" name="Google Shape;320;p36"/>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321" name="Google Shape;321;p36"/>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22" name="Google Shape;322;p36"/>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23" name="Google Shape;323;p36"/>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24" name="Google Shape;324;p36"/>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325" name="Google Shape;325;p36"/>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326" name="Google Shape;32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endParaRPr sz="3600">
              <a:solidFill>
                <a:srgbClr val="000000"/>
              </a:solidFill>
            </a:endParaRPr>
          </a:p>
        </p:txBody>
      </p:sp>
      <p:sp>
        <p:nvSpPr>
          <p:cNvPr id="74" name="Google Shape;74;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 to Networking and ARP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Layer 2: Link Layer</a:t>
            </a:r>
            <a:endParaRPr dirty="0"/>
          </a:p>
        </p:txBody>
      </p:sp>
      <p:sp>
        <p:nvSpPr>
          <p:cNvPr id="332" name="Google Shape;332;p3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Local area network</a:t>
            </a:r>
            <a:r>
              <a:rPr lang="en" dirty="0"/>
              <a:t> (</a:t>
            </a:r>
            <a:r>
              <a:rPr lang="en" b="1" dirty="0"/>
              <a:t>LAN</a:t>
            </a:r>
            <a:r>
              <a:rPr lang="en" dirty="0"/>
              <a:t>): A set of computers on a shared network that can directly address one another</a:t>
            </a:r>
            <a:endParaRPr dirty="0"/>
          </a:p>
          <a:p>
            <a:pPr marL="914400" lvl="1" indent="-317500" algn="l" rtl="0">
              <a:spcBef>
                <a:spcPts val="0"/>
              </a:spcBef>
              <a:spcAft>
                <a:spcPts val="0"/>
              </a:spcAft>
              <a:buSzPts val="1400"/>
              <a:buChar char="○"/>
            </a:pPr>
            <a:r>
              <a:rPr lang="en" dirty="0"/>
              <a:t>Consists of multiple physical links</a:t>
            </a:r>
            <a:endParaRPr dirty="0"/>
          </a:p>
          <a:p>
            <a:pPr marL="457200" lvl="0" indent="-342900" algn="l" rtl="0">
              <a:spcBef>
                <a:spcPts val="0"/>
              </a:spcBef>
              <a:spcAft>
                <a:spcPts val="0"/>
              </a:spcAft>
              <a:buSzPts val="1800"/>
              <a:buChar char="●"/>
            </a:pPr>
            <a:r>
              <a:rPr lang="en" dirty="0"/>
              <a:t>Frames must consist of at least 3 things:</a:t>
            </a:r>
            <a:endParaRPr dirty="0"/>
          </a:p>
          <a:p>
            <a:pPr marL="914400" lvl="1" indent="-317500" algn="l" rtl="0">
              <a:spcBef>
                <a:spcPts val="0"/>
              </a:spcBef>
              <a:spcAft>
                <a:spcPts val="0"/>
              </a:spcAft>
              <a:buSzPts val="1400"/>
              <a:buChar char="○"/>
            </a:pPr>
            <a:r>
              <a:rPr lang="en" dirty="0"/>
              <a:t>Source (“Who is this message coming from?”)</a:t>
            </a:r>
            <a:endParaRPr dirty="0"/>
          </a:p>
          <a:p>
            <a:pPr marL="914400" lvl="1" indent="-317500" algn="l" rtl="0">
              <a:spcBef>
                <a:spcPts val="0"/>
              </a:spcBef>
              <a:spcAft>
                <a:spcPts val="0"/>
              </a:spcAft>
              <a:buSzPts val="1400"/>
              <a:buChar char="○"/>
            </a:pPr>
            <a:r>
              <a:rPr lang="en" dirty="0"/>
              <a:t>Destination (“Who is this message going to?”)</a:t>
            </a:r>
            <a:endParaRPr dirty="0"/>
          </a:p>
          <a:p>
            <a:pPr marL="914400" lvl="1" indent="-317500" algn="l" rtl="0">
              <a:spcBef>
                <a:spcPts val="0"/>
              </a:spcBef>
              <a:spcAft>
                <a:spcPts val="0"/>
              </a:spcAft>
              <a:buSzPts val="1400"/>
              <a:buChar char="○"/>
            </a:pPr>
            <a:r>
              <a:rPr lang="en" dirty="0"/>
              <a:t>Data (“What does this message say?”)</a:t>
            </a:r>
            <a:endParaRPr dirty="0"/>
          </a:p>
        </p:txBody>
      </p:sp>
      <p:pic>
        <p:nvPicPr>
          <p:cNvPr id="333" name="Google Shape;333;p37"/>
          <p:cNvPicPr preferRelativeResize="0"/>
          <p:nvPr/>
        </p:nvPicPr>
        <p:blipFill rotWithShape="1">
          <a:blip r:embed="rId3">
            <a:alphaModFix/>
          </a:blip>
          <a:srcRect l="6239" t="7148" r="80041" b="46006"/>
          <a:stretch/>
        </p:blipFill>
        <p:spPr>
          <a:xfrm>
            <a:off x="5611975" y="2325372"/>
            <a:ext cx="570140" cy="572700"/>
          </a:xfrm>
          <a:prstGeom prst="rect">
            <a:avLst/>
          </a:prstGeom>
          <a:noFill/>
          <a:ln>
            <a:noFill/>
          </a:ln>
        </p:spPr>
      </p:pic>
      <p:cxnSp>
        <p:nvCxnSpPr>
          <p:cNvPr id="334" name="Google Shape;334;p37"/>
          <p:cNvCxnSpPr>
            <a:stCxn id="333" idx="2"/>
          </p:cNvCxnSpPr>
          <p:nvPr/>
        </p:nvCxnSpPr>
        <p:spPr>
          <a:xfrm>
            <a:off x="5897045"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5" name="Google Shape;335;p37"/>
          <p:cNvPicPr preferRelativeResize="0"/>
          <p:nvPr/>
        </p:nvPicPr>
        <p:blipFill rotWithShape="1">
          <a:blip r:embed="rId3">
            <a:alphaModFix/>
          </a:blip>
          <a:srcRect l="6239" t="7148" r="80041" b="46006"/>
          <a:stretch/>
        </p:blipFill>
        <p:spPr>
          <a:xfrm>
            <a:off x="6506800" y="2325372"/>
            <a:ext cx="570140" cy="572700"/>
          </a:xfrm>
          <a:prstGeom prst="rect">
            <a:avLst/>
          </a:prstGeom>
          <a:noFill/>
          <a:ln>
            <a:noFill/>
          </a:ln>
        </p:spPr>
      </p:pic>
      <p:cxnSp>
        <p:nvCxnSpPr>
          <p:cNvPr id="336" name="Google Shape;336;p37"/>
          <p:cNvCxnSpPr>
            <a:stCxn id="335" idx="2"/>
          </p:cNvCxnSpPr>
          <p:nvPr/>
        </p:nvCxnSpPr>
        <p:spPr>
          <a:xfrm>
            <a:off x="6791870"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7" name="Google Shape;337;p37"/>
          <p:cNvPicPr preferRelativeResize="0"/>
          <p:nvPr/>
        </p:nvPicPr>
        <p:blipFill rotWithShape="1">
          <a:blip r:embed="rId3">
            <a:alphaModFix/>
          </a:blip>
          <a:srcRect l="6239" t="7148" r="80041" b="46006"/>
          <a:stretch/>
        </p:blipFill>
        <p:spPr>
          <a:xfrm>
            <a:off x="7401625" y="2325372"/>
            <a:ext cx="570140" cy="572700"/>
          </a:xfrm>
          <a:prstGeom prst="rect">
            <a:avLst/>
          </a:prstGeom>
          <a:noFill/>
          <a:ln>
            <a:noFill/>
          </a:ln>
        </p:spPr>
      </p:pic>
      <p:cxnSp>
        <p:nvCxnSpPr>
          <p:cNvPr id="338" name="Google Shape;338;p37"/>
          <p:cNvCxnSpPr>
            <a:stCxn id="337" idx="2"/>
          </p:cNvCxnSpPr>
          <p:nvPr/>
        </p:nvCxnSpPr>
        <p:spPr>
          <a:xfrm>
            <a:off x="7686695"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9" name="Google Shape;339;p37"/>
          <p:cNvPicPr preferRelativeResize="0"/>
          <p:nvPr/>
        </p:nvPicPr>
        <p:blipFill rotWithShape="1">
          <a:blip r:embed="rId3">
            <a:alphaModFix/>
          </a:blip>
          <a:srcRect l="6239" t="7148" r="80041" b="46006"/>
          <a:stretch/>
        </p:blipFill>
        <p:spPr>
          <a:xfrm>
            <a:off x="8296450" y="2325372"/>
            <a:ext cx="570140" cy="572700"/>
          </a:xfrm>
          <a:prstGeom prst="rect">
            <a:avLst/>
          </a:prstGeom>
          <a:noFill/>
          <a:ln>
            <a:noFill/>
          </a:ln>
        </p:spPr>
      </p:pic>
      <p:cxnSp>
        <p:nvCxnSpPr>
          <p:cNvPr id="340" name="Google Shape;340;p37"/>
          <p:cNvCxnSpPr>
            <a:stCxn id="339" idx="2"/>
          </p:cNvCxnSpPr>
          <p:nvPr/>
        </p:nvCxnSpPr>
        <p:spPr>
          <a:xfrm>
            <a:off x="8581520" y="28980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341" name="Google Shape;341;p37"/>
          <p:cNvCxnSpPr/>
          <p:nvPr/>
        </p:nvCxnSpPr>
        <p:spPr>
          <a:xfrm>
            <a:off x="5904738" y="3326800"/>
            <a:ext cx="2669100" cy="0"/>
          </a:xfrm>
          <a:prstGeom prst="straightConnector1">
            <a:avLst/>
          </a:prstGeom>
          <a:noFill/>
          <a:ln w="38100" cap="flat" cmpd="sng">
            <a:solidFill>
              <a:schemeClr val="dk1"/>
            </a:solidFill>
            <a:prstDash val="solid"/>
            <a:round/>
            <a:headEnd type="none" w="med" len="med"/>
            <a:tailEnd type="none" w="med" len="med"/>
          </a:ln>
        </p:spPr>
      </p:cxnSp>
      <p:sp>
        <p:nvSpPr>
          <p:cNvPr id="342" name="Google Shape;342;p37"/>
          <p:cNvSpPr txBox="1"/>
          <p:nvPr/>
        </p:nvSpPr>
        <p:spPr>
          <a:xfrm>
            <a:off x="5447100" y="1593775"/>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C</a:t>
            </a:r>
            <a:endParaRPr sz="800"/>
          </a:p>
          <a:p>
            <a:pPr marL="0" lvl="0" indent="0" algn="l" rtl="0">
              <a:spcBef>
                <a:spcPts val="0"/>
              </a:spcBef>
              <a:spcAft>
                <a:spcPts val="0"/>
              </a:spcAft>
              <a:buNone/>
            </a:pPr>
            <a:r>
              <a:rPr lang="en" sz="800"/>
              <a:t>“Hello, this is A…”</a:t>
            </a:r>
            <a:endParaRPr sz="800"/>
          </a:p>
        </p:txBody>
      </p:sp>
      <p:sp>
        <p:nvSpPr>
          <p:cNvPr id="343" name="Google Shape;343;p37"/>
          <p:cNvSpPr txBox="1"/>
          <p:nvPr/>
        </p:nvSpPr>
        <p:spPr>
          <a:xfrm>
            <a:off x="5767900"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344" name="Google Shape;344;p37"/>
          <p:cNvSpPr txBox="1"/>
          <p:nvPr/>
        </p:nvSpPr>
        <p:spPr>
          <a:xfrm>
            <a:off x="6662725"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345" name="Google Shape;345;p37"/>
          <p:cNvSpPr txBox="1"/>
          <p:nvPr/>
        </p:nvSpPr>
        <p:spPr>
          <a:xfrm>
            <a:off x="8452375"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346" name="Google Shape;346;p37"/>
          <p:cNvSpPr txBox="1"/>
          <p:nvPr/>
        </p:nvSpPr>
        <p:spPr>
          <a:xfrm>
            <a:off x="7557550"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
        <p:nvSpPr>
          <p:cNvPr id="347" name="Google Shape;34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Layer 2: Link Layer</a:t>
            </a:r>
            <a:endParaRPr dirty="0"/>
          </a:p>
        </p:txBody>
      </p:sp>
      <p:sp>
        <p:nvSpPr>
          <p:cNvPr id="353" name="Google Shape;353;p3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reality, computers aren’t all connected to the same wire</a:t>
            </a:r>
            <a:endParaRPr/>
          </a:p>
          <a:p>
            <a:pPr marL="914400" lvl="1" indent="-317500" algn="l" rtl="0">
              <a:spcBef>
                <a:spcPts val="0"/>
              </a:spcBef>
              <a:spcAft>
                <a:spcPts val="0"/>
              </a:spcAft>
              <a:buSzPts val="1400"/>
              <a:buChar char="○"/>
            </a:pPr>
            <a:r>
              <a:rPr lang="en"/>
              <a:t>Instead, local networks are a set of point-to-point links</a:t>
            </a:r>
            <a:endParaRPr/>
          </a:p>
          <a:p>
            <a:pPr marL="457200" lvl="0" indent="-342900" algn="l" rtl="0">
              <a:spcBef>
                <a:spcPts val="0"/>
              </a:spcBef>
              <a:spcAft>
                <a:spcPts val="0"/>
              </a:spcAft>
              <a:buSzPts val="1800"/>
              <a:buChar char="●"/>
            </a:pPr>
            <a:r>
              <a:rPr lang="en"/>
              <a:t>However, Layer 2 still allows direct addressing between any two devices</a:t>
            </a:r>
            <a:endParaRPr/>
          </a:p>
          <a:p>
            <a:pPr marL="914400" lvl="1" indent="-317500" algn="l" rtl="0">
              <a:spcBef>
                <a:spcPts val="0"/>
              </a:spcBef>
              <a:spcAft>
                <a:spcPts val="0"/>
              </a:spcAft>
              <a:buSzPts val="1400"/>
              <a:buChar char="○"/>
            </a:pPr>
            <a:r>
              <a:rPr lang="en"/>
              <a:t>Enabled by transmitting a frame across multiple physical links until it reaches its destination</a:t>
            </a:r>
            <a:endParaRPr/>
          </a:p>
          <a:p>
            <a:pPr marL="914400" lvl="1" indent="-317500" algn="l" rtl="0">
              <a:spcBef>
                <a:spcPts val="0"/>
              </a:spcBef>
              <a:spcAft>
                <a:spcPts val="0"/>
              </a:spcAft>
              <a:buSzPts val="1400"/>
              <a:buChar char="○"/>
            </a:pPr>
            <a:r>
              <a:rPr lang="en"/>
              <a:t>Provides an </a:t>
            </a:r>
            <a:r>
              <a:rPr lang="en" b="1"/>
              <a:t>abstraction</a:t>
            </a:r>
            <a:r>
              <a:rPr lang="en"/>
              <a:t> of a “everything is connected to one wire”</a:t>
            </a:r>
            <a:endParaRPr/>
          </a:p>
        </p:txBody>
      </p:sp>
      <p:sp>
        <p:nvSpPr>
          <p:cNvPr id="354" name="Google Shape;354;p38"/>
          <p:cNvSpPr txBox="1"/>
          <p:nvPr/>
        </p:nvSpPr>
        <p:spPr>
          <a:xfrm>
            <a:off x="5504475" y="2171725"/>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a:t>
            </a:r>
            <a:r>
              <a:rPr lang="en" sz="800"/>
              <a:t>: C</a:t>
            </a:r>
            <a:endParaRPr sz="800"/>
          </a:p>
          <a:p>
            <a:pPr marL="0" lvl="0" indent="0" algn="l" rtl="0">
              <a:spcBef>
                <a:spcPts val="0"/>
              </a:spcBef>
              <a:spcAft>
                <a:spcPts val="0"/>
              </a:spcAft>
              <a:buNone/>
            </a:pPr>
            <a:r>
              <a:rPr lang="en" sz="800"/>
              <a:t>“Hello, this is A…”</a:t>
            </a:r>
            <a:endParaRPr sz="800"/>
          </a:p>
        </p:txBody>
      </p:sp>
      <p:sp>
        <p:nvSpPr>
          <p:cNvPr id="355" name="Google Shape;355;p38"/>
          <p:cNvSpPr/>
          <p:nvPr/>
        </p:nvSpPr>
        <p:spPr>
          <a:xfrm>
            <a:off x="5448225" y="28063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356" name="Google Shape;356;p38"/>
          <p:cNvSpPr/>
          <p:nvPr/>
        </p:nvSpPr>
        <p:spPr>
          <a:xfrm>
            <a:off x="7055825" y="238362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357" name="Google Shape;357;p38"/>
          <p:cNvSpPr/>
          <p:nvPr/>
        </p:nvSpPr>
        <p:spPr>
          <a:xfrm>
            <a:off x="6052700" y="39078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358" name="Google Shape;358;p38"/>
          <p:cNvSpPr/>
          <p:nvPr/>
        </p:nvSpPr>
        <p:spPr>
          <a:xfrm>
            <a:off x="7598075" y="35723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359" name="Google Shape;359;p38"/>
          <p:cNvSpPr/>
          <p:nvPr/>
        </p:nvSpPr>
        <p:spPr>
          <a:xfrm>
            <a:off x="8431125" y="2859450"/>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360" name="Google Shape;360;p38"/>
          <p:cNvCxnSpPr>
            <a:stCxn id="355" idx="6"/>
            <a:endCxn id="356" idx="2"/>
          </p:cNvCxnSpPr>
          <p:nvPr/>
        </p:nvCxnSpPr>
        <p:spPr>
          <a:xfrm rot="10800000" flipH="1">
            <a:off x="5954625" y="2636875"/>
            <a:ext cx="1101300" cy="422700"/>
          </a:xfrm>
          <a:prstGeom prst="straightConnector1">
            <a:avLst/>
          </a:prstGeom>
          <a:noFill/>
          <a:ln w="9525" cap="flat" cmpd="sng">
            <a:solidFill>
              <a:schemeClr val="dk2"/>
            </a:solidFill>
            <a:prstDash val="solid"/>
            <a:round/>
            <a:headEnd type="triangle" w="med" len="med"/>
            <a:tailEnd type="triangle" w="med" len="med"/>
          </a:ln>
        </p:spPr>
      </p:cxnSp>
      <p:cxnSp>
        <p:nvCxnSpPr>
          <p:cNvPr id="361" name="Google Shape;361;p38"/>
          <p:cNvCxnSpPr>
            <a:stCxn id="355" idx="5"/>
            <a:endCxn id="357" idx="1"/>
          </p:cNvCxnSpPr>
          <p:nvPr/>
        </p:nvCxnSpPr>
        <p:spPr>
          <a:xfrm>
            <a:off x="5880464" y="3238614"/>
            <a:ext cx="246300" cy="743400"/>
          </a:xfrm>
          <a:prstGeom prst="straightConnector1">
            <a:avLst/>
          </a:prstGeom>
          <a:noFill/>
          <a:ln w="9525" cap="flat" cmpd="sng">
            <a:solidFill>
              <a:schemeClr val="dk2"/>
            </a:solidFill>
            <a:prstDash val="solid"/>
            <a:round/>
            <a:headEnd type="triangle" w="med" len="med"/>
            <a:tailEnd type="triangle" w="med" len="med"/>
          </a:ln>
        </p:spPr>
      </p:cxnSp>
      <p:cxnSp>
        <p:nvCxnSpPr>
          <p:cNvPr id="362" name="Google Shape;362;p38"/>
          <p:cNvCxnSpPr>
            <a:stCxn id="357" idx="6"/>
            <a:endCxn id="358" idx="2"/>
          </p:cNvCxnSpPr>
          <p:nvPr/>
        </p:nvCxnSpPr>
        <p:spPr>
          <a:xfrm rot="10800000" flipH="1">
            <a:off x="6559100" y="3825675"/>
            <a:ext cx="1038900" cy="335400"/>
          </a:xfrm>
          <a:prstGeom prst="straightConnector1">
            <a:avLst/>
          </a:prstGeom>
          <a:noFill/>
          <a:ln w="9525" cap="flat" cmpd="sng">
            <a:solidFill>
              <a:schemeClr val="dk2"/>
            </a:solidFill>
            <a:prstDash val="solid"/>
            <a:round/>
            <a:headEnd type="triangle" w="med" len="med"/>
            <a:tailEnd type="triangle" w="med" len="med"/>
          </a:ln>
        </p:spPr>
      </p:cxnSp>
      <p:cxnSp>
        <p:nvCxnSpPr>
          <p:cNvPr id="363" name="Google Shape;363;p38"/>
          <p:cNvCxnSpPr>
            <a:stCxn id="356" idx="4"/>
            <a:endCxn id="357" idx="7"/>
          </p:cNvCxnSpPr>
          <p:nvPr/>
        </p:nvCxnSpPr>
        <p:spPr>
          <a:xfrm flipH="1">
            <a:off x="6484925" y="2890025"/>
            <a:ext cx="824100" cy="1092000"/>
          </a:xfrm>
          <a:prstGeom prst="straightConnector1">
            <a:avLst/>
          </a:prstGeom>
          <a:noFill/>
          <a:ln w="9525" cap="flat" cmpd="sng">
            <a:solidFill>
              <a:schemeClr val="dk2"/>
            </a:solidFill>
            <a:prstDash val="solid"/>
            <a:round/>
            <a:headEnd type="triangle" w="med" len="med"/>
            <a:tailEnd type="triangle" w="med" len="med"/>
          </a:ln>
        </p:spPr>
      </p:cxnSp>
      <p:cxnSp>
        <p:nvCxnSpPr>
          <p:cNvPr id="364" name="Google Shape;364;p38"/>
          <p:cNvCxnSpPr>
            <a:stCxn id="356" idx="5"/>
            <a:endCxn id="358" idx="0"/>
          </p:cNvCxnSpPr>
          <p:nvPr/>
        </p:nvCxnSpPr>
        <p:spPr>
          <a:xfrm>
            <a:off x="7488064" y="2815864"/>
            <a:ext cx="363300" cy="756600"/>
          </a:xfrm>
          <a:prstGeom prst="straightConnector1">
            <a:avLst/>
          </a:prstGeom>
          <a:noFill/>
          <a:ln w="9525" cap="flat" cmpd="sng">
            <a:solidFill>
              <a:schemeClr val="dk2"/>
            </a:solidFill>
            <a:prstDash val="solid"/>
            <a:round/>
            <a:headEnd type="triangle" w="med" len="med"/>
            <a:tailEnd type="triangle" w="med" len="med"/>
          </a:ln>
        </p:spPr>
      </p:cxnSp>
      <p:cxnSp>
        <p:nvCxnSpPr>
          <p:cNvPr id="365" name="Google Shape;365;p38"/>
          <p:cNvCxnSpPr>
            <a:endCxn id="359" idx="2"/>
          </p:cNvCxnSpPr>
          <p:nvPr/>
        </p:nvCxnSpPr>
        <p:spPr>
          <a:xfrm>
            <a:off x="7562325" y="2636850"/>
            <a:ext cx="868800" cy="475800"/>
          </a:xfrm>
          <a:prstGeom prst="straightConnector1">
            <a:avLst/>
          </a:prstGeom>
          <a:noFill/>
          <a:ln w="9525" cap="flat" cmpd="sng">
            <a:solidFill>
              <a:schemeClr val="dk2"/>
            </a:solidFill>
            <a:prstDash val="solid"/>
            <a:round/>
            <a:headEnd type="triangle" w="med" len="med"/>
            <a:tailEnd type="triangle" w="med" len="med"/>
          </a:ln>
        </p:spPr>
      </p:cxnSp>
      <p:cxnSp>
        <p:nvCxnSpPr>
          <p:cNvPr id="366" name="Google Shape;366;p38"/>
          <p:cNvCxnSpPr>
            <a:stCxn id="358" idx="7"/>
            <a:endCxn id="359" idx="3"/>
          </p:cNvCxnSpPr>
          <p:nvPr/>
        </p:nvCxnSpPr>
        <p:spPr>
          <a:xfrm rot="10800000" flipH="1">
            <a:off x="8030314" y="3291636"/>
            <a:ext cx="474900" cy="354900"/>
          </a:xfrm>
          <a:prstGeom prst="straightConnector1">
            <a:avLst/>
          </a:prstGeom>
          <a:noFill/>
          <a:ln w="9525" cap="flat" cmpd="sng">
            <a:solidFill>
              <a:schemeClr val="dk2"/>
            </a:solidFill>
            <a:prstDash val="solid"/>
            <a:round/>
            <a:headEnd type="triangle" w="med" len="med"/>
            <a:tailEnd type="triangle" w="med" len="med"/>
          </a:ln>
        </p:spPr>
      </p:cxnSp>
      <p:sp>
        <p:nvSpPr>
          <p:cNvPr id="367" name="Google Shape;36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Ethernet and MAC Addresses</a:t>
            </a:r>
            <a:endParaRPr/>
          </a:p>
        </p:txBody>
      </p:sp>
      <p:graphicFrame>
        <p:nvGraphicFramePr>
          <p:cNvPr id="373" name="Google Shape;373;p39"/>
          <p:cNvGraphicFramePr/>
          <p:nvPr/>
        </p:nvGraphicFramePr>
        <p:xfrm>
          <a:off x="1857375" y="1674275"/>
          <a:ext cx="5429250" cy="2698155"/>
        </p:xfrm>
        <a:graphic>
          <a:graphicData uri="http://schemas.openxmlformats.org/drawingml/2006/table">
            <a:tbl>
              <a:tblPr>
                <a:noFill/>
                <a:tableStyleId>{BFE604CA-AD57-4AB2-B3D3-69E05442DE48}</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tblGrid>
              <a:tr h="381000">
                <a:tc gridSpan="6">
                  <a:txBody>
                    <a:bodyPr/>
                    <a:lstStyle/>
                    <a:p>
                      <a:pPr marL="0" lvl="0" indent="0" algn="ctr" rtl="0">
                        <a:spcBef>
                          <a:spcPts val="0"/>
                        </a:spcBef>
                        <a:spcAft>
                          <a:spcPts val="0"/>
                        </a:spcAft>
                        <a:buNone/>
                      </a:pPr>
                      <a:r>
                        <a:rPr lang="en" b="1"/>
                        <a:t>Source MAC Address (6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gridSpan="6">
                  <a:txBody>
                    <a:bodyPr/>
                    <a:lstStyle/>
                    <a:p>
                      <a:pPr marL="0" lvl="0" indent="0" algn="ctr" rtl="0">
                        <a:spcBef>
                          <a:spcPts val="0"/>
                        </a:spcBef>
                        <a:spcAft>
                          <a:spcPts val="0"/>
                        </a:spcAft>
                        <a:buClr>
                          <a:schemeClr val="dk1"/>
                        </a:buClr>
                        <a:buSzPts val="1100"/>
                        <a:buFont typeface="Arial"/>
                        <a:buNone/>
                      </a:pPr>
                      <a:r>
                        <a:rPr lang="en" b="1">
                          <a:solidFill>
                            <a:schemeClr val="dk1"/>
                          </a:solidFill>
                        </a:rPr>
                        <a:t>Destination MAC Address (6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gridSpan="4">
                  <a:txBody>
                    <a:bodyPr/>
                    <a:lstStyle/>
                    <a:p>
                      <a:pPr marL="0" lvl="0" indent="0" algn="ctr" rtl="0">
                        <a:spcBef>
                          <a:spcPts val="0"/>
                        </a:spcBef>
                        <a:spcAft>
                          <a:spcPts val="0"/>
                        </a:spcAft>
                        <a:buNone/>
                      </a:pPr>
                      <a:r>
                        <a:rPr lang="en" b="1"/>
                        <a:t>VLAN Tag (4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t>Type (2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2"/>
                  </a:ext>
                </a:extLst>
              </a:tr>
              <a:tr h="1509525">
                <a:tc gridSpan="6">
                  <a:txBody>
                    <a:bodyPr/>
                    <a:lstStyle/>
                    <a:p>
                      <a:pPr marL="0" lvl="0" indent="0" algn="ctr" rtl="0">
                        <a:spcBef>
                          <a:spcPts val="0"/>
                        </a:spcBef>
                        <a:spcAft>
                          <a:spcPts val="0"/>
                        </a:spcAft>
                        <a:buNone/>
                      </a:pPr>
                      <a:r>
                        <a:rPr lang="en" b="1"/>
                        <a:t>Data (variable-length)</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74" name="Google Shape;374;p3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Ethernet header</a:t>
            </a:r>
            <a:endParaRPr/>
          </a:p>
        </p:txBody>
      </p:sp>
      <p:sp>
        <p:nvSpPr>
          <p:cNvPr id="375" name="Google Shape;37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Ethernet and MAC Addresses</a:t>
            </a:r>
            <a:endParaRPr/>
          </a:p>
        </p:txBody>
      </p:sp>
      <p:sp>
        <p:nvSpPr>
          <p:cNvPr id="381" name="Google Shape;381;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Ethernet</a:t>
            </a:r>
            <a:r>
              <a:rPr lang="en"/>
              <a:t>: A common layer 2 protocol that most endpoint devices use</a:t>
            </a:r>
            <a:endParaRPr/>
          </a:p>
          <a:p>
            <a:pPr marL="457200" lvl="0" indent="-342900" algn="l" rtl="0">
              <a:spcBef>
                <a:spcPts val="0"/>
              </a:spcBef>
              <a:spcAft>
                <a:spcPts val="0"/>
              </a:spcAft>
              <a:buSzPts val="1800"/>
              <a:buChar char="●"/>
            </a:pPr>
            <a:r>
              <a:rPr lang="en" b="1"/>
              <a:t>MAC address</a:t>
            </a:r>
            <a:r>
              <a:rPr lang="en"/>
              <a:t>: A 6-byte address that identifies a piece of network equipment (e.g. your phone’s Wi-Fi controller)</a:t>
            </a:r>
            <a:endParaRPr/>
          </a:p>
          <a:p>
            <a:pPr marL="914400" lvl="1" indent="-317500" algn="l" rtl="0">
              <a:spcBef>
                <a:spcPts val="0"/>
              </a:spcBef>
              <a:spcAft>
                <a:spcPts val="0"/>
              </a:spcAft>
              <a:buSzPts val="1400"/>
              <a:buChar char="○"/>
            </a:pPr>
            <a:r>
              <a:rPr lang="en"/>
              <a:t>Stands for </a:t>
            </a:r>
            <a:r>
              <a:rPr lang="en" b="1"/>
              <a:t>Media Access Control</a:t>
            </a:r>
            <a:r>
              <a:rPr lang="en"/>
              <a:t>, not message authentication code</a:t>
            </a:r>
            <a:endParaRPr/>
          </a:p>
          <a:p>
            <a:pPr marL="914400" lvl="1" indent="-317500" algn="l" rtl="0">
              <a:spcBef>
                <a:spcPts val="0"/>
              </a:spcBef>
              <a:spcAft>
                <a:spcPts val="0"/>
              </a:spcAft>
              <a:buSzPts val="1400"/>
              <a:buChar char="○"/>
            </a:pPr>
            <a:r>
              <a:rPr lang="en"/>
              <a:t>Typically represented as 6 hex bytes: </a:t>
            </a:r>
            <a:r>
              <a:rPr lang="en" b="1"/>
              <a:t>13:37:ca:fe:f0:0d</a:t>
            </a:r>
            <a:endParaRPr/>
          </a:p>
          <a:p>
            <a:pPr marL="914400" lvl="1" indent="-317500" algn="l" rtl="0">
              <a:spcBef>
                <a:spcPts val="0"/>
              </a:spcBef>
              <a:spcAft>
                <a:spcPts val="0"/>
              </a:spcAft>
              <a:buSzPts val="1400"/>
              <a:buChar char="○"/>
            </a:pPr>
            <a:r>
              <a:rPr lang="en"/>
              <a:t>The first 3 bytes are assigned to manufacturers (i.e. who made the equipment)</a:t>
            </a:r>
            <a:endParaRPr/>
          </a:p>
          <a:p>
            <a:pPr marL="1371600" lvl="2" indent="-317500" algn="l" rtl="0">
              <a:spcBef>
                <a:spcPts val="0"/>
              </a:spcBef>
              <a:spcAft>
                <a:spcPts val="0"/>
              </a:spcAft>
              <a:buSzPts val="1400"/>
              <a:buChar char="■"/>
            </a:pPr>
            <a:r>
              <a:rPr lang="en"/>
              <a:t>This is useful in identifying a device</a:t>
            </a:r>
            <a:endParaRPr/>
          </a:p>
          <a:p>
            <a:pPr marL="914400" lvl="1" indent="-317500" algn="l" rtl="0">
              <a:spcBef>
                <a:spcPts val="0"/>
              </a:spcBef>
              <a:spcAft>
                <a:spcPts val="0"/>
              </a:spcAft>
              <a:buSzPts val="1400"/>
              <a:buChar char="○"/>
            </a:pPr>
            <a:r>
              <a:rPr lang="en"/>
              <a:t>The last 3 bytes are device-specific</a:t>
            </a:r>
            <a:endParaRPr/>
          </a:p>
        </p:txBody>
      </p:sp>
      <p:sp>
        <p:nvSpPr>
          <p:cNvPr id="382" name="Google Shape;38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2: Link Layer</a:t>
            </a:r>
            <a:endParaRPr/>
          </a:p>
        </p:txBody>
      </p:sp>
      <p:sp>
        <p:nvSpPr>
          <p:cNvPr id="388" name="Google Shape;388;p41"/>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389" name="Google Shape;389;p41"/>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390" name="Google Shape;390;p41"/>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391" name="Google Shape;391;p41"/>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392" name="Google Shape;392;p41"/>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393" name="Google Shape;393;p41"/>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94" name="Google Shape;394;p41"/>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95" name="Google Shape;395;p41"/>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96" name="Google Shape;396;p41"/>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397" name="Google Shape;397;p41"/>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398" name="Google Shape;398;p41"/>
          <p:cNvSpPr txBox="1"/>
          <p:nvPr/>
        </p:nvSpPr>
        <p:spPr>
          <a:xfrm>
            <a:off x="920625" y="2163288"/>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a:t>
            </a:r>
            <a:r>
              <a:rPr lang="en" sz="800"/>
              <a:t>: C</a:t>
            </a:r>
            <a:endParaRPr sz="800"/>
          </a:p>
          <a:p>
            <a:pPr marL="0" lvl="0" indent="0" algn="l" rtl="0">
              <a:spcBef>
                <a:spcPts val="0"/>
              </a:spcBef>
              <a:spcAft>
                <a:spcPts val="0"/>
              </a:spcAft>
              <a:buNone/>
            </a:pPr>
            <a:r>
              <a:rPr lang="en" sz="800"/>
              <a:t>“Hello, this is A…”</a:t>
            </a:r>
            <a:endParaRPr sz="800"/>
          </a:p>
        </p:txBody>
      </p:sp>
      <p:sp>
        <p:nvSpPr>
          <p:cNvPr id="399" name="Google Shape;399;p41"/>
          <p:cNvSpPr txBox="1"/>
          <p:nvPr/>
        </p:nvSpPr>
        <p:spPr>
          <a:xfrm>
            <a:off x="2018975" y="1160600"/>
            <a:ext cx="3915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Link layer: “How do I transmit this frame from A to C, making sure that no one else thinks the message is for them?”</a:t>
            </a:r>
            <a:endParaRPr/>
          </a:p>
        </p:txBody>
      </p:sp>
      <p:sp>
        <p:nvSpPr>
          <p:cNvPr id="400" name="Google Shape;400;p41"/>
          <p:cNvSpPr txBox="1"/>
          <p:nvPr/>
        </p:nvSpPr>
        <p:spPr>
          <a:xfrm>
            <a:off x="2255425" y="4566350"/>
            <a:ext cx="4428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address every device in existence?</a:t>
            </a:r>
            <a:endParaRPr/>
          </a:p>
        </p:txBody>
      </p:sp>
      <p:pic>
        <p:nvPicPr>
          <p:cNvPr id="401" name="Google Shape;401;p41"/>
          <p:cNvPicPr preferRelativeResize="0"/>
          <p:nvPr/>
        </p:nvPicPr>
        <p:blipFill rotWithShape="1">
          <a:blip r:embed="rId3">
            <a:alphaModFix/>
          </a:blip>
          <a:srcRect l="6239" t="7148" r="80041" b="46006"/>
          <a:stretch/>
        </p:blipFill>
        <p:spPr>
          <a:xfrm>
            <a:off x="1237750" y="2883272"/>
            <a:ext cx="570140" cy="572700"/>
          </a:xfrm>
          <a:prstGeom prst="rect">
            <a:avLst/>
          </a:prstGeom>
          <a:noFill/>
          <a:ln>
            <a:noFill/>
          </a:ln>
        </p:spPr>
      </p:pic>
      <p:cxnSp>
        <p:nvCxnSpPr>
          <p:cNvPr id="402" name="Google Shape;402;p41"/>
          <p:cNvCxnSpPr>
            <a:stCxn id="401" idx="2"/>
          </p:cNvCxnSpPr>
          <p:nvPr/>
        </p:nvCxnSpPr>
        <p:spPr>
          <a:xfrm>
            <a:off x="1522820"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3" name="Google Shape;403;p41"/>
          <p:cNvPicPr preferRelativeResize="0"/>
          <p:nvPr/>
        </p:nvPicPr>
        <p:blipFill rotWithShape="1">
          <a:blip r:embed="rId3">
            <a:alphaModFix/>
          </a:blip>
          <a:srcRect l="6239" t="7148" r="80041" b="46006"/>
          <a:stretch/>
        </p:blipFill>
        <p:spPr>
          <a:xfrm>
            <a:off x="2132575" y="2883272"/>
            <a:ext cx="570140" cy="572700"/>
          </a:xfrm>
          <a:prstGeom prst="rect">
            <a:avLst/>
          </a:prstGeom>
          <a:noFill/>
          <a:ln>
            <a:noFill/>
          </a:ln>
        </p:spPr>
      </p:pic>
      <p:cxnSp>
        <p:nvCxnSpPr>
          <p:cNvPr id="404" name="Google Shape;404;p41"/>
          <p:cNvCxnSpPr>
            <a:stCxn id="403" idx="2"/>
          </p:cNvCxnSpPr>
          <p:nvPr/>
        </p:nvCxnSpPr>
        <p:spPr>
          <a:xfrm>
            <a:off x="2417645"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5" name="Google Shape;405;p41"/>
          <p:cNvPicPr preferRelativeResize="0"/>
          <p:nvPr/>
        </p:nvPicPr>
        <p:blipFill rotWithShape="1">
          <a:blip r:embed="rId3">
            <a:alphaModFix/>
          </a:blip>
          <a:srcRect l="6239" t="7148" r="80041" b="46006"/>
          <a:stretch/>
        </p:blipFill>
        <p:spPr>
          <a:xfrm>
            <a:off x="3027400" y="2883272"/>
            <a:ext cx="570140" cy="572700"/>
          </a:xfrm>
          <a:prstGeom prst="rect">
            <a:avLst/>
          </a:prstGeom>
          <a:noFill/>
          <a:ln>
            <a:noFill/>
          </a:ln>
        </p:spPr>
      </p:pic>
      <p:cxnSp>
        <p:nvCxnSpPr>
          <p:cNvPr id="406" name="Google Shape;406;p41"/>
          <p:cNvCxnSpPr>
            <a:stCxn id="405" idx="2"/>
          </p:cNvCxnSpPr>
          <p:nvPr/>
        </p:nvCxnSpPr>
        <p:spPr>
          <a:xfrm>
            <a:off x="3312470"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7" name="Google Shape;407;p41"/>
          <p:cNvPicPr preferRelativeResize="0"/>
          <p:nvPr/>
        </p:nvPicPr>
        <p:blipFill rotWithShape="1">
          <a:blip r:embed="rId3">
            <a:alphaModFix/>
          </a:blip>
          <a:srcRect l="6239" t="7148" r="80041" b="46006"/>
          <a:stretch/>
        </p:blipFill>
        <p:spPr>
          <a:xfrm>
            <a:off x="3922225" y="2883272"/>
            <a:ext cx="570140" cy="572700"/>
          </a:xfrm>
          <a:prstGeom prst="rect">
            <a:avLst/>
          </a:prstGeom>
          <a:noFill/>
          <a:ln>
            <a:noFill/>
          </a:ln>
        </p:spPr>
      </p:pic>
      <p:cxnSp>
        <p:nvCxnSpPr>
          <p:cNvPr id="408" name="Google Shape;408;p41"/>
          <p:cNvCxnSpPr>
            <a:stCxn id="407" idx="2"/>
          </p:cNvCxnSpPr>
          <p:nvPr/>
        </p:nvCxnSpPr>
        <p:spPr>
          <a:xfrm>
            <a:off x="4207295" y="34559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409" name="Google Shape;409;p41"/>
          <p:cNvCxnSpPr/>
          <p:nvPr/>
        </p:nvCxnSpPr>
        <p:spPr>
          <a:xfrm>
            <a:off x="1530513" y="3884700"/>
            <a:ext cx="2669100" cy="0"/>
          </a:xfrm>
          <a:prstGeom prst="straightConnector1">
            <a:avLst/>
          </a:prstGeom>
          <a:noFill/>
          <a:ln w="38100" cap="flat" cmpd="sng">
            <a:solidFill>
              <a:schemeClr val="dk1"/>
            </a:solidFill>
            <a:prstDash val="solid"/>
            <a:round/>
            <a:headEnd type="none" w="med" len="med"/>
            <a:tailEnd type="none" w="med" len="med"/>
          </a:ln>
        </p:spPr>
      </p:cxnSp>
      <p:sp>
        <p:nvSpPr>
          <p:cNvPr id="410" name="Google Shape;410;p41"/>
          <p:cNvSpPr txBox="1"/>
          <p:nvPr/>
        </p:nvSpPr>
        <p:spPr>
          <a:xfrm>
            <a:off x="1393675"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11" name="Google Shape;411;p41"/>
          <p:cNvSpPr txBox="1"/>
          <p:nvPr/>
        </p:nvSpPr>
        <p:spPr>
          <a:xfrm>
            <a:off x="2288500"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12" name="Google Shape;412;p41"/>
          <p:cNvSpPr txBox="1"/>
          <p:nvPr/>
        </p:nvSpPr>
        <p:spPr>
          <a:xfrm>
            <a:off x="4078150"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413" name="Google Shape;413;p41"/>
          <p:cNvSpPr txBox="1"/>
          <p:nvPr/>
        </p:nvSpPr>
        <p:spPr>
          <a:xfrm>
            <a:off x="3183325"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
        <p:nvSpPr>
          <p:cNvPr id="414" name="Google Shape;41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420" name="Google Shape;420;p42"/>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421" name="Google Shape;421;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packets from any device to any other device</a:t>
            </a:r>
            <a:endParaRPr/>
          </a:p>
          <a:p>
            <a:pPr marL="914400" lvl="1" indent="-317500" algn="l" rtl="0">
              <a:spcBef>
                <a:spcPts val="0"/>
              </a:spcBef>
              <a:spcAft>
                <a:spcPts val="0"/>
              </a:spcAft>
              <a:buSzPts val="1400"/>
              <a:buChar char="○"/>
            </a:pPr>
            <a:r>
              <a:rPr lang="en" b="1"/>
              <a:t>Relies upon</a:t>
            </a:r>
            <a:r>
              <a:rPr lang="en"/>
              <a:t>: Sending frames directly from one device to another </a:t>
            </a:r>
            <a:endParaRPr/>
          </a:p>
          <a:p>
            <a:pPr marL="914400" lvl="1" indent="-317500" algn="l" rtl="0">
              <a:spcBef>
                <a:spcPts val="0"/>
              </a:spcBef>
              <a:spcAft>
                <a:spcPts val="0"/>
              </a:spcAft>
              <a:buSzPts val="1400"/>
              <a:buChar char="○"/>
            </a:pPr>
            <a:r>
              <a:rPr lang="en"/>
              <a:t>Encodes messages into groups of bits called “packets”</a:t>
            </a:r>
            <a:endParaRPr/>
          </a:p>
          <a:p>
            <a:pPr marL="914400" lvl="1" indent="-317500" algn="l" rtl="0">
              <a:spcBef>
                <a:spcPts val="0"/>
              </a:spcBef>
              <a:spcAft>
                <a:spcPts val="0"/>
              </a:spcAft>
              <a:buSzPts val="1400"/>
              <a:buChar char="○"/>
            </a:pPr>
            <a:r>
              <a:rPr lang="en"/>
              <a:t>Bridges multiple LANs to provide global addressing</a:t>
            </a:r>
            <a:endParaRPr b="1"/>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Internet Protocol (IP)</a:t>
            </a:r>
            <a:endParaRPr/>
          </a:p>
        </p:txBody>
      </p:sp>
      <p:sp>
        <p:nvSpPr>
          <p:cNvPr id="422" name="Google Shape;422;p42"/>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423" name="Google Shape;423;p42"/>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424" name="Google Shape;424;p42"/>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425" name="Google Shape;425;p42"/>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426" name="Google Shape;426;p42"/>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427" name="Google Shape;427;p42"/>
          <p:cNvSpPr/>
          <p:nvPr/>
        </p:nvSpPr>
        <p:spPr>
          <a:xfrm>
            <a:off x="66840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428" name="Google Shape;428;p42"/>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429" name="Google Shape;429;p42"/>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430" name="Google Shape;430;p42"/>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431" name="Google Shape;43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437" name="Google Shape;437;p4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the ideal layer 2 model: All devices can directly address all other devices</a:t>
            </a:r>
            <a:endParaRPr dirty="0"/>
          </a:p>
          <a:p>
            <a:pPr marL="914400" lvl="1" indent="-317500" algn="l" rtl="0">
              <a:spcBef>
                <a:spcPts val="0"/>
              </a:spcBef>
              <a:spcAft>
                <a:spcPts val="0"/>
              </a:spcAft>
              <a:buSzPts val="1400"/>
              <a:buChar char="○"/>
            </a:pPr>
            <a:r>
              <a:rPr lang="en" dirty="0"/>
              <a:t>This would not scale to the size of the Internet!</a:t>
            </a:r>
            <a:endParaRPr dirty="0"/>
          </a:p>
          <a:p>
            <a:pPr marL="457200" lvl="0" indent="-342900" algn="l" rtl="0">
              <a:spcBef>
                <a:spcPts val="0"/>
              </a:spcBef>
              <a:spcAft>
                <a:spcPts val="0"/>
              </a:spcAft>
              <a:buSzPts val="1800"/>
              <a:buChar char="●"/>
            </a:pPr>
            <a:r>
              <a:rPr lang="en" dirty="0"/>
              <a:t>Instead, allow packets to be </a:t>
            </a:r>
            <a:r>
              <a:rPr lang="en" b="1" dirty="0"/>
              <a:t>routed</a:t>
            </a:r>
            <a:r>
              <a:rPr lang="en" dirty="0"/>
              <a:t> across different devices to reach the destination</a:t>
            </a:r>
            <a:endParaRPr dirty="0"/>
          </a:p>
          <a:p>
            <a:pPr marL="914400" lvl="1" indent="-317500" algn="l" rtl="0">
              <a:spcBef>
                <a:spcPts val="0"/>
              </a:spcBef>
              <a:spcAft>
                <a:spcPts val="0"/>
              </a:spcAft>
              <a:buSzPts val="1400"/>
              <a:buChar char="○"/>
            </a:pPr>
            <a:r>
              <a:rPr lang="en" dirty="0"/>
              <a:t>Each hop is allowed to use its own physical and link layers!</a:t>
            </a:r>
            <a:endParaRPr dirty="0"/>
          </a:p>
          <a:p>
            <a:pPr marL="457200" lvl="0" indent="-342900" algn="l" rtl="0">
              <a:spcBef>
                <a:spcPts val="0"/>
              </a:spcBef>
              <a:spcAft>
                <a:spcPts val="0"/>
              </a:spcAft>
              <a:buSzPts val="1800"/>
              <a:buChar char="●"/>
            </a:pPr>
            <a:r>
              <a:rPr lang="en" dirty="0"/>
              <a:t>Basic model:</a:t>
            </a:r>
            <a:endParaRPr dirty="0"/>
          </a:p>
          <a:p>
            <a:pPr marL="914400" lvl="1" indent="-317500" algn="l" rtl="0">
              <a:spcBef>
                <a:spcPts val="0"/>
              </a:spcBef>
              <a:spcAft>
                <a:spcPts val="0"/>
              </a:spcAft>
              <a:buSzPts val="1400"/>
              <a:buChar char="○"/>
            </a:pPr>
            <a:r>
              <a:rPr lang="en" dirty="0"/>
              <a:t>Is the destination of the packet directly connected to my LAN?</a:t>
            </a:r>
            <a:endParaRPr dirty="0"/>
          </a:p>
          <a:p>
            <a:pPr marL="1371600" lvl="2" indent="-317500" algn="l" rtl="0">
              <a:spcBef>
                <a:spcPts val="0"/>
              </a:spcBef>
              <a:spcAft>
                <a:spcPts val="0"/>
              </a:spcAft>
              <a:buSzPts val="1400"/>
              <a:buChar char="■"/>
            </a:pPr>
            <a:r>
              <a:rPr lang="en" dirty="0"/>
              <a:t>Pass it off to Layer 2</a:t>
            </a:r>
            <a:endParaRPr dirty="0"/>
          </a:p>
          <a:p>
            <a:pPr marL="914400" lvl="1" indent="-317500" algn="l" rtl="0">
              <a:spcBef>
                <a:spcPts val="0"/>
              </a:spcBef>
              <a:spcAft>
                <a:spcPts val="0"/>
              </a:spcAft>
              <a:buSzPts val="1400"/>
              <a:buChar char="○"/>
            </a:pPr>
            <a:r>
              <a:rPr lang="en" dirty="0"/>
              <a:t>Otherwise, </a:t>
            </a:r>
            <a:r>
              <a:rPr lang="en" b="1" dirty="0"/>
              <a:t>route</a:t>
            </a:r>
            <a:r>
              <a:rPr lang="en" dirty="0"/>
              <a:t> the packet closer to the destination</a:t>
            </a:r>
            <a:endParaRPr dirty="0"/>
          </a:p>
        </p:txBody>
      </p:sp>
      <p:pic>
        <p:nvPicPr>
          <p:cNvPr id="438" name="Google Shape;438;p43"/>
          <p:cNvPicPr preferRelativeResize="0"/>
          <p:nvPr/>
        </p:nvPicPr>
        <p:blipFill rotWithShape="1">
          <a:blip r:embed="rId3">
            <a:alphaModFix/>
          </a:blip>
          <a:srcRect l="6239" t="7148" r="80041" b="46006"/>
          <a:stretch/>
        </p:blipFill>
        <p:spPr>
          <a:xfrm>
            <a:off x="5611975" y="1334772"/>
            <a:ext cx="570140" cy="572700"/>
          </a:xfrm>
          <a:prstGeom prst="rect">
            <a:avLst/>
          </a:prstGeom>
          <a:noFill/>
          <a:ln>
            <a:noFill/>
          </a:ln>
        </p:spPr>
      </p:pic>
      <p:cxnSp>
        <p:nvCxnSpPr>
          <p:cNvPr id="439" name="Google Shape;439;p43"/>
          <p:cNvCxnSpPr>
            <a:stCxn id="438" idx="2"/>
          </p:cNvCxnSpPr>
          <p:nvPr/>
        </p:nvCxnSpPr>
        <p:spPr>
          <a:xfrm>
            <a:off x="5897045"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0" name="Google Shape;440;p43"/>
          <p:cNvPicPr preferRelativeResize="0"/>
          <p:nvPr/>
        </p:nvPicPr>
        <p:blipFill rotWithShape="1">
          <a:blip r:embed="rId3">
            <a:alphaModFix/>
          </a:blip>
          <a:srcRect l="6239" t="7148" r="80041" b="46006"/>
          <a:stretch/>
        </p:blipFill>
        <p:spPr>
          <a:xfrm>
            <a:off x="6506800" y="1334772"/>
            <a:ext cx="570140" cy="572700"/>
          </a:xfrm>
          <a:prstGeom prst="rect">
            <a:avLst/>
          </a:prstGeom>
          <a:noFill/>
          <a:ln>
            <a:noFill/>
          </a:ln>
        </p:spPr>
      </p:pic>
      <p:cxnSp>
        <p:nvCxnSpPr>
          <p:cNvPr id="441" name="Google Shape;441;p43"/>
          <p:cNvCxnSpPr>
            <a:stCxn id="440" idx="2"/>
          </p:cNvCxnSpPr>
          <p:nvPr/>
        </p:nvCxnSpPr>
        <p:spPr>
          <a:xfrm>
            <a:off x="6791870"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2" name="Google Shape;442;p43"/>
          <p:cNvPicPr preferRelativeResize="0"/>
          <p:nvPr/>
        </p:nvPicPr>
        <p:blipFill rotWithShape="1">
          <a:blip r:embed="rId3">
            <a:alphaModFix/>
          </a:blip>
          <a:srcRect l="6239" t="7148" r="80041" b="46006"/>
          <a:stretch/>
        </p:blipFill>
        <p:spPr>
          <a:xfrm>
            <a:off x="7401625" y="1334772"/>
            <a:ext cx="570140" cy="572700"/>
          </a:xfrm>
          <a:prstGeom prst="rect">
            <a:avLst/>
          </a:prstGeom>
          <a:noFill/>
          <a:ln>
            <a:noFill/>
          </a:ln>
        </p:spPr>
      </p:pic>
      <p:cxnSp>
        <p:nvCxnSpPr>
          <p:cNvPr id="443" name="Google Shape;443;p43"/>
          <p:cNvCxnSpPr>
            <a:stCxn id="442" idx="2"/>
          </p:cNvCxnSpPr>
          <p:nvPr/>
        </p:nvCxnSpPr>
        <p:spPr>
          <a:xfrm>
            <a:off x="7686695"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4" name="Google Shape;444;p43"/>
          <p:cNvPicPr preferRelativeResize="0"/>
          <p:nvPr/>
        </p:nvPicPr>
        <p:blipFill rotWithShape="1">
          <a:blip r:embed="rId3">
            <a:alphaModFix/>
          </a:blip>
          <a:srcRect l="6239" t="7148" r="80041" b="46006"/>
          <a:stretch/>
        </p:blipFill>
        <p:spPr>
          <a:xfrm>
            <a:off x="8296450" y="1334772"/>
            <a:ext cx="570140" cy="572700"/>
          </a:xfrm>
          <a:prstGeom prst="rect">
            <a:avLst/>
          </a:prstGeom>
          <a:noFill/>
          <a:ln>
            <a:noFill/>
          </a:ln>
        </p:spPr>
      </p:pic>
      <p:cxnSp>
        <p:nvCxnSpPr>
          <p:cNvPr id="445" name="Google Shape;445;p43"/>
          <p:cNvCxnSpPr>
            <a:stCxn id="444" idx="2"/>
          </p:cNvCxnSpPr>
          <p:nvPr/>
        </p:nvCxnSpPr>
        <p:spPr>
          <a:xfrm>
            <a:off x="8581520" y="19074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446" name="Google Shape;446;p43"/>
          <p:cNvCxnSpPr/>
          <p:nvPr/>
        </p:nvCxnSpPr>
        <p:spPr>
          <a:xfrm>
            <a:off x="5904738" y="2336200"/>
            <a:ext cx="2669100" cy="0"/>
          </a:xfrm>
          <a:prstGeom prst="straightConnector1">
            <a:avLst/>
          </a:prstGeom>
          <a:noFill/>
          <a:ln w="38100" cap="flat" cmpd="sng">
            <a:solidFill>
              <a:schemeClr val="dk1"/>
            </a:solidFill>
            <a:prstDash val="solid"/>
            <a:round/>
            <a:headEnd type="none" w="med" len="med"/>
            <a:tailEnd type="none" w="med" len="med"/>
          </a:ln>
        </p:spPr>
      </p:cxnSp>
      <p:sp>
        <p:nvSpPr>
          <p:cNvPr id="447" name="Google Shape;447;p43"/>
          <p:cNvSpPr txBox="1"/>
          <p:nvPr/>
        </p:nvSpPr>
        <p:spPr>
          <a:xfrm>
            <a:off x="57679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48" name="Google Shape;448;p43"/>
          <p:cNvSpPr txBox="1"/>
          <p:nvPr/>
        </p:nvSpPr>
        <p:spPr>
          <a:xfrm>
            <a:off x="66627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49" name="Google Shape;449;p43"/>
          <p:cNvSpPr txBox="1"/>
          <p:nvPr/>
        </p:nvSpPr>
        <p:spPr>
          <a:xfrm>
            <a:off x="84523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450" name="Google Shape;450;p43"/>
          <p:cNvSpPr txBox="1"/>
          <p:nvPr/>
        </p:nvSpPr>
        <p:spPr>
          <a:xfrm>
            <a:off x="75575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451" name="Google Shape;451;p43"/>
          <p:cNvPicPr preferRelativeResize="0"/>
          <p:nvPr/>
        </p:nvPicPr>
        <p:blipFill rotWithShape="1">
          <a:blip r:embed="rId3">
            <a:alphaModFix/>
          </a:blip>
          <a:srcRect l="6239" t="7148" r="80041" b="46006"/>
          <a:stretch/>
        </p:blipFill>
        <p:spPr>
          <a:xfrm>
            <a:off x="5611988" y="4210072"/>
            <a:ext cx="570140" cy="572700"/>
          </a:xfrm>
          <a:prstGeom prst="rect">
            <a:avLst/>
          </a:prstGeom>
          <a:noFill/>
          <a:ln>
            <a:noFill/>
          </a:ln>
        </p:spPr>
      </p:pic>
      <p:cxnSp>
        <p:nvCxnSpPr>
          <p:cNvPr id="452" name="Google Shape;452;p43"/>
          <p:cNvCxnSpPr>
            <a:endCxn id="451" idx="0"/>
          </p:cNvCxnSpPr>
          <p:nvPr/>
        </p:nvCxnSpPr>
        <p:spPr>
          <a:xfrm>
            <a:off x="5897057" y="3762472"/>
            <a:ext cx="0" cy="447600"/>
          </a:xfrm>
          <a:prstGeom prst="straightConnector1">
            <a:avLst/>
          </a:prstGeom>
          <a:noFill/>
          <a:ln w="38100" cap="flat" cmpd="sng">
            <a:solidFill>
              <a:schemeClr val="dk1"/>
            </a:solidFill>
            <a:prstDash val="solid"/>
            <a:round/>
            <a:headEnd type="none" w="med" len="med"/>
            <a:tailEnd type="none" w="med" len="med"/>
          </a:ln>
        </p:spPr>
      </p:cxnSp>
      <p:sp>
        <p:nvSpPr>
          <p:cNvPr id="453" name="Google Shape;453;p43"/>
          <p:cNvSpPr txBox="1"/>
          <p:nvPr/>
        </p:nvSpPr>
        <p:spPr>
          <a:xfrm>
            <a:off x="57679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454" name="Google Shape;454;p43"/>
          <p:cNvPicPr preferRelativeResize="0"/>
          <p:nvPr/>
        </p:nvPicPr>
        <p:blipFill rotWithShape="1">
          <a:blip r:embed="rId3">
            <a:alphaModFix/>
          </a:blip>
          <a:srcRect l="6239" t="7148" r="80041" b="46006"/>
          <a:stretch/>
        </p:blipFill>
        <p:spPr>
          <a:xfrm>
            <a:off x="6506800" y="4210085"/>
            <a:ext cx="570140" cy="572700"/>
          </a:xfrm>
          <a:prstGeom prst="rect">
            <a:avLst/>
          </a:prstGeom>
          <a:noFill/>
          <a:ln>
            <a:noFill/>
          </a:ln>
        </p:spPr>
      </p:pic>
      <p:cxnSp>
        <p:nvCxnSpPr>
          <p:cNvPr id="455" name="Google Shape;455;p43"/>
          <p:cNvCxnSpPr>
            <a:endCxn id="454" idx="0"/>
          </p:cNvCxnSpPr>
          <p:nvPr/>
        </p:nvCxnSpPr>
        <p:spPr>
          <a:xfrm>
            <a:off x="6791870"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56" name="Google Shape;456;p43"/>
          <p:cNvSpPr txBox="1"/>
          <p:nvPr/>
        </p:nvSpPr>
        <p:spPr>
          <a:xfrm>
            <a:off x="66627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457" name="Google Shape;457;p43"/>
          <p:cNvPicPr preferRelativeResize="0"/>
          <p:nvPr/>
        </p:nvPicPr>
        <p:blipFill rotWithShape="1">
          <a:blip r:embed="rId3">
            <a:alphaModFix/>
          </a:blip>
          <a:srcRect l="6239" t="7148" r="80041" b="46006"/>
          <a:stretch/>
        </p:blipFill>
        <p:spPr>
          <a:xfrm>
            <a:off x="7401625" y="4210085"/>
            <a:ext cx="570140" cy="572700"/>
          </a:xfrm>
          <a:prstGeom prst="rect">
            <a:avLst/>
          </a:prstGeom>
          <a:noFill/>
          <a:ln>
            <a:noFill/>
          </a:ln>
        </p:spPr>
      </p:pic>
      <p:cxnSp>
        <p:nvCxnSpPr>
          <p:cNvPr id="458" name="Google Shape;458;p43"/>
          <p:cNvCxnSpPr>
            <a:endCxn id="457" idx="0"/>
          </p:cNvCxnSpPr>
          <p:nvPr/>
        </p:nvCxnSpPr>
        <p:spPr>
          <a:xfrm>
            <a:off x="7686695"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59" name="Google Shape;459;p43"/>
          <p:cNvSpPr txBox="1"/>
          <p:nvPr/>
        </p:nvSpPr>
        <p:spPr>
          <a:xfrm>
            <a:off x="75575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460" name="Google Shape;460;p43"/>
          <p:cNvPicPr preferRelativeResize="0"/>
          <p:nvPr/>
        </p:nvPicPr>
        <p:blipFill rotWithShape="1">
          <a:blip r:embed="rId3">
            <a:alphaModFix/>
          </a:blip>
          <a:srcRect l="6239" t="7148" r="80041" b="46006"/>
          <a:stretch/>
        </p:blipFill>
        <p:spPr>
          <a:xfrm>
            <a:off x="8296450" y="4210085"/>
            <a:ext cx="570140" cy="572700"/>
          </a:xfrm>
          <a:prstGeom prst="rect">
            <a:avLst/>
          </a:prstGeom>
          <a:noFill/>
          <a:ln>
            <a:noFill/>
          </a:ln>
        </p:spPr>
      </p:pic>
      <p:cxnSp>
        <p:nvCxnSpPr>
          <p:cNvPr id="461" name="Google Shape;461;p43"/>
          <p:cNvCxnSpPr>
            <a:endCxn id="460" idx="0"/>
          </p:cNvCxnSpPr>
          <p:nvPr/>
        </p:nvCxnSpPr>
        <p:spPr>
          <a:xfrm>
            <a:off x="8581520"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62" name="Google Shape;462;p43"/>
          <p:cNvSpPr txBox="1"/>
          <p:nvPr/>
        </p:nvSpPr>
        <p:spPr>
          <a:xfrm>
            <a:off x="84523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463" name="Google Shape;463;p43"/>
          <p:cNvCxnSpPr/>
          <p:nvPr/>
        </p:nvCxnSpPr>
        <p:spPr>
          <a:xfrm>
            <a:off x="5904750" y="3780666"/>
            <a:ext cx="2669100" cy="0"/>
          </a:xfrm>
          <a:prstGeom prst="straightConnector1">
            <a:avLst/>
          </a:prstGeom>
          <a:noFill/>
          <a:ln w="38100" cap="flat" cmpd="sng">
            <a:solidFill>
              <a:schemeClr val="dk1"/>
            </a:solidFill>
            <a:prstDash val="solid"/>
            <a:round/>
            <a:headEnd type="none" w="med" len="med"/>
            <a:tailEnd type="none" w="med" len="med"/>
          </a:ln>
        </p:spPr>
      </p:cxnSp>
      <p:sp>
        <p:nvSpPr>
          <p:cNvPr id="464" name="Google Shape;464;p43"/>
          <p:cNvSpPr/>
          <p:nvPr/>
        </p:nvSpPr>
        <p:spPr>
          <a:xfrm>
            <a:off x="6897750" y="2716888"/>
            <a:ext cx="683100" cy="68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465" name="Google Shape;465;p43"/>
          <p:cNvCxnSpPr>
            <a:stCxn id="464" idx="0"/>
          </p:cNvCxnSpPr>
          <p:nvPr/>
        </p:nvCxnSpPr>
        <p:spPr>
          <a:xfrm rot="10800000">
            <a:off x="7235100" y="2347588"/>
            <a:ext cx="4200" cy="369300"/>
          </a:xfrm>
          <a:prstGeom prst="straightConnector1">
            <a:avLst/>
          </a:prstGeom>
          <a:noFill/>
          <a:ln w="38100" cap="flat" cmpd="sng">
            <a:solidFill>
              <a:schemeClr val="dk1"/>
            </a:solidFill>
            <a:prstDash val="solid"/>
            <a:round/>
            <a:headEnd type="none" w="med" len="med"/>
            <a:tailEnd type="none" w="med" len="med"/>
          </a:ln>
        </p:spPr>
      </p:cxnSp>
      <p:cxnSp>
        <p:nvCxnSpPr>
          <p:cNvPr id="466" name="Google Shape;466;p43"/>
          <p:cNvCxnSpPr>
            <a:endCxn id="464" idx="2"/>
          </p:cNvCxnSpPr>
          <p:nvPr/>
        </p:nvCxnSpPr>
        <p:spPr>
          <a:xfrm rot="10800000">
            <a:off x="7239300" y="3399988"/>
            <a:ext cx="2100" cy="369300"/>
          </a:xfrm>
          <a:prstGeom prst="straightConnector1">
            <a:avLst/>
          </a:prstGeom>
          <a:noFill/>
          <a:ln w="38100" cap="flat" cmpd="sng">
            <a:solidFill>
              <a:schemeClr val="dk1"/>
            </a:solidFill>
            <a:prstDash val="solid"/>
            <a:round/>
            <a:headEnd type="none" w="med" len="med"/>
            <a:tailEnd type="none" w="med" len="med"/>
          </a:ln>
        </p:spPr>
      </p:cxnSp>
      <p:sp>
        <p:nvSpPr>
          <p:cNvPr id="467" name="Google Shape;46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471"/>
        <p:cNvGrpSpPr/>
        <p:nvPr/>
      </p:nvGrpSpPr>
      <p:grpSpPr>
        <a:xfrm>
          <a:off x="0" y="0"/>
          <a:ext cx="0" cy="0"/>
          <a:chOff x="0" y="0"/>
          <a:chExt cx="0" cy="0"/>
        </a:xfrm>
      </p:grpSpPr>
      <p:sp>
        <p:nvSpPr>
          <p:cNvPr id="472" name="Google Shape;472;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473" name="Google Shape;473;p44"/>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474" name="Google Shape;474;p44"/>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75" name="Google Shape;475;p44"/>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476" name="Google Shape;476;p44"/>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477" name="Google Shape;477;p44"/>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478" name="Google Shape;478;p44"/>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479" name="Google Shape;479;p44"/>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480" name="Google Shape;480;p44"/>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481" name="Google Shape;481;p44"/>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482" name="Google Shape;482;p44"/>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483" name="Google Shape;483;p44"/>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84" name="Google Shape;484;p44"/>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5" name="Google Shape;485;p44"/>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6" name="Google Shape;486;p44"/>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7" name="Google Shape;487;p44"/>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8" name="Google Shape;488;p44"/>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9" name="Google Shape;489;p44"/>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490" name="Google Shape;490;p44"/>
          <p:cNvCxnSpPr>
            <a:stCxn id="473" idx="3"/>
            <a:endCxn id="475" idx="1"/>
          </p:cNvCxnSpPr>
          <p:nvPr/>
        </p:nvCxnSpPr>
        <p:spPr>
          <a:xfrm>
            <a:off x="1550815" y="2201947"/>
            <a:ext cx="686400" cy="467400"/>
          </a:xfrm>
          <a:prstGeom prst="straightConnector1">
            <a:avLst/>
          </a:prstGeom>
          <a:noFill/>
          <a:ln w="38100" cap="flat" cmpd="sng">
            <a:solidFill>
              <a:schemeClr val="dk1"/>
            </a:solidFill>
            <a:prstDash val="solid"/>
            <a:round/>
            <a:headEnd type="none" w="med" len="med"/>
            <a:tailEnd type="none" w="med" len="med"/>
          </a:ln>
        </p:spPr>
      </p:cxnSp>
      <p:cxnSp>
        <p:nvCxnSpPr>
          <p:cNvPr id="491" name="Google Shape;491;p44"/>
          <p:cNvCxnSpPr>
            <a:stCxn id="475" idx="2"/>
            <a:endCxn id="487"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492" name="Google Shape;492;p44"/>
          <p:cNvCxnSpPr>
            <a:stCxn id="482" idx="3"/>
            <a:endCxn id="487"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493" name="Google Shape;493;p44"/>
          <p:cNvCxnSpPr>
            <a:stCxn id="475" idx="3"/>
            <a:endCxn id="484"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494" name="Google Shape;494;p44"/>
          <p:cNvCxnSpPr>
            <a:stCxn id="475" idx="3"/>
            <a:endCxn id="486" idx="1"/>
          </p:cNvCxnSpPr>
          <p:nvPr/>
        </p:nvCxnSpPr>
        <p:spPr>
          <a:xfrm>
            <a:off x="2807125" y="2669396"/>
            <a:ext cx="1384500" cy="817800"/>
          </a:xfrm>
          <a:prstGeom prst="straightConnector1">
            <a:avLst/>
          </a:prstGeom>
          <a:noFill/>
          <a:ln w="38100" cap="flat" cmpd="sng">
            <a:solidFill>
              <a:schemeClr val="dk1"/>
            </a:solidFill>
            <a:prstDash val="solid"/>
            <a:round/>
            <a:headEnd type="none" w="med" len="med"/>
            <a:tailEnd type="none" w="med" len="med"/>
          </a:ln>
        </p:spPr>
      </p:cxnSp>
      <p:cxnSp>
        <p:nvCxnSpPr>
          <p:cNvPr id="495" name="Google Shape;495;p44"/>
          <p:cNvCxnSpPr>
            <a:stCxn id="487" idx="3"/>
            <a:endCxn id="486"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496" name="Google Shape;496;p44"/>
          <p:cNvCxnSpPr>
            <a:stCxn id="487" idx="3"/>
            <a:endCxn id="488"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497" name="Google Shape;497;p44"/>
          <p:cNvCxnSpPr>
            <a:stCxn id="488" idx="3"/>
            <a:endCxn id="489"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498" name="Google Shape;498;p44"/>
          <p:cNvCxnSpPr>
            <a:endCxn id="485" idx="1"/>
          </p:cNvCxnSpPr>
          <p:nvPr/>
        </p:nvCxnSpPr>
        <p:spPr>
          <a:xfrm rot="10800000" flipH="1">
            <a:off x="4761600" y="2803446"/>
            <a:ext cx="2105700" cy="683700"/>
          </a:xfrm>
          <a:prstGeom prst="straightConnector1">
            <a:avLst/>
          </a:prstGeom>
          <a:noFill/>
          <a:ln w="38100" cap="flat" cmpd="sng">
            <a:solidFill>
              <a:schemeClr val="dk1"/>
            </a:solidFill>
            <a:prstDash val="solid"/>
            <a:round/>
            <a:headEnd type="none" w="med" len="med"/>
            <a:tailEnd type="none" w="med" len="med"/>
          </a:ln>
        </p:spPr>
      </p:cxnSp>
      <p:cxnSp>
        <p:nvCxnSpPr>
          <p:cNvPr id="499" name="Google Shape;499;p44"/>
          <p:cNvCxnSpPr>
            <a:stCxn id="484" idx="3"/>
            <a:endCxn id="485"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500" name="Google Shape;500;p44"/>
          <p:cNvCxnSpPr>
            <a:endCxn id="485"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501" name="Google Shape;501;p44"/>
          <p:cNvCxnSpPr>
            <a:stCxn id="484" idx="0"/>
            <a:endCxn id="476"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502" name="Google Shape;502;p44"/>
          <p:cNvCxnSpPr>
            <a:stCxn id="485" idx="3"/>
            <a:endCxn id="478" idx="1"/>
          </p:cNvCxnSpPr>
          <p:nvPr/>
        </p:nvCxnSpPr>
        <p:spPr>
          <a:xfrm rot="10800000" flipH="1">
            <a:off x="7437300" y="2408346"/>
            <a:ext cx="610500" cy="395100"/>
          </a:xfrm>
          <a:prstGeom prst="straightConnector1">
            <a:avLst/>
          </a:prstGeom>
          <a:noFill/>
          <a:ln w="38100" cap="flat" cmpd="sng">
            <a:solidFill>
              <a:schemeClr val="dk1"/>
            </a:solidFill>
            <a:prstDash val="solid"/>
            <a:round/>
            <a:headEnd type="none" w="med" len="med"/>
            <a:tailEnd type="none" w="med" len="med"/>
          </a:ln>
        </p:spPr>
      </p:cxnSp>
      <p:cxnSp>
        <p:nvCxnSpPr>
          <p:cNvPr id="503" name="Google Shape;503;p44"/>
          <p:cNvCxnSpPr>
            <a:stCxn id="489" idx="3"/>
            <a:endCxn id="480"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504" name="Google Shape;504;p44"/>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505" name="Google Shape;505;p44"/>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sp>
        <p:nvSpPr>
          <p:cNvPr id="506" name="Google Shape;50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512" name="Google Shape;512;p45"/>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513" name="Google Shape;513;p45"/>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514" name="Google Shape;514;p45"/>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515" name="Google Shape;515;p45"/>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516" name="Google Shape;516;p45"/>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517" name="Google Shape;517;p45"/>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518" name="Google Shape;518;p45"/>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519" name="Google Shape;519;p45"/>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520" name="Google Shape;520;p45"/>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521" name="Google Shape;521;p45"/>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522" name="Google Shape;522;p45"/>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523" name="Google Shape;523;p45"/>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4" name="Google Shape;524;p45"/>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5" name="Google Shape;525;p45"/>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6" name="Google Shape;526;p45"/>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7" name="Google Shape;527;p45"/>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8" name="Google Shape;528;p45"/>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529" name="Google Shape;529;p45"/>
          <p:cNvCxnSpPr>
            <a:stCxn id="512" idx="3"/>
            <a:endCxn id="514" idx="1"/>
          </p:cNvCxnSpPr>
          <p:nvPr/>
        </p:nvCxnSpPr>
        <p:spPr>
          <a:xfrm>
            <a:off x="1550815" y="2201947"/>
            <a:ext cx="686400" cy="467400"/>
          </a:xfrm>
          <a:prstGeom prst="straightConnector1">
            <a:avLst/>
          </a:prstGeom>
          <a:noFill/>
          <a:ln w="38100" cap="flat" cmpd="sng">
            <a:solidFill>
              <a:srgbClr val="1155CC"/>
            </a:solidFill>
            <a:prstDash val="dash"/>
            <a:round/>
            <a:headEnd type="none" w="med" len="med"/>
            <a:tailEnd type="none" w="med" len="med"/>
          </a:ln>
        </p:spPr>
      </p:cxnSp>
      <p:cxnSp>
        <p:nvCxnSpPr>
          <p:cNvPr id="530" name="Google Shape;530;p45"/>
          <p:cNvCxnSpPr>
            <a:stCxn id="514" idx="2"/>
            <a:endCxn id="526"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531" name="Google Shape;531;p45"/>
          <p:cNvCxnSpPr>
            <a:stCxn id="521" idx="3"/>
            <a:endCxn id="526"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532" name="Google Shape;532;p45"/>
          <p:cNvCxnSpPr>
            <a:stCxn id="514" idx="3"/>
            <a:endCxn id="523"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533" name="Google Shape;533;p45"/>
          <p:cNvCxnSpPr>
            <a:stCxn id="514" idx="3"/>
            <a:endCxn id="525" idx="1"/>
          </p:cNvCxnSpPr>
          <p:nvPr/>
        </p:nvCxnSpPr>
        <p:spPr>
          <a:xfrm>
            <a:off x="2807125" y="2669396"/>
            <a:ext cx="1384500" cy="817800"/>
          </a:xfrm>
          <a:prstGeom prst="straightConnector1">
            <a:avLst/>
          </a:prstGeom>
          <a:noFill/>
          <a:ln w="38100" cap="flat" cmpd="sng">
            <a:solidFill>
              <a:srgbClr val="6AA84F"/>
            </a:solidFill>
            <a:prstDash val="solid"/>
            <a:round/>
            <a:headEnd type="none" w="med" len="med"/>
            <a:tailEnd type="none" w="med" len="med"/>
          </a:ln>
        </p:spPr>
      </p:cxnSp>
      <p:cxnSp>
        <p:nvCxnSpPr>
          <p:cNvPr id="534" name="Google Shape;534;p45"/>
          <p:cNvCxnSpPr>
            <a:stCxn id="526" idx="3"/>
            <a:endCxn id="525"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535" name="Google Shape;535;p45"/>
          <p:cNvCxnSpPr>
            <a:stCxn id="526" idx="3"/>
            <a:endCxn id="527"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536" name="Google Shape;536;p45"/>
          <p:cNvCxnSpPr>
            <a:stCxn id="527" idx="3"/>
            <a:endCxn id="528"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537" name="Google Shape;537;p45"/>
          <p:cNvCxnSpPr>
            <a:endCxn id="524" idx="1"/>
          </p:cNvCxnSpPr>
          <p:nvPr/>
        </p:nvCxnSpPr>
        <p:spPr>
          <a:xfrm rot="10800000" flipH="1">
            <a:off x="4761600" y="2803446"/>
            <a:ext cx="2105700" cy="683700"/>
          </a:xfrm>
          <a:prstGeom prst="straightConnector1">
            <a:avLst/>
          </a:prstGeom>
          <a:noFill/>
          <a:ln w="38100" cap="flat" cmpd="sng">
            <a:solidFill>
              <a:srgbClr val="6AA84F"/>
            </a:solidFill>
            <a:prstDash val="solid"/>
            <a:round/>
            <a:headEnd type="none" w="med" len="med"/>
            <a:tailEnd type="none" w="med" len="med"/>
          </a:ln>
        </p:spPr>
      </p:cxnSp>
      <p:cxnSp>
        <p:nvCxnSpPr>
          <p:cNvPr id="538" name="Google Shape;538;p45"/>
          <p:cNvCxnSpPr>
            <a:stCxn id="523" idx="3"/>
            <a:endCxn id="524"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539" name="Google Shape;539;p45"/>
          <p:cNvCxnSpPr>
            <a:endCxn id="524"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540" name="Google Shape;540;p45"/>
          <p:cNvCxnSpPr>
            <a:stCxn id="523" idx="0"/>
            <a:endCxn id="515"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541" name="Google Shape;541;p45"/>
          <p:cNvCxnSpPr>
            <a:stCxn id="524" idx="3"/>
            <a:endCxn id="517" idx="1"/>
          </p:cNvCxnSpPr>
          <p:nvPr/>
        </p:nvCxnSpPr>
        <p:spPr>
          <a:xfrm rot="10800000" flipH="1">
            <a:off x="7437300" y="2408346"/>
            <a:ext cx="610500" cy="395100"/>
          </a:xfrm>
          <a:prstGeom prst="straightConnector1">
            <a:avLst/>
          </a:prstGeom>
          <a:noFill/>
          <a:ln w="38100" cap="flat" cmpd="sng">
            <a:solidFill>
              <a:srgbClr val="674EA7"/>
            </a:solidFill>
            <a:prstDash val="dash"/>
            <a:round/>
            <a:headEnd type="none" w="med" len="med"/>
            <a:tailEnd type="none" w="med" len="med"/>
          </a:ln>
        </p:spPr>
      </p:cxnSp>
      <p:cxnSp>
        <p:nvCxnSpPr>
          <p:cNvPr id="542" name="Google Shape;542;p45"/>
          <p:cNvCxnSpPr>
            <a:stCxn id="528" idx="3"/>
            <a:endCxn id="519"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543" name="Google Shape;543;p45"/>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544" name="Google Shape;544;p45"/>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grpSp>
        <p:nvGrpSpPr>
          <p:cNvPr id="545" name="Google Shape;545;p45"/>
          <p:cNvGrpSpPr/>
          <p:nvPr/>
        </p:nvGrpSpPr>
        <p:grpSpPr>
          <a:xfrm>
            <a:off x="1914675" y="1379225"/>
            <a:ext cx="2040300" cy="998100"/>
            <a:chOff x="1914675" y="1379225"/>
            <a:chExt cx="2040300" cy="998100"/>
          </a:xfrm>
        </p:grpSpPr>
        <p:sp>
          <p:nvSpPr>
            <p:cNvPr id="546" name="Google Shape;546;p45"/>
            <p:cNvSpPr txBox="1"/>
            <p:nvPr/>
          </p:nvSpPr>
          <p:spPr>
            <a:xfrm>
              <a:off x="1914675" y="1379225"/>
              <a:ext cx="2040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This link could be Wi-Fi</a:t>
              </a:r>
              <a:endParaRPr/>
            </a:p>
          </p:txBody>
        </p:sp>
        <p:cxnSp>
          <p:nvCxnSpPr>
            <p:cNvPr id="547" name="Google Shape;547;p45"/>
            <p:cNvCxnSpPr>
              <a:stCxn id="546" idx="2"/>
            </p:cNvCxnSpPr>
            <p:nvPr/>
          </p:nvCxnSpPr>
          <p:spPr>
            <a:xfrm flipH="1">
              <a:off x="1943025" y="1779425"/>
              <a:ext cx="991800" cy="597900"/>
            </a:xfrm>
            <a:prstGeom prst="straightConnector1">
              <a:avLst/>
            </a:prstGeom>
            <a:noFill/>
            <a:ln w="9525" cap="flat" cmpd="sng">
              <a:solidFill>
                <a:schemeClr val="dk2"/>
              </a:solidFill>
              <a:prstDash val="solid"/>
              <a:round/>
              <a:headEnd type="none" w="med" len="med"/>
              <a:tailEnd type="triangle" w="med" len="med"/>
            </a:ln>
          </p:spPr>
        </p:cxnSp>
      </p:grpSp>
      <p:grpSp>
        <p:nvGrpSpPr>
          <p:cNvPr id="548" name="Google Shape;548;p45"/>
          <p:cNvGrpSpPr/>
          <p:nvPr/>
        </p:nvGrpSpPr>
        <p:grpSpPr>
          <a:xfrm>
            <a:off x="5001400" y="1582913"/>
            <a:ext cx="2040300" cy="1543200"/>
            <a:chOff x="5001400" y="1582913"/>
            <a:chExt cx="2040300" cy="1543200"/>
          </a:xfrm>
        </p:grpSpPr>
        <p:sp>
          <p:nvSpPr>
            <p:cNvPr id="549" name="Google Shape;549;p45"/>
            <p:cNvSpPr txBox="1"/>
            <p:nvPr/>
          </p:nvSpPr>
          <p:spPr>
            <a:xfrm>
              <a:off x="5001400" y="1582913"/>
              <a:ext cx="20403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And this link could be Ethernet</a:t>
              </a:r>
              <a:endParaRPr/>
            </a:p>
          </p:txBody>
        </p:sp>
        <p:cxnSp>
          <p:nvCxnSpPr>
            <p:cNvPr id="550" name="Google Shape;550;p45"/>
            <p:cNvCxnSpPr>
              <a:stCxn id="549" idx="2"/>
            </p:cNvCxnSpPr>
            <p:nvPr/>
          </p:nvCxnSpPr>
          <p:spPr>
            <a:xfrm flipH="1">
              <a:off x="5760850" y="2198513"/>
              <a:ext cx="260700" cy="927600"/>
            </a:xfrm>
            <a:prstGeom prst="straightConnector1">
              <a:avLst/>
            </a:prstGeom>
            <a:noFill/>
            <a:ln w="9525" cap="flat" cmpd="sng">
              <a:solidFill>
                <a:schemeClr val="dk2"/>
              </a:solidFill>
              <a:prstDash val="solid"/>
              <a:round/>
              <a:headEnd type="none" w="med" len="med"/>
              <a:tailEnd type="triangle" w="med" len="med"/>
            </a:ln>
          </p:spPr>
        </p:cxnSp>
      </p:grpSp>
      <p:grpSp>
        <p:nvGrpSpPr>
          <p:cNvPr id="551" name="Google Shape;551;p45"/>
          <p:cNvGrpSpPr/>
          <p:nvPr/>
        </p:nvGrpSpPr>
        <p:grpSpPr>
          <a:xfrm>
            <a:off x="48400" y="3128450"/>
            <a:ext cx="3210300" cy="615600"/>
            <a:chOff x="48400" y="3128450"/>
            <a:chExt cx="3210300" cy="615600"/>
          </a:xfrm>
        </p:grpSpPr>
        <p:sp>
          <p:nvSpPr>
            <p:cNvPr id="552" name="Google Shape;552;p45"/>
            <p:cNvSpPr txBox="1"/>
            <p:nvPr/>
          </p:nvSpPr>
          <p:spPr>
            <a:xfrm>
              <a:off x="48400" y="3128450"/>
              <a:ext cx="23670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But the Internet protocol stays the same, end to end</a:t>
              </a:r>
              <a:endParaRPr/>
            </a:p>
          </p:txBody>
        </p:sp>
        <p:cxnSp>
          <p:nvCxnSpPr>
            <p:cNvPr id="553" name="Google Shape;553;p45"/>
            <p:cNvCxnSpPr>
              <a:stCxn id="552" idx="3"/>
            </p:cNvCxnSpPr>
            <p:nvPr/>
          </p:nvCxnSpPr>
          <p:spPr>
            <a:xfrm rot="10800000" flipH="1">
              <a:off x="2415400" y="3337550"/>
              <a:ext cx="843300" cy="98700"/>
            </a:xfrm>
            <a:prstGeom prst="straightConnector1">
              <a:avLst/>
            </a:prstGeom>
            <a:noFill/>
            <a:ln w="9525" cap="flat" cmpd="sng">
              <a:solidFill>
                <a:schemeClr val="dk2"/>
              </a:solidFill>
              <a:prstDash val="solid"/>
              <a:round/>
              <a:headEnd type="none" w="med" len="med"/>
              <a:tailEnd type="triangle" w="med" len="med"/>
            </a:ln>
          </p:spPr>
        </p:cxnSp>
      </p:grpSp>
      <p:sp>
        <p:nvSpPr>
          <p:cNvPr id="554" name="Google Shape;55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560" name="Google Shape;560;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Packets must consist of at least 3 things:</a:t>
            </a:r>
            <a:endParaRPr dirty="0"/>
          </a:p>
          <a:p>
            <a:pPr marL="914400" lvl="1" indent="-317500" algn="l" rtl="0">
              <a:spcBef>
                <a:spcPts val="0"/>
              </a:spcBef>
              <a:spcAft>
                <a:spcPts val="0"/>
              </a:spcAft>
              <a:buSzPts val="1400"/>
              <a:buChar char="○"/>
            </a:pPr>
            <a:r>
              <a:rPr lang="en" dirty="0"/>
              <a:t>Source (“Who is this message coming from?”)</a:t>
            </a:r>
            <a:endParaRPr dirty="0"/>
          </a:p>
          <a:p>
            <a:pPr marL="914400" lvl="1" indent="-317500" algn="l" rtl="0">
              <a:spcBef>
                <a:spcPts val="0"/>
              </a:spcBef>
              <a:spcAft>
                <a:spcPts val="0"/>
              </a:spcAft>
              <a:buSzPts val="1400"/>
              <a:buChar char="○"/>
            </a:pPr>
            <a:r>
              <a:rPr lang="en" dirty="0"/>
              <a:t>Destination (“Who is this message going to?”)</a:t>
            </a:r>
            <a:endParaRPr dirty="0"/>
          </a:p>
          <a:p>
            <a:pPr marL="914400" lvl="1" indent="-317500" algn="l" rtl="0">
              <a:spcBef>
                <a:spcPts val="0"/>
              </a:spcBef>
              <a:spcAft>
                <a:spcPts val="0"/>
              </a:spcAft>
              <a:buSzPts val="1400"/>
              <a:buChar char="○"/>
            </a:pPr>
            <a:r>
              <a:rPr lang="en" dirty="0"/>
              <a:t>Data (“What does this message say?”)</a:t>
            </a:r>
            <a:endParaRPr dirty="0"/>
          </a:p>
          <a:p>
            <a:pPr marL="914400" lvl="1" indent="-317500" algn="l" rtl="0">
              <a:spcBef>
                <a:spcPts val="0"/>
              </a:spcBef>
              <a:spcAft>
                <a:spcPts val="0"/>
              </a:spcAft>
              <a:buSzPts val="1400"/>
              <a:buChar char="○"/>
            </a:pPr>
            <a:r>
              <a:rPr lang="en" dirty="0"/>
              <a:t>Similar to frames (layer 2)</a:t>
            </a:r>
            <a:endParaRPr dirty="0"/>
          </a:p>
          <a:p>
            <a:pPr marL="457200" lvl="0" indent="-342900" algn="l" rtl="0">
              <a:spcBef>
                <a:spcPts val="0"/>
              </a:spcBef>
              <a:spcAft>
                <a:spcPts val="0"/>
              </a:spcAft>
              <a:buSzPts val="1800"/>
              <a:buChar char="●"/>
            </a:pPr>
            <a:r>
              <a:rPr lang="en" dirty="0"/>
              <a:t>Packets may be fragmented into smaller packets</a:t>
            </a:r>
            <a:endParaRPr dirty="0"/>
          </a:p>
          <a:p>
            <a:pPr marL="914400" lvl="1" indent="-317500" algn="l" rtl="0">
              <a:spcBef>
                <a:spcPts val="0"/>
              </a:spcBef>
              <a:spcAft>
                <a:spcPts val="0"/>
              </a:spcAft>
              <a:buSzPts val="1400"/>
              <a:buChar char="○"/>
            </a:pPr>
            <a:r>
              <a:rPr lang="en" dirty="0"/>
              <a:t>Different links might support different maximum packet sizes</a:t>
            </a:r>
            <a:endParaRPr dirty="0"/>
          </a:p>
          <a:p>
            <a:pPr marL="914400" lvl="1" indent="-317500" algn="l" rtl="0">
              <a:spcBef>
                <a:spcPts val="0"/>
              </a:spcBef>
              <a:spcAft>
                <a:spcPts val="0"/>
              </a:spcAft>
              <a:buSzPts val="1400"/>
              <a:buChar char="○"/>
            </a:pPr>
            <a:r>
              <a:rPr lang="en" dirty="0"/>
              <a:t>Up to the recipient to reassemble fragments into the original packet</a:t>
            </a:r>
            <a:endParaRPr dirty="0"/>
          </a:p>
          <a:p>
            <a:pPr marL="914400" lvl="1" indent="-317500" algn="l" rtl="0">
              <a:spcBef>
                <a:spcPts val="0"/>
              </a:spcBef>
              <a:spcAft>
                <a:spcPts val="0"/>
              </a:spcAft>
              <a:buSzPts val="1400"/>
              <a:buChar char="○"/>
            </a:pPr>
            <a:r>
              <a:rPr lang="en" dirty="0"/>
              <a:t>In IPv4, any node may fragment a packet if it is too large to route</a:t>
            </a:r>
            <a:endParaRPr dirty="0"/>
          </a:p>
          <a:p>
            <a:pPr marL="914400" lvl="1" indent="-317500" algn="l" rtl="0">
              <a:spcBef>
                <a:spcPts val="0"/>
              </a:spcBef>
              <a:spcAft>
                <a:spcPts val="0"/>
              </a:spcAft>
              <a:buSzPts val="1400"/>
              <a:buChar char="○"/>
            </a:pPr>
            <a:r>
              <a:rPr lang="en" dirty="0"/>
              <a:t>In IPv6, the sender must fragment the packet themselves</a:t>
            </a:r>
            <a:endParaRPr dirty="0"/>
          </a:p>
          <a:p>
            <a:pPr marL="457200" lvl="0" indent="-342900" algn="l" rtl="0">
              <a:spcBef>
                <a:spcPts val="0"/>
              </a:spcBef>
              <a:spcAft>
                <a:spcPts val="0"/>
              </a:spcAft>
              <a:buSzPts val="1800"/>
              <a:buChar char="●"/>
            </a:pPr>
            <a:r>
              <a:rPr lang="en" dirty="0"/>
              <a:t>Each router forwards a given packet to the next hop</a:t>
            </a:r>
            <a:endParaRPr dirty="0"/>
          </a:p>
          <a:p>
            <a:pPr marL="457200" lvl="0" indent="-342900" algn="l" rtl="0">
              <a:spcBef>
                <a:spcPts val="0"/>
              </a:spcBef>
              <a:spcAft>
                <a:spcPts val="0"/>
              </a:spcAft>
              <a:buSzPts val="1800"/>
              <a:buChar char="●"/>
            </a:pPr>
            <a:r>
              <a:rPr lang="en" dirty="0"/>
              <a:t>Packets are not guaranteed to take a given route</a:t>
            </a:r>
            <a:endParaRPr dirty="0"/>
          </a:p>
          <a:p>
            <a:pPr marL="914400" lvl="1" indent="-317500" algn="l" rtl="0">
              <a:spcBef>
                <a:spcPts val="0"/>
              </a:spcBef>
              <a:spcAft>
                <a:spcPts val="0"/>
              </a:spcAft>
              <a:buSzPts val="1400"/>
              <a:buChar char="○"/>
            </a:pPr>
            <a:r>
              <a:rPr lang="en" dirty="0"/>
              <a:t>Two packets with the same source and destination may take different routes</a:t>
            </a:r>
            <a:endParaRPr dirty="0"/>
          </a:p>
        </p:txBody>
      </p:sp>
      <p:sp>
        <p:nvSpPr>
          <p:cNvPr id="561" name="Google Shape;56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 to Networking</a:t>
            </a:r>
            <a:endParaRPr/>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Internet: A global network of computers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OSI model: A layered model of protocols</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565"/>
        <p:cNvGrpSpPr/>
        <p:nvPr/>
      </p:nvGrpSpPr>
      <p:grpSpPr>
        <a:xfrm>
          <a:off x="0" y="0"/>
          <a:ext cx="0" cy="0"/>
          <a:chOff x="0" y="0"/>
          <a:chExt cx="0" cy="0"/>
        </a:xfrm>
      </p:grpSpPr>
      <p:sp>
        <p:nvSpPr>
          <p:cNvPr id="566" name="Google Shape;56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Internet Protocol (IP)</a:t>
            </a:r>
            <a:endParaRPr/>
          </a:p>
        </p:txBody>
      </p:sp>
      <p:graphicFrame>
        <p:nvGraphicFramePr>
          <p:cNvPr id="567" name="Google Shape;567;p47"/>
          <p:cNvGraphicFramePr/>
          <p:nvPr/>
        </p:nvGraphicFramePr>
        <p:xfrm>
          <a:off x="197688" y="1281190"/>
          <a:ext cx="8748625" cy="3162100"/>
        </p:xfrm>
        <a:graphic>
          <a:graphicData uri="http://schemas.openxmlformats.org/drawingml/2006/table">
            <a:tbl>
              <a:tblPr>
                <a:noFill/>
                <a:tableStyleId>{BFE604CA-AD57-4AB2-B3D3-69E05442DE48}</a:tableStyleId>
              </a:tblPr>
              <a:tblGrid>
                <a:gridCol w="422500">
                  <a:extLst>
                    <a:ext uri="{9D8B030D-6E8A-4147-A177-3AD203B41FA5}">
                      <a16:colId xmlns:a16="http://schemas.microsoft.com/office/drawing/2014/main" val="20000"/>
                    </a:ext>
                  </a:extLst>
                </a:gridCol>
                <a:gridCol w="555075">
                  <a:extLst>
                    <a:ext uri="{9D8B030D-6E8A-4147-A177-3AD203B41FA5}">
                      <a16:colId xmlns:a16="http://schemas.microsoft.com/office/drawing/2014/main" val="20001"/>
                    </a:ext>
                  </a:extLst>
                </a:gridCol>
                <a:gridCol w="555075">
                  <a:extLst>
                    <a:ext uri="{9D8B030D-6E8A-4147-A177-3AD203B41FA5}">
                      <a16:colId xmlns:a16="http://schemas.microsoft.com/office/drawing/2014/main" val="20002"/>
                    </a:ext>
                  </a:extLst>
                </a:gridCol>
                <a:gridCol w="555075">
                  <a:extLst>
                    <a:ext uri="{9D8B030D-6E8A-4147-A177-3AD203B41FA5}">
                      <a16:colId xmlns:a16="http://schemas.microsoft.com/office/drawing/2014/main" val="20003"/>
                    </a:ext>
                  </a:extLst>
                </a:gridCol>
                <a:gridCol w="555075">
                  <a:extLst>
                    <a:ext uri="{9D8B030D-6E8A-4147-A177-3AD203B41FA5}">
                      <a16:colId xmlns:a16="http://schemas.microsoft.com/office/drawing/2014/main" val="20004"/>
                    </a:ext>
                  </a:extLst>
                </a:gridCol>
                <a:gridCol w="555075">
                  <a:extLst>
                    <a:ext uri="{9D8B030D-6E8A-4147-A177-3AD203B41FA5}">
                      <a16:colId xmlns:a16="http://schemas.microsoft.com/office/drawing/2014/main" val="20005"/>
                    </a:ext>
                  </a:extLst>
                </a:gridCol>
                <a:gridCol w="555075">
                  <a:extLst>
                    <a:ext uri="{9D8B030D-6E8A-4147-A177-3AD203B41FA5}">
                      <a16:colId xmlns:a16="http://schemas.microsoft.com/office/drawing/2014/main" val="20006"/>
                    </a:ext>
                  </a:extLst>
                </a:gridCol>
                <a:gridCol w="555075">
                  <a:extLst>
                    <a:ext uri="{9D8B030D-6E8A-4147-A177-3AD203B41FA5}">
                      <a16:colId xmlns:a16="http://schemas.microsoft.com/office/drawing/2014/main" val="20007"/>
                    </a:ext>
                  </a:extLst>
                </a:gridCol>
                <a:gridCol w="555075">
                  <a:extLst>
                    <a:ext uri="{9D8B030D-6E8A-4147-A177-3AD203B41FA5}">
                      <a16:colId xmlns:a16="http://schemas.microsoft.com/office/drawing/2014/main" val="20008"/>
                    </a:ext>
                  </a:extLst>
                </a:gridCol>
                <a:gridCol w="555075">
                  <a:extLst>
                    <a:ext uri="{9D8B030D-6E8A-4147-A177-3AD203B41FA5}">
                      <a16:colId xmlns:a16="http://schemas.microsoft.com/office/drawing/2014/main" val="20009"/>
                    </a:ext>
                  </a:extLst>
                </a:gridCol>
                <a:gridCol w="555075">
                  <a:extLst>
                    <a:ext uri="{9D8B030D-6E8A-4147-A177-3AD203B41FA5}">
                      <a16:colId xmlns:a16="http://schemas.microsoft.com/office/drawing/2014/main" val="20010"/>
                    </a:ext>
                  </a:extLst>
                </a:gridCol>
                <a:gridCol w="555075">
                  <a:extLst>
                    <a:ext uri="{9D8B030D-6E8A-4147-A177-3AD203B41FA5}">
                      <a16:colId xmlns:a16="http://schemas.microsoft.com/office/drawing/2014/main" val="20011"/>
                    </a:ext>
                  </a:extLst>
                </a:gridCol>
                <a:gridCol w="555075">
                  <a:extLst>
                    <a:ext uri="{9D8B030D-6E8A-4147-A177-3AD203B41FA5}">
                      <a16:colId xmlns:a16="http://schemas.microsoft.com/office/drawing/2014/main" val="20012"/>
                    </a:ext>
                  </a:extLst>
                </a:gridCol>
                <a:gridCol w="555075">
                  <a:extLst>
                    <a:ext uri="{9D8B030D-6E8A-4147-A177-3AD203B41FA5}">
                      <a16:colId xmlns:a16="http://schemas.microsoft.com/office/drawing/2014/main" val="20013"/>
                    </a:ext>
                  </a:extLst>
                </a:gridCol>
                <a:gridCol w="555075">
                  <a:extLst>
                    <a:ext uri="{9D8B030D-6E8A-4147-A177-3AD203B41FA5}">
                      <a16:colId xmlns:a16="http://schemas.microsoft.com/office/drawing/2014/main" val="20014"/>
                    </a:ext>
                  </a:extLst>
                </a:gridCol>
                <a:gridCol w="555075">
                  <a:extLst>
                    <a:ext uri="{9D8B030D-6E8A-4147-A177-3AD203B41FA5}">
                      <a16:colId xmlns:a16="http://schemas.microsoft.com/office/drawing/2014/main" val="20015"/>
                    </a:ext>
                  </a:extLst>
                </a:gridCol>
              </a:tblGrid>
              <a:tr h="487650">
                <a:tc gridSpan="2">
                  <a:txBody>
                    <a:bodyPr/>
                    <a:lstStyle/>
                    <a:p>
                      <a:pPr marL="0" lvl="0" indent="0" algn="ctr" rtl="0">
                        <a:spcBef>
                          <a:spcPts val="0"/>
                        </a:spcBef>
                        <a:spcAft>
                          <a:spcPts val="0"/>
                        </a:spcAft>
                        <a:buNone/>
                      </a:pPr>
                      <a:r>
                        <a:rPr lang="en" sz="1000" b="1"/>
                        <a:t>Version (4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2">
                  <a:txBody>
                    <a:bodyPr/>
                    <a:lstStyle/>
                    <a:p>
                      <a:pPr marL="0" lvl="0" indent="0" algn="ctr" rtl="0">
                        <a:spcBef>
                          <a:spcPts val="0"/>
                        </a:spcBef>
                        <a:spcAft>
                          <a:spcPts val="0"/>
                        </a:spcAft>
                        <a:buNone/>
                      </a:pPr>
                      <a:r>
                        <a:rPr lang="en" sz="1000" b="1"/>
                        <a:t>Header Length (4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3">
                  <a:txBody>
                    <a:bodyPr/>
                    <a:lstStyle/>
                    <a:p>
                      <a:pPr marL="0" lvl="0" indent="0" algn="ctr" rtl="0">
                        <a:spcBef>
                          <a:spcPts val="0"/>
                        </a:spcBef>
                        <a:spcAft>
                          <a:spcPts val="0"/>
                        </a:spcAft>
                        <a:buNone/>
                      </a:pPr>
                      <a:r>
                        <a:rPr lang="en" sz="1000" b="1"/>
                        <a:t>Type of Service (6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sz="1000" b="1"/>
                        <a:t>ECN (2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8">
                  <a:txBody>
                    <a:bodyPr/>
                    <a:lstStyle/>
                    <a:p>
                      <a:pPr marL="0" lvl="0" indent="0" algn="ctr" rtl="0">
                        <a:spcBef>
                          <a:spcPts val="0"/>
                        </a:spcBef>
                        <a:spcAft>
                          <a:spcPts val="0"/>
                        </a:spcAft>
                        <a:buNone/>
                      </a:pPr>
                      <a:r>
                        <a:rPr lang="en" sz="1000" b="1"/>
                        <a:t>Total Length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Identification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sz="1000" b="1"/>
                        <a:t>Flags (3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6">
                  <a:txBody>
                    <a:bodyPr/>
                    <a:lstStyle/>
                    <a:p>
                      <a:pPr marL="0" lvl="0" indent="0" algn="ctr" rtl="0">
                        <a:spcBef>
                          <a:spcPts val="0"/>
                        </a:spcBef>
                        <a:spcAft>
                          <a:spcPts val="0"/>
                        </a:spcAft>
                        <a:buNone/>
                      </a:pPr>
                      <a:r>
                        <a:rPr lang="en" sz="1000" b="1">
                          <a:solidFill>
                            <a:schemeClr val="dk1"/>
                          </a:solidFill>
                        </a:rPr>
                        <a:t>Fragment Offset (13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4">
                  <a:txBody>
                    <a:bodyPr/>
                    <a:lstStyle/>
                    <a:p>
                      <a:pPr marL="0" lvl="0" indent="0" algn="ctr" rtl="0">
                        <a:spcBef>
                          <a:spcPts val="0"/>
                        </a:spcBef>
                        <a:spcAft>
                          <a:spcPts val="0"/>
                        </a:spcAft>
                        <a:buNone/>
                      </a:pPr>
                      <a:r>
                        <a:rPr lang="en" sz="1000" b="1"/>
                        <a:t>Time to Live (8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Protocol (8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000" b="1"/>
                        <a:t>Header Checksum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gridSpan="16">
                  <a:txBody>
                    <a:bodyPr/>
                    <a:lstStyle/>
                    <a:p>
                      <a:pPr marL="0" lvl="0" indent="0" algn="ctr" rtl="0">
                        <a:spcBef>
                          <a:spcPts val="0"/>
                        </a:spcBef>
                        <a:spcAft>
                          <a:spcPts val="0"/>
                        </a:spcAft>
                        <a:buNone/>
                      </a:pPr>
                      <a:r>
                        <a:rPr lang="en" sz="1000" b="1"/>
                        <a:t>Source Address (32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16">
                  <a:txBody>
                    <a:bodyPr/>
                    <a:lstStyle/>
                    <a:p>
                      <a:pPr marL="0" lvl="0" indent="0" algn="ctr" rtl="0">
                        <a:spcBef>
                          <a:spcPts val="0"/>
                        </a:spcBef>
                        <a:spcAft>
                          <a:spcPts val="0"/>
                        </a:spcAft>
                        <a:buNone/>
                      </a:pPr>
                      <a:r>
                        <a:rPr lang="en" sz="1000" b="1"/>
                        <a:t>Destination Address (32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87650">
                <a:tc gridSpan="16">
                  <a:txBody>
                    <a:bodyPr/>
                    <a:lstStyle/>
                    <a:p>
                      <a:pPr marL="0" lvl="0" indent="0" algn="ctr" rtl="0">
                        <a:spcBef>
                          <a:spcPts val="0"/>
                        </a:spcBef>
                        <a:spcAft>
                          <a:spcPts val="0"/>
                        </a:spcAft>
                        <a:buNone/>
                      </a:pPr>
                      <a:r>
                        <a:rPr lang="en" sz="1000" b="1"/>
                        <a:t>Options (variable length)</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45800">
                <a:tc gridSpan="16">
                  <a:txBody>
                    <a:bodyPr/>
                    <a:lstStyle/>
                    <a:p>
                      <a:pPr marL="0" lvl="0" indent="0" algn="ctr" rtl="0">
                        <a:spcBef>
                          <a:spcPts val="0"/>
                        </a:spcBef>
                        <a:spcAft>
                          <a:spcPts val="0"/>
                        </a:spcAft>
                        <a:buNone/>
                      </a:pPr>
                      <a:r>
                        <a:rPr lang="en" sz="1000" b="1"/>
                        <a:t>Data (variable length)</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568" name="Google Shape;568;p4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IPv4 header</a:t>
            </a:r>
            <a:endParaRPr/>
          </a:p>
        </p:txBody>
      </p:sp>
      <p:sp>
        <p:nvSpPr>
          <p:cNvPr id="569" name="Google Shape;56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Internet Protocol (IP)</a:t>
            </a:r>
            <a:endParaRPr/>
          </a:p>
        </p:txBody>
      </p:sp>
      <p:sp>
        <p:nvSpPr>
          <p:cNvPr id="575" name="Google Shape;575;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Internet Protocol</a:t>
            </a:r>
            <a:r>
              <a:rPr lang="en" dirty="0"/>
              <a:t> (</a:t>
            </a:r>
            <a:r>
              <a:rPr lang="en" b="1" dirty="0"/>
              <a:t>IP</a:t>
            </a:r>
            <a:r>
              <a:rPr lang="en" dirty="0"/>
              <a:t>): The universal layer-3 protocol that all devices use to transmit data over the Internet</a:t>
            </a:r>
            <a:endParaRPr dirty="0"/>
          </a:p>
          <a:p>
            <a:pPr marL="457200" lvl="0" indent="-342900" algn="l" rtl="0">
              <a:spcBef>
                <a:spcPts val="0"/>
              </a:spcBef>
              <a:spcAft>
                <a:spcPts val="0"/>
              </a:spcAft>
              <a:buSzPts val="1800"/>
              <a:buChar char="●"/>
            </a:pPr>
            <a:r>
              <a:rPr lang="en" b="1" dirty="0"/>
              <a:t>IP address</a:t>
            </a:r>
            <a:r>
              <a:rPr lang="en" dirty="0"/>
              <a:t>: An address that identifies a device on the Internet</a:t>
            </a:r>
            <a:endParaRPr dirty="0"/>
          </a:p>
          <a:p>
            <a:pPr marL="914400" lvl="1" indent="-317500" algn="l" rtl="0">
              <a:spcBef>
                <a:spcPts val="0"/>
              </a:spcBef>
              <a:spcAft>
                <a:spcPts val="0"/>
              </a:spcAft>
              <a:buSzPts val="1400"/>
              <a:buChar char="○"/>
            </a:pPr>
            <a:r>
              <a:rPr lang="en" dirty="0"/>
              <a:t>IPv4 is 32 bits, typically written as 4 decimal octets, e.g. </a:t>
            </a:r>
            <a:r>
              <a:rPr lang="en" b="1" dirty="0"/>
              <a:t>35.163.72.93</a:t>
            </a:r>
            <a:endParaRPr dirty="0"/>
          </a:p>
          <a:p>
            <a:pPr marL="914400" lvl="1" indent="-317500" algn="l" rtl="0">
              <a:spcBef>
                <a:spcPts val="0"/>
              </a:spcBef>
              <a:spcAft>
                <a:spcPts val="0"/>
              </a:spcAft>
              <a:buSzPts val="1400"/>
              <a:buChar char="○"/>
            </a:pPr>
            <a:r>
              <a:rPr lang="en" dirty="0"/>
              <a:t>IPv6 is 128 bits, typically written as 8 groups of 2 hex bytes: </a:t>
            </a:r>
            <a:r>
              <a:rPr lang="en" b="1" dirty="0"/>
              <a:t>2607:f140:8801::1:23</a:t>
            </a:r>
            <a:endParaRPr dirty="0"/>
          </a:p>
          <a:p>
            <a:pPr marL="1371600" lvl="2" indent="-317500" algn="l" rtl="0">
              <a:spcBef>
                <a:spcPts val="0"/>
              </a:spcBef>
              <a:spcAft>
                <a:spcPts val="0"/>
              </a:spcAft>
              <a:buSzPts val="1400"/>
              <a:buChar char="■"/>
            </a:pPr>
            <a:r>
              <a:rPr lang="en" dirty="0"/>
              <a:t>If digits or groups are missing, fill with 0’s, so </a:t>
            </a:r>
            <a:r>
              <a:rPr lang="en" b="1" dirty="0"/>
              <a:t>2607:f140:8801:0000:0000:0000:0001:0023</a:t>
            </a:r>
            <a:endParaRPr b="1" dirty="0"/>
          </a:p>
          <a:p>
            <a:pPr marL="914400" lvl="1" indent="-317500" algn="l" rtl="0">
              <a:spcBef>
                <a:spcPts val="0"/>
              </a:spcBef>
              <a:spcAft>
                <a:spcPts val="0"/>
              </a:spcAft>
              <a:buSzPts val="1400"/>
              <a:buChar char="○"/>
            </a:pPr>
            <a:r>
              <a:rPr lang="en" dirty="0"/>
              <a:t>Globally unique from any single perspective</a:t>
            </a:r>
            <a:endParaRPr dirty="0"/>
          </a:p>
          <a:p>
            <a:pPr marL="1371600" lvl="2" indent="-317500" algn="l" rtl="0">
              <a:spcBef>
                <a:spcPts val="0"/>
              </a:spcBef>
              <a:spcAft>
                <a:spcPts val="0"/>
              </a:spcAft>
              <a:buSzPts val="1400"/>
              <a:buChar char="■"/>
            </a:pPr>
            <a:r>
              <a:rPr lang="en" dirty="0"/>
              <a:t>For now, you can think of them as just being globally unique</a:t>
            </a:r>
            <a:endParaRPr dirty="0"/>
          </a:p>
          <a:p>
            <a:pPr marL="914400" lvl="1" indent="-317500" algn="l" rtl="0">
              <a:spcBef>
                <a:spcPts val="0"/>
              </a:spcBef>
              <a:spcAft>
                <a:spcPts val="0"/>
              </a:spcAft>
              <a:buSzPts val="1400"/>
              <a:buChar char="○"/>
            </a:pPr>
            <a:r>
              <a:rPr lang="en" dirty="0"/>
              <a:t>IP addresses help nodes make decisions on where to forward the packet</a:t>
            </a:r>
            <a:endParaRPr dirty="0"/>
          </a:p>
        </p:txBody>
      </p:sp>
      <p:sp>
        <p:nvSpPr>
          <p:cNvPr id="576" name="Google Shape;57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Reliability</a:t>
            </a:r>
            <a:endParaRPr/>
          </a:p>
        </p:txBody>
      </p:sp>
      <p:sp>
        <p:nvSpPr>
          <p:cNvPr id="582" name="Google Shape;582;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Reliability</a:t>
            </a:r>
            <a:r>
              <a:rPr lang="en" dirty="0"/>
              <a:t> ensures that packets are received correctly or, if random errors occur, not at all</a:t>
            </a:r>
            <a:endParaRPr dirty="0"/>
          </a:p>
          <a:p>
            <a:pPr marL="914400" lvl="1" indent="-317500" algn="l" rtl="0">
              <a:spcBef>
                <a:spcPts val="0"/>
              </a:spcBef>
              <a:spcAft>
                <a:spcPts val="0"/>
              </a:spcAft>
              <a:buSzPts val="1400"/>
              <a:buChar char="○"/>
            </a:pPr>
            <a:r>
              <a:rPr lang="en" dirty="0"/>
              <a:t>This is implemented with a checksum</a:t>
            </a:r>
            <a:endParaRPr dirty="0"/>
          </a:p>
          <a:p>
            <a:pPr marL="914400" lvl="1" indent="-317500" algn="l" rtl="0">
              <a:spcBef>
                <a:spcPts val="0"/>
              </a:spcBef>
              <a:spcAft>
                <a:spcPts val="0"/>
              </a:spcAft>
              <a:buSzPts val="1400"/>
              <a:buChar char="○"/>
            </a:pPr>
            <a:r>
              <a:rPr lang="en" dirty="0"/>
              <a:t>However, there is no cryptographic MAC, so there are no guarantees if an attacker modifies packets</a:t>
            </a:r>
            <a:endParaRPr dirty="0"/>
          </a:p>
          <a:p>
            <a:pPr marL="457200" lvl="0" indent="-342900" algn="l" rtl="0">
              <a:spcBef>
                <a:spcPts val="0"/>
              </a:spcBef>
              <a:spcAft>
                <a:spcPts val="0"/>
              </a:spcAft>
              <a:buSzPts val="1800"/>
              <a:buChar char="●"/>
            </a:pPr>
            <a:r>
              <a:rPr lang="en" dirty="0"/>
              <a:t>IP is </a:t>
            </a:r>
            <a:r>
              <a:rPr lang="en" b="1" dirty="0"/>
              <a:t>unreliable</a:t>
            </a:r>
            <a:r>
              <a:rPr lang="en" dirty="0"/>
              <a:t> and only provides a </a:t>
            </a:r>
            <a:r>
              <a:rPr lang="en" b="1" dirty="0"/>
              <a:t>best effort</a:t>
            </a:r>
            <a:r>
              <a:rPr lang="en" dirty="0"/>
              <a:t> delivery service, which means:</a:t>
            </a:r>
            <a:endParaRPr dirty="0"/>
          </a:p>
          <a:p>
            <a:pPr marL="914400" lvl="1" indent="-317500" algn="l" rtl="0">
              <a:spcBef>
                <a:spcPts val="0"/>
              </a:spcBef>
              <a:spcAft>
                <a:spcPts val="0"/>
              </a:spcAft>
              <a:buSzPts val="1400"/>
              <a:buChar char="○"/>
            </a:pPr>
            <a:r>
              <a:rPr lang="en" dirty="0"/>
              <a:t>Packets may be lost (“dropped”)</a:t>
            </a:r>
            <a:endParaRPr dirty="0"/>
          </a:p>
          <a:p>
            <a:pPr marL="914400" lvl="1" indent="-317500" algn="l" rtl="0">
              <a:spcBef>
                <a:spcPts val="0"/>
              </a:spcBef>
              <a:spcAft>
                <a:spcPts val="0"/>
              </a:spcAft>
              <a:buSzPts val="1400"/>
              <a:buChar char="○"/>
            </a:pPr>
            <a:r>
              <a:rPr lang="en" dirty="0"/>
              <a:t>Packets may be corrupted</a:t>
            </a:r>
            <a:endParaRPr dirty="0"/>
          </a:p>
          <a:p>
            <a:pPr marL="914400" lvl="1" indent="-317500" algn="l" rtl="0">
              <a:spcBef>
                <a:spcPts val="0"/>
              </a:spcBef>
              <a:spcAft>
                <a:spcPts val="0"/>
              </a:spcAft>
              <a:buSzPts val="1400"/>
              <a:buChar char="○"/>
            </a:pPr>
            <a:r>
              <a:rPr lang="en" dirty="0"/>
              <a:t>Packets may be delivered out of order</a:t>
            </a:r>
            <a:endParaRPr dirty="0"/>
          </a:p>
          <a:p>
            <a:pPr marL="457200" lvl="0" indent="-342900" algn="l" rtl="0">
              <a:spcBef>
                <a:spcPts val="0"/>
              </a:spcBef>
              <a:spcAft>
                <a:spcPts val="0"/>
              </a:spcAft>
              <a:buSzPts val="1800"/>
              <a:buChar char="●"/>
            </a:pPr>
            <a:r>
              <a:rPr lang="en" dirty="0"/>
              <a:t>It is up to higher level protocols to ensure that the connection is reliable</a:t>
            </a:r>
            <a:endParaRPr dirty="0"/>
          </a:p>
        </p:txBody>
      </p:sp>
      <p:sp>
        <p:nvSpPr>
          <p:cNvPr id="583" name="Google Shape;58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589" name="Google Shape;589;p50"/>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590" name="Google Shape;590;p50"/>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591" name="Google Shape;591;p50"/>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592" name="Google Shape;592;p50"/>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593" name="Google Shape;593;p50"/>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594" name="Google Shape;594;p50"/>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595" name="Google Shape;595;p50"/>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596" name="Google Shape;596;p50"/>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597" name="Google Shape;597;p50"/>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598" name="Google Shape;598;p50"/>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599" name="Google Shape;599;p50"/>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600" name="Google Shape;600;p50"/>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1" name="Google Shape;601;p50"/>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2" name="Google Shape;602;p50"/>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3" name="Google Shape;603;p50"/>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4" name="Google Shape;604;p50"/>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5" name="Google Shape;605;p50"/>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606" name="Google Shape;606;p50"/>
          <p:cNvCxnSpPr>
            <a:stCxn id="589" idx="3"/>
            <a:endCxn id="591" idx="1"/>
          </p:cNvCxnSpPr>
          <p:nvPr/>
        </p:nvCxnSpPr>
        <p:spPr>
          <a:xfrm>
            <a:off x="1550815" y="2201947"/>
            <a:ext cx="686400" cy="467400"/>
          </a:xfrm>
          <a:prstGeom prst="straightConnector1">
            <a:avLst/>
          </a:prstGeom>
          <a:noFill/>
          <a:ln w="38100" cap="flat" cmpd="sng">
            <a:solidFill>
              <a:schemeClr val="dk1"/>
            </a:solidFill>
            <a:prstDash val="solid"/>
            <a:round/>
            <a:headEnd type="none" w="med" len="med"/>
            <a:tailEnd type="none" w="med" len="med"/>
          </a:ln>
        </p:spPr>
      </p:cxnSp>
      <p:cxnSp>
        <p:nvCxnSpPr>
          <p:cNvPr id="607" name="Google Shape;607;p50"/>
          <p:cNvCxnSpPr>
            <a:stCxn id="591" idx="2"/>
            <a:endCxn id="603"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608" name="Google Shape;608;p50"/>
          <p:cNvCxnSpPr>
            <a:stCxn id="598" idx="3"/>
            <a:endCxn id="603"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609" name="Google Shape;609;p50"/>
          <p:cNvCxnSpPr>
            <a:stCxn id="591" idx="3"/>
            <a:endCxn id="600"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610" name="Google Shape;610;p50"/>
          <p:cNvCxnSpPr>
            <a:stCxn id="591" idx="3"/>
            <a:endCxn id="602" idx="1"/>
          </p:cNvCxnSpPr>
          <p:nvPr/>
        </p:nvCxnSpPr>
        <p:spPr>
          <a:xfrm>
            <a:off x="2807125" y="2669396"/>
            <a:ext cx="1384500" cy="817800"/>
          </a:xfrm>
          <a:prstGeom prst="straightConnector1">
            <a:avLst/>
          </a:prstGeom>
          <a:noFill/>
          <a:ln w="38100" cap="flat" cmpd="sng">
            <a:solidFill>
              <a:schemeClr val="dk1"/>
            </a:solidFill>
            <a:prstDash val="solid"/>
            <a:round/>
            <a:headEnd type="none" w="med" len="med"/>
            <a:tailEnd type="none" w="med" len="med"/>
          </a:ln>
        </p:spPr>
      </p:cxnSp>
      <p:cxnSp>
        <p:nvCxnSpPr>
          <p:cNvPr id="611" name="Google Shape;611;p50"/>
          <p:cNvCxnSpPr>
            <a:stCxn id="603" idx="3"/>
            <a:endCxn id="602"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612" name="Google Shape;612;p50"/>
          <p:cNvCxnSpPr>
            <a:stCxn id="603" idx="3"/>
            <a:endCxn id="604"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613" name="Google Shape;613;p50"/>
          <p:cNvCxnSpPr>
            <a:stCxn id="604" idx="3"/>
            <a:endCxn id="605"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614" name="Google Shape;614;p50"/>
          <p:cNvCxnSpPr>
            <a:endCxn id="601" idx="1"/>
          </p:cNvCxnSpPr>
          <p:nvPr/>
        </p:nvCxnSpPr>
        <p:spPr>
          <a:xfrm rot="10800000" flipH="1">
            <a:off x="4761600" y="2803446"/>
            <a:ext cx="2105700" cy="683700"/>
          </a:xfrm>
          <a:prstGeom prst="straightConnector1">
            <a:avLst/>
          </a:prstGeom>
          <a:noFill/>
          <a:ln w="38100" cap="flat" cmpd="sng">
            <a:solidFill>
              <a:schemeClr val="dk1"/>
            </a:solidFill>
            <a:prstDash val="solid"/>
            <a:round/>
            <a:headEnd type="none" w="med" len="med"/>
            <a:tailEnd type="none" w="med" len="med"/>
          </a:ln>
        </p:spPr>
      </p:cxnSp>
      <p:cxnSp>
        <p:nvCxnSpPr>
          <p:cNvPr id="615" name="Google Shape;615;p50"/>
          <p:cNvCxnSpPr>
            <a:stCxn id="600" idx="3"/>
            <a:endCxn id="601"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616" name="Google Shape;616;p50"/>
          <p:cNvCxnSpPr>
            <a:endCxn id="601"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617" name="Google Shape;617;p50"/>
          <p:cNvCxnSpPr>
            <a:stCxn id="600" idx="0"/>
            <a:endCxn id="592"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618" name="Google Shape;618;p50"/>
          <p:cNvCxnSpPr>
            <a:stCxn id="601" idx="3"/>
            <a:endCxn id="594" idx="1"/>
          </p:cNvCxnSpPr>
          <p:nvPr/>
        </p:nvCxnSpPr>
        <p:spPr>
          <a:xfrm rot="10800000" flipH="1">
            <a:off x="7437300" y="2408346"/>
            <a:ext cx="610500" cy="395100"/>
          </a:xfrm>
          <a:prstGeom prst="straightConnector1">
            <a:avLst/>
          </a:prstGeom>
          <a:noFill/>
          <a:ln w="38100" cap="flat" cmpd="sng">
            <a:solidFill>
              <a:schemeClr val="dk1"/>
            </a:solidFill>
            <a:prstDash val="solid"/>
            <a:round/>
            <a:headEnd type="none" w="med" len="med"/>
            <a:tailEnd type="none" w="med" len="med"/>
          </a:ln>
        </p:spPr>
      </p:cxnSp>
      <p:cxnSp>
        <p:nvCxnSpPr>
          <p:cNvPr id="619" name="Google Shape;619;p50"/>
          <p:cNvCxnSpPr>
            <a:stCxn id="605" idx="3"/>
            <a:endCxn id="596"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620" name="Google Shape;620;p50"/>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621" name="Google Shape;621;p50"/>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sp>
        <p:nvSpPr>
          <p:cNvPr id="622" name="Google Shape;622;p50"/>
          <p:cNvSpPr txBox="1"/>
          <p:nvPr/>
        </p:nvSpPr>
        <p:spPr>
          <a:xfrm>
            <a:off x="4761575" y="1163650"/>
            <a:ext cx="24885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Layer 3: “How do I get this packet from A to D?”</a:t>
            </a:r>
            <a:endParaRPr/>
          </a:p>
        </p:txBody>
      </p:sp>
      <p:sp>
        <p:nvSpPr>
          <p:cNvPr id="623" name="Google Shape;623;p50"/>
          <p:cNvSpPr txBox="1"/>
          <p:nvPr/>
        </p:nvSpPr>
        <p:spPr>
          <a:xfrm>
            <a:off x="4403250" y="1820075"/>
            <a:ext cx="31344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reliably send any length of data, not just packets?</a:t>
            </a:r>
            <a:endParaRPr/>
          </a:p>
        </p:txBody>
      </p:sp>
      <p:sp>
        <p:nvSpPr>
          <p:cNvPr id="624" name="Google Shape;62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4: Transport Layer</a:t>
            </a:r>
            <a:endParaRPr/>
          </a:p>
        </p:txBody>
      </p:sp>
      <p:sp>
        <p:nvSpPr>
          <p:cNvPr id="630" name="Google Shape;630;p5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Provides</a:t>
            </a:r>
            <a:r>
              <a:rPr lang="en" dirty="0"/>
              <a:t>: Transportation of variable-length data from any point to any other point</a:t>
            </a:r>
            <a:endParaRPr dirty="0"/>
          </a:p>
          <a:p>
            <a:pPr marL="914400" lvl="1" indent="-317500" algn="l" rtl="0">
              <a:spcBef>
                <a:spcPts val="0"/>
              </a:spcBef>
              <a:spcAft>
                <a:spcPts val="0"/>
              </a:spcAft>
              <a:buSzPts val="1400"/>
              <a:buChar char="○"/>
            </a:pPr>
            <a:r>
              <a:rPr lang="en" b="1" dirty="0"/>
              <a:t>Relies upon</a:t>
            </a:r>
            <a:r>
              <a:rPr lang="en" dirty="0"/>
              <a:t>: Sending packets from any device to any other device</a:t>
            </a:r>
            <a:endParaRPr dirty="0"/>
          </a:p>
          <a:p>
            <a:pPr marL="914400" lvl="1" indent="-317500" algn="l" rtl="0">
              <a:spcBef>
                <a:spcPts val="0"/>
              </a:spcBef>
              <a:spcAft>
                <a:spcPts val="0"/>
              </a:spcAft>
              <a:buSzPts val="1400"/>
              <a:buChar char="○"/>
            </a:pPr>
            <a:r>
              <a:rPr lang="en" dirty="0"/>
              <a:t>Builds abstractions that are useful to applications on top of layer 3 packets</a:t>
            </a:r>
            <a:endParaRPr dirty="0"/>
          </a:p>
          <a:p>
            <a:pPr marL="457200" lvl="0" indent="-342900" algn="l" rtl="0">
              <a:spcBef>
                <a:spcPts val="0"/>
              </a:spcBef>
              <a:spcAft>
                <a:spcPts val="0"/>
              </a:spcAft>
              <a:buSzPts val="1800"/>
              <a:buChar char="●"/>
            </a:pPr>
            <a:r>
              <a:rPr lang="en" sz="1800" dirty="0"/>
              <a:t>Useful abstractions</a:t>
            </a:r>
            <a:endParaRPr sz="1800" dirty="0"/>
          </a:p>
          <a:p>
            <a:pPr marL="914400" lvl="1" indent="-317500" algn="l" rtl="0">
              <a:spcBef>
                <a:spcPts val="0"/>
              </a:spcBef>
              <a:spcAft>
                <a:spcPts val="0"/>
              </a:spcAft>
              <a:buSzPts val="1400"/>
              <a:buChar char="○"/>
            </a:pPr>
            <a:r>
              <a:rPr lang="en" b="1" dirty="0"/>
              <a:t>Reliability</a:t>
            </a:r>
            <a:r>
              <a:rPr lang="en" dirty="0"/>
              <a:t>: Transmit data reliably, in order</a:t>
            </a:r>
            <a:endParaRPr dirty="0"/>
          </a:p>
          <a:p>
            <a:pPr marL="914400" lvl="1" indent="-317500" algn="l" rtl="0">
              <a:spcBef>
                <a:spcPts val="0"/>
              </a:spcBef>
              <a:spcAft>
                <a:spcPts val="0"/>
              </a:spcAft>
              <a:buSzPts val="1400"/>
              <a:buChar char="○"/>
            </a:pPr>
            <a:r>
              <a:rPr lang="en" b="1" dirty="0"/>
              <a:t>Ports</a:t>
            </a:r>
            <a:r>
              <a:rPr lang="en" dirty="0"/>
              <a:t>: Provide multiple “addresses” per real IP address</a:t>
            </a:r>
            <a:endParaRPr dirty="0"/>
          </a:p>
          <a:p>
            <a:pPr marL="457200" lvl="0" indent="-342900" algn="l" rtl="0">
              <a:spcBef>
                <a:spcPts val="0"/>
              </a:spcBef>
              <a:spcAft>
                <a:spcPts val="0"/>
              </a:spcAft>
              <a:buSzPts val="1800"/>
              <a:buChar char="●"/>
            </a:pPr>
            <a:r>
              <a:rPr lang="en" dirty="0"/>
              <a:t>Examples</a:t>
            </a:r>
            <a:endParaRPr dirty="0"/>
          </a:p>
          <a:p>
            <a:pPr marL="914400" lvl="1" indent="-317500" algn="l" rtl="0">
              <a:spcBef>
                <a:spcPts val="0"/>
              </a:spcBef>
              <a:spcAft>
                <a:spcPts val="0"/>
              </a:spcAft>
              <a:buSzPts val="1400"/>
              <a:buChar char="○"/>
            </a:pPr>
            <a:r>
              <a:rPr lang="en" b="1" dirty="0"/>
              <a:t>TCP</a:t>
            </a:r>
            <a:r>
              <a:rPr lang="en" dirty="0"/>
              <a:t>:</a:t>
            </a:r>
            <a:r>
              <a:rPr lang="en" b="1" dirty="0"/>
              <a:t> </a:t>
            </a:r>
            <a:r>
              <a:rPr lang="en" dirty="0"/>
              <a:t>Provides reliability and ports</a:t>
            </a:r>
            <a:endParaRPr dirty="0"/>
          </a:p>
          <a:p>
            <a:pPr marL="914400" lvl="1" indent="-317500" algn="l" rtl="0">
              <a:spcBef>
                <a:spcPts val="0"/>
              </a:spcBef>
              <a:spcAft>
                <a:spcPts val="0"/>
              </a:spcAft>
              <a:buSzPts val="1400"/>
              <a:buChar char="○"/>
            </a:pPr>
            <a:r>
              <a:rPr lang="en" b="1" dirty="0"/>
              <a:t>UDP</a:t>
            </a:r>
            <a:r>
              <a:rPr lang="en" dirty="0"/>
              <a:t>: Provides ports, but no reliability</a:t>
            </a:r>
            <a:endParaRPr dirty="0"/>
          </a:p>
        </p:txBody>
      </p:sp>
      <p:sp>
        <p:nvSpPr>
          <p:cNvPr id="631" name="Google Shape;631;p51"/>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632" name="Google Shape;632;p51"/>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633" name="Google Shape;633;p51"/>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634" name="Google Shape;634;p51"/>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635" name="Google Shape;635;p51"/>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636" name="Google Shape;636;p51"/>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637" name="Google Shape;637;p51"/>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638" name="Google Shape;638;p51"/>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639" name="Google Shape;639;p51"/>
          <p:cNvSpPr/>
          <p:nvPr/>
        </p:nvSpPr>
        <p:spPr>
          <a:xfrm>
            <a:off x="66840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640" name="Google Shape;640;p51"/>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641" name="Google Shape;6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4: Transport Layer</a:t>
            </a:r>
            <a:endParaRPr/>
          </a:p>
        </p:txBody>
      </p:sp>
      <p:pic>
        <p:nvPicPr>
          <p:cNvPr id="647" name="Google Shape;647;p52"/>
          <p:cNvPicPr preferRelativeResize="0"/>
          <p:nvPr/>
        </p:nvPicPr>
        <p:blipFill rotWithShape="1">
          <a:blip r:embed="rId3">
            <a:alphaModFix/>
          </a:blip>
          <a:srcRect l="6239" t="7148" r="80041" b="46006"/>
          <a:stretch/>
        </p:blipFill>
        <p:spPr>
          <a:xfrm>
            <a:off x="941550" y="2857697"/>
            <a:ext cx="570140" cy="572700"/>
          </a:xfrm>
          <a:prstGeom prst="rect">
            <a:avLst/>
          </a:prstGeom>
          <a:noFill/>
          <a:ln>
            <a:noFill/>
          </a:ln>
        </p:spPr>
      </p:pic>
      <p:sp>
        <p:nvSpPr>
          <p:cNvPr id="648" name="Google Shape;648;p52"/>
          <p:cNvSpPr txBox="1"/>
          <p:nvPr/>
        </p:nvSpPr>
        <p:spPr>
          <a:xfrm>
            <a:off x="1097475" y="29240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pic>
        <p:nvPicPr>
          <p:cNvPr id="649" name="Google Shape;649;p52"/>
          <p:cNvPicPr preferRelativeResize="0"/>
          <p:nvPr/>
        </p:nvPicPr>
        <p:blipFill rotWithShape="1">
          <a:blip r:embed="rId3">
            <a:alphaModFix/>
          </a:blip>
          <a:srcRect l="6239" t="7148" r="80041" b="46006"/>
          <a:stretch/>
        </p:blipFill>
        <p:spPr>
          <a:xfrm>
            <a:off x="7632300" y="2857697"/>
            <a:ext cx="570140" cy="572700"/>
          </a:xfrm>
          <a:prstGeom prst="rect">
            <a:avLst/>
          </a:prstGeom>
          <a:noFill/>
          <a:ln>
            <a:noFill/>
          </a:ln>
        </p:spPr>
      </p:pic>
      <p:sp>
        <p:nvSpPr>
          <p:cNvPr id="650" name="Google Shape;650;p52"/>
          <p:cNvSpPr txBox="1"/>
          <p:nvPr/>
        </p:nvSpPr>
        <p:spPr>
          <a:xfrm>
            <a:off x="7788225" y="29240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651" name="Google Shape;651;p52"/>
          <p:cNvSpPr txBox="1"/>
          <p:nvPr/>
        </p:nvSpPr>
        <p:spPr>
          <a:xfrm>
            <a:off x="2266813" y="1839900"/>
            <a:ext cx="46104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a:t>I am now sending an arbitrary length message that will probably be broken into several packets…</a:t>
            </a:r>
            <a:endParaRPr sz="800"/>
          </a:p>
        </p:txBody>
      </p:sp>
      <p:sp>
        <p:nvSpPr>
          <p:cNvPr id="652" name="Google Shape;65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cxnSp>
        <p:nvCxnSpPr>
          <p:cNvPr id="653" name="Google Shape;653;p52"/>
          <p:cNvCxnSpPr>
            <a:stCxn id="647" idx="3"/>
            <a:endCxn id="649" idx="1"/>
          </p:cNvCxnSpPr>
          <p:nvPr/>
        </p:nvCxnSpPr>
        <p:spPr>
          <a:xfrm>
            <a:off x="1511690" y="3144047"/>
            <a:ext cx="6120600" cy="0"/>
          </a:xfrm>
          <a:prstGeom prst="straightConnector1">
            <a:avLst/>
          </a:prstGeom>
          <a:noFill/>
          <a:ln w="19050" cap="flat" cmpd="sng">
            <a:solidFill>
              <a:schemeClr val="dk2"/>
            </a:solidFill>
            <a:prstDash val="solid"/>
            <a:round/>
            <a:headEnd type="triangle" w="med" len="med"/>
            <a:tailEnd type="triangle" w="med" len="med"/>
          </a:ln>
        </p:spPr>
      </p:cxnSp>
      <p:sp>
        <p:nvSpPr>
          <p:cNvPr id="654" name="Google Shape;654;p52"/>
          <p:cNvSpPr/>
          <p:nvPr/>
        </p:nvSpPr>
        <p:spPr>
          <a:xfrm>
            <a:off x="2852913" y="2357600"/>
            <a:ext cx="3438180" cy="15729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Unreliable Internet</a:t>
            </a:r>
            <a:endParaRPr/>
          </a:p>
        </p:txBody>
      </p:sp>
      <p:sp>
        <p:nvSpPr>
          <p:cNvPr id="655" name="Google Shape;655;p52"/>
          <p:cNvSpPr txBox="1"/>
          <p:nvPr/>
        </p:nvSpPr>
        <p:spPr>
          <a:xfrm>
            <a:off x="4374000" y="4070375"/>
            <a:ext cx="35598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Layer 4: “How do I transport this arbitrary data over an unreliable medium?”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7: Application Layer</a:t>
            </a:r>
            <a:endParaRPr/>
          </a:p>
        </p:txBody>
      </p:sp>
      <p:sp>
        <p:nvSpPr>
          <p:cNvPr id="661" name="Google Shape;661;p5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Applications and services to users!</a:t>
            </a:r>
            <a:endParaRPr/>
          </a:p>
          <a:p>
            <a:pPr marL="914400" lvl="1" indent="-317500" algn="l" rtl="0">
              <a:spcBef>
                <a:spcPts val="0"/>
              </a:spcBef>
              <a:spcAft>
                <a:spcPts val="0"/>
              </a:spcAft>
              <a:buSzPts val="1400"/>
              <a:buChar char="○"/>
            </a:pPr>
            <a:r>
              <a:rPr lang="en" b="1"/>
              <a:t>Relies upon</a:t>
            </a:r>
            <a:r>
              <a:rPr lang="en"/>
              <a:t>: Transportation of variable-length data from any point to any other point</a:t>
            </a:r>
            <a:endParaRPr/>
          </a:p>
          <a:p>
            <a:pPr marL="457200" lvl="0" indent="-342900" algn="l" rtl="0">
              <a:spcBef>
                <a:spcPts val="0"/>
              </a:spcBef>
              <a:spcAft>
                <a:spcPts val="0"/>
              </a:spcAft>
              <a:buSzPts val="1800"/>
              <a:buChar char="●"/>
            </a:pPr>
            <a:r>
              <a:rPr lang="en"/>
              <a:t>Every online application is Layer 7</a:t>
            </a:r>
            <a:endParaRPr/>
          </a:p>
          <a:p>
            <a:pPr marL="914400" lvl="1" indent="-317500" algn="l" rtl="0">
              <a:spcBef>
                <a:spcPts val="0"/>
              </a:spcBef>
              <a:spcAft>
                <a:spcPts val="0"/>
              </a:spcAft>
              <a:buSzPts val="1400"/>
              <a:buChar char="○"/>
            </a:pPr>
            <a:r>
              <a:rPr lang="en"/>
              <a:t>Web browsing</a:t>
            </a:r>
            <a:endParaRPr/>
          </a:p>
          <a:p>
            <a:pPr marL="914400" lvl="1" indent="-317500" algn="l" rtl="0">
              <a:spcBef>
                <a:spcPts val="0"/>
              </a:spcBef>
              <a:spcAft>
                <a:spcPts val="0"/>
              </a:spcAft>
              <a:buSzPts val="1400"/>
              <a:buChar char="○"/>
            </a:pPr>
            <a:r>
              <a:rPr lang="en"/>
              <a:t>Online video games</a:t>
            </a:r>
            <a:endParaRPr/>
          </a:p>
          <a:p>
            <a:pPr marL="914400" lvl="1" indent="-317500" algn="l" rtl="0">
              <a:spcBef>
                <a:spcPts val="0"/>
              </a:spcBef>
              <a:spcAft>
                <a:spcPts val="0"/>
              </a:spcAft>
              <a:buSzPts val="1400"/>
              <a:buChar char="○"/>
            </a:pPr>
            <a:r>
              <a:rPr lang="en"/>
              <a:t>Messaging services</a:t>
            </a:r>
            <a:endParaRPr/>
          </a:p>
          <a:p>
            <a:pPr marL="914400" lvl="1" indent="-317500" algn="l" rtl="0">
              <a:spcBef>
                <a:spcPts val="0"/>
              </a:spcBef>
              <a:spcAft>
                <a:spcPts val="0"/>
              </a:spcAft>
              <a:buSzPts val="1400"/>
              <a:buChar char="○"/>
            </a:pPr>
            <a:r>
              <a:rPr lang="en"/>
              <a:t>Video calls (Zoom)</a:t>
            </a:r>
            <a:endParaRPr/>
          </a:p>
        </p:txBody>
      </p:sp>
      <p:sp>
        <p:nvSpPr>
          <p:cNvPr id="662" name="Google Shape;662;p53"/>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663" name="Google Shape;663;p53"/>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664" name="Google Shape;664;p53"/>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665" name="Google Shape;665;p53"/>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666" name="Google Shape;666;p53"/>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667" name="Google Shape;667;p53"/>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668" name="Google Shape;66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669" name="Google Shape;669;p53"/>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670" name="Google Shape;670;p53"/>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671" name="Google Shape;671;p53"/>
          <p:cNvSpPr/>
          <p:nvPr/>
        </p:nvSpPr>
        <p:spPr>
          <a:xfrm>
            <a:off x="66840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672" name="Google Shape;672;p53"/>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Layers of Abstraction and Headers</a:t>
            </a:r>
            <a:endParaRPr/>
          </a:p>
        </p:txBody>
      </p:sp>
      <p:sp>
        <p:nvSpPr>
          <p:cNvPr id="678" name="Google Shape;678;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you move to lower layers, you wrap additional headers around the message</a:t>
            </a:r>
            <a:endParaRPr/>
          </a:p>
          <a:p>
            <a:pPr marL="457200" lvl="0" indent="-342900" algn="l" rtl="0">
              <a:spcBef>
                <a:spcPts val="0"/>
              </a:spcBef>
              <a:spcAft>
                <a:spcPts val="0"/>
              </a:spcAft>
              <a:buSzPts val="1800"/>
              <a:buChar char="●"/>
            </a:pPr>
            <a:r>
              <a:rPr lang="en"/>
              <a:t>As you move to higher layers, you peel off headers around the message</a:t>
            </a:r>
            <a:endParaRPr/>
          </a:p>
          <a:p>
            <a:pPr marL="457200" lvl="0" indent="-342900" algn="l" rtl="0">
              <a:spcBef>
                <a:spcPts val="0"/>
              </a:spcBef>
              <a:spcAft>
                <a:spcPts val="0"/>
              </a:spcAft>
              <a:buSzPts val="1800"/>
              <a:buChar char="●"/>
            </a:pPr>
            <a:r>
              <a:rPr lang="en"/>
              <a:t>When sending a message we go from the highest to the lowest layer</a:t>
            </a:r>
            <a:endParaRPr/>
          </a:p>
          <a:p>
            <a:pPr marL="457200" lvl="0" indent="-342900" algn="l" rtl="0">
              <a:spcBef>
                <a:spcPts val="0"/>
              </a:spcBef>
              <a:spcAft>
                <a:spcPts val="0"/>
              </a:spcAft>
              <a:buSzPts val="1800"/>
              <a:buChar char="●"/>
            </a:pPr>
            <a:r>
              <a:rPr lang="en"/>
              <a:t>When receiving a message we go from the lowest to highest layer</a:t>
            </a:r>
            <a:endParaRPr/>
          </a:p>
        </p:txBody>
      </p:sp>
      <p:sp>
        <p:nvSpPr>
          <p:cNvPr id="679" name="Google Shape;67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685" name="Google Shape;685;p55"/>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686" name="Google Shape;686;p55"/>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687" name="Google Shape;687;p55"/>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688" name="Google Shape;688;p55"/>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689" name="Google Shape;689;p55"/>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690" name="Google Shape;690;p55"/>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691" name="Google Shape;691;p55"/>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692" name="Google Shape;692;p55"/>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693" name="Google Shape;693;p55"/>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694" name="Google Shape;694;p55"/>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695" name="Google Shape;695;p55"/>
          <p:cNvSpPr/>
          <p:nvPr/>
        </p:nvSpPr>
        <p:spPr>
          <a:xfrm>
            <a:off x="2857525" y="1301150"/>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696" name="Google Shape;69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02" name="Google Shape;702;p56"/>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03" name="Google Shape;703;p56"/>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04" name="Google Shape;704;p56"/>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05" name="Google Shape;705;p56"/>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06" name="Google Shape;706;p56"/>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07" name="Google Shape;707;p56"/>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08" name="Google Shape;708;p56"/>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09" name="Google Shape;709;p56"/>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10" name="Google Shape;710;p56"/>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11" name="Google Shape;711;p56"/>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12" name="Google Shape;712;p56"/>
          <p:cNvSpPr/>
          <p:nvPr/>
        </p:nvSpPr>
        <p:spPr>
          <a:xfrm>
            <a:off x="2819425" y="1597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13" name="Google Shape;713;p56"/>
          <p:cNvSpPr/>
          <p:nvPr/>
        </p:nvSpPr>
        <p:spPr>
          <a:xfrm>
            <a:off x="2955025" y="2091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14" name="Google Shape;714;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Internet?</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20" name="Google Shape;720;p57"/>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21" name="Google Shape;721;p57"/>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22" name="Google Shape;722;p57"/>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23" name="Google Shape;723;p57"/>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24" name="Google Shape;724;p57"/>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25" name="Google Shape;725;p57"/>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26" name="Google Shape;726;p57"/>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27" name="Google Shape;727;p57"/>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28" name="Google Shape;728;p57"/>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29" name="Google Shape;729;p57"/>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30" name="Google Shape;730;p57"/>
          <p:cNvSpPr/>
          <p:nvPr/>
        </p:nvSpPr>
        <p:spPr>
          <a:xfrm>
            <a:off x="2912425" y="19416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31" name="Google Shape;731;p57"/>
          <p:cNvSpPr/>
          <p:nvPr/>
        </p:nvSpPr>
        <p:spPr>
          <a:xfrm>
            <a:off x="3048025" y="24354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32" name="Google Shape;732;p57"/>
          <p:cNvSpPr/>
          <p:nvPr/>
        </p:nvSpPr>
        <p:spPr>
          <a:xfrm>
            <a:off x="3183625" y="29294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33" name="Google Shape;733;p57"/>
          <p:cNvSpPr txBox="1"/>
          <p:nvPr/>
        </p:nvSpPr>
        <p:spPr>
          <a:xfrm>
            <a:off x="3582875" y="1384800"/>
            <a:ext cx="2088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Final destination</a:t>
            </a:r>
            <a:endParaRPr/>
          </a:p>
        </p:txBody>
      </p:sp>
      <p:cxnSp>
        <p:nvCxnSpPr>
          <p:cNvPr id="734" name="Google Shape;734;p57"/>
          <p:cNvCxnSpPr>
            <a:stCxn id="733" idx="2"/>
          </p:cNvCxnSpPr>
          <p:nvPr/>
        </p:nvCxnSpPr>
        <p:spPr>
          <a:xfrm flipH="1">
            <a:off x="3670925" y="1785000"/>
            <a:ext cx="956100" cy="486300"/>
          </a:xfrm>
          <a:prstGeom prst="straightConnector1">
            <a:avLst/>
          </a:prstGeom>
          <a:noFill/>
          <a:ln w="9525" cap="flat" cmpd="sng">
            <a:solidFill>
              <a:schemeClr val="dk2"/>
            </a:solidFill>
            <a:prstDash val="solid"/>
            <a:round/>
            <a:headEnd type="none" w="med" len="med"/>
            <a:tailEnd type="triangle" w="med" len="med"/>
          </a:ln>
        </p:spPr>
      </p:cxnSp>
      <p:sp>
        <p:nvSpPr>
          <p:cNvPr id="735" name="Google Shape;735;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41" name="Google Shape;741;p58"/>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42" name="Google Shape;742;p58"/>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43" name="Google Shape;743;p58"/>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44" name="Google Shape;744;p58"/>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45" name="Google Shape;745;p58"/>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46" name="Google Shape;746;p58"/>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47" name="Google Shape;747;p58"/>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48" name="Google Shape;748;p58"/>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49" name="Google Shape;749;p58"/>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50" name="Google Shape;750;p58"/>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51" name="Google Shape;751;p58"/>
          <p:cNvSpPr/>
          <p:nvPr/>
        </p:nvSpPr>
        <p:spPr>
          <a:xfrm>
            <a:off x="2897425" y="21394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20:61:84:3a:a9:52</a:t>
            </a:r>
            <a:endParaRPr sz="1000"/>
          </a:p>
          <a:p>
            <a:pPr marL="0" lvl="0" indent="0" algn="l" rtl="0">
              <a:spcBef>
                <a:spcPts val="0"/>
              </a:spcBef>
              <a:spcAft>
                <a:spcPts val="0"/>
              </a:spcAft>
              <a:buNone/>
            </a:pPr>
            <a:r>
              <a:rPr lang="en" sz="1000"/>
              <a:t>To: 6d:36:ff:4a:32:92</a:t>
            </a:r>
            <a:endParaRPr sz="1000"/>
          </a:p>
        </p:txBody>
      </p:sp>
      <p:sp>
        <p:nvSpPr>
          <p:cNvPr id="752" name="Google Shape;752;p58"/>
          <p:cNvSpPr/>
          <p:nvPr/>
        </p:nvSpPr>
        <p:spPr>
          <a:xfrm>
            <a:off x="3064825" y="26274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53" name="Google Shape;753;p58"/>
          <p:cNvSpPr/>
          <p:nvPr/>
        </p:nvSpPr>
        <p:spPr>
          <a:xfrm>
            <a:off x="3200425" y="3121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54" name="Google Shape;754;p58"/>
          <p:cNvSpPr/>
          <p:nvPr/>
        </p:nvSpPr>
        <p:spPr>
          <a:xfrm>
            <a:off x="3336025" y="3615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55" name="Google Shape;755;p58"/>
          <p:cNvSpPr txBox="1"/>
          <p:nvPr/>
        </p:nvSpPr>
        <p:spPr>
          <a:xfrm>
            <a:off x="4227625" y="1509375"/>
            <a:ext cx="2088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Address of next hop</a:t>
            </a:r>
            <a:endParaRPr/>
          </a:p>
        </p:txBody>
      </p:sp>
      <p:cxnSp>
        <p:nvCxnSpPr>
          <p:cNvPr id="756" name="Google Shape;756;p58"/>
          <p:cNvCxnSpPr>
            <a:stCxn id="755" idx="2"/>
          </p:cNvCxnSpPr>
          <p:nvPr/>
        </p:nvCxnSpPr>
        <p:spPr>
          <a:xfrm flipH="1">
            <a:off x="4227475" y="1909575"/>
            <a:ext cx="1044300" cy="559500"/>
          </a:xfrm>
          <a:prstGeom prst="straightConnector1">
            <a:avLst/>
          </a:prstGeom>
          <a:noFill/>
          <a:ln w="9525" cap="flat" cmpd="sng">
            <a:solidFill>
              <a:schemeClr val="dk2"/>
            </a:solidFill>
            <a:prstDash val="solid"/>
            <a:round/>
            <a:headEnd type="none" w="med" len="med"/>
            <a:tailEnd type="triangle" w="med" len="med"/>
          </a:ln>
        </p:spPr>
      </p:cxnSp>
      <p:sp>
        <p:nvSpPr>
          <p:cNvPr id="757" name="Google Shape;75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63" name="Google Shape;763;p59"/>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64" name="Google Shape;764;p59"/>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65" name="Google Shape;765;p59"/>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66" name="Google Shape;766;p59"/>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67" name="Google Shape;767;p59"/>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68" name="Google Shape;768;p59"/>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69" name="Google Shape;769;p59"/>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70" name="Google Shape;770;p59"/>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71" name="Google Shape;771;p59"/>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72" name="Google Shape;772;p59"/>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73" name="Google Shape;773;p59"/>
          <p:cNvSpPr/>
          <p:nvPr/>
        </p:nvSpPr>
        <p:spPr>
          <a:xfrm>
            <a:off x="2897425" y="28252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20:61:84:3a:a9:52</a:t>
            </a:r>
            <a:endParaRPr sz="1000"/>
          </a:p>
          <a:p>
            <a:pPr marL="0" lvl="0" indent="0" algn="l" rtl="0">
              <a:spcBef>
                <a:spcPts val="0"/>
              </a:spcBef>
              <a:spcAft>
                <a:spcPts val="0"/>
              </a:spcAft>
              <a:buNone/>
            </a:pPr>
            <a:r>
              <a:rPr lang="en" sz="1000"/>
              <a:t>To: 6d:36:ff:4a:32:92</a:t>
            </a:r>
            <a:endParaRPr sz="1000"/>
          </a:p>
        </p:txBody>
      </p:sp>
      <p:sp>
        <p:nvSpPr>
          <p:cNvPr id="774" name="Google Shape;774;p59"/>
          <p:cNvSpPr/>
          <p:nvPr/>
        </p:nvSpPr>
        <p:spPr>
          <a:xfrm>
            <a:off x="3064825" y="33132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75" name="Google Shape;775;p59"/>
          <p:cNvSpPr/>
          <p:nvPr/>
        </p:nvSpPr>
        <p:spPr>
          <a:xfrm>
            <a:off x="3200425" y="38070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76" name="Google Shape;776;p59"/>
          <p:cNvSpPr/>
          <p:nvPr/>
        </p:nvSpPr>
        <p:spPr>
          <a:xfrm>
            <a:off x="3336025" y="43010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77" name="Google Shape;777;p59"/>
          <p:cNvSpPr/>
          <p:nvPr/>
        </p:nvSpPr>
        <p:spPr>
          <a:xfrm>
            <a:off x="2751324" y="2285950"/>
            <a:ext cx="23343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Converted into bits and transmitted</a:t>
            </a:r>
            <a:endParaRPr/>
          </a:p>
        </p:txBody>
      </p:sp>
      <p:sp>
        <p:nvSpPr>
          <p:cNvPr id="778" name="Google Shape;77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84" name="Google Shape;784;p60"/>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85" name="Google Shape;785;p60"/>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86" name="Google Shape;786;p60"/>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87" name="Google Shape;787;p60"/>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88" name="Google Shape;788;p60"/>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89" name="Google Shape;789;p60"/>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90" name="Google Shape;790;p60"/>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91" name="Google Shape;791;p60"/>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92" name="Google Shape;792;p60"/>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93" name="Google Shape;793;p60"/>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94" name="Google Shape;794;p60"/>
          <p:cNvSpPr/>
          <p:nvPr/>
        </p:nvSpPr>
        <p:spPr>
          <a:xfrm>
            <a:off x="4269025" y="28252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89:8d:33:25:47:24</a:t>
            </a:r>
            <a:endParaRPr sz="1000"/>
          </a:p>
          <a:p>
            <a:pPr marL="0" lvl="0" indent="0" algn="l" rtl="0">
              <a:spcBef>
                <a:spcPts val="0"/>
              </a:spcBef>
              <a:spcAft>
                <a:spcPts val="0"/>
              </a:spcAft>
              <a:buNone/>
            </a:pPr>
            <a:r>
              <a:rPr lang="en" sz="1000"/>
              <a:t>To: d5:a9:20:68:e0:80</a:t>
            </a:r>
            <a:endParaRPr sz="1000"/>
          </a:p>
        </p:txBody>
      </p:sp>
      <p:sp>
        <p:nvSpPr>
          <p:cNvPr id="795" name="Google Shape;795;p60"/>
          <p:cNvSpPr/>
          <p:nvPr/>
        </p:nvSpPr>
        <p:spPr>
          <a:xfrm>
            <a:off x="4436425" y="33132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96" name="Google Shape;796;p60"/>
          <p:cNvSpPr/>
          <p:nvPr/>
        </p:nvSpPr>
        <p:spPr>
          <a:xfrm>
            <a:off x="4572025" y="38070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97" name="Google Shape;797;p60"/>
          <p:cNvSpPr/>
          <p:nvPr/>
        </p:nvSpPr>
        <p:spPr>
          <a:xfrm>
            <a:off x="4707625" y="43010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98" name="Google Shape;798;p60"/>
          <p:cNvSpPr/>
          <p:nvPr/>
        </p:nvSpPr>
        <p:spPr>
          <a:xfrm>
            <a:off x="4122924" y="2285950"/>
            <a:ext cx="23343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Received over the physical medium</a:t>
            </a:r>
            <a:endParaRPr/>
          </a:p>
        </p:txBody>
      </p:sp>
      <p:grpSp>
        <p:nvGrpSpPr>
          <p:cNvPr id="799" name="Google Shape;799;p60"/>
          <p:cNvGrpSpPr/>
          <p:nvPr/>
        </p:nvGrpSpPr>
        <p:grpSpPr>
          <a:xfrm>
            <a:off x="65925" y="3106375"/>
            <a:ext cx="4249500" cy="961950"/>
            <a:chOff x="65925" y="3106375"/>
            <a:chExt cx="4249500" cy="961950"/>
          </a:xfrm>
        </p:grpSpPr>
        <p:sp>
          <p:nvSpPr>
            <p:cNvPr id="800" name="Google Shape;800;p60"/>
            <p:cNvSpPr txBox="1"/>
            <p:nvPr/>
          </p:nvSpPr>
          <p:spPr>
            <a:xfrm>
              <a:off x="65925" y="3237025"/>
              <a:ext cx="36177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Notice: The MAC addresses changed because the recipient is on a different network</a:t>
              </a:r>
              <a:endParaRPr/>
            </a:p>
          </p:txBody>
        </p:sp>
        <p:cxnSp>
          <p:nvCxnSpPr>
            <p:cNvPr id="801" name="Google Shape;801;p60"/>
            <p:cNvCxnSpPr>
              <a:stCxn id="800" idx="3"/>
            </p:cNvCxnSpPr>
            <p:nvPr/>
          </p:nvCxnSpPr>
          <p:spPr>
            <a:xfrm rot="10800000" flipH="1">
              <a:off x="3683625" y="3106375"/>
              <a:ext cx="631800" cy="546300"/>
            </a:xfrm>
            <a:prstGeom prst="straightConnector1">
              <a:avLst/>
            </a:prstGeom>
            <a:noFill/>
            <a:ln w="9525" cap="flat" cmpd="sng">
              <a:solidFill>
                <a:schemeClr val="dk2"/>
              </a:solidFill>
              <a:prstDash val="solid"/>
              <a:round/>
              <a:headEnd type="none" w="med" len="med"/>
              <a:tailEnd type="triangle" w="med" len="med"/>
            </a:ln>
          </p:spPr>
        </p:cxnSp>
      </p:grpSp>
      <p:sp>
        <p:nvSpPr>
          <p:cNvPr id="802" name="Google Shape;802;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08" name="Google Shape;808;p61"/>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09" name="Google Shape;809;p61"/>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10" name="Google Shape;810;p61"/>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11" name="Google Shape;811;p61"/>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12" name="Google Shape;812;p61"/>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13" name="Google Shape;813;p61"/>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14" name="Google Shape;814;p61"/>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15" name="Google Shape;815;p61"/>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16" name="Google Shape;816;p61"/>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17" name="Google Shape;817;p61"/>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18" name="Google Shape;818;p61"/>
          <p:cNvSpPr/>
          <p:nvPr/>
        </p:nvSpPr>
        <p:spPr>
          <a:xfrm>
            <a:off x="4269025" y="22156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89:8d:33:25:47:24</a:t>
            </a:r>
            <a:endParaRPr sz="1000"/>
          </a:p>
          <a:p>
            <a:pPr marL="0" lvl="0" indent="0" algn="l" rtl="0">
              <a:spcBef>
                <a:spcPts val="0"/>
              </a:spcBef>
              <a:spcAft>
                <a:spcPts val="0"/>
              </a:spcAft>
              <a:buNone/>
            </a:pPr>
            <a:r>
              <a:rPr lang="en" sz="1000"/>
              <a:t>To: d5:a9:20:68:e0:80</a:t>
            </a:r>
            <a:endParaRPr sz="1000"/>
          </a:p>
        </p:txBody>
      </p:sp>
      <p:sp>
        <p:nvSpPr>
          <p:cNvPr id="819" name="Google Shape;819;p61"/>
          <p:cNvSpPr/>
          <p:nvPr/>
        </p:nvSpPr>
        <p:spPr>
          <a:xfrm>
            <a:off x="4436425" y="27036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820" name="Google Shape;820;p61"/>
          <p:cNvSpPr/>
          <p:nvPr/>
        </p:nvSpPr>
        <p:spPr>
          <a:xfrm>
            <a:off x="4572025" y="31974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21" name="Google Shape;821;p61"/>
          <p:cNvSpPr/>
          <p:nvPr/>
        </p:nvSpPr>
        <p:spPr>
          <a:xfrm>
            <a:off x="4707625" y="36914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22" name="Google Shape;82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28" name="Google Shape;828;p62"/>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29" name="Google Shape;829;p62"/>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30" name="Google Shape;830;p62"/>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31" name="Google Shape;831;p62"/>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32" name="Google Shape;832;p62"/>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33" name="Google Shape;833;p62"/>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34" name="Google Shape;834;p62"/>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35" name="Google Shape;835;p62"/>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36" name="Google Shape;836;p62"/>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37" name="Google Shape;837;p62"/>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38" name="Google Shape;838;p62"/>
          <p:cNvSpPr/>
          <p:nvPr/>
        </p:nvSpPr>
        <p:spPr>
          <a:xfrm>
            <a:off x="4588825" y="18654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839" name="Google Shape;839;p62"/>
          <p:cNvSpPr/>
          <p:nvPr/>
        </p:nvSpPr>
        <p:spPr>
          <a:xfrm>
            <a:off x="4724425" y="2359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40" name="Google Shape;840;p62"/>
          <p:cNvSpPr/>
          <p:nvPr/>
        </p:nvSpPr>
        <p:spPr>
          <a:xfrm>
            <a:off x="4860025" y="2853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41" name="Google Shape;841;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47" name="Google Shape;847;p63"/>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48" name="Google Shape;848;p63"/>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49" name="Google Shape;849;p63"/>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50" name="Google Shape;850;p63"/>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51" name="Google Shape;851;p63"/>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52" name="Google Shape;852;p63"/>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53" name="Google Shape;853;p63"/>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54" name="Google Shape;854;p63"/>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55" name="Google Shape;855;p63"/>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56" name="Google Shape;856;p63"/>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57" name="Google Shape;857;p63"/>
          <p:cNvSpPr/>
          <p:nvPr/>
        </p:nvSpPr>
        <p:spPr>
          <a:xfrm>
            <a:off x="4953025" y="1597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58" name="Google Shape;858;p63"/>
          <p:cNvSpPr/>
          <p:nvPr/>
        </p:nvSpPr>
        <p:spPr>
          <a:xfrm>
            <a:off x="5088625" y="2091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59" name="Google Shape;85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65" name="Google Shape;865;p64"/>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66" name="Google Shape;866;p64"/>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67" name="Google Shape;867;p64"/>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68" name="Google Shape;868;p64"/>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69" name="Google Shape;869;p64"/>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70" name="Google Shape;870;p64"/>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71" name="Google Shape;871;p64"/>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72" name="Google Shape;872;p64"/>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73" name="Google Shape;873;p64"/>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74" name="Google Shape;874;p64"/>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75" name="Google Shape;875;p64"/>
          <p:cNvSpPr/>
          <p:nvPr/>
        </p:nvSpPr>
        <p:spPr>
          <a:xfrm>
            <a:off x="5101650" y="1301150"/>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76" name="Google Shape;876;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82" name="Google Shape;882;p65"/>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83" name="Google Shape;883;p65"/>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84" name="Google Shape;884;p65"/>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85" name="Google Shape;885;p65"/>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86" name="Google Shape;886;p65"/>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cxnSp>
        <p:nvCxnSpPr>
          <p:cNvPr id="887" name="Google Shape;887;p65"/>
          <p:cNvCxnSpPr>
            <a:stCxn id="882" idx="2"/>
            <a:endCxn id="883" idx="0"/>
          </p:cNvCxnSpPr>
          <p:nvPr/>
        </p:nvCxnSpPr>
        <p:spPr>
          <a:xfrm>
            <a:off x="1858113" y="184760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88" name="Google Shape;888;p65"/>
          <p:cNvCxnSpPr>
            <a:stCxn id="883" idx="2"/>
            <a:endCxn id="884" idx="0"/>
          </p:cNvCxnSpPr>
          <p:nvPr/>
        </p:nvCxnSpPr>
        <p:spPr>
          <a:xfrm>
            <a:off x="1858113" y="263767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89" name="Google Shape;889;p65"/>
          <p:cNvCxnSpPr>
            <a:stCxn id="884" idx="2"/>
            <a:endCxn id="885" idx="0"/>
          </p:cNvCxnSpPr>
          <p:nvPr/>
        </p:nvCxnSpPr>
        <p:spPr>
          <a:xfrm>
            <a:off x="1858113" y="342775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p65"/>
          <p:cNvCxnSpPr>
            <a:stCxn id="885" idx="2"/>
            <a:endCxn id="886" idx="0"/>
          </p:cNvCxnSpPr>
          <p:nvPr/>
        </p:nvCxnSpPr>
        <p:spPr>
          <a:xfrm>
            <a:off x="1858113" y="4217825"/>
            <a:ext cx="0" cy="217500"/>
          </a:xfrm>
          <a:prstGeom prst="straightConnector1">
            <a:avLst/>
          </a:prstGeom>
          <a:noFill/>
          <a:ln w="9525" cap="flat" cmpd="sng">
            <a:solidFill>
              <a:schemeClr val="dk2"/>
            </a:solidFill>
            <a:prstDash val="solid"/>
            <a:round/>
            <a:headEnd type="none" w="med" len="med"/>
            <a:tailEnd type="none" w="med" len="med"/>
          </a:ln>
        </p:spPr>
      </p:cxnSp>
      <p:sp>
        <p:nvSpPr>
          <p:cNvPr id="891" name="Google Shape;891;p65"/>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92" name="Google Shape;892;p65"/>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93" name="Google Shape;893;p65"/>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94" name="Google Shape;894;p65"/>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95" name="Google Shape;895;p65"/>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cxnSp>
        <p:nvCxnSpPr>
          <p:cNvPr id="896" name="Google Shape;896;p65"/>
          <p:cNvCxnSpPr>
            <a:stCxn id="891" idx="2"/>
            <a:endCxn id="892" idx="0"/>
          </p:cNvCxnSpPr>
          <p:nvPr/>
        </p:nvCxnSpPr>
        <p:spPr>
          <a:xfrm>
            <a:off x="7285888" y="184760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65"/>
          <p:cNvCxnSpPr>
            <a:stCxn id="892" idx="2"/>
            <a:endCxn id="893" idx="0"/>
          </p:cNvCxnSpPr>
          <p:nvPr/>
        </p:nvCxnSpPr>
        <p:spPr>
          <a:xfrm>
            <a:off x="7285888" y="263767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65"/>
          <p:cNvCxnSpPr>
            <a:stCxn id="893" idx="2"/>
            <a:endCxn id="894" idx="0"/>
          </p:cNvCxnSpPr>
          <p:nvPr/>
        </p:nvCxnSpPr>
        <p:spPr>
          <a:xfrm>
            <a:off x="7285888" y="342775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65"/>
          <p:cNvCxnSpPr>
            <a:stCxn id="894" idx="2"/>
            <a:endCxn id="895" idx="0"/>
          </p:cNvCxnSpPr>
          <p:nvPr/>
        </p:nvCxnSpPr>
        <p:spPr>
          <a:xfrm>
            <a:off x="7285888" y="421782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900" name="Google Shape;900;p65"/>
          <p:cNvCxnSpPr/>
          <p:nvPr/>
        </p:nvCxnSpPr>
        <p:spPr>
          <a:xfrm>
            <a:off x="2908813" y="1561250"/>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1" name="Google Shape;901;p65"/>
          <p:cNvCxnSpPr/>
          <p:nvPr/>
        </p:nvCxnSpPr>
        <p:spPr>
          <a:xfrm>
            <a:off x="2908800" y="2351325"/>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2" name="Google Shape;902;p65"/>
          <p:cNvCxnSpPr/>
          <p:nvPr/>
        </p:nvCxnSpPr>
        <p:spPr>
          <a:xfrm>
            <a:off x="2908813" y="3141400"/>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3" name="Google Shape;903;p65"/>
          <p:cNvCxnSpPr/>
          <p:nvPr/>
        </p:nvCxnSpPr>
        <p:spPr>
          <a:xfrm>
            <a:off x="2908813" y="3931475"/>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4" name="Google Shape;904;p65"/>
          <p:cNvCxnSpPr/>
          <p:nvPr/>
        </p:nvCxnSpPr>
        <p:spPr>
          <a:xfrm>
            <a:off x="2908813" y="4721550"/>
            <a:ext cx="3326400" cy="0"/>
          </a:xfrm>
          <a:prstGeom prst="straightConnector1">
            <a:avLst/>
          </a:prstGeom>
          <a:noFill/>
          <a:ln w="9525" cap="flat" cmpd="sng">
            <a:solidFill>
              <a:schemeClr val="dk2"/>
            </a:solidFill>
            <a:prstDash val="solid"/>
            <a:round/>
            <a:headEnd type="triangle" w="med" len="med"/>
            <a:tailEnd type="triangle" w="med" len="med"/>
          </a:ln>
        </p:spPr>
      </p:cxnSp>
      <p:sp>
        <p:nvSpPr>
          <p:cNvPr id="905" name="Google Shape;905;p65"/>
          <p:cNvSpPr txBox="1"/>
          <p:nvPr/>
        </p:nvSpPr>
        <p:spPr>
          <a:xfrm>
            <a:off x="44075" y="1345700"/>
            <a:ext cx="1037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Relies upon</a:t>
            </a:r>
            <a:r>
              <a:rPr lang="en" sz="800"/>
              <a:t>: Transport of data</a:t>
            </a:r>
            <a:endParaRPr sz="800"/>
          </a:p>
        </p:txBody>
      </p:sp>
      <p:sp>
        <p:nvSpPr>
          <p:cNvPr id="906" name="Google Shape;906;p65"/>
          <p:cNvSpPr txBox="1"/>
          <p:nvPr/>
        </p:nvSpPr>
        <p:spPr>
          <a:xfrm>
            <a:off x="44075" y="1951125"/>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Transport of data</a:t>
            </a:r>
            <a:endParaRPr sz="800"/>
          </a:p>
          <a:p>
            <a:pPr marL="0" lvl="0" indent="0" algn="l" rtl="0">
              <a:spcBef>
                <a:spcPts val="0"/>
              </a:spcBef>
              <a:spcAft>
                <a:spcPts val="0"/>
              </a:spcAft>
              <a:buNone/>
            </a:pPr>
            <a:r>
              <a:rPr lang="en" sz="800" b="1"/>
              <a:t>Relies upon</a:t>
            </a:r>
            <a:r>
              <a:rPr lang="en" sz="800"/>
              <a:t>: Global packet delivery</a:t>
            </a:r>
            <a:endParaRPr sz="800"/>
          </a:p>
        </p:txBody>
      </p:sp>
      <p:sp>
        <p:nvSpPr>
          <p:cNvPr id="907" name="Google Shape;907;p65"/>
          <p:cNvSpPr txBox="1"/>
          <p:nvPr/>
        </p:nvSpPr>
        <p:spPr>
          <a:xfrm>
            <a:off x="44075" y="2741200"/>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Global packet delivery</a:t>
            </a:r>
            <a:endParaRPr sz="800"/>
          </a:p>
          <a:p>
            <a:pPr marL="0" lvl="0" indent="0" algn="l" rtl="0">
              <a:spcBef>
                <a:spcPts val="0"/>
              </a:spcBef>
              <a:spcAft>
                <a:spcPts val="0"/>
              </a:spcAft>
              <a:buNone/>
            </a:pPr>
            <a:r>
              <a:rPr lang="en" sz="800" b="1"/>
              <a:t>Relies upon</a:t>
            </a:r>
            <a:r>
              <a:rPr lang="en" sz="800"/>
              <a:t>: Local frame delivery</a:t>
            </a:r>
            <a:endParaRPr sz="800"/>
          </a:p>
        </p:txBody>
      </p:sp>
      <p:sp>
        <p:nvSpPr>
          <p:cNvPr id="908" name="Google Shape;908;p65"/>
          <p:cNvSpPr txBox="1"/>
          <p:nvPr/>
        </p:nvSpPr>
        <p:spPr>
          <a:xfrm>
            <a:off x="44075" y="3531275"/>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Local frame delivery</a:t>
            </a:r>
            <a:endParaRPr sz="800"/>
          </a:p>
          <a:p>
            <a:pPr marL="0" lvl="0" indent="0" algn="l" rtl="0">
              <a:spcBef>
                <a:spcPts val="0"/>
              </a:spcBef>
              <a:spcAft>
                <a:spcPts val="0"/>
              </a:spcAft>
              <a:buNone/>
            </a:pPr>
            <a:r>
              <a:rPr lang="en" sz="800" b="1"/>
              <a:t>Relies upon</a:t>
            </a:r>
            <a:r>
              <a:rPr lang="en" sz="800"/>
              <a:t>: Communication of bits</a:t>
            </a:r>
            <a:endParaRPr sz="800"/>
          </a:p>
        </p:txBody>
      </p:sp>
      <p:sp>
        <p:nvSpPr>
          <p:cNvPr id="909" name="Google Shape;909;p65"/>
          <p:cNvSpPr txBox="1"/>
          <p:nvPr/>
        </p:nvSpPr>
        <p:spPr>
          <a:xfrm>
            <a:off x="44075" y="4444500"/>
            <a:ext cx="103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Communication of bits</a:t>
            </a:r>
            <a:endParaRPr sz="800"/>
          </a:p>
        </p:txBody>
      </p:sp>
      <p:sp>
        <p:nvSpPr>
          <p:cNvPr id="910" name="Google Shape;91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Intro to Networking</a:t>
            </a:r>
            <a:endParaRPr/>
          </a:p>
        </p:txBody>
      </p:sp>
      <p:sp>
        <p:nvSpPr>
          <p:cNvPr id="916" name="Google Shape;916;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Internet: A global network of computers</a:t>
            </a:r>
            <a:endParaRPr/>
          </a:p>
          <a:p>
            <a:pPr marL="914400" lvl="1" indent="-317500" algn="l" rtl="0">
              <a:spcBef>
                <a:spcPts val="0"/>
              </a:spcBef>
              <a:spcAft>
                <a:spcPts val="0"/>
              </a:spcAft>
              <a:buSzPts val="1400"/>
              <a:buChar char="○"/>
            </a:pPr>
            <a:r>
              <a:rPr lang="en"/>
              <a:t>Protocols: Agreed-upon systems of communication</a:t>
            </a:r>
            <a:endParaRPr/>
          </a:p>
          <a:p>
            <a:pPr marL="457200" lvl="0" indent="-342900" algn="l" rtl="0">
              <a:spcBef>
                <a:spcPts val="0"/>
              </a:spcBef>
              <a:spcAft>
                <a:spcPts val="0"/>
              </a:spcAft>
              <a:buSzPts val="1800"/>
              <a:buChar char="●"/>
            </a:pPr>
            <a:r>
              <a:rPr lang="en"/>
              <a:t>OSI model: A layered model of protocols</a:t>
            </a:r>
            <a:endParaRPr/>
          </a:p>
          <a:p>
            <a:pPr marL="914400" lvl="1" indent="-317500" algn="l" rtl="0">
              <a:spcBef>
                <a:spcPts val="0"/>
              </a:spcBef>
              <a:spcAft>
                <a:spcPts val="0"/>
              </a:spcAft>
              <a:buSzPts val="1400"/>
              <a:buChar char="○"/>
            </a:pPr>
            <a:r>
              <a:rPr lang="en"/>
              <a:t>Layer 1: Communication of bits</a:t>
            </a:r>
            <a:endParaRPr/>
          </a:p>
          <a:p>
            <a:pPr marL="914400" lvl="1" indent="-317500" algn="l" rtl="0">
              <a:spcBef>
                <a:spcPts val="0"/>
              </a:spcBef>
              <a:spcAft>
                <a:spcPts val="0"/>
              </a:spcAft>
              <a:buSzPts val="1400"/>
              <a:buChar char="○"/>
            </a:pPr>
            <a:r>
              <a:rPr lang="en"/>
              <a:t>Layer 2: Local frame delivery</a:t>
            </a:r>
            <a:endParaRPr/>
          </a:p>
          <a:p>
            <a:pPr marL="1371600" lvl="2" indent="-317500" algn="l" rtl="0">
              <a:spcBef>
                <a:spcPts val="0"/>
              </a:spcBef>
              <a:spcAft>
                <a:spcPts val="0"/>
              </a:spcAft>
              <a:buSzPts val="1400"/>
              <a:buChar char="■"/>
            </a:pPr>
            <a:r>
              <a:rPr lang="en"/>
              <a:t>Ethernet: The most common Layer 2 protocol</a:t>
            </a:r>
            <a:endParaRPr/>
          </a:p>
          <a:p>
            <a:pPr marL="1371600" lvl="2" indent="-317500" algn="l" rtl="0">
              <a:spcBef>
                <a:spcPts val="0"/>
              </a:spcBef>
              <a:spcAft>
                <a:spcPts val="0"/>
              </a:spcAft>
              <a:buSzPts val="1400"/>
              <a:buChar char="■"/>
            </a:pPr>
            <a:r>
              <a:rPr lang="en"/>
              <a:t>MAC addresses: 6-byte addressing system used by Ethernet</a:t>
            </a:r>
            <a:endParaRPr/>
          </a:p>
          <a:p>
            <a:pPr marL="914400" lvl="1" indent="-317500" algn="l" rtl="0">
              <a:spcBef>
                <a:spcPts val="0"/>
              </a:spcBef>
              <a:spcAft>
                <a:spcPts val="0"/>
              </a:spcAft>
              <a:buSzPts val="1400"/>
              <a:buChar char="○"/>
            </a:pPr>
            <a:r>
              <a:rPr lang="en"/>
              <a:t>Layer 3: Global packet delivery</a:t>
            </a:r>
            <a:endParaRPr/>
          </a:p>
          <a:p>
            <a:pPr marL="1371600" lvl="2" indent="-317500" algn="l" rtl="0">
              <a:spcBef>
                <a:spcPts val="0"/>
              </a:spcBef>
              <a:spcAft>
                <a:spcPts val="0"/>
              </a:spcAft>
              <a:buSzPts val="1400"/>
              <a:buChar char="■"/>
            </a:pPr>
            <a:r>
              <a:rPr lang="en"/>
              <a:t>IP: The universal Layer 3 protocol</a:t>
            </a:r>
            <a:endParaRPr/>
          </a:p>
          <a:p>
            <a:pPr marL="1371600" lvl="2" indent="-317500" algn="l" rtl="0">
              <a:spcBef>
                <a:spcPts val="0"/>
              </a:spcBef>
              <a:spcAft>
                <a:spcPts val="0"/>
              </a:spcAft>
              <a:buSzPts val="1400"/>
              <a:buChar char="■"/>
            </a:pPr>
            <a:r>
              <a:rPr lang="en"/>
              <a:t>IP addresses: 4-byte (or 16-byte) addressing system used by IP</a:t>
            </a:r>
            <a:endParaRPr/>
          </a:p>
          <a:p>
            <a:pPr marL="914400" lvl="1" indent="-317500" algn="l" rtl="0">
              <a:spcBef>
                <a:spcPts val="0"/>
              </a:spcBef>
              <a:spcAft>
                <a:spcPts val="0"/>
              </a:spcAft>
              <a:buSzPts val="1400"/>
              <a:buChar char="○"/>
            </a:pPr>
            <a:r>
              <a:rPr lang="en"/>
              <a:t>Layer 4: Transport of data (more on this next time)</a:t>
            </a:r>
            <a:endParaRPr/>
          </a:p>
          <a:p>
            <a:pPr marL="914400" lvl="1" indent="-317500" algn="l" rtl="0">
              <a:spcBef>
                <a:spcPts val="0"/>
              </a:spcBef>
              <a:spcAft>
                <a:spcPts val="0"/>
              </a:spcAft>
              <a:buSzPts val="1400"/>
              <a:buChar char="○"/>
            </a:pPr>
            <a:r>
              <a:rPr lang="en"/>
              <a:t>Layer 7: Applications and services (the web)</a:t>
            </a:r>
            <a:endParaRPr/>
          </a:p>
        </p:txBody>
      </p:sp>
      <p:sp>
        <p:nvSpPr>
          <p:cNvPr id="917" name="Google Shape;917;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918" name="Google Shape;918;p66"/>
          <p:cNvSpPr/>
          <p:nvPr/>
        </p:nvSpPr>
        <p:spPr>
          <a:xfrm>
            <a:off x="73698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919" name="Google Shape;919;p66"/>
          <p:cNvSpPr/>
          <p:nvPr/>
        </p:nvSpPr>
        <p:spPr>
          <a:xfrm>
            <a:off x="73698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920" name="Google Shape;920;p66"/>
          <p:cNvSpPr/>
          <p:nvPr/>
        </p:nvSpPr>
        <p:spPr>
          <a:xfrm>
            <a:off x="73698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921" name="Google Shape;921;p66"/>
          <p:cNvSpPr/>
          <p:nvPr/>
        </p:nvSpPr>
        <p:spPr>
          <a:xfrm>
            <a:off x="73698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922" name="Google Shape;922;p66"/>
          <p:cNvSpPr/>
          <p:nvPr/>
        </p:nvSpPr>
        <p:spPr>
          <a:xfrm>
            <a:off x="73698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923" name="Google Shape;923;p66"/>
          <p:cNvSpPr txBox="1"/>
          <p:nvPr/>
        </p:nvSpPr>
        <p:spPr>
          <a:xfrm>
            <a:off x="70312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924" name="Google Shape;924;p66"/>
          <p:cNvSpPr txBox="1"/>
          <p:nvPr/>
        </p:nvSpPr>
        <p:spPr>
          <a:xfrm>
            <a:off x="70312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925" name="Google Shape;925;p66"/>
          <p:cNvSpPr txBox="1"/>
          <p:nvPr/>
        </p:nvSpPr>
        <p:spPr>
          <a:xfrm>
            <a:off x="70312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926" name="Google Shape;926;p66"/>
          <p:cNvSpPr txBox="1"/>
          <p:nvPr/>
        </p:nvSpPr>
        <p:spPr>
          <a:xfrm>
            <a:off x="70312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927" name="Google Shape;927;p66"/>
          <p:cNvSpPr txBox="1"/>
          <p:nvPr/>
        </p:nvSpPr>
        <p:spPr>
          <a:xfrm>
            <a:off x="70312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Internet?</a:t>
            </a:r>
            <a:endParaRPr/>
          </a:p>
        </p:txBody>
      </p:sp>
      <p:sp>
        <p:nvSpPr>
          <p:cNvPr id="108" name="Google Shape;108;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Network</a:t>
            </a:r>
            <a:r>
              <a:rPr lang="en"/>
              <a:t>: A set of connected machines that can communicate with each other</a:t>
            </a:r>
            <a:endParaRPr/>
          </a:p>
          <a:p>
            <a:pPr marL="914400" lvl="1" indent="-317500" algn="l" rtl="0">
              <a:spcBef>
                <a:spcPts val="0"/>
              </a:spcBef>
              <a:spcAft>
                <a:spcPts val="0"/>
              </a:spcAft>
              <a:buSzPts val="1400"/>
              <a:buChar char="○"/>
            </a:pPr>
            <a:r>
              <a:rPr lang="en"/>
              <a:t>Machines on the network agree on a </a:t>
            </a:r>
            <a:r>
              <a:rPr lang="en" b="1"/>
              <a:t>protocol</a:t>
            </a:r>
            <a:r>
              <a:rPr lang="en"/>
              <a:t>, a set of rules for communication</a:t>
            </a:r>
            <a:endParaRPr/>
          </a:p>
          <a:p>
            <a:pPr marL="457200" lvl="0" indent="-342900" algn="l" rtl="0">
              <a:spcBef>
                <a:spcPts val="0"/>
              </a:spcBef>
              <a:spcAft>
                <a:spcPts val="0"/>
              </a:spcAft>
              <a:buSzPts val="1800"/>
              <a:buChar char="●"/>
            </a:pPr>
            <a:r>
              <a:rPr lang="en" b="1"/>
              <a:t>Internet</a:t>
            </a:r>
            <a:r>
              <a:rPr lang="en"/>
              <a:t>: A global network of computers</a:t>
            </a:r>
            <a:endParaRPr/>
          </a:p>
          <a:p>
            <a:pPr marL="914400" lvl="1" indent="-317500" algn="l" rtl="0">
              <a:spcBef>
                <a:spcPts val="0"/>
              </a:spcBef>
              <a:spcAft>
                <a:spcPts val="0"/>
              </a:spcAft>
              <a:buSzPts val="1400"/>
              <a:buChar char="○"/>
            </a:pPr>
            <a:r>
              <a:rPr lang="en"/>
              <a:t>The web sends data between browsers and servers using the Internet</a:t>
            </a:r>
            <a:endParaRPr/>
          </a:p>
          <a:p>
            <a:pPr marL="914400" lvl="1" indent="-317500" algn="l" rtl="0">
              <a:spcBef>
                <a:spcPts val="0"/>
              </a:spcBef>
              <a:spcAft>
                <a:spcPts val="0"/>
              </a:spcAft>
              <a:buSzPts val="1400"/>
              <a:buChar char="○"/>
            </a:pPr>
            <a:r>
              <a:rPr lang="en"/>
              <a:t>The Internet can be used for more than the web (e.g. SSH)</a:t>
            </a:r>
            <a:endParaRPr/>
          </a:p>
        </p:txBody>
      </p:sp>
      <p:sp>
        <p:nvSpPr>
          <p:cNvPr id="109" name="Google Shape;10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Low-Level Network Attacks</a:t>
            </a:r>
            <a:endParaRPr/>
          </a:p>
        </p:txBody>
      </p:sp>
      <p:sp>
        <p:nvSpPr>
          <p:cNvPr id="933" name="Google Shape;933;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Network Attackers</a:t>
            </a:r>
            <a:endParaRPr/>
          </a:p>
          <a:p>
            <a:pPr marL="914400" lvl="1" indent="-317500" algn="l" rtl="0">
              <a:spcBef>
                <a:spcPts val="0"/>
              </a:spcBef>
              <a:spcAft>
                <a:spcPts val="0"/>
              </a:spcAft>
              <a:buSzPts val="1400"/>
              <a:buChar char="○"/>
            </a:pPr>
            <a:r>
              <a:rPr lang="en"/>
              <a:t>Man-in-the-middle attacker</a:t>
            </a:r>
            <a:endParaRPr/>
          </a:p>
          <a:p>
            <a:pPr marL="914400" lvl="1" indent="-317500" algn="l" rtl="0">
              <a:spcBef>
                <a:spcPts val="0"/>
              </a:spcBef>
              <a:spcAft>
                <a:spcPts val="0"/>
              </a:spcAft>
              <a:buSzPts val="1400"/>
              <a:buChar char="○"/>
            </a:pPr>
            <a:r>
              <a:rPr lang="en"/>
              <a:t>On-path attacker</a:t>
            </a:r>
            <a:endParaRPr/>
          </a:p>
          <a:p>
            <a:pPr marL="914400" lvl="1" indent="-317500" algn="l" rtl="0">
              <a:spcBef>
                <a:spcPts val="0"/>
              </a:spcBef>
              <a:spcAft>
                <a:spcPts val="0"/>
              </a:spcAft>
              <a:buSzPts val="1400"/>
              <a:buChar char="○"/>
            </a:pPr>
            <a:r>
              <a:rPr lang="en"/>
              <a:t>Off-path attacker</a:t>
            </a:r>
            <a:endParaRPr/>
          </a:p>
          <a:p>
            <a:pPr marL="457200" lvl="0" indent="-342900" algn="l" rtl="0">
              <a:spcBef>
                <a:spcPts val="0"/>
              </a:spcBef>
              <a:spcAft>
                <a:spcPts val="0"/>
              </a:spcAft>
              <a:buSzPts val="1800"/>
              <a:buChar char="●"/>
            </a:pPr>
            <a:r>
              <a:rPr lang="en"/>
              <a:t>ARP: Translate IP addresses to MAC addresses</a:t>
            </a:r>
            <a:endParaRPr/>
          </a:p>
          <a:p>
            <a:pPr marL="457200" lvl="0" indent="-342900" algn="l" rtl="0">
              <a:spcBef>
                <a:spcPts val="0"/>
              </a:spcBef>
              <a:spcAft>
                <a:spcPts val="0"/>
              </a:spcAft>
              <a:buSzPts val="1800"/>
              <a:buChar char="●"/>
            </a:pPr>
            <a:r>
              <a:rPr lang="en"/>
              <a:t>DHCP: Get configurations when first connecting to a network</a:t>
            </a:r>
            <a:endParaRPr/>
          </a:p>
          <a:p>
            <a:pPr marL="457200" lvl="0" indent="-342900" algn="l" rtl="0">
              <a:spcBef>
                <a:spcPts val="0"/>
              </a:spcBef>
              <a:spcAft>
                <a:spcPts val="0"/>
              </a:spcAft>
              <a:buSzPts val="1800"/>
              <a:buChar char="●"/>
            </a:pPr>
            <a:r>
              <a:rPr lang="en"/>
              <a:t>WPA: Communicate securely in a wireless local network</a:t>
            </a:r>
            <a:endParaRPr/>
          </a:p>
        </p:txBody>
      </p:sp>
      <p:sp>
        <p:nvSpPr>
          <p:cNvPr id="934" name="Google Shape;93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Attackers</a:t>
            </a:r>
            <a:endParaRPr/>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Network Attackers</a:t>
            </a:r>
            <a:endParaRPr/>
          </a:p>
        </p:txBody>
      </p:sp>
      <p:sp>
        <p:nvSpPr>
          <p:cNvPr id="947" name="Google Shape;94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graphicFrame>
        <p:nvGraphicFramePr>
          <p:cNvPr id="948" name="Google Shape;948;p69"/>
          <p:cNvGraphicFramePr/>
          <p:nvPr/>
        </p:nvGraphicFramePr>
        <p:xfrm>
          <a:off x="516875" y="2043313"/>
          <a:ext cx="8110225" cy="2651640"/>
        </p:xfrm>
        <a:graphic>
          <a:graphicData uri="http://schemas.openxmlformats.org/drawingml/2006/table">
            <a:tbl>
              <a:tblPr>
                <a:noFill/>
                <a:tableStyleId>{BFE604CA-AD57-4AB2-B3D3-69E05442DE48}</a:tableStyleId>
              </a:tblPr>
              <a:tblGrid>
                <a:gridCol w="3534575">
                  <a:extLst>
                    <a:ext uri="{9D8B030D-6E8A-4147-A177-3AD203B41FA5}">
                      <a16:colId xmlns:a16="http://schemas.microsoft.com/office/drawing/2014/main" val="20000"/>
                    </a:ext>
                  </a:extLst>
                </a:gridCol>
                <a:gridCol w="2271250">
                  <a:extLst>
                    <a:ext uri="{9D8B030D-6E8A-4147-A177-3AD203B41FA5}">
                      <a16:colId xmlns:a16="http://schemas.microsoft.com/office/drawing/2014/main" val="20001"/>
                    </a:ext>
                  </a:extLst>
                </a:gridCol>
                <a:gridCol w="2304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Can modify or delete packets</a:t>
                      </a: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t>Can read packets</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t>Man-in-the-middle/In-path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t>Man-on-the-side/On-path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t>Off-path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49" name="Google Shape;949;p69"/>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Spoofing</a:t>
            </a:r>
            <a:endParaRPr/>
          </a:p>
        </p:txBody>
      </p:sp>
      <p:sp>
        <p:nvSpPr>
          <p:cNvPr id="955" name="Google Shape;955;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Spoofing</a:t>
            </a:r>
            <a:r>
              <a:rPr lang="en" dirty="0"/>
              <a:t>: Lying about the identity of the sender</a:t>
            </a:r>
            <a:endParaRPr dirty="0"/>
          </a:p>
          <a:p>
            <a:pPr marL="914400" lvl="1" indent="-317500" algn="l" rtl="0">
              <a:spcBef>
                <a:spcPts val="0"/>
              </a:spcBef>
              <a:spcAft>
                <a:spcPts val="0"/>
              </a:spcAft>
              <a:buSzPts val="1400"/>
              <a:buChar char="○"/>
            </a:pPr>
            <a:r>
              <a:rPr lang="en" dirty="0"/>
              <a:t>Example: Mallory sends a message and says the message is from Alice</a:t>
            </a:r>
            <a:endParaRPr dirty="0"/>
          </a:p>
          <a:p>
            <a:pPr marL="914400" lvl="1" indent="-317500" algn="l" rtl="0">
              <a:spcBef>
                <a:spcPts val="0"/>
              </a:spcBef>
              <a:spcAft>
                <a:spcPts val="0"/>
              </a:spcAft>
              <a:buSzPts val="1400"/>
              <a:buChar char="○"/>
            </a:pPr>
            <a:r>
              <a:rPr lang="en" dirty="0"/>
              <a:t>The attacker can lie about the </a:t>
            </a:r>
            <a:r>
              <a:rPr lang="en" i="1" dirty="0"/>
              <a:t>source address</a:t>
            </a:r>
            <a:r>
              <a:rPr lang="en" dirty="0"/>
              <a:t> in the packet header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All types of attackers can spoof packets</a:t>
            </a:r>
            <a:endParaRPr dirty="0"/>
          </a:p>
          <a:p>
            <a:pPr marL="914400" lvl="1" indent="-317500" algn="l" rtl="0">
              <a:spcBef>
                <a:spcPts val="0"/>
              </a:spcBef>
              <a:spcAft>
                <a:spcPts val="0"/>
              </a:spcAft>
              <a:buSzPts val="1400"/>
              <a:buChar char="○"/>
            </a:pPr>
            <a:r>
              <a:rPr lang="en" dirty="0"/>
              <a:t>However, some spoofing attacks may be harder if the attacker can’t read or modify packets</a:t>
            </a:r>
            <a:endParaRPr dirty="0"/>
          </a:p>
        </p:txBody>
      </p:sp>
      <p:sp>
        <p:nvSpPr>
          <p:cNvPr id="956" name="Google Shape;95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62" name="Google Shape;96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54</a:t>
            </a:fld>
            <a:endParaRPr b="0">
              <a:solidFill>
                <a:schemeClr val="dk2"/>
              </a:solidFill>
            </a:endParaRPr>
          </a:p>
        </p:txBody>
      </p:sp>
      <p:sp>
        <p:nvSpPr>
          <p:cNvPr id="963" name="Google Shape;963;p7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a real-life attacker read packets?</a:t>
            </a:r>
            <a:endParaRPr/>
          </a:p>
          <a:p>
            <a:pPr marL="457200" lvl="0" indent="-342900" algn="l" rtl="0">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69"/>
        <p:cNvGrpSpPr/>
        <p:nvPr/>
      </p:nvGrpSpPr>
      <p:grpSpPr>
        <a:xfrm>
          <a:off x="0" y="0"/>
          <a:ext cx="0" cy="0"/>
          <a:chOff x="0" y="0"/>
          <a:chExt cx="0" cy="0"/>
        </a:xfrm>
      </p:grpSpPr>
      <p:sp>
        <p:nvSpPr>
          <p:cNvPr id="970" name="Google Shape;970;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71" name="Google Shape;971;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graphicFrame>
        <p:nvGraphicFramePr>
          <p:cNvPr id="972" name="Google Shape;972;p72"/>
          <p:cNvGraphicFramePr/>
          <p:nvPr/>
        </p:nvGraphicFramePr>
        <p:xfrm>
          <a:off x="0" y="1352550"/>
          <a:ext cx="7239000" cy="2895480"/>
        </p:xfrm>
        <a:graphic>
          <a:graphicData uri="http://schemas.openxmlformats.org/drawingml/2006/table">
            <a:tbl>
              <a:tblPr>
                <a:noFill/>
                <a:tableStyleId>{BFE604CA-AD57-4AB2-B3D3-69E05442DE48}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chemeClr val="dk2"/>
                          </a:solidFill>
                        </a:rPr>
                        <a:t>Operation Ivy Bells</a:t>
                      </a:r>
                      <a:endParaRPr sz="1600" b="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i="1">
                          <a:solidFill>
                            <a:schemeClr val="dk2"/>
                          </a:solidFill>
                        </a:rPr>
                        <a:t>Matthew Carle</a:t>
                      </a:r>
                      <a:endParaRPr i="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r" rtl="0">
                        <a:spcBef>
                          <a:spcPts val="0"/>
                        </a:spcBef>
                        <a:spcAft>
                          <a:spcPts val="0"/>
                        </a:spcAft>
                        <a:buNone/>
                      </a:pPr>
                      <a:r>
                        <a:rPr lang="en" i="1">
                          <a:solidFill>
                            <a:schemeClr val="dk2"/>
                          </a:solidFill>
                        </a:rPr>
                        <a:t>February 6, 2017</a:t>
                      </a:r>
                      <a:endParaRPr i="1">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dirty="0">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dirty="0">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80" name="Google Shape;980;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981" name="Google Shape;981;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Layer 2 attack: Read packets sent across the local area network (LAN)</a:t>
            </a:r>
            <a:endParaRPr/>
          </a:p>
          <a:p>
            <a:pPr marL="457200" lvl="0" indent="-342900" algn="l" rtl="0">
              <a:spcBef>
                <a:spcPts val="0"/>
              </a:spcBef>
              <a:spcAft>
                <a:spcPts val="0"/>
              </a:spcAft>
              <a:buSzPts val="1800"/>
              <a:buChar char="●"/>
            </a:pPr>
            <a:r>
              <a:rPr lang="en"/>
              <a:t>Recall: A LAN is a network of connected machines</a:t>
            </a:r>
            <a:endParaRPr/>
          </a:p>
          <a:p>
            <a:pPr marL="914400" lvl="1" indent="-317500" algn="l" rtl="0">
              <a:spcBef>
                <a:spcPts val="0"/>
              </a:spcBef>
              <a:spcAft>
                <a:spcPts val="0"/>
              </a:spcAft>
              <a:buSzPts val="1400"/>
              <a:buChar char="○"/>
            </a:pPr>
            <a:r>
              <a:rPr lang="en"/>
              <a:t>Any machine on the LAN can send packets to any other machine on the LAN</a:t>
            </a:r>
            <a:endParaRPr/>
          </a:p>
          <a:p>
            <a:pPr marL="457200" lvl="0" indent="-342900" algn="l" rtl="0">
              <a:spcBef>
                <a:spcPts val="0"/>
              </a:spcBef>
              <a:spcAft>
                <a:spcPts val="0"/>
              </a:spcAft>
              <a:buSzPts val="1800"/>
              <a:buChar char="●"/>
            </a:pPr>
            <a:r>
              <a:rPr lang="en"/>
              <a:t>Some LANs use </a:t>
            </a:r>
            <a:r>
              <a:rPr lang="en" b="1"/>
              <a:t>broadcast technologies</a:t>
            </a:r>
            <a:endParaRPr b="1"/>
          </a:p>
          <a:p>
            <a:pPr marL="914400" lvl="1" indent="-317500" algn="l" rtl="0">
              <a:spcBef>
                <a:spcPts val="0"/>
              </a:spcBef>
              <a:spcAft>
                <a:spcPts val="0"/>
              </a:spcAft>
              <a:buSzPts val="1400"/>
              <a:buChar char="○"/>
            </a:pPr>
            <a:r>
              <a:rPr lang="en"/>
              <a:t>Every packet gets sent to every machine on the LAN</a:t>
            </a:r>
            <a:endParaRPr/>
          </a:p>
          <a:p>
            <a:pPr marL="914400" lvl="1" indent="-317500" algn="l" rtl="0">
              <a:spcBef>
                <a:spcPts val="0"/>
              </a:spcBef>
              <a:spcAft>
                <a:spcPts val="0"/>
              </a:spcAft>
              <a:buSzPts val="1400"/>
              <a:buChar char="○"/>
            </a:pPr>
            <a:r>
              <a:rPr lang="en"/>
              <a:t>Each machine agrees to ignore packets where the destination is a different machine</a:t>
            </a:r>
            <a:endParaRPr/>
          </a:p>
          <a:p>
            <a:pPr marL="457200" lvl="0" indent="-342900" algn="l" rtl="0">
              <a:spcBef>
                <a:spcPts val="0"/>
              </a:spcBef>
              <a:spcAft>
                <a:spcPts val="0"/>
              </a:spcAft>
              <a:buSzPts val="1800"/>
              <a:buChar char="●"/>
            </a:pPr>
            <a:r>
              <a:rPr lang="en"/>
              <a:t>A machine can break the agreement and read packets meant for other machines</a:t>
            </a:r>
            <a:endParaRPr/>
          </a:p>
          <a:p>
            <a:pPr marL="914400" lvl="1" indent="-317500" algn="l" rtl="0">
              <a:spcBef>
                <a:spcPts val="0"/>
              </a:spcBef>
              <a:spcAft>
                <a:spcPts val="0"/>
              </a:spcAft>
              <a:buSzPts val="1400"/>
              <a:buChar char="○"/>
            </a:pPr>
            <a:r>
              <a:rPr lang="en"/>
              <a:t>This is called </a:t>
            </a:r>
            <a:r>
              <a:rPr lang="en" b="1"/>
              <a:t>promiscuous mode</a:t>
            </a:r>
            <a:endParaRPr/>
          </a:p>
          <a:p>
            <a:pPr marL="914400" lvl="1" indent="-317500" algn="l" rtl="0">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l="6239" t="7148" r="80041" b="46006"/>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4" name="Google Shape;984;p73"/>
          <p:cNvPicPr preferRelativeResize="0"/>
          <p:nvPr/>
        </p:nvPicPr>
        <p:blipFill rotWithShape="1">
          <a:blip r:embed="rId3">
            <a:alphaModFix/>
          </a:blip>
          <a:srcRect l="6239" t="7148" r="80041" b="46006"/>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6" name="Google Shape;986;p73"/>
          <p:cNvPicPr preferRelativeResize="0"/>
          <p:nvPr/>
        </p:nvPicPr>
        <p:blipFill rotWithShape="1">
          <a:blip r:embed="rId3">
            <a:alphaModFix/>
          </a:blip>
          <a:srcRect l="6239" t="7148" r="80041" b="46006"/>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8" name="Google Shape;988;p73"/>
          <p:cNvPicPr preferRelativeResize="0"/>
          <p:nvPr/>
        </p:nvPicPr>
        <p:blipFill rotWithShape="1">
          <a:blip r:embed="rId3">
            <a:alphaModFix/>
          </a:blip>
          <a:srcRect l="6239" t="7148" r="80041" b="46006"/>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990" name="Google Shape;990;p73"/>
          <p:cNvCxnSpPr/>
          <p:nvPr/>
        </p:nvCxnSpPr>
        <p:spPr>
          <a:xfrm>
            <a:off x="5356638" y="4883150"/>
            <a:ext cx="2669100" cy="0"/>
          </a:xfrm>
          <a:prstGeom prst="straightConnector1">
            <a:avLst/>
          </a:prstGeom>
          <a:noFill/>
          <a:ln w="38100" cap="flat" cmpd="sng">
            <a:solidFill>
              <a:srgbClr val="000000"/>
            </a:solidFill>
            <a:prstDash val="solid"/>
            <a:round/>
            <a:headEnd type="none" w="med" len="med"/>
            <a:tailEnd type="none" w="med" len="med"/>
          </a:ln>
        </p:spPr>
      </p:cxnSp>
      <p:sp>
        <p:nvSpPr>
          <p:cNvPr id="991" name="Google Shape;991;p73"/>
          <p:cNvSpPr txBox="1"/>
          <p:nvPr/>
        </p:nvSpPr>
        <p:spPr>
          <a:xfrm>
            <a:off x="521980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0" name="Google Shape;100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57</a:t>
            </a:fld>
            <a:endParaRPr b="0">
              <a:solidFill>
                <a:schemeClr val="dk2"/>
              </a:solidFill>
            </a:endParaRPr>
          </a:p>
        </p:txBody>
      </p:sp>
      <p:sp>
        <p:nvSpPr>
          <p:cNvPr id="1001" name="Google Shape;1001;p7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err="1">
                <a:latin typeface="Courier New"/>
                <a:ea typeface="Courier New"/>
                <a:cs typeface="Courier New"/>
                <a:sym typeface="Courier New"/>
              </a:rPr>
              <a:t>tcpdump</a:t>
            </a:r>
            <a:r>
              <a:rPr lang="en" dirty="0"/>
              <a:t>: A program for reading packets on the local network</a:t>
            </a:r>
            <a:endParaRPr dirty="0"/>
          </a:p>
          <a:p>
            <a:pPr marL="914400" lvl="1" indent="-317500" algn="l" rtl="0">
              <a:spcBef>
                <a:spcPts val="0"/>
              </a:spcBef>
              <a:spcAft>
                <a:spcPts val="0"/>
              </a:spcAft>
              <a:buSzPts val="1400"/>
              <a:buChar char="○"/>
            </a:pPr>
            <a:r>
              <a:rPr lang="en" dirty="0"/>
              <a:t>Uses promiscuous mode to read other machines’ packets in broadcast technologies</a:t>
            </a:r>
            <a:endParaRPr dirty="0"/>
          </a:p>
          <a:p>
            <a:pPr marL="457200" lvl="0" indent="-342900" algn="l" rtl="0">
              <a:spcBef>
                <a:spcPts val="0"/>
              </a:spcBef>
              <a:spcAft>
                <a:spcPts val="0"/>
              </a:spcAft>
              <a:buSzPts val="1800"/>
              <a:buChar char="●"/>
            </a:pPr>
            <a:r>
              <a:rPr lang="en" dirty="0"/>
              <a:t>Wireshark: A graphical user interface (GUI) for analyzing </a:t>
            </a:r>
            <a:r>
              <a:rPr lang="en" b="1" dirty="0" err="1">
                <a:latin typeface="Courier New"/>
                <a:ea typeface="Courier New"/>
                <a:cs typeface="Courier New"/>
                <a:sym typeface="Courier New"/>
              </a:rPr>
              <a:t>tcpdump</a:t>
            </a:r>
            <a:r>
              <a:rPr lang="en" dirty="0"/>
              <a:t> packets</a:t>
            </a:r>
            <a:endParaRPr dirty="0"/>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9" name="Google Shape;100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
        <p:nvSpPr>
          <p:cNvPr id="1010" name="Google Shape;1010;p7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layer 2 (Ethernet) devices can be configured to also send a copy of every packet to the attacker</a:t>
            </a:r>
            <a:endParaRPr/>
          </a:p>
          <a:p>
            <a:pPr marL="914400" lvl="1" indent="-317500" algn="l" rtl="0">
              <a:spcBef>
                <a:spcPts val="0"/>
              </a:spcBef>
              <a:spcAft>
                <a:spcPts val="0"/>
              </a:spcAft>
              <a:buSzPts val="1400"/>
              <a:buChar char="○"/>
            </a:pPr>
            <a:r>
              <a:rPr lang="en"/>
              <a:t>Many switches support this through “port mirroring”</a:t>
            </a:r>
            <a:endParaRPr/>
          </a:p>
          <a:p>
            <a:pPr marL="914400" lvl="1" indent="-317500" algn="l" rtl="0">
              <a:spcBef>
                <a:spcPts val="0"/>
              </a:spcBef>
              <a:spcAft>
                <a:spcPts val="0"/>
              </a:spcAft>
              <a:buSzPts val="1400"/>
              <a:buChar char="○"/>
            </a:pPr>
            <a:r>
              <a:rPr lang="en"/>
              <a:t>Or you can use dedicated Ethernet taps</a:t>
            </a:r>
            <a:endParaRPr/>
          </a:p>
          <a:p>
            <a:pPr marL="457200" lvl="0" indent="-342900" algn="l" rtl="0">
              <a:spcBef>
                <a:spcPts val="0"/>
              </a:spcBef>
              <a:spcAft>
                <a:spcPts val="0"/>
              </a:spcAft>
              <a:buSzPts val="1800"/>
              <a:buChar char="●"/>
            </a:pPr>
            <a:r>
              <a:rPr lang="en"/>
              <a:t>Example: DualComm ETAP-2003</a:t>
            </a:r>
            <a:endParaRPr/>
          </a:p>
          <a:p>
            <a:pPr marL="914400" lvl="1" indent="-317500" algn="l" rtl="0">
              <a:spcBef>
                <a:spcPts val="0"/>
              </a:spcBef>
              <a:spcAft>
                <a:spcPts val="0"/>
              </a:spcAft>
              <a:buSzPts val="1400"/>
              <a:buChar char="○"/>
            </a:pPr>
            <a:r>
              <a:rPr lang="en"/>
              <a:t>Cost: $200</a:t>
            </a:r>
            <a:endParaRPr/>
          </a:p>
          <a:p>
            <a:pPr marL="914400" lvl="1" indent="-317500" algn="l" rtl="0">
              <a:spcBef>
                <a:spcPts val="0"/>
              </a:spcBef>
              <a:spcAft>
                <a:spcPts val="0"/>
              </a:spcAft>
              <a:buSzPts val="1400"/>
              <a:buChar char="○"/>
            </a:pPr>
            <a:r>
              <a:rPr lang="en"/>
              <a:t>Powered with USB (no extra power supply needed)</a:t>
            </a:r>
            <a:endParaRPr/>
          </a:p>
          <a:p>
            <a:pPr marL="914400" lvl="1" indent="-317500" algn="l" rtl="0">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75"/>
          <p:cNvSpPr txBox="1"/>
          <p:nvPr/>
        </p:nvSpPr>
        <p:spPr>
          <a:xfrm>
            <a:off x="7735825" y="198621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8" name="Google Shape;1018;p75"/>
          <p:cNvSpPr txBox="1"/>
          <p:nvPr/>
        </p:nvSpPr>
        <p:spPr>
          <a:xfrm>
            <a:off x="7735825" y="3441588"/>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w="9525" cap="flat" cmpd="sng">
            <a:solidFill>
              <a:schemeClr val="dk2"/>
            </a:solidFill>
            <a:prstDash val="solid"/>
            <a:round/>
            <a:headEnd type="none" w="med" len="med"/>
            <a:tailEnd type="triangle" w="med" len="med"/>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Law and Sniffing Packets</a:t>
            </a:r>
            <a:endParaRPr/>
          </a:p>
        </p:txBody>
      </p:sp>
      <p:sp>
        <p:nvSpPr>
          <p:cNvPr id="1027" name="Google Shape;1027;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allowed to sniff packets on your own network</a:t>
            </a:r>
            <a:endParaRPr/>
          </a:p>
          <a:p>
            <a:pPr marL="914400" lvl="1" indent="-317500" algn="l" rtl="0">
              <a:spcBef>
                <a:spcPts val="0"/>
              </a:spcBef>
              <a:spcAft>
                <a:spcPts val="0"/>
              </a:spcAft>
              <a:buSzPts val="1400"/>
              <a:buChar char="○"/>
            </a:pPr>
            <a:r>
              <a:rPr lang="en"/>
              <a:t>After all, it is your computers you are using</a:t>
            </a:r>
            <a:endParaRPr/>
          </a:p>
          <a:p>
            <a:pPr marL="914400" lvl="1" indent="-317500" algn="l" rtl="0">
              <a:spcBef>
                <a:spcPts val="0"/>
              </a:spcBef>
              <a:spcAft>
                <a:spcPts val="0"/>
              </a:spcAft>
              <a:buSzPts val="1400"/>
              <a:buChar char="○"/>
            </a:pPr>
            <a:r>
              <a:rPr lang="en"/>
              <a:t>Network administrators are allowed for network operation</a:t>
            </a:r>
            <a:endParaRPr/>
          </a:p>
          <a:p>
            <a:pPr marL="914400" lvl="1" indent="-317500" algn="l" rtl="0">
              <a:spcBef>
                <a:spcPts val="0"/>
              </a:spcBef>
              <a:spcAft>
                <a:spcPts val="0"/>
              </a:spcAft>
              <a:buSzPts val="1400"/>
              <a:buChar char="○"/>
            </a:pPr>
            <a:r>
              <a:rPr lang="en" i="1"/>
              <a:t>Strongly encourage</a:t>
            </a:r>
            <a:r>
              <a:rPr lang="en"/>
              <a:t> you to do so at home and see what you see!</a:t>
            </a:r>
            <a:endParaRPr/>
          </a:p>
          <a:p>
            <a:pPr marL="457200" lvl="0" indent="-342900" algn="l" rtl="0">
              <a:spcBef>
                <a:spcPts val="0"/>
              </a:spcBef>
              <a:spcAft>
                <a:spcPts val="0"/>
              </a:spcAft>
              <a:buSzPts val="1800"/>
              <a:buChar char="●"/>
            </a:pPr>
            <a:r>
              <a:rPr lang="en"/>
              <a:t>It is both </a:t>
            </a:r>
            <a:r>
              <a:rPr lang="en" b="1"/>
              <a:t>grossly immoral</a:t>
            </a:r>
            <a:r>
              <a:rPr lang="en"/>
              <a:t> and </a:t>
            </a:r>
            <a:r>
              <a:rPr lang="en" b="1"/>
              <a:t>highly illegal</a:t>
            </a:r>
            <a:r>
              <a:rPr lang="en"/>
              <a:t> to sniff traffic otherwise</a:t>
            </a:r>
            <a:endParaRPr/>
          </a:p>
          <a:p>
            <a:pPr marL="914400" lvl="1" indent="-317500" algn="l" rtl="0">
              <a:spcBef>
                <a:spcPts val="0"/>
              </a:spcBef>
              <a:spcAft>
                <a:spcPts val="0"/>
              </a:spcAft>
              <a:buSzPts val="1400"/>
              <a:buChar char="○"/>
            </a:pPr>
            <a:r>
              <a:rPr lang="en"/>
              <a:t>It is called “wiretapping”</a:t>
            </a:r>
            <a:endParaRPr/>
          </a:p>
          <a:p>
            <a:pPr marL="457200" lvl="0" indent="-342900" algn="l" rtl="0">
              <a:spcBef>
                <a:spcPts val="0"/>
              </a:spcBef>
              <a:spcAft>
                <a:spcPts val="0"/>
              </a:spcAft>
              <a:buSzPts val="1800"/>
              <a:buChar char="●"/>
            </a:pPr>
            <a:r>
              <a:rPr lang="en"/>
              <a:t>So </a:t>
            </a:r>
            <a:r>
              <a:rPr lang="en" b="1"/>
              <a:t>do not do this</a:t>
            </a:r>
            <a:r>
              <a:rPr lang="en"/>
              <a:t> at Starbucks or other networks</a:t>
            </a:r>
            <a:endParaRPr/>
          </a:p>
          <a:p>
            <a:pPr marL="914400" lvl="1" indent="-317500" algn="l" rtl="0">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Protocols</a:t>
            </a:r>
            <a:endParaRPr/>
          </a:p>
        </p:txBody>
      </p:sp>
      <p:sp>
        <p:nvSpPr>
          <p:cNvPr id="115" name="Google Shape;115;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a:t>
            </a:r>
            <a:r>
              <a:rPr lang="en" b="1" dirty="0"/>
              <a:t>protocol</a:t>
            </a:r>
            <a:r>
              <a:rPr lang="en" dirty="0"/>
              <a:t> is an agreement on how to communicate that specifies syntax and semantics</a:t>
            </a:r>
            <a:endParaRPr dirty="0"/>
          </a:p>
          <a:p>
            <a:pPr marL="914400" lvl="1" indent="-317500" algn="l" rtl="0">
              <a:spcBef>
                <a:spcPts val="0"/>
              </a:spcBef>
              <a:spcAft>
                <a:spcPts val="0"/>
              </a:spcAft>
              <a:buSzPts val="1400"/>
              <a:buChar char="○"/>
            </a:pPr>
            <a:r>
              <a:rPr lang="en" i="1" dirty="0"/>
              <a:t>Syntax: </a:t>
            </a:r>
            <a:r>
              <a:rPr lang="en" dirty="0"/>
              <a:t>How a communication is specified and structured (format, order of messages)</a:t>
            </a:r>
            <a:endParaRPr dirty="0"/>
          </a:p>
          <a:p>
            <a:pPr marL="914400" lvl="1" indent="-317500" algn="l" rtl="0">
              <a:spcBef>
                <a:spcPts val="0"/>
              </a:spcBef>
              <a:spcAft>
                <a:spcPts val="0"/>
              </a:spcAft>
              <a:buSzPts val="1400"/>
              <a:buChar char="○"/>
            </a:pPr>
            <a:r>
              <a:rPr lang="en" i="1" dirty="0"/>
              <a:t>Semantics</a:t>
            </a:r>
            <a:r>
              <a:rPr lang="en" dirty="0"/>
              <a:t>: What a communication means (actions taken when sending/receiving messages)</a:t>
            </a:r>
            <a:endParaRPr dirty="0"/>
          </a:p>
          <a:p>
            <a:pPr marL="457200" lvl="0" indent="-342900" algn="l" rtl="0">
              <a:spcBef>
                <a:spcPts val="0"/>
              </a:spcBef>
              <a:spcAft>
                <a:spcPts val="0"/>
              </a:spcAft>
              <a:buSzPts val="1800"/>
              <a:buChar char="●"/>
            </a:pPr>
            <a:r>
              <a:rPr lang="en" dirty="0"/>
              <a:t>Example: Protocol for asking a question in lecture?</a:t>
            </a:r>
            <a:endParaRPr dirty="0"/>
          </a:p>
          <a:p>
            <a:pPr marL="914400" lvl="0" indent="-317500" algn="l" rtl="0">
              <a:spcBef>
                <a:spcPts val="0"/>
              </a:spcBef>
              <a:spcAft>
                <a:spcPts val="0"/>
              </a:spcAft>
              <a:buSzPts val="1400"/>
              <a:buAutoNum type="arabicPeriod"/>
            </a:pPr>
            <a:r>
              <a:rPr lang="en" sz="1400" dirty="0"/>
              <a:t>The student should raise their hand</a:t>
            </a:r>
            <a:endParaRPr sz="1400" dirty="0"/>
          </a:p>
          <a:p>
            <a:pPr marL="914400" lvl="0" indent="-317500" algn="l" rtl="0">
              <a:spcBef>
                <a:spcPts val="0"/>
              </a:spcBef>
              <a:spcAft>
                <a:spcPts val="0"/>
              </a:spcAft>
              <a:buSzPts val="1400"/>
              <a:buAutoNum type="arabicPeriod"/>
            </a:pPr>
            <a:r>
              <a:rPr lang="en" sz="1400" dirty="0"/>
              <a:t>The student should wait to be called on by the speaker or wait for the speaker to pause</a:t>
            </a:r>
            <a:endParaRPr sz="1400" dirty="0"/>
          </a:p>
          <a:p>
            <a:pPr marL="914400" lvl="0" indent="-317500" algn="l" rtl="0">
              <a:spcBef>
                <a:spcPts val="0"/>
              </a:spcBef>
              <a:spcAft>
                <a:spcPts val="0"/>
              </a:spcAft>
              <a:buSzPts val="1400"/>
              <a:buAutoNum type="arabicPeriod"/>
            </a:pPr>
            <a:r>
              <a:rPr lang="en" sz="1400" dirty="0"/>
              <a:t>The student should speak the question after being called on or after waiting</a:t>
            </a:r>
            <a:endParaRPr sz="1400" dirty="0"/>
          </a:p>
        </p:txBody>
      </p:sp>
      <p:sp>
        <p:nvSpPr>
          <p:cNvPr id="116" name="Google Shape;11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Address Resolution Protocol (ARP)</a:t>
            </a:r>
            <a:endParaRPr/>
          </a:p>
        </p:txBody>
      </p:sp>
      <p:sp>
        <p:nvSpPr>
          <p:cNvPr id="1034" name="Google Shape;1034;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Layer 2 and Layer 3</a:t>
            </a:r>
            <a:endParaRPr/>
          </a:p>
        </p:txBody>
      </p:sp>
      <p:sp>
        <p:nvSpPr>
          <p:cNvPr id="1040" name="Google Shape;1040;p7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 area network (LAN): A set of machines connected in a local network</a:t>
            </a:r>
            <a:endParaRPr/>
          </a:p>
          <a:p>
            <a:pPr marL="914400" lvl="1" indent="-317500" algn="l" rtl="0">
              <a:spcBef>
                <a:spcPts val="0"/>
              </a:spcBef>
              <a:spcAft>
                <a:spcPts val="0"/>
              </a:spcAft>
              <a:buSzPts val="1400"/>
              <a:buChar char="○"/>
            </a:pPr>
            <a:r>
              <a:rPr lang="en"/>
              <a:t>The MAC identifies devices on layer 2</a:t>
            </a:r>
            <a:endParaRPr/>
          </a:p>
          <a:p>
            <a:pPr marL="457200" lvl="0" indent="-342900" algn="l" rtl="0">
              <a:spcBef>
                <a:spcPts val="0"/>
              </a:spcBef>
              <a:spcAft>
                <a:spcPts val="0"/>
              </a:spcAft>
              <a:buSzPts val="1800"/>
              <a:buChar char="●"/>
            </a:pPr>
            <a:r>
              <a:rPr lang="en"/>
              <a:t>Internet protocol (IP): Many LANs connected together with routers</a:t>
            </a:r>
            <a:endParaRPr/>
          </a:p>
          <a:p>
            <a:pPr marL="914400" lvl="1" indent="-317500" algn="l" rtl="0">
              <a:spcBef>
                <a:spcPts val="0"/>
              </a:spcBef>
              <a:spcAft>
                <a:spcPts val="0"/>
              </a:spcAft>
              <a:buSzPts val="1400"/>
              <a:buChar char="○"/>
            </a:pPr>
            <a:r>
              <a:rPr lang="en"/>
              <a:t>The IP identifies devices on layer 3</a:t>
            </a:r>
            <a:endParaRPr/>
          </a:p>
        </p:txBody>
      </p:sp>
      <p:sp>
        <p:nvSpPr>
          <p:cNvPr id="1041" name="Google Shape;104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1042" name="Google Shape;1042;p78"/>
          <p:cNvPicPr preferRelativeResize="0"/>
          <p:nvPr/>
        </p:nvPicPr>
        <p:blipFill rotWithShape="1">
          <a:blip r:embed="rId3">
            <a:alphaModFix/>
          </a:blip>
          <a:srcRect l="6239" t="7148" r="80041" b="46006"/>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4" name="Google Shape;1044;p78"/>
          <p:cNvPicPr preferRelativeResize="0"/>
          <p:nvPr/>
        </p:nvPicPr>
        <p:blipFill rotWithShape="1">
          <a:blip r:embed="rId3">
            <a:alphaModFix/>
          </a:blip>
          <a:srcRect l="6239" t="7148" r="80041" b="46006"/>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6" name="Google Shape;1046;p78"/>
          <p:cNvPicPr preferRelativeResize="0"/>
          <p:nvPr/>
        </p:nvPicPr>
        <p:blipFill rotWithShape="1">
          <a:blip r:embed="rId3">
            <a:alphaModFix/>
          </a:blip>
          <a:srcRect l="6239" t="7148" r="80041" b="46006"/>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8" name="Google Shape;1048;p78"/>
          <p:cNvPicPr preferRelativeResize="0"/>
          <p:nvPr/>
        </p:nvPicPr>
        <p:blipFill rotWithShape="1">
          <a:blip r:embed="rId3">
            <a:alphaModFix/>
          </a:blip>
          <a:srcRect l="6239" t="7148" r="80041" b="46006"/>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1050" name="Google Shape;1050;p78"/>
          <p:cNvCxnSpPr/>
          <p:nvPr/>
        </p:nvCxnSpPr>
        <p:spPr>
          <a:xfrm>
            <a:off x="5980938" y="2336200"/>
            <a:ext cx="2669100" cy="0"/>
          </a:xfrm>
          <a:prstGeom prst="straightConnector1">
            <a:avLst/>
          </a:prstGeom>
          <a:noFill/>
          <a:ln w="38100" cap="flat" cmpd="sng">
            <a:solidFill>
              <a:srgbClr val="000000"/>
            </a:solidFill>
            <a:prstDash val="solid"/>
            <a:round/>
            <a:headEnd type="none" w="med" len="med"/>
            <a:tailEnd type="none" w="med" len="med"/>
          </a:ln>
        </p:spPr>
      </p:cxnSp>
      <p:sp>
        <p:nvSpPr>
          <p:cNvPr id="1051" name="Google Shape;1051;p78"/>
          <p:cNvSpPr txBox="1"/>
          <p:nvPr/>
        </p:nvSpPr>
        <p:spPr>
          <a:xfrm>
            <a:off x="58441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l="6239" t="7148" r="80041" b="46006"/>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w="38100" cap="flat" cmpd="sng">
            <a:solidFill>
              <a:srgbClr val="000000"/>
            </a:solidFill>
            <a:prstDash val="solid"/>
            <a:round/>
            <a:headEnd type="none" w="med" len="med"/>
            <a:tailEnd type="none" w="med" len="med"/>
          </a:ln>
        </p:spPr>
      </p:cxnSp>
      <p:sp>
        <p:nvSpPr>
          <p:cNvPr id="1057" name="Google Shape;1057;p78"/>
          <p:cNvSpPr txBox="1"/>
          <p:nvPr/>
        </p:nvSpPr>
        <p:spPr>
          <a:xfrm>
            <a:off x="58441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l="6239" t="7148" r="80041" b="46006"/>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0" name="Google Shape;1060;p78"/>
          <p:cNvSpPr txBox="1"/>
          <p:nvPr/>
        </p:nvSpPr>
        <p:spPr>
          <a:xfrm>
            <a:off x="67389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l="6239" t="7148" r="80041" b="46006"/>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3" name="Google Shape;1063;p78"/>
          <p:cNvSpPr txBox="1"/>
          <p:nvPr/>
        </p:nvSpPr>
        <p:spPr>
          <a:xfrm>
            <a:off x="76337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l="6239" t="7148" r="80041" b="46006"/>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6" name="Google Shape;1066;p78"/>
          <p:cNvSpPr txBox="1"/>
          <p:nvPr/>
        </p:nvSpPr>
        <p:spPr>
          <a:xfrm>
            <a:off x="85285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w="38100" cap="flat" cmpd="sng">
            <a:solidFill>
              <a:srgbClr val="000000"/>
            </a:solidFill>
            <a:prstDash val="solid"/>
            <a:round/>
            <a:headEnd type="none" w="med" len="med"/>
            <a:tailEnd type="none" w="med" len="med"/>
          </a:ln>
        </p:spPr>
      </p:cxnSp>
      <p:sp>
        <p:nvSpPr>
          <p:cNvPr id="1068" name="Google Shape;1068;p78"/>
          <p:cNvSpPr/>
          <p:nvPr/>
        </p:nvSpPr>
        <p:spPr>
          <a:xfrm>
            <a:off x="6973950" y="2716888"/>
            <a:ext cx="683100" cy="683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w="38100" cap="flat" cmpd="sng">
            <a:solidFill>
              <a:srgbClr val="000000"/>
            </a:solidFill>
            <a:prstDash val="solid"/>
            <a:round/>
            <a:headEnd type="none" w="med" len="med"/>
            <a:tailEnd type="none" w="med" len="med"/>
          </a:ln>
        </p:spPr>
      </p:cxnSp>
      <p:cxnSp>
        <p:nvCxnSpPr>
          <p:cNvPr id="1070" name="Google Shape;1070;p78"/>
          <p:cNvCxnSpPr>
            <a:endCxn id="1068" idx="2"/>
          </p:cNvCxnSpPr>
          <p:nvPr/>
        </p:nvCxnSpPr>
        <p:spPr>
          <a:xfrm rot="10800000">
            <a:off x="7315500" y="3399988"/>
            <a:ext cx="2100" cy="3693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76" name="Google Shape;107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ARP</a:t>
            </a:r>
            <a:r>
              <a:rPr lang="en"/>
              <a:t>: Translates layer 3 IP addresses to layer 2 MAC addresses</a:t>
            </a:r>
            <a:endParaRPr/>
          </a:p>
          <a:p>
            <a:pPr marL="914400" lvl="1" indent="-317500" algn="l" rtl="0">
              <a:spcBef>
                <a:spcPts val="0"/>
              </a:spcBef>
              <a:spcAft>
                <a:spcPts val="0"/>
              </a:spcAft>
              <a:buSzPts val="1400"/>
              <a:buChar char="○"/>
            </a:pPr>
            <a:r>
              <a:rPr lang="en"/>
              <a:t>Example: Alice wants to send a message to Bob on the local network, but Alice only knows Bob’s IP address (</a:t>
            </a:r>
            <a:r>
              <a:rPr lang="en" b="1"/>
              <a:t>1.2.3.4</a:t>
            </a:r>
            <a:r>
              <a:rPr lang="en"/>
              <a:t>). To use layer 2 protocols, she must learn Bob’s MAC address.</a:t>
            </a:r>
            <a:endParaRPr/>
          </a:p>
          <a:p>
            <a:pPr marL="457200" lvl="0" indent="-342900" algn="l" rtl="0">
              <a:spcBef>
                <a:spcPts val="0"/>
              </a:spcBef>
              <a:spcAft>
                <a:spcPts val="0"/>
              </a:spcAft>
              <a:buSzPts val="1800"/>
              <a:buChar char="●"/>
            </a:pPr>
            <a:r>
              <a:rPr lang="en"/>
              <a:t>Steps of the protocol</a:t>
            </a:r>
            <a:endParaRPr/>
          </a:p>
          <a:p>
            <a:pPr marL="914400" lvl="1" indent="-317500" algn="l" rtl="0">
              <a:spcBef>
                <a:spcPts val="0"/>
              </a:spcBef>
              <a:spcAft>
                <a:spcPts val="0"/>
              </a:spcAft>
              <a:buSzPts val="1400"/>
              <a:buAutoNum type="alphaLcPeriod"/>
            </a:pPr>
            <a:r>
              <a:rPr lang="en"/>
              <a:t>Alice checks her cache to see if she already knows Bob’s MAC address.</a:t>
            </a:r>
            <a:endParaRPr/>
          </a:p>
          <a:p>
            <a:pPr marL="914400" lvl="1" indent="-317500" algn="l" rtl="0">
              <a:spcBef>
                <a:spcPts val="0"/>
              </a:spcBef>
              <a:spcAft>
                <a:spcPts val="0"/>
              </a:spcAft>
              <a:buSzPts val="1400"/>
              <a:buAutoNum type="alphaLcPeriod"/>
            </a:pPr>
            <a:r>
              <a:rPr lang="en"/>
              <a:t>If Bob’s MAC address is not in the cache, Alice </a:t>
            </a:r>
            <a:r>
              <a:rPr lang="en" b="1"/>
              <a:t>broadcasts</a:t>
            </a:r>
            <a:r>
              <a:rPr lang="en"/>
              <a:t> to everyone on the LAN:</a:t>
            </a:r>
            <a:br>
              <a:rPr lang="en"/>
            </a:br>
            <a:r>
              <a:rPr lang="en"/>
              <a:t>“What is the MAC address of </a:t>
            </a:r>
            <a:r>
              <a:rPr lang="en" b="1"/>
              <a:t>1.2.3.4</a:t>
            </a:r>
            <a:r>
              <a:rPr lang="en"/>
              <a:t>?”</a:t>
            </a:r>
            <a:endParaRPr/>
          </a:p>
          <a:p>
            <a:pPr marL="914400" lvl="1" indent="-317500" algn="l" rtl="0">
              <a:spcBef>
                <a:spcPts val="0"/>
              </a:spcBef>
              <a:spcAft>
                <a:spcPts val="0"/>
              </a:spcAft>
              <a:buSzPts val="1400"/>
              <a:buAutoNum type="alphaLcPeriod"/>
            </a:pPr>
            <a:r>
              <a:rPr lang="en"/>
              <a:t>Bob responds by sending a message only to Alice: “My IP is </a:t>
            </a:r>
            <a:r>
              <a:rPr lang="en" b="1"/>
              <a:t>1.2.3.4</a:t>
            </a:r>
            <a:r>
              <a:rPr lang="en"/>
              <a:t> and my MAC address is </a:t>
            </a:r>
            <a:r>
              <a:rPr lang="en" b="1"/>
              <a:t>ca:fe:f0:0d:be:ef</a:t>
            </a:r>
            <a:r>
              <a:rPr lang="en"/>
              <a:t>.” Everyone else does nothing.</a:t>
            </a:r>
            <a:endParaRPr/>
          </a:p>
          <a:p>
            <a:pPr marL="914400" lvl="1" indent="-317500" algn="l" rtl="0">
              <a:spcBef>
                <a:spcPts val="0"/>
              </a:spcBef>
              <a:spcAft>
                <a:spcPts val="0"/>
              </a:spcAft>
              <a:buSzPts val="1400"/>
              <a:buAutoNum type="alphaLcPeriod"/>
            </a:pPr>
            <a:r>
              <a:rPr lang="en"/>
              <a:t>Alice caches Bob’s MAC address.</a:t>
            </a:r>
            <a:endParaRPr/>
          </a:p>
        </p:txBody>
      </p:sp>
      <p:sp>
        <p:nvSpPr>
          <p:cNvPr id="1077" name="Google Shape;107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83" name="Google Shape;108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084" name="Google Shape;1084;p80"/>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089" name="Google Shape;1089;p80"/>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092" name="Google Shape;1092;p80"/>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00" name="Google Shape;110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1101" name="Google Shape;1101;p81"/>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06" name="Google Shape;1106;p81"/>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09" name="Google Shape;1109;p81"/>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13" name="Google Shape;1113;p81"/>
            <p:cNvCxnSpPr>
              <a:stCxn id="1101" idx="3"/>
              <a:endCxn id="1103"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21" name="Google Shape;112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1122" name="Google Shape;1122;p82"/>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27" name="Google Shape;1127;p82"/>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30" name="Google Shape;1130;p82"/>
            <p:cNvSpPr txBox="1"/>
            <p:nvPr/>
          </p:nvSpPr>
          <p:spPr>
            <a:xfrm>
              <a:off x="2524675" y="3346950"/>
              <a:ext cx="3147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Bob responds: </a:t>
              </a:r>
              <a:r>
                <a:rPr lang="en">
                  <a:solidFill>
                    <a:schemeClr val="dk1"/>
                  </a:solidFill>
                </a:rPr>
                <a:t>“My IP is </a:t>
              </a:r>
              <a:r>
                <a:rPr lang="en" b="1">
                  <a:solidFill>
                    <a:schemeClr val="dk1"/>
                  </a:solidFill>
                  <a:latin typeface="Courier New"/>
                  <a:ea typeface="Courier New"/>
                  <a:cs typeface="Courier New"/>
                  <a:sym typeface="Courier New"/>
                </a:rPr>
                <a:t>1.2.3.4</a:t>
              </a:r>
              <a:r>
                <a:rPr lang="en">
                  <a:solidFill>
                    <a:schemeClr val="dk1"/>
                  </a:solidFill>
                </a:rPr>
                <a:t> and my MAC address is </a:t>
              </a:r>
              <a:r>
                <a:rPr lang="en" b="1">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w="9525" cap="flat" cmpd="sng">
            <a:solidFill>
              <a:schemeClr val="dk2"/>
            </a:solidFill>
            <a:prstDash val="solid"/>
            <a:round/>
            <a:headEnd type="none" w="med" len="med"/>
            <a:tailEnd type="triangle" w="med" len="med"/>
          </a:ln>
        </p:spPr>
      </p:cxnSp>
      <p:sp>
        <p:nvSpPr>
          <p:cNvPr id="1133" name="Google Shape;1133;p82"/>
          <p:cNvSpPr txBox="1"/>
          <p:nvPr/>
        </p:nvSpPr>
        <p:spPr>
          <a:xfrm>
            <a:off x="2789050" y="4122625"/>
            <a:ext cx="3147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Everybody else ignores the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39" name="Google Shape;113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1140" name="Google Shape;1140;p83"/>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45" name="Google Shape;1145;p83"/>
          <p:cNvGraphicFramePr/>
          <p:nvPr/>
        </p:nvGraphicFramePr>
        <p:xfrm>
          <a:off x="260500" y="2024388"/>
          <a:ext cx="1913650" cy="131055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1.2.3.4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ca:fe:f0:0d:be:ef</a:t>
                      </a:r>
                      <a:endParaRPr sz="1100"/>
                    </a:p>
                  </a:txBody>
                  <a:tcPr marL="91425" marR="91425" marT="91425" marB="91425"/>
                </a:tc>
                <a:extLst>
                  <a:ext uri="{0D108BD9-81ED-4DB2-BD59-A6C34878D82A}">
                    <a16:rowId xmlns:a16="http://schemas.microsoft.com/office/drawing/2014/main" val="10002"/>
                  </a:ext>
                </a:extLst>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48" name="Google Shape;1148;p83"/>
            <p:cNvSpPr txBox="1"/>
            <p:nvPr/>
          </p:nvSpPr>
          <p:spPr>
            <a:xfrm>
              <a:off x="260500" y="3847800"/>
              <a:ext cx="23193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55" name="Google Shape;1155;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Bob is outside of the LAN, Alice knows this</a:t>
            </a:r>
            <a:endParaRPr dirty="0"/>
          </a:p>
          <a:p>
            <a:pPr marL="914400" lvl="1" indent="-317500" algn="l" rtl="0">
              <a:spcBef>
                <a:spcPts val="0"/>
              </a:spcBef>
              <a:spcAft>
                <a:spcPts val="0"/>
              </a:spcAft>
              <a:buSzPts val="1400"/>
              <a:buChar char="○"/>
            </a:pPr>
            <a:r>
              <a:rPr lang="en" dirty="0"/>
              <a:t>Bob’s IP is not on the same “subnet” as Alice</a:t>
            </a:r>
            <a:endParaRPr dirty="0"/>
          </a:p>
          <a:p>
            <a:pPr marL="457200" lvl="0" indent="-342900" algn="l" rtl="0">
              <a:spcBef>
                <a:spcPts val="0"/>
              </a:spcBef>
              <a:spcAft>
                <a:spcPts val="0"/>
              </a:spcAft>
              <a:buSzPts val="1800"/>
              <a:buChar char="●"/>
            </a:pPr>
            <a:r>
              <a:rPr lang="en" dirty="0"/>
              <a:t>But Alice knows the IP address of the “Gateway router”</a:t>
            </a:r>
            <a:endParaRPr dirty="0"/>
          </a:p>
          <a:p>
            <a:pPr marL="914400" lvl="1" indent="-317500" algn="l" rtl="0">
              <a:spcBef>
                <a:spcPts val="0"/>
              </a:spcBef>
              <a:spcAft>
                <a:spcPts val="0"/>
              </a:spcAft>
              <a:buSzPts val="1400"/>
              <a:buChar char="○"/>
            </a:pPr>
            <a:r>
              <a:rPr lang="en" dirty="0"/>
              <a:t>Recall: The router’s job is to make sure that the packet will be forwarded towards Bob (Layer 3)</a:t>
            </a:r>
            <a:endParaRPr dirty="0"/>
          </a:p>
          <a:p>
            <a:pPr marL="457200" lvl="0" indent="-342900" algn="l" rtl="0">
              <a:spcBef>
                <a:spcPts val="0"/>
              </a:spcBef>
              <a:spcAft>
                <a:spcPts val="0"/>
              </a:spcAft>
              <a:buSzPts val="1800"/>
              <a:buChar char="●"/>
            </a:pPr>
            <a:r>
              <a:rPr lang="en" dirty="0"/>
              <a:t>So instead Alice generates an ARP request for the gateway router</a:t>
            </a:r>
            <a:endParaRPr dirty="0"/>
          </a:p>
          <a:p>
            <a:pPr marL="914400" lvl="1" indent="-317500" algn="l" rtl="0">
              <a:spcBef>
                <a:spcPts val="0"/>
              </a:spcBef>
              <a:spcAft>
                <a:spcPts val="0"/>
              </a:spcAft>
              <a:buSzPts val="1400"/>
              <a:buChar char="○"/>
            </a:pPr>
            <a:r>
              <a:rPr lang="en" dirty="0"/>
              <a:t>Layer 2 MAC address of the frame is set to the router</a:t>
            </a:r>
            <a:endParaRPr dirty="0"/>
          </a:p>
          <a:p>
            <a:pPr marL="914400" lvl="1" indent="-317500" algn="l" rtl="0">
              <a:spcBef>
                <a:spcPts val="0"/>
              </a:spcBef>
              <a:spcAft>
                <a:spcPts val="0"/>
              </a:spcAft>
              <a:buSzPts val="1400"/>
              <a:buChar char="○"/>
            </a:pPr>
            <a:r>
              <a:rPr lang="en" dirty="0"/>
              <a:t>Layer 3 IP address of the packet remains set as Bob's</a:t>
            </a:r>
            <a:endParaRPr dirty="0"/>
          </a:p>
          <a:p>
            <a:pPr marL="914400" lvl="1" indent="-317500" algn="l" rtl="0">
              <a:spcBef>
                <a:spcPts val="0"/>
              </a:spcBef>
              <a:spcAft>
                <a:spcPts val="0"/>
              </a:spcAft>
              <a:buSzPts val="1400"/>
              <a:buChar char="○"/>
            </a:pPr>
            <a:r>
              <a:rPr lang="en" dirty="0"/>
              <a:t>The router will forward the packet to some other LAN to get it closer to Bob</a:t>
            </a:r>
            <a:endParaRPr dirty="0"/>
          </a:p>
        </p:txBody>
      </p:sp>
      <p:sp>
        <p:nvSpPr>
          <p:cNvPr id="1156" name="Google Shape;1156;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62" name="Google Shape;11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
        <p:nvSpPr>
          <p:cNvPr id="1163" name="Google Shape;1163;p85"/>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68" name="Google Shape;1168;p85"/>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71" name="Google Shape;1171;p85"/>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79" name="Google Shape;117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
        <p:nvSpPr>
          <p:cNvPr id="1180" name="Google Shape;1180;p86"/>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85" name="Google Shape;1185;p86"/>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186" name="Google Shape;1186;p86"/>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89" name="Google Shape;1189;p86"/>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92" name="Google Shape;1192;p86"/>
            <p:cNvCxnSpPr>
              <a:stCxn id="1180" idx="3"/>
              <a:endCxn id="1182"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Layering: The OSI Model</a:t>
            </a:r>
            <a:endParaRPr/>
          </a:p>
        </p:txBody>
      </p:sp>
      <p:sp>
        <p:nvSpPr>
          <p:cNvPr id="122" name="Google Shape;12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00" name="Google Shape;120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
        <p:nvSpPr>
          <p:cNvPr id="1201" name="Google Shape;1201;p87"/>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06" name="Google Shape;1206;p87"/>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w="19050" cap="flat" cmpd="sng">
              <a:solidFill>
                <a:srgbClr val="E69138"/>
              </a:solidFill>
              <a:prstDash val="solid"/>
              <a:round/>
              <a:headEnd type="none" w="med" len="med"/>
              <a:tailEnd type="triangle" w="med" len="med"/>
            </a:ln>
          </p:spPr>
        </p:cxnSp>
        <p:sp>
          <p:nvSpPr>
            <p:cNvPr id="1209" name="Google Shape;1209;p87"/>
            <p:cNvSpPr txBox="1"/>
            <p:nvPr/>
          </p:nvSpPr>
          <p:spPr>
            <a:xfrm>
              <a:off x="2709350" y="3449300"/>
              <a:ext cx="31479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Before Bob’s response can arrive, Mallory sends a malicious response: </a:t>
              </a:r>
              <a:r>
                <a:rPr lang="en">
                  <a:solidFill>
                    <a:schemeClr val="dk1"/>
                  </a:solidFill>
                </a:rPr>
                <a:t>“My IP is </a:t>
              </a:r>
              <a:r>
                <a:rPr lang="en" b="1"/>
                <a:t>1.2.3.4</a:t>
              </a:r>
              <a:r>
                <a:rPr lang="en">
                  <a:solidFill>
                    <a:schemeClr val="dk1"/>
                  </a:solidFill>
                </a:rPr>
                <a:t> and my MAC address is </a:t>
              </a:r>
              <a:r>
                <a:rPr lang="en" b="1"/>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18" name="Google Shape;121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
        <p:nvSpPr>
          <p:cNvPr id="1219" name="Google Shape;1219;p88"/>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24" name="Google Shape;1224;p88"/>
          <p:cNvGraphicFramePr/>
          <p:nvPr/>
        </p:nvGraphicFramePr>
        <p:xfrm>
          <a:off x="260500" y="2024388"/>
          <a:ext cx="1913650" cy="140199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en" b="1"/>
                        <a:t>1.2.3.4</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FF0000"/>
                          </a:solidFill>
                        </a:rPr>
                        <a:t>66:66:66:66:66:66</a:t>
                      </a: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227" name="Google Shape;1227;p88"/>
            <p:cNvSpPr txBox="1"/>
            <p:nvPr/>
          </p:nvSpPr>
          <p:spPr>
            <a:xfrm>
              <a:off x="260500" y="3847800"/>
              <a:ext cx="2838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ARP Spoofing</a:t>
            </a:r>
            <a:endParaRPr/>
          </a:p>
        </p:txBody>
      </p:sp>
      <p:sp>
        <p:nvSpPr>
          <p:cNvPr id="1234" name="Google Shape;1234;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has no way of verifying the ARP response</a:t>
            </a:r>
            <a:endParaRPr/>
          </a:p>
          <a:p>
            <a:pPr marL="914400" lvl="1" indent="-317500" algn="l" rtl="0">
              <a:spcBef>
                <a:spcPts val="0"/>
              </a:spcBef>
              <a:spcAft>
                <a:spcPts val="0"/>
              </a:spcAft>
              <a:buSzPts val="1400"/>
              <a:buChar char="○"/>
            </a:pPr>
            <a:r>
              <a:rPr lang="en"/>
              <a:t>Spoofing: Any attacker on the network can claim to have the requested IP address</a:t>
            </a:r>
            <a:endParaRPr/>
          </a:p>
          <a:p>
            <a:pPr marL="457200" lvl="0" indent="-342900" algn="l" rtl="0">
              <a:spcBef>
                <a:spcPts val="0"/>
              </a:spcBef>
              <a:spcAft>
                <a:spcPts val="0"/>
              </a:spcAft>
              <a:buSzPts val="1800"/>
              <a:buChar char="●"/>
            </a:pPr>
            <a:r>
              <a:rPr lang="en"/>
              <a:t>Alice is only expecting one machine to respond, so she will accept the first response</a:t>
            </a:r>
            <a:endParaRPr/>
          </a:p>
          <a:p>
            <a:pPr marL="914400" lvl="1" indent="-317500" algn="l" rtl="0">
              <a:spcBef>
                <a:spcPts val="0"/>
              </a:spcBef>
              <a:spcAft>
                <a:spcPts val="0"/>
              </a:spcAft>
              <a:buSzPts val="1400"/>
              <a:buChar char="○"/>
            </a:pPr>
            <a:r>
              <a:rPr lang="en" b="1"/>
              <a:t>Race condition</a:t>
            </a:r>
            <a:r>
              <a:rPr lang="en"/>
              <a:t>: As long as the attacker responds faster, the requester will accept the attacker’s response</a:t>
            </a:r>
            <a:endParaRPr/>
          </a:p>
          <a:p>
            <a:pPr marL="457200" lvl="0" indent="-342900" algn="l" rtl="0">
              <a:spcBef>
                <a:spcPts val="0"/>
              </a:spcBef>
              <a:spcAft>
                <a:spcPts val="0"/>
              </a:spcAft>
              <a:buSzPts val="1800"/>
              <a:buChar char="●"/>
            </a:pPr>
            <a:r>
              <a:rPr lang="en"/>
              <a:t>ARP spoofing requires Mallory to be in the same LAN as Alice</a:t>
            </a:r>
            <a:endParaRPr/>
          </a:p>
          <a:p>
            <a:pPr marL="457200" lvl="0" indent="-342900" algn="l" rtl="0">
              <a:spcBef>
                <a:spcPts val="0"/>
              </a:spcBef>
              <a:spcAft>
                <a:spcPts val="0"/>
              </a:spcAft>
              <a:buSzPts val="1800"/>
              <a:buChar char="●"/>
            </a:pPr>
            <a:r>
              <a:rPr lang="en"/>
              <a:t>ARP spoofing lets Mallory become a man-in-the-middle (MITM) attacker</a:t>
            </a:r>
            <a:endParaRPr/>
          </a:p>
          <a:p>
            <a:pPr marL="914400" lvl="1" indent="-317500" algn="l" rtl="0">
              <a:spcBef>
                <a:spcPts val="0"/>
              </a:spcBef>
              <a:spcAft>
                <a:spcPts val="0"/>
              </a:spcAft>
              <a:buSzPts val="1400"/>
              <a:buChar char="○"/>
            </a:pPr>
            <a:r>
              <a:rPr lang="en"/>
              <a:t>Alice thinks that Bob’s MAC address is </a:t>
            </a:r>
            <a:r>
              <a:rPr lang="en" b="1"/>
              <a:t>66:66:66:66:66:66</a:t>
            </a:r>
            <a:r>
              <a:rPr lang="en"/>
              <a:t> (Mallory’s MAC address)</a:t>
            </a:r>
            <a:endParaRPr/>
          </a:p>
          <a:p>
            <a:pPr marL="914400" lvl="1" indent="-317500" algn="l" rtl="0">
              <a:spcBef>
                <a:spcPts val="0"/>
              </a:spcBef>
              <a:spcAft>
                <a:spcPts val="0"/>
              </a:spcAft>
              <a:buSzPts val="1400"/>
              <a:buChar char="○"/>
            </a:pPr>
            <a:r>
              <a:rPr lang="en"/>
              <a:t>When Alice sends a message to Bob, she is actually sending the message to Mallory</a:t>
            </a:r>
            <a:endParaRPr/>
          </a:p>
          <a:p>
            <a:pPr marL="914400" lvl="1" indent="-317500" algn="l" rtl="0">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ARP Spoofing: Defenses</a:t>
            </a:r>
            <a:endParaRPr/>
          </a:p>
        </p:txBody>
      </p:sp>
      <p:sp>
        <p:nvSpPr>
          <p:cNvPr id="1241" name="Google Shape;1241;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Network switches</a:t>
            </a:r>
            <a:endParaRPr dirty="0"/>
          </a:p>
          <a:p>
            <a:pPr marL="914400" lvl="1" indent="-317500" algn="l" rtl="0">
              <a:spcBef>
                <a:spcPts val="0"/>
              </a:spcBef>
              <a:spcAft>
                <a:spcPts val="0"/>
              </a:spcAft>
              <a:buSzPts val="1400"/>
              <a:buChar char="○"/>
            </a:pPr>
            <a:r>
              <a:rPr lang="en" dirty="0"/>
              <a:t>When Alice wants to send a message to Bob, she sends the message to a switch on the LAN</a:t>
            </a:r>
            <a:endParaRPr dirty="0"/>
          </a:p>
          <a:p>
            <a:pPr marL="914400" lvl="1" indent="-317500" algn="l" rtl="0">
              <a:spcBef>
                <a:spcPts val="0"/>
              </a:spcBef>
              <a:spcAft>
                <a:spcPts val="0"/>
              </a:spcAft>
              <a:buSzPts val="1400"/>
              <a:buChar char="○"/>
            </a:pPr>
            <a:r>
              <a:rPr lang="en" dirty="0"/>
              <a:t>The switch maintains a cache of MAC to port (physical connection) mappings</a:t>
            </a:r>
            <a:endParaRPr dirty="0"/>
          </a:p>
          <a:p>
            <a:pPr marL="914400" lvl="1" indent="-317500" algn="l" rtl="0">
              <a:spcBef>
                <a:spcPts val="0"/>
              </a:spcBef>
              <a:spcAft>
                <a:spcPts val="0"/>
              </a:spcAft>
              <a:buSzPts val="1400"/>
              <a:buChar char="○"/>
            </a:pPr>
            <a:r>
              <a:rPr lang="en" dirty="0"/>
              <a:t>If Bob’s MAC address is in the cache, the switch sends the message directly to Bob</a:t>
            </a:r>
            <a:endParaRPr dirty="0"/>
          </a:p>
          <a:p>
            <a:pPr marL="914400" lvl="1" indent="-317500" algn="l" rtl="0">
              <a:spcBef>
                <a:spcPts val="0"/>
              </a:spcBef>
              <a:spcAft>
                <a:spcPts val="0"/>
              </a:spcAft>
              <a:buSzPts val="1400"/>
              <a:buChar char="○"/>
            </a:pPr>
            <a:r>
              <a:rPr lang="en" dirty="0"/>
              <a:t>Otherwise, the switch broadcasts the message to all computers</a:t>
            </a:r>
            <a:endParaRPr dirty="0"/>
          </a:p>
          <a:p>
            <a:pPr marL="457200" lvl="0" indent="-342900" algn="l" rtl="0">
              <a:spcBef>
                <a:spcPts val="0"/>
              </a:spcBef>
              <a:spcAft>
                <a:spcPts val="0"/>
              </a:spcAft>
              <a:buSzPts val="1800"/>
              <a:buChar char="●"/>
            </a:pPr>
            <a:r>
              <a:rPr lang="en" dirty="0"/>
              <a:t>Enterprise-class switches have additional optional features</a:t>
            </a:r>
            <a:endParaRPr dirty="0"/>
          </a:p>
          <a:p>
            <a:pPr marL="914400" lvl="1" indent="-317500" algn="l" rtl="0">
              <a:spcBef>
                <a:spcPts val="0"/>
              </a:spcBef>
              <a:spcAft>
                <a:spcPts val="0"/>
              </a:spcAft>
              <a:buSzPts val="1400"/>
              <a:buChar char="○"/>
            </a:pPr>
            <a:r>
              <a:rPr lang="en" dirty="0"/>
              <a:t>Security: An additional IP/MAC cache that responds first, preventing the attacker from seeing repeated requests</a:t>
            </a:r>
            <a:endParaRPr dirty="0"/>
          </a:p>
          <a:p>
            <a:pPr marL="914400" lvl="1" indent="-317500" algn="l" rtl="0">
              <a:spcBef>
                <a:spcPts val="0"/>
              </a:spcBef>
              <a:spcAft>
                <a:spcPts val="0"/>
              </a:spcAft>
              <a:buSzPts val="1400"/>
              <a:buChar char="○"/>
            </a:pPr>
            <a:r>
              <a:rPr lang="en" dirty="0"/>
              <a:t>Security: Only authorized MAC addresses can connect to specific ports—access control</a:t>
            </a:r>
            <a:endParaRPr dirty="0"/>
          </a:p>
          <a:p>
            <a:pPr marL="914400" lvl="1" indent="-317500" algn="l" rtl="0">
              <a:spcBef>
                <a:spcPts val="0"/>
              </a:spcBef>
              <a:spcAft>
                <a:spcPts val="0"/>
              </a:spcAft>
              <a:buSzPts val="1400"/>
              <a:buChar char="○"/>
            </a:pPr>
            <a:r>
              <a:rPr lang="en" dirty="0"/>
              <a:t>Isolation: Virtual local area networks (VLANs), which splits a single LAN into isolated parts</a:t>
            </a:r>
            <a:endParaRPr dirty="0"/>
          </a:p>
          <a:p>
            <a:pPr marL="457200" lvl="0" indent="-342900" algn="l" rtl="0">
              <a:spcBef>
                <a:spcPts val="0"/>
              </a:spcBef>
              <a:spcAft>
                <a:spcPts val="0"/>
              </a:spcAft>
              <a:buSzPts val="1800"/>
              <a:buChar char="●"/>
            </a:pPr>
            <a:r>
              <a:rPr lang="en" dirty="0"/>
              <a:t>Tools like </a:t>
            </a:r>
            <a:r>
              <a:rPr lang="en" b="1" dirty="0" err="1">
                <a:latin typeface="Courier New"/>
                <a:ea typeface="Courier New"/>
                <a:cs typeface="Courier New"/>
                <a:sym typeface="Courier New"/>
              </a:rPr>
              <a:t>arpwatch</a:t>
            </a:r>
            <a:r>
              <a:rPr lang="en" dirty="0"/>
              <a:t> track ARP responses and make sure that there is no suspicious activity</a:t>
            </a:r>
            <a:endParaRPr dirty="0"/>
          </a:p>
        </p:txBody>
      </p:sp>
      <p:sp>
        <p:nvSpPr>
          <p:cNvPr id="1242" name="Google Shape;124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Layering	</a:t>
            </a:r>
            <a:endParaRPr/>
          </a:p>
        </p:txBody>
      </p:sp>
      <p:sp>
        <p:nvSpPr>
          <p:cNvPr id="128" name="Google Shape;128;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Internet design is partitioned into various layers. Each layer…</a:t>
            </a:r>
            <a:endParaRPr/>
          </a:p>
          <a:p>
            <a:pPr marL="914400" lvl="1" indent="-317500" algn="l" rtl="0">
              <a:spcBef>
                <a:spcPts val="0"/>
              </a:spcBef>
              <a:spcAft>
                <a:spcPts val="0"/>
              </a:spcAft>
              <a:buSzPts val="1400"/>
              <a:buChar char="○"/>
            </a:pPr>
            <a:r>
              <a:rPr lang="en"/>
              <a:t>Has a protocol</a:t>
            </a:r>
            <a:endParaRPr/>
          </a:p>
          <a:p>
            <a:pPr marL="914400" lvl="1" indent="-317500" algn="l" rtl="0">
              <a:spcBef>
                <a:spcPts val="0"/>
              </a:spcBef>
              <a:spcAft>
                <a:spcPts val="0"/>
              </a:spcAft>
              <a:buSzPts val="1400"/>
              <a:buChar char="○"/>
            </a:pPr>
            <a:r>
              <a:rPr lang="en"/>
              <a:t>Relies on services provided by the layer below it</a:t>
            </a:r>
            <a:endParaRPr/>
          </a:p>
          <a:p>
            <a:pPr marL="914400" lvl="1" indent="-317500" algn="l" rtl="0">
              <a:spcBef>
                <a:spcPts val="0"/>
              </a:spcBef>
              <a:spcAft>
                <a:spcPts val="0"/>
              </a:spcAft>
              <a:buSzPts val="1400"/>
              <a:buChar char="○"/>
            </a:pPr>
            <a:r>
              <a:rPr lang="en"/>
              <a:t>Provides services to the layer above it</a:t>
            </a:r>
            <a:endParaRPr/>
          </a:p>
          <a:p>
            <a:pPr marL="457200" lvl="0" indent="-342900" algn="l" rtl="0">
              <a:spcBef>
                <a:spcPts val="0"/>
              </a:spcBef>
              <a:spcAft>
                <a:spcPts val="0"/>
              </a:spcAft>
              <a:buSzPts val="1800"/>
              <a:buChar char="●"/>
            </a:pPr>
            <a:r>
              <a:rPr lang="en"/>
              <a:t>Analogous to the structure of an application and the “services” that each layer relies on and provides</a:t>
            </a:r>
            <a:endParaRPr/>
          </a:p>
        </p:txBody>
      </p:sp>
      <p:sp>
        <p:nvSpPr>
          <p:cNvPr id="129" name="Google Shape;129;p25"/>
          <p:cNvSpPr/>
          <p:nvPr/>
        </p:nvSpPr>
        <p:spPr>
          <a:xfrm>
            <a:off x="5486400" y="17720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Code You Write</a:t>
            </a:r>
            <a:endParaRPr b="1"/>
          </a:p>
        </p:txBody>
      </p:sp>
      <p:sp>
        <p:nvSpPr>
          <p:cNvPr id="130" name="Google Shape;130;p25"/>
          <p:cNvSpPr/>
          <p:nvPr/>
        </p:nvSpPr>
        <p:spPr>
          <a:xfrm>
            <a:off x="5486400" y="22265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Run-Time Library</a:t>
            </a:r>
            <a:endParaRPr b="1"/>
          </a:p>
        </p:txBody>
      </p:sp>
      <p:sp>
        <p:nvSpPr>
          <p:cNvPr id="131" name="Google Shape;131;p25"/>
          <p:cNvSpPr/>
          <p:nvPr/>
        </p:nvSpPr>
        <p:spPr>
          <a:xfrm>
            <a:off x="5486400" y="26810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System Calls</a:t>
            </a:r>
            <a:endParaRPr b="1"/>
          </a:p>
        </p:txBody>
      </p:sp>
      <p:sp>
        <p:nvSpPr>
          <p:cNvPr id="132" name="Google Shape;132;p25"/>
          <p:cNvSpPr/>
          <p:nvPr/>
        </p:nvSpPr>
        <p:spPr>
          <a:xfrm>
            <a:off x="5486400" y="3135589"/>
            <a:ext cx="2311200" cy="378300"/>
          </a:xfrm>
          <a:prstGeom prst="rect">
            <a:avLst/>
          </a:prstGeom>
          <a:solidFill>
            <a:srgbClr val="8E7CC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Device Drivers</a:t>
            </a:r>
            <a:endParaRPr b="1"/>
          </a:p>
        </p:txBody>
      </p:sp>
      <p:sp>
        <p:nvSpPr>
          <p:cNvPr id="133" name="Google Shape;133;p25"/>
          <p:cNvSpPr/>
          <p:nvPr/>
        </p:nvSpPr>
        <p:spPr>
          <a:xfrm>
            <a:off x="5486400" y="3590089"/>
            <a:ext cx="2311200" cy="572700"/>
          </a:xfrm>
          <a:prstGeom prst="rect">
            <a:avLst/>
          </a:prstGeom>
          <a:solidFill>
            <a:srgbClr val="8E7CC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Voltage Levels/Magnetic Domains</a:t>
            </a:r>
            <a:endParaRPr b="1"/>
          </a:p>
        </p:txBody>
      </p:sp>
      <p:pic>
        <p:nvPicPr>
          <p:cNvPr id="134" name="Google Shape;134;p25"/>
          <p:cNvPicPr preferRelativeResize="0"/>
          <p:nvPr/>
        </p:nvPicPr>
        <p:blipFill>
          <a:blip r:embed="rId3">
            <a:alphaModFix/>
          </a:blip>
          <a:stretch>
            <a:fillRect/>
          </a:stretch>
        </p:blipFill>
        <p:spPr>
          <a:xfrm>
            <a:off x="7873800" y="3135589"/>
            <a:ext cx="217600" cy="1027200"/>
          </a:xfrm>
          <a:prstGeom prst="rect">
            <a:avLst/>
          </a:prstGeom>
          <a:noFill/>
          <a:ln>
            <a:noFill/>
          </a:ln>
        </p:spPr>
      </p:pic>
      <p:sp>
        <p:nvSpPr>
          <p:cNvPr id="135" name="Google Shape;135;p25"/>
          <p:cNvSpPr txBox="1"/>
          <p:nvPr/>
        </p:nvSpPr>
        <p:spPr>
          <a:xfrm>
            <a:off x="8167600" y="3249000"/>
            <a:ext cx="812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Fully isolated from user programs</a:t>
            </a:r>
            <a:endParaRPr sz="1000"/>
          </a:p>
        </p:txBody>
      </p:sp>
      <p:sp>
        <p:nvSpPr>
          <p:cNvPr id="136" name="Google Shape;13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42" name="Google Shape;142;p26"/>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43" name="Google Shape;143;p26"/>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44" name="Google Shape;144;p26"/>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45" name="Google Shape;145;p26"/>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46" name="Google Shape;146;p26"/>
          <p:cNvSpPr txBox="1"/>
          <p:nvPr/>
        </p:nvSpPr>
        <p:spPr>
          <a:xfrm>
            <a:off x="2562500" y="19331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47" name="Google Shape;14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TotalTime>
  <Words>4471</Words>
  <Application>Microsoft Macintosh PowerPoint</Application>
  <PresentationFormat>On-screen Show (16:9)</PresentationFormat>
  <Paragraphs>926</Paragraphs>
  <Slides>73</Slides>
  <Notes>73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-apple-system</vt:lpstr>
      <vt:lpstr>Google Sans</vt:lpstr>
      <vt:lpstr>Arial</vt:lpstr>
      <vt:lpstr>Courier New</vt:lpstr>
      <vt:lpstr>CS 161</vt:lpstr>
      <vt:lpstr>Announcement  </vt:lpstr>
      <vt:lpstr>Intro to Networking and ARP</vt:lpstr>
      <vt:lpstr>Today: Intro to Networking</vt:lpstr>
      <vt:lpstr>What’s the Internet?</vt:lpstr>
      <vt:lpstr>What’s the Internet?</vt:lpstr>
      <vt:lpstr>Protocols</vt:lpstr>
      <vt:lpstr>Layering: The OSI Model</vt:lpstr>
      <vt:lpstr>Layering </vt:lpstr>
      <vt:lpstr>Example: Sending Mail</vt:lpstr>
      <vt:lpstr>Example: Sending Mail</vt:lpstr>
      <vt:lpstr>Example: Sending Mail</vt:lpstr>
      <vt:lpstr>Example: Sending Mail</vt:lpstr>
      <vt:lpstr>Example: Sending Mail</vt:lpstr>
      <vt:lpstr>Example: Sending Mail</vt:lpstr>
      <vt:lpstr>Example: Sending Mail</vt:lpstr>
      <vt:lpstr>OSI Model</vt:lpstr>
      <vt:lpstr>Layer 1: Physical Layer</vt:lpstr>
      <vt:lpstr>Layer 1: Physical Layer</vt:lpstr>
      <vt:lpstr>Layer 2: Link Layer</vt:lpstr>
      <vt:lpstr>Layer 2: Link Layer</vt:lpstr>
      <vt:lpstr>Layer 2: Link Layer</vt:lpstr>
      <vt:lpstr>Ethernet and MAC Addresses</vt:lpstr>
      <vt:lpstr>Ethernet and MAC Addresses</vt:lpstr>
      <vt:lpstr>Layer 2: Link Layer</vt:lpstr>
      <vt:lpstr>Layer 3: Network Layer</vt:lpstr>
      <vt:lpstr>Layer 3: Network Layer</vt:lpstr>
      <vt:lpstr>Layer 3: Network Layer</vt:lpstr>
      <vt:lpstr>Layer 3: Network Layer</vt:lpstr>
      <vt:lpstr>Layer 3: Network Layer</vt:lpstr>
      <vt:lpstr>Internet Protocol (IP)</vt:lpstr>
      <vt:lpstr>Internet Protocol (IP)</vt:lpstr>
      <vt:lpstr>Reliability</vt:lpstr>
      <vt:lpstr>Layer 3: Network Layer</vt:lpstr>
      <vt:lpstr>Layer 4: Transport Layer</vt:lpstr>
      <vt:lpstr>Layer 4: Transport Layer</vt:lpstr>
      <vt:lpstr>Layer 7: Application Layer</vt:lpstr>
      <vt:lpstr>Layers of Abstraction and Headers</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Summary: Intro to Networking</vt:lpstr>
      <vt:lpstr>Next: Low-Level Network Attacks</vt:lpstr>
      <vt:lpstr>Network Attackers</vt:lpstr>
      <vt:lpstr>Types of Network Attackers</vt:lpstr>
      <vt:lpstr>Spoofing</vt:lpstr>
      <vt:lpstr>Real-World On-Path Attackers</vt:lpstr>
      <vt:lpstr>Real-World On-Path Attackers</vt:lpstr>
      <vt:lpstr>Real-World On-Path Attackers</vt:lpstr>
      <vt:lpstr>Real-World On-Path Attackers</vt:lpstr>
      <vt:lpstr>Real-World On-Path Attackers</vt:lpstr>
      <vt:lpstr>The Law and Sniffing Packets</vt:lpstr>
      <vt:lpstr>Address Resolution Protocol (ARP)</vt:lpstr>
      <vt:lpstr>Review: Layer 2 and Layer 3</vt:lpstr>
      <vt:lpstr>Address Resolution Protocol (ARP)</vt:lpstr>
      <vt:lpstr>Address Resolution Protocol (ARP)</vt:lpstr>
      <vt:lpstr>Address Resolution Protocol (ARP)</vt:lpstr>
      <vt:lpstr>Address Resolution Protocol (ARP)</vt:lpstr>
      <vt:lpstr>Address Resolution Protocol (ARP)</vt:lpstr>
      <vt:lpstr>Address Resolution Protocol (ARP)</vt:lpstr>
      <vt:lpstr>Attacks on ARP</vt:lpstr>
      <vt:lpstr>Attacks on ARP</vt:lpstr>
      <vt:lpstr>Attacks on ARP</vt:lpstr>
      <vt:lpstr>Attacks on ARP</vt:lpstr>
      <vt:lpstr>Attack: ARP Spoofing</vt:lpstr>
      <vt:lpstr>ARP Spoofing: Defenses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and ARP</dc:title>
  <cp:lastModifiedBy>Jian Xiang</cp:lastModifiedBy>
  <cp:revision>27</cp:revision>
  <dcterms:modified xsi:type="dcterms:W3CDTF">2023-10-29T02:35:11Z</dcterms:modified>
</cp:coreProperties>
</file>