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14AAF1-7291-4A9E-ACDD-24249279134B}">
  <a:tblStyle styleId="{1914AAF1-7291-4A9E-ACDD-2424927913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ir.org/vern/papers/taxonomy.pdf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ida.org/catalog/papers/2003_sapphire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UJftpQ-2Ak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~rdriley/487/papers/Thompson_1984_ReflectionsonTrustingTrust.pdf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0a3954a4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0a3954a4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0a3cb3ae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0a3cb3ae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77ac722e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77ac722e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f65bdd8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f65bdd8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0a3954a4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0a3954a4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0a3cb3ae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0a3cb3ae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0a3cb3ae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0a3cb3ae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0a3cb3ae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0a3cb3ae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0a3cb3ae8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0a3cb3ae8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0a3cb3ae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0a3cb3ae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58f6a3bf2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58f6a3bf2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77ac722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77ac722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0a3cb3ae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0a3cb3ae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0a3cb3ae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0a3cb3ae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77ac722e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77ac722e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0a3954a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0a3954a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0a3954a4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0a3954a4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“Cyberwars are not won by solving the halting problem...Cyberwars are won by making some other poor sod solve the halting problem!!!”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0a3954a4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0a3954a4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0a3954a4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e0a3954a4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0a3954a4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e0a3954a4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0a3954a4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e0a3954a4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58f6a3bf2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58f6a3bf2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0a3954a42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0a3954a42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http://www.icir.org/vern/papers/taxonomy.pdf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0a3954a4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0a3954a4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0a3954a4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0a3954a4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0a3954a4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e0a3954a4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https://www.caida.org/catalog/papers/2003_sapphire/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0a3954a4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e0a3954a4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0a3954a4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0a3954a4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e0a3954a4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e0a3954a4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e0a3954a4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e0a3954a4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“Nick’s reaction to Code Red: Come on, we are computer people...what do we do that EVER takes 13 hours?!?!?!?”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“How to 0wn the Internet in your Spare Time”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e0a3954a42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e0a3954a42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https://www.caida.org/catalog/papers/2003_sapphire/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0a3954a42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0a3954a42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58f6a3bf2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58f6a3bf2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e0a3954a42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e0a3954a42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e0a3954a42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e0a3954a42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Stuxnet as depicted in the 2015 movie Blackhat: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https://www.youtube.com/watch?v=6UJftpQ-2Ak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e0a3954a42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e0a3954a42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e0a3954a42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e0a3954a42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0a3954a42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e0a3954a42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e0a3954a42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e0a3954a42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e77ac722ea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e77ac722ea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https://www.cs.cmu.edu/~rdriley/487/papers/Thompson_1984_ReflectionsonTrustingTrust.pdf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e77ac722ea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e77ac722ea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7ac722ea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7ac722ea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7ac722ea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7ac722ea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58f6a3bf2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58f6a3bf2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e0a3954a42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e0a3954a42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e77ac722ea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e77ac722ea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e77ac722ea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e77ac722ea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e6992bb4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e6992bb4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58f6a3bf2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58f6a3bf2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ce61f0a8f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ce61f0a8f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0a3cb3ae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0a3cb3ae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0a3cb3ae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0a3cb3ae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Optional">
  <p:cSld name="TITLE_ONLY_1">
    <p:bg>
      <p:bgPr>
        <a:solidFill>
          <a:srgbClr val="A4C2F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ptional">
  <p:cSld name="ONE_COLUMN_TEXT_1">
    <p:bg>
      <p:bgPr>
        <a:solidFill>
          <a:srgbClr val="A4C2F4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Google Shape;9;p1">
            <a:extLst>
              <a:ext uri="{FF2B5EF4-FFF2-40B4-BE49-F238E27FC236}">
                <a16:creationId xmlns:a16="http://schemas.microsoft.com/office/drawing/2014/main" id="{4835F465-588A-8BCF-13E4-4A78545B7D48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Malware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82839-0FC4-1BB1-0F9D-8EB41CED2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Self-Replicating Code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Self-replicating code</a:t>
            </a:r>
            <a:r>
              <a:rPr lang="en"/>
              <a:t>: A code snippet that outputs a copy of itself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to automatically propagate malware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malware is run, the self-replicating code outputs a copy of itself and sends the code to other computers</a:t>
            </a: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Viruses and Worms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Viruses and worms are both malware that automatically self-propagate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malicious code sends copies of itself to other users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Virus</a:t>
            </a:r>
            <a:r>
              <a:rPr lang="en"/>
              <a:t>: Code that requires user action to propagate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infects a computer by altering some stored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the user runs the code, the code spreads the virus to other users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Worm</a:t>
            </a:r>
            <a:r>
              <a:rPr lang="en"/>
              <a:t>: Code that does not require user action to propagate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infects a computer by altering some already-running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user interaction required for the worm to spread to other users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difference between a virus and a worm is not always clear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malware uses both approaches together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Trojan malware does not self-propagate, but instead requires user action</a:t>
            </a: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Malware: Botnets</a:t>
            </a:r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Botnet</a:t>
            </a:r>
            <a:r>
              <a:rPr lang="en"/>
              <a:t>: A set of compromised machines (“bots”) under central control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owner of the botnet now owns a huge amount of resources (e.g. can be used for DoS)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Malware is one way to construct a botnet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a virus or a worm to infect many different computers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infected computer is now under the attacker’s control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Viruses</a:t>
            </a:r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Viruses</a:t>
            </a:r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Virus</a:t>
            </a:r>
            <a:r>
              <a:rPr lang="en"/>
              <a:t>: Code that requires user action to propagate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infects a computer by altering some stored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the user runs the code, the code spreads the virus to other users</a:t>
            </a:r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Propagation Strategies</a:t>
            </a: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Infect existing code that will eventually be executed by the user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Code that runs when opening an app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Code that runs when the system starts up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Code that runs when the user opens an attachment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Modify the existing code to include the malcode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malcode runs, it looks for opportunities to infect more systems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Send emails to other users with the code attached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Copy the code to a USB flash drive (so any other users who run the files on the USB drive will be infected too)</a:t>
            </a:r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Strategies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31884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Signature-based detection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Viruses replicate by using copies of the same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Capture a virus on one system and look for bytes corresponding to the virus code on other systems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Antivirus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Antivirus software usually includes a checklist of common viruses</a:t>
            </a:r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69" name="Google Shape;169;p30" descr="A screenshot of antivirus software detecting attacks." title="VirusTota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027" y="1182275"/>
            <a:ext cx="4362022" cy="376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Arms Race</a:t>
            </a:r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Viruses have existed for decades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Active arms race between attackers writing viruses and antivirus companies detecting viruses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arms race has influenced the evolution of modern malware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Attackers look for </a:t>
            </a:r>
            <a:r>
              <a:rPr lang="en" b="1"/>
              <a:t>evasion</a:t>
            </a:r>
            <a:r>
              <a:rPr lang="en"/>
              <a:t> strategies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the appearance of the virus so that each copy looks different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Makes signature-based detection harder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to automate the process of changing the virus’s appearance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Attackers have a slight advantage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Attackers can see what detection strategies the antivirus software is using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antivirus cannot see what attacks the attacker is planning</a:t>
            </a:r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Polymorphic Code</a:t>
            </a:r>
            <a:endParaRPr/>
          </a:p>
        </p:txBody>
      </p:sp>
      <p:sp>
        <p:nvSpPr>
          <p:cNvPr id="182" name="Google Shape;182;p3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Polymorphic code</a:t>
            </a:r>
            <a:r>
              <a:rPr lang="en"/>
              <a:t>: Each time the virus propagates, it inserts an encrypted copy of the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code also includes the key and decryptor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the code runs, it uses the key and decryptor to obtain the original malcode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Encryption schemes produce different-looking output on repeated encryptions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Using a different IV for each encryption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Using a different key for each encryption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Encryption is being used for </a:t>
            </a:r>
            <a:r>
              <a:rPr lang="en" b="1"/>
              <a:t>obfuscation</a:t>
            </a:r>
            <a:r>
              <a:rPr lang="en"/>
              <a:t>, not confidentiality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goal is to evade detection by making the virus look different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goal is not to prevent anyone from reading the virus contents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Weaker encryption algorithms can be used, and the key can be stored in plaintext</a:t>
            </a:r>
            <a:endParaRPr/>
          </a:p>
        </p:txBody>
      </p:sp>
      <p:sp>
        <p:nvSpPr>
          <p:cNvPr id="183" name="Google Shape;18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Polymorphic Code</a:t>
            </a:r>
            <a:endParaRPr/>
          </a:p>
        </p:txBody>
      </p:sp>
      <p:sp>
        <p:nvSpPr>
          <p:cNvPr id="189" name="Google Shape;189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aphicFrame>
        <p:nvGraphicFramePr>
          <p:cNvPr id="190" name="Google Shape;190;p33"/>
          <p:cNvGraphicFramePr/>
          <p:nvPr/>
        </p:nvGraphicFramePr>
        <p:xfrm>
          <a:off x="4572000" y="1522413"/>
          <a:ext cx="3337200" cy="2493535"/>
        </p:xfrm>
        <a:graphic>
          <a:graphicData uri="http://schemas.openxmlformats.org/drawingml/2006/table">
            <a:tbl>
              <a:tblPr>
                <a:noFill/>
                <a:tableStyleId>{1914AAF1-7291-4A9E-ACDD-24249279134B}</a:tableStyleId>
              </a:tblPr>
              <a:tblGrid>
                <a:gridCol w="333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Decryptor Code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2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Encrypted Virus Code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1" name="Google Shape;191;p33"/>
          <p:cNvGraphicFramePr/>
          <p:nvPr/>
        </p:nvGraphicFramePr>
        <p:xfrm>
          <a:off x="568038" y="1522413"/>
          <a:ext cx="3337200" cy="2493525"/>
        </p:xfrm>
        <a:graphic>
          <a:graphicData uri="http://schemas.openxmlformats.org/drawingml/2006/table">
            <a:tbl>
              <a:tblPr>
                <a:noFill/>
                <a:tableStyleId>{1914AAF1-7291-4A9E-ACDD-24249279134B}</a:tableStyleId>
              </a:tblPr>
              <a:tblGrid>
                <a:gridCol w="333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3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Virus Code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Google Shape;192;p33"/>
          <p:cNvSpPr txBox="1"/>
          <p:nvPr/>
        </p:nvSpPr>
        <p:spPr>
          <a:xfrm>
            <a:off x="629400" y="1175675"/>
            <a:ext cx="321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Virus</a:t>
            </a:r>
            <a:endParaRPr/>
          </a:p>
        </p:txBody>
      </p:sp>
      <p:sp>
        <p:nvSpPr>
          <p:cNvPr id="193" name="Google Shape;193;p33"/>
          <p:cNvSpPr txBox="1"/>
          <p:nvPr/>
        </p:nvSpPr>
        <p:spPr>
          <a:xfrm>
            <a:off x="4571938" y="1175675"/>
            <a:ext cx="321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Polymorphic Virus</a:t>
            </a:r>
            <a:endParaRPr/>
          </a:p>
        </p:txBody>
      </p:sp>
      <p:sp>
        <p:nvSpPr>
          <p:cNvPr id="194" name="Google Shape;194;p33"/>
          <p:cNvSpPr txBox="1"/>
          <p:nvPr/>
        </p:nvSpPr>
        <p:spPr>
          <a:xfrm>
            <a:off x="4571950" y="4126075"/>
            <a:ext cx="3337200" cy="8313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decryptor code says: “Use the key to decrypt the encrypted virus, then execute the decrypted virus”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Time: Path Traversal Attacks</a:t>
            </a: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Path traversal attack</a:t>
            </a:r>
            <a:r>
              <a:rPr lang="en"/>
              <a:t>: Accessing unauthorized files on a remote server by exploiting Unix file path semantics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 makes use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../</a:t>
            </a:r>
            <a:r>
              <a:rPr lang="en"/>
              <a:t> to enter other directories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Vulnerability: User input is interpreted as a file path by the Unix file system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Defense: Check that user input is not interpreted as a file path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Polymorphic Code</a:t>
            </a:r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201" name="Google Shape;201;p34"/>
          <p:cNvGraphicFramePr/>
          <p:nvPr/>
        </p:nvGraphicFramePr>
        <p:xfrm>
          <a:off x="4572000" y="1522413"/>
          <a:ext cx="3337200" cy="2493535"/>
        </p:xfrm>
        <a:graphic>
          <a:graphicData uri="http://schemas.openxmlformats.org/drawingml/2006/table">
            <a:tbl>
              <a:tblPr>
                <a:noFill/>
                <a:tableStyleId>{1914AAF1-7291-4A9E-ACDD-24249279134B}</a:tableStyleId>
              </a:tblPr>
              <a:tblGrid>
                <a:gridCol w="333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Decryptor Code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 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Encrypted Virus Code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Encrypted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Propagation</a:t>
                      </a:r>
                      <a:r>
                        <a:rPr lang="en"/>
                        <a:t> Code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2" name="Google Shape;202;p34"/>
          <p:cNvSpPr txBox="1"/>
          <p:nvPr/>
        </p:nvSpPr>
        <p:spPr>
          <a:xfrm>
            <a:off x="629400" y="1175675"/>
            <a:ext cx="321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Polymorphic Virus</a:t>
            </a:r>
            <a:endParaRPr/>
          </a:p>
        </p:txBody>
      </p:sp>
      <p:sp>
        <p:nvSpPr>
          <p:cNvPr id="203" name="Google Shape;203;p34"/>
          <p:cNvSpPr txBox="1"/>
          <p:nvPr/>
        </p:nvSpPr>
        <p:spPr>
          <a:xfrm>
            <a:off x="4571938" y="1175675"/>
            <a:ext cx="321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Polymorphic Virus</a:t>
            </a:r>
            <a:endParaRPr/>
          </a:p>
        </p:txBody>
      </p:sp>
      <p:sp>
        <p:nvSpPr>
          <p:cNvPr id="204" name="Google Shape;204;p34"/>
          <p:cNvSpPr txBox="1"/>
          <p:nvPr/>
        </p:nvSpPr>
        <p:spPr>
          <a:xfrm>
            <a:off x="4607050" y="4135050"/>
            <a:ext cx="3302100" cy="8313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two copies of the virus use different keys! Everything but the short decryptor code looks different.</a:t>
            </a:r>
            <a:endParaRPr/>
          </a:p>
        </p:txBody>
      </p:sp>
      <p:graphicFrame>
        <p:nvGraphicFramePr>
          <p:cNvPr id="205" name="Google Shape;205;p34"/>
          <p:cNvGraphicFramePr/>
          <p:nvPr/>
        </p:nvGraphicFramePr>
        <p:xfrm>
          <a:off x="568050" y="1522413"/>
          <a:ext cx="3337200" cy="2493535"/>
        </p:xfrm>
        <a:graphic>
          <a:graphicData uri="http://schemas.openxmlformats.org/drawingml/2006/table">
            <a:tbl>
              <a:tblPr>
                <a:noFill/>
                <a:tableStyleId>{1914AAF1-7291-4A9E-ACDD-24249279134B}</a:tableStyleId>
              </a:tblPr>
              <a:tblGrid>
                <a:gridCol w="333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5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Decryptor Code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 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Encrypted Virus Code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Encrypted Propagation Code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6" name="Google Shape;206;p34"/>
          <p:cNvSpPr txBox="1"/>
          <p:nvPr/>
        </p:nvSpPr>
        <p:spPr>
          <a:xfrm>
            <a:off x="568050" y="4135050"/>
            <a:ext cx="3337200" cy="8313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propagation code says: “Use a new key to encrypt the virus, and spread the encrypted virus with decryptor code”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Polymorphic Code: Defenses</a:t>
            </a:r>
            <a:endParaRPr/>
          </a:p>
        </p:txBody>
      </p:sp>
      <p:sp>
        <p:nvSpPr>
          <p:cNvPr id="212" name="Google Shape;212;p3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Strategy #1: Add a signature for detecting the decryptor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Issue: Less code to match against → More false positives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Issue: The decryptor code could be scattered across different parts of memory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Strategy #2: Safely check if the code performs decryption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Execute the code in a sandbox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Analyze the code structure without executing the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Issue: Legitimate programs might perform similar operations too (e.g. decompressing ZIP files)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Issue: How long do you let the code execute? The decryptor might only execute after a long delay.</a:t>
            </a:r>
            <a:endParaRPr/>
          </a:p>
        </p:txBody>
      </p:sp>
      <p:sp>
        <p:nvSpPr>
          <p:cNvPr id="213" name="Google Shape;21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Metamorphic Code</a:t>
            </a:r>
            <a:endParaRPr/>
          </a:p>
        </p:txBody>
      </p:sp>
      <p:sp>
        <p:nvSpPr>
          <p:cNvPr id="219" name="Google Shape;219;p3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Metamorphic code</a:t>
            </a:r>
            <a:r>
              <a:rPr lang="en"/>
              <a:t>: Each time the virus propagates, it generates a semantically different version of the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code performs the same high-level action, but with minor differences in execution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a code rewriter with the virus to change the code randomly each 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Renumber registers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order of conditional (if/else) statements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Reorder independent operations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Replace a low-level algorithm with another (e.g. mergesort and quicksort)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some code that does nothing useful (or is never executed)</a:t>
            </a:r>
            <a:endParaRPr/>
          </a:p>
        </p:txBody>
      </p:sp>
      <p:sp>
        <p:nvSpPr>
          <p:cNvPr id="220" name="Google Shape;22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Metamorphic Code</a:t>
            </a:r>
            <a:endParaRPr/>
          </a:p>
        </p:txBody>
      </p:sp>
      <p:sp>
        <p:nvSpPr>
          <p:cNvPr id="226" name="Google Shape;22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aphicFrame>
        <p:nvGraphicFramePr>
          <p:cNvPr id="227" name="Google Shape;227;p37"/>
          <p:cNvGraphicFramePr/>
          <p:nvPr/>
        </p:nvGraphicFramePr>
        <p:xfrm>
          <a:off x="4572000" y="1522413"/>
          <a:ext cx="3337200" cy="1877485"/>
        </p:xfrm>
        <a:graphic>
          <a:graphicData uri="http://schemas.openxmlformats.org/drawingml/2006/table">
            <a:tbl>
              <a:tblPr>
                <a:noFill/>
                <a:tableStyleId>{1914AAF1-7291-4A9E-ACDD-24249279134B}</a:tableStyleId>
              </a:tblPr>
              <a:tblGrid>
                <a:gridCol w="333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81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Virus code (version 2)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Rewriter (version 2)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8" name="Google Shape;228;p37"/>
          <p:cNvSpPr txBox="1"/>
          <p:nvPr/>
        </p:nvSpPr>
        <p:spPr>
          <a:xfrm>
            <a:off x="629400" y="1175675"/>
            <a:ext cx="321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Metamorphic Virus</a:t>
            </a:r>
            <a:endParaRPr/>
          </a:p>
        </p:txBody>
      </p:sp>
      <p:sp>
        <p:nvSpPr>
          <p:cNvPr id="229" name="Google Shape;229;p37"/>
          <p:cNvSpPr txBox="1"/>
          <p:nvPr/>
        </p:nvSpPr>
        <p:spPr>
          <a:xfrm>
            <a:off x="4571938" y="1175675"/>
            <a:ext cx="321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Metamorphic</a:t>
            </a:r>
            <a:r>
              <a:rPr lang="en"/>
              <a:t> Virus</a:t>
            </a:r>
            <a:endParaRPr/>
          </a:p>
        </p:txBody>
      </p:sp>
      <p:sp>
        <p:nvSpPr>
          <p:cNvPr id="230" name="Google Shape;230;p37"/>
          <p:cNvSpPr txBox="1"/>
          <p:nvPr/>
        </p:nvSpPr>
        <p:spPr>
          <a:xfrm>
            <a:off x="568050" y="3650475"/>
            <a:ext cx="3337200" cy="8313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rewriter code says: “Construct a semantically different version of this virus, and spread the new version”</a:t>
            </a:r>
            <a:endParaRPr/>
          </a:p>
        </p:txBody>
      </p:sp>
      <p:graphicFrame>
        <p:nvGraphicFramePr>
          <p:cNvPr id="231" name="Google Shape;231;p37"/>
          <p:cNvGraphicFramePr/>
          <p:nvPr/>
        </p:nvGraphicFramePr>
        <p:xfrm>
          <a:off x="568050" y="1522422"/>
          <a:ext cx="3337200" cy="1877485"/>
        </p:xfrm>
        <a:graphic>
          <a:graphicData uri="http://schemas.openxmlformats.org/drawingml/2006/table">
            <a:tbl>
              <a:tblPr>
                <a:noFill/>
                <a:tableStyleId>{1914AAF1-7291-4A9E-ACDD-24249279134B}</a:tableStyleId>
              </a:tblPr>
              <a:tblGrid>
                <a:gridCol w="333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81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Virus code (version 1)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Rewriter (version 1)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2" name="Google Shape;232;p37"/>
          <p:cNvSpPr txBox="1"/>
          <p:nvPr/>
        </p:nvSpPr>
        <p:spPr>
          <a:xfrm>
            <a:off x="4572000" y="3650475"/>
            <a:ext cx="33372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The rewriter code itself can also be modified!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Metamorphic Code: Defenses</a:t>
            </a:r>
            <a:endParaRPr/>
          </a:p>
        </p:txBody>
      </p:sp>
      <p:sp>
        <p:nvSpPr>
          <p:cNvPr id="238" name="Google Shape;238;p3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Behavioral detection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to analyze behavior instead of syntax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 at the effect of the instructions, not the appearance of the instructions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Antivirus company analyzes a new virus to find a behavioral signature, and antivirus software analyzes code for the behavioral signature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Subverting behavioral detection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Delay analysis by waiting a long time before executing malcode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Detect that the code is being analyzed (e.g. running in a debugger or a virtual machine) and choose different behavior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Antivirus can look for these subversion strategies and skip over them</a:t>
            </a:r>
            <a:endParaRPr/>
          </a:p>
        </p:txBody>
      </p:sp>
      <p:sp>
        <p:nvSpPr>
          <p:cNvPr id="239" name="Google Shape;239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Defense: Flag Unfamiliar Code</a:t>
            </a:r>
            <a:endParaRPr/>
          </a:p>
        </p:txBody>
      </p:sp>
      <p:sp>
        <p:nvSpPr>
          <p:cNvPr id="245" name="Google Shape;245;p3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impossible to write a perfect algorithm to separate malicious code from safe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perfect algorithm reduces to the halting problem, which is unsolvable (and out of scope)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Antivirus software instead looks for new, unfamiliar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 a central repository of previously-seen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some code has never been seen before, treat it as more suspicious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central repository can store secure cryptographic hashes of previously-seen code snippets for efficiency (the software hashes code and see if the hash matches a hash in the repository)</a:t>
            </a:r>
            <a:endParaRPr/>
          </a:p>
        </p:txBody>
      </p:sp>
      <p:sp>
        <p:nvSpPr>
          <p:cNvPr id="246" name="Google Shape;2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Defense: Flag Unfamiliar Code</a:t>
            </a:r>
            <a:endParaRPr/>
          </a:p>
        </p:txBody>
      </p:sp>
      <p:sp>
        <p:nvSpPr>
          <p:cNvPr id="252" name="Google Shape;252;p4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Flagging unfamiliar code is a powerful defense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have a detector for malicious behavior (e.g. signature detection)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Now you also have a strategy for people avoiding your first detector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Attacker is in trouble either way: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attacker doesn’t modify the code for each propagation, it will have a detectable signature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attacker modifies the code each time, it always appears as new and suspicious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avoiding one strategy, the attacker will be caught by the other strategy!</a:t>
            </a:r>
            <a:endParaRPr/>
          </a:p>
        </p:txBody>
      </p:sp>
      <p:sp>
        <p:nvSpPr>
          <p:cNvPr id="253" name="Google Shape;253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Viruses</a:t>
            </a:r>
            <a:endParaRPr/>
          </a:p>
        </p:txBody>
      </p:sp>
      <p:sp>
        <p:nvSpPr>
          <p:cNvPr id="259" name="Google Shape;259;p4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Polymorphism and metamorphism can cause a single virus to be incorrectly counted as thousands of different viruses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Antivirus companies may want to exaggerate the number of different viruses to convince the public to buy their software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Antivirus companies may create signatures for every variant of a virus, then advertise the number of signatures in their software (even though fewer, stronger signatures would be better)</a:t>
            </a:r>
            <a:endParaRPr/>
          </a:p>
        </p:txBody>
      </p:sp>
      <p:sp>
        <p:nvSpPr>
          <p:cNvPr id="260" name="Google Shape;26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Worms</a:t>
            </a:r>
            <a:endParaRPr/>
          </a:p>
        </p:txBody>
      </p:sp>
      <p:sp>
        <p:nvSpPr>
          <p:cNvPr id="276" name="Google Shape;27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Worms</a:t>
            </a:r>
            <a:endParaRPr/>
          </a:p>
        </p:txBody>
      </p:sp>
      <p:sp>
        <p:nvSpPr>
          <p:cNvPr id="282" name="Google Shape;282;p4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Worm</a:t>
            </a:r>
            <a:r>
              <a:rPr lang="en"/>
              <a:t>: Code that does not require user action to propagate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infects a computer by altering some already-running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Unlike malware, no user interaction is required for the worm to spread to other users</a:t>
            </a:r>
            <a:endParaRPr/>
          </a:p>
        </p:txBody>
      </p:sp>
      <p:sp>
        <p:nvSpPr>
          <p:cNvPr id="283" name="Google Shape;283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Time: Types of Detectors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Intrusion Detection System (NIDS): Installed on the network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Benefits: Cheap, easy to scale, simple management, end systems unaffected, small TCB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Drawbacks: Inconsistent interpretation (leads to evasion attacks), encrypted traffic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Host-based Intrusion Detection System (HIDS): Installed on the end host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Benefits: Fewer inconsistencies, works with encrypted traffic, works inside the network, performance can scale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Drawbacks: Expensive, evasion attacks still possible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Logging: Analyze logs generated by servers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Benefits: Cheap, fewer inconsistencies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Drawbacks: Only detects attacks after they happen, evasion attacks still possible, attacker could change the logs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Propagation Strategies</a:t>
            </a:r>
            <a:endParaRPr/>
          </a:p>
        </p:txBody>
      </p:sp>
      <p:sp>
        <p:nvSpPr>
          <p:cNvPr id="289" name="Google Shape;289;p4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the worm find new users to infect?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Randomly choose machines: generate a random 32-bit IP address and try connecting to 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worms: Use Google searches to find victims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Scanning: Look for targets (can be limited by bandwidth)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Target lists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Pre-generated lists (hit lists)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Lists of users stored on infected hosts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Query a third-party server that lists other servers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Passive: Wait for another user to contact you, and reply with the infection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the worm force code to run?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Buffer overflows for code injection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web worm might propagate with an XSS vulnerability</a:t>
            </a:r>
            <a:endParaRPr/>
          </a:p>
        </p:txBody>
      </p:sp>
      <p:sp>
        <p:nvSpPr>
          <p:cNvPr id="290" name="Google Shape;290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Worm Propagation</a:t>
            </a:r>
            <a:endParaRPr/>
          </a:p>
        </p:txBody>
      </p:sp>
      <p:sp>
        <p:nvSpPr>
          <p:cNvPr id="296" name="Google Shape;296;p4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7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Worms can potentially spread extremely quickly because they parallelize the process of propagating/replicating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computers infected = more computers to spread the worm further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Viruses have the same property, but usually spread more slowly, since user action is needed to activate the virus</a:t>
            </a:r>
            <a:endParaRPr/>
          </a:p>
        </p:txBody>
      </p:sp>
      <p:sp>
        <p:nvSpPr>
          <p:cNvPr id="297" name="Google Shape;297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98" name="Google Shape;298;p46"/>
          <p:cNvSpPr/>
          <p:nvPr/>
        </p:nvSpPr>
        <p:spPr>
          <a:xfrm>
            <a:off x="2604150" y="3006025"/>
            <a:ext cx="341100" cy="34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46"/>
          <p:cNvSpPr/>
          <p:nvPr/>
        </p:nvSpPr>
        <p:spPr>
          <a:xfrm>
            <a:off x="1384950" y="3611650"/>
            <a:ext cx="341100" cy="34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46"/>
          <p:cNvSpPr/>
          <p:nvPr/>
        </p:nvSpPr>
        <p:spPr>
          <a:xfrm>
            <a:off x="3823350" y="3611650"/>
            <a:ext cx="341100" cy="34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1" name="Google Shape;301;p46"/>
          <p:cNvCxnSpPr>
            <a:stCxn id="298" idx="2"/>
            <a:endCxn id="299" idx="0"/>
          </p:cNvCxnSpPr>
          <p:nvPr/>
        </p:nvCxnSpPr>
        <p:spPr>
          <a:xfrm flipH="1">
            <a:off x="1555500" y="3347125"/>
            <a:ext cx="1219200" cy="26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46"/>
          <p:cNvCxnSpPr>
            <a:stCxn id="298" idx="2"/>
            <a:endCxn id="300" idx="0"/>
          </p:cNvCxnSpPr>
          <p:nvPr/>
        </p:nvCxnSpPr>
        <p:spPr>
          <a:xfrm>
            <a:off x="2774700" y="3347125"/>
            <a:ext cx="1219200" cy="26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3" name="Google Shape;303;p46"/>
          <p:cNvSpPr/>
          <p:nvPr/>
        </p:nvSpPr>
        <p:spPr>
          <a:xfrm>
            <a:off x="775350" y="4105025"/>
            <a:ext cx="341100" cy="34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6"/>
          <p:cNvSpPr/>
          <p:nvPr/>
        </p:nvSpPr>
        <p:spPr>
          <a:xfrm>
            <a:off x="1994550" y="4105025"/>
            <a:ext cx="341100" cy="34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5" name="Google Shape;305;p46"/>
          <p:cNvCxnSpPr>
            <a:stCxn id="299" idx="2"/>
            <a:endCxn id="303" idx="0"/>
          </p:cNvCxnSpPr>
          <p:nvPr/>
        </p:nvCxnSpPr>
        <p:spPr>
          <a:xfrm flipH="1">
            <a:off x="945900" y="3952750"/>
            <a:ext cx="609600" cy="1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46"/>
          <p:cNvCxnSpPr>
            <a:stCxn id="299" idx="2"/>
            <a:endCxn id="304" idx="0"/>
          </p:cNvCxnSpPr>
          <p:nvPr/>
        </p:nvCxnSpPr>
        <p:spPr>
          <a:xfrm>
            <a:off x="1555500" y="3952750"/>
            <a:ext cx="609600" cy="1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" name="Google Shape;307;p46"/>
          <p:cNvSpPr/>
          <p:nvPr/>
        </p:nvSpPr>
        <p:spPr>
          <a:xfrm>
            <a:off x="3213750" y="4105225"/>
            <a:ext cx="341100" cy="34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46"/>
          <p:cNvSpPr/>
          <p:nvPr/>
        </p:nvSpPr>
        <p:spPr>
          <a:xfrm>
            <a:off x="4432950" y="4105225"/>
            <a:ext cx="341100" cy="34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9" name="Google Shape;309;p46"/>
          <p:cNvCxnSpPr>
            <a:stCxn id="300" idx="2"/>
            <a:endCxn id="307" idx="0"/>
          </p:cNvCxnSpPr>
          <p:nvPr/>
        </p:nvCxnSpPr>
        <p:spPr>
          <a:xfrm flipH="1">
            <a:off x="3384300" y="3952750"/>
            <a:ext cx="609600" cy="1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46"/>
          <p:cNvCxnSpPr>
            <a:stCxn id="300" idx="2"/>
            <a:endCxn id="308" idx="0"/>
          </p:cNvCxnSpPr>
          <p:nvPr/>
        </p:nvCxnSpPr>
        <p:spPr>
          <a:xfrm>
            <a:off x="3993900" y="3952750"/>
            <a:ext cx="609600" cy="15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1" name="Google Shape;311;p46"/>
          <p:cNvSpPr/>
          <p:nvPr/>
        </p:nvSpPr>
        <p:spPr>
          <a:xfrm>
            <a:off x="470550" y="4587025"/>
            <a:ext cx="341100" cy="34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2" name="Google Shape;312;p46"/>
          <p:cNvCxnSpPr>
            <a:stCxn id="303" idx="2"/>
            <a:endCxn id="311" idx="0"/>
          </p:cNvCxnSpPr>
          <p:nvPr/>
        </p:nvCxnSpPr>
        <p:spPr>
          <a:xfrm flipH="1">
            <a:off x="641100" y="4446125"/>
            <a:ext cx="304800" cy="14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3" name="Google Shape;313;p46"/>
          <p:cNvSpPr/>
          <p:nvPr/>
        </p:nvSpPr>
        <p:spPr>
          <a:xfrm>
            <a:off x="1080150" y="4587025"/>
            <a:ext cx="341100" cy="34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4" name="Google Shape;314;p46"/>
          <p:cNvCxnSpPr>
            <a:stCxn id="303" idx="2"/>
            <a:endCxn id="313" idx="0"/>
          </p:cNvCxnSpPr>
          <p:nvPr/>
        </p:nvCxnSpPr>
        <p:spPr>
          <a:xfrm>
            <a:off x="945900" y="4446125"/>
            <a:ext cx="304800" cy="14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" name="Google Shape;315;p46"/>
          <p:cNvSpPr/>
          <p:nvPr/>
        </p:nvSpPr>
        <p:spPr>
          <a:xfrm>
            <a:off x="1689750" y="4587175"/>
            <a:ext cx="341100" cy="34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6" name="Google Shape;316;p46"/>
          <p:cNvCxnSpPr>
            <a:stCxn id="304" idx="2"/>
            <a:endCxn id="315" idx="0"/>
          </p:cNvCxnSpPr>
          <p:nvPr/>
        </p:nvCxnSpPr>
        <p:spPr>
          <a:xfrm flipH="1">
            <a:off x="1860300" y="4446125"/>
            <a:ext cx="304800" cy="14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7" name="Google Shape;317;p46"/>
          <p:cNvSpPr/>
          <p:nvPr/>
        </p:nvSpPr>
        <p:spPr>
          <a:xfrm>
            <a:off x="2299350" y="4587175"/>
            <a:ext cx="341100" cy="34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8" name="Google Shape;318;p46"/>
          <p:cNvCxnSpPr>
            <a:stCxn id="304" idx="2"/>
            <a:endCxn id="317" idx="0"/>
          </p:cNvCxnSpPr>
          <p:nvPr/>
        </p:nvCxnSpPr>
        <p:spPr>
          <a:xfrm>
            <a:off x="2165100" y="4446125"/>
            <a:ext cx="304800" cy="14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9" name="Google Shape;319;p46"/>
          <p:cNvSpPr/>
          <p:nvPr/>
        </p:nvSpPr>
        <p:spPr>
          <a:xfrm>
            <a:off x="2906275" y="4587175"/>
            <a:ext cx="341100" cy="34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0" name="Google Shape;320;p46"/>
          <p:cNvCxnSpPr>
            <a:stCxn id="307" idx="2"/>
            <a:endCxn id="319" idx="0"/>
          </p:cNvCxnSpPr>
          <p:nvPr/>
        </p:nvCxnSpPr>
        <p:spPr>
          <a:xfrm flipH="1">
            <a:off x="3076800" y="4446325"/>
            <a:ext cx="307500" cy="14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1" name="Google Shape;321;p46"/>
          <p:cNvSpPr/>
          <p:nvPr/>
        </p:nvSpPr>
        <p:spPr>
          <a:xfrm>
            <a:off x="3515875" y="4587175"/>
            <a:ext cx="341100" cy="34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2" name="Google Shape;322;p46"/>
          <p:cNvCxnSpPr>
            <a:stCxn id="307" idx="2"/>
            <a:endCxn id="321" idx="0"/>
          </p:cNvCxnSpPr>
          <p:nvPr/>
        </p:nvCxnSpPr>
        <p:spPr>
          <a:xfrm>
            <a:off x="3384300" y="4446325"/>
            <a:ext cx="302100" cy="14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3" name="Google Shape;323;p46"/>
          <p:cNvSpPr/>
          <p:nvPr/>
        </p:nvSpPr>
        <p:spPr>
          <a:xfrm>
            <a:off x="4125475" y="4587325"/>
            <a:ext cx="341100" cy="34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4" name="Google Shape;324;p46"/>
          <p:cNvCxnSpPr>
            <a:stCxn id="308" idx="2"/>
            <a:endCxn id="323" idx="0"/>
          </p:cNvCxnSpPr>
          <p:nvPr/>
        </p:nvCxnSpPr>
        <p:spPr>
          <a:xfrm flipH="1">
            <a:off x="4296000" y="4446325"/>
            <a:ext cx="307500" cy="14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46"/>
          <p:cNvSpPr/>
          <p:nvPr/>
        </p:nvSpPr>
        <p:spPr>
          <a:xfrm>
            <a:off x="4735075" y="4587325"/>
            <a:ext cx="341100" cy="34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6" name="Google Shape;326;p46"/>
          <p:cNvCxnSpPr>
            <a:stCxn id="308" idx="2"/>
            <a:endCxn id="325" idx="0"/>
          </p:cNvCxnSpPr>
          <p:nvPr/>
        </p:nvCxnSpPr>
        <p:spPr>
          <a:xfrm>
            <a:off x="4603500" y="4446325"/>
            <a:ext cx="302100" cy="14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" name="Google Shape;327;p46"/>
          <p:cNvSpPr txBox="1"/>
          <p:nvPr/>
        </p:nvSpPr>
        <p:spPr>
          <a:xfrm>
            <a:off x="5371950" y="3515875"/>
            <a:ext cx="3100500" cy="8313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each infected computer can infect two more computers, we get exponential growth!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333" name="Google Shape;333;p4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Worm Propagation</a:t>
            </a:r>
            <a:endParaRPr/>
          </a:p>
        </p:txBody>
      </p:sp>
      <p:sp>
        <p:nvSpPr>
          <p:cNvPr id="334" name="Google Shape;334;p4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22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Worm propagation can be modeled as an infectious epidemic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use the same models that biologists use to model the spread of infectious diseases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spread of the worm depends on: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size of the population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proportion of the population vulnerable to infection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number of infected hosts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contact rate (how often an infected host communicates with other hosts)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40" name="Google Shape;340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Worm Propagation</a:t>
            </a:r>
            <a:endParaRPr/>
          </a:p>
        </p:txBody>
      </p:sp>
      <p:sp>
        <p:nvSpPr>
          <p:cNvPr id="341" name="Google Shape;341;p4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34089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number of infected hosts grows </a:t>
            </a:r>
            <a:r>
              <a:rPr lang="en" b="1"/>
              <a:t>logistically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 growth is exponential:</a:t>
            </a:r>
            <a:br>
              <a:rPr lang="en"/>
            </a:br>
            <a:r>
              <a:rPr lang="en"/>
              <a:t>More infected hosts = more opportunities to infect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Later growth slows down: Harder to find new non-infected hosts to infect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growth is a good model for worm propagation</a:t>
            </a:r>
            <a:endParaRPr/>
          </a:p>
        </p:txBody>
      </p:sp>
      <p:pic>
        <p:nvPicPr>
          <p:cNvPr id="342" name="Google Shape;342;p48"/>
          <p:cNvPicPr preferRelativeResize="0"/>
          <p:nvPr/>
        </p:nvPicPr>
        <p:blipFill rotWithShape="1">
          <a:blip r:embed="rId3">
            <a:alphaModFix/>
          </a:blip>
          <a:srcRect t="3316"/>
          <a:stretch/>
        </p:blipFill>
        <p:spPr>
          <a:xfrm>
            <a:off x="3607400" y="1194925"/>
            <a:ext cx="4865050" cy="385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Worms: Morris Worm</a:t>
            </a:r>
            <a:endParaRPr/>
          </a:p>
        </p:txBody>
      </p:sp>
      <p:sp>
        <p:nvSpPr>
          <p:cNvPr id="348" name="Google Shape;348;p4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Morris Worm</a:t>
            </a:r>
            <a:r>
              <a:rPr lang="en"/>
              <a:t>: November 2, 1988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Generally considered the first Internet worm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Influenced generations of future worms (and malware)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Strategies to infect systems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Exploit multiple buffer overflows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Guess common passwords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Activate a “debug” configuration option that provided shell access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Exploit common user accounts across different machines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Strategies to find users to infect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Scan local subnet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Machines listed in the system’s network configuration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 through user files for mention of remote hosts</a:t>
            </a:r>
            <a:endParaRPr/>
          </a:p>
        </p:txBody>
      </p:sp>
      <p:sp>
        <p:nvSpPr>
          <p:cNvPr id="349" name="Google Shape;349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Worms: Code Red</a:t>
            </a:r>
            <a:endParaRPr/>
          </a:p>
        </p:txBody>
      </p:sp>
      <p:sp>
        <p:nvSpPr>
          <p:cNvPr id="355" name="Google Shape;355;p5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Code Red</a:t>
            </a:r>
            <a:r>
              <a:rPr lang="en"/>
              <a:t>: July 13, 2001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Generally considered the start of the “modern era” of worms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Payload: Defacing vulnerable websites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a “hacked” message on English-language websites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Payload: DoS attack against the US White House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the first 20 days of every month, focus on spreading to other computers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the rest of the month, flood the White House’s website’s IP address with packets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Forced the White House to change its website’s IP address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Strategies to infect systems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Exploit buffer overflow in Microsoft IIS web servers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Vulnerable by default in many systems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vulnerability and fix were announced one month earlier</a:t>
            </a:r>
            <a:endParaRPr/>
          </a:p>
        </p:txBody>
      </p:sp>
      <p:sp>
        <p:nvSpPr>
          <p:cNvPr id="356" name="Google Shape;356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Worms: Code Red</a:t>
            </a:r>
            <a:endParaRPr/>
          </a:p>
        </p:txBody>
      </p:sp>
      <p:sp>
        <p:nvSpPr>
          <p:cNvPr id="362" name="Google Shape;362;p5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Strategies to find users to infect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scanning of 32-bit IP address space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 a PRNG to generate a (pseudo)random 32-bit IP address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Try connecting to it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connection successful, try infecting it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not, generate another IP address and repeat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release (July 13, 2001): Every instance used the same PRNG seed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Worm spread was linear: every infected machine tried to infect the same computers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Revision (July 19, 2001): PRNG is seeded differently for every machine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Worm spread is now logistic!</a:t>
            </a:r>
            <a:endParaRPr/>
          </a:p>
        </p:txBody>
      </p:sp>
      <p:sp>
        <p:nvSpPr>
          <p:cNvPr id="363" name="Google Shape;363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369" name="Google Shape;369;p5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Worms: Code Red</a:t>
            </a:r>
            <a:endParaRPr/>
          </a:p>
        </p:txBody>
      </p:sp>
      <p:sp>
        <p:nvSpPr>
          <p:cNvPr id="370" name="Google Shape;370;p5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Red took 13 hours to reach peak infection rate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Ideas for speeding up the infection rate of Code Red [TODO wording]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Preseed to skip the initial ramp-up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Scan faster: 100 times per second instead of 10 times per second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Scan smarter: Self-coordinated scanning techniques with shutoff strategies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Ideas were validated in simulation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Warhol worms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Idea: Spread as fast as possible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Defenses against Warhol worms need to be automated: not enough time to manually defend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[TODO takeaway?]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Worms: Slammer</a:t>
            </a:r>
            <a:endParaRPr/>
          </a:p>
        </p:txBody>
      </p:sp>
      <p:sp>
        <p:nvSpPr>
          <p:cNvPr id="376" name="Google Shape;376;p5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625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Strategies to infect systems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UDP instead of TCP to infect other computers (faster, avoid a three-way handshake)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Entire worm fits in a single UDP packet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Stateless spreading: Sending one packet is enough to infect a new computer (“fire and forget”)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Result: Extremely quick spread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75,000+ hosts infected in under 10 minutes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infected hosts doubled every 8.5 seconds</a:t>
            </a:r>
            <a:endParaRPr/>
          </a:p>
        </p:txBody>
      </p:sp>
      <p:sp>
        <p:nvSpPr>
          <p:cNvPr id="377" name="Google Shape;377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pic>
        <p:nvPicPr>
          <p:cNvPr id="378" name="Google Shape;378;p53"/>
          <p:cNvPicPr preferRelativeResize="0"/>
          <p:nvPr/>
        </p:nvPicPr>
        <p:blipFill rotWithShape="1">
          <a:blip r:embed="rId3">
            <a:alphaModFix/>
          </a:blip>
          <a:srcRect t="13314"/>
          <a:stretch/>
        </p:blipFill>
        <p:spPr>
          <a:xfrm>
            <a:off x="4419600" y="1246825"/>
            <a:ext cx="4139525" cy="28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3"/>
          <p:cNvSpPr txBox="1"/>
          <p:nvPr/>
        </p:nvSpPr>
        <p:spPr>
          <a:xfrm>
            <a:off x="4584663" y="4135800"/>
            <a:ext cx="3809400" cy="8313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Slammer was so fast that it overwhelmed the Internet: No more packets could be sent, slowing the exponential growth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Worms: Witty</a:t>
            </a:r>
            <a:endParaRPr/>
          </a:p>
        </p:txBody>
      </p:sp>
      <p:sp>
        <p:nvSpPr>
          <p:cNvPr id="385" name="Google Shape;385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386" name="Google Shape;386;p5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Slammer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Targeted network intrusion detection sensors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Released ~36 hours after the vulnerability and patch were disclosed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Payload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Propagate to other users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Delete random blocks on the filesystem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Time: Detection Accuracy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198500" y="1128550"/>
            <a:ext cx="8520600" cy="39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main types of detector errors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False positive: Detector alerts when there is no attack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False negative: Detector fails to alert when there is an attack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Detector accuracy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False positive rate (FPR): The probability the detector alerts, given there is no attack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False negative rate (FNR): The probability the detector does not alert, given there is an attack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Designing a good detector involves considering tradeoffs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What is the rate of attacks on your system?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How much does a false positive cost in your system?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How much does a false negative cost in your system?</a:t>
            </a:r>
            <a:endParaRPr sz="1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Accurate detection is very challenging if the base rate of attacks is low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Detectors can be combined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Parallel: Fewer false negatives, more false positives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Series: Fewer false positives, more false negatives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Worms: Stuxnet</a:t>
            </a:r>
            <a:endParaRPr/>
          </a:p>
        </p:txBody>
      </p:sp>
      <p:sp>
        <p:nvSpPr>
          <p:cNvPr id="392" name="Google Shape;392;p5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Stuxnet</a:t>
            </a:r>
            <a:r>
              <a:rPr lang="en"/>
              <a:t>: Discovered July 2010, released approximately March 2010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Strategies to infect systems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four zero-days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Recall zero-day: A vulnerability not known to the security community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Unprecedented cost to create the worm: zero-days are extremely valuable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Hide code on Windows drivers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Attacker stole private keys for certificates from certificate authorities to sign the code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Signed code is trusted by the victim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Strategies to find users to infect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 spread with USB flash drives (similar to virus)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Once inside a network, spread within the network using Windows Remote Procedure Call (RPC) scanning</a:t>
            </a:r>
            <a:endParaRPr/>
          </a:p>
        </p:txBody>
      </p:sp>
      <p:sp>
        <p:nvSpPr>
          <p:cNvPr id="393" name="Google Shape;393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Worms: Stuxnet</a:t>
            </a:r>
            <a:endParaRPr/>
          </a:p>
        </p:txBody>
      </p:sp>
      <p:sp>
        <p:nvSpPr>
          <p:cNvPr id="399" name="Google Shape;399;p56"/>
          <p:cNvSpPr txBox="1">
            <a:spLocks noGrp="1"/>
          </p:cNvSpPr>
          <p:nvPr>
            <p:ph type="body" idx="1"/>
          </p:nvPr>
        </p:nvSpPr>
        <p:spPr>
          <a:xfrm>
            <a:off x="198500" y="1205550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Payload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Designed to only activate under very specific circumstances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most computers, do nothing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computers connected to centrifuges operating at 807–1,210 Hz…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… which are probably used for enriching uranium for nuclear weapons in Iran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Increase the speed above the limit, causing the centrifuge to physically fly apart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Send fake readings from the control system indicating normal operation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Drop the frequency back to normal range once the centrifuge is broken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Researchers later deduced that Stuxnet was created by the United States and Israel to target Iran’s nuclear program</a:t>
            </a:r>
            <a:endParaRPr/>
          </a:p>
        </p:txBody>
      </p:sp>
      <p:sp>
        <p:nvSpPr>
          <p:cNvPr id="400" name="Google Shape;400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Worms: WannaCry</a:t>
            </a:r>
            <a:endParaRPr/>
          </a:p>
        </p:txBody>
      </p:sp>
      <p:sp>
        <p:nvSpPr>
          <p:cNvPr id="406" name="Google Shape;406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407" name="Google Shape;407;p5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Ransomware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 data on the infected computer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Demand a Bitcoin payment in exchange for recovering the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WannaCry: May 2017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worm that infected computers with ransomware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worm escaped early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ransomware payload was not fully tested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little profit for the attackers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many businesses disrupted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much data destroyed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US and UK believe that North Korea was responsible for the worm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Worms: NotPetya</a:t>
            </a:r>
            <a:endParaRPr/>
          </a:p>
        </p:txBody>
      </p:sp>
      <p:sp>
        <p:nvSpPr>
          <p:cNvPr id="413" name="Google Shape;413;p5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NotPetya: 2017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worm deliberately launched by Russia against Ukraine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Strategies to infect systems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corrupted update to MeDoc, a Ukrainian tax software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Spread within an institution using a Windows vulnerability called Eternal Blue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Spread within an institution using Mimikatz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Takes advantage of windows transitive authorization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you’re running on the admin’s machine, you can take over the domain controller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you are running on the domain controller, you can take over every computer!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Payload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Wiped machines (deleted all data)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Claimed to be ransomware (only encrypting the data)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Shut down many global companies, including Mersk</a:t>
            </a:r>
            <a:endParaRPr/>
          </a:p>
        </p:txBody>
      </p:sp>
      <p:sp>
        <p:nvSpPr>
          <p:cNvPr id="414" name="Google Shape;414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Infection Cleanup and Rootkits</a:t>
            </a:r>
            <a:endParaRPr/>
          </a:p>
        </p:txBody>
      </p:sp>
      <p:sp>
        <p:nvSpPr>
          <p:cNvPr id="420" name="Google Shape;420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Infection Cleanup</a:t>
            </a:r>
            <a:endParaRPr/>
          </a:p>
        </p:txBody>
      </p:sp>
      <p:sp>
        <p:nvSpPr>
          <p:cNvPr id="426" name="Google Shape;426;p6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find malware on a system, how do we get rid of it?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require restoring and repairing many files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Antivirus companies sell software that helps with disinfection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the malware executed with administrator privileges?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entire computer is potentially compromised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operating system might be compromised too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Best solution: Rebuild the system from data backups and a fresh copy of the operating system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malware infected the tools used to rebuild the operating system?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no good way of cleaning up malware using only tools in the system!</a:t>
            </a:r>
            <a:endParaRPr/>
          </a:p>
        </p:txBody>
      </p:sp>
      <p:sp>
        <p:nvSpPr>
          <p:cNvPr id="427" name="Google Shape;427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Reflections on Trusting Trust</a:t>
            </a:r>
            <a:endParaRPr/>
          </a:p>
        </p:txBody>
      </p:sp>
      <p:sp>
        <p:nvSpPr>
          <p:cNvPr id="433" name="Google Shape;433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434" name="Google Shape;434;p6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idea is from a Turing award lecture (Ken Thompson, 1984)</a:t>
            </a:r>
            <a:endParaRPr/>
          </a:p>
        </p:txBody>
      </p:sp>
      <p:sp>
        <p:nvSpPr>
          <p:cNvPr id="435" name="Google Shape;435;p61"/>
          <p:cNvSpPr/>
          <p:nvPr/>
        </p:nvSpPr>
        <p:spPr>
          <a:xfrm>
            <a:off x="673425" y="2222775"/>
            <a:ext cx="1805700" cy="114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source code</a:t>
            </a:r>
            <a:endParaRPr/>
          </a:p>
        </p:txBody>
      </p:sp>
      <p:sp>
        <p:nvSpPr>
          <p:cNvPr id="436" name="Google Shape;436;p61"/>
          <p:cNvSpPr txBox="1"/>
          <p:nvPr/>
        </p:nvSpPr>
        <p:spPr>
          <a:xfrm>
            <a:off x="673425" y="3686825"/>
            <a:ext cx="40407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operation: The source code is compiled into the executable. The executable is run.</a:t>
            </a:r>
            <a:endParaRPr/>
          </a:p>
        </p:txBody>
      </p:sp>
      <p:sp>
        <p:nvSpPr>
          <p:cNvPr id="437" name="Google Shape;437;p61"/>
          <p:cNvSpPr/>
          <p:nvPr/>
        </p:nvSpPr>
        <p:spPr>
          <a:xfrm>
            <a:off x="6831975" y="2223725"/>
            <a:ext cx="1640400" cy="114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executable</a:t>
            </a:r>
            <a:endParaRPr/>
          </a:p>
        </p:txBody>
      </p:sp>
      <p:sp>
        <p:nvSpPr>
          <p:cNvPr id="438" name="Google Shape;438;p61"/>
          <p:cNvSpPr/>
          <p:nvPr/>
        </p:nvSpPr>
        <p:spPr>
          <a:xfrm>
            <a:off x="4104150" y="2222775"/>
            <a:ext cx="1102800" cy="114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 executable</a:t>
            </a:r>
            <a:endParaRPr/>
          </a:p>
        </p:txBody>
      </p:sp>
      <p:cxnSp>
        <p:nvCxnSpPr>
          <p:cNvPr id="439" name="Google Shape;439;p61"/>
          <p:cNvCxnSpPr>
            <a:stCxn id="435" idx="3"/>
            <a:endCxn id="438" idx="1"/>
          </p:cNvCxnSpPr>
          <p:nvPr/>
        </p:nvCxnSpPr>
        <p:spPr>
          <a:xfrm>
            <a:off x="2479125" y="2793675"/>
            <a:ext cx="162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" name="Google Shape;440;p61"/>
          <p:cNvCxnSpPr>
            <a:stCxn id="438" idx="3"/>
            <a:endCxn id="437" idx="1"/>
          </p:cNvCxnSpPr>
          <p:nvPr/>
        </p:nvCxnSpPr>
        <p:spPr>
          <a:xfrm>
            <a:off x="5206950" y="2793675"/>
            <a:ext cx="16251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Reflections on Trusting Trust</a:t>
            </a:r>
            <a:endParaRPr/>
          </a:p>
        </p:txBody>
      </p:sp>
      <p:sp>
        <p:nvSpPr>
          <p:cNvPr id="446" name="Google Shape;446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447" name="Google Shape;447;p62"/>
          <p:cNvSpPr txBox="1"/>
          <p:nvPr/>
        </p:nvSpPr>
        <p:spPr>
          <a:xfrm>
            <a:off x="5416774" y="3677075"/>
            <a:ext cx="30555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an attacker has compromised the login executable!</a:t>
            </a:r>
            <a:endParaRPr/>
          </a:p>
        </p:txBody>
      </p:sp>
      <p:sp>
        <p:nvSpPr>
          <p:cNvPr id="448" name="Google Shape;448;p62"/>
          <p:cNvSpPr txBox="1"/>
          <p:nvPr/>
        </p:nvSpPr>
        <p:spPr>
          <a:xfrm>
            <a:off x="5416774" y="4356525"/>
            <a:ext cx="30555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should recover by re-compiling the legitimate executable.</a:t>
            </a:r>
            <a:endParaRPr/>
          </a:p>
        </p:txBody>
      </p:sp>
      <p:sp>
        <p:nvSpPr>
          <p:cNvPr id="449" name="Google Shape;449;p62"/>
          <p:cNvSpPr/>
          <p:nvPr/>
        </p:nvSpPr>
        <p:spPr>
          <a:xfrm>
            <a:off x="673425" y="2222775"/>
            <a:ext cx="1805700" cy="114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source code</a:t>
            </a:r>
            <a:endParaRPr/>
          </a:p>
        </p:txBody>
      </p:sp>
      <p:sp>
        <p:nvSpPr>
          <p:cNvPr id="450" name="Google Shape;450;p62"/>
          <p:cNvSpPr/>
          <p:nvPr/>
        </p:nvSpPr>
        <p:spPr>
          <a:xfrm>
            <a:off x="6831975" y="2223725"/>
            <a:ext cx="1640400" cy="11418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</a:t>
            </a:r>
            <a:br>
              <a:rPr lang="en"/>
            </a:br>
            <a:r>
              <a:rPr lang="en"/>
              <a:t>login executable</a:t>
            </a:r>
            <a:endParaRPr/>
          </a:p>
        </p:txBody>
      </p:sp>
      <p:sp>
        <p:nvSpPr>
          <p:cNvPr id="451" name="Google Shape;451;p62"/>
          <p:cNvSpPr/>
          <p:nvPr/>
        </p:nvSpPr>
        <p:spPr>
          <a:xfrm>
            <a:off x="4104150" y="2222775"/>
            <a:ext cx="1102800" cy="114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 executable</a:t>
            </a:r>
            <a:endParaRPr/>
          </a:p>
        </p:txBody>
      </p:sp>
      <p:cxnSp>
        <p:nvCxnSpPr>
          <p:cNvPr id="452" name="Google Shape;452;p62"/>
          <p:cNvCxnSpPr>
            <a:stCxn id="449" idx="3"/>
            <a:endCxn id="451" idx="1"/>
          </p:cNvCxnSpPr>
          <p:nvPr/>
        </p:nvCxnSpPr>
        <p:spPr>
          <a:xfrm>
            <a:off x="2479125" y="2793675"/>
            <a:ext cx="162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" name="Google Shape;453;p62"/>
          <p:cNvCxnSpPr>
            <a:stCxn id="451" idx="3"/>
            <a:endCxn id="450" idx="1"/>
          </p:cNvCxnSpPr>
          <p:nvPr/>
        </p:nvCxnSpPr>
        <p:spPr>
          <a:xfrm>
            <a:off x="5206950" y="2793675"/>
            <a:ext cx="16251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Reflections on Trusting Trust</a:t>
            </a:r>
            <a:endParaRPr/>
          </a:p>
        </p:txBody>
      </p:sp>
      <p:sp>
        <p:nvSpPr>
          <p:cNvPr id="459" name="Google Shape;459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460" name="Google Shape;460;p63"/>
          <p:cNvSpPr txBox="1"/>
          <p:nvPr/>
        </p:nvSpPr>
        <p:spPr>
          <a:xfrm>
            <a:off x="4328275" y="3491625"/>
            <a:ext cx="3840900" cy="8313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an attacker has compromised the compiler! The malicious compiler produces a malicious login executable.</a:t>
            </a:r>
            <a:endParaRPr/>
          </a:p>
        </p:txBody>
      </p:sp>
      <p:sp>
        <p:nvSpPr>
          <p:cNvPr id="461" name="Google Shape;461;p63"/>
          <p:cNvSpPr/>
          <p:nvPr/>
        </p:nvSpPr>
        <p:spPr>
          <a:xfrm>
            <a:off x="673425" y="2222775"/>
            <a:ext cx="1805700" cy="114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source code</a:t>
            </a:r>
            <a:endParaRPr/>
          </a:p>
        </p:txBody>
      </p:sp>
      <p:sp>
        <p:nvSpPr>
          <p:cNvPr id="462" name="Google Shape;462;p63"/>
          <p:cNvSpPr/>
          <p:nvPr/>
        </p:nvSpPr>
        <p:spPr>
          <a:xfrm>
            <a:off x="6831975" y="2223725"/>
            <a:ext cx="1640400" cy="11418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</a:t>
            </a:r>
            <a:br>
              <a:rPr lang="en"/>
            </a:br>
            <a:r>
              <a:rPr lang="en"/>
              <a:t>login executable</a:t>
            </a:r>
            <a:endParaRPr/>
          </a:p>
        </p:txBody>
      </p:sp>
      <p:sp>
        <p:nvSpPr>
          <p:cNvPr id="463" name="Google Shape;463;p63"/>
          <p:cNvSpPr/>
          <p:nvPr/>
        </p:nvSpPr>
        <p:spPr>
          <a:xfrm>
            <a:off x="4104150" y="2222775"/>
            <a:ext cx="1102800" cy="11418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executable</a:t>
            </a:r>
            <a:endParaRPr/>
          </a:p>
        </p:txBody>
      </p:sp>
      <p:cxnSp>
        <p:nvCxnSpPr>
          <p:cNvPr id="464" name="Google Shape;464;p63"/>
          <p:cNvCxnSpPr>
            <a:stCxn id="461" idx="3"/>
            <a:endCxn id="463" idx="1"/>
          </p:cNvCxnSpPr>
          <p:nvPr/>
        </p:nvCxnSpPr>
        <p:spPr>
          <a:xfrm>
            <a:off x="2479125" y="2793675"/>
            <a:ext cx="162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5" name="Google Shape;465;p63"/>
          <p:cNvCxnSpPr>
            <a:stCxn id="463" idx="3"/>
            <a:endCxn id="462" idx="1"/>
          </p:cNvCxnSpPr>
          <p:nvPr/>
        </p:nvCxnSpPr>
        <p:spPr>
          <a:xfrm>
            <a:off x="5206950" y="2793675"/>
            <a:ext cx="16251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6" name="Google Shape;466;p63"/>
          <p:cNvSpPr txBox="1"/>
          <p:nvPr/>
        </p:nvSpPr>
        <p:spPr>
          <a:xfrm>
            <a:off x="4328275" y="4449025"/>
            <a:ext cx="3801600" cy="4002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should recover by rebuilding the compiler.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Reflections on Trusting Trust</a:t>
            </a:r>
            <a:endParaRPr/>
          </a:p>
        </p:txBody>
      </p:sp>
      <p:sp>
        <p:nvSpPr>
          <p:cNvPr id="472" name="Google Shape;472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473" name="Google Shape;473;p64"/>
          <p:cNvSpPr txBox="1"/>
          <p:nvPr/>
        </p:nvSpPr>
        <p:spPr>
          <a:xfrm>
            <a:off x="3464775" y="3491625"/>
            <a:ext cx="4704300" cy="8313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an attacker has compromised the compiler! The malicious compiler produces a malicious compiler, which creates a malicious login executable.</a:t>
            </a:r>
            <a:endParaRPr/>
          </a:p>
        </p:txBody>
      </p:sp>
      <p:sp>
        <p:nvSpPr>
          <p:cNvPr id="474" name="Google Shape;474;p64"/>
          <p:cNvSpPr/>
          <p:nvPr/>
        </p:nvSpPr>
        <p:spPr>
          <a:xfrm>
            <a:off x="673425" y="2222775"/>
            <a:ext cx="1805700" cy="114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source code</a:t>
            </a:r>
            <a:endParaRPr/>
          </a:p>
        </p:txBody>
      </p:sp>
      <p:sp>
        <p:nvSpPr>
          <p:cNvPr id="475" name="Google Shape;475;p64"/>
          <p:cNvSpPr/>
          <p:nvPr/>
        </p:nvSpPr>
        <p:spPr>
          <a:xfrm>
            <a:off x="6831975" y="2223725"/>
            <a:ext cx="1640400" cy="11418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</a:t>
            </a:r>
            <a:br>
              <a:rPr lang="en"/>
            </a:br>
            <a:r>
              <a:rPr lang="en"/>
              <a:t>login executable</a:t>
            </a:r>
            <a:endParaRPr/>
          </a:p>
        </p:txBody>
      </p:sp>
      <p:sp>
        <p:nvSpPr>
          <p:cNvPr id="476" name="Google Shape;476;p64"/>
          <p:cNvSpPr/>
          <p:nvPr/>
        </p:nvSpPr>
        <p:spPr>
          <a:xfrm>
            <a:off x="4104150" y="2222775"/>
            <a:ext cx="1102800" cy="11418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executable</a:t>
            </a:r>
            <a:endParaRPr/>
          </a:p>
        </p:txBody>
      </p:sp>
      <p:cxnSp>
        <p:nvCxnSpPr>
          <p:cNvPr id="477" name="Google Shape;477;p64"/>
          <p:cNvCxnSpPr>
            <a:stCxn id="474" idx="3"/>
            <a:endCxn id="476" idx="1"/>
          </p:cNvCxnSpPr>
          <p:nvPr/>
        </p:nvCxnSpPr>
        <p:spPr>
          <a:xfrm>
            <a:off x="2479125" y="2793675"/>
            <a:ext cx="162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8" name="Google Shape;478;p64"/>
          <p:cNvCxnSpPr>
            <a:stCxn id="476" idx="3"/>
            <a:endCxn id="475" idx="1"/>
          </p:cNvCxnSpPr>
          <p:nvPr/>
        </p:nvCxnSpPr>
        <p:spPr>
          <a:xfrm>
            <a:off x="5206950" y="2793675"/>
            <a:ext cx="1625100" cy="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9" name="Google Shape;479;p64"/>
          <p:cNvSpPr/>
          <p:nvPr/>
        </p:nvSpPr>
        <p:spPr>
          <a:xfrm>
            <a:off x="673425" y="1296525"/>
            <a:ext cx="1805700" cy="60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 source</a:t>
            </a:r>
            <a:endParaRPr/>
          </a:p>
        </p:txBody>
      </p:sp>
      <p:sp>
        <p:nvSpPr>
          <p:cNvPr id="480" name="Google Shape;480;p64"/>
          <p:cNvSpPr/>
          <p:nvPr/>
        </p:nvSpPr>
        <p:spPr>
          <a:xfrm>
            <a:off x="4104150" y="1296525"/>
            <a:ext cx="1102800" cy="6084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Malicious compiler</a:t>
            </a:r>
            <a:endParaRPr/>
          </a:p>
        </p:txBody>
      </p:sp>
      <p:cxnSp>
        <p:nvCxnSpPr>
          <p:cNvPr id="481" name="Google Shape;481;p64"/>
          <p:cNvCxnSpPr>
            <a:stCxn id="479" idx="3"/>
            <a:endCxn id="480" idx="1"/>
          </p:cNvCxnSpPr>
          <p:nvPr/>
        </p:nvCxnSpPr>
        <p:spPr>
          <a:xfrm>
            <a:off x="2479125" y="1600725"/>
            <a:ext cx="1625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2" name="Google Shape;482;p64"/>
          <p:cNvCxnSpPr>
            <a:stCxn id="480" idx="2"/>
            <a:endCxn id="476" idx="0"/>
          </p:cNvCxnSpPr>
          <p:nvPr/>
        </p:nvCxnSpPr>
        <p:spPr>
          <a:xfrm>
            <a:off x="4655550" y="1904925"/>
            <a:ext cx="0" cy="3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3" name="Google Shape;483;p64"/>
          <p:cNvSpPr txBox="1"/>
          <p:nvPr/>
        </p:nvSpPr>
        <p:spPr>
          <a:xfrm>
            <a:off x="3464775" y="4449025"/>
            <a:ext cx="4704300" cy="4002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Takeaway</a:t>
            </a:r>
            <a:r>
              <a:rPr lang="en"/>
              <a:t>: Trusting existing code can be very hard.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Time: Styles of Detection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Signature-based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Flag any activity that matches the structure of a known attack (blacklisting)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Good at detecting known attacks, but bad at detecting unknown attacks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Specification-based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Specify allowed behavior and flag any behavior that isn’t allowed behavior (whitelisting)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detect unknown attacks, but requires work to manually write specifications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Anomaly-based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 a model of what normal activity looks like. Alert on any activity that deviates from normal activity.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Mostly seen in research papers, not in practice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Behavioral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 for evidence of compromise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cheaply detect new attacks with few false positives, but only detects after the attack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Rootkits</a:t>
            </a:r>
            <a:endParaRPr/>
          </a:p>
        </p:txBody>
      </p:sp>
      <p:sp>
        <p:nvSpPr>
          <p:cNvPr id="489" name="Google Shape;489;p6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Rootkit</a:t>
            </a:r>
            <a:r>
              <a:rPr lang="en"/>
              <a:t>: Malcode in the operating system that hides its presence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 that the operating system controls disk storage, running processes, etc.</a:t>
            </a:r>
            <a:endParaRPr/>
          </a:p>
        </p:txBody>
      </p:sp>
      <p:sp>
        <p:nvSpPr>
          <p:cNvPr id="490" name="Google Shape;490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Rootkit Strategies</a:t>
            </a:r>
            <a:endParaRPr/>
          </a:p>
        </p:txBody>
      </p:sp>
      <p:sp>
        <p:nvSpPr>
          <p:cNvPr id="496" name="Google Shape;496;p6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Hide that the malcode is stored on disk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other processes (e.g. antivirus) try to read the malware, the rootkit reports “file doesn’t exist”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Hide that the malcode is currently running in a process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other processes (e.g. antivirus) list running processes, the rootkit doesn’t report the running malware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Hide inside the startup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Examples: BIOS/EFI firmware, disk controller firmware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startup code can inject malcode into the operating system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Defense: Only run cryptographically signed startup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The TCB (trusted computing base) should be as small as possible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presence of rootkits, we can’t trust the disk or the operating system</a:t>
            </a:r>
            <a:endParaRPr/>
          </a:p>
        </p:txBody>
      </p:sp>
      <p:sp>
        <p:nvSpPr>
          <p:cNvPr id="497" name="Google Shape;497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Rootkits</a:t>
            </a:r>
            <a:endParaRPr/>
          </a:p>
        </p:txBody>
      </p:sp>
      <p:sp>
        <p:nvSpPr>
          <p:cNvPr id="503" name="Google Shape;503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sp>
        <p:nvSpPr>
          <p:cNvPr id="504" name="Google Shape;504;p6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rootkits on disks: Compare scans across systems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 a scan of the disk using the infected computer and record the results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Reboot the computer with a trusted operating system and perform the same scan of the disk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scans are different, the disk has a rootkit!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it harder for attackers to install rootkits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rootkit isn’t saved on disk, it will be deleted on reboot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rootkit is saved on disk, the detection method will find 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Rootkits are can be very hard to detect and eliminate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 the best recovery solution is to delete everything and start over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Malware</a:t>
            </a:r>
            <a:endParaRPr/>
          </a:p>
        </p:txBody>
      </p:sp>
      <p:sp>
        <p:nvSpPr>
          <p:cNvPr id="510" name="Google Shape;510;p6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Malware: Attacker code running on victim computers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used to launch different attacks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self-replicating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Viruses: Require user action to spread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Worms: Don’t require user action to spread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Detection methods: Signature-based detection, antivirus, flag unfamiliar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Propagation methods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Polymorphic code: Encrypt the malware with a different key each 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Metamorphic code: Change the semantics of the code each 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Helps avoid signature-based detection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Recovery method: Reset everything and start from scratch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Rootkits: Malware in the operating system that hides its presence</a:t>
            </a:r>
            <a:endParaRPr/>
          </a:p>
        </p:txBody>
      </p:sp>
      <p:sp>
        <p:nvSpPr>
          <p:cNvPr id="511" name="Google Shape;511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Time: Other Intrusion Detection Strategies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Vulnerability scanning: Use a tool that probes your own system with a wide range of attacks (and fix any successful attacks)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accurately prevent attacks before they happen, but can be expensive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Honeypot: a sacrificial system with no real purpose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detect attackers and analyze their actions, but may take work to trick the attacker into using the honeypot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Forensics: Analyzing what happened after a successful attack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Intrusion Prevention System (IPS): An intrusion detection system that also blocks attacks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Malware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Self-replicating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Viruses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Propagation strategies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Detection strategies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Polymorphic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Metamorphic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Propagation strategies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Modeling worm propagation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History of worms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Infection cleanup and rootkits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Malware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Malware</a:t>
            </a: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Malware </a:t>
            </a:r>
            <a:r>
              <a:rPr lang="en"/>
              <a:t>(</a:t>
            </a:r>
            <a:r>
              <a:rPr lang="en" b="1"/>
              <a:t>mal</a:t>
            </a:r>
            <a:r>
              <a:rPr lang="en"/>
              <a:t>icious soft</a:t>
            </a:r>
            <a:r>
              <a:rPr lang="en" b="1"/>
              <a:t>ware</a:t>
            </a:r>
            <a:r>
              <a:rPr lang="en"/>
              <a:t>): Attacker code running on victim computers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Sometimes called </a:t>
            </a:r>
            <a:r>
              <a:rPr lang="en" b="1"/>
              <a:t>malcode</a:t>
            </a:r>
            <a:r>
              <a:rPr lang="en"/>
              <a:t> (</a:t>
            </a:r>
            <a:r>
              <a:rPr lang="en" b="1"/>
              <a:t>mal</a:t>
            </a:r>
            <a:r>
              <a:rPr lang="en"/>
              <a:t>icious </a:t>
            </a:r>
            <a:r>
              <a:rPr lang="en" b="1"/>
              <a:t>code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Catch-all term for many different types of attacker code, including code that: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Deletes files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Sends spam email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Launches a DoS attack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Steals private information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Records user inputs (keylogging, screen capture, webcam capture)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Encrypts files and demands money to decrypt them (ransomware)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Physically damages machines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Today: How does malware propagate?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Propagation: Spread copies of the code from machine to machine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Strategies for automatic propagation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4049</Words>
  <Application>Microsoft Macintosh PowerPoint</Application>
  <PresentationFormat>On-screen Show (16:9)</PresentationFormat>
  <Paragraphs>508</Paragraphs>
  <Slides>53</Slides>
  <Notes>53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Arial</vt:lpstr>
      <vt:lpstr>Courier New</vt:lpstr>
      <vt:lpstr>CS 161</vt:lpstr>
      <vt:lpstr>Malware</vt:lpstr>
      <vt:lpstr>Last Time: Path Traversal Attacks</vt:lpstr>
      <vt:lpstr>Last Time: Types of Detectors</vt:lpstr>
      <vt:lpstr>Last Time: Detection Accuracy</vt:lpstr>
      <vt:lpstr>Last Time: Styles of Detection</vt:lpstr>
      <vt:lpstr>Last Time: Other Intrusion Detection Strategies</vt:lpstr>
      <vt:lpstr>Outline</vt:lpstr>
      <vt:lpstr>Malware</vt:lpstr>
      <vt:lpstr>Malware</vt:lpstr>
      <vt:lpstr>Self-Replicating Code</vt:lpstr>
      <vt:lpstr>Viruses and Worms</vt:lpstr>
      <vt:lpstr>Application of Malware: Botnets</vt:lpstr>
      <vt:lpstr>Viruses</vt:lpstr>
      <vt:lpstr>Viruses</vt:lpstr>
      <vt:lpstr>Propagation Strategies</vt:lpstr>
      <vt:lpstr>Detection Strategies</vt:lpstr>
      <vt:lpstr>Arms Race</vt:lpstr>
      <vt:lpstr>Polymorphic Code</vt:lpstr>
      <vt:lpstr>Polymorphic Code</vt:lpstr>
      <vt:lpstr>Polymorphic Code</vt:lpstr>
      <vt:lpstr>Polymorphic Code: Defenses</vt:lpstr>
      <vt:lpstr>Metamorphic Code</vt:lpstr>
      <vt:lpstr>Metamorphic Code</vt:lpstr>
      <vt:lpstr>Metamorphic Code: Defenses</vt:lpstr>
      <vt:lpstr>Defense: Flag Unfamiliar Code</vt:lpstr>
      <vt:lpstr>Defense: Flag Unfamiliar Code</vt:lpstr>
      <vt:lpstr>Counting Viruses</vt:lpstr>
      <vt:lpstr>Worms</vt:lpstr>
      <vt:lpstr>Worms</vt:lpstr>
      <vt:lpstr>Propagation Strategies</vt:lpstr>
      <vt:lpstr>Modeling Worm Propagation</vt:lpstr>
      <vt:lpstr>Modeling Worm Propagation</vt:lpstr>
      <vt:lpstr>Modeling Worm Propagation</vt:lpstr>
      <vt:lpstr>History of Worms: Morris Worm</vt:lpstr>
      <vt:lpstr>History of Worms: Code Red</vt:lpstr>
      <vt:lpstr>History of Worms: Code Red</vt:lpstr>
      <vt:lpstr>History of Worms: Code Red</vt:lpstr>
      <vt:lpstr>History of Worms: Slammer</vt:lpstr>
      <vt:lpstr>History of Worms: Witty</vt:lpstr>
      <vt:lpstr>History of Worms: Stuxnet</vt:lpstr>
      <vt:lpstr>History of Worms: Stuxnet</vt:lpstr>
      <vt:lpstr>History of Worms: WannaCry</vt:lpstr>
      <vt:lpstr>History of Worms: NotPetya</vt:lpstr>
      <vt:lpstr>Infection Cleanup and Rootkits</vt:lpstr>
      <vt:lpstr>Infection Cleanup</vt:lpstr>
      <vt:lpstr>Reflections on Trusting Trust</vt:lpstr>
      <vt:lpstr>Reflections on Trusting Trust</vt:lpstr>
      <vt:lpstr>Reflections on Trusting Trust</vt:lpstr>
      <vt:lpstr>Reflections on Trusting Trust</vt:lpstr>
      <vt:lpstr>Rootkits</vt:lpstr>
      <vt:lpstr>Rootkit Strategies</vt:lpstr>
      <vt:lpstr>Detecting Rootkits</vt:lpstr>
      <vt:lpstr>Summary: Malware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</dc:title>
  <cp:lastModifiedBy>Jian Xiang</cp:lastModifiedBy>
  <cp:revision>2</cp:revision>
  <dcterms:modified xsi:type="dcterms:W3CDTF">2023-10-29T02:53:35Z</dcterms:modified>
</cp:coreProperties>
</file>