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348CFEC-60BF-4662-BA17-07C2758C695D}">
  <a:tblStyle styleId="{A348CFEC-60BF-4662-BA17-07C2758C695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11"/>
    <p:restoredTop sz="94694"/>
  </p:normalViewPr>
  <p:slideViewPr>
    <p:cSldViewPr snapToGrid="0">
      <p:cViewPr varScale="1">
        <p:scale>
          <a:sx n="172" d="100"/>
          <a:sy n="172" d="100"/>
        </p:scale>
        <p:origin x="464"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e52928307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e5292830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e52928307f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e52928307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Hammer in the concept that we build messages from high to low so headers of higher layers are put first into the message packets so therefore end up “below” the headers of the lower layers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e6569269f0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e6569269f0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db0b7df50a_0_3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db0b7df50a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db0b7df50a_0_3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db0b7df50a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e0b73e9ba0_0_6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e0b73e9ba0_0_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db0b7df50a_0_4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db0b7df50a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TODO</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e0b73e9ba0_0_5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e0b73e9ba0_0_5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b0b7df50a_0_3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b0b7df50a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db0b7df50a_0_3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db0b7df50a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e63206f3db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e63206f3db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e52928307f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e52928307f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Notice: Ports, sequence number, ACK number, flags, checksum, and data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e0b73e9ba0_0_6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e0b73e9ba0_0_6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e0b73e9ba0_0_6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e0b73e9ba0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TODO</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e0b73e9ba0_0_6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e0b73e9ba0_0_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e0b73e9ba0_0_6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e0b73e9ba0_0_6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TODO</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e0b73e9ba0_0_6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e0b73e9ba0_0_6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e6569269f0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e6569269f0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e52928307f_2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e52928307f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e64f5ca193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e64f5ca19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e52928307f_2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e52928307f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Notice: Ports, checksum, data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e63206f3db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e63206f3db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db0b7df50a_0_4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db0b7df50a_0_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77d90dd8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77d90dd8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dc20993df0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dc20993df0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db0b7df50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db0b7df50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e63206f3db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e63206f3db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e6569269f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e6569269f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e0b73e9ba0_0_4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e0b73e9ba0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4"/>
        <p:cNvGrpSpPr/>
        <p:nvPr/>
      </p:nvGrpSpPr>
      <p:grpSpPr>
        <a:xfrm>
          <a:off x="0" y="0"/>
          <a:ext cx="0" cy="0"/>
          <a:chOff x="0" y="0"/>
          <a:chExt cx="0" cy="0"/>
        </a:xfrm>
      </p:grpSpPr>
      <p:sp>
        <p:nvSpPr>
          <p:cNvPr id="45" name="Google Shape;45;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7" name="Google Shape;47;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8" name="Google Shape;48;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2"/>
        <p:cNvGrpSpPr/>
        <p:nvPr/>
      </p:nvGrpSpPr>
      <p:grpSpPr>
        <a:xfrm>
          <a:off x="0" y="0"/>
          <a:ext cx="0" cy="0"/>
          <a:chOff x="0" y="0"/>
          <a:chExt cx="0" cy="0"/>
        </a:xfrm>
      </p:grpSpPr>
      <p:sp>
        <p:nvSpPr>
          <p:cNvPr id="53" name="Google Shape;5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4" name="Google Shape;54;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5" name="Google Shape;55;p1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8" name="Google Shape;58;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59" name="Google Shape;5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4" name="Google Shape;24;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5" name="Google Shape;25;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1" name="Google Shape;31;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 name="Google Shape;32;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 name="Google Shape;35;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3" name="Google Shape;43;p1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endParaRPr/>
          </a:p>
        </p:txBody>
      </p:sp>
      <p:sp>
        <p:nvSpPr>
          <p:cNvPr id="2" name="Google Shape;9;p1">
            <a:extLst>
              <a:ext uri="{FF2B5EF4-FFF2-40B4-BE49-F238E27FC236}">
                <a16:creationId xmlns:a16="http://schemas.microsoft.com/office/drawing/2014/main" id="{02AF471A-BDAD-8AF0-6C99-18BAC5448DEB}"/>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5"/>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4000"/>
              <a:t>Transport Layer: TCP and UDP</a:t>
            </a:r>
            <a:endParaRPr sz="4000"/>
          </a:p>
        </p:txBody>
      </p:sp>
      <p:sp>
        <p:nvSpPr>
          <p:cNvPr id="65" name="Google Shape;65;p15"/>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CS 161 Fall 2022 - Lecture 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Ports: An Analogy</a:t>
            </a:r>
            <a:endParaRPr/>
          </a:p>
        </p:txBody>
      </p:sp>
      <p:sp>
        <p:nvSpPr>
          <p:cNvPr id="127" name="Google Shape;127;p2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Alice is pen pals with Bob. Alice’s roommate, Carol, is also pen pals with Bob</a:t>
            </a:r>
            <a:endParaRPr/>
          </a:p>
          <a:p>
            <a:pPr marL="457200" lvl="0" indent="-342900" algn="l" rtl="0">
              <a:spcBef>
                <a:spcPts val="0"/>
              </a:spcBef>
              <a:spcAft>
                <a:spcPts val="0"/>
              </a:spcAft>
              <a:buSzPts val="1800"/>
              <a:buChar char="●"/>
            </a:pPr>
            <a:r>
              <a:rPr lang="en"/>
              <a:t>Bob’s replies are addressed to the same global (IP) address</a:t>
            </a:r>
            <a:endParaRPr/>
          </a:p>
          <a:p>
            <a:pPr marL="914400" lvl="1" indent="-317500" algn="l" rtl="0">
              <a:spcBef>
                <a:spcPts val="0"/>
              </a:spcBef>
              <a:spcAft>
                <a:spcPts val="0"/>
              </a:spcAft>
              <a:buSzPts val="1400"/>
              <a:buChar char="○"/>
            </a:pPr>
            <a:r>
              <a:rPr lang="en"/>
              <a:t>How can we tell which letters are for Alice and which are for Bob?</a:t>
            </a:r>
            <a:endParaRPr/>
          </a:p>
          <a:p>
            <a:pPr marL="457200" lvl="0" indent="-342900" algn="l" rtl="0">
              <a:spcBef>
                <a:spcPts val="0"/>
              </a:spcBef>
              <a:spcAft>
                <a:spcPts val="0"/>
              </a:spcAft>
              <a:buSzPts val="1800"/>
              <a:buChar char="●"/>
            </a:pPr>
            <a:r>
              <a:rPr lang="en"/>
              <a:t>Solution: Add a room number (port number) inside the letter</a:t>
            </a:r>
            <a:endParaRPr/>
          </a:p>
          <a:p>
            <a:pPr marL="914400" lvl="1" indent="-317500" algn="l" rtl="0">
              <a:spcBef>
                <a:spcPts val="0"/>
              </a:spcBef>
              <a:spcAft>
                <a:spcPts val="0"/>
              </a:spcAft>
              <a:buSzPts val="1400"/>
              <a:buChar char="○"/>
            </a:pPr>
            <a:r>
              <a:rPr lang="en"/>
              <a:t>In private homes, usually a port number is meaningless</a:t>
            </a:r>
            <a:endParaRPr/>
          </a:p>
          <a:p>
            <a:pPr marL="914400" lvl="1" indent="-317500" algn="l" rtl="0">
              <a:spcBef>
                <a:spcPts val="0"/>
              </a:spcBef>
              <a:spcAft>
                <a:spcPts val="0"/>
              </a:spcAft>
              <a:buSzPts val="1400"/>
              <a:buChar char="○"/>
            </a:pPr>
            <a:r>
              <a:rPr lang="en"/>
              <a:t>But, in public offices (servers), like Cory Hall, the port numbers are constant and known</a:t>
            </a:r>
            <a:endParaRPr/>
          </a:p>
        </p:txBody>
      </p:sp>
      <p:sp>
        <p:nvSpPr>
          <p:cNvPr id="128" name="Google Shape;128;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Ports</a:t>
            </a:r>
            <a:endParaRPr/>
          </a:p>
        </p:txBody>
      </p:sp>
      <p:sp>
        <p:nvSpPr>
          <p:cNvPr id="134" name="Google Shape;134;p2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Ports</a:t>
            </a:r>
            <a:r>
              <a:rPr lang="en"/>
              <a:t> help us distinguish between different applications on the same computer or server</a:t>
            </a:r>
            <a:endParaRPr/>
          </a:p>
          <a:p>
            <a:pPr marL="914400" lvl="1" indent="-317500" algn="l" rtl="0">
              <a:spcBef>
                <a:spcPts val="0"/>
              </a:spcBef>
              <a:spcAft>
                <a:spcPts val="0"/>
              </a:spcAft>
              <a:buSzPts val="1400"/>
              <a:buChar char="○"/>
            </a:pPr>
            <a:r>
              <a:rPr lang="en"/>
              <a:t>On private computers, port numbers can be random</a:t>
            </a:r>
            <a:endParaRPr/>
          </a:p>
          <a:p>
            <a:pPr marL="914400" lvl="1" indent="-317500" algn="l" rtl="0">
              <a:spcBef>
                <a:spcPts val="0"/>
              </a:spcBef>
              <a:spcAft>
                <a:spcPts val="0"/>
              </a:spcAft>
              <a:buSzPts val="1400"/>
              <a:buChar char="○"/>
            </a:pPr>
            <a:r>
              <a:rPr lang="en"/>
              <a:t>On public servers, port numbers should be constant and well-known (so users can access the right port)</a:t>
            </a:r>
            <a:endParaRPr/>
          </a:p>
          <a:p>
            <a:pPr marL="457200" lvl="0" indent="-342900" algn="l" rtl="0">
              <a:spcBef>
                <a:spcPts val="0"/>
              </a:spcBef>
              <a:spcAft>
                <a:spcPts val="0"/>
              </a:spcAft>
              <a:buSzPts val="1800"/>
              <a:buChar char="●"/>
            </a:pPr>
            <a:r>
              <a:rPr lang="en"/>
              <a:t>Remember: TCP is built on top of IP, so the IP header (and therefore the IP address) is still present</a:t>
            </a:r>
            <a:endParaRPr/>
          </a:p>
        </p:txBody>
      </p:sp>
      <p:sp>
        <p:nvSpPr>
          <p:cNvPr id="135" name="Google Shape;135;p25"/>
          <p:cNvSpPr/>
          <p:nvPr/>
        </p:nvSpPr>
        <p:spPr>
          <a:xfrm>
            <a:off x="5465925" y="2352950"/>
            <a:ext cx="3605400" cy="12987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IP Header: send to: 1.2.3.4</a:t>
            </a:r>
            <a:endParaRPr/>
          </a:p>
        </p:txBody>
      </p:sp>
      <p:sp>
        <p:nvSpPr>
          <p:cNvPr id="136" name="Google Shape;136;p25"/>
          <p:cNvSpPr/>
          <p:nvPr/>
        </p:nvSpPr>
        <p:spPr>
          <a:xfrm>
            <a:off x="5661056" y="2746225"/>
            <a:ext cx="3175200" cy="83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TCP Header: send to: port 80</a:t>
            </a:r>
            <a:endParaRPr>
              <a:solidFill>
                <a:schemeClr val="dk1"/>
              </a:solidFill>
            </a:endParaRPr>
          </a:p>
          <a:p>
            <a:pPr marL="0" lvl="0" indent="0" algn="l" rtl="0">
              <a:spcBef>
                <a:spcPts val="0"/>
              </a:spcBef>
              <a:spcAft>
                <a:spcPts val="0"/>
              </a:spcAft>
              <a:buNone/>
            </a:pPr>
            <a:endParaRPr/>
          </a:p>
        </p:txBody>
      </p:sp>
      <p:sp>
        <p:nvSpPr>
          <p:cNvPr id="137" name="Google Shape;137;p25"/>
          <p:cNvSpPr txBox="1"/>
          <p:nvPr/>
        </p:nvSpPr>
        <p:spPr>
          <a:xfrm>
            <a:off x="5954633" y="3110825"/>
            <a:ext cx="2502300" cy="4002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I am hungry.</a:t>
            </a:r>
            <a:endParaRPr/>
          </a:p>
        </p:txBody>
      </p:sp>
      <p:sp>
        <p:nvSpPr>
          <p:cNvPr id="138" name="Google Shape;138;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
        <p:nvSpPr>
          <p:cNvPr id="144" name="Google Shape;144;p2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Establishing Sequence Numbers</a:t>
            </a:r>
            <a:endParaRPr/>
          </a:p>
        </p:txBody>
      </p:sp>
      <p:sp>
        <p:nvSpPr>
          <p:cNvPr id="145" name="Google Shape;145;p26"/>
          <p:cNvSpPr txBox="1">
            <a:spLocks noGrp="1"/>
          </p:cNvSpPr>
          <p:nvPr>
            <p:ph type="body" idx="1"/>
          </p:nvPr>
        </p:nvSpPr>
        <p:spPr>
          <a:xfrm>
            <a:off x="198500" y="1246825"/>
            <a:ext cx="8686500" cy="203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Each TCP connection requires two sets of sequence numbers</a:t>
            </a:r>
            <a:endParaRPr/>
          </a:p>
          <a:p>
            <a:pPr marL="914400" lvl="1" indent="-317500" algn="l" rtl="0">
              <a:spcBef>
                <a:spcPts val="0"/>
              </a:spcBef>
              <a:spcAft>
                <a:spcPts val="0"/>
              </a:spcAft>
              <a:buSzPts val="1400"/>
              <a:buChar char="○"/>
            </a:pPr>
            <a:r>
              <a:rPr lang="en"/>
              <a:t>One sequence number for messages from the client to the server</a:t>
            </a:r>
            <a:endParaRPr/>
          </a:p>
          <a:p>
            <a:pPr marL="914400" lvl="1" indent="-317500" algn="l" rtl="0">
              <a:spcBef>
                <a:spcPts val="0"/>
              </a:spcBef>
              <a:spcAft>
                <a:spcPts val="0"/>
              </a:spcAft>
              <a:buSzPts val="1400"/>
              <a:buChar char="○"/>
            </a:pPr>
            <a:r>
              <a:rPr lang="en"/>
              <a:t>One sequence number for messages from the server to the client</a:t>
            </a:r>
            <a:endParaRPr/>
          </a:p>
          <a:p>
            <a:pPr marL="457200" lvl="0" indent="-342900" algn="l" rtl="0">
              <a:spcBef>
                <a:spcPts val="0"/>
              </a:spcBef>
              <a:spcAft>
                <a:spcPts val="0"/>
              </a:spcAft>
              <a:buSzPts val="1800"/>
              <a:buChar char="●"/>
            </a:pPr>
            <a:r>
              <a:rPr lang="en"/>
              <a:t>Before starting a TCP connection, the client and server must agree on two </a:t>
            </a:r>
            <a:r>
              <a:rPr lang="en" b="1"/>
              <a:t>initial sequence numbers</a:t>
            </a:r>
            <a:r>
              <a:rPr lang="en"/>
              <a:t> (ISNs)</a:t>
            </a:r>
            <a:endParaRPr/>
          </a:p>
          <a:p>
            <a:pPr marL="914400" lvl="1" indent="-317500" algn="l" rtl="0">
              <a:spcBef>
                <a:spcPts val="0"/>
              </a:spcBef>
              <a:spcAft>
                <a:spcPts val="0"/>
              </a:spcAft>
              <a:buSzPts val="1400"/>
              <a:buChar char="○"/>
            </a:pPr>
            <a:r>
              <a:rPr lang="en"/>
              <a:t>The ISNs are different and random for every connection (for security reasons, as we’ll see soon)</a:t>
            </a:r>
            <a:endParaRPr/>
          </a:p>
        </p:txBody>
      </p:sp>
      <p:graphicFrame>
        <p:nvGraphicFramePr>
          <p:cNvPr id="146" name="Google Shape;146;p26"/>
          <p:cNvGraphicFramePr/>
          <p:nvPr/>
        </p:nvGraphicFramePr>
        <p:xfrm>
          <a:off x="635100" y="3189500"/>
          <a:ext cx="3000000" cy="3000000"/>
        </p:xfrm>
        <a:graphic>
          <a:graphicData uri="http://schemas.openxmlformats.org/drawingml/2006/table">
            <a:tbl>
              <a:tblPr>
                <a:noFill/>
                <a:tableStyleId>{A348CFEC-60BF-4662-BA17-07C2758C695D}</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gridCol w="382850">
                  <a:extLst>
                    <a:ext uri="{9D8B030D-6E8A-4147-A177-3AD203B41FA5}">
                      <a16:colId xmlns:a16="http://schemas.microsoft.com/office/drawing/2014/main" val="20004"/>
                    </a:ext>
                  </a:extLst>
                </a:gridCol>
                <a:gridCol w="382850">
                  <a:extLst>
                    <a:ext uri="{9D8B030D-6E8A-4147-A177-3AD203B41FA5}">
                      <a16:colId xmlns:a16="http://schemas.microsoft.com/office/drawing/2014/main" val="20005"/>
                    </a:ext>
                  </a:extLst>
                </a:gridCol>
                <a:gridCol w="382850">
                  <a:extLst>
                    <a:ext uri="{9D8B030D-6E8A-4147-A177-3AD203B41FA5}">
                      <a16:colId xmlns:a16="http://schemas.microsoft.com/office/drawing/2014/main" val="20006"/>
                    </a:ext>
                  </a:extLst>
                </a:gridCol>
                <a:gridCol w="382850">
                  <a:extLst>
                    <a:ext uri="{9D8B030D-6E8A-4147-A177-3AD203B41FA5}">
                      <a16:colId xmlns:a16="http://schemas.microsoft.com/office/drawing/2014/main" val="20007"/>
                    </a:ext>
                  </a:extLst>
                </a:gridCol>
                <a:gridCol w="382850">
                  <a:extLst>
                    <a:ext uri="{9D8B030D-6E8A-4147-A177-3AD203B41FA5}">
                      <a16:colId xmlns:a16="http://schemas.microsoft.com/office/drawing/2014/main" val="20008"/>
                    </a:ext>
                  </a:extLst>
                </a:gridCol>
                <a:gridCol w="382850">
                  <a:extLst>
                    <a:ext uri="{9D8B030D-6E8A-4147-A177-3AD203B41FA5}">
                      <a16:colId xmlns:a16="http://schemas.microsoft.com/office/drawing/2014/main" val="20009"/>
                    </a:ext>
                  </a:extLst>
                </a:gridCol>
                <a:gridCol w="382850">
                  <a:extLst>
                    <a:ext uri="{9D8B030D-6E8A-4147-A177-3AD203B41FA5}">
                      <a16:colId xmlns:a16="http://schemas.microsoft.com/office/drawing/2014/main" val="20010"/>
                    </a:ext>
                  </a:extLst>
                </a:gridCol>
                <a:gridCol w="382850">
                  <a:extLst>
                    <a:ext uri="{9D8B030D-6E8A-4147-A177-3AD203B41FA5}">
                      <a16:colId xmlns:a16="http://schemas.microsoft.com/office/drawing/2014/main" val="20011"/>
                    </a:ext>
                  </a:extLst>
                </a:gridCol>
              </a:tblGrid>
              <a:tr h="365725">
                <a:tc>
                  <a:txBody>
                    <a:bodyPr/>
                    <a:lstStyle/>
                    <a:p>
                      <a:pPr marL="0" lvl="0" indent="0" algn="ctr" rtl="0">
                        <a:spcBef>
                          <a:spcPts val="0"/>
                        </a:spcBef>
                        <a:spcAft>
                          <a:spcPts val="0"/>
                        </a:spcAft>
                        <a:buNone/>
                      </a:pPr>
                      <a:r>
                        <a:rPr lang="en" sz="1200" b="1">
                          <a:latin typeface="Courier New"/>
                          <a:ea typeface="Courier New"/>
                          <a:cs typeface="Courier New"/>
                          <a:sym typeface="Courier New"/>
                        </a:rPr>
                        <a:t>H</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e</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l</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l</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o</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s</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e</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r</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v</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e</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r</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65725">
                <a:tc>
                  <a:txBody>
                    <a:bodyPr/>
                    <a:lstStyle/>
                    <a:p>
                      <a:pPr marL="0" lvl="0" indent="0" algn="ctr" rtl="0">
                        <a:spcBef>
                          <a:spcPts val="0"/>
                        </a:spcBef>
                        <a:spcAft>
                          <a:spcPts val="0"/>
                        </a:spcAft>
                        <a:buNone/>
                      </a:pPr>
                      <a:r>
                        <a:rPr lang="en" sz="1200" b="1">
                          <a:latin typeface="Courier New"/>
                          <a:ea typeface="Courier New"/>
                          <a:cs typeface="Courier New"/>
                          <a:sym typeface="Courier New"/>
                        </a:rPr>
                        <a:t>50</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51</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52</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53</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54</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55</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56</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57</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58</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59</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60</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61</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47" name="Google Shape;147;p26"/>
          <p:cNvGraphicFramePr/>
          <p:nvPr/>
        </p:nvGraphicFramePr>
        <p:xfrm>
          <a:off x="635100" y="4169500"/>
          <a:ext cx="3000000" cy="3000000"/>
        </p:xfrm>
        <a:graphic>
          <a:graphicData uri="http://schemas.openxmlformats.org/drawingml/2006/table">
            <a:tbl>
              <a:tblPr>
                <a:noFill/>
                <a:tableStyleId>{A348CFEC-60BF-4662-BA17-07C2758C695D}</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gridCol w="382850">
                  <a:extLst>
                    <a:ext uri="{9D8B030D-6E8A-4147-A177-3AD203B41FA5}">
                      <a16:colId xmlns:a16="http://schemas.microsoft.com/office/drawing/2014/main" val="20004"/>
                    </a:ext>
                  </a:extLst>
                </a:gridCol>
                <a:gridCol w="382850">
                  <a:extLst>
                    <a:ext uri="{9D8B030D-6E8A-4147-A177-3AD203B41FA5}">
                      <a16:colId xmlns:a16="http://schemas.microsoft.com/office/drawing/2014/main" val="20005"/>
                    </a:ext>
                  </a:extLst>
                </a:gridCol>
                <a:gridCol w="382850">
                  <a:extLst>
                    <a:ext uri="{9D8B030D-6E8A-4147-A177-3AD203B41FA5}">
                      <a16:colId xmlns:a16="http://schemas.microsoft.com/office/drawing/2014/main" val="20006"/>
                    </a:ext>
                  </a:extLst>
                </a:gridCol>
                <a:gridCol w="382850">
                  <a:extLst>
                    <a:ext uri="{9D8B030D-6E8A-4147-A177-3AD203B41FA5}">
                      <a16:colId xmlns:a16="http://schemas.microsoft.com/office/drawing/2014/main" val="20007"/>
                    </a:ext>
                  </a:extLst>
                </a:gridCol>
                <a:gridCol w="382850">
                  <a:extLst>
                    <a:ext uri="{9D8B030D-6E8A-4147-A177-3AD203B41FA5}">
                      <a16:colId xmlns:a16="http://schemas.microsoft.com/office/drawing/2014/main" val="20008"/>
                    </a:ext>
                  </a:extLst>
                </a:gridCol>
                <a:gridCol w="382850">
                  <a:extLst>
                    <a:ext uri="{9D8B030D-6E8A-4147-A177-3AD203B41FA5}">
                      <a16:colId xmlns:a16="http://schemas.microsoft.com/office/drawing/2014/main" val="20009"/>
                    </a:ext>
                  </a:extLst>
                </a:gridCol>
                <a:gridCol w="382850">
                  <a:extLst>
                    <a:ext uri="{9D8B030D-6E8A-4147-A177-3AD203B41FA5}">
                      <a16:colId xmlns:a16="http://schemas.microsoft.com/office/drawing/2014/main" val="20010"/>
                    </a:ext>
                  </a:extLst>
                </a:gridCol>
                <a:gridCol w="382850">
                  <a:extLst>
                    <a:ext uri="{9D8B030D-6E8A-4147-A177-3AD203B41FA5}">
                      <a16:colId xmlns:a16="http://schemas.microsoft.com/office/drawing/2014/main" val="20011"/>
                    </a:ext>
                  </a:extLst>
                </a:gridCol>
              </a:tblGrid>
              <a:tr h="365725">
                <a:tc>
                  <a:txBody>
                    <a:bodyPr/>
                    <a:lstStyle/>
                    <a:p>
                      <a:pPr marL="0" lvl="0" indent="0" algn="ctr" rtl="0">
                        <a:spcBef>
                          <a:spcPts val="0"/>
                        </a:spcBef>
                        <a:spcAft>
                          <a:spcPts val="0"/>
                        </a:spcAft>
                        <a:buNone/>
                      </a:pPr>
                      <a:r>
                        <a:rPr lang="en" sz="1200" b="1">
                          <a:latin typeface="Courier New"/>
                          <a:ea typeface="Courier New"/>
                          <a:cs typeface="Courier New"/>
                          <a:sym typeface="Courier New"/>
                        </a:rPr>
                        <a:t>H</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e</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l</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l</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o</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c</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l</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i</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e</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n</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t</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65725">
                <a:tc>
                  <a:txBody>
                    <a:bodyPr/>
                    <a:lstStyle/>
                    <a:p>
                      <a:pPr marL="0" lvl="0" indent="0" algn="ctr" rtl="0">
                        <a:spcBef>
                          <a:spcPts val="0"/>
                        </a:spcBef>
                        <a:spcAft>
                          <a:spcPts val="0"/>
                        </a:spcAft>
                        <a:buNone/>
                      </a:pPr>
                      <a:r>
                        <a:rPr lang="en" sz="1200" b="1">
                          <a:latin typeface="Courier New"/>
                          <a:ea typeface="Courier New"/>
                          <a:cs typeface="Courier New"/>
                          <a:sym typeface="Courier New"/>
                        </a:rPr>
                        <a:t>25</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26</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27</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28</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29</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30</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31</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32</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33</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34</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35</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36</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48" name="Google Shape;148;p26"/>
          <p:cNvSpPr txBox="1"/>
          <p:nvPr/>
        </p:nvSpPr>
        <p:spPr>
          <a:xfrm>
            <a:off x="5558175" y="3254275"/>
            <a:ext cx="25854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Messages from the client are numbered starting at 50.</a:t>
            </a:r>
            <a:endParaRPr/>
          </a:p>
        </p:txBody>
      </p:sp>
      <p:sp>
        <p:nvSpPr>
          <p:cNvPr id="149" name="Google Shape;149;p26"/>
          <p:cNvSpPr txBox="1"/>
          <p:nvPr/>
        </p:nvSpPr>
        <p:spPr>
          <a:xfrm>
            <a:off x="5558175" y="4234275"/>
            <a:ext cx="25854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Messages from the server are numbered starting at 25.</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
        <p:nvSpPr>
          <p:cNvPr id="155" name="Google Shape;155;p2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3-Way Handshake</a:t>
            </a:r>
            <a:endParaRPr/>
          </a:p>
        </p:txBody>
      </p:sp>
      <p:sp>
        <p:nvSpPr>
          <p:cNvPr id="156" name="Google Shape;156;p27"/>
          <p:cNvSpPr txBox="1">
            <a:spLocks noGrp="1"/>
          </p:cNvSpPr>
          <p:nvPr>
            <p:ph type="body" idx="4294967295"/>
          </p:nvPr>
        </p:nvSpPr>
        <p:spPr>
          <a:xfrm>
            <a:off x="198500" y="1246825"/>
            <a:ext cx="5142600" cy="1006500"/>
          </a:xfrm>
          <a:prstGeom prst="rect">
            <a:avLst/>
          </a:prstGeom>
        </p:spPr>
        <p:txBody>
          <a:bodyPr spcFirstLastPara="1" wrap="square" lIns="91425" tIns="91425" rIns="91425" bIns="0" anchor="t" anchorCtr="0">
            <a:spAutoFit/>
          </a:bodyPr>
          <a:lstStyle/>
          <a:p>
            <a:pPr marL="457200" lvl="0" indent="-342900" algn="l" rtl="0">
              <a:spcBef>
                <a:spcPts val="0"/>
              </a:spcBef>
              <a:spcAft>
                <a:spcPts val="0"/>
              </a:spcAft>
              <a:buSzPts val="1800"/>
              <a:buAutoNum type="arabicPeriod"/>
            </a:pPr>
            <a:r>
              <a:rPr lang="en"/>
              <a:t>Client chooses an initial sequence number </a:t>
            </a:r>
            <a:r>
              <a:rPr lang="en" i="1"/>
              <a:t>x</a:t>
            </a:r>
            <a:r>
              <a:rPr lang="en"/>
              <a:t> its bytes and sends a SYN (synchronize) packet to the server</a:t>
            </a:r>
            <a:endParaRPr/>
          </a:p>
        </p:txBody>
      </p:sp>
      <p:sp>
        <p:nvSpPr>
          <p:cNvPr id="157" name="Google Shape;157;p27"/>
          <p:cNvSpPr txBox="1"/>
          <p:nvPr/>
        </p:nvSpPr>
        <p:spPr>
          <a:xfrm>
            <a:off x="5424000" y="1170025"/>
            <a:ext cx="751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0000FF"/>
                </a:solidFill>
              </a:rPr>
              <a:t>Client</a:t>
            </a:r>
            <a:endParaRPr>
              <a:solidFill>
                <a:srgbClr val="0000FF"/>
              </a:solidFill>
            </a:endParaRPr>
          </a:p>
        </p:txBody>
      </p:sp>
      <p:sp>
        <p:nvSpPr>
          <p:cNvPr id="158" name="Google Shape;158;p27"/>
          <p:cNvSpPr txBox="1"/>
          <p:nvPr/>
        </p:nvSpPr>
        <p:spPr>
          <a:xfrm>
            <a:off x="8339100" y="1170025"/>
            <a:ext cx="751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38761D"/>
                </a:solidFill>
              </a:rPr>
              <a:t>Server</a:t>
            </a:r>
            <a:endParaRPr>
              <a:solidFill>
                <a:srgbClr val="38761D"/>
              </a:solidFill>
            </a:endParaRPr>
          </a:p>
        </p:txBody>
      </p:sp>
      <p:cxnSp>
        <p:nvCxnSpPr>
          <p:cNvPr id="159" name="Google Shape;159;p27"/>
          <p:cNvCxnSpPr>
            <a:stCxn id="157" idx="2"/>
          </p:cNvCxnSpPr>
          <p:nvPr/>
        </p:nvCxnSpPr>
        <p:spPr>
          <a:xfrm flipH="1">
            <a:off x="5790600" y="1570225"/>
            <a:ext cx="9300" cy="3093000"/>
          </a:xfrm>
          <a:prstGeom prst="straightConnector1">
            <a:avLst/>
          </a:prstGeom>
          <a:noFill/>
          <a:ln w="19050" cap="flat" cmpd="sng">
            <a:solidFill>
              <a:srgbClr val="0000FF"/>
            </a:solidFill>
            <a:prstDash val="solid"/>
            <a:round/>
            <a:headEnd type="none" w="med" len="med"/>
            <a:tailEnd type="none" w="med" len="med"/>
          </a:ln>
        </p:spPr>
      </p:cxnSp>
      <p:cxnSp>
        <p:nvCxnSpPr>
          <p:cNvPr id="160" name="Google Shape;160;p27"/>
          <p:cNvCxnSpPr>
            <a:stCxn id="158" idx="2"/>
          </p:cNvCxnSpPr>
          <p:nvPr/>
        </p:nvCxnSpPr>
        <p:spPr>
          <a:xfrm flipH="1">
            <a:off x="8710200" y="1570225"/>
            <a:ext cx="4800" cy="3093000"/>
          </a:xfrm>
          <a:prstGeom prst="straightConnector1">
            <a:avLst/>
          </a:prstGeom>
          <a:noFill/>
          <a:ln w="19050" cap="flat" cmpd="sng">
            <a:solidFill>
              <a:srgbClr val="38761D"/>
            </a:solidFill>
            <a:prstDash val="solid"/>
            <a:round/>
            <a:headEnd type="none" w="med" len="med"/>
            <a:tailEnd type="none" w="med" len="med"/>
          </a:ln>
        </p:spPr>
      </p:cxnSp>
      <p:grpSp>
        <p:nvGrpSpPr>
          <p:cNvPr id="161" name="Google Shape;161;p27"/>
          <p:cNvGrpSpPr/>
          <p:nvPr/>
        </p:nvGrpSpPr>
        <p:grpSpPr>
          <a:xfrm>
            <a:off x="5804918" y="1604246"/>
            <a:ext cx="2917800" cy="577200"/>
            <a:chOff x="5804918" y="1604246"/>
            <a:chExt cx="2917800" cy="577200"/>
          </a:xfrm>
        </p:grpSpPr>
        <p:cxnSp>
          <p:nvCxnSpPr>
            <p:cNvPr id="162" name="Google Shape;162;p27"/>
            <p:cNvCxnSpPr/>
            <p:nvPr/>
          </p:nvCxnSpPr>
          <p:spPr>
            <a:xfrm>
              <a:off x="5804918" y="1830150"/>
              <a:ext cx="2917800" cy="343800"/>
            </a:xfrm>
            <a:prstGeom prst="straightConnector1">
              <a:avLst/>
            </a:prstGeom>
            <a:noFill/>
            <a:ln w="19050" cap="flat" cmpd="sng">
              <a:solidFill>
                <a:srgbClr val="0000FF"/>
              </a:solidFill>
              <a:prstDash val="solid"/>
              <a:round/>
              <a:headEnd type="none" w="med" len="med"/>
              <a:tailEnd type="triangle" w="med" len="med"/>
            </a:ln>
          </p:spPr>
        </p:cxnSp>
        <p:sp>
          <p:nvSpPr>
            <p:cNvPr id="163" name="Google Shape;163;p27"/>
            <p:cNvSpPr txBox="1"/>
            <p:nvPr/>
          </p:nvSpPr>
          <p:spPr>
            <a:xfrm rot="439803">
              <a:off x="6539652" y="1692754"/>
              <a:ext cx="1403772" cy="40018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0000FF"/>
                  </a:solidFill>
                </a:rPr>
                <a:t>SYN. Seq = </a:t>
              </a:r>
              <a:r>
                <a:rPr lang="en" i="1">
                  <a:solidFill>
                    <a:srgbClr val="0000FF"/>
                  </a:solidFill>
                </a:rPr>
                <a:t>x</a:t>
              </a:r>
              <a:endParaRPr i="1">
                <a:solidFill>
                  <a:srgbClr val="0000FF"/>
                </a:solidFill>
              </a:endParaRPr>
            </a:p>
          </p:txBody>
        </p:sp>
      </p:grpSp>
      <p:grpSp>
        <p:nvGrpSpPr>
          <p:cNvPr id="164" name="Google Shape;164;p27"/>
          <p:cNvGrpSpPr/>
          <p:nvPr/>
        </p:nvGrpSpPr>
        <p:grpSpPr>
          <a:xfrm>
            <a:off x="5792854" y="2161113"/>
            <a:ext cx="2929800" cy="795600"/>
            <a:chOff x="5792854" y="2161113"/>
            <a:chExt cx="2929800" cy="795600"/>
          </a:xfrm>
        </p:grpSpPr>
        <p:cxnSp>
          <p:nvCxnSpPr>
            <p:cNvPr id="165" name="Google Shape;165;p27"/>
            <p:cNvCxnSpPr/>
            <p:nvPr/>
          </p:nvCxnSpPr>
          <p:spPr>
            <a:xfrm flipH="1">
              <a:off x="5792854" y="2416325"/>
              <a:ext cx="2929800" cy="453900"/>
            </a:xfrm>
            <a:prstGeom prst="straightConnector1">
              <a:avLst/>
            </a:prstGeom>
            <a:noFill/>
            <a:ln w="19050" cap="flat" cmpd="sng">
              <a:solidFill>
                <a:srgbClr val="38761D"/>
              </a:solidFill>
              <a:prstDash val="solid"/>
              <a:round/>
              <a:headEnd type="none" w="med" len="med"/>
              <a:tailEnd type="triangle" w="med" len="med"/>
            </a:ln>
          </p:spPr>
        </p:cxnSp>
        <p:sp>
          <p:nvSpPr>
            <p:cNvPr id="166" name="Google Shape;166;p27"/>
            <p:cNvSpPr txBox="1"/>
            <p:nvPr/>
          </p:nvSpPr>
          <p:spPr>
            <a:xfrm rot="-526451">
              <a:off x="5892519" y="2358777"/>
              <a:ext cx="2611765" cy="40027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38761D"/>
                  </a:solidFill>
                </a:rPr>
                <a:t>SYN-ACK. Seq = </a:t>
              </a:r>
              <a:r>
                <a:rPr lang="en" i="1">
                  <a:solidFill>
                    <a:srgbClr val="38761D"/>
                  </a:solidFill>
                </a:rPr>
                <a:t>y</a:t>
              </a:r>
              <a:r>
                <a:rPr lang="en">
                  <a:solidFill>
                    <a:srgbClr val="38761D"/>
                  </a:solidFill>
                </a:rPr>
                <a:t>, Ack = </a:t>
              </a:r>
              <a:r>
                <a:rPr lang="en" i="1">
                  <a:solidFill>
                    <a:srgbClr val="38761D"/>
                  </a:solidFill>
                </a:rPr>
                <a:t>x</a:t>
              </a:r>
              <a:r>
                <a:rPr lang="en">
                  <a:solidFill>
                    <a:srgbClr val="38761D"/>
                  </a:solidFill>
                </a:rPr>
                <a:t>+1</a:t>
              </a:r>
              <a:endParaRPr>
                <a:solidFill>
                  <a:srgbClr val="38761D"/>
                </a:solidFill>
              </a:endParaRPr>
            </a:p>
          </p:txBody>
        </p:sp>
      </p:grpSp>
      <p:grpSp>
        <p:nvGrpSpPr>
          <p:cNvPr id="167" name="Google Shape;167;p27"/>
          <p:cNvGrpSpPr/>
          <p:nvPr/>
        </p:nvGrpSpPr>
        <p:grpSpPr>
          <a:xfrm>
            <a:off x="5804918" y="2924275"/>
            <a:ext cx="2917800" cy="711600"/>
            <a:chOff x="5804918" y="2924275"/>
            <a:chExt cx="2917800" cy="711600"/>
          </a:xfrm>
        </p:grpSpPr>
        <p:cxnSp>
          <p:nvCxnSpPr>
            <p:cNvPr id="168" name="Google Shape;168;p27"/>
            <p:cNvCxnSpPr/>
            <p:nvPr/>
          </p:nvCxnSpPr>
          <p:spPr>
            <a:xfrm>
              <a:off x="5804918" y="3201750"/>
              <a:ext cx="2917800" cy="343800"/>
            </a:xfrm>
            <a:prstGeom prst="straightConnector1">
              <a:avLst/>
            </a:prstGeom>
            <a:noFill/>
            <a:ln w="19050" cap="flat" cmpd="sng">
              <a:solidFill>
                <a:srgbClr val="0000FF"/>
              </a:solidFill>
              <a:prstDash val="solid"/>
              <a:round/>
              <a:headEnd type="none" w="med" len="med"/>
              <a:tailEnd type="triangle" w="med" len="med"/>
            </a:ln>
          </p:spPr>
        </p:cxnSp>
        <p:sp>
          <p:nvSpPr>
            <p:cNvPr id="169" name="Google Shape;169;p27"/>
            <p:cNvSpPr txBox="1"/>
            <p:nvPr/>
          </p:nvSpPr>
          <p:spPr>
            <a:xfrm rot="439840">
              <a:off x="6134284" y="3079967"/>
              <a:ext cx="2456983" cy="40021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0000FF"/>
                  </a:solidFill>
                </a:rPr>
                <a:t>ACK. Seq = </a:t>
              </a:r>
              <a:r>
                <a:rPr lang="en" i="1">
                  <a:solidFill>
                    <a:srgbClr val="0000FF"/>
                  </a:solidFill>
                </a:rPr>
                <a:t>x</a:t>
              </a:r>
              <a:r>
                <a:rPr lang="en">
                  <a:solidFill>
                    <a:srgbClr val="0000FF"/>
                  </a:solidFill>
                </a:rPr>
                <a:t>+1, Ack = </a:t>
              </a:r>
              <a:r>
                <a:rPr lang="en" i="1">
                  <a:solidFill>
                    <a:srgbClr val="0000FF"/>
                  </a:solidFill>
                </a:rPr>
                <a:t>y</a:t>
              </a:r>
              <a:r>
                <a:rPr lang="en">
                  <a:solidFill>
                    <a:srgbClr val="0000FF"/>
                  </a:solidFill>
                </a:rPr>
                <a:t>+1</a:t>
              </a:r>
              <a:endParaRPr>
                <a:solidFill>
                  <a:srgbClr val="0000FF"/>
                </a:solidFill>
              </a:endParaRPr>
            </a:p>
          </p:txBody>
        </p:sp>
      </p:grpSp>
      <p:sp>
        <p:nvSpPr>
          <p:cNvPr id="170" name="Google Shape;170;p27"/>
          <p:cNvSpPr txBox="1">
            <a:spLocks noGrp="1"/>
          </p:cNvSpPr>
          <p:nvPr>
            <p:ph type="body" idx="4294967295"/>
          </p:nvPr>
        </p:nvSpPr>
        <p:spPr>
          <a:xfrm>
            <a:off x="198500" y="2253325"/>
            <a:ext cx="5142600" cy="1006500"/>
          </a:xfrm>
          <a:prstGeom prst="rect">
            <a:avLst/>
          </a:prstGeom>
        </p:spPr>
        <p:txBody>
          <a:bodyPr spcFirstLastPara="1" wrap="square" lIns="91425" tIns="91425" rIns="91425" bIns="0" anchor="t" anchorCtr="0">
            <a:spAutoFit/>
          </a:bodyPr>
          <a:lstStyle/>
          <a:p>
            <a:pPr marL="457200" lvl="0" indent="-342900" algn="l" rtl="0">
              <a:spcBef>
                <a:spcPts val="0"/>
              </a:spcBef>
              <a:spcAft>
                <a:spcPts val="0"/>
              </a:spcAft>
              <a:buSzPts val="1800"/>
              <a:buAutoNum type="arabicPeriod" startAt="2"/>
            </a:pPr>
            <a:r>
              <a:rPr lang="en"/>
              <a:t>Server chooses an initial sequence number </a:t>
            </a:r>
            <a:r>
              <a:rPr lang="en" i="1"/>
              <a:t>y</a:t>
            </a:r>
            <a:r>
              <a:rPr lang="en"/>
              <a:t> for its bytes and responds with a SYN-ACK packet</a:t>
            </a:r>
            <a:endParaRPr/>
          </a:p>
        </p:txBody>
      </p:sp>
      <p:sp>
        <p:nvSpPr>
          <p:cNvPr id="171" name="Google Shape;171;p27"/>
          <p:cNvSpPr txBox="1">
            <a:spLocks noGrp="1"/>
          </p:cNvSpPr>
          <p:nvPr>
            <p:ph type="body" idx="4294967295"/>
          </p:nvPr>
        </p:nvSpPr>
        <p:spPr>
          <a:xfrm>
            <a:off x="198500" y="3259825"/>
            <a:ext cx="5142600" cy="369300"/>
          </a:xfrm>
          <a:prstGeom prst="rect">
            <a:avLst/>
          </a:prstGeom>
        </p:spPr>
        <p:txBody>
          <a:bodyPr spcFirstLastPara="1" wrap="square" lIns="91425" tIns="91425" rIns="91425" bIns="0" anchor="t" anchorCtr="0">
            <a:spAutoFit/>
          </a:bodyPr>
          <a:lstStyle/>
          <a:p>
            <a:pPr marL="457200" lvl="0" indent="-342900" algn="l" rtl="0">
              <a:spcBef>
                <a:spcPts val="0"/>
              </a:spcBef>
              <a:spcAft>
                <a:spcPts val="0"/>
              </a:spcAft>
              <a:buSzPts val="1800"/>
              <a:buAutoNum type="arabicPeriod" startAt="3"/>
            </a:pPr>
            <a:r>
              <a:rPr lang="en"/>
              <a:t>Client then returns with an ACK packet</a:t>
            </a:r>
            <a:endParaRPr/>
          </a:p>
        </p:txBody>
      </p:sp>
      <p:sp>
        <p:nvSpPr>
          <p:cNvPr id="172" name="Google Shape;172;p27"/>
          <p:cNvSpPr txBox="1">
            <a:spLocks noGrp="1"/>
          </p:cNvSpPr>
          <p:nvPr>
            <p:ph type="body" idx="4294967295"/>
          </p:nvPr>
        </p:nvSpPr>
        <p:spPr>
          <a:xfrm>
            <a:off x="198500" y="3629125"/>
            <a:ext cx="5142600" cy="1006500"/>
          </a:xfrm>
          <a:prstGeom prst="rect">
            <a:avLst/>
          </a:prstGeom>
        </p:spPr>
        <p:txBody>
          <a:bodyPr spcFirstLastPara="1" wrap="square" lIns="91425" tIns="91425" rIns="91425" bIns="0" anchor="t" anchorCtr="0">
            <a:spAutoFit/>
          </a:bodyPr>
          <a:lstStyle/>
          <a:p>
            <a:pPr marL="457200" lvl="0" indent="-342900" algn="l" rtl="0">
              <a:spcBef>
                <a:spcPts val="0"/>
              </a:spcBef>
              <a:spcAft>
                <a:spcPts val="0"/>
              </a:spcAft>
              <a:buSzPts val="1800"/>
              <a:buAutoNum type="arabicPeriod" startAt="4"/>
            </a:pPr>
            <a:r>
              <a:rPr lang="en"/>
              <a:t>Once both hosts have synchronized sequence numbers, the connection is “established”</a:t>
            </a:r>
            <a:endParaRPr/>
          </a:p>
        </p:txBody>
      </p:sp>
      <p:grpSp>
        <p:nvGrpSpPr>
          <p:cNvPr id="173" name="Google Shape;173;p27"/>
          <p:cNvGrpSpPr/>
          <p:nvPr/>
        </p:nvGrpSpPr>
        <p:grpSpPr>
          <a:xfrm>
            <a:off x="5798929" y="3688603"/>
            <a:ext cx="2929800" cy="821400"/>
            <a:chOff x="5798929" y="3688603"/>
            <a:chExt cx="2929800" cy="821400"/>
          </a:xfrm>
        </p:grpSpPr>
        <p:cxnSp>
          <p:nvCxnSpPr>
            <p:cNvPr id="174" name="Google Shape;174;p27"/>
            <p:cNvCxnSpPr/>
            <p:nvPr/>
          </p:nvCxnSpPr>
          <p:spPr>
            <a:xfrm flipH="1">
              <a:off x="5798929" y="3969313"/>
              <a:ext cx="2929800" cy="453900"/>
            </a:xfrm>
            <a:prstGeom prst="straightConnector1">
              <a:avLst/>
            </a:prstGeom>
            <a:noFill/>
            <a:ln w="19050" cap="flat" cmpd="sng">
              <a:solidFill>
                <a:srgbClr val="38761D"/>
              </a:solidFill>
              <a:prstDash val="solid"/>
              <a:round/>
              <a:headEnd type="none" w="med" len="med"/>
              <a:tailEnd type="triangle" w="med" len="med"/>
            </a:ln>
          </p:spPr>
        </p:cxnSp>
        <p:sp>
          <p:nvSpPr>
            <p:cNvPr id="175" name="Google Shape;175;p27"/>
            <p:cNvSpPr txBox="1"/>
            <p:nvPr/>
          </p:nvSpPr>
          <p:spPr>
            <a:xfrm rot="-526548">
              <a:off x="5897313" y="3899055"/>
              <a:ext cx="2778427" cy="40049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38761D"/>
                  </a:solidFill>
                </a:rPr>
                <a:t>Data</a:t>
              </a:r>
              <a:endParaRPr>
                <a:solidFill>
                  <a:srgbClr val="38761D"/>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Sending and Receiving Data</a:t>
            </a:r>
            <a:endParaRPr/>
          </a:p>
        </p:txBody>
      </p:sp>
      <p:sp>
        <p:nvSpPr>
          <p:cNvPr id="181" name="Google Shape;181;p2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TCP handlers on each side track which TCP segments have been received for each connection</a:t>
            </a:r>
            <a:endParaRPr/>
          </a:p>
          <a:p>
            <a:pPr marL="914400" lvl="1" indent="-317500" algn="l" rtl="0">
              <a:spcBef>
                <a:spcPts val="0"/>
              </a:spcBef>
              <a:spcAft>
                <a:spcPts val="0"/>
              </a:spcAft>
              <a:buSzPts val="1400"/>
              <a:buChar char="○"/>
            </a:pPr>
            <a:r>
              <a:rPr lang="en"/>
              <a:t>A connection is identified by these 5 values (sometimes called a 5-tuple)</a:t>
            </a:r>
            <a:endParaRPr/>
          </a:p>
          <a:p>
            <a:pPr marL="1371600" lvl="2" indent="-317500" algn="l" rtl="0">
              <a:spcBef>
                <a:spcPts val="0"/>
              </a:spcBef>
              <a:spcAft>
                <a:spcPts val="0"/>
              </a:spcAft>
              <a:buSzPts val="1400"/>
              <a:buChar char="■"/>
            </a:pPr>
            <a:r>
              <a:rPr lang="en"/>
              <a:t>Source IP</a:t>
            </a:r>
            <a:endParaRPr/>
          </a:p>
          <a:p>
            <a:pPr marL="1371600" lvl="2" indent="-317500" algn="l" rtl="0">
              <a:spcBef>
                <a:spcPts val="0"/>
              </a:spcBef>
              <a:spcAft>
                <a:spcPts val="0"/>
              </a:spcAft>
              <a:buSzPts val="1400"/>
              <a:buChar char="■"/>
            </a:pPr>
            <a:r>
              <a:rPr lang="en"/>
              <a:t>Destination IP</a:t>
            </a:r>
            <a:endParaRPr/>
          </a:p>
          <a:p>
            <a:pPr marL="1371600" lvl="2" indent="-317500" algn="l" rtl="0">
              <a:spcBef>
                <a:spcPts val="0"/>
              </a:spcBef>
              <a:spcAft>
                <a:spcPts val="0"/>
              </a:spcAft>
              <a:buSzPts val="1400"/>
              <a:buChar char="■"/>
            </a:pPr>
            <a:r>
              <a:rPr lang="en"/>
              <a:t>Source Port</a:t>
            </a:r>
            <a:endParaRPr/>
          </a:p>
          <a:p>
            <a:pPr marL="1371600" lvl="2" indent="-317500" algn="l" rtl="0">
              <a:spcBef>
                <a:spcPts val="0"/>
              </a:spcBef>
              <a:spcAft>
                <a:spcPts val="0"/>
              </a:spcAft>
              <a:buSzPts val="1400"/>
              <a:buChar char="■"/>
            </a:pPr>
            <a:r>
              <a:rPr lang="en"/>
              <a:t>Destination Port</a:t>
            </a:r>
            <a:endParaRPr/>
          </a:p>
          <a:p>
            <a:pPr marL="1371600" lvl="2" indent="-317500" algn="l" rtl="0">
              <a:spcBef>
                <a:spcPts val="0"/>
              </a:spcBef>
              <a:spcAft>
                <a:spcPts val="0"/>
              </a:spcAft>
              <a:buSzPts val="1400"/>
              <a:buChar char="■"/>
            </a:pPr>
            <a:r>
              <a:rPr lang="en"/>
              <a:t>Protocol</a:t>
            </a:r>
            <a:endParaRPr/>
          </a:p>
          <a:p>
            <a:pPr marL="457200" lvl="0" indent="-342900" algn="l" rtl="0">
              <a:spcBef>
                <a:spcPts val="0"/>
              </a:spcBef>
              <a:spcAft>
                <a:spcPts val="0"/>
              </a:spcAft>
              <a:buSzPts val="1800"/>
              <a:buChar char="●"/>
            </a:pPr>
            <a:r>
              <a:rPr lang="en"/>
              <a:t>Data from the bytestream can be presented to the application when all data before has been received and presented</a:t>
            </a:r>
            <a:endParaRPr/>
          </a:p>
          <a:p>
            <a:pPr marL="914400" lvl="1" indent="-317500" algn="l" rtl="0">
              <a:spcBef>
                <a:spcPts val="0"/>
              </a:spcBef>
              <a:spcAft>
                <a:spcPts val="0"/>
              </a:spcAft>
              <a:buSzPts val="1400"/>
              <a:buChar char="○"/>
            </a:pPr>
            <a:r>
              <a:rPr lang="en"/>
              <a:t>Recall: TCP presents data to the application as a bytestream, so the order must be preserved from one end to the other, even if packets are received out of order</a:t>
            </a:r>
            <a:endParaRPr/>
          </a:p>
        </p:txBody>
      </p:sp>
      <p:sp>
        <p:nvSpPr>
          <p:cNvPr id="182" name="Google Shape;182;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Sending and Receiving Data</a:t>
            </a:r>
            <a:endParaRPr/>
          </a:p>
        </p:txBody>
      </p:sp>
      <p:sp>
        <p:nvSpPr>
          <p:cNvPr id="188" name="Google Shape;188;p2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Byte </a:t>
            </a:r>
            <a:r>
              <a:rPr lang="en" i="1"/>
              <a:t>i</a:t>
            </a:r>
            <a:r>
              <a:rPr lang="en"/>
              <a:t> of the bytestream is represented by sequence number </a:t>
            </a:r>
            <a:r>
              <a:rPr lang="en" i="1"/>
              <a:t>x</a:t>
            </a:r>
            <a:r>
              <a:rPr lang="en"/>
              <a:t> + </a:t>
            </a:r>
            <a:r>
              <a:rPr lang="en" i="1"/>
              <a:t>i</a:t>
            </a:r>
            <a:endParaRPr/>
          </a:p>
          <a:p>
            <a:pPr marL="914400" lvl="1" indent="-317500" algn="l" rtl="0">
              <a:spcBef>
                <a:spcPts val="0"/>
              </a:spcBef>
              <a:spcAft>
                <a:spcPts val="0"/>
              </a:spcAft>
              <a:buSzPts val="1400"/>
              <a:buChar char="○"/>
            </a:pPr>
            <a:r>
              <a:rPr lang="en"/>
              <a:t>The first byte is byte </a:t>
            </a:r>
            <a:r>
              <a:rPr lang="en" i="1"/>
              <a:t>i</a:t>
            </a:r>
            <a:r>
              <a:rPr lang="en"/>
              <a:t> = 1, since sequence number </a:t>
            </a:r>
            <a:r>
              <a:rPr lang="en" i="1"/>
              <a:t>x</a:t>
            </a:r>
            <a:r>
              <a:rPr lang="en"/>
              <a:t> was used for the SYN packet and </a:t>
            </a:r>
            <a:r>
              <a:rPr lang="en" i="1"/>
              <a:t>y</a:t>
            </a:r>
            <a:r>
              <a:rPr lang="en"/>
              <a:t> for the SYN-ACK packet</a:t>
            </a:r>
            <a:endParaRPr/>
          </a:p>
          <a:p>
            <a:pPr marL="457200" lvl="0" indent="-342900" algn="l" rtl="0">
              <a:spcBef>
                <a:spcPts val="0"/>
              </a:spcBef>
              <a:spcAft>
                <a:spcPts val="0"/>
              </a:spcAft>
              <a:buSzPts val="1800"/>
              <a:buChar char="●"/>
            </a:pPr>
            <a:r>
              <a:rPr lang="en"/>
              <a:t>A packet’s sequence number is the number of the first byte of its data</a:t>
            </a:r>
            <a:endParaRPr/>
          </a:p>
          <a:p>
            <a:pPr marL="914400" lvl="1" indent="-317500" algn="l" rtl="0">
              <a:spcBef>
                <a:spcPts val="0"/>
              </a:spcBef>
              <a:spcAft>
                <a:spcPts val="0"/>
              </a:spcAft>
              <a:buSzPts val="1400"/>
              <a:buChar char="○"/>
            </a:pPr>
            <a:r>
              <a:rPr lang="en"/>
              <a:t>This number is from the sender’s set of sequence numbers</a:t>
            </a:r>
            <a:endParaRPr/>
          </a:p>
          <a:p>
            <a:pPr marL="457200" lvl="0" indent="-342900" algn="l" rtl="0">
              <a:spcBef>
                <a:spcPts val="0"/>
              </a:spcBef>
              <a:spcAft>
                <a:spcPts val="0"/>
              </a:spcAft>
              <a:buSzPts val="1800"/>
              <a:buChar char="●"/>
            </a:pPr>
            <a:r>
              <a:rPr lang="en"/>
              <a:t>A packet’s ACK number, if the ACK flag is set, is the number of the byte immediately after the last received byte</a:t>
            </a:r>
            <a:endParaRPr/>
          </a:p>
          <a:p>
            <a:pPr marL="914400" lvl="1" indent="-317500" algn="l" rtl="0">
              <a:spcBef>
                <a:spcPts val="0"/>
              </a:spcBef>
              <a:spcAft>
                <a:spcPts val="0"/>
              </a:spcAft>
              <a:buSzPts val="1400"/>
              <a:buChar char="○"/>
            </a:pPr>
            <a:r>
              <a:rPr lang="en"/>
              <a:t>This number is from the receiver’s set of sequence numbers</a:t>
            </a:r>
            <a:endParaRPr/>
          </a:p>
          <a:p>
            <a:pPr marL="914400" lvl="1" indent="-317500" algn="l" rtl="0">
              <a:spcBef>
                <a:spcPts val="0"/>
              </a:spcBef>
              <a:spcAft>
                <a:spcPts val="0"/>
              </a:spcAft>
              <a:buSzPts val="1400"/>
              <a:buChar char="○"/>
            </a:pPr>
            <a:r>
              <a:rPr lang="en"/>
              <a:t>This would be (sequence number) + (length of data) for the last received packet</a:t>
            </a:r>
            <a:endParaRPr/>
          </a:p>
        </p:txBody>
      </p:sp>
      <p:sp>
        <p:nvSpPr>
          <p:cNvPr id="189" name="Google Shape;189;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Sending and Receiving Data</a:t>
            </a:r>
            <a:endParaRPr/>
          </a:p>
        </p:txBody>
      </p:sp>
      <p:sp>
        <p:nvSpPr>
          <p:cNvPr id="195" name="Google Shape;195;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
        <p:nvSpPr>
          <p:cNvPr id="196" name="Google Shape;196;p30"/>
          <p:cNvSpPr txBox="1"/>
          <p:nvPr/>
        </p:nvSpPr>
        <p:spPr>
          <a:xfrm>
            <a:off x="2396375" y="1361525"/>
            <a:ext cx="64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0000FF"/>
                </a:solidFill>
              </a:rPr>
              <a:t>Client</a:t>
            </a:r>
            <a:endParaRPr>
              <a:solidFill>
                <a:srgbClr val="0000FF"/>
              </a:solidFill>
            </a:endParaRPr>
          </a:p>
        </p:txBody>
      </p:sp>
      <p:sp>
        <p:nvSpPr>
          <p:cNvPr id="197" name="Google Shape;197;p30"/>
          <p:cNvSpPr txBox="1"/>
          <p:nvPr/>
        </p:nvSpPr>
        <p:spPr>
          <a:xfrm>
            <a:off x="5615625" y="1361525"/>
            <a:ext cx="71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38761D"/>
                </a:solidFill>
              </a:rPr>
              <a:t>Server</a:t>
            </a:r>
            <a:endParaRPr>
              <a:solidFill>
                <a:srgbClr val="38761D"/>
              </a:solidFill>
            </a:endParaRPr>
          </a:p>
        </p:txBody>
      </p:sp>
      <p:cxnSp>
        <p:nvCxnSpPr>
          <p:cNvPr id="198" name="Google Shape;198;p30"/>
          <p:cNvCxnSpPr>
            <a:stCxn id="196" idx="2"/>
          </p:cNvCxnSpPr>
          <p:nvPr/>
        </p:nvCxnSpPr>
        <p:spPr>
          <a:xfrm flipH="1">
            <a:off x="2709125" y="1761725"/>
            <a:ext cx="10500" cy="3093000"/>
          </a:xfrm>
          <a:prstGeom prst="straightConnector1">
            <a:avLst/>
          </a:prstGeom>
          <a:noFill/>
          <a:ln w="19050" cap="flat" cmpd="sng">
            <a:solidFill>
              <a:srgbClr val="0000FF"/>
            </a:solidFill>
            <a:prstDash val="solid"/>
            <a:round/>
            <a:headEnd type="none" w="med" len="med"/>
            <a:tailEnd type="none" w="med" len="med"/>
          </a:ln>
        </p:spPr>
      </p:cxnSp>
      <p:cxnSp>
        <p:nvCxnSpPr>
          <p:cNvPr id="199" name="Google Shape;199;p30"/>
          <p:cNvCxnSpPr/>
          <p:nvPr/>
        </p:nvCxnSpPr>
        <p:spPr>
          <a:xfrm flipH="1">
            <a:off x="5967375" y="1761725"/>
            <a:ext cx="10500" cy="3093000"/>
          </a:xfrm>
          <a:prstGeom prst="straightConnector1">
            <a:avLst/>
          </a:prstGeom>
          <a:noFill/>
          <a:ln w="19050" cap="flat" cmpd="sng">
            <a:solidFill>
              <a:srgbClr val="38761D"/>
            </a:solidFill>
            <a:prstDash val="solid"/>
            <a:round/>
            <a:headEnd type="none" w="med" len="med"/>
            <a:tailEnd type="none" w="med" len="med"/>
          </a:ln>
        </p:spPr>
      </p:cxnSp>
      <p:grpSp>
        <p:nvGrpSpPr>
          <p:cNvPr id="200" name="Google Shape;200;p30"/>
          <p:cNvGrpSpPr/>
          <p:nvPr/>
        </p:nvGrpSpPr>
        <p:grpSpPr>
          <a:xfrm>
            <a:off x="2707848" y="1699000"/>
            <a:ext cx="3288427" cy="703800"/>
            <a:chOff x="2707848" y="1699000"/>
            <a:chExt cx="3288427" cy="703800"/>
          </a:xfrm>
        </p:grpSpPr>
        <p:cxnSp>
          <p:nvCxnSpPr>
            <p:cNvPr id="201" name="Google Shape;201;p30"/>
            <p:cNvCxnSpPr/>
            <p:nvPr/>
          </p:nvCxnSpPr>
          <p:spPr>
            <a:xfrm>
              <a:off x="2736775" y="2021650"/>
              <a:ext cx="3259500" cy="343800"/>
            </a:xfrm>
            <a:prstGeom prst="straightConnector1">
              <a:avLst/>
            </a:prstGeom>
            <a:noFill/>
            <a:ln w="19050" cap="flat" cmpd="sng">
              <a:solidFill>
                <a:srgbClr val="0000FF"/>
              </a:solidFill>
              <a:prstDash val="solid"/>
              <a:round/>
              <a:headEnd type="none" w="med" len="med"/>
              <a:tailEnd type="triangle" w="med" len="med"/>
            </a:ln>
          </p:spPr>
        </p:cxnSp>
        <p:sp>
          <p:nvSpPr>
            <p:cNvPr id="202" name="Google Shape;202;p30"/>
            <p:cNvSpPr txBox="1"/>
            <p:nvPr/>
          </p:nvSpPr>
          <p:spPr>
            <a:xfrm rot="394242">
              <a:off x="2716651" y="1881640"/>
              <a:ext cx="3211596" cy="33851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0000FF"/>
                  </a:solidFill>
                </a:rPr>
                <a:t>ACK. Seq = </a:t>
              </a:r>
              <a:r>
                <a:rPr lang="en" sz="1000" i="1">
                  <a:solidFill>
                    <a:srgbClr val="0000FF"/>
                  </a:solidFill>
                </a:rPr>
                <a:t>x</a:t>
              </a:r>
              <a:r>
                <a:rPr lang="en" sz="1000">
                  <a:solidFill>
                    <a:srgbClr val="0000FF"/>
                  </a:solidFill>
                </a:rPr>
                <a:t>+1, Ack = </a:t>
              </a:r>
              <a:r>
                <a:rPr lang="en" sz="1000" i="1">
                  <a:solidFill>
                    <a:srgbClr val="0000FF"/>
                  </a:solidFill>
                </a:rPr>
                <a:t>y</a:t>
              </a:r>
              <a:r>
                <a:rPr lang="en" sz="1000">
                  <a:solidFill>
                    <a:srgbClr val="0000FF"/>
                  </a:solidFill>
                </a:rPr>
                <a:t>+1. Data, length </a:t>
              </a:r>
              <a:r>
                <a:rPr lang="en" sz="1000" i="1">
                  <a:solidFill>
                    <a:srgbClr val="0000FF"/>
                  </a:solidFill>
                </a:rPr>
                <a:t>A</a:t>
              </a:r>
              <a:r>
                <a:rPr lang="en" sz="1000">
                  <a:solidFill>
                    <a:srgbClr val="0000FF"/>
                  </a:solidFill>
                </a:rPr>
                <a:t> </a:t>
              </a:r>
              <a:endParaRPr sz="1000">
                <a:solidFill>
                  <a:srgbClr val="0000FF"/>
                </a:solidFill>
              </a:endParaRPr>
            </a:p>
          </p:txBody>
        </p:sp>
      </p:grpSp>
      <p:grpSp>
        <p:nvGrpSpPr>
          <p:cNvPr id="203" name="Google Shape;203;p30"/>
          <p:cNvGrpSpPr/>
          <p:nvPr/>
        </p:nvGrpSpPr>
        <p:grpSpPr>
          <a:xfrm>
            <a:off x="2723175" y="2266505"/>
            <a:ext cx="3273000" cy="743700"/>
            <a:chOff x="2723175" y="2266505"/>
            <a:chExt cx="3273000" cy="743700"/>
          </a:xfrm>
        </p:grpSpPr>
        <p:cxnSp>
          <p:nvCxnSpPr>
            <p:cNvPr id="204" name="Google Shape;204;p30"/>
            <p:cNvCxnSpPr/>
            <p:nvPr/>
          </p:nvCxnSpPr>
          <p:spPr>
            <a:xfrm flipH="1">
              <a:off x="2723175" y="2531625"/>
              <a:ext cx="3273000" cy="453900"/>
            </a:xfrm>
            <a:prstGeom prst="straightConnector1">
              <a:avLst/>
            </a:prstGeom>
            <a:noFill/>
            <a:ln w="19050" cap="flat" cmpd="sng">
              <a:solidFill>
                <a:srgbClr val="38761D"/>
              </a:solidFill>
              <a:prstDash val="solid"/>
              <a:round/>
              <a:headEnd type="none" w="med" len="med"/>
              <a:tailEnd type="triangle" w="med" len="med"/>
            </a:ln>
          </p:spPr>
        </p:cxnSp>
        <p:sp>
          <p:nvSpPr>
            <p:cNvPr id="205" name="Google Shape;205;p30"/>
            <p:cNvSpPr txBox="1"/>
            <p:nvPr/>
          </p:nvSpPr>
          <p:spPr>
            <a:xfrm rot="-471777">
              <a:off x="2833270" y="2469051"/>
              <a:ext cx="2984560" cy="33860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000">
                  <a:solidFill>
                    <a:srgbClr val="38761D"/>
                  </a:solidFill>
                </a:rPr>
                <a:t>ACK. Seq = y+1, Ack = x+1+</a:t>
              </a:r>
              <a:r>
                <a:rPr lang="en" sz="1000" i="1">
                  <a:solidFill>
                    <a:srgbClr val="38761D"/>
                  </a:solidFill>
                </a:rPr>
                <a:t>A</a:t>
              </a:r>
              <a:r>
                <a:rPr lang="en" sz="1000">
                  <a:solidFill>
                    <a:srgbClr val="38761D"/>
                  </a:solidFill>
                </a:rPr>
                <a:t>. Data, length </a:t>
              </a:r>
              <a:r>
                <a:rPr lang="en" sz="1000" i="1">
                  <a:solidFill>
                    <a:srgbClr val="38761D"/>
                  </a:solidFill>
                </a:rPr>
                <a:t>B</a:t>
              </a:r>
              <a:endParaRPr sz="1000" i="1">
                <a:solidFill>
                  <a:srgbClr val="38761D"/>
                </a:solidFill>
              </a:endParaRPr>
            </a:p>
          </p:txBody>
        </p:sp>
      </p:grpSp>
      <p:grpSp>
        <p:nvGrpSpPr>
          <p:cNvPr id="206" name="Google Shape;206;p30"/>
          <p:cNvGrpSpPr/>
          <p:nvPr/>
        </p:nvGrpSpPr>
        <p:grpSpPr>
          <a:xfrm>
            <a:off x="2715099" y="2919049"/>
            <a:ext cx="3281176" cy="694200"/>
            <a:chOff x="2715099" y="2919049"/>
            <a:chExt cx="3281176" cy="694200"/>
          </a:xfrm>
        </p:grpSpPr>
        <p:cxnSp>
          <p:nvCxnSpPr>
            <p:cNvPr id="207" name="Google Shape;207;p30"/>
            <p:cNvCxnSpPr/>
            <p:nvPr/>
          </p:nvCxnSpPr>
          <p:spPr>
            <a:xfrm>
              <a:off x="2736775" y="3240850"/>
              <a:ext cx="3259500" cy="343800"/>
            </a:xfrm>
            <a:prstGeom prst="straightConnector1">
              <a:avLst/>
            </a:prstGeom>
            <a:noFill/>
            <a:ln w="19050" cap="flat" cmpd="sng">
              <a:solidFill>
                <a:srgbClr val="0000FF"/>
              </a:solidFill>
              <a:prstDash val="solid"/>
              <a:round/>
              <a:headEnd type="none" w="med" len="med"/>
              <a:tailEnd type="triangle" w="med" len="med"/>
            </a:ln>
          </p:spPr>
        </p:cxnSp>
        <p:sp>
          <p:nvSpPr>
            <p:cNvPr id="208" name="Google Shape;208;p30"/>
            <p:cNvSpPr txBox="1"/>
            <p:nvPr/>
          </p:nvSpPr>
          <p:spPr>
            <a:xfrm rot="394211">
              <a:off x="2724178" y="3096889"/>
              <a:ext cx="3127943" cy="33851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0000FF"/>
                  </a:solidFill>
                </a:rPr>
                <a:t>ACK. Seq = </a:t>
              </a:r>
              <a:r>
                <a:rPr lang="en" sz="1000" i="1">
                  <a:solidFill>
                    <a:srgbClr val="0000FF"/>
                  </a:solidFill>
                </a:rPr>
                <a:t>x</a:t>
              </a:r>
              <a:r>
                <a:rPr lang="en" sz="1000">
                  <a:solidFill>
                    <a:srgbClr val="0000FF"/>
                  </a:solidFill>
                </a:rPr>
                <a:t>+1+</a:t>
              </a:r>
              <a:r>
                <a:rPr lang="en" sz="1000" i="1">
                  <a:solidFill>
                    <a:srgbClr val="0000FF"/>
                  </a:solidFill>
                </a:rPr>
                <a:t>A</a:t>
              </a:r>
              <a:r>
                <a:rPr lang="en" sz="1000">
                  <a:solidFill>
                    <a:srgbClr val="0000FF"/>
                  </a:solidFill>
                </a:rPr>
                <a:t>, Ack = </a:t>
              </a:r>
              <a:r>
                <a:rPr lang="en" sz="1000" i="1">
                  <a:solidFill>
                    <a:srgbClr val="0000FF"/>
                  </a:solidFill>
                </a:rPr>
                <a:t>y</a:t>
              </a:r>
              <a:r>
                <a:rPr lang="en" sz="1000">
                  <a:solidFill>
                    <a:srgbClr val="0000FF"/>
                  </a:solidFill>
                </a:rPr>
                <a:t>+1+</a:t>
              </a:r>
              <a:r>
                <a:rPr lang="en" sz="1000" i="1">
                  <a:solidFill>
                    <a:srgbClr val="0000FF"/>
                  </a:solidFill>
                </a:rPr>
                <a:t>B</a:t>
              </a:r>
              <a:r>
                <a:rPr lang="en" sz="1000">
                  <a:solidFill>
                    <a:srgbClr val="0000FF"/>
                  </a:solidFill>
                </a:rPr>
                <a:t>. Data, length </a:t>
              </a:r>
              <a:r>
                <a:rPr lang="en" sz="1000" i="1">
                  <a:solidFill>
                    <a:srgbClr val="0000FF"/>
                  </a:solidFill>
                </a:rPr>
                <a:t>C</a:t>
              </a:r>
              <a:r>
                <a:rPr lang="en" sz="1000">
                  <a:solidFill>
                    <a:srgbClr val="0000FF"/>
                  </a:solidFill>
                </a:rPr>
                <a:t> </a:t>
              </a:r>
              <a:endParaRPr sz="1100">
                <a:solidFill>
                  <a:srgbClr val="0000FF"/>
                </a:solidFill>
              </a:endParaRPr>
            </a:p>
          </p:txBody>
        </p:sp>
      </p:grpSp>
      <p:grpSp>
        <p:nvGrpSpPr>
          <p:cNvPr id="209" name="Google Shape;209;p30"/>
          <p:cNvGrpSpPr/>
          <p:nvPr/>
        </p:nvGrpSpPr>
        <p:grpSpPr>
          <a:xfrm>
            <a:off x="2665074" y="3615948"/>
            <a:ext cx="3331101" cy="787800"/>
            <a:chOff x="2665074" y="3615948"/>
            <a:chExt cx="3331101" cy="787800"/>
          </a:xfrm>
        </p:grpSpPr>
        <p:cxnSp>
          <p:nvCxnSpPr>
            <p:cNvPr id="210" name="Google Shape;210;p30"/>
            <p:cNvCxnSpPr/>
            <p:nvPr/>
          </p:nvCxnSpPr>
          <p:spPr>
            <a:xfrm flipH="1">
              <a:off x="2723175" y="3903225"/>
              <a:ext cx="3273000" cy="453900"/>
            </a:xfrm>
            <a:prstGeom prst="straightConnector1">
              <a:avLst/>
            </a:prstGeom>
            <a:noFill/>
            <a:ln w="19050" cap="flat" cmpd="sng">
              <a:solidFill>
                <a:srgbClr val="38761D"/>
              </a:solidFill>
              <a:prstDash val="solid"/>
              <a:round/>
              <a:headEnd type="none" w="med" len="med"/>
              <a:tailEnd type="triangle" w="med" len="med"/>
            </a:ln>
          </p:spPr>
        </p:cxnSp>
        <p:sp>
          <p:nvSpPr>
            <p:cNvPr id="211" name="Google Shape;211;p30"/>
            <p:cNvSpPr txBox="1"/>
            <p:nvPr/>
          </p:nvSpPr>
          <p:spPr>
            <a:xfrm rot="-471582">
              <a:off x="2672635" y="3840565"/>
              <a:ext cx="3308278" cy="33856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38761D"/>
                  </a:solidFill>
                </a:rPr>
                <a:t>ACK. Seq = </a:t>
              </a:r>
              <a:r>
                <a:rPr lang="en" sz="1000" i="1">
                  <a:solidFill>
                    <a:srgbClr val="38761D"/>
                  </a:solidFill>
                </a:rPr>
                <a:t>y</a:t>
              </a:r>
              <a:r>
                <a:rPr lang="en" sz="1000">
                  <a:solidFill>
                    <a:srgbClr val="38761D"/>
                  </a:solidFill>
                </a:rPr>
                <a:t>+1+</a:t>
              </a:r>
              <a:r>
                <a:rPr lang="en" sz="1000" i="1">
                  <a:solidFill>
                    <a:srgbClr val="38761D"/>
                  </a:solidFill>
                </a:rPr>
                <a:t>B</a:t>
              </a:r>
              <a:r>
                <a:rPr lang="en" sz="1000">
                  <a:solidFill>
                    <a:srgbClr val="38761D"/>
                  </a:solidFill>
                </a:rPr>
                <a:t>, Ack = </a:t>
              </a:r>
              <a:r>
                <a:rPr lang="en" sz="1000" i="1">
                  <a:solidFill>
                    <a:srgbClr val="38761D"/>
                  </a:solidFill>
                </a:rPr>
                <a:t>x</a:t>
              </a:r>
              <a:r>
                <a:rPr lang="en" sz="1000">
                  <a:solidFill>
                    <a:srgbClr val="38761D"/>
                  </a:solidFill>
                </a:rPr>
                <a:t>+1+</a:t>
              </a:r>
              <a:r>
                <a:rPr lang="en" sz="1000" i="1">
                  <a:solidFill>
                    <a:srgbClr val="38761D"/>
                  </a:solidFill>
                </a:rPr>
                <a:t>A</a:t>
              </a:r>
              <a:r>
                <a:rPr lang="en" sz="1000">
                  <a:solidFill>
                    <a:srgbClr val="38761D"/>
                  </a:solidFill>
                </a:rPr>
                <a:t>+</a:t>
              </a:r>
              <a:r>
                <a:rPr lang="en" sz="1000" i="1">
                  <a:solidFill>
                    <a:srgbClr val="38761D"/>
                  </a:solidFill>
                </a:rPr>
                <a:t>C</a:t>
              </a:r>
              <a:r>
                <a:rPr lang="en" sz="1000">
                  <a:solidFill>
                    <a:srgbClr val="38761D"/>
                  </a:solidFill>
                </a:rPr>
                <a:t>. Data, length </a:t>
              </a:r>
              <a:r>
                <a:rPr lang="en" sz="1000" i="1">
                  <a:solidFill>
                    <a:srgbClr val="38761D"/>
                  </a:solidFill>
                </a:rPr>
                <a:t>D</a:t>
              </a:r>
              <a:r>
                <a:rPr lang="en" sz="1000">
                  <a:solidFill>
                    <a:srgbClr val="38761D"/>
                  </a:solidFill>
                </a:rPr>
                <a:t> </a:t>
              </a:r>
              <a:endParaRPr sz="1000">
                <a:solidFill>
                  <a:srgbClr val="38761D"/>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Retransmission</a:t>
            </a:r>
            <a:endParaRPr/>
          </a:p>
        </p:txBody>
      </p:sp>
      <p:sp>
        <p:nvSpPr>
          <p:cNvPr id="217" name="Google Shape;217;p3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If a packet is dropped (lost in transit):</a:t>
            </a:r>
            <a:endParaRPr/>
          </a:p>
          <a:p>
            <a:pPr marL="914400" lvl="1" indent="-317500" algn="l" rtl="0">
              <a:spcBef>
                <a:spcPts val="0"/>
              </a:spcBef>
              <a:spcAft>
                <a:spcPts val="0"/>
              </a:spcAft>
              <a:buSzPts val="1400"/>
              <a:buChar char="○"/>
            </a:pPr>
            <a:r>
              <a:rPr lang="en"/>
              <a:t>The recipient will not send an ACK, so the sender will not receive the ACK</a:t>
            </a:r>
            <a:endParaRPr/>
          </a:p>
          <a:p>
            <a:pPr marL="914400" lvl="1" indent="-317500" algn="l" rtl="0">
              <a:spcBef>
                <a:spcPts val="0"/>
              </a:spcBef>
              <a:spcAft>
                <a:spcPts val="0"/>
              </a:spcAft>
              <a:buSzPts val="1400"/>
              <a:buChar char="○"/>
            </a:pPr>
            <a:r>
              <a:rPr lang="en"/>
              <a:t>The sender repeatedly tries to send the packet again until it receives the ACK</a:t>
            </a:r>
            <a:endParaRPr/>
          </a:p>
          <a:p>
            <a:pPr marL="457200" lvl="0" indent="-342900" algn="l" rtl="0">
              <a:spcBef>
                <a:spcPts val="0"/>
              </a:spcBef>
              <a:spcAft>
                <a:spcPts val="0"/>
              </a:spcAft>
              <a:buSzPts val="1800"/>
              <a:buChar char="●"/>
            </a:pPr>
            <a:r>
              <a:rPr lang="en"/>
              <a:t>If a packet is received, but the ACK is dropped:</a:t>
            </a:r>
            <a:endParaRPr/>
          </a:p>
          <a:p>
            <a:pPr marL="914400" lvl="1" indent="-317500" algn="l" rtl="0">
              <a:spcBef>
                <a:spcPts val="0"/>
              </a:spcBef>
              <a:spcAft>
                <a:spcPts val="0"/>
              </a:spcAft>
              <a:buSzPts val="1400"/>
              <a:buChar char="○"/>
            </a:pPr>
            <a:r>
              <a:rPr lang="en"/>
              <a:t>The sender tries to send the packet again since it didn’t receive the ACK</a:t>
            </a:r>
            <a:endParaRPr/>
          </a:p>
          <a:p>
            <a:pPr marL="914400" lvl="1" indent="-317500" algn="l" rtl="0">
              <a:spcBef>
                <a:spcPts val="0"/>
              </a:spcBef>
              <a:spcAft>
                <a:spcPts val="0"/>
              </a:spcAft>
              <a:buSzPts val="1400"/>
              <a:buChar char="○"/>
            </a:pPr>
            <a:r>
              <a:rPr lang="en"/>
              <a:t>The recipient ignores the duplicate data and sends the ACK again</a:t>
            </a:r>
            <a:endParaRPr/>
          </a:p>
          <a:p>
            <a:pPr marL="457200" lvl="0" indent="-342900" algn="l" rtl="0">
              <a:spcBef>
                <a:spcPts val="0"/>
              </a:spcBef>
              <a:spcAft>
                <a:spcPts val="0"/>
              </a:spcAft>
              <a:buSzPts val="1800"/>
              <a:buChar char="●"/>
            </a:pPr>
            <a:r>
              <a:rPr lang="en"/>
              <a:t>When packets are dropped in TCP, TCP assumes that there is congestion and sends the data at a slower rate</a:t>
            </a:r>
            <a:endParaRPr/>
          </a:p>
        </p:txBody>
      </p:sp>
      <p:sp>
        <p:nvSpPr>
          <p:cNvPr id="218" name="Google Shape;218;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Ending/Aborting a Connection</a:t>
            </a:r>
            <a:endParaRPr/>
          </a:p>
        </p:txBody>
      </p:sp>
      <p:sp>
        <p:nvSpPr>
          <p:cNvPr id="224" name="Google Shape;224;p3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To </a:t>
            </a:r>
            <a:r>
              <a:rPr lang="en" b="1"/>
              <a:t>end</a:t>
            </a:r>
            <a:r>
              <a:rPr lang="en"/>
              <a:t> a connection, one side sends a packet with the FIN (finish) flag set, which should then be acknowledged</a:t>
            </a:r>
            <a:endParaRPr/>
          </a:p>
          <a:p>
            <a:pPr marL="914400" lvl="1" indent="-317500" algn="l" rtl="0">
              <a:spcBef>
                <a:spcPts val="0"/>
              </a:spcBef>
              <a:spcAft>
                <a:spcPts val="0"/>
              </a:spcAft>
              <a:buSzPts val="1400"/>
              <a:buChar char="○"/>
            </a:pPr>
            <a:r>
              <a:rPr lang="en"/>
              <a:t>This means “I will no longer be sending any more packets, but I will continue to receive packets”</a:t>
            </a:r>
            <a:endParaRPr/>
          </a:p>
          <a:p>
            <a:pPr marL="914400" lvl="1" indent="-317500" algn="l" rtl="0">
              <a:spcBef>
                <a:spcPts val="0"/>
              </a:spcBef>
              <a:spcAft>
                <a:spcPts val="0"/>
              </a:spcAft>
              <a:buSzPts val="1400"/>
              <a:buChar char="○"/>
            </a:pPr>
            <a:r>
              <a:rPr lang="en"/>
              <a:t>Once the other side is no longer sending packets, it sends a packet with the FIN flag set</a:t>
            </a:r>
            <a:endParaRPr/>
          </a:p>
          <a:p>
            <a:pPr marL="457200" lvl="0" indent="-342900" algn="l" rtl="0">
              <a:spcBef>
                <a:spcPts val="0"/>
              </a:spcBef>
              <a:spcAft>
                <a:spcPts val="0"/>
              </a:spcAft>
              <a:buSzPts val="1800"/>
              <a:buChar char="●"/>
            </a:pPr>
            <a:r>
              <a:rPr lang="en"/>
              <a:t>To </a:t>
            </a:r>
            <a:r>
              <a:rPr lang="en" b="1"/>
              <a:t>abort</a:t>
            </a:r>
            <a:r>
              <a:rPr lang="en"/>
              <a:t> a connection, one side sends a packet with the RST (reset) flag set</a:t>
            </a:r>
            <a:endParaRPr/>
          </a:p>
          <a:p>
            <a:pPr marL="914400" lvl="1" indent="-317500" algn="l" rtl="0">
              <a:spcBef>
                <a:spcPts val="0"/>
              </a:spcBef>
              <a:spcAft>
                <a:spcPts val="0"/>
              </a:spcAft>
              <a:buSzPts val="1400"/>
              <a:buChar char="○"/>
            </a:pPr>
            <a:r>
              <a:rPr lang="en"/>
              <a:t>This means “I will no longer be sending nor receiving packets on this connection”</a:t>
            </a:r>
            <a:endParaRPr/>
          </a:p>
          <a:p>
            <a:pPr marL="914400" lvl="1" indent="-317500" algn="l" rtl="0">
              <a:spcBef>
                <a:spcPts val="0"/>
              </a:spcBef>
              <a:spcAft>
                <a:spcPts val="0"/>
              </a:spcAft>
              <a:buSzPts val="1400"/>
              <a:buChar char="○"/>
            </a:pPr>
            <a:r>
              <a:rPr lang="en"/>
              <a:t>RST packets are not acknowledged since they usually mean that something went wrong</a:t>
            </a:r>
            <a:endParaRPr/>
          </a:p>
        </p:txBody>
      </p:sp>
      <p:sp>
        <p:nvSpPr>
          <p:cNvPr id="225" name="Google Shape;225;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Flags</a:t>
            </a:r>
            <a:endParaRPr/>
          </a:p>
        </p:txBody>
      </p:sp>
      <p:sp>
        <p:nvSpPr>
          <p:cNvPr id="231" name="Google Shape;231;p3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ACK</a:t>
            </a:r>
            <a:endParaRPr/>
          </a:p>
          <a:p>
            <a:pPr marL="914400" lvl="1" indent="-317500" algn="l" rtl="0">
              <a:spcBef>
                <a:spcPts val="0"/>
              </a:spcBef>
              <a:spcAft>
                <a:spcPts val="0"/>
              </a:spcAft>
              <a:buSzPts val="1400"/>
              <a:buChar char="○"/>
            </a:pPr>
            <a:r>
              <a:rPr lang="en"/>
              <a:t>Indicator that the user is acknowledging the receipt of something (in the ack number)</a:t>
            </a:r>
            <a:endParaRPr/>
          </a:p>
          <a:p>
            <a:pPr marL="914400" lvl="1" indent="-317500" algn="l" rtl="0">
              <a:spcBef>
                <a:spcPts val="0"/>
              </a:spcBef>
              <a:spcAft>
                <a:spcPts val="0"/>
              </a:spcAft>
              <a:buSzPts val="1400"/>
              <a:buChar char="○"/>
            </a:pPr>
            <a:r>
              <a:rPr lang="en"/>
              <a:t>Pretty much always set except the very first packet </a:t>
            </a:r>
            <a:endParaRPr/>
          </a:p>
          <a:p>
            <a:pPr marL="457200" lvl="0" indent="-342900" algn="l" rtl="0">
              <a:spcBef>
                <a:spcPts val="0"/>
              </a:spcBef>
              <a:spcAft>
                <a:spcPts val="0"/>
              </a:spcAft>
              <a:buSzPts val="1800"/>
              <a:buChar char="●"/>
            </a:pPr>
            <a:r>
              <a:rPr lang="en"/>
              <a:t>SYN</a:t>
            </a:r>
            <a:endParaRPr/>
          </a:p>
          <a:p>
            <a:pPr marL="914400" lvl="1" indent="-317500" algn="l" rtl="0">
              <a:spcBef>
                <a:spcPts val="0"/>
              </a:spcBef>
              <a:spcAft>
                <a:spcPts val="0"/>
              </a:spcAft>
              <a:buSzPts val="1400"/>
              <a:buChar char="○"/>
            </a:pPr>
            <a:r>
              <a:rPr lang="en"/>
              <a:t>Indicator of the beginning of the connection</a:t>
            </a:r>
            <a:endParaRPr/>
          </a:p>
          <a:p>
            <a:pPr marL="457200" lvl="0" indent="-342900" algn="l" rtl="0">
              <a:spcBef>
                <a:spcPts val="0"/>
              </a:spcBef>
              <a:spcAft>
                <a:spcPts val="0"/>
              </a:spcAft>
              <a:buSzPts val="1800"/>
              <a:buChar char="●"/>
            </a:pPr>
            <a:r>
              <a:rPr lang="en"/>
              <a:t>FIN</a:t>
            </a:r>
            <a:endParaRPr/>
          </a:p>
          <a:p>
            <a:pPr marL="914400" lvl="1" indent="-317500" algn="l" rtl="0">
              <a:spcBef>
                <a:spcPts val="0"/>
              </a:spcBef>
              <a:spcAft>
                <a:spcPts val="0"/>
              </a:spcAft>
              <a:buSzPts val="1400"/>
              <a:buChar char="○"/>
            </a:pPr>
            <a:r>
              <a:rPr lang="en"/>
              <a:t>One way to end the connection</a:t>
            </a:r>
            <a:endParaRPr/>
          </a:p>
          <a:p>
            <a:pPr marL="914400" lvl="1" indent="-317500" algn="l" rtl="0">
              <a:spcBef>
                <a:spcPts val="0"/>
              </a:spcBef>
              <a:spcAft>
                <a:spcPts val="0"/>
              </a:spcAft>
              <a:buSzPts val="1400"/>
              <a:buChar char="○"/>
            </a:pPr>
            <a:r>
              <a:rPr lang="en"/>
              <a:t>Requires an acknowledgement</a:t>
            </a:r>
            <a:endParaRPr/>
          </a:p>
          <a:p>
            <a:pPr marL="914400" lvl="1" indent="-317500" algn="l" rtl="0">
              <a:spcBef>
                <a:spcPts val="0"/>
              </a:spcBef>
              <a:spcAft>
                <a:spcPts val="0"/>
              </a:spcAft>
              <a:buSzPts val="1400"/>
              <a:buChar char="○"/>
            </a:pPr>
            <a:r>
              <a:rPr lang="en"/>
              <a:t>No longer sending packets, but will continue to receive</a:t>
            </a:r>
            <a:endParaRPr/>
          </a:p>
          <a:p>
            <a:pPr marL="457200" lvl="0" indent="-342900" algn="l" rtl="0">
              <a:spcBef>
                <a:spcPts val="0"/>
              </a:spcBef>
              <a:spcAft>
                <a:spcPts val="0"/>
              </a:spcAft>
              <a:buSzPts val="1800"/>
              <a:buChar char="●"/>
            </a:pPr>
            <a:r>
              <a:rPr lang="en"/>
              <a:t>RST</a:t>
            </a:r>
            <a:endParaRPr/>
          </a:p>
          <a:p>
            <a:pPr marL="914400" lvl="1" indent="-317500" algn="l" rtl="0">
              <a:spcBef>
                <a:spcPts val="0"/>
              </a:spcBef>
              <a:spcAft>
                <a:spcPts val="0"/>
              </a:spcAft>
              <a:buSzPts val="1400"/>
              <a:buChar char="○"/>
            </a:pPr>
            <a:r>
              <a:rPr lang="en"/>
              <a:t>One way to end a connection</a:t>
            </a:r>
            <a:endParaRPr/>
          </a:p>
          <a:p>
            <a:pPr marL="914400" lvl="1" indent="-317500" algn="l" rtl="0">
              <a:spcBef>
                <a:spcPts val="0"/>
              </a:spcBef>
              <a:spcAft>
                <a:spcPts val="0"/>
              </a:spcAft>
              <a:buSzPts val="1400"/>
              <a:buChar char="○"/>
            </a:pPr>
            <a:r>
              <a:rPr lang="en"/>
              <a:t>Does not require an acknowledgement</a:t>
            </a:r>
            <a:endParaRPr/>
          </a:p>
          <a:p>
            <a:pPr marL="914400" lvl="1" indent="-317500" algn="l" rtl="0">
              <a:spcBef>
                <a:spcPts val="0"/>
              </a:spcBef>
              <a:spcAft>
                <a:spcPts val="0"/>
              </a:spcAft>
              <a:buSzPts val="1400"/>
              <a:buChar char="○"/>
            </a:pPr>
            <a:r>
              <a:rPr lang="en"/>
              <a:t>No longer sending or receiving packets</a:t>
            </a:r>
            <a:endParaRPr/>
          </a:p>
        </p:txBody>
      </p:sp>
      <p:sp>
        <p:nvSpPr>
          <p:cNvPr id="232" name="Google Shape;232;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1">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3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Low-Level Network Attacks</a:t>
            </a:r>
            <a:endParaRPr/>
          </a:p>
        </p:txBody>
      </p:sp>
      <p:sp>
        <p:nvSpPr>
          <p:cNvPr id="71" name="Google Shape;71;p1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Classes of attackers:</a:t>
            </a:r>
            <a:endParaRPr/>
          </a:p>
          <a:p>
            <a:pPr marL="914400" lvl="1" indent="-317500" algn="l" rtl="0">
              <a:spcBef>
                <a:spcPts val="0"/>
              </a:spcBef>
              <a:spcAft>
                <a:spcPts val="0"/>
              </a:spcAft>
              <a:buSzPts val="1400"/>
              <a:buChar char="○"/>
            </a:pPr>
            <a:r>
              <a:rPr lang="en"/>
              <a:t>Off-path: Can’t see, modify, or drop packets</a:t>
            </a:r>
            <a:endParaRPr/>
          </a:p>
          <a:p>
            <a:pPr marL="914400" lvl="1" indent="-317500" algn="l" rtl="0">
              <a:spcBef>
                <a:spcPts val="0"/>
              </a:spcBef>
              <a:spcAft>
                <a:spcPts val="0"/>
              </a:spcAft>
              <a:buSzPts val="1400"/>
              <a:buChar char="○"/>
            </a:pPr>
            <a:r>
              <a:rPr lang="en"/>
              <a:t>On-path: Can see packets, but can’t modify or drop packets</a:t>
            </a:r>
            <a:endParaRPr/>
          </a:p>
          <a:p>
            <a:pPr marL="914400" lvl="1" indent="-317500" algn="l" rtl="0">
              <a:spcBef>
                <a:spcPts val="0"/>
              </a:spcBef>
              <a:spcAft>
                <a:spcPts val="0"/>
              </a:spcAft>
              <a:buSzPts val="1400"/>
              <a:buChar char="○"/>
            </a:pPr>
            <a:r>
              <a:rPr lang="en"/>
              <a:t>MITM: Can see, modify, and drop packets</a:t>
            </a:r>
            <a:endParaRPr/>
          </a:p>
          <a:p>
            <a:pPr marL="457200" lvl="0" indent="-342900" algn="l" rtl="0">
              <a:spcBef>
                <a:spcPts val="0"/>
              </a:spcBef>
              <a:spcAft>
                <a:spcPts val="0"/>
              </a:spcAft>
              <a:buSzPts val="1800"/>
              <a:buChar char="●"/>
            </a:pPr>
            <a:r>
              <a:rPr lang="en"/>
              <a:t>ARP: A protocol to translate local IP addresses to MAC addresses</a:t>
            </a:r>
            <a:endParaRPr/>
          </a:p>
          <a:p>
            <a:pPr marL="914400" lvl="1" indent="-317500" algn="l" rtl="0">
              <a:spcBef>
                <a:spcPts val="0"/>
              </a:spcBef>
              <a:spcAft>
                <a:spcPts val="0"/>
              </a:spcAft>
              <a:buSzPts val="1400"/>
              <a:buChar char="○"/>
            </a:pPr>
            <a:r>
              <a:rPr lang="en"/>
              <a:t>Ask everyone on the network, “Who has the IP 1.2.3.4?”</a:t>
            </a:r>
            <a:endParaRPr/>
          </a:p>
          <a:p>
            <a:pPr marL="914400" lvl="1" indent="-317500" algn="l" rtl="0">
              <a:spcBef>
                <a:spcPts val="0"/>
              </a:spcBef>
              <a:spcAft>
                <a:spcPts val="0"/>
              </a:spcAft>
              <a:buSzPts val="1400"/>
              <a:buChar char="○"/>
            </a:pPr>
            <a:r>
              <a:rPr lang="en"/>
              <a:t>Attack: The attacker can respond instead of the true device with 1.2.3.4, and packets will get routed to the attacker!</a:t>
            </a:r>
            <a:endParaRPr/>
          </a:p>
          <a:p>
            <a:pPr marL="914400" lvl="1" indent="-317500" algn="l" rtl="0">
              <a:spcBef>
                <a:spcPts val="0"/>
              </a:spcBef>
              <a:spcAft>
                <a:spcPts val="0"/>
              </a:spcAft>
              <a:buSzPts val="1400"/>
              <a:buChar char="○"/>
            </a:pPr>
            <a:r>
              <a:rPr lang="en"/>
              <a:t>Defense: Switches</a:t>
            </a:r>
            <a:endParaRPr/>
          </a:p>
          <a:p>
            <a:pPr marL="914400" lvl="1" indent="-317500" algn="l" rtl="0">
              <a:spcBef>
                <a:spcPts val="0"/>
              </a:spcBef>
              <a:spcAft>
                <a:spcPts val="0"/>
              </a:spcAft>
              <a:buSzPts val="1400"/>
              <a:buChar char="○"/>
            </a:pPr>
            <a:r>
              <a:rPr lang="en"/>
              <a:t>Defense: Rely on higher layers</a:t>
            </a:r>
            <a:endParaRPr/>
          </a:p>
          <a:p>
            <a:pPr marL="457200" lvl="0" indent="-342900" algn="l" rtl="0">
              <a:spcBef>
                <a:spcPts val="0"/>
              </a:spcBef>
              <a:spcAft>
                <a:spcPts val="0"/>
              </a:spcAft>
              <a:buSzPts val="1800"/>
              <a:buChar char="●"/>
            </a:pPr>
            <a:r>
              <a:rPr lang="en"/>
              <a:t>DHCP: A protocol for a new client to receive a network configuration</a:t>
            </a:r>
            <a:endParaRPr/>
          </a:p>
          <a:p>
            <a:pPr marL="914400" lvl="1" indent="-317500" algn="l" rtl="0">
              <a:spcBef>
                <a:spcPts val="0"/>
              </a:spcBef>
              <a:spcAft>
                <a:spcPts val="0"/>
              </a:spcAft>
              <a:buSzPts val="1400"/>
              <a:buChar char="○"/>
            </a:pPr>
            <a:r>
              <a:rPr lang="en"/>
              <a:t>Ask everyone on the network, “What is the network configuration to use?”</a:t>
            </a:r>
            <a:endParaRPr/>
          </a:p>
          <a:p>
            <a:pPr marL="914400" lvl="1" indent="-317500" algn="l" rtl="0">
              <a:spcBef>
                <a:spcPts val="0"/>
              </a:spcBef>
              <a:spcAft>
                <a:spcPts val="0"/>
              </a:spcAft>
              <a:buSzPts val="1400"/>
              <a:buChar char="○"/>
            </a:pPr>
            <a:r>
              <a:rPr lang="en"/>
              <a:t>Attack: The attacker can respond with a malicious configuration</a:t>
            </a:r>
            <a:endParaRPr/>
          </a:p>
          <a:p>
            <a:pPr marL="914400" lvl="1" indent="-317500" algn="l" rtl="0">
              <a:spcBef>
                <a:spcPts val="0"/>
              </a:spcBef>
              <a:spcAft>
                <a:spcPts val="0"/>
              </a:spcAft>
              <a:buSzPts val="1400"/>
              <a:buChar char="○"/>
            </a:pPr>
            <a:r>
              <a:rPr lang="en"/>
              <a:t>Defense: Rely on higher layers</a:t>
            </a:r>
            <a:endParaRPr/>
          </a:p>
        </p:txBody>
      </p:sp>
      <p:sp>
        <p:nvSpPr>
          <p:cNvPr id="72" name="Google Shape;7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Packet Structure</a:t>
            </a:r>
            <a:endParaRPr/>
          </a:p>
        </p:txBody>
      </p:sp>
      <p:sp>
        <p:nvSpPr>
          <p:cNvPr id="238" name="Google Shape;238;p3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a:t>TCP segment header</a:t>
            </a:r>
            <a:endParaRPr/>
          </a:p>
        </p:txBody>
      </p:sp>
      <p:graphicFrame>
        <p:nvGraphicFramePr>
          <p:cNvPr id="239" name="Google Shape;239;p34"/>
          <p:cNvGraphicFramePr/>
          <p:nvPr/>
        </p:nvGraphicFramePr>
        <p:xfrm>
          <a:off x="1032500" y="1203925"/>
          <a:ext cx="3000000" cy="3000000"/>
        </p:xfrm>
        <a:graphic>
          <a:graphicData uri="http://schemas.openxmlformats.org/drawingml/2006/table">
            <a:tbl>
              <a:tblPr>
                <a:noFill/>
                <a:tableStyleId>{A348CFEC-60BF-4662-BA17-07C2758C695D}</a:tableStyleId>
              </a:tblPr>
              <a:tblGrid>
                <a:gridCol w="884875">
                  <a:extLst>
                    <a:ext uri="{9D8B030D-6E8A-4147-A177-3AD203B41FA5}">
                      <a16:colId xmlns:a16="http://schemas.microsoft.com/office/drawing/2014/main" val="20000"/>
                    </a:ext>
                  </a:extLst>
                </a:gridCol>
                <a:gridCol w="884875">
                  <a:extLst>
                    <a:ext uri="{9D8B030D-6E8A-4147-A177-3AD203B41FA5}">
                      <a16:colId xmlns:a16="http://schemas.microsoft.com/office/drawing/2014/main" val="20001"/>
                    </a:ext>
                  </a:extLst>
                </a:gridCol>
                <a:gridCol w="884875">
                  <a:extLst>
                    <a:ext uri="{9D8B030D-6E8A-4147-A177-3AD203B41FA5}">
                      <a16:colId xmlns:a16="http://schemas.microsoft.com/office/drawing/2014/main" val="20002"/>
                    </a:ext>
                  </a:extLst>
                </a:gridCol>
                <a:gridCol w="884875">
                  <a:extLst>
                    <a:ext uri="{9D8B030D-6E8A-4147-A177-3AD203B41FA5}">
                      <a16:colId xmlns:a16="http://schemas.microsoft.com/office/drawing/2014/main" val="20003"/>
                    </a:ext>
                  </a:extLst>
                </a:gridCol>
                <a:gridCol w="884875">
                  <a:extLst>
                    <a:ext uri="{9D8B030D-6E8A-4147-A177-3AD203B41FA5}">
                      <a16:colId xmlns:a16="http://schemas.microsoft.com/office/drawing/2014/main" val="20004"/>
                    </a:ext>
                  </a:extLst>
                </a:gridCol>
                <a:gridCol w="884875">
                  <a:extLst>
                    <a:ext uri="{9D8B030D-6E8A-4147-A177-3AD203B41FA5}">
                      <a16:colId xmlns:a16="http://schemas.microsoft.com/office/drawing/2014/main" val="20005"/>
                    </a:ext>
                  </a:extLst>
                </a:gridCol>
                <a:gridCol w="884875">
                  <a:extLst>
                    <a:ext uri="{9D8B030D-6E8A-4147-A177-3AD203B41FA5}">
                      <a16:colId xmlns:a16="http://schemas.microsoft.com/office/drawing/2014/main" val="20006"/>
                    </a:ext>
                  </a:extLst>
                </a:gridCol>
                <a:gridCol w="884875">
                  <a:extLst>
                    <a:ext uri="{9D8B030D-6E8A-4147-A177-3AD203B41FA5}">
                      <a16:colId xmlns:a16="http://schemas.microsoft.com/office/drawing/2014/main" val="20007"/>
                    </a:ext>
                  </a:extLst>
                </a:gridCol>
              </a:tblGrid>
              <a:tr h="0">
                <a:tc gridSpan="4">
                  <a:txBody>
                    <a:bodyPr/>
                    <a:lstStyle/>
                    <a:p>
                      <a:pPr marL="0" lvl="0" indent="0" algn="ctr" rtl="0">
                        <a:spcBef>
                          <a:spcPts val="0"/>
                        </a:spcBef>
                        <a:spcAft>
                          <a:spcPts val="0"/>
                        </a:spcAft>
                        <a:buNone/>
                      </a:pPr>
                      <a:r>
                        <a:rPr lang="en" sz="1000" b="1"/>
                        <a:t>Source Port (16 bits)</a:t>
                      </a:r>
                      <a:endParaRPr sz="10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lvl="0" indent="0" algn="ctr" rtl="0">
                        <a:spcBef>
                          <a:spcPts val="0"/>
                        </a:spcBef>
                        <a:spcAft>
                          <a:spcPts val="0"/>
                        </a:spcAft>
                        <a:buNone/>
                      </a:pPr>
                      <a:r>
                        <a:rPr lang="en" sz="1000" b="1"/>
                        <a:t>Destination Port (16 bits)</a:t>
                      </a:r>
                      <a:endParaRPr sz="10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gridSpan="8">
                  <a:txBody>
                    <a:bodyPr/>
                    <a:lstStyle/>
                    <a:p>
                      <a:pPr marL="0" lvl="0" indent="0" algn="ctr" rtl="0">
                        <a:spcBef>
                          <a:spcPts val="0"/>
                        </a:spcBef>
                        <a:spcAft>
                          <a:spcPts val="0"/>
                        </a:spcAft>
                        <a:buNone/>
                      </a:pPr>
                      <a:r>
                        <a:rPr lang="en" sz="1000" b="1"/>
                        <a:t>Sequence Number (32 bits)</a:t>
                      </a:r>
                      <a:endParaRPr sz="10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0">
                <a:tc gridSpan="8">
                  <a:txBody>
                    <a:bodyPr/>
                    <a:lstStyle/>
                    <a:p>
                      <a:pPr marL="0" lvl="0" indent="0" algn="ctr" rtl="0">
                        <a:spcBef>
                          <a:spcPts val="0"/>
                        </a:spcBef>
                        <a:spcAft>
                          <a:spcPts val="0"/>
                        </a:spcAft>
                        <a:buNone/>
                      </a:pPr>
                      <a:r>
                        <a:rPr lang="en" sz="1000" b="1"/>
                        <a:t>Acknowledgement Number (32 bits)</a:t>
                      </a:r>
                      <a:endParaRPr sz="10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000" b="1"/>
                        <a:t>Data Offset (4 bits)</a:t>
                      </a:r>
                      <a:endParaRPr sz="10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gridSpan="3">
                  <a:txBody>
                    <a:bodyPr/>
                    <a:lstStyle/>
                    <a:p>
                      <a:pPr marL="0" lvl="0" indent="0" algn="ctr" rtl="0">
                        <a:spcBef>
                          <a:spcPts val="0"/>
                        </a:spcBef>
                        <a:spcAft>
                          <a:spcPts val="0"/>
                        </a:spcAft>
                        <a:buNone/>
                      </a:pPr>
                      <a:r>
                        <a:rPr lang="en" sz="1000" b="1"/>
                        <a:t>Flags (12 bits)</a:t>
                      </a:r>
                      <a:endParaRPr sz="10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gridSpan="4">
                  <a:txBody>
                    <a:bodyPr/>
                    <a:lstStyle/>
                    <a:p>
                      <a:pPr marL="0" lvl="0" indent="0" algn="ctr" rtl="0">
                        <a:spcBef>
                          <a:spcPts val="0"/>
                        </a:spcBef>
                        <a:spcAft>
                          <a:spcPts val="0"/>
                        </a:spcAft>
                        <a:buNone/>
                      </a:pPr>
                      <a:r>
                        <a:rPr lang="en" sz="1000" b="1"/>
                        <a:t>Window Size (16 bits)</a:t>
                      </a:r>
                      <a:endParaRPr sz="10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0">
                <a:tc gridSpan="4">
                  <a:txBody>
                    <a:bodyPr/>
                    <a:lstStyle/>
                    <a:p>
                      <a:pPr marL="0" lvl="0" indent="0" algn="ctr" rtl="0">
                        <a:spcBef>
                          <a:spcPts val="0"/>
                        </a:spcBef>
                        <a:spcAft>
                          <a:spcPts val="0"/>
                        </a:spcAft>
                        <a:buNone/>
                      </a:pPr>
                      <a:r>
                        <a:rPr lang="en" sz="1000" b="1"/>
                        <a:t>Checksum (16 bits)</a:t>
                      </a:r>
                      <a:endParaRPr sz="10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lvl="0" indent="0" algn="ctr" rtl="0">
                        <a:spcBef>
                          <a:spcPts val="0"/>
                        </a:spcBef>
                        <a:spcAft>
                          <a:spcPts val="0"/>
                        </a:spcAft>
                        <a:buNone/>
                      </a:pPr>
                      <a:r>
                        <a:rPr lang="en" sz="1000" b="1"/>
                        <a:t>Urgent Pointer (16 bits)</a:t>
                      </a:r>
                      <a:endParaRPr sz="10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525775">
                <a:tc gridSpan="8">
                  <a:txBody>
                    <a:bodyPr/>
                    <a:lstStyle/>
                    <a:p>
                      <a:pPr marL="0" lvl="0" indent="0" algn="ctr" rtl="0">
                        <a:spcBef>
                          <a:spcPts val="0"/>
                        </a:spcBef>
                        <a:spcAft>
                          <a:spcPts val="0"/>
                        </a:spcAft>
                        <a:buNone/>
                      </a:pPr>
                      <a:r>
                        <a:rPr lang="en" sz="1000" b="1"/>
                        <a:t>Options (variable length)</a:t>
                      </a:r>
                      <a:endParaRPr sz="10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9CB9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800075">
                <a:tc gridSpan="8">
                  <a:txBody>
                    <a:bodyPr/>
                    <a:lstStyle/>
                    <a:p>
                      <a:pPr marL="0" lvl="0" indent="0" algn="ctr" rtl="0">
                        <a:spcBef>
                          <a:spcPts val="0"/>
                        </a:spcBef>
                        <a:spcAft>
                          <a:spcPts val="0"/>
                        </a:spcAft>
                        <a:buNone/>
                      </a:pPr>
                      <a:r>
                        <a:rPr lang="en" sz="1000" b="1"/>
                        <a:t>Data (variable length)</a:t>
                      </a:r>
                      <a:endParaRPr sz="10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4CC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bl>
          </a:graphicData>
        </a:graphic>
      </p:graphicFrame>
      <p:sp>
        <p:nvSpPr>
          <p:cNvPr id="240" name="Google Shape;240;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Attacks </a:t>
            </a:r>
            <a:endParaRPr/>
          </a:p>
        </p:txBody>
      </p:sp>
      <p:sp>
        <p:nvSpPr>
          <p:cNvPr id="246" name="Google Shape;246;p3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TCP hijacking</a:t>
            </a:r>
            <a:r>
              <a:rPr lang="en"/>
              <a:t>: Tampering with an existing session to modify or inject data into a connection</a:t>
            </a:r>
            <a:endParaRPr/>
          </a:p>
          <a:p>
            <a:pPr marL="914400" lvl="1" indent="-317500" algn="l" rtl="0">
              <a:spcBef>
                <a:spcPts val="0"/>
              </a:spcBef>
              <a:spcAft>
                <a:spcPts val="0"/>
              </a:spcAft>
              <a:buSzPts val="1400"/>
              <a:buChar char="○"/>
            </a:pPr>
            <a:r>
              <a:rPr lang="en" b="1"/>
              <a:t>Data injection</a:t>
            </a:r>
            <a:r>
              <a:rPr lang="en"/>
              <a:t>: Spoofing packets to inject malicious data into a connection</a:t>
            </a:r>
            <a:endParaRPr/>
          </a:p>
          <a:p>
            <a:pPr marL="1371600" lvl="2" indent="-317500" algn="l" rtl="0">
              <a:spcBef>
                <a:spcPts val="0"/>
              </a:spcBef>
              <a:spcAft>
                <a:spcPts val="0"/>
              </a:spcAft>
              <a:buSzPts val="1400"/>
              <a:buChar char="■"/>
            </a:pPr>
            <a:r>
              <a:rPr lang="en"/>
              <a:t>Need to know: The sender’s sequence number</a:t>
            </a:r>
            <a:endParaRPr/>
          </a:p>
          <a:p>
            <a:pPr marL="1371600" lvl="2" indent="-317500" algn="l" rtl="0">
              <a:spcBef>
                <a:spcPts val="0"/>
              </a:spcBef>
              <a:spcAft>
                <a:spcPts val="0"/>
              </a:spcAft>
              <a:buSzPts val="1400"/>
              <a:buChar char="■"/>
            </a:pPr>
            <a:r>
              <a:rPr lang="en"/>
              <a:t>Easy for MITM and on-path attackers, but off-path attackers must guess 32-bit sequence number (called </a:t>
            </a:r>
            <a:r>
              <a:rPr lang="en" b="1"/>
              <a:t>blind injection/hijacking</a:t>
            </a:r>
            <a:r>
              <a:rPr lang="en"/>
              <a:t>, considered difficult)</a:t>
            </a:r>
            <a:endParaRPr/>
          </a:p>
          <a:p>
            <a:pPr marL="1371600" lvl="2" indent="-317500" algn="l" rtl="0">
              <a:spcBef>
                <a:spcPts val="0"/>
              </a:spcBef>
              <a:spcAft>
                <a:spcPts val="0"/>
              </a:spcAft>
              <a:buSzPts val="1400"/>
              <a:buChar char="■"/>
            </a:pPr>
            <a:r>
              <a:rPr lang="en"/>
              <a:t>For on-path attackers, this becomes a race condition since they must beat the server’s legitimate response</a:t>
            </a:r>
            <a:endParaRPr/>
          </a:p>
          <a:p>
            <a:pPr marL="914400" lvl="1" indent="-317500" algn="l" rtl="0">
              <a:spcBef>
                <a:spcPts val="0"/>
              </a:spcBef>
              <a:spcAft>
                <a:spcPts val="0"/>
              </a:spcAft>
              <a:buSzPts val="1400"/>
              <a:buChar char="○"/>
            </a:pPr>
            <a:r>
              <a:rPr lang="en" b="1"/>
              <a:t>RST injection</a:t>
            </a:r>
            <a:r>
              <a:rPr lang="en"/>
              <a:t>: Spoofing a RST packet to forcibly terminate a connection</a:t>
            </a:r>
            <a:endParaRPr/>
          </a:p>
          <a:p>
            <a:pPr marL="1371600" lvl="2" indent="-317500" algn="l" rtl="0">
              <a:spcBef>
                <a:spcPts val="0"/>
              </a:spcBef>
              <a:spcAft>
                <a:spcPts val="0"/>
              </a:spcAft>
              <a:buSzPts val="1400"/>
              <a:buChar char="■"/>
            </a:pPr>
            <a:r>
              <a:rPr lang="en"/>
              <a:t>Same requirements as packet injection, so easy for on-path and MITM attackers, but hard for off-path attackers</a:t>
            </a:r>
            <a:endParaRPr/>
          </a:p>
          <a:p>
            <a:pPr marL="1371600" lvl="2" indent="-317500" algn="l" rtl="0">
              <a:spcBef>
                <a:spcPts val="0"/>
              </a:spcBef>
              <a:spcAft>
                <a:spcPts val="0"/>
              </a:spcAft>
              <a:buSzPts val="1400"/>
              <a:buChar char="■"/>
            </a:pPr>
            <a:r>
              <a:rPr lang="en"/>
              <a:t>Often used in censorship scenarios to block access to sites</a:t>
            </a:r>
            <a:endParaRPr/>
          </a:p>
        </p:txBody>
      </p:sp>
      <p:sp>
        <p:nvSpPr>
          <p:cNvPr id="247" name="Google Shape;247;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Data Injection</a:t>
            </a:r>
            <a:endParaRPr/>
          </a:p>
        </p:txBody>
      </p:sp>
      <p:sp>
        <p:nvSpPr>
          <p:cNvPr id="253" name="Google Shape;253;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
        <p:nvSpPr>
          <p:cNvPr id="254" name="Google Shape;254;p36"/>
          <p:cNvSpPr txBox="1"/>
          <p:nvPr/>
        </p:nvSpPr>
        <p:spPr>
          <a:xfrm>
            <a:off x="2396375" y="1361525"/>
            <a:ext cx="64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0000FF"/>
                </a:solidFill>
              </a:rPr>
              <a:t>Client</a:t>
            </a:r>
            <a:endParaRPr>
              <a:solidFill>
                <a:srgbClr val="0000FF"/>
              </a:solidFill>
            </a:endParaRPr>
          </a:p>
        </p:txBody>
      </p:sp>
      <p:sp>
        <p:nvSpPr>
          <p:cNvPr id="255" name="Google Shape;255;p36"/>
          <p:cNvSpPr txBox="1"/>
          <p:nvPr/>
        </p:nvSpPr>
        <p:spPr>
          <a:xfrm>
            <a:off x="5615625" y="1361525"/>
            <a:ext cx="71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38761D"/>
                </a:solidFill>
              </a:rPr>
              <a:t>Server</a:t>
            </a:r>
            <a:endParaRPr>
              <a:solidFill>
                <a:srgbClr val="38761D"/>
              </a:solidFill>
            </a:endParaRPr>
          </a:p>
        </p:txBody>
      </p:sp>
      <p:cxnSp>
        <p:nvCxnSpPr>
          <p:cNvPr id="256" name="Google Shape;256;p36"/>
          <p:cNvCxnSpPr>
            <a:stCxn id="254" idx="2"/>
          </p:cNvCxnSpPr>
          <p:nvPr/>
        </p:nvCxnSpPr>
        <p:spPr>
          <a:xfrm flipH="1">
            <a:off x="2709125" y="1761725"/>
            <a:ext cx="10500" cy="3093000"/>
          </a:xfrm>
          <a:prstGeom prst="straightConnector1">
            <a:avLst/>
          </a:prstGeom>
          <a:noFill/>
          <a:ln w="19050" cap="flat" cmpd="sng">
            <a:solidFill>
              <a:srgbClr val="0000FF"/>
            </a:solidFill>
            <a:prstDash val="solid"/>
            <a:round/>
            <a:headEnd type="none" w="med" len="med"/>
            <a:tailEnd type="none" w="med" len="med"/>
          </a:ln>
        </p:spPr>
      </p:cxnSp>
      <p:cxnSp>
        <p:nvCxnSpPr>
          <p:cNvPr id="257" name="Google Shape;257;p36"/>
          <p:cNvCxnSpPr/>
          <p:nvPr/>
        </p:nvCxnSpPr>
        <p:spPr>
          <a:xfrm flipH="1">
            <a:off x="5967375" y="1761725"/>
            <a:ext cx="10500" cy="3093000"/>
          </a:xfrm>
          <a:prstGeom prst="straightConnector1">
            <a:avLst/>
          </a:prstGeom>
          <a:noFill/>
          <a:ln w="19050" cap="flat" cmpd="sng">
            <a:solidFill>
              <a:srgbClr val="38761D"/>
            </a:solidFill>
            <a:prstDash val="solid"/>
            <a:round/>
            <a:headEnd type="none" w="med" len="med"/>
            <a:tailEnd type="none" w="med" len="med"/>
          </a:ln>
        </p:spPr>
      </p:cxnSp>
      <p:grpSp>
        <p:nvGrpSpPr>
          <p:cNvPr id="258" name="Google Shape;258;p36"/>
          <p:cNvGrpSpPr/>
          <p:nvPr/>
        </p:nvGrpSpPr>
        <p:grpSpPr>
          <a:xfrm>
            <a:off x="2707848" y="1699000"/>
            <a:ext cx="3288427" cy="703800"/>
            <a:chOff x="2707848" y="1699000"/>
            <a:chExt cx="3288427" cy="703800"/>
          </a:xfrm>
        </p:grpSpPr>
        <p:cxnSp>
          <p:nvCxnSpPr>
            <p:cNvPr id="259" name="Google Shape;259;p36"/>
            <p:cNvCxnSpPr/>
            <p:nvPr/>
          </p:nvCxnSpPr>
          <p:spPr>
            <a:xfrm>
              <a:off x="2736775" y="2021650"/>
              <a:ext cx="3259500" cy="343800"/>
            </a:xfrm>
            <a:prstGeom prst="straightConnector1">
              <a:avLst/>
            </a:prstGeom>
            <a:noFill/>
            <a:ln w="19050" cap="flat" cmpd="sng">
              <a:solidFill>
                <a:srgbClr val="0000FF"/>
              </a:solidFill>
              <a:prstDash val="solid"/>
              <a:round/>
              <a:headEnd type="none" w="med" len="med"/>
              <a:tailEnd type="triangle" w="med" len="med"/>
            </a:ln>
          </p:spPr>
        </p:cxnSp>
        <p:sp>
          <p:nvSpPr>
            <p:cNvPr id="260" name="Google Shape;260;p36"/>
            <p:cNvSpPr txBox="1"/>
            <p:nvPr/>
          </p:nvSpPr>
          <p:spPr>
            <a:xfrm rot="394242">
              <a:off x="2716651" y="1881640"/>
              <a:ext cx="3211596" cy="33851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0000FF"/>
                  </a:solidFill>
                </a:rPr>
                <a:t>ACK. Seq = </a:t>
              </a:r>
              <a:r>
                <a:rPr lang="en" sz="1000" i="1">
                  <a:solidFill>
                    <a:srgbClr val="0000FF"/>
                  </a:solidFill>
                </a:rPr>
                <a:t>x</a:t>
              </a:r>
              <a:r>
                <a:rPr lang="en" sz="1000">
                  <a:solidFill>
                    <a:srgbClr val="0000FF"/>
                  </a:solidFill>
                </a:rPr>
                <a:t>+1, Ack = </a:t>
              </a:r>
              <a:r>
                <a:rPr lang="en" sz="1000" i="1">
                  <a:solidFill>
                    <a:srgbClr val="0000FF"/>
                  </a:solidFill>
                </a:rPr>
                <a:t>y</a:t>
              </a:r>
              <a:r>
                <a:rPr lang="en" sz="1000">
                  <a:solidFill>
                    <a:srgbClr val="0000FF"/>
                  </a:solidFill>
                </a:rPr>
                <a:t>+1. Data, length </a:t>
              </a:r>
              <a:r>
                <a:rPr lang="en" sz="1000" i="1">
                  <a:solidFill>
                    <a:srgbClr val="0000FF"/>
                  </a:solidFill>
                </a:rPr>
                <a:t>A</a:t>
              </a:r>
              <a:r>
                <a:rPr lang="en" sz="1000">
                  <a:solidFill>
                    <a:srgbClr val="0000FF"/>
                  </a:solidFill>
                </a:rPr>
                <a:t> </a:t>
              </a:r>
              <a:endParaRPr sz="1000">
                <a:solidFill>
                  <a:srgbClr val="0000FF"/>
                </a:solidFill>
              </a:endParaRPr>
            </a:p>
          </p:txBody>
        </p:sp>
      </p:grpSp>
      <p:grpSp>
        <p:nvGrpSpPr>
          <p:cNvPr id="261" name="Google Shape;261;p36"/>
          <p:cNvGrpSpPr/>
          <p:nvPr/>
        </p:nvGrpSpPr>
        <p:grpSpPr>
          <a:xfrm>
            <a:off x="2723175" y="3760802"/>
            <a:ext cx="3320475" cy="773400"/>
            <a:chOff x="2723175" y="3760802"/>
            <a:chExt cx="3320475" cy="773400"/>
          </a:xfrm>
        </p:grpSpPr>
        <p:cxnSp>
          <p:nvCxnSpPr>
            <p:cNvPr id="262" name="Google Shape;262;p36"/>
            <p:cNvCxnSpPr/>
            <p:nvPr/>
          </p:nvCxnSpPr>
          <p:spPr>
            <a:xfrm flipH="1">
              <a:off x="2723175" y="4055625"/>
              <a:ext cx="3273000" cy="453900"/>
            </a:xfrm>
            <a:prstGeom prst="straightConnector1">
              <a:avLst/>
            </a:prstGeom>
            <a:noFill/>
            <a:ln w="19050" cap="flat" cmpd="sng">
              <a:solidFill>
                <a:srgbClr val="38761D"/>
              </a:solidFill>
              <a:prstDash val="solid"/>
              <a:round/>
              <a:headEnd type="none" w="med" len="med"/>
              <a:tailEnd type="triangle" w="med" len="med"/>
            </a:ln>
          </p:spPr>
        </p:cxnSp>
        <p:sp>
          <p:nvSpPr>
            <p:cNvPr id="263" name="Google Shape;263;p36"/>
            <p:cNvSpPr txBox="1"/>
            <p:nvPr/>
          </p:nvSpPr>
          <p:spPr>
            <a:xfrm rot="-471551">
              <a:off x="2832256" y="3978198"/>
              <a:ext cx="3203187" cy="33860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000">
                  <a:solidFill>
                    <a:srgbClr val="38761D"/>
                  </a:solidFill>
                </a:rPr>
                <a:t>ACK. Seq = </a:t>
              </a:r>
              <a:r>
                <a:rPr lang="en" sz="1000" i="1">
                  <a:solidFill>
                    <a:srgbClr val="38761D"/>
                  </a:solidFill>
                </a:rPr>
                <a:t>y</a:t>
              </a:r>
              <a:r>
                <a:rPr lang="en" sz="1000">
                  <a:solidFill>
                    <a:srgbClr val="38761D"/>
                  </a:solidFill>
                </a:rPr>
                <a:t>+1, Ack = </a:t>
              </a:r>
              <a:r>
                <a:rPr lang="en" sz="1000" i="1">
                  <a:solidFill>
                    <a:srgbClr val="38761D"/>
                  </a:solidFill>
                </a:rPr>
                <a:t>x</a:t>
              </a:r>
              <a:r>
                <a:rPr lang="en" sz="1000">
                  <a:solidFill>
                    <a:srgbClr val="38761D"/>
                  </a:solidFill>
                </a:rPr>
                <a:t>+1+</a:t>
              </a:r>
              <a:r>
                <a:rPr lang="en" sz="1000" i="1">
                  <a:solidFill>
                    <a:srgbClr val="38761D"/>
                  </a:solidFill>
                </a:rPr>
                <a:t>A</a:t>
              </a:r>
              <a:r>
                <a:rPr lang="en" sz="1000">
                  <a:solidFill>
                    <a:srgbClr val="38761D"/>
                  </a:solidFill>
                </a:rPr>
                <a:t>. </a:t>
              </a:r>
              <a:r>
                <a:rPr lang="en" sz="1000" b="1">
                  <a:solidFill>
                    <a:srgbClr val="38761D"/>
                  </a:solidFill>
                </a:rPr>
                <a:t>Real data</a:t>
              </a:r>
              <a:r>
                <a:rPr lang="en" sz="1000">
                  <a:solidFill>
                    <a:srgbClr val="38761D"/>
                  </a:solidFill>
                </a:rPr>
                <a:t>, length </a:t>
              </a:r>
              <a:r>
                <a:rPr lang="en" sz="1000" i="1">
                  <a:solidFill>
                    <a:srgbClr val="38761D"/>
                  </a:solidFill>
                </a:rPr>
                <a:t>B</a:t>
              </a:r>
              <a:r>
                <a:rPr lang="en" sz="1000">
                  <a:solidFill>
                    <a:srgbClr val="38761D"/>
                  </a:solidFill>
                </a:rPr>
                <a:t> </a:t>
              </a:r>
              <a:endParaRPr sz="1000">
                <a:solidFill>
                  <a:srgbClr val="38761D"/>
                </a:solidFill>
              </a:endParaRPr>
            </a:p>
          </p:txBody>
        </p:sp>
      </p:grpSp>
      <p:grpSp>
        <p:nvGrpSpPr>
          <p:cNvPr id="264" name="Google Shape;264;p36"/>
          <p:cNvGrpSpPr/>
          <p:nvPr/>
        </p:nvGrpSpPr>
        <p:grpSpPr>
          <a:xfrm>
            <a:off x="39650" y="2825950"/>
            <a:ext cx="3478500" cy="1318800"/>
            <a:chOff x="39650" y="2825950"/>
            <a:chExt cx="3478500" cy="1318800"/>
          </a:xfrm>
        </p:grpSpPr>
        <p:sp>
          <p:nvSpPr>
            <p:cNvPr id="265" name="Google Shape;265;p36"/>
            <p:cNvSpPr txBox="1"/>
            <p:nvPr/>
          </p:nvSpPr>
          <p:spPr>
            <a:xfrm>
              <a:off x="39650" y="2825950"/>
              <a:ext cx="2440200" cy="10467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This packet will be ignored by the client since the client already processed the malicious packet!</a:t>
              </a:r>
              <a:endParaRPr>
                <a:solidFill>
                  <a:schemeClr val="dk1"/>
                </a:solidFill>
              </a:endParaRPr>
            </a:p>
          </p:txBody>
        </p:sp>
        <p:cxnSp>
          <p:nvCxnSpPr>
            <p:cNvPr id="266" name="Google Shape;266;p36"/>
            <p:cNvCxnSpPr>
              <a:stCxn id="265" idx="2"/>
            </p:cNvCxnSpPr>
            <p:nvPr/>
          </p:nvCxnSpPr>
          <p:spPr>
            <a:xfrm>
              <a:off x="1259750" y="3872650"/>
              <a:ext cx="2258400" cy="272100"/>
            </a:xfrm>
            <a:prstGeom prst="straightConnector1">
              <a:avLst/>
            </a:prstGeom>
            <a:noFill/>
            <a:ln w="9525" cap="flat" cmpd="sng">
              <a:solidFill>
                <a:schemeClr val="dk2"/>
              </a:solidFill>
              <a:prstDash val="solid"/>
              <a:round/>
              <a:headEnd type="none" w="med" len="med"/>
              <a:tailEnd type="triangle" w="med" len="med"/>
            </a:ln>
          </p:spPr>
        </p:cxnSp>
      </p:grpSp>
      <p:grpSp>
        <p:nvGrpSpPr>
          <p:cNvPr id="267" name="Google Shape;267;p36"/>
          <p:cNvGrpSpPr/>
          <p:nvPr/>
        </p:nvGrpSpPr>
        <p:grpSpPr>
          <a:xfrm>
            <a:off x="2776425" y="2666376"/>
            <a:ext cx="2224200" cy="1092599"/>
            <a:chOff x="2776425" y="2666376"/>
            <a:chExt cx="2224200" cy="1092599"/>
          </a:xfrm>
        </p:grpSpPr>
        <p:sp>
          <p:nvSpPr>
            <p:cNvPr id="268" name="Google Shape;268;p36"/>
            <p:cNvSpPr txBox="1"/>
            <p:nvPr/>
          </p:nvSpPr>
          <p:spPr>
            <a:xfrm rot="-471571">
              <a:off x="2813463" y="2813422"/>
              <a:ext cx="2174123" cy="33860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000">
                  <a:solidFill>
                    <a:srgbClr val="FF0000"/>
                  </a:solidFill>
                </a:rPr>
                <a:t>Seq = </a:t>
              </a:r>
              <a:r>
                <a:rPr lang="en" sz="1000" i="1">
                  <a:solidFill>
                    <a:srgbClr val="FF0000"/>
                  </a:solidFill>
                </a:rPr>
                <a:t>y</a:t>
              </a:r>
              <a:r>
                <a:rPr lang="en" sz="1000">
                  <a:solidFill>
                    <a:srgbClr val="FF0000"/>
                  </a:solidFill>
                </a:rPr>
                <a:t>+1. </a:t>
              </a:r>
              <a:r>
                <a:rPr lang="en" sz="1000" b="1">
                  <a:solidFill>
                    <a:srgbClr val="FF0000"/>
                  </a:solidFill>
                </a:rPr>
                <a:t>Evil data</a:t>
              </a:r>
              <a:r>
                <a:rPr lang="en" sz="1000">
                  <a:solidFill>
                    <a:srgbClr val="FF0000"/>
                  </a:solidFill>
                </a:rPr>
                <a:t>, length </a:t>
              </a:r>
              <a:r>
                <a:rPr lang="en" sz="1000" i="1">
                  <a:solidFill>
                    <a:srgbClr val="FF0000"/>
                  </a:solidFill>
                </a:rPr>
                <a:t>B</a:t>
              </a:r>
              <a:r>
                <a:rPr lang="en" sz="1000">
                  <a:solidFill>
                    <a:srgbClr val="FF0000"/>
                  </a:solidFill>
                </a:rPr>
                <a:t> </a:t>
              </a:r>
              <a:endParaRPr sz="1000">
                <a:solidFill>
                  <a:srgbClr val="FF0000"/>
                </a:solidFill>
              </a:endParaRPr>
            </a:p>
          </p:txBody>
        </p:sp>
        <p:sp>
          <p:nvSpPr>
            <p:cNvPr id="269" name="Google Shape;269;p36"/>
            <p:cNvSpPr/>
            <p:nvPr/>
          </p:nvSpPr>
          <p:spPr>
            <a:xfrm>
              <a:off x="2776425" y="3090450"/>
              <a:ext cx="1346740" cy="668525"/>
            </a:xfrm>
            <a:custGeom>
              <a:avLst/>
              <a:gdLst/>
              <a:ahLst/>
              <a:cxnLst/>
              <a:rect l="l" t="t" r="r" b="b"/>
              <a:pathLst>
                <a:path w="68580" h="26741" extrusionOk="0">
                  <a:moveTo>
                    <a:pt x="68580" y="0"/>
                  </a:moveTo>
                  <a:cubicBezTo>
                    <a:pt x="66088" y="2203"/>
                    <a:pt x="60433" y="9391"/>
                    <a:pt x="53630" y="13215"/>
                  </a:cubicBezTo>
                  <a:cubicBezTo>
                    <a:pt x="46827" y="17039"/>
                    <a:pt x="36702" y="20690"/>
                    <a:pt x="27764" y="22944"/>
                  </a:cubicBezTo>
                  <a:cubicBezTo>
                    <a:pt x="18826" y="25198"/>
                    <a:pt x="4627" y="26108"/>
                    <a:pt x="0" y="26741"/>
                  </a:cubicBezTo>
                </a:path>
              </a:pathLst>
            </a:custGeom>
            <a:noFill/>
            <a:ln w="19050" cap="flat" cmpd="sng">
              <a:solidFill>
                <a:srgbClr val="FF0000"/>
              </a:solidFill>
              <a:prstDash val="dash"/>
              <a:roun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Attacks </a:t>
            </a:r>
            <a:endParaRPr/>
          </a:p>
        </p:txBody>
      </p:sp>
      <p:sp>
        <p:nvSpPr>
          <p:cNvPr id="275" name="Google Shape;275;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TCP spoofing</a:t>
            </a:r>
            <a:r>
              <a:rPr lang="en"/>
              <a:t>: Spoofing a TCP connection to appear to come from another source IP address</a:t>
            </a:r>
            <a:endParaRPr/>
          </a:p>
          <a:p>
            <a:pPr marL="914400" lvl="1" indent="-317500" algn="l" rtl="0">
              <a:spcBef>
                <a:spcPts val="0"/>
              </a:spcBef>
              <a:spcAft>
                <a:spcPts val="0"/>
              </a:spcAft>
              <a:buSzPts val="1400"/>
              <a:buChar char="○"/>
            </a:pPr>
            <a:r>
              <a:rPr lang="en"/>
              <a:t>Recall: IP packets can often be spoofed if the AS doesn’t block source addresses</a:t>
            </a:r>
            <a:endParaRPr/>
          </a:p>
          <a:p>
            <a:pPr marL="914400" lvl="1" indent="-317500" algn="l" rtl="0">
              <a:spcBef>
                <a:spcPts val="0"/>
              </a:spcBef>
              <a:spcAft>
                <a:spcPts val="0"/>
              </a:spcAft>
              <a:buSzPts val="1400"/>
              <a:buChar char="○"/>
            </a:pPr>
            <a:r>
              <a:rPr lang="en"/>
              <a:t>Need to know: Sequence number in the server’s response SYN-ACK packet</a:t>
            </a:r>
            <a:endParaRPr/>
          </a:p>
          <a:p>
            <a:pPr marL="914400" lvl="1" indent="-317500" algn="l" rtl="0">
              <a:spcBef>
                <a:spcPts val="0"/>
              </a:spcBef>
              <a:spcAft>
                <a:spcPts val="0"/>
              </a:spcAft>
              <a:buSzPts val="1400"/>
              <a:buChar char="○"/>
            </a:pPr>
            <a:r>
              <a:rPr lang="en"/>
              <a:t>Easy for MITM and on-path attackers, but off-path attackers must guess 32-bit sequence number (called </a:t>
            </a:r>
            <a:r>
              <a:rPr lang="en" b="1"/>
              <a:t>blind spoofing</a:t>
            </a:r>
            <a:r>
              <a:rPr lang="en"/>
              <a:t>, also considered difficult)</a:t>
            </a:r>
            <a:endParaRPr/>
          </a:p>
          <a:p>
            <a:pPr marL="914400" lvl="1" indent="-317500" algn="l" rtl="0">
              <a:spcBef>
                <a:spcPts val="0"/>
              </a:spcBef>
              <a:spcAft>
                <a:spcPts val="0"/>
              </a:spcAft>
              <a:buSzPts val="1400"/>
              <a:buChar char="○"/>
            </a:pPr>
            <a:r>
              <a:rPr lang="en"/>
              <a:t>For on-path attackers, this is a race condition, since the real client will send a RST upon receiving the server’s SYN-ACK!</a:t>
            </a:r>
            <a:endParaRPr/>
          </a:p>
        </p:txBody>
      </p:sp>
      <p:sp>
        <p:nvSpPr>
          <p:cNvPr id="276" name="Google Shape;276;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Spoofing</a:t>
            </a:r>
            <a:endParaRPr/>
          </a:p>
        </p:txBody>
      </p:sp>
      <p:sp>
        <p:nvSpPr>
          <p:cNvPr id="282" name="Google Shape;282;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
        <p:nvSpPr>
          <p:cNvPr id="283" name="Google Shape;283;p38"/>
          <p:cNvSpPr txBox="1"/>
          <p:nvPr/>
        </p:nvSpPr>
        <p:spPr>
          <a:xfrm>
            <a:off x="2396375" y="1361525"/>
            <a:ext cx="64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0000FF"/>
                </a:solidFill>
              </a:rPr>
              <a:t>Client</a:t>
            </a:r>
            <a:endParaRPr>
              <a:solidFill>
                <a:srgbClr val="0000FF"/>
              </a:solidFill>
            </a:endParaRPr>
          </a:p>
        </p:txBody>
      </p:sp>
      <p:sp>
        <p:nvSpPr>
          <p:cNvPr id="284" name="Google Shape;284;p38"/>
          <p:cNvSpPr txBox="1"/>
          <p:nvPr/>
        </p:nvSpPr>
        <p:spPr>
          <a:xfrm>
            <a:off x="5615625" y="1361525"/>
            <a:ext cx="71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38761D"/>
                </a:solidFill>
              </a:rPr>
              <a:t>Server</a:t>
            </a:r>
            <a:endParaRPr>
              <a:solidFill>
                <a:srgbClr val="38761D"/>
              </a:solidFill>
            </a:endParaRPr>
          </a:p>
        </p:txBody>
      </p:sp>
      <p:cxnSp>
        <p:nvCxnSpPr>
          <p:cNvPr id="285" name="Google Shape;285;p38"/>
          <p:cNvCxnSpPr>
            <a:stCxn id="283" idx="2"/>
          </p:cNvCxnSpPr>
          <p:nvPr/>
        </p:nvCxnSpPr>
        <p:spPr>
          <a:xfrm flipH="1">
            <a:off x="2709125" y="1761725"/>
            <a:ext cx="10500" cy="3093000"/>
          </a:xfrm>
          <a:prstGeom prst="straightConnector1">
            <a:avLst/>
          </a:prstGeom>
          <a:noFill/>
          <a:ln w="19050" cap="flat" cmpd="sng">
            <a:solidFill>
              <a:srgbClr val="0000FF"/>
            </a:solidFill>
            <a:prstDash val="solid"/>
            <a:round/>
            <a:headEnd type="none" w="med" len="med"/>
            <a:tailEnd type="none" w="med" len="med"/>
          </a:ln>
        </p:spPr>
      </p:cxnSp>
      <p:cxnSp>
        <p:nvCxnSpPr>
          <p:cNvPr id="286" name="Google Shape;286;p38"/>
          <p:cNvCxnSpPr/>
          <p:nvPr/>
        </p:nvCxnSpPr>
        <p:spPr>
          <a:xfrm flipH="1">
            <a:off x="5967375" y="1761725"/>
            <a:ext cx="10500" cy="3093000"/>
          </a:xfrm>
          <a:prstGeom prst="straightConnector1">
            <a:avLst/>
          </a:prstGeom>
          <a:noFill/>
          <a:ln w="19050" cap="flat" cmpd="sng">
            <a:solidFill>
              <a:srgbClr val="38761D"/>
            </a:solidFill>
            <a:prstDash val="solid"/>
            <a:round/>
            <a:headEnd type="none" w="med" len="med"/>
            <a:tailEnd type="none" w="med" len="med"/>
          </a:ln>
        </p:spPr>
      </p:cxnSp>
      <p:grpSp>
        <p:nvGrpSpPr>
          <p:cNvPr id="287" name="Google Shape;287;p38"/>
          <p:cNvGrpSpPr/>
          <p:nvPr/>
        </p:nvGrpSpPr>
        <p:grpSpPr>
          <a:xfrm>
            <a:off x="2707848" y="3604000"/>
            <a:ext cx="3288427" cy="703800"/>
            <a:chOff x="2707848" y="3604000"/>
            <a:chExt cx="3288427" cy="703800"/>
          </a:xfrm>
        </p:grpSpPr>
        <p:cxnSp>
          <p:nvCxnSpPr>
            <p:cNvPr id="288" name="Google Shape;288;p38"/>
            <p:cNvCxnSpPr/>
            <p:nvPr/>
          </p:nvCxnSpPr>
          <p:spPr>
            <a:xfrm>
              <a:off x="2736775" y="3926650"/>
              <a:ext cx="3259500" cy="343800"/>
            </a:xfrm>
            <a:prstGeom prst="straightConnector1">
              <a:avLst/>
            </a:prstGeom>
            <a:noFill/>
            <a:ln w="19050" cap="flat" cmpd="sng">
              <a:solidFill>
                <a:srgbClr val="0000FF"/>
              </a:solidFill>
              <a:prstDash val="solid"/>
              <a:round/>
              <a:headEnd type="none" w="med" len="med"/>
              <a:tailEnd type="triangle" w="med" len="med"/>
            </a:ln>
          </p:spPr>
        </p:cxnSp>
        <p:sp>
          <p:nvSpPr>
            <p:cNvPr id="289" name="Google Shape;289;p38"/>
            <p:cNvSpPr txBox="1"/>
            <p:nvPr/>
          </p:nvSpPr>
          <p:spPr>
            <a:xfrm rot="394242">
              <a:off x="2716651" y="3786640"/>
              <a:ext cx="3211596" cy="33851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0000FF"/>
                  </a:solidFill>
                </a:rPr>
                <a:t>RST. Seq = </a:t>
              </a:r>
              <a:r>
                <a:rPr lang="en" sz="1000" i="1">
                  <a:solidFill>
                    <a:srgbClr val="0000FF"/>
                  </a:solidFill>
                </a:rPr>
                <a:t>x</a:t>
              </a:r>
              <a:r>
                <a:rPr lang="en" sz="1000">
                  <a:solidFill>
                    <a:srgbClr val="0000FF"/>
                  </a:solidFill>
                </a:rPr>
                <a:t>+1</a:t>
              </a:r>
              <a:endParaRPr sz="1000">
                <a:solidFill>
                  <a:srgbClr val="0000FF"/>
                </a:solidFill>
              </a:endParaRPr>
            </a:p>
          </p:txBody>
        </p:sp>
      </p:grpSp>
      <p:grpSp>
        <p:nvGrpSpPr>
          <p:cNvPr id="290" name="Google Shape;290;p38"/>
          <p:cNvGrpSpPr/>
          <p:nvPr/>
        </p:nvGrpSpPr>
        <p:grpSpPr>
          <a:xfrm>
            <a:off x="2723175" y="2084402"/>
            <a:ext cx="3320475" cy="773400"/>
            <a:chOff x="2723175" y="2084402"/>
            <a:chExt cx="3320475" cy="773400"/>
          </a:xfrm>
        </p:grpSpPr>
        <p:cxnSp>
          <p:nvCxnSpPr>
            <p:cNvPr id="291" name="Google Shape;291;p38"/>
            <p:cNvCxnSpPr/>
            <p:nvPr/>
          </p:nvCxnSpPr>
          <p:spPr>
            <a:xfrm flipH="1">
              <a:off x="2723175" y="2379225"/>
              <a:ext cx="3273000" cy="453900"/>
            </a:xfrm>
            <a:prstGeom prst="straightConnector1">
              <a:avLst/>
            </a:prstGeom>
            <a:noFill/>
            <a:ln w="19050" cap="flat" cmpd="sng">
              <a:solidFill>
                <a:srgbClr val="38761D"/>
              </a:solidFill>
              <a:prstDash val="solid"/>
              <a:round/>
              <a:headEnd type="none" w="med" len="med"/>
              <a:tailEnd type="triangle" w="med" len="med"/>
            </a:ln>
          </p:spPr>
        </p:cxnSp>
        <p:sp>
          <p:nvSpPr>
            <p:cNvPr id="292" name="Google Shape;292;p38"/>
            <p:cNvSpPr txBox="1"/>
            <p:nvPr/>
          </p:nvSpPr>
          <p:spPr>
            <a:xfrm rot="-471551">
              <a:off x="2832256" y="2301798"/>
              <a:ext cx="3203187" cy="33860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000">
                  <a:solidFill>
                    <a:srgbClr val="38761D"/>
                  </a:solidFill>
                </a:rPr>
                <a:t>SYN-ACK. Seq = </a:t>
              </a:r>
              <a:r>
                <a:rPr lang="en" sz="1000" i="1">
                  <a:solidFill>
                    <a:srgbClr val="38761D"/>
                  </a:solidFill>
                </a:rPr>
                <a:t>y</a:t>
              </a:r>
              <a:r>
                <a:rPr lang="en" sz="1000">
                  <a:solidFill>
                    <a:srgbClr val="38761D"/>
                  </a:solidFill>
                </a:rPr>
                <a:t>, Ack = </a:t>
              </a:r>
              <a:r>
                <a:rPr lang="en" sz="1000" i="1">
                  <a:solidFill>
                    <a:srgbClr val="38761D"/>
                  </a:solidFill>
                </a:rPr>
                <a:t>x</a:t>
              </a:r>
              <a:r>
                <a:rPr lang="en" sz="1000">
                  <a:solidFill>
                    <a:srgbClr val="38761D"/>
                  </a:solidFill>
                </a:rPr>
                <a:t>+1</a:t>
              </a:r>
              <a:endParaRPr sz="1000">
                <a:solidFill>
                  <a:srgbClr val="38761D"/>
                </a:solidFill>
              </a:endParaRPr>
            </a:p>
          </p:txBody>
        </p:sp>
      </p:grpSp>
      <p:grpSp>
        <p:nvGrpSpPr>
          <p:cNvPr id="293" name="Google Shape;293;p38"/>
          <p:cNvGrpSpPr/>
          <p:nvPr/>
        </p:nvGrpSpPr>
        <p:grpSpPr>
          <a:xfrm>
            <a:off x="2707848" y="1109575"/>
            <a:ext cx="3229200" cy="1169975"/>
            <a:chOff x="2707848" y="1109575"/>
            <a:chExt cx="3229200" cy="1169975"/>
          </a:xfrm>
        </p:grpSpPr>
        <p:sp>
          <p:nvSpPr>
            <p:cNvPr id="294" name="Google Shape;294;p38"/>
            <p:cNvSpPr txBox="1"/>
            <p:nvPr/>
          </p:nvSpPr>
          <p:spPr>
            <a:xfrm rot="394242">
              <a:off x="2716651" y="1292215"/>
              <a:ext cx="3211596" cy="33851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FF0000"/>
                  </a:solidFill>
                </a:rPr>
                <a:t>SYN. Seq = </a:t>
              </a:r>
              <a:r>
                <a:rPr lang="en" sz="1000" i="1">
                  <a:solidFill>
                    <a:srgbClr val="FF0000"/>
                  </a:solidFill>
                </a:rPr>
                <a:t>x</a:t>
              </a:r>
              <a:endParaRPr sz="1000">
                <a:solidFill>
                  <a:srgbClr val="FF0000"/>
                </a:solidFill>
              </a:endParaRPr>
            </a:p>
          </p:txBody>
        </p:sp>
        <p:sp>
          <p:nvSpPr>
            <p:cNvPr id="295" name="Google Shape;295;p38"/>
            <p:cNvSpPr/>
            <p:nvPr/>
          </p:nvSpPr>
          <p:spPr>
            <a:xfrm>
              <a:off x="4194300" y="1632900"/>
              <a:ext cx="1625500" cy="646650"/>
            </a:xfrm>
            <a:custGeom>
              <a:avLst/>
              <a:gdLst/>
              <a:ahLst/>
              <a:cxnLst/>
              <a:rect l="l" t="t" r="r" b="b"/>
              <a:pathLst>
                <a:path w="65020" h="25866" extrusionOk="0">
                  <a:moveTo>
                    <a:pt x="0" y="0"/>
                  </a:moveTo>
                  <a:cubicBezTo>
                    <a:pt x="3441" y="2610"/>
                    <a:pt x="13289" y="11786"/>
                    <a:pt x="20645" y="15662"/>
                  </a:cubicBezTo>
                  <a:cubicBezTo>
                    <a:pt x="28001" y="19538"/>
                    <a:pt x="36742" y="21554"/>
                    <a:pt x="44138" y="23255"/>
                  </a:cubicBezTo>
                  <a:cubicBezTo>
                    <a:pt x="51534" y="24956"/>
                    <a:pt x="61540" y="25431"/>
                    <a:pt x="65020" y="25866"/>
                  </a:cubicBezTo>
                </a:path>
              </a:pathLst>
            </a:custGeom>
            <a:noFill/>
            <a:ln w="19050" cap="flat" cmpd="sng">
              <a:solidFill>
                <a:srgbClr val="FF0000"/>
              </a:solidFill>
              <a:prstDash val="dash"/>
              <a:round/>
              <a:headEnd type="none" w="med" len="med"/>
              <a:tailEnd type="triangle" w="med" len="med"/>
            </a:ln>
          </p:spPr>
        </p:sp>
      </p:grpSp>
      <p:grpSp>
        <p:nvGrpSpPr>
          <p:cNvPr id="296" name="Google Shape;296;p38"/>
          <p:cNvGrpSpPr/>
          <p:nvPr/>
        </p:nvGrpSpPr>
        <p:grpSpPr>
          <a:xfrm>
            <a:off x="2707848" y="2615775"/>
            <a:ext cx="3229200" cy="1169975"/>
            <a:chOff x="2707848" y="2615775"/>
            <a:chExt cx="3229200" cy="1169975"/>
          </a:xfrm>
        </p:grpSpPr>
        <p:sp>
          <p:nvSpPr>
            <p:cNvPr id="297" name="Google Shape;297;p38"/>
            <p:cNvSpPr txBox="1"/>
            <p:nvPr/>
          </p:nvSpPr>
          <p:spPr>
            <a:xfrm rot="394242">
              <a:off x="2716651" y="2798415"/>
              <a:ext cx="3211596" cy="33851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FF0000"/>
                  </a:solidFill>
                </a:rPr>
                <a:t>ACK. Seq = </a:t>
              </a:r>
              <a:r>
                <a:rPr lang="en" sz="1000" i="1">
                  <a:solidFill>
                    <a:srgbClr val="FF0000"/>
                  </a:solidFill>
                </a:rPr>
                <a:t>x</a:t>
              </a:r>
              <a:r>
                <a:rPr lang="en" sz="1000">
                  <a:solidFill>
                    <a:srgbClr val="FF0000"/>
                  </a:solidFill>
                </a:rPr>
                <a:t>+1, Ack = </a:t>
              </a:r>
              <a:r>
                <a:rPr lang="en" sz="1000" i="1">
                  <a:solidFill>
                    <a:srgbClr val="FF0000"/>
                  </a:solidFill>
                </a:rPr>
                <a:t>y</a:t>
              </a:r>
              <a:r>
                <a:rPr lang="en" sz="1000">
                  <a:solidFill>
                    <a:srgbClr val="FF0000"/>
                  </a:solidFill>
                </a:rPr>
                <a:t>+1. </a:t>
              </a:r>
              <a:r>
                <a:rPr lang="en" sz="1000" b="1">
                  <a:solidFill>
                    <a:srgbClr val="FF0000"/>
                  </a:solidFill>
                </a:rPr>
                <a:t>Evil data</a:t>
              </a:r>
              <a:endParaRPr sz="1000" b="1">
                <a:solidFill>
                  <a:srgbClr val="FF0000"/>
                </a:solidFill>
              </a:endParaRPr>
            </a:p>
          </p:txBody>
        </p:sp>
        <p:sp>
          <p:nvSpPr>
            <p:cNvPr id="298" name="Google Shape;298;p38"/>
            <p:cNvSpPr/>
            <p:nvPr/>
          </p:nvSpPr>
          <p:spPr>
            <a:xfrm>
              <a:off x="4194300" y="3139100"/>
              <a:ext cx="1625500" cy="646650"/>
            </a:xfrm>
            <a:custGeom>
              <a:avLst/>
              <a:gdLst/>
              <a:ahLst/>
              <a:cxnLst/>
              <a:rect l="l" t="t" r="r" b="b"/>
              <a:pathLst>
                <a:path w="65020" h="25866" extrusionOk="0">
                  <a:moveTo>
                    <a:pt x="0" y="0"/>
                  </a:moveTo>
                  <a:cubicBezTo>
                    <a:pt x="3441" y="2610"/>
                    <a:pt x="13289" y="11786"/>
                    <a:pt x="20645" y="15662"/>
                  </a:cubicBezTo>
                  <a:cubicBezTo>
                    <a:pt x="28001" y="19538"/>
                    <a:pt x="36742" y="21554"/>
                    <a:pt x="44138" y="23255"/>
                  </a:cubicBezTo>
                  <a:cubicBezTo>
                    <a:pt x="51534" y="24956"/>
                    <a:pt x="61540" y="25431"/>
                    <a:pt x="65020" y="25866"/>
                  </a:cubicBezTo>
                </a:path>
              </a:pathLst>
            </a:custGeom>
            <a:noFill/>
            <a:ln w="19050" cap="flat" cmpd="sng">
              <a:solidFill>
                <a:srgbClr val="FF0000"/>
              </a:solidFill>
              <a:prstDash val="dash"/>
              <a:round/>
              <a:headEnd type="none" w="med" len="med"/>
              <a:tailEnd type="triangle" w="med" len="med"/>
            </a:ln>
          </p:spPr>
        </p:sp>
      </p:grpSp>
      <p:grpSp>
        <p:nvGrpSpPr>
          <p:cNvPr id="299" name="Google Shape;299;p38"/>
          <p:cNvGrpSpPr/>
          <p:nvPr/>
        </p:nvGrpSpPr>
        <p:grpSpPr>
          <a:xfrm>
            <a:off x="6163800" y="2992075"/>
            <a:ext cx="2857500" cy="1046700"/>
            <a:chOff x="6163800" y="2992075"/>
            <a:chExt cx="2857500" cy="1046700"/>
          </a:xfrm>
        </p:grpSpPr>
        <p:sp>
          <p:nvSpPr>
            <p:cNvPr id="300" name="Google Shape;300;p38"/>
            <p:cNvSpPr txBox="1"/>
            <p:nvPr/>
          </p:nvSpPr>
          <p:spPr>
            <a:xfrm>
              <a:off x="6436800" y="2992075"/>
              <a:ext cx="2584500" cy="10467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An on-path attacker must send the evil data before the server receives the real client’s RST!</a:t>
              </a:r>
              <a:endParaRPr>
                <a:solidFill>
                  <a:schemeClr val="dk1"/>
                </a:solidFill>
              </a:endParaRPr>
            </a:p>
          </p:txBody>
        </p:sp>
        <p:cxnSp>
          <p:nvCxnSpPr>
            <p:cNvPr id="301" name="Google Shape;301;p38"/>
            <p:cNvCxnSpPr>
              <a:stCxn id="300" idx="1"/>
            </p:cNvCxnSpPr>
            <p:nvPr/>
          </p:nvCxnSpPr>
          <p:spPr>
            <a:xfrm flipH="1">
              <a:off x="6163800" y="3515425"/>
              <a:ext cx="273000" cy="144900"/>
            </a:xfrm>
            <a:prstGeom prst="straightConnector1">
              <a:avLst/>
            </a:prstGeom>
            <a:noFill/>
            <a:ln w="9525" cap="flat" cmpd="sng">
              <a:solidFill>
                <a:schemeClr val="dk2"/>
              </a:solidFill>
              <a:prstDash val="solid"/>
              <a:round/>
              <a:headEnd type="none" w="med" len="med"/>
              <a:tailEnd type="triangle" w="med" len="med"/>
            </a:ln>
          </p:spPr>
        </p:cxnSp>
      </p:grpSp>
      <p:sp>
        <p:nvSpPr>
          <p:cNvPr id="302" name="Google Shape;302;p38"/>
          <p:cNvSpPr txBox="1"/>
          <p:nvPr/>
        </p:nvSpPr>
        <p:spPr>
          <a:xfrm>
            <a:off x="6163800" y="3972975"/>
            <a:ext cx="2584500" cy="6156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A MITM attack could just drop the client’s packets, however</a:t>
            </a:r>
            <a:endParaRPr>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Attacks </a:t>
            </a:r>
            <a:endParaRPr/>
          </a:p>
        </p:txBody>
      </p:sp>
      <p:sp>
        <p:nvSpPr>
          <p:cNvPr id="308" name="Google Shape;308;p3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TCP provides no confidentiality or integrity</a:t>
            </a:r>
            <a:endParaRPr/>
          </a:p>
          <a:p>
            <a:pPr marL="914400" lvl="1" indent="-317500" algn="l" rtl="0">
              <a:spcBef>
                <a:spcPts val="0"/>
              </a:spcBef>
              <a:spcAft>
                <a:spcPts val="0"/>
              </a:spcAft>
              <a:buSzPts val="1400"/>
              <a:buChar char="○"/>
            </a:pPr>
            <a:r>
              <a:rPr lang="en"/>
              <a:t>Instead, we rely on higher layers (like TLS, more on this next time) to prevent those kind of attacks</a:t>
            </a:r>
            <a:endParaRPr/>
          </a:p>
          <a:p>
            <a:pPr marL="457200" lvl="0" indent="-342900" algn="l" rtl="0">
              <a:spcBef>
                <a:spcPts val="0"/>
              </a:spcBef>
              <a:spcAft>
                <a:spcPts val="0"/>
              </a:spcAft>
              <a:buSzPts val="1800"/>
              <a:buChar char="●"/>
            </a:pPr>
            <a:r>
              <a:rPr lang="en"/>
              <a:t>Defense against off-path attackers rely on choosing random sequence numbers</a:t>
            </a:r>
            <a:endParaRPr/>
          </a:p>
          <a:p>
            <a:pPr marL="914400" lvl="1" indent="-317500" algn="l" rtl="0">
              <a:spcBef>
                <a:spcPts val="0"/>
              </a:spcBef>
              <a:spcAft>
                <a:spcPts val="0"/>
              </a:spcAft>
              <a:buSzPts val="1400"/>
              <a:buChar char="○"/>
            </a:pPr>
            <a:r>
              <a:rPr lang="en"/>
              <a:t>Bad randomness can lead to trivial off-path attacks: TCP sequence numbers used to be based on the system clock!</a:t>
            </a:r>
            <a:endParaRPr/>
          </a:p>
        </p:txBody>
      </p:sp>
      <p:sp>
        <p:nvSpPr>
          <p:cNvPr id="309" name="Google Shape;309;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User Datagram Protocol (UDP)</a:t>
            </a:r>
            <a:endParaRPr/>
          </a:p>
        </p:txBody>
      </p:sp>
      <p:sp>
        <p:nvSpPr>
          <p:cNvPr id="315" name="Google Shape;315;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316" name="Google Shape;316;p40"/>
          <p:cNvSpPr txBox="1"/>
          <p:nvPr/>
        </p:nvSpPr>
        <p:spPr>
          <a:xfrm>
            <a:off x="512100" y="4520775"/>
            <a:ext cx="8119800" cy="572700"/>
          </a:xfrm>
          <a:prstGeom prst="rect">
            <a:avLst/>
          </a:prstGeom>
          <a:noFill/>
          <a:ln>
            <a:noFill/>
          </a:ln>
        </p:spPr>
        <p:txBody>
          <a:bodyPr spcFirstLastPara="1" wrap="square" lIns="91425" tIns="91425" rIns="91425" bIns="91425" anchor="t" anchorCtr="0">
            <a:normAutofit fontScale="85000" lnSpcReduction="20000"/>
          </a:bodyPr>
          <a:lstStyle/>
          <a:p>
            <a:pPr marL="0" lvl="0" indent="0" algn="ctr" rtl="0">
              <a:lnSpc>
                <a:spcPct val="115000"/>
              </a:lnSpc>
              <a:spcBef>
                <a:spcPts val="0"/>
              </a:spcBef>
              <a:spcAft>
                <a:spcPts val="1200"/>
              </a:spcAft>
              <a:buNone/>
            </a:pPr>
            <a:r>
              <a:rPr lang="en" sz="1800">
                <a:solidFill>
                  <a:srgbClr val="000000"/>
                </a:solidFill>
              </a:rPr>
              <a:t>Textbook Chapter 30</a:t>
            </a:r>
            <a:endParaRPr sz="18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Provides a </a:t>
            </a:r>
            <a:r>
              <a:rPr lang="en" b="1"/>
              <a:t>datagram</a:t>
            </a:r>
            <a:r>
              <a:rPr lang="en"/>
              <a:t> abstraction</a:t>
            </a:r>
            <a:endParaRPr/>
          </a:p>
          <a:p>
            <a:pPr marL="914400" lvl="1" indent="-317500" algn="l" rtl="0">
              <a:spcBef>
                <a:spcPts val="0"/>
              </a:spcBef>
              <a:spcAft>
                <a:spcPts val="0"/>
              </a:spcAft>
              <a:buSzPts val="1400"/>
              <a:buChar char="○"/>
            </a:pPr>
            <a:r>
              <a:rPr lang="en"/>
              <a:t>A message, sent in a single layer 3 packet (though layer 3 could fragment the packet)</a:t>
            </a:r>
            <a:endParaRPr/>
          </a:p>
          <a:p>
            <a:pPr marL="914400" lvl="1" indent="-317500" algn="l" rtl="0">
              <a:spcBef>
                <a:spcPts val="0"/>
              </a:spcBef>
              <a:spcAft>
                <a:spcPts val="0"/>
              </a:spcAft>
              <a:buSzPts val="1400"/>
              <a:buChar char="○"/>
            </a:pPr>
            <a:r>
              <a:rPr lang="en"/>
              <a:t>Max size limited by max size of packet</a:t>
            </a:r>
            <a:endParaRPr/>
          </a:p>
          <a:p>
            <a:pPr marL="914400" lvl="1" indent="-317500" algn="l" rtl="0">
              <a:spcBef>
                <a:spcPts val="0"/>
              </a:spcBef>
              <a:spcAft>
                <a:spcPts val="0"/>
              </a:spcAft>
              <a:buSzPts val="1400"/>
              <a:buChar char="○"/>
            </a:pPr>
            <a:r>
              <a:rPr lang="en"/>
              <a:t>Applications break their data into datagrams, which are sent and received as a single unit</a:t>
            </a:r>
            <a:endParaRPr/>
          </a:p>
          <a:p>
            <a:pPr marL="1371600" lvl="2" indent="-317500" algn="l" rtl="0">
              <a:spcBef>
                <a:spcPts val="0"/>
              </a:spcBef>
              <a:spcAft>
                <a:spcPts val="0"/>
              </a:spcAft>
              <a:buSzPts val="1400"/>
              <a:buChar char="■"/>
            </a:pPr>
            <a:r>
              <a:rPr lang="en"/>
              <a:t>Contrast with TCP, where the application can use a bytestream abstraction</a:t>
            </a:r>
            <a:endParaRPr/>
          </a:p>
          <a:p>
            <a:pPr marL="457200" lvl="0" indent="-342900" algn="l" rtl="0">
              <a:spcBef>
                <a:spcPts val="0"/>
              </a:spcBef>
              <a:spcAft>
                <a:spcPts val="0"/>
              </a:spcAft>
              <a:buSzPts val="1800"/>
              <a:buChar char="●"/>
            </a:pPr>
            <a:r>
              <a:rPr lang="en"/>
              <a:t>No reliability or ordering guarantees, but adds ports</a:t>
            </a:r>
            <a:endParaRPr b="1"/>
          </a:p>
          <a:p>
            <a:pPr marL="914400" lvl="1" indent="-317500" algn="l" rtl="0">
              <a:spcBef>
                <a:spcPts val="0"/>
              </a:spcBef>
              <a:spcAft>
                <a:spcPts val="0"/>
              </a:spcAft>
              <a:buSzPts val="1400"/>
              <a:buChar char="○"/>
            </a:pPr>
            <a:r>
              <a:rPr lang="en"/>
              <a:t>It still has</a:t>
            </a:r>
            <a:r>
              <a:rPr lang="en" i="1"/>
              <a:t> best effort</a:t>
            </a:r>
            <a:r>
              <a:rPr lang="en"/>
              <a:t> delivery</a:t>
            </a:r>
            <a:endParaRPr/>
          </a:p>
          <a:p>
            <a:pPr marL="457200" lvl="0" indent="-342900" algn="l" rtl="0">
              <a:spcBef>
                <a:spcPts val="0"/>
              </a:spcBef>
              <a:spcAft>
                <a:spcPts val="0"/>
              </a:spcAft>
              <a:buSzPts val="1800"/>
              <a:buChar char="●"/>
            </a:pPr>
            <a:r>
              <a:rPr lang="en"/>
              <a:t>Much faster than TCP, since there is no 3-way handshake</a:t>
            </a:r>
            <a:endParaRPr/>
          </a:p>
          <a:p>
            <a:pPr marL="914400" lvl="1" indent="-317500" algn="l" rtl="0">
              <a:spcBef>
                <a:spcPts val="0"/>
              </a:spcBef>
              <a:spcAft>
                <a:spcPts val="0"/>
              </a:spcAft>
              <a:buSzPts val="1400"/>
              <a:buChar char="○"/>
            </a:pPr>
            <a:r>
              <a:rPr lang="en"/>
              <a:t>Usually used by low-latency, high-speed applications where errors are okay (e.g. video streaming, games)</a:t>
            </a:r>
            <a:endParaRPr/>
          </a:p>
        </p:txBody>
      </p:sp>
      <p:sp>
        <p:nvSpPr>
          <p:cNvPr id="322" name="Google Shape;322;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User Datagram Protocol (UDP)</a:t>
            </a:r>
            <a:endParaRPr/>
          </a:p>
        </p:txBody>
      </p:sp>
      <p:sp>
        <p:nvSpPr>
          <p:cNvPr id="323" name="Google Shape;323;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No sequence numbers, so relatively easy to inject data into a connection or spoof connections</a:t>
            </a:r>
            <a:endParaRPr/>
          </a:p>
          <a:p>
            <a:pPr marL="914400" lvl="1" indent="-317500" algn="l" rtl="0">
              <a:spcBef>
                <a:spcPts val="0"/>
              </a:spcBef>
              <a:spcAft>
                <a:spcPts val="0"/>
              </a:spcAft>
              <a:buSzPts val="1400"/>
              <a:buChar char="○"/>
            </a:pPr>
            <a:r>
              <a:rPr lang="en"/>
              <a:t>Higher layers must provide their own defenses against these attacks!</a:t>
            </a:r>
            <a:endParaRPr/>
          </a:p>
        </p:txBody>
      </p:sp>
      <p:sp>
        <p:nvSpPr>
          <p:cNvPr id="329" name="Google Shape;329;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UDP Attacks</a:t>
            </a:r>
            <a:endParaRPr/>
          </a:p>
        </p:txBody>
      </p:sp>
      <p:sp>
        <p:nvSpPr>
          <p:cNvPr id="330" name="Google Shape;330;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UDP Packet Structure</a:t>
            </a:r>
            <a:endParaRPr/>
          </a:p>
        </p:txBody>
      </p:sp>
      <p:sp>
        <p:nvSpPr>
          <p:cNvPr id="336" name="Google Shape;336;p43"/>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a:t>UDP datagram header</a:t>
            </a:r>
            <a:endParaRPr/>
          </a:p>
        </p:txBody>
      </p:sp>
      <p:graphicFrame>
        <p:nvGraphicFramePr>
          <p:cNvPr id="337" name="Google Shape;337;p43"/>
          <p:cNvGraphicFramePr/>
          <p:nvPr/>
        </p:nvGraphicFramePr>
        <p:xfrm>
          <a:off x="952500" y="2000250"/>
          <a:ext cx="3000000" cy="3000000"/>
        </p:xfrm>
        <a:graphic>
          <a:graphicData uri="http://schemas.openxmlformats.org/drawingml/2006/table">
            <a:tbl>
              <a:tblPr>
                <a:noFill/>
                <a:tableStyleId>{A348CFEC-60BF-4662-BA17-07C2758C695D}</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b="1"/>
                        <a:t>Source Port (16 bits)</a:t>
                      </a:r>
                      <a:endParaRPr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a:txBody>
                    <a:bodyPr/>
                    <a:lstStyle/>
                    <a:p>
                      <a:pPr marL="0" lvl="0" indent="0" algn="ctr" rtl="0">
                        <a:spcBef>
                          <a:spcPts val="0"/>
                        </a:spcBef>
                        <a:spcAft>
                          <a:spcPts val="0"/>
                        </a:spcAft>
                        <a:buNone/>
                      </a:pPr>
                      <a:r>
                        <a:rPr lang="en" b="1"/>
                        <a:t>Destination Port (16 bits)</a:t>
                      </a:r>
                      <a:endParaRPr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b="1"/>
                        <a:t>Length (16 bits)</a:t>
                      </a:r>
                      <a:endParaRPr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a:txBody>
                    <a:bodyPr/>
                    <a:lstStyle/>
                    <a:p>
                      <a:pPr marL="0" lvl="0" indent="0" algn="ctr" rtl="0">
                        <a:spcBef>
                          <a:spcPts val="0"/>
                        </a:spcBef>
                        <a:spcAft>
                          <a:spcPts val="0"/>
                        </a:spcAft>
                        <a:buNone/>
                      </a:pPr>
                      <a:r>
                        <a:rPr lang="en" b="1"/>
                        <a:t>Checksum (16 bits)</a:t>
                      </a:r>
                      <a:endParaRPr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extLst>
                  <a:ext uri="{0D108BD9-81ED-4DB2-BD59-A6C34878D82A}">
                    <a16:rowId xmlns:a16="http://schemas.microsoft.com/office/drawing/2014/main" val="10001"/>
                  </a:ext>
                </a:extLst>
              </a:tr>
              <a:tr h="923725">
                <a:tc gridSpan="2">
                  <a:txBody>
                    <a:bodyPr/>
                    <a:lstStyle/>
                    <a:p>
                      <a:pPr marL="0" lvl="0" indent="0" algn="ctr" rtl="0">
                        <a:spcBef>
                          <a:spcPts val="0"/>
                        </a:spcBef>
                        <a:spcAft>
                          <a:spcPts val="0"/>
                        </a:spcAft>
                        <a:buNone/>
                      </a:pPr>
                      <a:r>
                        <a:rPr lang="en" b="1"/>
                        <a:t>Data (variable length)</a:t>
                      </a:r>
                      <a:endParaRPr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4CCCC"/>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338" name="Google Shape;338;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Low-Level Network Attacks</a:t>
            </a:r>
            <a:endParaRPr/>
          </a:p>
        </p:txBody>
      </p:sp>
      <p:sp>
        <p:nvSpPr>
          <p:cNvPr id="78" name="Google Shape;78;p1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WPA: A protocol to encrypt Wi-Fi connections at layer 1</a:t>
            </a:r>
            <a:endParaRPr/>
          </a:p>
          <a:p>
            <a:pPr marL="914400" lvl="1" indent="-317500" algn="l" rtl="0">
              <a:spcBef>
                <a:spcPts val="0"/>
              </a:spcBef>
              <a:spcAft>
                <a:spcPts val="0"/>
              </a:spcAft>
              <a:buSzPts val="1400"/>
              <a:buChar char="○"/>
            </a:pPr>
            <a:r>
              <a:rPr lang="en"/>
              <a:t>Messages between the client and the AP are encrypted with keys</a:t>
            </a:r>
            <a:endParaRPr/>
          </a:p>
          <a:p>
            <a:pPr marL="914400" lvl="1" indent="-317500" algn="l" rtl="0">
              <a:spcBef>
                <a:spcPts val="0"/>
              </a:spcBef>
              <a:spcAft>
                <a:spcPts val="0"/>
              </a:spcAft>
              <a:buSzPts val="1400"/>
              <a:buChar char="○"/>
            </a:pPr>
            <a:r>
              <a:rPr lang="en"/>
              <a:t>Handshake uses MICs (cryptographic MACs) to verify that both parties have the same PSK and nonces</a:t>
            </a:r>
            <a:endParaRPr/>
          </a:p>
          <a:p>
            <a:pPr marL="914400" lvl="1" indent="-317500" algn="l" rtl="0">
              <a:spcBef>
                <a:spcPts val="0"/>
              </a:spcBef>
              <a:spcAft>
                <a:spcPts val="0"/>
              </a:spcAft>
              <a:buSzPts val="1400"/>
              <a:buChar char="○"/>
            </a:pPr>
            <a:r>
              <a:rPr lang="en"/>
              <a:t>WPA-PSK: Use a password to derive a PSK, which is used in a handshake to arrive at a key</a:t>
            </a:r>
            <a:endParaRPr/>
          </a:p>
          <a:p>
            <a:pPr marL="1371600" lvl="2" indent="-317500" algn="l" rtl="0">
              <a:spcBef>
                <a:spcPts val="0"/>
              </a:spcBef>
              <a:spcAft>
                <a:spcPts val="0"/>
              </a:spcAft>
              <a:buSzPts val="1400"/>
              <a:buChar char="■"/>
            </a:pPr>
            <a:r>
              <a:rPr lang="en"/>
              <a:t>Attack: Attacker can pretend to be an AP</a:t>
            </a:r>
            <a:endParaRPr/>
          </a:p>
          <a:p>
            <a:pPr marL="1371600" lvl="2" indent="-317500" algn="l" rtl="0">
              <a:spcBef>
                <a:spcPts val="0"/>
              </a:spcBef>
              <a:spcAft>
                <a:spcPts val="0"/>
              </a:spcAft>
              <a:buSzPts val="1400"/>
              <a:buChar char="■"/>
            </a:pPr>
            <a:r>
              <a:rPr lang="en"/>
              <a:t>Attack: Brute-force the password after recording a handshake</a:t>
            </a:r>
            <a:endParaRPr/>
          </a:p>
          <a:p>
            <a:pPr marL="1371600" lvl="2" indent="-317500" algn="l" rtl="0">
              <a:spcBef>
                <a:spcPts val="0"/>
              </a:spcBef>
              <a:spcAft>
                <a:spcPts val="0"/>
              </a:spcAft>
              <a:buSzPts val="1400"/>
              <a:buChar char="■"/>
            </a:pPr>
            <a:r>
              <a:rPr lang="en"/>
              <a:t>Vulnerability: No forward secrecy</a:t>
            </a:r>
            <a:endParaRPr/>
          </a:p>
          <a:p>
            <a:pPr marL="914400" lvl="1" indent="-317500" algn="l" rtl="0">
              <a:spcBef>
                <a:spcPts val="0"/>
              </a:spcBef>
              <a:spcAft>
                <a:spcPts val="0"/>
              </a:spcAft>
              <a:buSzPts val="1400"/>
              <a:buChar char="○"/>
            </a:pPr>
            <a:r>
              <a:rPr lang="en"/>
              <a:t>WPA-Enterprise: Use a third party to provide a one-time “replacement PSK,” used in the same handshake</a:t>
            </a:r>
            <a:endParaRPr/>
          </a:p>
          <a:p>
            <a:pPr marL="1371600" lvl="2" indent="-317500" algn="l" rtl="0">
              <a:spcBef>
                <a:spcPts val="0"/>
              </a:spcBef>
              <a:spcAft>
                <a:spcPts val="0"/>
              </a:spcAft>
              <a:buSzPts val="1400"/>
              <a:buChar char="■"/>
            </a:pPr>
            <a:r>
              <a:rPr lang="en"/>
              <a:t>Solves the attacks on WPA-PSK</a:t>
            </a:r>
            <a:endParaRPr/>
          </a:p>
        </p:txBody>
      </p:sp>
      <p:sp>
        <p:nvSpPr>
          <p:cNvPr id="79" name="Google Shape;7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a:t>
            </a:r>
            <a:endParaRPr/>
          </a:p>
        </p:txBody>
      </p:sp>
      <p:sp>
        <p:nvSpPr>
          <p:cNvPr id="344" name="Google Shape;344;p4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Transmission Control Protocol (TCP): Reliably sending packets</a:t>
            </a:r>
            <a:endParaRPr/>
          </a:p>
          <a:p>
            <a:pPr marL="914400" lvl="1" indent="-317500" algn="l" rtl="0">
              <a:spcBef>
                <a:spcPts val="0"/>
              </a:spcBef>
              <a:spcAft>
                <a:spcPts val="0"/>
              </a:spcAft>
              <a:buSzPts val="1400"/>
              <a:buChar char="○"/>
            </a:pPr>
            <a:r>
              <a:rPr lang="en"/>
              <a:t>3-way handshake: Client sends SYN, server sends SYN-ACK, client sends ACK</a:t>
            </a:r>
            <a:endParaRPr/>
          </a:p>
          <a:p>
            <a:pPr marL="914400" lvl="1" indent="-317500" algn="l" rtl="0">
              <a:spcBef>
                <a:spcPts val="0"/>
              </a:spcBef>
              <a:spcAft>
                <a:spcPts val="0"/>
              </a:spcAft>
              <a:buSzPts val="1400"/>
              <a:buChar char="○"/>
            </a:pPr>
            <a:r>
              <a:rPr lang="en"/>
              <a:t>Provides reliability, ordering, and ports</a:t>
            </a:r>
            <a:endParaRPr/>
          </a:p>
          <a:p>
            <a:pPr marL="914400" lvl="1" indent="-317500" algn="l" rtl="0">
              <a:spcBef>
                <a:spcPts val="0"/>
              </a:spcBef>
              <a:spcAft>
                <a:spcPts val="0"/>
              </a:spcAft>
              <a:buSzPts val="1400"/>
              <a:buChar char="○"/>
            </a:pPr>
            <a:r>
              <a:rPr lang="en"/>
              <a:t>Attack: TCP hijacking through data injection or RST injection</a:t>
            </a:r>
            <a:endParaRPr/>
          </a:p>
          <a:p>
            <a:pPr marL="1371600" lvl="2" indent="-317500" algn="l" rtl="0">
              <a:spcBef>
                <a:spcPts val="0"/>
              </a:spcBef>
              <a:spcAft>
                <a:spcPts val="0"/>
              </a:spcAft>
              <a:buSzPts val="1400"/>
              <a:buChar char="■"/>
            </a:pPr>
            <a:r>
              <a:rPr lang="en"/>
              <a:t>Blind attacks must guess the client’s or server’s sequence numbers</a:t>
            </a:r>
            <a:endParaRPr/>
          </a:p>
          <a:p>
            <a:pPr marL="914400" lvl="1" indent="-317500" algn="l" rtl="0">
              <a:spcBef>
                <a:spcPts val="0"/>
              </a:spcBef>
              <a:spcAft>
                <a:spcPts val="0"/>
              </a:spcAft>
              <a:buSzPts val="1400"/>
              <a:buChar char="○"/>
            </a:pPr>
            <a:r>
              <a:rPr lang="en"/>
              <a:t>Attack: TCP spoofing by sending a spoofed SYN packet</a:t>
            </a:r>
            <a:endParaRPr/>
          </a:p>
          <a:p>
            <a:pPr marL="1371600" lvl="2" indent="-317500" algn="l" rtl="0">
              <a:spcBef>
                <a:spcPts val="0"/>
              </a:spcBef>
              <a:spcAft>
                <a:spcPts val="0"/>
              </a:spcAft>
              <a:buSzPts val="1400"/>
              <a:buChar char="■"/>
            </a:pPr>
            <a:r>
              <a:rPr lang="en"/>
              <a:t>Blind attacks must guess the server’s sequence number</a:t>
            </a:r>
            <a:endParaRPr/>
          </a:p>
          <a:p>
            <a:pPr marL="457200" lvl="0" indent="-342900" algn="l" rtl="0">
              <a:spcBef>
                <a:spcPts val="0"/>
              </a:spcBef>
              <a:spcAft>
                <a:spcPts val="0"/>
              </a:spcAft>
              <a:buSzPts val="1800"/>
              <a:buChar char="●"/>
            </a:pPr>
            <a:r>
              <a:rPr lang="en"/>
              <a:t>User Datagram Protocol (UDP): Non-reliably sending packets</a:t>
            </a:r>
            <a:endParaRPr/>
          </a:p>
          <a:p>
            <a:pPr marL="914400" lvl="1" indent="-317500" algn="l" rtl="0">
              <a:spcBef>
                <a:spcPts val="0"/>
              </a:spcBef>
              <a:spcAft>
                <a:spcPts val="0"/>
              </a:spcAft>
              <a:buSzPts val="1400"/>
              <a:buChar char="○"/>
            </a:pPr>
            <a:r>
              <a:rPr lang="en"/>
              <a:t>No reliability or ordering, only ports</a:t>
            </a:r>
            <a:endParaRPr/>
          </a:p>
          <a:p>
            <a:pPr marL="914400" lvl="1" indent="-317500" algn="l" rtl="0">
              <a:spcBef>
                <a:spcPts val="0"/>
              </a:spcBef>
              <a:spcAft>
                <a:spcPts val="0"/>
              </a:spcAft>
              <a:buSzPts val="1400"/>
              <a:buChar char="○"/>
            </a:pPr>
            <a:r>
              <a:rPr lang="en"/>
              <a:t>Same injection and spoofing attacks as TCP, but easier</a:t>
            </a:r>
            <a:endParaRPr/>
          </a:p>
        </p:txBody>
      </p:sp>
      <p:sp>
        <p:nvSpPr>
          <p:cNvPr id="345" name="Google Shape;345;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BGP</a:t>
            </a:r>
            <a:endParaRPr/>
          </a:p>
        </p:txBody>
      </p:sp>
      <p:sp>
        <p:nvSpPr>
          <p:cNvPr id="85" name="Google Shape;85;p1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Border Gateway Protocol (BGP): Routing packets</a:t>
            </a:r>
            <a:endParaRPr/>
          </a:p>
          <a:p>
            <a:pPr marL="914400" lvl="1" indent="-317500" algn="l" rtl="0">
              <a:spcBef>
                <a:spcPts val="0"/>
              </a:spcBef>
              <a:spcAft>
                <a:spcPts val="0"/>
              </a:spcAft>
              <a:buSzPts val="1400"/>
              <a:buChar char="○"/>
            </a:pPr>
            <a:r>
              <a:rPr lang="en"/>
              <a:t>The Internet is made of smaller </a:t>
            </a:r>
            <a:r>
              <a:rPr lang="en" b="1"/>
              <a:t>autonomous systems</a:t>
            </a:r>
            <a:r>
              <a:rPr lang="en"/>
              <a:t> (</a:t>
            </a:r>
            <a:r>
              <a:rPr lang="en" b="1"/>
              <a:t>AS</a:t>
            </a:r>
            <a:r>
              <a:rPr lang="en"/>
              <a:t>)</a:t>
            </a:r>
            <a:endParaRPr/>
          </a:p>
          <a:p>
            <a:pPr marL="914400" lvl="1" indent="-317500" algn="l" rtl="0">
              <a:spcBef>
                <a:spcPts val="0"/>
              </a:spcBef>
              <a:spcAft>
                <a:spcPts val="0"/>
              </a:spcAft>
              <a:buSzPts val="1400"/>
              <a:buChar char="○"/>
            </a:pPr>
            <a:r>
              <a:rPr lang="en"/>
              <a:t>Each AS broadcasts the shortest routes it knows of (dependent on the shortest routes of its neighbors and distance to neighbors)</a:t>
            </a:r>
            <a:endParaRPr/>
          </a:p>
        </p:txBody>
      </p:sp>
      <p:sp>
        <p:nvSpPr>
          <p:cNvPr id="86" name="Google Shape;86;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 Transport Layer Protocols</a:t>
            </a:r>
            <a:endParaRPr/>
          </a:p>
        </p:txBody>
      </p:sp>
      <p:sp>
        <p:nvSpPr>
          <p:cNvPr id="92" name="Google Shape;92;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Transmission Control Protocol (TCP): Reliably sending packets</a:t>
            </a:r>
            <a:endParaRPr/>
          </a:p>
          <a:p>
            <a:pPr marL="457200" lvl="0" indent="-342900" algn="l" rtl="0">
              <a:spcBef>
                <a:spcPts val="0"/>
              </a:spcBef>
              <a:spcAft>
                <a:spcPts val="0"/>
              </a:spcAft>
              <a:buSzPts val="1800"/>
              <a:buChar char="●"/>
            </a:pPr>
            <a:r>
              <a:rPr lang="en"/>
              <a:t>User Datagram Protocol (UDP): Non-reliably sending packets</a:t>
            </a:r>
            <a:endParaRPr/>
          </a:p>
        </p:txBody>
      </p:sp>
      <p:sp>
        <p:nvSpPr>
          <p:cNvPr id="93" name="Google Shape;93;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Transmission Control Protocol (TCP)</a:t>
            </a:r>
            <a:endParaRPr/>
          </a:p>
        </p:txBody>
      </p:sp>
      <p:sp>
        <p:nvSpPr>
          <p:cNvPr id="99" name="Google Shape;9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
        <p:nvSpPr>
          <p:cNvPr id="100" name="Google Shape;100;p20"/>
          <p:cNvSpPr txBox="1"/>
          <p:nvPr/>
        </p:nvSpPr>
        <p:spPr>
          <a:xfrm>
            <a:off x="512100" y="4520775"/>
            <a:ext cx="8119800" cy="572700"/>
          </a:xfrm>
          <a:prstGeom prst="rect">
            <a:avLst/>
          </a:prstGeom>
          <a:noFill/>
          <a:ln>
            <a:noFill/>
          </a:ln>
        </p:spPr>
        <p:txBody>
          <a:bodyPr spcFirstLastPara="1" wrap="square" lIns="91425" tIns="91425" rIns="91425" bIns="91425" anchor="t" anchorCtr="0">
            <a:normAutofit fontScale="85000" lnSpcReduction="20000"/>
          </a:bodyPr>
          <a:lstStyle/>
          <a:p>
            <a:pPr marL="0" lvl="0" indent="0" algn="ctr" rtl="0">
              <a:lnSpc>
                <a:spcPct val="115000"/>
              </a:lnSpc>
              <a:spcBef>
                <a:spcPts val="0"/>
              </a:spcBef>
              <a:spcAft>
                <a:spcPts val="1200"/>
              </a:spcAft>
              <a:buNone/>
            </a:pPr>
            <a:r>
              <a:rPr lang="en" sz="1800">
                <a:solidFill>
                  <a:srgbClr val="000000"/>
                </a:solidFill>
              </a:rPr>
              <a:t>Textbook Chapter 30</a:t>
            </a:r>
            <a:endParaRPr sz="1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IP Reliability</a:t>
            </a:r>
            <a:endParaRPr/>
          </a:p>
        </p:txBody>
      </p:sp>
      <p:sp>
        <p:nvSpPr>
          <p:cNvPr id="106" name="Google Shape;106;p2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Reliability</a:t>
            </a:r>
            <a:r>
              <a:rPr lang="en"/>
              <a:t> ensures that packets are received correctly</a:t>
            </a:r>
            <a:endParaRPr/>
          </a:p>
          <a:p>
            <a:pPr marL="914400" lvl="1" indent="-317500" algn="l" rtl="0">
              <a:spcBef>
                <a:spcPts val="0"/>
              </a:spcBef>
              <a:spcAft>
                <a:spcPts val="0"/>
              </a:spcAft>
              <a:buSzPts val="1400"/>
              <a:buChar char="○"/>
            </a:pPr>
            <a:r>
              <a:rPr lang="en"/>
              <a:t>If the packet has been changed (random error or malicious tampering), it should not be correctly received</a:t>
            </a:r>
            <a:endParaRPr/>
          </a:p>
          <a:p>
            <a:pPr marL="914400" lvl="1" indent="-317500" algn="l" rtl="0">
              <a:spcBef>
                <a:spcPts val="0"/>
              </a:spcBef>
              <a:spcAft>
                <a:spcPts val="0"/>
              </a:spcAft>
              <a:buSzPts val="1400"/>
              <a:buChar char="○"/>
            </a:pPr>
            <a:r>
              <a:rPr lang="en"/>
              <a:t>IP packets include a checksum (unkeyed function, protects against random errors)</a:t>
            </a:r>
            <a:endParaRPr/>
          </a:p>
          <a:p>
            <a:pPr marL="914400" lvl="1" indent="-317500" algn="l" rtl="0">
              <a:spcBef>
                <a:spcPts val="0"/>
              </a:spcBef>
              <a:spcAft>
                <a:spcPts val="0"/>
              </a:spcAft>
              <a:buSzPts val="1400"/>
              <a:buChar char="○"/>
            </a:pPr>
            <a:r>
              <a:rPr lang="en"/>
              <a:t>However, there is no cryptographic MAC, so there are no guarantees if an attacker maliciously modifies packets (and modifies the checksum accordingly)</a:t>
            </a:r>
            <a:endParaRPr/>
          </a:p>
          <a:p>
            <a:pPr marL="457200" lvl="0" indent="-342900" algn="l" rtl="0">
              <a:spcBef>
                <a:spcPts val="0"/>
              </a:spcBef>
              <a:spcAft>
                <a:spcPts val="0"/>
              </a:spcAft>
              <a:buSzPts val="1800"/>
              <a:buChar char="●"/>
            </a:pPr>
            <a:r>
              <a:rPr lang="en"/>
              <a:t>IP is </a:t>
            </a:r>
            <a:r>
              <a:rPr lang="en" b="1"/>
              <a:t>unreliable</a:t>
            </a:r>
            <a:r>
              <a:rPr lang="en"/>
              <a:t> and only provides a </a:t>
            </a:r>
            <a:r>
              <a:rPr lang="en" b="1"/>
              <a:t>best effort</a:t>
            </a:r>
            <a:r>
              <a:rPr lang="en"/>
              <a:t> delivery service, which means:</a:t>
            </a:r>
            <a:endParaRPr/>
          </a:p>
          <a:p>
            <a:pPr marL="914400" lvl="1" indent="-317500" algn="l" rtl="0">
              <a:spcBef>
                <a:spcPts val="0"/>
              </a:spcBef>
              <a:spcAft>
                <a:spcPts val="0"/>
              </a:spcAft>
              <a:buSzPts val="1400"/>
              <a:buChar char="○"/>
            </a:pPr>
            <a:r>
              <a:rPr lang="en"/>
              <a:t>Packets may be lost (“dropped”)</a:t>
            </a:r>
            <a:endParaRPr/>
          </a:p>
          <a:p>
            <a:pPr marL="914400" lvl="1" indent="-317500" algn="l" rtl="0">
              <a:spcBef>
                <a:spcPts val="0"/>
              </a:spcBef>
              <a:spcAft>
                <a:spcPts val="0"/>
              </a:spcAft>
              <a:buSzPts val="1400"/>
              <a:buChar char="○"/>
            </a:pPr>
            <a:r>
              <a:rPr lang="en"/>
              <a:t>Packets may be corrupted</a:t>
            </a:r>
            <a:endParaRPr/>
          </a:p>
          <a:p>
            <a:pPr marL="914400" lvl="1" indent="-317500" algn="l" rtl="0">
              <a:spcBef>
                <a:spcPts val="0"/>
              </a:spcBef>
              <a:spcAft>
                <a:spcPts val="0"/>
              </a:spcAft>
              <a:buSzPts val="1400"/>
              <a:buChar char="○"/>
            </a:pPr>
            <a:r>
              <a:rPr lang="en"/>
              <a:t>Packets may be delivered out of order</a:t>
            </a:r>
            <a:endParaRPr/>
          </a:p>
          <a:p>
            <a:pPr marL="457200" lvl="0" indent="-342900" algn="l" rtl="0">
              <a:spcBef>
                <a:spcPts val="0"/>
              </a:spcBef>
              <a:spcAft>
                <a:spcPts val="0"/>
              </a:spcAft>
              <a:buSzPts val="1800"/>
              <a:buChar char="●"/>
            </a:pPr>
            <a:r>
              <a:rPr lang="en"/>
              <a:t>It is up to higher level protocols to ensure that the connection is reliable</a:t>
            </a:r>
            <a:endParaRPr/>
          </a:p>
        </p:txBody>
      </p:sp>
      <p:sp>
        <p:nvSpPr>
          <p:cNvPr id="107" name="Google Shape;107;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113" name="Google Shape;113;p2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Problem: IP packets have a limited size. To send longer messages, we have to manually break messages into packets</a:t>
            </a:r>
            <a:endParaRPr/>
          </a:p>
          <a:p>
            <a:pPr marL="914400" lvl="1" indent="-317500" algn="l" rtl="0">
              <a:spcBef>
                <a:spcPts val="0"/>
              </a:spcBef>
              <a:spcAft>
                <a:spcPts val="0"/>
              </a:spcAft>
              <a:buSzPts val="1400"/>
              <a:buChar char="○"/>
            </a:pPr>
            <a:r>
              <a:rPr lang="en"/>
              <a:t>When sending packets: TCP will automatically split up messages</a:t>
            </a:r>
            <a:endParaRPr/>
          </a:p>
          <a:p>
            <a:pPr marL="914400" lvl="1" indent="-317500" algn="l" rtl="0">
              <a:spcBef>
                <a:spcPts val="0"/>
              </a:spcBef>
              <a:spcAft>
                <a:spcPts val="0"/>
              </a:spcAft>
              <a:buSzPts val="1400"/>
              <a:buChar char="○"/>
            </a:pPr>
            <a:r>
              <a:rPr lang="en"/>
              <a:t>When receiving packets: TCP will automatically reassemble the packets</a:t>
            </a:r>
            <a:endParaRPr/>
          </a:p>
          <a:p>
            <a:pPr marL="914400" lvl="1" indent="-317500" algn="l" rtl="0">
              <a:spcBef>
                <a:spcPts val="0"/>
              </a:spcBef>
              <a:spcAft>
                <a:spcPts val="0"/>
              </a:spcAft>
              <a:buSzPts val="1400"/>
              <a:buChar char="○"/>
            </a:pPr>
            <a:r>
              <a:rPr lang="en"/>
              <a:t>Now the user doesn’t need to manually split up messages!</a:t>
            </a:r>
            <a:endParaRPr/>
          </a:p>
          <a:p>
            <a:pPr marL="457200" lvl="0" indent="-342900" algn="l" rtl="0">
              <a:spcBef>
                <a:spcPts val="0"/>
              </a:spcBef>
              <a:spcAft>
                <a:spcPts val="0"/>
              </a:spcAft>
              <a:buSzPts val="1800"/>
              <a:buChar char="●"/>
            </a:pPr>
            <a:r>
              <a:rPr lang="en"/>
              <a:t>Problem: Packets can arrive out of order</a:t>
            </a:r>
            <a:endParaRPr/>
          </a:p>
          <a:p>
            <a:pPr marL="914400" lvl="1" indent="-317500" algn="l" rtl="0">
              <a:spcBef>
                <a:spcPts val="0"/>
              </a:spcBef>
              <a:spcAft>
                <a:spcPts val="0"/>
              </a:spcAft>
              <a:buSzPts val="1400"/>
              <a:buChar char="○"/>
            </a:pPr>
            <a:r>
              <a:rPr lang="en"/>
              <a:t>When sending packets: TCP labels each byte of the message with increasing numbers</a:t>
            </a:r>
            <a:endParaRPr/>
          </a:p>
          <a:p>
            <a:pPr marL="914400" lvl="1" indent="-317500" algn="l" rtl="0">
              <a:spcBef>
                <a:spcPts val="0"/>
              </a:spcBef>
              <a:spcAft>
                <a:spcPts val="0"/>
              </a:spcAft>
              <a:buSzPts val="1400"/>
              <a:buChar char="○"/>
            </a:pPr>
            <a:r>
              <a:rPr lang="en"/>
              <a:t>When receiving packets: TCP can use the numbers to rearrange bytes in the correct order</a:t>
            </a:r>
            <a:endParaRPr/>
          </a:p>
          <a:p>
            <a:pPr marL="457200" lvl="0" indent="-342900" algn="l" rtl="0">
              <a:spcBef>
                <a:spcPts val="0"/>
              </a:spcBef>
              <a:spcAft>
                <a:spcPts val="0"/>
              </a:spcAft>
              <a:buSzPts val="1800"/>
              <a:buChar char="●"/>
            </a:pPr>
            <a:r>
              <a:rPr lang="en"/>
              <a:t>Problem: Packets can be dropped</a:t>
            </a:r>
            <a:endParaRPr/>
          </a:p>
          <a:p>
            <a:pPr marL="914400" lvl="1" indent="-317500" algn="l" rtl="0">
              <a:spcBef>
                <a:spcPts val="0"/>
              </a:spcBef>
              <a:spcAft>
                <a:spcPts val="0"/>
              </a:spcAft>
              <a:buSzPts val="1400"/>
              <a:buChar char="○"/>
            </a:pPr>
            <a:r>
              <a:rPr lang="en"/>
              <a:t>When receiving packets: TCP sends an extra message acknowledging that a packet has been received</a:t>
            </a:r>
            <a:endParaRPr/>
          </a:p>
          <a:p>
            <a:pPr marL="914400" lvl="1" indent="-317500" algn="l" rtl="0">
              <a:spcBef>
                <a:spcPts val="0"/>
              </a:spcBef>
              <a:spcAft>
                <a:spcPts val="0"/>
              </a:spcAft>
              <a:buSzPts val="1400"/>
              <a:buChar char="○"/>
            </a:pPr>
            <a:r>
              <a:rPr lang="en"/>
              <a:t>When sending packets: If the acknowledgement doesn’t arrive, re-send the packet</a:t>
            </a:r>
            <a:endParaRPr/>
          </a:p>
        </p:txBody>
      </p:sp>
      <p:sp>
        <p:nvSpPr>
          <p:cNvPr id="114" name="Google Shape;114;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Transmission Control Protocol (TCP)</a:t>
            </a:r>
            <a:endParaRPr/>
          </a:p>
        </p:txBody>
      </p:sp>
      <p:sp>
        <p:nvSpPr>
          <p:cNvPr id="120" name="Google Shape;120;p2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Provides a byte stream abstraction</a:t>
            </a:r>
            <a:endParaRPr/>
          </a:p>
          <a:p>
            <a:pPr marL="914400" lvl="1" indent="-317500" algn="l" rtl="0">
              <a:spcBef>
                <a:spcPts val="0"/>
              </a:spcBef>
              <a:spcAft>
                <a:spcPts val="0"/>
              </a:spcAft>
              <a:buSzPts val="1400"/>
              <a:buChar char="○"/>
            </a:pPr>
            <a:r>
              <a:rPr lang="en"/>
              <a:t>Bytes go in one end of the stream at the source and come out at the other end at the destination</a:t>
            </a:r>
            <a:endParaRPr/>
          </a:p>
          <a:p>
            <a:pPr marL="914400" lvl="1" indent="-317500" algn="l" rtl="0">
              <a:spcBef>
                <a:spcPts val="0"/>
              </a:spcBef>
              <a:spcAft>
                <a:spcPts val="0"/>
              </a:spcAft>
              <a:buSzPts val="1400"/>
              <a:buChar char="○"/>
            </a:pPr>
            <a:r>
              <a:rPr lang="en"/>
              <a:t>TCP automatically breaks streams into </a:t>
            </a:r>
            <a:r>
              <a:rPr lang="en" b="1"/>
              <a:t>segments</a:t>
            </a:r>
            <a:r>
              <a:rPr lang="en"/>
              <a:t>, which are sent as layer 3 packets</a:t>
            </a:r>
            <a:endParaRPr/>
          </a:p>
          <a:p>
            <a:pPr marL="457200" lvl="0" indent="-342900" algn="l" rtl="0">
              <a:spcBef>
                <a:spcPts val="0"/>
              </a:spcBef>
              <a:spcAft>
                <a:spcPts val="0"/>
              </a:spcAft>
              <a:buSzPts val="1800"/>
              <a:buChar char="●"/>
            </a:pPr>
            <a:r>
              <a:rPr lang="en"/>
              <a:t>Provides ordering</a:t>
            </a:r>
            <a:endParaRPr/>
          </a:p>
          <a:p>
            <a:pPr marL="914400" lvl="1" indent="-317500" algn="l" rtl="0">
              <a:spcBef>
                <a:spcPts val="0"/>
              </a:spcBef>
              <a:spcAft>
                <a:spcPts val="0"/>
              </a:spcAft>
              <a:buSzPts val="1400"/>
              <a:buChar char="○"/>
            </a:pPr>
            <a:r>
              <a:rPr lang="en"/>
              <a:t>Segments contain sequence numbers, so the destination can reassemble the stream in order</a:t>
            </a:r>
            <a:endParaRPr/>
          </a:p>
          <a:p>
            <a:pPr marL="457200" lvl="0" indent="-342900" algn="l" rtl="0">
              <a:spcBef>
                <a:spcPts val="0"/>
              </a:spcBef>
              <a:spcAft>
                <a:spcPts val="0"/>
              </a:spcAft>
              <a:buSzPts val="1800"/>
              <a:buChar char="●"/>
            </a:pPr>
            <a:r>
              <a:rPr lang="en"/>
              <a:t>Provides reliability</a:t>
            </a:r>
            <a:endParaRPr/>
          </a:p>
          <a:p>
            <a:pPr marL="914400" lvl="1" indent="-317500" algn="l" rtl="0">
              <a:spcBef>
                <a:spcPts val="0"/>
              </a:spcBef>
              <a:spcAft>
                <a:spcPts val="0"/>
              </a:spcAft>
              <a:buSzPts val="1400"/>
              <a:buChar char="○"/>
            </a:pPr>
            <a:r>
              <a:rPr lang="en"/>
              <a:t>The destination sends </a:t>
            </a:r>
            <a:r>
              <a:rPr lang="en" b="1"/>
              <a:t>acknowledgements</a:t>
            </a:r>
            <a:r>
              <a:rPr lang="en"/>
              <a:t> (ACKs) for each sequence number received</a:t>
            </a:r>
            <a:endParaRPr/>
          </a:p>
          <a:p>
            <a:pPr marL="914400" lvl="1" indent="-317500" algn="l" rtl="0">
              <a:spcBef>
                <a:spcPts val="0"/>
              </a:spcBef>
              <a:spcAft>
                <a:spcPts val="0"/>
              </a:spcAft>
              <a:buSzPts val="1400"/>
              <a:buChar char="○"/>
            </a:pPr>
            <a:r>
              <a:rPr lang="en"/>
              <a:t>If the source doesn’t receive the ACK, the source sends the packet again</a:t>
            </a:r>
            <a:endParaRPr/>
          </a:p>
          <a:p>
            <a:pPr marL="457200" lvl="0" indent="-342900" algn="l" rtl="0">
              <a:spcBef>
                <a:spcPts val="0"/>
              </a:spcBef>
              <a:spcAft>
                <a:spcPts val="0"/>
              </a:spcAft>
              <a:buSzPts val="1800"/>
              <a:buChar char="●"/>
            </a:pPr>
            <a:r>
              <a:rPr lang="en"/>
              <a:t>Provides ports</a:t>
            </a:r>
            <a:endParaRPr/>
          </a:p>
          <a:p>
            <a:pPr marL="914400" lvl="1" indent="-317500" algn="l" rtl="0">
              <a:spcBef>
                <a:spcPts val="0"/>
              </a:spcBef>
              <a:spcAft>
                <a:spcPts val="0"/>
              </a:spcAft>
              <a:buSzPts val="1400"/>
              <a:buChar char="○"/>
            </a:pPr>
            <a:r>
              <a:rPr lang="en"/>
              <a:t>Multiple services can share the same IP address by using different ports</a:t>
            </a:r>
            <a:endParaRPr/>
          </a:p>
        </p:txBody>
      </p:sp>
      <p:sp>
        <p:nvSpPr>
          <p:cNvPr id="121" name="Google Shape;121;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2569</Words>
  <Application>Microsoft Macintosh PowerPoint</Application>
  <PresentationFormat>On-screen Show (16:9)</PresentationFormat>
  <Paragraphs>318</Paragraphs>
  <Slides>30</Slides>
  <Notes>30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Courier New</vt:lpstr>
      <vt:lpstr>CS 161</vt:lpstr>
      <vt:lpstr>Transport Layer: TCP and UDP</vt:lpstr>
      <vt:lpstr>Last Time: Low-Level Network Attacks</vt:lpstr>
      <vt:lpstr>Last Time: Low-Level Network Attacks</vt:lpstr>
      <vt:lpstr>Last Time: BGP</vt:lpstr>
      <vt:lpstr>Today: Transport Layer Protocols</vt:lpstr>
      <vt:lpstr>Transmission Control Protocol (TCP)</vt:lpstr>
      <vt:lpstr>Review: IP Reliability</vt:lpstr>
      <vt:lpstr>Scratchpad: Let’s Design It Together</vt:lpstr>
      <vt:lpstr>Transmission Control Protocol (TCP)</vt:lpstr>
      <vt:lpstr>Ports: An Analogy</vt:lpstr>
      <vt:lpstr>Ports</vt:lpstr>
      <vt:lpstr>Establishing Sequence Numbers</vt:lpstr>
      <vt:lpstr>TCP: 3-Way Handshake</vt:lpstr>
      <vt:lpstr>TCP: Sending and Receiving Data</vt:lpstr>
      <vt:lpstr>TCP: Sending and Receiving Data</vt:lpstr>
      <vt:lpstr>TCP: Sending and Receiving Data</vt:lpstr>
      <vt:lpstr>TCP: Retransmission</vt:lpstr>
      <vt:lpstr>TCP: Ending/Aborting a Connection</vt:lpstr>
      <vt:lpstr>TCP Flags</vt:lpstr>
      <vt:lpstr>TCP Packet Structure</vt:lpstr>
      <vt:lpstr>TCP Attacks </vt:lpstr>
      <vt:lpstr>TCP Data Injection</vt:lpstr>
      <vt:lpstr>TCP Attacks </vt:lpstr>
      <vt:lpstr>TCP Spoofing</vt:lpstr>
      <vt:lpstr>TCP Attacks </vt:lpstr>
      <vt:lpstr>User Datagram Protocol (UDP)</vt:lpstr>
      <vt:lpstr>User Datagram Protocol (UDP)</vt:lpstr>
      <vt:lpstr>UDP Attacks</vt:lpstr>
      <vt:lpstr>UDP Packet Structure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 Layer: TCP and UDP</dc:title>
  <cp:lastModifiedBy>Jian Xiang</cp:lastModifiedBy>
  <cp:revision>1</cp:revision>
  <dcterms:modified xsi:type="dcterms:W3CDTF">2023-11-01T12:39:35Z</dcterms:modified>
</cp:coreProperties>
</file>