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39"/>
  </p:notesMasterIdLst>
  <p:sldIdLst>
    <p:sldId id="330" r:id="rId2"/>
    <p:sldId id="306" r:id="rId3"/>
    <p:sldId id="349" r:id="rId4"/>
    <p:sldId id="350" r:id="rId5"/>
    <p:sldId id="307" r:id="rId6"/>
    <p:sldId id="308" r:id="rId7"/>
    <p:sldId id="309" r:id="rId8"/>
    <p:sldId id="310" r:id="rId9"/>
    <p:sldId id="312" r:id="rId10"/>
    <p:sldId id="313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45" r:id="rId26"/>
    <p:sldId id="331" r:id="rId27"/>
    <p:sldId id="347" r:id="rId28"/>
    <p:sldId id="348" r:id="rId29"/>
    <p:sldId id="346" r:id="rId30"/>
    <p:sldId id="332" r:id="rId31"/>
    <p:sldId id="334" r:id="rId32"/>
    <p:sldId id="335" r:id="rId33"/>
    <p:sldId id="336" r:id="rId34"/>
    <p:sldId id="337" r:id="rId35"/>
    <p:sldId id="338" r:id="rId36"/>
    <p:sldId id="341" r:id="rId37"/>
    <p:sldId id="343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604CA-AD57-4AB2-B3D3-69E05442DE48}">
  <a:tblStyle styleId="{BFE604CA-AD57-4AB2-B3D3-69E05442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2"/>
    <p:restoredTop sz="92601"/>
  </p:normalViewPr>
  <p:slideViewPr>
    <p:cSldViewPr snapToGrid="0">
      <p:cViewPr varScale="1">
        <p:scale>
          <a:sx n="251" d="100"/>
          <a:sy n="251" d="100"/>
        </p:scale>
        <p:origin x="58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6f207837e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6f207837e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6f207837e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6f207837e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6f207837e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6f207837e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6f207837e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6f207837e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6f207837e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6f207837e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6f207837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6f207837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f207837e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f207837e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6f207837e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6f207837e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6f207837e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6f207837e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Wireless Gateway acts as a modem (connection to the Internet) and a router (connecting multiple devices within the home)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6f207837e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6f207837e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f20783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f20783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6f207837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6f207837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f207837e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f207837e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6f207837e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6f207837e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6f207837e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6f207837e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6f207837e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6f207837e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slide from FA21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30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70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34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626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b0b7df50a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b0b7df50a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b73e9ba0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b73e9ba0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292830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52928307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d4a461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d4a461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4a461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4a461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bb6a86e44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bb6a86e44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bb6a86e4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dbb6a86e4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31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6f207837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6f207837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6f207837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6f207837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f207837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f207837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6f207837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6f207837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F1693864-2045-8E82-F959-CC6422D428F7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Quizzes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1: Week 12 – 15, one each week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2: After lectures end (Dec.5), and before the final (Dec.14)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3: A combination of 1 and 2</a:t>
            </a:r>
          </a:p>
          <a:p>
            <a:endParaRPr lang="en-US" sz="2800" dirty="0"/>
          </a:p>
          <a:p>
            <a:r>
              <a:rPr lang="en-US" sz="2800" dirty="0"/>
              <a:t>Lecture schedule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r>
              <a:rPr lang="en-US" sz="2800" dirty="0"/>
              <a:t>Project #2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500" dirty="0"/>
              <a:t>To be released at Nov.2 11:59am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500" dirty="0"/>
              <a:t>Due Nov.16 11:59pm</a:t>
            </a:r>
          </a:p>
          <a:p>
            <a:pPr lvl="1" indent="-342900">
              <a:buSzPts val="1800"/>
              <a:buFont typeface="Arial"/>
              <a:buChar char="●"/>
            </a:pPr>
            <a:endParaRPr lang="en-US" sz="2500" dirty="0"/>
          </a:p>
          <a:p>
            <a:r>
              <a:rPr 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Computing Research Association survey</a:t>
            </a:r>
            <a:r>
              <a:rPr lang="en-US" sz="2900" dirty="0"/>
              <a:t> 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600" dirty="0"/>
              <a:t>Will open an assignment at Canvas 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600" dirty="0"/>
              <a:t>Submit a screenshot that you have finished the survey (Extra 1%)</a:t>
            </a:r>
          </a:p>
          <a:p>
            <a:pPr marL="596900" lvl="1" indent="0">
              <a:buNone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10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001" name="Google Shape;1001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: A program for reading packets on the local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promiscuous mode to read other machines’ packets in broadcast technologies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Wireshark: A graphical user interface (GUI) for analyzing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 packets</a:t>
            </a:r>
            <a:endParaRPr dirty="0"/>
          </a:p>
        </p:txBody>
      </p:sp>
      <p:pic>
        <p:nvPicPr>
          <p:cNvPr id="1002" name="Google Shape;10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5" y="2752550"/>
            <a:ext cx="3570724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752550"/>
            <a:ext cx="3547008" cy="2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34" name="Google Shape;103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Layer 2 and Layer 3</a:t>
            </a:r>
            <a:endParaRPr/>
          </a:p>
        </p:txBody>
      </p:sp>
      <p:sp>
        <p:nvSpPr>
          <p:cNvPr id="1040" name="Google Shape;1040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area network (LAN): A set of machines connected in a local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identifies devices on layer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protocol (IP): Many LANs connected together with routers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identifies devices on layer 3</a:t>
            </a:r>
            <a:endParaRPr/>
          </a:p>
        </p:txBody>
      </p:sp>
      <p:sp>
        <p:nvSpPr>
          <p:cNvPr id="1041" name="Google Shape;104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042" name="Google Shape;1042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7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3" name="Google Shape;1043;p78"/>
          <p:cNvCxnSpPr>
            <a:stCxn id="1042" idx="2"/>
          </p:cNvCxnSpPr>
          <p:nvPr/>
        </p:nvCxnSpPr>
        <p:spPr>
          <a:xfrm>
            <a:off x="597324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4" name="Google Shape;104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78"/>
          <p:cNvCxnSpPr>
            <a:stCxn id="1044" idx="2"/>
          </p:cNvCxnSpPr>
          <p:nvPr/>
        </p:nvCxnSpPr>
        <p:spPr>
          <a:xfrm>
            <a:off x="686807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6" name="Google Shape;1046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78"/>
          <p:cNvCxnSpPr>
            <a:stCxn id="1046" idx="2"/>
          </p:cNvCxnSpPr>
          <p:nvPr/>
        </p:nvCxnSpPr>
        <p:spPr>
          <a:xfrm>
            <a:off x="776289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8" name="Google Shape;104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78"/>
          <p:cNvCxnSpPr>
            <a:stCxn id="1048" idx="2"/>
          </p:cNvCxnSpPr>
          <p:nvPr/>
        </p:nvCxnSpPr>
        <p:spPr>
          <a:xfrm>
            <a:off x="865772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78"/>
          <p:cNvCxnSpPr/>
          <p:nvPr/>
        </p:nvCxnSpPr>
        <p:spPr>
          <a:xfrm>
            <a:off x="5980938" y="233620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1" name="Google Shape;1051;p78"/>
          <p:cNvSpPr txBox="1"/>
          <p:nvPr/>
        </p:nvSpPr>
        <p:spPr>
          <a:xfrm>
            <a:off x="584410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1052" name="Google Shape;1052;p78"/>
          <p:cNvSpPr txBox="1"/>
          <p:nvPr/>
        </p:nvSpPr>
        <p:spPr>
          <a:xfrm>
            <a:off x="673892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1053" name="Google Shape;1053;p78"/>
          <p:cNvSpPr txBox="1"/>
          <p:nvPr/>
        </p:nvSpPr>
        <p:spPr>
          <a:xfrm>
            <a:off x="852857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1054" name="Google Shape;1054;p78"/>
          <p:cNvSpPr txBox="1"/>
          <p:nvPr/>
        </p:nvSpPr>
        <p:spPr>
          <a:xfrm>
            <a:off x="763375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1055" name="Google Shape;1055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88" y="42100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6" name="Google Shape;1056;p78"/>
          <p:cNvCxnSpPr>
            <a:endCxn id="1055" idx="0"/>
          </p:cNvCxnSpPr>
          <p:nvPr/>
        </p:nvCxnSpPr>
        <p:spPr>
          <a:xfrm>
            <a:off x="5973257" y="3762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78"/>
          <p:cNvSpPr txBox="1"/>
          <p:nvPr/>
        </p:nvSpPr>
        <p:spPr>
          <a:xfrm>
            <a:off x="5844113" y="42764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1058" name="Google Shape;105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9" name="Google Shape;1059;p78"/>
          <p:cNvCxnSpPr>
            <a:endCxn id="1058" idx="0"/>
          </p:cNvCxnSpPr>
          <p:nvPr/>
        </p:nvCxnSpPr>
        <p:spPr>
          <a:xfrm>
            <a:off x="686807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78"/>
          <p:cNvSpPr txBox="1"/>
          <p:nvPr/>
        </p:nvSpPr>
        <p:spPr>
          <a:xfrm>
            <a:off x="673892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endParaRPr sz="800"/>
          </a:p>
        </p:txBody>
      </p:sp>
      <p:pic>
        <p:nvPicPr>
          <p:cNvPr id="1061" name="Google Shape;1061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78"/>
          <p:cNvCxnSpPr>
            <a:endCxn id="1061" idx="0"/>
          </p:cNvCxnSpPr>
          <p:nvPr/>
        </p:nvCxnSpPr>
        <p:spPr>
          <a:xfrm>
            <a:off x="7762895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3" name="Google Shape;1063;p78"/>
          <p:cNvSpPr txBox="1"/>
          <p:nvPr/>
        </p:nvSpPr>
        <p:spPr>
          <a:xfrm>
            <a:off x="7633750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</a:t>
            </a:r>
            <a:endParaRPr sz="800"/>
          </a:p>
        </p:txBody>
      </p:sp>
      <p:pic>
        <p:nvPicPr>
          <p:cNvPr id="1064" name="Google Shape;106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78"/>
          <p:cNvCxnSpPr>
            <a:endCxn id="1064" idx="0"/>
          </p:cNvCxnSpPr>
          <p:nvPr/>
        </p:nvCxnSpPr>
        <p:spPr>
          <a:xfrm>
            <a:off x="865772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6" name="Google Shape;1066;p78"/>
          <p:cNvSpPr txBox="1"/>
          <p:nvPr/>
        </p:nvSpPr>
        <p:spPr>
          <a:xfrm>
            <a:off x="852857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endParaRPr sz="800"/>
          </a:p>
        </p:txBody>
      </p:sp>
      <p:cxnSp>
        <p:nvCxnSpPr>
          <p:cNvPr id="1067" name="Google Shape;1067;p78"/>
          <p:cNvCxnSpPr/>
          <p:nvPr/>
        </p:nvCxnSpPr>
        <p:spPr>
          <a:xfrm>
            <a:off x="5980950" y="3780666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8" name="Google Shape;1068;p78"/>
          <p:cNvSpPr/>
          <p:nvPr/>
        </p:nvSpPr>
        <p:spPr>
          <a:xfrm>
            <a:off x="6973950" y="2716888"/>
            <a:ext cx="683100" cy="683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1069" name="Google Shape;1069;p78"/>
          <p:cNvCxnSpPr>
            <a:stCxn id="1068" idx="0"/>
          </p:cNvCxnSpPr>
          <p:nvPr/>
        </p:nvCxnSpPr>
        <p:spPr>
          <a:xfrm rot="10800000">
            <a:off x="7311300" y="2347588"/>
            <a:ext cx="42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78"/>
          <p:cNvCxnSpPr>
            <a:endCxn id="1068" idx="2"/>
          </p:cNvCxnSpPr>
          <p:nvPr/>
        </p:nvCxnSpPr>
        <p:spPr>
          <a:xfrm rot="10800000">
            <a:off x="7315500" y="3399988"/>
            <a:ext cx="21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76" name="Google Shape;1076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ARP</a:t>
            </a:r>
            <a:r>
              <a:rPr lang="en" dirty="0"/>
              <a:t>: Translates layer 3 IP addresses to layer 2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Alice wants to send a message to Bob on the local network, but Alice only knows Bob’s IP address (</a:t>
            </a:r>
            <a:r>
              <a:rPr lang="en" b="1" dirty="0"/>
              <a:t>1.2.3.4</a:t>
            </a:r>
            <a:r>
              <a:rPr lang="en" dirty="0"/>
              <a:t>). To use layer 2 protocols, she must learn Bob’s MAC address.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Steps of the protocol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Alice checks her cache to see if she already knows Bob’s MAC address.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If Bob’s MAC address is not in the cache, Alice </a:t>
            </a:r>
            <a:r>
              <a:rPr lang="en" b="1" dirty="0"/>
              <a:t>broadcasts</a:t>
            </a:r>
            <a:r>
              <a:rPr lang="en" dirty="0"/>
              <a:t> to everyone on the LAN:</a:t>
            </a:r>
            <a:br>
              <a:rPr lang="en" dirty="0"/>
            </a:br>
            <a:r>
              <a:rPr lang="en" dirty="0"/>
              <a:t>“What is the MAC address of </a:t>
            </a:r>
            <a:r>
              <a:rPr lang="en" b="1" dirty="0"/>
              <a:t>1.2.3.4</a:t>
            </a:r>
            <a:r>
              <a:rPr lang="en" dirty="0"/>
              <a:t>?”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Bob responds by sending a message only to Alice: “My IP is </a:t>
            </a:r>
            <a:r>
              <a:rPr lang="en" b="1" dirty="0"/>
              <a:t>1.2.3.4</a:t>
            </a:r>
            <a:r>
              <a:rPr lang="en" dirty="0"/>
              <a:t> and my MAC address is </a:t>
            </a:r>
            <a:r>
              <a:rPr lang="en" b="1" dirty="0"/>
              <a:t>ca:fe:f0:0d:be:ef</a:t>
            </a:r>
            <a:r>
              <a:rPr lang="en" dirty="0"/>
              <a:t>.” Everyone else does nothing.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Alice caches Bob’s MAC address.</a:t>
            </a:r>
            <a:endParaRPr dirty="0"/>
          </a:p>
        </p:txBody>
      </p:sp>
      <p:sp>
        <p:nvSpPr>
          <p:cNvPr id="1077" name="Google Shape;107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83" name="Google Shape;108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089" name="Google Shape;1089;p80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0" name="Google Shape;1090;p80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091" name="Google Shape;1091;p80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2" name="Google Shape;1092;p80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093" name="Google Shape;1093;p80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094" name="Google Shape;1094;p80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00" name="Google Shape;110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01" name="Google Shape;1101;p81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02" name="Google Shape;1102;p81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03" name="Google Shape;1103;p81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04" name="Google Shape;1104;p81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05" name="Google Shape;1105;p81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06" name="Google Shape;1106;p81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7" name="Google Shape;1107;p81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08" name="Google Shape;1108;p81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9" name="Google Shape;1109;p81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sp>
        <p:nvSpPr>
          <p:cNvPr id="1110" name="Google Shape;1110;p81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11" name="Google Shape;1111;p81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12" name="Google Shape;1112;p81"/>
            <p:cNvCxnSpPr>
              <a:stCxn id="1101" idx="3"/>
              <a:endCxn id="1102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3" name="Google Shape;1113;p81"/>
            <p:cNvCxnSpPr>
              <a:stCxn id="1101" idx="3"/>
              <a:endCxn id="1103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4" name="Google Shape;1114;p81"/>
            <p:cNvCxnSpPr>
              <a:stCxn id="1101" idx="3"/>
              <a:endCxn id="1104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5" name="Google Shape;1115;p81"/>
            <p:cNvCxnSpPr>
              <a:stCxn id="1101" idx="3"/>
              <a:endCxn id="1105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21" name="Google Shape;112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22" name="Google Shape;1122;p8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23" name="Google Shape;1123;p82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24" name="Google Shape;1124;p82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25" name="Google Shape;1125;p82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26" name="Google Shape;1126;p82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27" name="Google Shape;1127;p82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28" name="Google Shape;1128;p82"/>
          <p:cNvGrpSpPr/>
          <p:nvPr/>
        </p:nvGrpSpPr>
        <p:grpSpPr>
          <a:xfrm>
            <a:off x="2524675" y="2526900"/>
            <a:ext cx="3147900" cy="1651350"/>
            <a:chOff x="2524675" y="2526900"/>
            <a:chExt cx="3147900" cy="1651350"/>
          </a:xfrm>
        </p:grpSpPr>
        <p:cxnSp>
          <p:nvCxnSpPr>
            <p:cNvPr id="1129" name="Google Shape;1129;p82"/>
            <p:cNvCxnSpPr/>
            <p:nvPr/>
          </p:nvCxnSpPr>
          <p:spPr>
            <a:xfrm rot="10800000">
              <a:off x="4285950" y="2526900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0" name="Google Shape;1130;p82"/>
            <p:cNvSpPr txBox="1"/>
            <p:nvPr/>
          </p:nvSpPr>
          <p:spPr>
            <a:xfrm>
              <a:off x="2524675" y="3346950"/>
              <a:ext cx="31479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Bob responds: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ca:fe:f0:0d:be:ef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131" name="Google Shape;1131;p82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132" name="Google Shape;1132;p82"/>
          <p:cNvCxnSpPr>
            <a:stCxn id="1123" idx="1"/>
            <a:endCxn id="1122" idx="3"/>
          </p:cNvCxnSpPr>
          <p:nvPr/>
        </p:nvCxnSpPr>
        <p:spPr>
          <a:xfrm flipH="1">
            <a:off x="3195300" y="1461475"/>
            <a:ext cx="33555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82"/>
          <p:cNvSpPr txBox="1"/>
          <p:nvPr/>
        </p:nvSpPr>
        <p:spPr>
          <a:xfrm>
            <a:off x="2789050" y="4122625"/>
            <a:ext cx="3147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else ignores the request.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39" name="Google Shape;113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40" name="Google Shape;1140;p8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41" name="Google Shape;1141;p83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42" name="Google Shape;1142;p83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43" name="Google Shape;1143;p83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44" name="Google Shape;1144;p83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45" name="Google Shape;1145;p83"/>
          <p:cNvGraphicFramePr/>
          <p:nvPr/>
        </p:nvGraphicFramePr>
        <p:xfrm>
          <a:off x="260500" y="2024388"/>
          <a:ext cx="1913650" cy="131055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1.2.3.4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ca:fe:f0:0d:be:ef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46" name="Google Shape;1146;p83"/>
          <p:cNvGrpSpPr/>
          <p:nvPr/>
        </p:nvGrpSpPr>
        <p:grpSpPr>
          <a:xfrm>
            <a:off x="260500" y="3384625"/>
            <a:ext cx="2319300" cy="1078775"/>
            <a:chOff x="260500" y="3384625"/>
            <a:chExt cx="2319300" cy="1078775"/>
          </a:xfrm>
        </p:grpSpPr>
        <p:cxnSp>
          <p:nvCxnSpPr>
            <p:cNvPr id="1147" name="Google Shape;1147;p83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48" name="Google Shape;1148;p83"/>
            <p:cNvSpPr txBox="1"/>
            <p:nvPr/>
          </p:nvSpPr>
          <p:spPr>
            <a:xfrm>
              <a:off x="260500" y="3847800"/>
              <a:ext cx="231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Bob’s MAC address to her cache.</a:t>
              </a:r>
              <a:endParaRPr/>
            </a:p>
          </p:txBody>
        </p:sp>
      </p:grpSp>
      <p:sp>
        <p:nvSpPr>
          <p:cNvPr id="1149" name="Google Shape;1149;p83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55" name="Google Shape;1155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Bob is outside of the LAN, Alice knows this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Bob’s IP is not on the same “subnet” as Alice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Alice knows the IP address of the “Gateway router”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router’s job is to make sure that the packet will be forwarded towards Bob (Layer 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instead Alice generates an ARP request for the gateway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 MAC address of the frame is set to the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 IP address of the packet remains set as Bob's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router will forward the packet to some other LAN to get it closer to Bob</a:t>
            </a:r>
            <a:endParaRPr dirty="0"/>
          </a:p>
        </p:txBody>
      </p:sp>
      <p:sp>
        <p:nvSpPr>
          <p:cNvPr id="1156" name="Google Shape;1156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62" name="Google Shape;1162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63" name="Google Shape;1163;p8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64" name="Google Shape;1164;p85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65" name="Google Shape;1165;p85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66" name="Google Shape;1166;p85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67" name="Google Shape;1167;p85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68" name="Google Shape;1168;p85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69" name="Google Shape;1169;p85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170" name="Google Shape;1170;p85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1" name="Google Shape;1171;p85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/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172" name="Google Shape;1172;p85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173" name="Google Shape;1173;p85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</a:t>
            </a:r>
            <a:endParaRPr dirty="0"/>
          </a:p>
        </p:txBody>
      </p:sp>
      <p:sp>
        <p:nvSpPr>
          <p:cNvPr id="933" name="Google Shape;933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Network Attackers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Man-in-the-middle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On-path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Off-path attacker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Important Concepts</a:t>
            </a:r>
          </a:p>
          <a:p>
            <a:pPr lvl="1"/>
            <a:r>
              <a:rPr lang="en-US" sz="1600" b="1" dirty="0"/>
              <a:t>ARP: Translate IP addresses to MAC addresses</a:t>
            </a:r>
          </a:p>
          <a:p>
            <a:pPr lvl="1"/>
            <a:r>
              <a:rPr lang="en" sz="1600" dirty="0"/>
              <a:t>DHCP: Get configurations when first connecting to a network</a:t>
            </a:r>
            <a:endParaRPr sz="1600" dirty="0"/>
          </a:p>
          <a:p>
            <a:pPr lvl="1"/>
            <a:r>
              <a:rPr lang="en" sz="1600" dirty="0"/>
              <a:t>WPA: Communicate securely in a wireless local network</a:t>
            </a:r>
          </a:p>
          <a:p>
            <a:pPr lvl="1"/>
            <a:r>
              <a:rPr lang="en" sz="1600" dirty="0"/>
              <a:t>TCP: Reliably send packets </a:t>
            </a:r>
          </a:p>
          <a:p>
            <a:pPr lvl="1"/>
            <a:r>
              <a:rPr lang="en" sz="1600" dirty="0"/>
              <a:t>UDP: Not-reliably send packets</a:t>
            </a:r>
          </a:p>
          <a:p>
            <a:pPr lvl="1"/>
            <a:r>
              <a:rPr lang="en" sz="1600" dirty="0"/>
              <a:t>TLS: Secure TCP, securely send packets</a:t>
            </a:r>
          </a:p>
          <a:p>
            <a:pPr lvl="1"/>
            <a:r>
              <a:rPr lang="en" sz="1600" dirty="0"/>
              <a:t>DNS: Lookup IP address from domain names</a:t>
            </a:r>
          </a:p>
          <a:p>
            <a:pPr lvl="1" indent="-342900">
              <a:buSzPts val="1800"/>
              <a:buChar char="●"/>
            </a:pPr>
            <a:endParaRPr sz="1600" dirty="0"/>
          </a:p>
        </p:txBody>
      </p:sp>
      <p:sp>
        <p:nvSpPr>
          <p:cNvPr id="934" name="Google Shape;9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79" name="Google Shape;1179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180" name="Google Shape;1180;p8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81" name="Google Shape;1181;p86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82" name="Google Shape;1182;p86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83" name="Google Shape;1183;p86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84" name="Google Shape;1184;p86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85" name="Google Shape;1185;p86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6" name="Google Shape;1186;p86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87" name="Google Shape;1187;p86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88" name="Google Shape;1188;p86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9" name="Google Shape;1189;p86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grpSp>
        <p:nvGrpSpPr>
          <p:cNvPr id="1190" name="Google Shape;1190;p86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91" name="Google Shape;1191;p86"/>
            <p:cNvCxnSpPr>
              <a:stCxn id="1180" idx="3"/>
              <a:endCxn id="1181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86"/>
            <p:cNvCxnSpPr>
              <a:stCxn id="1180" idx="3"/>
              <a:endCxn id="1182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86"/>
            <p:cNvCxnSpPr>
              <a:stCxn id="1180" idx="3"/>
              <a:endCxn id="1183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4" name="Google Shape;1194;p86"/>
            <p:cNvCxnSpPr>
              <a:stCxn id="1180" idx="3"/>
              <a:endCxn id="1184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00" name="Google Shape;120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01" name="Google Shape;1201;p87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02" name="Google Shape;1202;p87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03" name="Google Shape;1203;p87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04" name="Google Shape;1204;p87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05" name="Google Shape;1205;p87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06" name="Google Shape;1206;p87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07" name="Google Shape;1207;p87"/>
          <p:cNvGrpSpPr/>
          <p:nvPr/>
        </p:nvGrpSpPr>
        <p:grpSpPr>
          <a:xfrm>
            <a:off x="2709350" y="2907025"/>
            <a:ext cx="3147900" cy="1588975"/>
            <a:chOff x="2709350" y="2907025"/>
            <a:chExt cx="3147900" cy="1588975"/>
          </a:xfrm>
        </p:grpSpPr>
        <p:cxnSp>
          <p:nvCxnSpPr>
            <p:cNvPr id="1208" name="Google Shape;1208;p87"/>
            <p:cNvCxnSpPr/>
            <p:nvPr/>
          </p:nvCxnSpPr>
          <p:spPr>
            <a:xfrm rot="10800000">
              <a:off x="4711975" y="2907025"/>
              <a:ext cx="0" cy="11979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9" name="Google Shape;1209;p87"/>
            <p:cNvSpPr txBox="1"/>
            <p:nvPr/>
          </p:nvSpPr>
          <p:spPr>
            <a:xfrm>
              <a:off x="2709350" y="3449300"/>
              <a:ext cx="3147900" cy="10467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Before Bob’s response can arrive, Mallory sends a malicious response: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/>
                <a:t>66:66:66:66:66:66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210" name="Google Shape;1210;p87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211" name="Google Shape;1211;p87"/>
          <p:cNvCxnSpPr>
            <a:stCxn id="1202" idx="1"/>
          </p:cNvCxnSpPr>
          <p:nvPr/>
        </p:nvCxnSpPr>
        <p:spPr>
          <a:xfrm flipH="1">
            <a:off x="4555200" y="1461475"/>
            <a:ext cx="199560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2" name="Google Shape;1212;p87"/>
          <p:cNvCxnSpPr>
            <a:stCxn id="1204" idx="1"/>
            <a:endCxn id="1201" idx="3"/>
          </p:cNvCxnSpPr>
          <p:nvPr/>
        </p:nvCxnSpPr>
        <p:spPr>
          <a:xfrm rot="10800000">
            <a:off x="3195300" y="2571675"/>
            <a:ext cx="3355500" cy="18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18" name="Google Shape;1218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219" name="Google Shape;1219;p88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20" name="Google Shape;1220;p88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21" name="Google Shape;1221;p88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22" name="Google Shape;1222;p88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23" name="Google Shape;1223;p88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24" name="Google Shape;1224;p88"/>
          <p:cNvGraphicFramePr/>
          <p:nvPr/>
        </p:nvGraphicFramePr>
        <p:xfrm>
          <a:off x="260500" y="2024388"/>
          <a:ext cx="1913650" cy="140199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1.2.3.4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66:66:66:66:66:66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25" name="Google Shape;1225;p88"/>
          <p:cNvGrpSpPr/>
          <p:nvPr/>
        </p:nvGrpSpPr>
        <p:grpSpPr>
          <a:xfrm>
            <a:off x="260500" y="3384625"/>
            <a:ext cx="2838000" cy="1078775"/>
            <a:chOff x="260500" y="3384625"/>
            <a:chExt cx="2838000" cy="1078775"/>
          </a:xfrm>
        </p:grpSpPr>
        <p:cxnSp>
          <p:nvCxnSpPr>
            <p:cNvPr id="1226" name="Google Shape;1226;p88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7" name="Google Shape;1227;p88"/>
            <p:cNvSpPr txBox="1"/>
            <p:nvPr/>
          </p:nvSpPr>
          <p:spPr>
            <a:xfrm>
              <a:off x="260500" y="3847800"/>
              <a:ext cx="28380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Mallory’s malicious address to her cache.</a:t>
              </a:r>
              <a:endParaRPr/>
            </a:p>
          </p:txBody>
        </p:sp>
      </p:grpSp>
      <p:sp>
        <p:nvSpPr>
          <p:cNvPr id="1228" name="Google Shape;1228;p88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Attack: ARP Spoofing</a:t>
            </a:r>
            <a:endParaRPr/>
          </a:p>
        </p:txBody>
      </p:sp>
      <p:sp>
        <p:nvSpPr>
          <p:cNvPr id="1234" name="Google Shape;1234;p8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ARP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the requested IP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is only expecting one machine to respond, so she will accept the first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Race condition</a:t>
            </a:r>
            <a:r>
              <a:rPr lang="en"/>
              <a:t>: As long as the attacker responds faster, the requester will accept the attacker’s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requires Mallory to be in the same LAN as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lets Mallory become a man-in-the-middle (MITM)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thinks that Bob’s MAC address is </a:t>
            </a:r>
            <a:r>
              <a:rPr lang="en" b="1"/>
              <a:t>66:66:66:66:66:66</a:t>
            </a:r>
            <a:r>
              <a:rPr lang="en"/>
              <a:t> (Mallory’s MAC address)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Alice sends a message to Bob, she is actually sending the message to Mallory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modify the message and then send the modified message to Bob</a:t>
            </a:r>
            <a:endParaRPr/>
          </a:p>
        </p:txBody>
      </p:sp>
      <p:sp>
        <p:nvSpPr>
          <p:cNvPr id="1235" name="Google Shape;123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Spoofing: Defenses</a:t>
            </a:r>
            <a:endParaRPr/>
          </a:p>
        </p:txBody>
      </p:sp>
      <p:sp>
        <p:nvSpPr>
          <p:cNvPr id="1241" name="Google Shape;1241;p9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Network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Alice wants to send a message to Bob, she sends the message to a switch on the LAN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switch maintains a cache of MAC to port (physical connection) mappings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Bob’s MAC address is in the cache, the switch sends the message directly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the switch broadcasts the message to all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Enterprise-class switches have additional optional 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An additional IP/MAC cache that responds first, preventing the attacker from seeing repeated requests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Only authorized MAC addresses can connect to specific ports—access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Isolation: Virtual local area networks (VLANs), which splits a single LAN into isolated parts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like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arpwatch</a:t>
            </a:r>
            <a:r>
              <a:rPr lang="en" dirty="0"/>
              <a:t> track ARP responses and make sure that there is no suspicious activity</a:t>
            </a:r>
            <a:endParaRPr dirty="0"/>
          </a:p>
        </p:txBody>
      </p:sp>
      <p:sp>
        <p:nvSpPr>
          <p:cNvPr id="1242" name="Google Shape;1242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Concepts (Quick Review)</a:t>
            </a:r>
            <a:endParaRPr dirty="0"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101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Protocols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B44289-9304-40DC-5E4E-9EB80BA2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89817"/>
              </p:ext>
            </p:extLst>
          </p:nvPr>
        </p:nvGraphicFramePr>
        <p:xfrm>
          <a:off x="468407" y="1346573"/>
          <a:ext cx="3222811" cy="3634092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1945340">
                  <a:extLst>
                    <a:ext uri="{9D8B030D-6E8A-4147-A177-3AD203B41FA5}">
                      <a16:colId xmlns:a16="http://schemas.microsoft.com/office/drawing/2014/main" val="1704008497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217282367"/>
                    </a:ext>
                  </a:extLst>
                </a:gridCol>
              </a:tblGrid>
              <a:tr h="519156">
                <a:tc>
                  <a:txBody>
                    <a:bodyPr/>
                    <a:lstStyle/>
                    <a:p>
                      <a:r>
                        <a:rPr lang="en-US" b="1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96909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7.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88081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4.5. Secure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15200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TCP,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8584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3.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8573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2.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67206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1. 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99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6DD28A-BC6A-77FD-4616-43347A98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71720"/>
              </p:ext>
            </p:extLst>
          </p:nvPr>
        </p:nvGraphicFramePr>
        <p:xfrm>
          <a:off x="5148970" y="2082724"/>
          <a:ext cx="3474330" cy="1463407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2022047">
                  <a:extLst>
                    <a:ext uri="{9D8B030D-6E8A-4147-A177-3AD203B41FA5}">
                      <a16:colId xmlns:a16="http://schemas.microsoft.com/office/drawing/2014/main" val="965927944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1858491372"/>
                    </a:ext>
                  </a:extLst>
                </a:gridCol>
              </a:tblGrid>
              <a:tr h="394303">
                <a:tc>
                  <a:txBody>
                    <a:bodyPr/>
                    <a:lstStyle/>
                    <a:p>
                      <a:r>
                        <a:rPr lang="en-US" b="1" dirty="0"/>
                        <a:t>Extra 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1488"/>
                  </a:ext>
                </a:extLst>
              </a:tr>
              <a:tr h="394303">
                <a:tc>
                  <a:txBody>
                    <a:bodyPr/>
                    <a:lstStyle/>
                    <a:p>
                      <a:r>
                        <a:rPr lang="en-US" dirty="0"/>
                        <a:t>Connect for the first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98440"/>
                  </a:ext>
                </a:extLst>
              </a:tr>
              <a:tr h="550944">
                <a:tc>
                  <a:txBody>
                    <a:bodyPr/>
                    <a:lstStyle/>
                    <a:p>
                      <a:r>
                        <a:rPr lang="en-US" dirty="0"/>
                        <a:t>Convert hostname to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DNS, DNSSEC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03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Protocols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DHCP: A protocol for a new client to receive a network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Ask everyone on the network, “What is the network configuration to use?”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WPA: A protocol to encrypt Wi-Fi connections at layer 1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 protocol for securing Wi-Fi network communications with cryptography </a:t>
            </a:r>
          </a:p>
          <a:p>
            <a:r>
              <a:rPr lang="en-US" dirty="0"/>
              <a:t>Transmission Control Protocol (TCP)</a:t>
            </a:r>
          </a:p>
          <a:p>
            <a:pPr lvl="1"/>
            <a:r>
              <a:rPr lang="en-US" dirty="0"/>
              <a:t>Reliably sending packets</a:t>
            </a:r>
          </a:p>
          <a:p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Non-reliably sending packets</a:t>
            </a:r>
          </a:p>
          <a:p>
            <a:endParaRPr lang="en-US" dirty="0"/>
          </a:p>
          <a:p>
            <a:pPr indent="-317500">
              <a:buSzPts val="1400"/>
              <a:buChar char="○"/>
            </a:pPr>
            <a:endParaRPr lang="en-US" dirty="0"/>
          </a:p>
          <a:p>
            <a:pPr indent="-317500">
              <a:buSzPts val="1400"/>
              <a:buChar char="○"/>
            </a:pP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08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ARP (Address Resolution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instead of the true device with 1.2.3.4, and packets will get routed to the attacker!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Switches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34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DHCP (Dynamic Host Configuration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DHCP: A protocol for a new client to receive a network configuration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“What is the network configuration to use?”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To connect to a network, a user needs: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An IP address so that other people can contact the user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DNS server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router (gateway) so that the user can contact machines outside of the LAN</a:t>
            </a:r>
          </a:p>
          <a:p>
            <a:pPr lvl="1"/>
            <a:r>
              <a:rPr lang="en-US" b="1" dirty="0"/>
              <a:t>DHCP</a:t>
            </a:r>
            <a:r>
              <a:rPr lang="en-US" dirty="0"/>
              <a:t> gives the user a configuration when they first join the network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with a malicious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02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Concepts</a:t>
            </a:r>
            <a:endParaRPr dirty="0"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989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WPA (Wi-Fi Protected Access)</a:t>
            </a:r>
            <a:endParaRPr dirty="0"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WPA: A protocol to encrypt Wi-Fi connections at layer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protocol for securing Wi-Fi network communications with cryptography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Messages between the client and the AP are encrypted with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Handshake uses MICs (cryptographic MACs) to verify that both parties have the same PSK and nonces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WPA-PSK: Use a password to derive a PSK, which is used in a handshake to arrive at a key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Attacker can pretend to be an AP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Brute-force the password after recording a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Vulnerability: No forward secrecy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WPA-Enterprise: Use a third party to provide a one-time “replacement PSK,” used in the same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Solves the attacks on WPA-PSK</a:t>
            </a:r>
            <a:endParaRPr dirty="0"/>
          </a:p>
        </p:txBody>
      </p:sp>
      <p:sp>
        <p:nvSpPr>
          <p:cNvPr id="602" name="Google Shape;60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 (Transmission Control Protocol )</a:t>
            </a:r>
            <a:endParaRPr dirty="0"/>
          </a:p>
        </p:txBody>
      </p:sp>
      <p:sp>
        <p:nvSpPr>
          <p:cNvPr id="344" name="Google Shape;344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Transmission Control Protocol (TCP): 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3-way handshake: Client sends SYN, server sends SYN-ACK, client sends 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reliability, ordering, and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hijacking through data injection or RST injection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client’s or server’s sequence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spoofing by sending a spoofed SYN packet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server’s sequence number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Datagram Protocol (UDP): Non-reliably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reliability or ordering, only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injection and spoofing attacks as TCP, but easier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 (TCP)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byte stream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go in one end of the stream at the source and come out at the other end at the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automatically breaks streams into </a:t>
            </a:r>
            <a:r>
              <a:rPr lang="en" b="1"/>
              <a:t>segments</a:t>
            </a:r>
            <a:r>
              <a:rPr lang="en"/>
              <a:t>, which are sent as layer 3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ordering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 contain sequence numbers, so the destination can reassemble the stream in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reliability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destination sends </a:t>
            </a:r>
            <a:r>
              <a:rPr lang="en" b="1"/>
              <a:t>acknowledgements</a:t>
            </a:r>
            <a:r>
              <a:rPr lang="en"/>
              <a:t> (ACKs) for each sequence number received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source doesn’t receive the ACK, the source sends the packet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ports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services can share the same IP address by using different ports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lang="en" b="1"/>
              <a:t>datagram</a:t>
            </a:r>
            <a:r>
              <a:rPr lang="en"/>
              <a:t>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message, sent in a single layer 3 packet (though layer 3 could fragment the packet)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size limited by max size of packet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break their data into datagrams, which are sent and received as a single unit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TCP, where the application can use a bytestream abstraction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reliability or ordering guarantees, but adds ports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still has</a:t>
            </a:r>
            <a:r>
              <a:rPr lang="en" i="1"/>
              <a:t> best effort</a:t>
            </a:r>
            <a:r>
              <a:rPr lang="en"/>
              <a:t> delivery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than TCP, since there is no 3-way handshake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used by low-latency, high-speed applications where errors are okay (e.g. video streaming, games)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Datagram Protocol (UDP)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54698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TLS</a:t>
            </a:r>
            <a:r>
              <a:rPr lang="en" dirty="0"/>
              <a:t> (</a:t>
            </a:r>
            <a:r>
              <a:rPr lang="en" b="1" dirty="0"/>
              <a:t>Transport Layer Security</a:t>
            </a:r>
            <a:r>
              <a:rPr lang="en" dirty="0"/>
              <a:t>): A protocol for creating a secure communication channel over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Replaces </a:t>
            </a:r>
            <a:r>
              <a:rPr lang="en" b="1" dirty="0"/>
              <a:t>SSL</a:t>
            </a:r>
            <a:r>
              <a:rPr lang="en" dirty="0"/>
              <a:t> (</a:t>
            </a:r>
            <a:r>
              <a:rPr lang="en" b="1" dirty="0"/>
              <a:t>Secure Sockets Layer</a:t>
            </a:r>
            <a:r>
              <a:rPr lang="en" dirty="0"/>
              <a:t>), which is an older version of the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TLS is built on top of TCP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Relies upon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Provides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abstraction appears the same to the end client, but TLS provides confidentiality and integrity!</a:t>
            </a:r>
          </a:p>
          <a:p>
            <a:r>
              <a:rPr lang="en-US" dirty="0"/>
              <a:t>Can be used by the application layer (e.g. HTTPS)</a:t>
            </a:r>
          </a:p>
          <a:p>
            <a:pPr>
              <a:buChar char="■"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6684025" y="2143463"/>
            <a:ext cx="1512900" cy="3783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TLS</a:t>
            </a:r>
            <a:endParaRPr b="1"/>
          </a:p>
        </p:txBody>
      </p:sp>
      <p:sp>
        <p:nvSpPr>
          <p:cNvPr id="87" name="Google Shape;87;p18"/>
          <p:cNvSpPr/>
          <p:nvPr/>
        </p:nvSpPr>
        <p:spPr>
          <a:xfrm>
            <a:off x="6684025" y="25979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88" name="Google Shape;88;p18"/>
          <p:cNvSpPr/>
          <p:nvPr/>
        </p:nvSpPr>
        <p:spPr>
          <a:xfrm>
            <a:off x="6684025" y="30524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89" name="Google Shape;89;p18"/>
          <p:cNvSpPr/>
          <p:nvPr/>
        </p:nvSpPr>
        <p:spPr>
          <a:xfrm>
            <a:off x="6684025" y="35069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90" name="Google Shape;90;p18"/>
          <p:cNvSpPr/>
          <p:nvPr/>
        </p:nvSpPr>
        <p:spPr>
          <a:xfrm>
            <a:off x="6684025" y="39614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91" name="Google Shape;91;p18"/>
          <p:cNvSpPr txBox="1"/>
          <p:nvPr/>
        </p:nvSpPr>
        <p:spPr>
          <a:xfrm>
            <a:off x="6345475" y="39823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45475" y="35199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45475" y="30574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45475" y="25849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116425" y="21325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684025" y="1691038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6345475" y="16800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Goals of TLS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Confidentiality</a:t>
            </a:r>
            <a:r>
              <a:rPr lang="en" dirty="0"/>
              <a:t>: Ensure that attackers cannot read your traffic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Integrity</a:t>
            </a:r>
            <a:r>
              <a:rPr lang="en" dirty="0"/>
              <a:t>: Ensure that attackers cannot tamper with your traffic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Prevent </a:t>
            </a:r>
            <a:r>
              <a:rPr lang="en" b="1" dirty="0"/>
              <a:t>replay attacks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attacker records encrypted traffic and then replays it to the server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Example: Replaying a packet that sends “Pay $10 to Mallory”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Authenticity</a:t>
            </a:r>
            <a:r>
              <a:rPr lang="en" dirty="0"/>
              <a:t>: Make sure you’re talking to the legitimate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Defend against an attacker impersonating the server</a:t>
            </a:r>
          </a:p>
          <a:p>
            <a:pPr lvl="1">
              <a:buChar char="■"/>
            </a:pP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</a:t>
            </a:r>
            <a:endParaRPr dirty="0"/>
          </a:p>
        </p:txBody>
      </p:sp>
      <p:sp>
        <p:nvSpPr>
          <p:cNvPr id="908" name="Google Shape;908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(Domain Name System): An Internet protocol for translating human-readable domain names to IP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name servers on the Internet provide answers to DNS queries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Name servers are arranged in a domain hierarchy tree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Lookups proceed down the domain tree: name servers will direct you down the tree until you receive an answer</a:t>
            </a:r>
            <a:endParaRPr dirty="0"/>
          </a:p>
        </p:txBody>
      </p:sp>
      <p:sp>
        <p:nvSpPr>
          <p:cNvPr id="909" name="Google Shape;90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910" name="Google Shape;910;p77"/>
          <p:cNvSpPr txBox="1"/>
          <p:nvPr/>
        </p:nvSpPr>
        <p:spPr>
          <a:xfrm>
            <a:off x="3922400" y="3275425"/>
            <a:ext cx="12381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77"/>
          <p:cNvSpPr txBox="1"/>
          <p:nvPr/>
        </p:nvSpPr>
        <p:spPr>
          <a:xfrm>
            <a:off x="257687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77"/>
          <p:cNvSpPr txBox="1"/>
          <p:nvPr/>
        </p:nvSpPr>
        <p:spPr>
          <a:xfrm>
            <a:off x="4207250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7"/>
          <p:cNvSpPr txBox="1"/>
          <p:nvPr/>
        </p:nvSpPr>
        <p:spPr>
          <a:xfrm>
            <a:off x="583762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77"/>
          <p:cNvSpPr txBox="1"/>
          <p:nvPr/>
        </p:nvSpPr>
        <p:spPr>
          <a:xfrm>
            <a:off x="6506025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77"/>
          <p:cNvSpPr txBox="1"/>
          <p:nvPr/>
        </p:nvSpPr>
        <p:spPr>
          <a:xfrm>
            <a:off x="5208400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piazza.com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7"/>
          <p:cNvSpPr txBox="1"/>
          <p:nvPr/>
        </p:nvSpPr>
        <p:spPr>
          <a:xfrm>
            <a:off x="4024975" y="4570275"/>
            <a:ext cx="1043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77"/>
          <p:cNvSpPr txBox="1"/>
          <p:nvPr/>
        </p:nvSpPr>
        <p:spPr>
          <a:xfrm>
            <a:off x="3026350" y="4570275"/>
            <a:ext cx="8586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7"/>
          <p:cNvSpPr txBox="1"/>
          <p:nvPr/>
        </p:nvSpPr>
        <p:spPr>
          <a:xfrm>
            <a:off x="1590000" y="4570275"/>
            <a:ext cx="12963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77"/>
          <p:cNvCxnSpPr>
            <a:stCxn id="910" idx="2"/>
            <a:endCxn id="911" idx="0"/>
          </p:cNvCxnSpPr>
          <p:nvPr/>
        </p:nvCxnSpPr>
        <p:spPr>
          <a:xfrm flipH="1">
            <a:off x="29109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7"/>
          <p:cNvCxnSpPr>
            <a:stCxn id="910" idx="2"/>
            <a:endCxn id="912" idx="0"/>
          </p:cNvCxnSpPr>
          <p:nvPr/>
        </p:nvCxnSpPr>
        <p:spPr>
          <a:xfrm>
            <a:off x="4541450" y="3669025"/>
            <a:ext cx="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7"/>
          <p:cNvCxnSpPr>
            <a:stCxn id="910" idx="2"/>
            <a:endCxn id="913" idx="0"/>
          </p:cNvCxnSpPr>
          <p:nvPr/>
        </p:nvCxnSpPr>
        <p:spPr>
          <a:xfrm>
            <a:off x="45414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77"/>
          <p:cNvCxnSpPr>
            <a:stCxn id="911" idx="2"/>
            <a:endCxn id="918" idx="0"/>
          </p:cNvCxnSpPr>
          <p:nvPr/>
        </p:nvCxnSpPr>
        <p:spPr>
          <a:xfrm flipH="1">
            <a:off x="2238175" y="4316452"/>
            <a:ext cx="6729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77"/>
          <p:cNvCxnSpPr>
            <a:stCxn id="911" idx="2"/>
            <a:endCxn id="917" idx="0"/>
          </p:cNvCxnSpPr>
          <p:nvPr/>
        </p:nvCxnSpPr>
        <p:spPr>
          <a:xfrm>
            <a:off x="2911075" y="4316452"/>
            <a:ext cx="544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77"/>
          <p:cNvCxnSpPr>
            <a:stCxn id="912" idx="2"/>
            <a:endCxn id="916" idx="0"/>
          </p:cNvCxnSpPr>
          <p:nvPr/>
        </p:nvCxnSpPr>
        <p:spPr>
          <a:xfrm>
            <a:off x="4541450" y="4316452"/>
            <a:ext cx="51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77"/>
          <p:cNvCxnSpPr>
            <a:stCxn id="913" idx="2"/>
            <a:endCxn id="915" idx="0"/>
          </p:cNvCxnSpPr>
          <p:nvPr/>
        </p:nvCxnSpPr>
        <p:spPr>
          <a:xfrm flipH="1">
            <a:off x="5787225" y="4316452"/>
            <a:ext cx="3846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77"/>
          <p:cNvCxnSpPr>
            <a:stCxn id="913" idx="2"/>
            <a:endCxn id="914" idx="0"/>
          </p:cNvCxnSpPr>
          <p:nvPr/>
        </p:nvCxnSpPr>
        <p:spPr>
          <a:xfrm>
            <a:off x="6171825" y="4316452"/>
            <a:ext cx="9132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 Security</a:t>
            </a:r>
            <a:endParaRPr dirty="0"/>
          </a:p>
        </p:txBody>
      </p:sp>
      <p:sp>
        <p:nvSpPr>
          <p:cNvPr id="939" name="Google Shape;939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Cache poisoning attack: Send a malicious record to the resolver, which caches the record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Causes packets to be sent to the wrong place (e.g. to the attacker, who becomes a MITM)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Risk: Malicious name servers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Defense: Bailiwick checking: Resolver only accepts records in the name server’s zone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Risk: Network attackers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MITM attackers can poison the cache without detection</a:t>
            </a:r>
          </a:p>
          <a:p>
            <a:r>
              <a:rPr lang="en-US" dirty="0"/>
              <a:t>DNSSEC: An extension of the DNS protocol that ensures integrity on the results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</p:txBody>
      </p:sp>
      <p:sp>
        <p:nvSpPr>
          <p:cNvPr id="940" name="Google Shape;9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Protocols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B44289-9304-40DC-5E4E-9EB80BA2C5D0}"/>
              </a:ext>
            </a:extLst>
          </p:cNvPr>
          <p:cNvGraphicFramePr>
            <a:graphicFrameLocks noGrp="1"/>
          </p:cNvGraphicFramePr>
          <p:nvPr/>
        </p:nvGraphicFramePr>
        <p:xfrm>
          <a:off x="468407" y="1346573"/>
          <a:ext cx="3222811" cy="3634092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1945340">
                  <a:extLst>
                    <a:ext uri="{9D8B030D-6E8A-4147-A177-3AD203B41FA5}">
                      <a16:colId xmlns:a16="http://schemas.microsoft.com/office/drawing/2014/main" val="1704008497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217282367"/>
                    </a:ext>
                  </a:extLst>
                </a:gridCol>
              </a:tblGrid>
              <a:tr h="519156">
                <a:tc>
                  <a:txBody>
                    <a:bodyPr/>
                    <a:lstStyle/>
                    <a:p>
                      <a:r>
                        <a:rPr lang="en-US" b="1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96909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7.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88081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4.5. Secure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15200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TCP,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8584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3.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8573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2.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67206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1. 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99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6DD28A-BC6A-77FD-4616-43347A987C29}"/>
              </a:ext>
            </a:extLst>
          </p:cNvPr>
          <p:cNvGraphicFramePr>
            <a:graphicFrameLocks noGrp="1"/>
          </p:cNvGraphicFramePr>
          <p:nvPr/>
        </p:nvGraphicFramePr>
        <p:xfrm>
          <a:off x="5148970" y="2082724"/>
          <a:ext cx="3474330" cy="1463407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2022047">
                  <a:extLst>
                    <a:ext uri="{9D8B030D-6E8A-4147-A177-3AD203B41FA5}">
                      <a16:colId xmlns:a16="http://schemas.microsoft.com/office/drawing/2014/main" val="965927944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1858491372"/>
                    </a:ext>
                  </a:extLst>
                </a:gridCol>
              </a:tblGrid>
              <a:tr h="394303">
                <a:tc>
                  <a:txBody>
                    <a:bodyPr/>
                    <a:lstStyle/>
                    <a:p>
                      <a:r>
                        <a:rPr lang="en-US" b="1" dirty="0"/>
                        <a:t>Extra 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1488"/>
                  </a:ext>
                </a:extLst>
              </a:tr>
              <a:tr h="394303">
                <a:tc>
                  <a:txBody>
                    <a:bodyPr/>
                    <a:lstStyle/>
                    <a:p>
                      <a:r>
                        <a:rPr lang="en-US" dirty="0"/>
                        <a:t>Connect for the first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98440"/>
                  </a:ext>
                </a:extLst>
              </a:tr>
              <a:tr h="550944">
                <a:tc>
                  <a:txBody>
                    <a:bodyPr/>
                    <a:lstStyle/>
                    <a:p>
                      <a:r>
                        <a:rPr lang="en-US" dirty="0"/>
                        <a:t>Convert hostname to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DNS, DNSSEC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53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Attackers</a:t>
            </a:r>
            <a:endParaRPr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Network Attackers</a:t>
            </a:r>
            <a:endParaRPr/>
          </a:p>
        </p:txBody>
      </p:sp>
      <p:sp>
        <p:nvSpPr>
          <p:cNvPr id="947" name="Google Shape;94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948" name="Google Shape;948;p69"/>
          <p:cNvGraphicFramePr/>
          <p:nvPr>
            <p:extLst>
              <p:ext uri="{D42A27DB-BD31-4B8C-83A1-F6EECF244321}">
                <p14:modId xmlns:p14="http://schemas.microsoft.com/office/powerpoint/2010/main" val="3169664924"/>
              </p:ext>
            </p:extLst>
          </p:nvPr>
        </p:nvGraphicFramePr>
        <p:xfrm>
          <a:off x="516875" y="2043313"/>
          <a:ext cx="8110225" cy="210300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35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modify or delete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read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Man-in-the-middle</a:t>
                      </a:r>
                      <a:endParaRPr sz="18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On-path attacker</a:t>
                      </a:r>
                      <a:endParaRPr sz="18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Off-path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9" name="Google Shape;949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There are 3 types of attackers we’ll consider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Spoofing</a:t>
            </a:r>
            <a:endParaRPr/>
          </a:p>
        </p:txBody>
      </p:sp>
      <p:sp>
        <p:nvSpPr>
          <p:cNvPr id="955" name="Google Shape;955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Spoofing</a:t>
            </a:r>
            <a:r>
              <a:rPr lang="en" dirty="0"/>
              <a:t>: Lying about the identity of the sender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Mallory sends a message and says the message is from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 lie about the </a:t>
            </a:r>
            <a:r>
              <a:rPr lang="en" i="1" dirty="0"/>
              <a:t>source address</a:t>
            </a:r>
            <a:r>
              <a:rPr lang="en" dirty="0"/>
              <a:t> in the packet header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types of attackers can spoof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some spoofing attacks may be harder if the attacker can’t read or modify packets</a:t>
            </a:r>
            <a:endParaRPr dirty="0"/>
          </a:p>
        </p:txBody>
      </p:sp>
      <p:sp>
        <p:nvSpPr>
          <p:cNvPr id="956" name="Google Shape;9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62" name="Google Shape;9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8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963" name="Google Shape;963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a real-life attacker read packets?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1 attack: Use a special device to read bits being transmitted across space</a:t>
            </a:r>
            <a:endParaRPr/>
          </a:p>
        </p:txBody>
      </p:sp>
      <p:pic>
        <p:nvPicPr>
          <p:cNvPr id="964" name="Google Shape;9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00" y="2833350"/>
            <a:ext cx="2437125" cy="22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900" y="2833350"/>
            <a:ext cx="2261950" cy="2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81" name="Google Shape;981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 attack: Read packets sent across the local area network (LAN)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LAN is a network of connected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machine on the LAN can send packets to any other machine on the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LANs use </a:t>
            </a:r>
            <a:r>
              <a:rPr lang="en" b="1"/>
              <a:t>broadcast technologies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packet gets sent to every machine on the 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machine agrees to ignore packets where the destination is a different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can break the agreement and read packets meant for other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lang="en" b="1"/>
              <a:t>promiscuous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root access on the machine</a:t>
            </a:r>
            <a:endParaRPr/>
          </a:p>
        </p:txBody>
      </p:sp>
      <p:pic>
        <p:nvPicPr>
          <p:cNvPr id="982" name="Google Shape;982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06387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73"/>
          <p:cNvCxnSpPr>
            <a:stCxn id="982" idx="2"/>
          </p:cNvCxnSpPr>
          <p:nvPr/>
        </p:nvCxnSpPr>
        <p:spPr>
          <a:xfrm>
            <a:off x="534894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4" name="Google Shape;984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95870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73"/>
          <p:cNvCxnSpPr>
            <a:stCxn id="984" idx="2"/>
          </p:cNvCxnSpPr>
          <p:nvPr/>
        </p:nvCxnSpPr>
        <p:spPr>
          <a:xfrm>
            <a:off x="624377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6" name="Google Shape;986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85352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73"/>
          <p:cNvCxnSpPr>
            <a:stCxn id="986" idx="2"/>
          </p:cNvCxnSpPr>
          <p:nvPr/>
        </p:nvCxnSpPr>
        <p:spPr>
          <a:xfrm>
            <a:off x="713859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8" name="Google Shape;988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74835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73"/>
          <p:cNvCxnSpPr>
            <a:stCxn id="988" idx="2"/>
          </p:cNvCxnSpPr>
          <p:nvPr/>
        </p:nvCxnSpPr>
        <p:spPr>
          <a:xfrm>
            <a:off x="803342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73"/>
          <p:cNvCxnSpPr/>
          <p:nvPr/>
        </p:nvCxnSpPr>
        <p:spPr>
          <a:xfrm>
            <a:off x="5356638" y="488315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1" name="Google Shape;991;p73"/>
          <p:cNvSpPr txBox="1"/>
          <p:nvPr/>
        </p:nvSpPr>
        <p:spPr>
          <a:xfrm>
            <a:off x="521980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992" name="Google Shape;992;p73"/>
          <p:cNvSpPr txBox="1"/>
          <p:nvPr/>
        </p:nvSpPr>
        <p:spPr>
          <a:xfrm>
            <a:off x="611462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993" name="Google Shape;993;p73"/>
          <p:cNvSpPr txBox="1"/>
          <p:nvPr/>
        </p:nvSpPr>
        <p:spPr>
          <a:xfrm>
            <a:off x="790427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994" name="Google Shape;994;p73"/>
          <p:cNvSpPr txBox="1"/>
          <p:nvPr/>
        </p:nvSpPr>
        <p:spPr>
          <a:xfrm>
            <a:off x="700945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2655</Words>
  <Application>Microsoft Macintosh PowerPoint</Application>
  <PresentationFormat>On-screen Show (16:9)</PresentationFormat>
  <Paragraphs>421</Paragraphs>
  <Slides>37</Slides>
  <Notes>37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Google Sans</vt:lpstr>
      <vt:lpstr>Arial</vt:lpstr>
      <vt:lpstr>Calibri</vt:lpstr>
      <vt:lpstr>Courier New</vt:lpstr>
      <vt:lpstr>Wingdings</vt:lpstr>
      <vt:lpstr>CS 161</vt:lpstr>
      <vt:lpstr>Announcement  </vt:lpstr>
      <vt:lpstr>Today’s Plan</vt:lpstr>
      <vt:lpstr>Important Concepts</vt:lpstr>
      <vt:lpstr>Network Protocols</vt:lpstr>
      <vt:lpstr>Network Attackers</vt:lpstr>
      <vt:lpstr>Types of Network Attackers</vt:lpstr>
      <vt:lpstr>Spoofing</vt:lpstr>
      <vt:lpstr>Real-World On-Path Attackers</vt:lpstr>
      <vt:lpstr>Real-World On-Path Attackers</vt:lpstr>
      <vt:lpstr>Real-World On-Path Attackers</vt:lpstr>
      <vt:lpstr>Address Resolution Protocol (ARP)</vt:lpstr>
      <vt:lpstr>Review: Layer 2 and Layer 3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Attacks on ARP</vt:lpstr>
      <vt:lpstr>Attacks on ARP</vt:lpstr>
      <vt:lpstr>Attacks on ARP</vt:lpstr>
      <vt:lpstr>Attacks on ARP</vt:lpstr>
      <vt:lpstr>Attack: ARP Spoofing</vt:lpstr>
      <vt:lpstr>ARP Spoofing: Defenses</vt:lpstr>
      <vt:lpstr>Important Concepts (Quick Review)</vt:lpstr>
      <vt:lpstr>Network Protocols</vt:lpstr>
      <vt:lpstr>Important Protocols</vt:lpstr>
      <vt:lpstr>ARP (Address Resolution Protocol)</vt:lpstr>
      <vt:lpstr>DHCP (Dynamic Host Configuration Protocol)</vt:lpstr>
      <vt:lpstr>WPA (Wi-Fi Protected Access)</vt:lpstr>
      <vt:lpstr>TCP (Transmission Control Protocol )</vt:lpstr>
      <vt:lpstr>Transmission Control Protocol (TCP)</vt:lpstr>
      <vt:lpstr>User Datagram Protocol (UDP)</vt:lpstr>
      <vt:lpstr>TLS (Transport Layer Security)</vt:lpstr>
      <vt:lpstr>TLS (Transport Layer Security)</vt:lpstr>
      <vt:lpstr>DNS</vt:lpstr>
      <vt:lpstr>DNS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Networking and ARP</dc:title>
  <cp:lastModifiedBy>Jian Xiang</cp:lastModifiedBy>
  <cp:revision>66</cp:revision>
  <dcterms:modified xsi:type="dcterms:W3CDTF">2023-10-31T15:24:32Z</dcterms:modified>
</cp:coreProperties>
</file>