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23"/>
  </p:notesMasterIdLst>
  <p:sldIdLst>
    <p:sldId id="270" r:id="rId2"/>
    <p:sldId id="260" r:id="rId3"/>
    <p:sldId id="262" r:id="rId4"/>
    <p:sldId id="263" r:id="rId5"/>
    <p:sldId id="264" r:id="rId6"/>
    <p:sldId id="266" r:id="rId7"/>
    <p:sldId id="267" r:id="rId8"/>
    <p:sldId id="268" r:id="rId9"/>
    <p:sldId id="269" r:id="rId10"/>
    <p:sldId id="296" r:id="rId11"/>
    <p:sldId id="297" r:id="rId12"/>
    <p:sldId id="298" r:id="rId13"/>
    <p:sldId id="299" r:id="rId14"/>
    <p:sldId id="300" r:id="rId15"/>
    <p:sldId id="301" r:id="rId16"/>
    <p:sldId id="302" r:id="rId17"/>
    <p:sldId id="303" r:id="rId18"/>
    <p:sldId id="304" r:id="rId19"/>
    <p:sldId id="305" r:id="rId20"/>
    <p:sldId id="306" r:id="rId21"/>
    <p:sldId id="285"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348CFEC-60BF-4662-BA17-07C2758C695D}">
  <a:tblStyle styleId="{A348CFEC-60BF-4662-BA17-07C2758C695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24"/>
    <p:restoredTop sz="94692"/>
  </p:normalViewPr>
  <p:slideViewPr>
    <p:cSldViewPr snapToGrid="0">
      <p:cViewPr varScale="1">
        <p:scale>
          <a:sx n="362" d="100"/>
          <a:sy n="362" d="100"/>
        </p:scale>
        <p:origin x="816"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db0b7df50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db0b7df50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99821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e0b73e9ba0_0_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e0b73e9ba0_0_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db0b7df50a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db0b7df50a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e0b73e9ba0_0_5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e0b73e9ba0_0_5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b0b7df50a_0_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b0b7df50a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db0b7df50a_0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db0b7df50a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e52928307f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e52928307f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Notice: Ports, sequence number, ACK number, flags, checksum, and data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e0b73e9ba0_0_6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e0b73e9ba0_0_6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e0b73e9ba0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e0b73e9ba0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TODO</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e0b73e9ba0_0_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e0b73e9ba0_0_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e0b73e9ba0_0_6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e0b73e9ba0_0_6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dc20993df0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dc20993df0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e0b73e9ba0_0_6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e0b73e9ba0_0_6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db0b7df50a_0_4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db0b7df50a_0_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e63206f3db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e63206f3db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e6569269f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e6569269f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e0b73e9ba0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e0b73e9ba0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e52928307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e52928307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Hammer in the concept that we build messages from high to low so headers of higher layers are put first into the message packets so therefore end up “below” the headers of the lower layers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e6569269f0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e6569269f0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db0b7df50a_0_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db0b7df50a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db0b7df50a_0_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db0b7df50a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 Optional">
  <p:cSld name="Caption - Optional">
    <p:bg>
      <p:bgPr>
        <a:solidFill>
          <a:srgbClr val="A4C2F4"/>
        </a:solidFill>
        <a:effectLst/>
      </p:bgPr>
    </p:bg>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8" name="Google Shape;58;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59" name="Google Shape;5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42399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4" name="Google Shape;24;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5" name="Google Shape;25;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1" name="Google Shape;31;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 name="Google Shape;32;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 name="Google Shape;35;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4"/>
        <p:cNvGrpSpPr/>
        <p:nvPr/>
      </p:nvGrpSpPr>
      <p:grpSpPr>
        <a:xfrm>
          <a:off x="0" y="0"/>
          <a:ext cx="0" cy="0"/>
          <a:chOff x="0" y="0"/>
          <a:chExt cx="0" cy="0"/>
        </a:xfrm>
      </p:grpSpPr>
      <p:sp>
        <p:nvSpPr>
          <p:cNvPr id="45" name="Google Shape;45;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7" name="Google Shape;47;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8" name="Google Shape;48;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52"/>
        <p:cNvGrpSpPr/>
        <p:nvPr/>
      </p:nvGrpSpPr>
      <p:grpSpPr>
        <a:xfrm>
          <a:off x="0" y="0"/>
          <a:ext cx="0" cy="0"/>
          <a:chOff x="0" y="0"/>
          <a:chExt cx="0" cy="0"/>
        </a:xfrm>
      </p:grpSpPr>
      <p:sp>
        <p:nvSpPr>
          <p:cNvPr id="53" name="Google Shape;5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4" name="Google Shape;54;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5" name="Google Shape;55;p13"/>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endParaRPr/>
          </a:p>
        </p:txBody>
      </p:sp>
      <p:sp>
        <p:nvSpPr>
          <p:cNvPr id="2" name="Google Shape;9;p1">
            <a:extLst>
              <a:ext uri="{FF2B5EF4-FFF2-40B4-BE49-F238E27FC236}">
                <a16:creationId xmlns:a16="http://schemas.microsoft.com/office/drawing/2014/main" id="{02AF471A-BDAD-8AF0-6C99-18BAC5448DEB}"/>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9" r:id="rId9"/>
    <p:sldLayoutId id="214748366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Transmission Control Protocol (TCP)</a:t>
            </a:r>
            <a:endParaRPr/>
          </a:p>
        </p:txBody>
      </p:sp>
      <p:sp>
        <p:nvSpPr>
          <p:cNvPr id="99" name="Google Shape;9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extLst>
      <p:ext uri="{BB962C8B-B14F-4D97-AF65-F5344CB8AC3E}">
        <p14:creationId xmlns:p14="http://schemas.microsoft.com/office/powerpoint/2010/main" val="1568332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TCP: Sending and Receiving Data</a:t>
            </a:r>
            <a:endParaRPr/>
          </a:p>
        </p:txBody>
      </p:sp>
      <p:sp>
        <p:nvSpPr>
          <p:cNvPr id="188" name="Google Shape;188;p2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Byte </a:t>
            </a:r>
            <a:r>
              <a:rPr lang="en" i="1"/>
              <a:t>i</a:t>
            </a:r>
            <a:r>
              <a:rPr lang="en"/>
              <a:t> of the bytestream is represented by sequence number </a:t>
            </a:r>
            <a:r>
              <a:rPr lang="en" i="1"/>
              <a:t>x</a:t>
            </a:r>
            <a:r>
              <a:rPr lang="en"/>
              <a:t> + </a:t>
            </a:r>
            <a:r>
              <a:rPr lang="en" i="1"/>
              <a:t>i</a:t>
            </a:r>
            <a:endParaRPr/>
          </a:p>
          <a:p>
            <a:pPr marL="914400" lvl="1" indent="-317500" algn="l" rtl="0">
              <a:spcBef>
                <a:spcPts val="0"/>
              </a:spcBef>
              <a:spcAft>
                <a:spcPts val="0"/>
              </a:spcAft>
              <a:buSzPts val="1400"/>
              <a:buChar char="○"/>
            </a:pPr>
            <a:r>
              <a:rPr lang="en"/>
              <a:t>The first byte is byte </a:t>
            </a:r>
            <a:r>
              <a:rPr lang="en" i="1"/>
              <a:t>i</a:t>
            </a:r>
            <a:r>
              <a:rPr lang="en"/>
              <a:t> = 1, since sequence number </a:t>
            </a:r>
            <a:r>
              <a:rPr lang="en" i="1"/>
              <a:t>x</a:t>
            </a:r>
            <a:r>
              <a:rPr lang="en"/>
              <a:t> was used for the SYN packet and </a:t>
            </a:r>
            <a:r>
              <a:rPr lang="en" i="1"/>
              <a:t>y</a:t>
            </a:r>
            <a:r>
              <a:rPr lang="en"/>
              <a:t> for the SYN-ACK packet</a:t>
            </a:r>
            <a:endParaRPr/>
          </a:p>
          <a:p>
            <a:pPr marL="457200" lvl="0" indent="-342900" algn="l" rtl="0">
              <a:spcBef>
                <a:spcPts val="0"/>
              </a:spcBef>
              <a:spcAft>
                <a:spcPts val="0"/>
              </a:spcAft>
              <a:buSzPts val="1800"/>
              <a:buChar char="●"/>
            </a:pPr>
            <a:r>
              <a:rPr lang="en"/>
              <a:t>A packet’s sequence number is the number of the first byte of its data</a:t>
            </a:r>
            <a:endParaRPr/>
          </a:p>
          <a:p>
            <a:pPr marL="914400" lvl="1" indent="-317500" algn="l" rtl="0">
              <a:spcBef>
                <a:spcPts val="0"/>
              </a:spcBef>
              <a:spcAft>
                <a:spcPts val="0"/>
              </a:spcAft>
              <a:buSzPts val="1400"/>
              <a:buChar char="○"/>
            </a:pPr>
            <a:r>
              <a:rPr lang="en"/>
              <a:t>This number is from the sender’s set of sequence numbers</a:t>
            </a:r>
            <a:endParaRPr/>
          </a:p>
          <a:p>
            <a:pPr marL="457200" lvl="0" indent="-342900" algn="l" rtl="0">
              <a:spcBef>
                <a:spcPts val="0"/>
              </a:spcBef>
              <a:spcAft>
                <a:spcPts val="0"/>
              </a:spcAft>
              <a:buSzPts val="1800"/>
              <a:buChar char="●"/>
            </a:pPr>
            <a:r>
              <a:rPr lang="en"/>
              <a:t>A packet’s ACK number, if the ACK flag is set, is the number of the byte immediately after the last received byte</a:t>
            </a:r>
            <a:endParaRPr/>
          </a:p>
          <a:p>
            <a:pPr marL="914400" lvl="1" indent="-317500" algn="l" rtl="0">
              <a:spcBef>
                <a:spcPts val="0"/>
              </a:spcBef>
              <a:spcAft>
                <a:spcPts val="0"/>
              </a:spcAft>
              <a:buSzPts val="1400"/>
              <a:buChar char="○"/>
            </a:pPr>
            <a:r>
              <a:rPr lang="en"/>
              <a:t>This number is from the receiver’s set of sequence numbers</a:t>
            </a:r>
            <a:endParaRPr/>
          </a:p>
          <a:p>
            <a:pPr marL="914400" lvl="1" indent="-317500" algn="l" rtl="0">
              <a:spcBef>
                <a:spcPts val="0"/>
              </a:spcBef>
              <a:spcAft>
                <a:spcPts val="0"/>
              </a:spcAft>
              <a:buSzPts val="1400"/>
              <a:buChar char="○"/>
            </a:pPr>
            <a:r>
              <a:rPr lang="en"/>
              <a:t>This would be (sequence number) + (length of data) for the last received packet</a:t>
            </a:r>
            <a:endParaRPr/>
          </a:p>
        </p:txBody>
      </p:sp>
      <p:sp>
        <p:nvSpPr>
          <p:cNvPr id="189" name="Google Shape;189;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TCP: Sending and Receiving Data</a:t>
            </a:r>
            <a:endParaRPr/>
          </a:p>
        </p:txBody>
      </p:sp>
      <p:sp>
        <p:nvSpPr>
          <p:cNvPr id="195" name="Google Shape;195;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
        <p:nvSpPr>
          <p:cNvPr id="196" name="Google Shape;196;p30"/>
          <p:cNvSpPr txBox="1"/>
          <p:nvPr/>
        </p:nvSpPr>
        <p:spPr>
          <a:xfrm>
            <a:off x="2396375" y="1361525"/>
            <a:ext cx="64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0000FF"/>
                </a:solidFill>
              </a:rPr>
              <a:t>Client</a:t>
            </a:r>
            <a:endParaRPr>
              <a:solidFill>
                <a:srgbClr val="0000FF"/>
              </a:solidFill>
            </a:endParaRPr>
          </a:p>
        </p:txBody>
      </p:sp>
      <p:sp>
        <p:nvSpPr>
          <p:cNvPr id="197" name="Google Shape;197;p30"/>
          <p:cNvSpPr txBox="1"/>
          <p:nvPr/>
        </p:nvSpPr>
        <p:spPr>
          <a:xfrm>
            <a:off x="5615625" y="1361525"/>
            <a:ext cx="71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38761D"/>
                </a:solidFill>
              </a:rPr>
              <a:t>Server</a:t>
            </a:r>
            <a:endParaRPr>
              <a:solidFill>
                <a:srgbClr val="38761D"/>
              </a:solidFill>
            </a:endParaRPr>
          </a:p>
        </p:txBody>
      </p:sp>
      <p:cxnSp>
        <p:nvCxnSpPr>
          <p:cNvPr id="198" name="Google Shape;198;p30"/>
          <p:cNvCxnSpPr>
            <a:stCxn id="196" idx="2"/>
          </p:cNvCxnSpPr>
          <p:nvPr/>
        </p:nvCxnSpPr>
        <p:spPr>
          <a:xfrm flipH="1">
            <a:off x="2709125" y="1761725"/>
            <a:ext cx="10500" cy="3093000"/>
          </a:xfrm>
          <a:prstGeom prst="straightConnector1">
            <a:avLst/>
          </a:prstGeom>
          <a:noFill/>
          <a:ln w="19050" cap="flat" cmpd="sng">
            <a:solidFill>
              <a:srgbClr val="0000FF"/>
            </a:solidFill>
            <a:prstDash val="solid"/>
            <a:round/>
            <a:headEnd type="none" w="med" len="med"/>
            <a:tailEnd type="none" w="med" len="med"/>
          </a:ln>
        </p:spPr>
      </p:cxnSp>
      <p:cxnSp>
        <p:nvCxnSpPr>
          <p:cNvPr id="199" name="Google Shape;199;p30"/>
          <p:cNvCxnSpPr/>
          <p:nvPr/>
        </p:nvCxnSpPr>
        <p:spPr>
          <a:xfrm flipH="1">
            <a:off x="5967375" y="1761725"/>
            <a:ext cx="10500" cy="3093000"/>
          </a:xfrm>
          <a:prstGeom prst="straightConnector1">
            <a:avLst/>
          </a:prstGeom>
          <a:noFill/>
          <a:ln w="19050" cap="flat" cmpd="sng">
            <a:solidFill>
              <a:srgbClr val="38761D"/>
            </a:solidFill>
            <a:prstDash val="solid"/>
            <a:round/>
            <a:headEnd type="none" w="med" len="med"/>
            <a:tailEnd type="none" w="med" len="med"/>
          </a:ln>
        </p:spPr>
      </p:cxnSp>
      <p:grpSp>
        <p:nvGrpSpPr>
          <p:cNvPr id="200" name="Google Shape;200;p30"/>
          <p:cNvGrpSpPr/>
          <p:nvPr/>
        </p:nvGrpSpPr>
        <p:grpSpPr>
          <a:xfrm>
            <a:off x="2707848" y="1699000"/>
            <a:ext cx="3288427" cy="703800"/>
            <a:chOff x="2707848" y="1699000"/>
            <a:chExt cx="3288427" cy="703800"/>
          </a:xfrm>
        </p:grpSpPr>
        <p:cxnSp>
          <p:nvCxnSpPr>
            <p:cNvPr id="201" name="Google Shape;201;p30"/>
            <p:cNvCxnSpPr/>
            <p:nvPr/>
          </p:nvCxnSpPr>
          <p:spPr>
            <a:xfrm>
              <a:off x="2736775" y="2021650"/>
              <a:ext cx="3259500" cy="343800"/>
            </a:xfrm>
            <a:prstGeom prst="straightConnector1">
              <a:avLst/>
            </a:prstGeom>
            <a:noFill/>
            <a:ln w="19050" cap="flat" cmpd="sng">
              <a:solidFill>
                <a:srgbClr val="0000FF"/>
              </a:solidFill>
              <a:prstDash val="solid"/>
              <a:round/>
              <a:headEnd type="none" w="med" len="med"/>
              <a:tailEnd type="triangle" w="med" len="med"/>
            </a:ln>
          </p:spPr>
        </p:cxnSp>
        <p:sp>
          <p:nvSpPr>
            <p:cNvPr id="202" name="Google Shape;202;p30"/>
            <p:cNvSpPr txBox="1"/>
            <p:nvPr/>
          </p:nvSpPr>
          <p:spPr>
            <a:xfrm rot="394242">
              <a:off x="2716651" y="1881640"/>
              <a:ext cx="3211596" cy="33851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0000FF"/>
                  </a:solidFill>
                </a:rPr>
                <a:t>ACK. Seq = </a:t>
              </a:r>
              <a:r>
                <a:rPr lang="en" sz="1000" i="1">
                  <a:solidFill>
                    <a:srgbClr val="0000FF"/>
                  </a:solidFill>
                </a:rPr>
                <a:t>x</a:t>
              </a:r>
              <a:r>
                <a:rPr lang="en" sz="1000">
                  <a:solidFill>
                    <a:srgbClr val="0000FF"/>
                  </a:solidFill>
                </a:rPr>
                <a:t>+1, Ack = </a:t>
              </a:r>
              <a:r>
                <a:rPr lang="en" sz="1000" i="1">
                  <a:solidFill>
                    <a:srgbClr val="0000FF"/>
                  </a:solidFill>
                </a:rPr>
                <a:t>y</a:t>
              </a:r>
              <a:r>
                <a:rPr lang="en" sz="1000">
                  <a:solidFill>
                    <a:srgbClr val="0000FF"/>
                  </a:solidFill>
                </a:rPr>
                <a:t>+1. Data, length </a:t>
              </a:r>
              <a:r>
                <a:rPr lang="en" sz="1000" i="1">
                  <a:solidFill>
                    <a:srgbClr val="0000FF"/>
                  </a:solidFill>
                </a:rPr>
                <a:t>A</a:t>
              </a:r>
              <a:r>
                <a:rPr lang="en" sz="1000">
                  <a:solidFill>
                    <a:srgbClr val="0000FF"/>
                  </a:solidFill>
                </a:rPr>
                <a:t> </a:t>
              </a:r>
              <a:endParaRPr sz="1000">
                <a:solidFill>
                  <a:srgbClr val="0000FF"/>
                </a:solidFill>
              </a:endParaRPr>
            </a:p>
          </p:txBody>
        </p:sp>
      </p:grpSp>
      <p:grpSp>
        <p:nvGrpSpPr>
          <p:cNvPr id="203" name="Google Shape;203;p30"/>
          <p:cNvGrpSpPr/>
          <p:nvPr/>
        </p:nvGrpSpPr>
        <p:grpSpPr>
          <a:xfrm>
            <a:off x="2723175" y="2266505"/>
            <a:ext cx="3273000" cy="743700"/>
            <a:chOff x="2723175" y="2266505"/>
            <a:chExt cx="3273000" cy="743700"/>
          </a:xfrm>
        </p:grpSpPr>
        <p:cxnSp>
          <p:nvCxnSpPr>
            <p:cNvPr id="204" name="Google Shape;204;p30"/>
            <p:cNvCxnSpPr/>
            <p:nvPr/>
          </p:nvCxnSpPr>
          <p:spPr>
            <a:xfrm flipH="1">
              <a:off x="2723175" y="2531625"/>
              <a:ext cx="3273000" cy="453900"/>
            </a:xfrm>
            <a:prstGeom prst="straightConnector1">
              <a:avLst/>
            </a:prstGeom>
            <a:noFill/>
            <a:ln w="19050" cap="flat" cmpd="sng">
              <a:solidFill>
                <a:srgbClr val="38761D"/>
              </a:solidFill>
              <a:prstDash val="solid"/>
              <a:round/>
              <a:headEnd type="none" w="med" len="med"/>
              <a:tailEnd type="triangle" w="med" len="med"/>
            </a:ln>
          </p:spPr>
        </p:cxnSp>
        <p:sp>
          <p:nvSpPr>
            <p:cNvPr id="205" name="Google Shape;205;p30"/>
            <p:cNvSpPr txBox="1"/>
            <p:nvPr/>
          </p:nvSpPr>
          <p:spPr>
            <a:xfrm rot="-471777">
              <a:off x="2833270" y="2469051"/>
              <a:ext cx="2984560" cy="33860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000">
                  <a:solidFill>
                    <a:srgbClr val="38761D"/>
                  </a:solidFill>
                </a:rPr>
                <a:t>ACK. Seq = y+1, Ack = x+1+</a:t>
              </a:r>
              <a:r>
                <a:rPr lang="en" sz="1000" i="1">
                  <a:solidFill>
                    <a:srgbClr val="38761D"/>
                  </a:solidFill>
                </a:rPr>
                <a:t>A</a:t>
              </a:r>
              <a:r>
                <a:rPr lang="en" sz="1000">
                  <a:solidFill>
                    <a:srgbClr val="38761D"/>
                  </a:solidFill>
                </a:rPr>
                <a:t>. Data, length </a:t>
              </a:r>
              <a:r>
                <a:rPr lang="en" sz="1000" i="1">
                  <a:solidFill>
                    <a:srgbClr val="38761D"/>
                  </a:solidFill>
                </a:rPr>
                <a:t>B</a:t>
              </a:r>
              <a:endParaRPr sz="1000" i="1">
                <a:solidFill>
                  <a:srgbClr val="38761D"/>
                </a:solidFill>
              </a:endParaRPr>
            </a:p>
          </p:txBody>
        </p:sp>
      </p:grpSp>
      <p:grpSp>
        <p:nvGrpSpPr>
          <p:cNvPr id="206" name="Google Shape;206;p30"/>
          <p:cNvGrpSpPr/>
          <p:nvPr/>
        </p:nvGrpSpPr>
        <p:grpSpPr>
          <a:xfrm>
            <a:off x="2715099" y="2919049"/>
            <a:ext cx="3281176" cy="694200"/>
            <a:chOff x="2715099" y="2919049"/>
            <a:chExt cx="3281176" cy="694200"/>
          </a:xfrm>
        </p:grpSpPr>
        <p:cxnSp>
          <p:nvCxnSpPr>
            <p:cNvPr id="207" name="Google Shape;207;p30"/>
            <p:cNvCxnSpPr/>
            <p:nvPr/>
          </p:nvCxnSpPr>
          <p:spPr>
            <a:xfrm>
              <a:off x="2736775" y="3240850"/>
              <a:ext cx="3259500" cy="343800"/>
            </a:xfrm>
            <a:prstGeom prst="straightConnector1">
              <a:avLst/>
            </a:prstGeom>
            <a:noFill/>
            <a:ln w="19050" cap="flat" cmpd="sng">
              <a:solidFill>
                <a:srgbClr val="0000FF"/>
              </a:solidFill>
              <a:prstDash val="solid"/>
              <a:round/>
              <a:headEnd type="none" w="med" len="med"/>
              <a:tailEnd type="triangle" w="med" len="med"/>
            </a:ln>
          </p:spPr>
        </p:cxnSp>
        <p:sp>
          <p:nvSpPr>
            <p:cNvPr id="208" name="Google Shape;208;p30"/>
            <p:cNvSpPr txBox="1"/>
            <p:nvPr/>
          </p:nvSpPr>
          <p:spPr>
            <a:xfrm rot="394211">
              <a:off x="2724178" y="3096889"/>
              <a:ext cx="3127943" cy="33851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0000FF"/>
                  </a:solidFill>
                </a:rPr>
                <a:t>ACK. Seq = </a:t>
              </a:r>
              <a:r>
                <a:rPr lang="en" sz="1000" i="1">
                  <a:solidFill>
                    <a:srgbClr val="0000FF"/>
                  </a:solidFill>
                </a:rPr>
                <a:t>x</a:t>
              </a:r>
              <a:r>
                <a:rPr lang="en" sz="1000">
                  <a:solidFill>
                    <a:srgbClr val="0000FF"/>
                  </a:solidFill>
                </a:rPr>
                <a:t>+1+</a:t>
              </a:r>
              <a:r>
                <a:rPr lang="en" sz="1000" i="1">
                  <a:solidFill>
                    <a:srgbClr val="0000FF"/>
                  </a:solidFill>
                </a:rPr>
                <a:t>A</a:t>
              </a:r>
              <a:r>
                <a:rPr lang="en" sz="1000">
                  <a:solidFill>
                    <a:srgbClr val="0000FF"/>
                  </a:solidFill>
                </a:rPr>
                <a:t>, Ack = </a:t>
              </a:r>
              <a:r>
                <a:rPr lang="en" sz="1000" i="1">
                  <a:solidFill>
                    <a:srgbClr val="0000FF"/>
                  </a:solidFill>
                </a:rPr>
                <a:t>y</a:t>
              </a:r>
              <a:r>
                <a:rPr lang="en" sz="1000">
                  <a:solidFill>
                    <a:srgbClr val="0000FF"/>
                  </a:solidFill>
                </a:rPr>
                <a:t>+1+</a:t>
              </a:r>
              <a:r>
                <a:rPr lang="en" sz="1000" i="1">
                  <a:solidFill>
                    <a:srgbClr val="0000FF"/>
                  </a:solidFill>
                </a:rPr>
                <a:t>B</a:t>
              </a:r>
              <a:r>
                <a:rPr lang="en" sz="1000">
                  <a:solidFill>
                    <a:srgbClr val="0000FF"/>
                  </a:solidFill>
                </a:rPr>
                <a:t>. Data, length </a:t>
              </a:r>
              <a:r>
                <a:rPr lang="en" sz="1000" i="1">
                  <a:solidFill>
                    <a:srgbClr val="0000FF"/>
                  </a:solidFill>
                </a:rPr>
                <a:t>C</a:t>
              </a:r>
              <a:r>
                <a:rPr lang="en" sz="1000">
                  <a:solidFill>
                    <a:srgbClr val="0000FF"/>
                  </a:solidFill>
                </a:rPr>
                <a:t> </a:t>
              </a:r>
              <a:endParaRPr sz="1100">
                <a:solidFill>
                  <a:srgbClr val="0000FF"/>
                </a:solidFill>
              </a:endParaRPr>
            </a:p>
          </p:txBody>
        </p:sp>
      </p:grpSp>
      <p:grpSp>
        <p:nvGrpSpPr>
          <p:cNvPr id="209" name="Google Shape;209;p30"/>
          <p:cNvGrpSpPr/>
          <p:nvPr/>
        </p:nvGrpSpPr>
        <p:grpSpPr>
          <a:xfrm>
            <a:off x="2665074" y="3615948"/>
            <a:ext cx="3331101" cy="787800"/>
            <a:chOff x="2665074" y="3615948"/>
            <a:chExt cx="3331101" cy="787800"/>
          </a:xfrm>
        </p:grpSpPr>
        <p:cxnSp>
          <p:nvCxnSpPr>
            <p:cNvPr id="210" name="Google Shape;210;p30"/>
            <p:cNvCxnSpPr/>
            <p:nvPr/>
          </p:nvCxnSpPr>
          <p:spPr>
            <a:xfrm flipH="1">
              <a:off x="2723175" y="3903225"/>
              <a:ext cx="3273000" cy="453900"/>
            </a:xfrm>
            <a:prstGeom prst="straightConnector1">
              <a:avLst/>
            </a:prstGeom>
            <a:noFill/>
            <a:ln w="19050" cap="flat" cmpd="sng">
              <a:solidFill>
                <a:srgbClr val="38761D"/>
              </a:solidFill>
              <a:prstDash val="solid"/>
              <a:round/>
              <a:headEnd type="none" w="med" len="med"/>
              <a:tailEnd type="triangle" w="med" len="med"/>
            </a:ln>
          </p:spPr>
        </p:cxnSp>
        <p:sp>
          <p:nvSpPr>
            <p:cNvPr id="211" name="Google Shape;211;p30"/>
            <p:cNvSpPr txBox="1"/>
            <p:nvPr/>
          </p:nvSpPr>
          <p:spPr>
            <a:xfrm rot="-471582">
              <a:off x="2672635" y="3840565"/>
              <a:ext cx="3308278" cy="33856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38761D"/>
                  </a:solidFill>
                </a:rPr>
                <a:t>ACK. Seq = </a:t>
              </a:r>
              <a:r>
                <a:rPr lang="en" sz="1000" i="1">
                  <a:solidFill>
                    <a:srgbClr val="38761D"/>
                  </a:solidFill>
                </a:rPr>
                <a:t>y</a:t>
              </a:r>
              <a:r>
                <a:rPr lang="en" sz="1000">
                  <a:solidFill>
                    <a:srgbClr val="38761D"/>
                  </a:solidFill>
                </a:rPr>
                <a:t>+1+</a:t>
              </a:r>
              <a:r>
                <a:rPr lang="en" sz="1000" i="1">
                  <a:solidFill>
                    <a:srgbClr val="38761D"/>
                  </a:solidFill>
                </a:rPr>
                <a:t>B</a:t>
              </a:r>
              <a:r>
                <a:rPr lang="en" sz="1000">
                  <a:solidFill>
                    <a:srgbClr val="38761D"/>
                  </a:solidFill>
                </a:rPr>
                <a:t>, Ack = </a:t>
              </a:r>
              <a:r>
                <a:rPr lang="en" sz="1000" i="1">
                  <a:solidFill>
                    <a:srgbClr val="38761D"/>
                  </a:solidFill>
                </a:rPr>
                <a:t>x</a:t>
              </a:r>
              <a:r>
                <a:rPr lang="en" sz="1000">
                  <a:solidFill>
                    <a:srgbClr val="38761D"/>
                  </a:solidFill>
                </a:rPr>
                <a:t>+1+</a:t>
              </a:r>
              <a:r>
                <a:rPr lang="en" sz="1000" i="1">
                  <a:solidFill>
                    <a:srgbClr val="38761D"/>
                  </a:solidFill>
                </a:rPr>
                <a:t>A</a:t>
              </a:r>
              <a:r>
                <a:rPr lang="en" sz="1000">
                  <a:solidFill>
                    <a:srgbClr val="38761D"/>
                  </a:solidFill>
                </a:rPr>
                <a:t>+</a:t>
              </a:r>
              <a:r>
                <a:rPr lang="en" sz="1000" i="1">
                  <a:solidFill>
                    <a:srgbClr val="38761D"/>
                  </a:solidFill>
                </a:rPr>
                <a:t>C</a:t>
              </a:r>
              <a:r>
                <a:rPr lang="en" sz="1000">
                  <a:solidFill>
                    <a:srgbClr val="38761D"/>
                  </a:solidFill>
                </a:rPr>
                <a:t>. Data, length </a:t>
              </a:r>
              <a:r>
                <a:rPr lang="en" sz="1000" i="1">
                  <a:solidFill>
                    <a:srgbClr val="38761D"/>
                  </a:solidFill>
                </a:rPr>
                <a:t>D</a:t>
              </a:r>
              <a:r>
                <a:rPr lang="en" sz="1000">
                  <a:solidFill>
                    <a:srgbClr val="38761D"/>
                  </a:solidFill>
                </a:rPr>
                <a:t> </a:t>
              </a:r>
              <a:endParaRPr sz="1000">
                <a:solidFill>
                  <a:srgbClr val="38761D"/>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TCP: Retransmission</a:t>
            </a:r>
            <a:endParaRPr/>
          </a:p>
        </p:txBody>
      </p:sp>
      <p:sp>
        <p:nvSpPr>
          <p:cNvPr id="217" name="Google Shape;217;p3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If a packet is dropped (lost in transit):</a:t>
            </a:r>
            <a:endParaRPr/>
          </a:p>
          <a:p>
            <a:pPr marL="914400" lvl="1" indent="-317500" algn="l" rtl="0">
              <a:spcBef>
                <a:spcPts val="0"/>
              </a:spcBef>
              <a:spcAft>
                <a:spcPts val="0"/>
              </a:spcAft>
              <a:buSzPts val="1400"/>
              <a:buChar char="○"/>
            </a:pPr>
            <a:r>
              <a:rPr lang="en"/>
              <a:t>The recipient will not send an ACK, so the sender will not receive the ACK</a:t>
            </a:r>
            <a:endParaRPr/>
          </a:p>
          <a:p>
            <a:pPr marL="914400" lvl="1" indent="-317500" algn="l" rtl="0">
              <a:spcBef>
                <a:spcPts val="0"/>
              </a:spcBef>
              <a:spcAft>
                <a:spcPts val="0"/>
              </a:spcAft>
              <a:buSzPts val="1400"/>
              <a:buChar char="○"/>
            </a:pPr>
            <a:r>
              <a:rPr lang="en"/>
              <a:t>The sender repeatedly tries to send the packet again until it receives the ACK</a:t>
            </a:r>
            <a:endParaRPr/>
          </a:p>
          <a:p>
            <a:pPr marL="457200" lvl="0" indent="-342900" algn="l" rtl="0">
              <a:spcBef>
                <a:spcPts val="0"/>
              </a:spcBef>
              <a:spcAft>
                <a:spcPts val="0"/>
              </a:spcAft>
              <a:buSzPts val="1800"/>
              <a:buChar char="●"/>
            </a:pPr>
            <a:r>
              <a:rPr lang="en"/>
              <a:t>If a packet is received, but the ACK is dropped:</a:t>
            </a:r>
            <a:endParaRPr/>
          </a:p>
          <a:p>
            <a:pPr marL="914400" lvl="1" indent="-317500" algn="l" rtl="0">
              <a:spcBef>
                <a:spcPts val="0"/>
              </a:spcBef>
              <a:spcAft>
                <a:spcPts val="0"/>
              </a:spcAft>
              <a:buSzPts val="1400"/>
              <a:buChar char="○"/>
            </a:pPr>
            <a:r>
              <a:rPr lang="en"/>
              <a:t>The sender tries to send the packet again since it didn’t receive the ACK</a:t>
            </a:r>
            <a:endParaRPr/>
          </a:p>
          <a:p>
            <a:pPr marL="914400" lvl="1" indent="-317500" algn="l" rtl="0">
              <a:spcBef>
                <a:spcPts val="0"/>
              </a:spcBef>
              <a:spcAft>
                <a:spcPts val="0"/>
              </a:spcAft>
              <a:buSzPts val="1400"/>
              <a:buChar char="○"/>
            </a:pPr>
            <a:r>
              <a:rPr lang="en"/>
              <a:t>The recipient ignores the duplicate data and sends the ACK again</a:t>
            </a:r>
            <a:endParaRPr/>
          </a:p>
          <a:p>
            <a:pPr marL="457200" lvl="0" indent="-342900" algn="l" rtl="0">
              <a:spcBef>
                <a:spcPts val="0"/>
              </a:spcBef>
              <a:spcAft>
                <a:spcPts val="0"/>
              </a:spcAft>
              <a:buSzPts val="1800"/>
              <a:buChar char="●"/>
            </a:pPr>
            <a:r>
              <a:rPr lang="en"/>
              <a:t>When packets are dropped in TCP, TCP assumes that there is congestion and sends the data at a slower rate</a:t>
            </a:r>
            <a:endParaRPr/>
          </a:p>
        </p:txBody>
      </p:sp>
      <p:sp>
        <p:nvSpPr>
          <p:cNvPr id="218" name="Google Shape;218;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TCP: Ending/Aborting a Connection</a:t>
            </a:r>
            <a:endParaRPr/>
          </a:p>
        </p:txBody>
      </p:sp>
      <p:sp>
        <p:nvSpPr>
          <p:cNvPr id="224" name="Google Shape;224;p3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To </a:t>
            </a:r>
            <a:r>
              <a:rPr lang="en" b="1"/>
              <a:t>end</a:t>
            </a:r>
            <a:r>
              <a:rPr lang="en"/>
              <a:t> a connection, one side sends a packet with the FIN (finish) flag set, which should then be acknowledged</a:t>
            </a:r>
            <a:endParaRPr/>
          </a:p>
          <a:p>
            <a:pPr marL="914400" lvl="1" indent="-317500" algn="l" rtl="0">
              <a:spcBef>
                <a:spcPts val="0"/>
              </a:spcBef>
              <a:spcAft>
                <a:spcPts val="0"/>
              </a:spcAft>
              <a:buSzPts val="1400"/>
              <a:buChar char="○"/>
            </a:pPr>
            <a:r>
              <a:rPr lang="en"/>
              <a:t>This means “I will no longer be sending any more packets, but I will continue to receive packets”</a:t>
            </a:r>
            <a:endParaRPr/>
          </a:p>
          <a:p>
            <a:pPr marL="914400" lvl="1" indent="-317500" algn="l" rtl="0">
              <a:spcBef>
                <a:spcPts val="0"/>
              </a:spcBef>
              <a:spcAft>
                <a:spcPts val="0"/>
              </a:spcAft>
              <a:buSzPts val="1400"/>
              <a:buChar char="○"/>
            </a:pPr>
            <a:r>
              <a:rPr lang="en"/>
              <a:t>Once the other side is no longer sending packets, it sends a packet with the FIN flag set</a:t>
            </a:r>
            <a:endParaRPr/>
          </a:p>
          <a:p>
            <a:pPr marL="457200" lvl="0" indent="-342900" algn="l" rtl="0">
              <a:spcBef>
                <a:spcPts val="0"/>
              </a:spcBef>
              <a:spcAft>
                <a:spcPts val="0"/>
              </a:spcAft>
              <a:buSzPts val="1800"/>
              <a:buChar char="●"/>
            </a:pPr>
            <a:r>
              <a:rPr lang="en"/>
              <a:t>To </a:t>
            </a:r>
            <a:r>
              <a:rPr lang="en" b="1"/>
              <a:t>abort</a:t>
            </a:r>
            <a:r>
              <a:rPr lang="en"/>
              <a:t> a connection, one side sends a packet with the RST (reset) flag set</a:t>
            </a:r>
            <a:endParaRPr/>
          </a:p>
          <a:p>
            <a:pPr marL="914400" lvl="1" indent="-317500" algn="l" rtl="0">
              <a:spcBef>
                <a:spcPts val="0"/>
              </a:spcBef>
              <a:spcAft>
                <a:spcPts val="0"/>
              </a:spcAft>
              <a:buSzPts val="1400"/>
              <a:buChar char="○"/>
            </a:pPr>
            <a:r>
              <a:rPr lang="en"/>
              <a:t>This means “I will no longer be sending nor receiving packets on this connection”</a:t>
            </a:r>
            <a:endParaRPr/>
          </a:p>
          <a:p>
            <a:pPr marL="914400" lvl="1" indent="-317500" algn="l" rtl="0">
              <a:spcBef>
                <a:spcPts val="0"/>
              </a:spcBef>
              <a:spcAft>
                <a:spcPts val="0"/>
              </a:spcAft>
              <a:buSzPts val="1400"/>
              <a:buChar char="○"/>
            </a:pPr>
            <a:r>
              <a:rPr lang="en"/>
              <a:t>RST packets are not acknowledged since they usually mean that something went wrong</a:t>
            </a:r>
            <a:endParaRPr/>
          </a:p>
        </p:txBody>
      </p:sp>
      <p:sp>
        <p:nvSpPr>
          <p:cNvPr id="225" name="Google Shape;225;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TCP Flags</a:t>
            </a:r>
            <a:endParaRPr/>
          </a:p>
        </p:txBody>
      </p:sp>
      <p:sp>
        <p:nvSpPr>
          <p:cNvPr id="231" name="Google Shape;231;p3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ACK</a:t>
            </a:r>
            <a:endParaRPr/>
          </a:p>
          <a:p>
            <a:pPr marL="914400" lvl="1" indent="-317500" algn="l" rtl="0">
              <a:spcBef>
                <a:spcPts val="0"/>
              </a:spcBef>
              <a:spcAft>
                <a:spcPts val="0"/>
              </a:spcAft>
              <a:buSzPts val="1400"/>
              <a:buChar char="○"/>
            </a:pPr>
            <a:r>
              <a:rPr lang="en"/>
              <a:t>Indicator that the user is acknowledging the receipt of something (in the ack number)</a:t>
            </a:r>
            <a:endParaRPr/>
          </a:p>
          <a:p>
            <a:pPr marL="914400" lvl="1" indent="-317500" algn="l" rtl="0">
              <a:spcBef>
                <a:spcPts val="0"/>
              </a:spcBef>
              <a:spcAft>
                <a:spcPts val="0"/>
              </a:spcAft>
              <a:buSzPts val="1400"/>
              <a:buChar char="○"/>
            </a:pPr>
            <a:r>
              <a:rPr lang="en"/>
              <a:t>Pretty much always set except the very first packet </a:t>
            </a:r>
            <a:endParaRPr/>
          </a:p>
          <a:p>
            <a:pPr marL="457200" lvl="0" indent="-342900" algn="l" rtl="0">
              <a:spcBef>
                <a:spcPts val="0"/>
              </a:spcBef>
              <a:spcAft>
                <a:spcPts val="0"/>
              </a:spcAft>
              <a:buSzPts val="1800"/>
              <a:buChar char="●"/>
            </a:pPr>
            <a:r>
              <a:rPr lang="en"/>
              <a:t>SYN</a:t>
            </a:r>
            <a:endParaRPr/>
          </a:p>
          <a:p>
            <a:pPr marL="914400" lvl="1" indent="-317500" algn="l" rtl="0">
              <a:spcBef>
                <a:spcPts val="0"/>
              </a:spcBef>
              <a:spcAft>
                <a:spcPts val="0"/>
              </a:spcAft>
              <a:buSzPts val="1400"/>
              <a:buChar char="○"/>
            </a:pPr>
            <a:r>
              <a:rPr lang="en"/>
              <a:t>Indicator of the beginning of the connection</a:t>
            </a:r>
            <a:endParaRPr/>
          </a:p>
          <a:p>
            <a:pPr marL="457200" lvl="0" indent="-342900" algn="l" rtl="0">
              <a:spcBef>
                <a:spcPts val="0"/>
              </a:spcBef>
              <a:spcAft>
                <a:spcPts val="0"/>
              </a:spcAft>
              <a:buSzPts val="1800"/>
              <a:buChar char="●"/>
            </a:pPr>
            <a:r>
              <a:rPr lang="en"/>
              <a:t>FIN</a:t>
            </a:r>
            <a:endParaRPr/>
          </a:p>
          <a:p>
            <a:pPr marL="914400" lvl="1" indent="-317500" algn="l" rtl="0">
              <a:spcBef>
                <a:spcPts val="0"/>
              </a:spcBef>
              <a:spcAft>
                <a:spcPts val="0"/>
              </a:spcAft>
              <a:buSzPts val="1400"/>
              <a:buChar char="○"/>
            </a:pPr>
            <a:r>
              <a:rPr lang="en"/>
              <a:t>One way to end the connection</a:t>
            </a:r>
            <a:endParaRPr/>
          </a:p>
          <a:p>
            <a:pPr marL="914400" lvl="1" indent="-317500" algn="l" rtl="0">
              <a:spcBef>
                <a:spcPts val="0"/>
              </a:spcBef>
              <a:spcAft>
                <a:spcPts val="0"/>
              </a:spcAft>
              <a:buSzPts val="1400"/>
              <a:buChar char="○"/>
            </a:pPr>
            <a:r>
              <a:rPr lang="en"/>
              <a:t>Requires an acknowledgement</a:t>
            </a:r>
            <a:endParaRPr/>
          </a:p>
          <a:p>
            <a:pPr marL="914400" lvl="1" indent="-317500" algn="l" rtl="0">
              <a:spcBef>
                <a:spcPts val="0"/>
              </a:spcBef>
              <a:spcAft>
                <a:spcPts val="0"/>
              </a:spcAft>
              <a:buSzPts val="1400"/>
              <a:buChar char="○"/>
            </a:pPr>
            <a:r>
              <a:rPr lang="en"/>
              <a:t>No longer sending packets, but will continue to receive</a:t>
            </a:r>
            <a:endParaRPr/>
          </a:p>
          <a:p>
            <a:pPr marL="457200" lvl="0" indent="-342900" algn="l" rtl="0">
              <a:spcBef>
                <a:spcPts val="0"/>
              </a:spcBef>
              <a:spcAft>
                <a:spcPts val="0"/>
              </a:spcAft>
              <a:buSzPts val="1800"/>
              <a:buChar char="●"/>
            </a:pPr>
            <a:r>
              <a:rPr lang="en"/>
              <a:t>RST</a:t>
            </a:r>
            <a:endParaRPr/>
          </a:p>
          <a:p>
            <a:pPr marL="914400" lvl="1" indent="-317500" algn="l" rtl="0">
              <a:spcBef>
                <a:spcPts val="0"/>
              </a:spcBef>
              <a:spcAft>
                <a:spcPts val="0"/>
              </a:spcAft>
              <a:buSzPts val="1400"/>
              <a:buChar char="○"/>
            </a:pPr>
            <a:r>
              <a:rPr lang="en"/>
              <a:t>One way to end a connection</a:t>
            </a:r>
            <a:endParaRPr/>
          </a:p>
          <a:p>
            <a:pPr marL="914400" lvl="1" indent="-317500" algn="l" rtl="0">
              <a:spcBef>
                <a:spcPts val="0"/>
              </a:spcBef>
              <a:spcAft>
                <a:spcPts val="0"/>
              </a:spcAft>
              <a:buSzPts val="1400"/>
              <a:buChar char="○"/>
            </a:pPr>
            <a:r>
              <a:rPr lang="en"/>
              <a:t>Does not require an acknowledgement</a:t>
            </a:r>
            <a:endParaRPr/>
          </a:p>
          <a:p>
            <a:pPr marL="914400" lvl="1" indent="-317500" algn="l" rtl="0">
              <a:spcBef>
                <a:spcPts val="0"/>
              </a:spcBef>
              <a:spcAft>
                <a:spcPts val="0"/>
              </a:spcAft>
              <a:buSzPts val="1400"/>
              <a:buChar char="○"/>
            </a:pPr>
            <a:r>
              <a:rPr lang="en"/>
              <a:t>No longer sending or receiving packets</a:t>
            </a:r>
            <a:endParaRPr/>
          </a:p>
        </p:txBody>
      </p:sp>
      <p:sp>
        <p:nvSpPr>
          <p:cNvPr id="232" name="Google Shape;232;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1">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1">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1">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1">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1">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1">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TCP Packet Structure</a:t>
            </a:r>
            <a:endParaRPr/>
          </a:p>
        </p:txBody>
      </p:sp>
      <p:sp>
        <p:nvSpPr>
          <p:cNvPr id="238" name="Google Shape;238;p3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a:t>TCP segment header</a:t>
            </a:r>
            <a:endParaRPr/>
          </a:p>
        </p:txBody>
      </p:sp>
      <p:graphicFrame>
        <p:nvGraphicFramePr>
          <p:cNvPr id="239" name="Google Shape;239;p34"/>
          <p:cNvGraphicFramePr/>
          <p:nvPr/>
        </p:nvGraphicFramePr>
        <p:xfrm>
          <a:off x="1032500" y="1203925"/>
          <a:ext cx="7079000" cy="3154500"/>
        </p:xfrm>
        <a:graphic>
          <a:graphicData uri="http://schemas.openxmlformats.org/drawingml/2006/table">
            <a:tbl>
              <a:tblPr>
                <a:noFill/>
                <a:tableStyleId>{A348CFEC-60BF-4662-BA17-07C2758C695D}</a:tableStyleId>
              </a:tblPr>
              <a:tblGrid>
                <a:gridCol w="884875">
                  <a:extLst>
                    <a:ext uri="{9D8B030D-6E8A-4147-A177-3AD203B41FA5}">
                      <a16:colId xmlns:a16="http://schemas.microsoft.com/office/drawing/2014/main" val="20000"/>
                    </a:ext>
                  </a:extLst>
                </a:gridCol>
                <a:gridCol w="884875">
                  <a:extLst>
                    <a:ext uri="{9D8B030D-6E8A-4147-A177-3AD203B41FA5}">
                      <a16:colId xmlns:a16="http://schemas.microsoft.com/office/drawing/2014/main" val="20001"/>
                    </a:ext>
                  </a:extLst>
                </a:gridCol>
                <a:gridCol w="884875">
                  <a:extLst>
                    <a:ext uri="{9D8B030D-6E8A-4147-A177-3AD203B41FA5}">
                      <a16:colId xmlns:a16="http://schemas.microsoft.com/office/drawing/2014/main" val="20002"/>
                    </a:ext>
                  </a:extLst>
                </a:gridCol>
                <a:gridCol w="884875">
                  <a:extLst>
                    <a:ext uri="{9D8B030D-6E8A-4147-A177-3AD203B41FA5}">
                      <a16:colId xmlns:a16="http://schemas.microsoft.com/office/drawing/2014/main" val="20003"/>
                    </a:ext>
                  </a:extLst>
                </a:gridCol>
                <a:gridCol w="884875">
                  <a:extLst>
                    <a:ext uri="{9D8B030D-6E8A-4147-A177-3AD203B41FA5}">
                      <a16:colId xmlns:a16="http://schemas.microsoft.com/office/drawing/2014/main" val="20004"/>
                    </a:ext>
                  </a:extLst>
                </a:gridCol>
                <a:gridCol w="884875">
                  <a:extLst>
                    <a:ext uri="{9D8B030D-6E8A-4147-A177-3AD203B41FA5}">
                      <a16:colId xmlns:a16="http://schemas.microsoft.com/office/drawing/2014/main" val="20005"/>
                    </a:ext>
                  </a:extLst>
                </a:gridCol>
                <a:gridCol w="884875">
                  <a:extLst>
                    <a:ext uri="{9D8B030D-6E8A-4147-A177-3AD203B41FA5}">
                      <a16:colId xmlns:a16="http://schemas.microsoft.com/office/drawing/2014/main" val="20006"/>
                    </a:ext>
                  </a:extLst>
                </a:gridCol>
                <a:gridCol w="884875">
                  <a:extLst>
                    <a:ext uri="{9D8B030D-6E8A-4147-A177-3AD203B41FA5}">
                      <a16:colId xmlns:a16="http://schemas.microsoft.com/office/drawing/2014/main" val="20007"/>
                    </a:ext>
                  </a:extLst>
                </a:gridCol>
              </a:tblGrid>
              <a:tr h="0">
                <a:tc gridSpan="4">
                  <a:txBody>
                    <a:bodyPr/>
                    <a:lstStyle/>
                    <a:p>
                      <a:pPr marL="0" lvl="0" indent="0" algn="ctr" rtl="0">
                        <a:spcBef>
                          <a:spcPts val="0"/>
                        </a:spcBef>
                        <a:spcAft>
                          <a:spcPts val="0"/>
                        </a:spcAft>
                        <a:buNone/>
                      </a:pPr>
                      <a:r>
                        <a:rPr lang="en" sz="1000" b="1"/>
                        <a:t>Source Port (16 bits)</a:t>
                      </a:r>
                      <a:endParaRPr sz="10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lvl="0" indent="0" algn="ctr" rtl="0">
                        <a:spcBef>
                          <a:spcPts val="0"/>
                        </a:spcBef>
                        <a:spcAft>
                          <a:spcPts val="0"/>
                        </a:spcAft>
                        <a:buNone/>
                      </a:pPr>
                      <a:r>
                        <a:rPr lang="en" sz="1000" b="1"/>
                        <a:t>Destination Port (16 bits)</a:t>
                      </a:r>
                      <a:endParaRPr sz="10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gridSpan="8">
                  <a:txBody>
                    <a:bodyPr/>
                    <a:lstStyle/>
                    <a:p>
                      <a:pPr marL="0" lvl="0" indent="0" algn="ctr" rtl="0">
                        <a:spcBef>
                          <a:spcPts val="0"/>
                        </a:spcBef>
                        <a:spcAft>
                          <a:spcPts val="0"/>
                        </a:spcAft>
                        <a:buNone/>
                      </a:pPr>
                      <a:r>
                        <a:rPr lang="en" sz="1000" b="1"/>
                        <a:t>Sequence Number (32 bits)</a:t>
                      </a:r>
                      <a:endParaRPr sz="10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0">
                <a:tc gridSpan="8">
                  <a:txBody>
                    <a:bodyPr/>
                    <a:lstStyle/>
                    <a:p>
                      <a:pPr marL="0" lvl="0" indent="0" algn="ctr" rtl="0">
                        <a:spcBef>
                          <a:spcPts val="0"/>
                        </a:spcBef>
                        <a:spcAft>
                          <a:spcPts val="0"/>
                        </a:spcAft>
                        <a:buNone/>
                      </a:pPr>
                      <a:r>
                        <a:rPr lang="en" sz="1000" b="1"/>
                        <a:t>Acknowledgement Number (32 bits)</a:t>
                      </a:r>
                      <a:endParaRPr sz="10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000" b="1"/>
                        <a:t>Data Offset (4 bits)</a:t>
                      </a:r>
                      <a:endParaRPr sz="10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gridSpan="3">
                  <a:txBody>
                    <a:bodyPr/>
                    <a:lstStyle/>
                    <a:p>
                      <a:pPr marL="0" lvl="0" indent="0" algn="ctr" rtl="0">
                        <a:spcBef>
                          <a:spcPts val="0"/>
                        </a:spcBef>
                        <a:spcAft>
                          <a:spcPts val="0"/>
                        </a:spcAft>
                        <a:buNone/>
                      </a:pPr>
                      <a:r>
                        <a:rPr lang="en" sz="1000" b="1"/>
                        <a:t>Flags (12 bits)</a:t>
                      </a:r>
                      <a:endParaRPr sz="10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gridSpan="4">
                  <a:txBody>
                    <a:bodyPr/>
                    <a:lstStyle/>
                    <a:p>
                      <a:pPr marL="0" lvl="0" indent="0" algn="ctr" rtl="0">
                        <a:spcBef>
                          <a:spcPts val="0"/>
                        </a:spcBef>
                        <a:spcAft>
                          <a:spcPts val="0"/>
                        </a:spcAft>
                        <a:buNone/>
                      </a:pPr>
                      <a:r>
                        <a:rPr lang="en" sz="1000" b="1"/>
                        <a:t>Window Size (16 bits)</a:t>
                      </a:r>
                      <a:endParaRPr sz="10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0">
                <a:tc gridSpan="4">
                  <a:txBody>
                    <a:bodyPr/>
                    <a:lstStyle/>
                    <a:p>
                      <a:pPr marL="0" lvl="0" indent="0" algn="ctr" rtl="0">
                        <a:spcBef>
                          <a:spcPts val="0"/>
                        </a:spcBef>
                        <a:spcAft>
                          <a:spcPts val="0"/>
                        </a:spcAft>
                        <a:buNone/>
                      </a:pPr>
                      <a:r>
                        <a:rPr lang="en" sz="1000" b="1"/>
                        <a:t>Checksum (16 bits)</a:t>
                      </a:r>
                      <a:endParaRPr sz="10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lvl="0" indent="0" algn="ctr" rtl="0">
                        <a:spcBef>
                          <a:spcPts val="0"/>
                        </a:spcBef>
                        <a:spcAft>
                          <a:spcPts val="0"/>
                        </a:spcAft>
                        <a:buNone/>
                      </a:pPr>
                      <a:r>
                        <a:rPr lang="en" sz="1000" b="1"/>
                        <a:t>Urgent Pointer (16 bits)</a:t>
                      </a:r>
                      <a:endParaRPr sz="10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525775">
                <a:tc gridSpan="8">
                  <a:txBody>
                    <a:bodyPr/>
                    <a:lstStyle/>
                    <a:p>
                      <a:pPr marL="0" lvl="0" indent="0" algn="ctr" rtl="0">
                        <a:spcBef>
                          <a:spcPts val="0"/>
                        </a:spcBef>
                        <a:spcAft>
                          <a:spcPts val="0"/>
                        </a:spcAft>
                        <a:buNone/>
                      </a:pPr>
                      <a:r>
                        <a:rPr lang="en" sz="1000" b="1"/>
                        <a:t>Options (variable length)</a:t>
                      </a:r>
                      <a:endParaRPr sz="10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9CB9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800075">
                <a:tc gridSpan="8">
                  <a:txBody>
                    <a:bodyPr/>
                    <a:lstStyle/>
                    <a:p>
                      <a:pPr marL="0" lvl="0" indent="0" algn="ctr" rtl="0">
                        <a:spcBef>
                          <a:spcPts val="0"/>
                        </a:spcBef>
                        <a:spcAft>
                          <a:spcPts val="0"/>
                        </a:spcAft>
                        <a:buNone/>
                      </a:pPr>
                      <a:r>
                        <a:rPr lang="en" sz="1000" b="1"/>
                        <a:t>Data (variable length)</a:t>
                      </a:r>
                      <a:endParaRPr sz="10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4CC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bl>
          </a:graphicData>
        </a:graphic>
      </p:graphicFrame>
      <p:sp>
        <p:nvSpPr>
          <p:cNvPr id="240" name="Google Shape;240;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TCP Attacks </a:t>
            </a:r>
            <a:endParaRPr/>
          </a:p>
        </p:txBody>
      </p:sp>
      <p:sp>
        <p:nvSpPr>
          <p:cNvPr id="246" name="Google Shape;246;p3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TCP hijacking</a:t>
            </a:r>
            <a:r>
              <a:rPr lang="en" dirty="0"/>
              <a:t>: Tampering with an existing session to modify or inject data into a connection</a:t>
            </a:r>
            <a:endParaRPr dirty="0"/>
          </a:p>
          <a:p>
            <a:pPr marL="914400" lvl="1" indent="-317500" algn="l" rtl="0">
              <a:spcBef>
                <a:spcPts val="0"/>
              </a:spcBef>
              <a:spcAft>
                <a:spcPts val="0"/>
              </a:spcAft>
              <a:buSzPts val="1400"/>
              <a:buChar char="○"/>
            </a:pPr>
            <a:r>
              <a:rPr lang="en" b="1" dirty="0"/>
              <a:t>Data injection</a:t>
            </a:r>
            <a:r>
              <a:rPr lang="en" dirty="0"/>
              <a:t>: Spoofing packets to inject malicious data into a connection</a:t>
            </a:r>
            <a:endParaRPr dirty="0"/>
          </a:p>
          <a:p>
            <a:pPr marL="1371600" lvl="2" indent="-317500" algn="l" rtl="0">
              <a:spcBef>
                <a:spcPts val="0"/>
              </a:spcBef>
              <a:spcAft>
                <a:spcPts val="0"/>
              </a:spcAft>
              <a:buSzPts val="1400"/>
              <a:buChar char="■"/>
            </a:pPr>
            <a:r>
              <a:rPr lang="en" dirty="0"/>
              <a:t>Need to know: The sender’s sequence number</a:t>
            </a:r>
            <a:endParaRPr dirty="0"/>
          </a:p>
          <a:p>
            <a:pPr marL="1371600" lvl="2" indent="-317500" algn="l" rtl="0">
              <a:spcBef>
                <a:spcPts val="0"/>
              </a:spcBef>
              <a:spcAft>
                <a:spcPts val="0"/>
              </a:spcAft>
              <a:buSzPts val="1400"/>
              <a:buChar char="■"/>
            </a:pPr>
            <a:r>
              <a:rPr lang="en" dirty="0"/>
              <a:t>Easy for MITM and on-path attackers, but off-path attackers must guess 32-bit sequence number (called </a:t>
            </a:r>
            <a:r>
              <a:rPr lang="en" b="1" dirty="0"/>
              <a:t>blind injection/hijacking</a:t>
            </a:r>
            <a:r>
              <a:rPr lang="en" dirty="0"/>
              <a:t>, considered difficult)</a:t>
            </a:r>
            <a:endParaRPr dirty="0"/>
          </a:p>
          <a:p>
            <a:pPr marL="1371600" lvl="2" indent="-317500" algn="l" rtl="0">
              <a:spcBef>
                <a:spcPts val="0"/>
              </a:spcBef>
              <a:spcAft>
                <a:spcPts val="0"/>
              </a:spcAft>
              <a:buSzPts val="1400"/>
              <a:buChar char="■"/>
            </a:pPr>
            <a:r>
              <a:rPr lang="en" dirty="0"/>
              <a:t>For on-path attackers, this becomes a race condition since they must beat the server’s legitimate response</a:t>
            </a:r>
            <a:endParaRPr dirty="0"/>
          </a:p>
          <a:p>
            <a:pPr marL="914400" lvl="1" indent="-317500" algn="l" rtl="0">
              <a:spcBef>
                <a:spcPts val="0"/>
              </a:spcBef>
              <a:spcAft>
                <a:spcPts val="0"/>
              </a:spcAft>
              <a:buSzPts val="1400"/>
              <a:buChar char="○"/>
            </a:pPr>
            <a:r>
              <a:rPr lang="en" b="1" dirty="0"/>
              <a:t>RST injection</a:t>
            </a:r>
            <a:r>
              <a:rPr lang="en" dirty="0"/>
              <a:t>: Spoofing a RST packet to forcibly terminate a connection</a:t>
            </a:r>
            <a:endParaRPr dirty="0"/>
          </a:p>
          <a:p>
            <a:pPr marL="1371600" lvl="2" indent="-317500" algn="l" rtl="0">
              <a:spcBef>
                <a:spcPts val="0"/>
              </a:spcBef>
              <a:spcAft>
                <a:spcPts val="0"/>
              </a:spcAft>
              <a:buSzPts val="1400"/>
              <a:buChar char="■"/>
            </a:pPr>
            <a:r>
              <a:rPr lang="en" dirty="0"/>
              <a:t>Same requirements as packet injection, so easy for on-path and MITM attackers, but hard for off-path attackers</a:t>
            </a:r>
            <a:endParaRPr dirty="0"/>
          </a:p>
          <a:p>
            <a:pPr marL="1371600" lvl="2" indent="-317500" algn="l" rtl="0">
              <a:spcBef>
                <a:spcPts val="0"/>
              </a:spcBef>
              <a:spcAft>
                <a:spcPts val="0"/>
              </a:spcAft>
              <a:buSzPts val="1400"/>
              <a:buChar char="■"/>
            </a:pPr>
            <a:r>
              <a:rPr lang="en" dirty="0"/>
              <a:t>Often used in censorship scenarios to block access to sites</a:t>
            </a:r>
            <a:endParaRPr dirty="0"/>
          </a:p>
        </p:txBody>
      </p:sp>
      <p:sp>
        <p:nvSpPr>
          <p:cNvPr id="247" name="Google Shape;247;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TCP Data Injection</a:t>
            </a:r>
            <a:endParaRPr/>
          </a:p>
        </p:txBody>
      </p:sp>
      <p:sp>
        <p:nvSpPr>
          <p:cNvPr id="253" name="Google Shape;253;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
        <p:nvSpPr>
          <p:cNvPr id="254" name="Google Shape;254;p36"/>
          <p:cNvSpPr txBox="1"/>
          <p:nvPr/>
        </p:nvSpPr>
        <p:spPr>
          <a:xfrm>
            <a:off x="2396375" y="1361525"/>
            <a:ext cx="64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0000FF"/>
                </a:solidFill>
              </a:rPr>
              <a:t>Client</a:t>
            </a:r>
            <a:endParaRPr>
              <a:solidFill>
                <a:srgbClr val="0000FF"/>
              </a:solidFill>
            </a:endParaRPr>
          </a:p>
        </p:txBody>
      </p:sp>
      <p:sp>
        <p:nvSpPr>
          <p:cNvPr id="255" name="Google Shape;255;p36"/>
          <p:cNvSpPr txBox="1"/>
          <p:nvPr/>
        </p:nvSpPr>
        <p:spPr>
          <a:xfrm>
            <a:off x="5615625" y="1361525"/>
            <a:ext cx="71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38761D"/>
                </a:solidFill>
              </a:rPr>
              <a:t>Server</a:t>
            </a:r>
            <a:endParaRPr>
              <a:solidFill>
                <a:srgbClr val="38761D"/>
              </a:solidFill>
            </a:endParaRPr>
          </a:p>
        </p:txBody>
      </p:sp>
      <p:cxnSp>
        <p:nvCxnSpPr>
          <p:cNvPr id="256" name="Google Shape;256;p36"/>
          <p:cNvCxnSpPr>
            <a:stCxn id="254" idx="2"/>
          </p:cNvCxnSpPr>
          <p:nvPr/>
        </p:nvCxnSpPr>
        <p:spPr>
          <a:xfrm flipH="1">
            <a:off x="2709125" y="1761725"/>
            <a:ext cx="10500" cy="3093000"/>
          </a:xfrm>
          <a:prstGeom prst="straightConnector1">
            <a:avLst/>
          </a:prstGeom>
          <a:noFill/>
          <a:ln w="19050" cap="flat" cmpd="sng">
            <a:solidFill>
              <a:srgbClr val="0000FF"/>
            </a:solidFill>
            <a:prstDash val="solid"/>
            <a:round/>
            <a:headEnd type="none" w="med" len="med"/>
            <a:tailEnd type="none" w="med" len="med"/>
          </a:ln>
        </p:spPr>
      </p:cxnSp>
      <p:cxnSp>
        <p:nvCxnSpPr>
          <p:cNvPr id="257" name="Google Shape;257;p36"/>
          <p:cNvCxnSpPr/>
          <p:nvPr/>
        </p:nvCxnSpPr>
        <p:spPr>
          <a:xfrm flipH="1">
            <a:off x="5967375" y="1761725"/>
            <a:ext cx="10500" cy="3093000"/>
          </a:xfrm>
          <a:prstGeom prst="straightConnector1">
            <a:avLst/>
          </a:prstGeom>
          <a:noFill/>
          <a:ln w="19050" cap="flat" cmpd="sng">
            <a:solidFill>
              <a:srgbClr val="38761D"/>
            </a:solidFill>
            <a:prstDash val="solid"/>
            <a:round/>
            <a:headEnd type="none" w="med" len="med"/>
            <a:tailEnd type="none" w="med" len="med"/>
          </a:ln>
        </p:spPr>
      </p:cxnSp>
      <p:grpSp>
        <p:nvGrpSpPr>
          <p:cNvPr id="258" name="Google Shape;258;p36"/>
          <p:cNvGrpSpPr/>
          <p:nvPr/>
        </p:nvGrpSpPr>
        <p:grpSpPr>
          <a:xfrm>
            <a:off x="2707848" y="1699000"/>
            <a:ext cx="3288427" cy="703800"/>
            <a:chOff x="2707848" y="1699000"/>
            <a:chExt cx="3288427" cy="703800"/>
          </a:xfrm>
        </p:grpSpPr>
        <p:cxnSp>
          <p:nvCxnSpPr>
            <p:cNvPr id="259" name="Google Shape;259;p36"/>
            <p:cNvCxnSpPr/>
            <p:nvPr/>
          </p:nvCxnSpPr>
          <p:spPr>
            <a:xfrm>
              <a:off x="2736775" y="2021650"/>
              <a:ext cx="3259500" cy="343800"/>
            </a:xfrm>
            <a:prstGeom prst="straightConnector1">
              <a:avLst/>
            </a:prstGeom>
            <a:noFill/>
            <a:ln w="19050" cap="flat" cmpd="sng">
              <a:solidFill>
                <a:srgbClr val="0000FF"/>
              </a:solidFill>
              <a:prstDash val="solid"/>
              <a:round/>
              <a:headEnd type="none" w="med" len="med"/>
              <a:tailEnd type="triangle" w="med" len="med"/>
            </a:ln>
          </p:spPr>
        </p:cxnSp>
        <p:sp>
          <p:nvSpPr>
            <p:cNvPr id="260" name="Google Shape;260;p36"/>
            <p:cNvSpPr txBox="1"/>
            <p:nvPr/>
          </p:nvSpPr>
          <p:spPr>
            <a:xfrm rot="394242">
              <a:off x="2716651" y="1881640"/>
              <a:ext cx="3211596" cy="33851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0000FF"/>
                  </a:solidFill>
                </a:rPr>
                <a:t>ACK. Seq = </a:t>
              </a:r>
              <a:r>
                <a:rPr lang="en" sz="1000" i="1">
                  <a:solidFill>
                    <a:srgbClr val="0000FF"/>
                  </a:solidFill>
                </a:rPr>
                <a:t>x</a:t>
              </a:r>
              <a:r>
                <a:rPr lang="en" sz="1000">
                  <a:solidFill>
                    <a:srgbClr val="0000FF"/>
                  </a:solidFill>
                </a:rPr>
                <a:t>+1, Ack = </a:t>
              </a:r>
              <a:r>
                <a:rPr lang="en" sz="1000" i="1">
                  <a:solidFill>
                    <a:srgbClr val="0000FF"/>
                  </a:solidFill>
                </a:rPr>
                <a:t>y</a:t>
              </a:r>
              <a:r>
                <a:rPr lang="en" sz="1000">
                  <a:solidFill>
                    <a:srgbClr val="0000FF"/>
                  </a:solidFill>
                </a:rPr>
                <a:t>+1. Data, length </a:t>
              </a:r>
              <a:r>
                <a:rPr lang="en" sz="1000" i="1">
                  <a:solidFill>
                    <a:srgbClr val="0000FF"/>
                  </a:solidFill>
                </a:rPr>
                <a:t>A</a:t>
              </a:r>
              <a:r>
                <a:rPr lang="en" sz="1000">
                  <a:solidFill>
                    <a:srgbClr val="0000FF"/>
                  </a:solidFill>
                </a:rPr>
                <a:t> </a:t>
              </a:r>
              <a:endParaRPr sz="1000">
                <a:solidFill>
                  <a:srgbClr val="0000FF"/>
                </a:solidFill>
              </a:endParaRPr>
            </a:p>
          </p:txBody>
        </p:sp>
      </p:grpSp>
      <p:grpSp>
        <p:nvGrpSpPr>
          <p:cNvPr id="261" name="Google Shape;261;p36"/>
          <p:cNvGrpSpPr/>
          <p:nvPr/>
        </p:nvGrpSpPr>
        <p:grpSpPr>
          <a:xfrm>
            <a:off x="2723175" y="3760802"/>
            <a:ext cx="3320475" cy="773400"/>
            <a:chOff x="2723175" y="3760802"/>
            <a:chExt cx="3320475" cy="773400"/>
          </a:xfrm>
        </p:grpSpPr>
        <p:cxnSp>
          <p:nvCxnSpPr>
            <p:cNvPr id="262" name="Google Shape;262;p36"/>
            <p:cNvCxnSpPr/>
            <p:nvPr/>
          </p:nvCxnSpPr>
          <p:spPr>
            <a:xfrm flipH="1">
              <a:off x="2723175" y="4055625"/>
              <a:ext cx="3273000" cy="453900"/>
            </a:xfrm>
            <a:prstGeom prst="straightConnector1">
              <a:avLst/>
            </a:prstGeom>
            <a:noFill/>
            <a:ln w="19050" cap="flat" cmpd="sng">
              <a:solidFill>
                <a:srgbClr val="38761D"/>
              </a:solidFill>
              <a:prstDash val="solid"/>
              <a:round/>
              <a:headEnd type="none" w="med" len="med"/>
              <a:tailEnd type="triangle" w="med" len="med"/>
            </a:ln>
          </p:spPr>
        </p:cxnSp>
        <p:sp>
          <p:nvSpPr>
            <p:cNvPr id="263" name="Google Shape;263;p36"/>
            <p:cNvSpPr txBox="1"/>
            <p:nvPr/>
          </p:nvSpPr>
          <p:spPr>
            <a:xfrm rot="-471551">
              <a:off x="2832256" y="3978198"/>
              <a:ext cx="3203187" cy="33860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000">
                  <a:solidFill>
                    <a:srgbClr val="38761D"/>
                  </a:solidFill>
                </a:rPr>
                <a:t>ACK. Seq = </a:t>
              </a:r>
              <a:r>
                <a:rPr lang="en" sz="1000" i="1">
                  <a:solidFill>
                    <a:srgbClr val="38761D"/>
                  </a:solidFill>
                </a:rPr>
                <a:t>y</a:t>
              </a:r>
              <a:r>
                <a:rPr lang="en" sz="1000">
                  <a:solidFill>
                    <a:srgbClr val="38761D"/>
                  </a:solidFill>
                </a:rPr>
                <a:t>+1, Ack = </a:t>
              </a:r>
              <a:r>
                <a:rPr lang="en" sz="1000" i="1">
                  <a:solidFill>
                    <a:srgbClr val="38761D"/>
                  </a:solidFill>
                </a:rPr>
                <a:t>x</a:t>
              </a:r>
              <a:r>
                <a:rPr lang="en" sz="1000">
                  <a:solidFill>
                    <a:srgbClr val="38761D"/>
                  </a:solidFill>
                </a:rPr>
                <a:t>+1+</a:t>
              </a:r>
              <a:r>
                <a:rPr lang="en" sz="1000" i="1">
                  <a:solidFill>
                    <a:srgbClr val="38761D"/>
                  </a:solidFill>
                </a:rPr>
                <a:t>A</a:t>
              </a:r>
              <a:r>
                <a:rPr lang="en" sz="1000">
                  <a:solidFill>
                    <a:srgbClr val="38761D"/>
                  </a:solidFill>
                </a:rPr>
                <a:t>. </a:t>
              </a:r>
              <a:r>
                <a:rPr lang="en" sz="1000" b="1">
                  <a:solidFill>
                    <a:srgbClr val="38761D"/>
                  </a:solidFill>
                </a:rPr>
                <a:t>Real data</a:t>
              </a:r>
              <a:r>
                <a:rPr lang="en" sz="1000">
                  <a:solidFill>
                    <a:srgbClr val="38761D"/>
                  </a:solidFill>
                </a:rPr>
                <a:t>, length </a:t>
              </a:r>
              <a:r>
                <a:rPr lang="en" sz="1000" i="1">
                  <a:solidFill>
                    <a:srgbClr val="38761D"/>
                  </a:solidFill>
                </a:rPr>
                <a:t>B</a:t>
              </a:r>
              <a:r>
                <a:rPr lang="en" sz="1000">
                  <a:solidFill>
                    <a:srgbClr val="38761D"/>
                  </a:solidFill>
                </a:rPr>
                <a:t> </a:t>
              </a:r>
              <a:endParaRPr sz="1000">
                <a:solidFill>
                  <a:srgbClr val="38761D"/>
                </a:solidFill>
              </a:endParaRPr>
            </a:p>
          </p:txBody>
        </p:sp>
      </p:grpSp>
      <p:grpSp>
        <p:nvGrpSpPr>
          <p:cNvPr id="264" name="Google Shape;264;p36"/>
          <p:cNvGrpSpPr/>
          <p:nvPr/>
        </p:nvGrpSpPr>
        <p:grpSpPr>
          <a:xfrm>
            <a:off x="39650" y="2825950"/>
            <a:ext cx="3478500" cy="1318800"/>
            <a:chOff x="39650" y="2825950"/>
            <a:chExt cx="3478500" cy="1318800"/>
          </a:xfrm>
        </p:grpSpPr>
        <p:sp>
          <p:nvSpPr>
            <p:cNvPr id="265" name="Google Shape;265;p36"/>
            <p:cNvSpPr txBox="1"/>
            <p:nvPr/>
          </p:nvSpPr>
          <p:spPr>
            <a:xfrm>
              <a:off x="39650" y="2825950"/>
              <a:ext cx="2440200" cy="10467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This packet will be ignored by the client since the client already processed the malicious packet!</a:t>
              </a:r>
              <a:endParaRPr>
                <a:solidFill>
                  <a:schemeClr val="dk1"/>
                </a:solidFill>
              </a:endParaRPr>
            </a:p>
          </p:txBody>
        </p:sp>
        <p:cxnSp>
          <p:nvCxnSpPr>
            <p:cNvPr id="266" name="Google Shape;266;p36"/>
            <p:cNvCxnSpPr>
              <a:stCxn id="265" idx="2"/>
            </p:cNvCxnSpPr>
            <p:nvPr/>
          </p:nvCxnSpPr>
          <p:spPr>
            <a:xfrm>
              <a:off x="1259750" y="3872650"/>
              <a:ext cx="2258400" cy="272100"/>
            </a:xfrm>
            <a:prstGeom prst="straightConnector1">
              <a:avLst/>
            </a:prstGeom>
            <a:noFill/>
            <a:ln w="9525" cap="flat" cmpd="sng">
              <a:solidFill>
                <a:schemeClr val="dk2"/>
              </a:solidFill>
              <a:prstDash val="solid"/>
              <a:round/>
              <a:headEnd type="none" w="med" len="med"/>
              <a:tailEnd type="triangle" w="med" len="med"/>
            </a:ln>
          </p:spPr>
        </p:cxnSp>
      </p:grpSp>
      <p:grpSp>
        <p:nvGrpSpPr>
          <p:cNvPr id="267" name="Google Shape;267;p36"/>
          <p:cNvGrpSpPr/>
          <p:nvPr/>
        </p:nvGrpSpPr>
        <p:grpSpPr>
          <a:xfrm>
            <a:off x="2776425" y="2666376"/>
            <a:ext cx="2224200" cy="1092599"/>
            <a:chOff x="2776425" y="2666376"/>
            <a:chExt cx="2224200" cy="1092599"/>
          </a:xfrm>
        </p:grpSpPr>
        <p:sp>
          <p:nvSpPr>
            <p:cNvPr id="268" name="Google Shape;268;p36"/>
            <p:cNvSpPr txBox="1"/>
            <p:nvPr/>
          </p:nvSpPr>
          <p:spPr>
            <a:xfrm rot="-471571">
              <a:off x="2813463" y="2813422"/>
              <a:ext cx="2174123" cy="33860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000">
                  <a:solidFill>
                    <a:srgbClr val="FF0000"/>
                  </a:solidFill>
                </a:rPr>
                <a:t>Seq = </a:t>
              </a:r>
              <a:r>
                <a:rPr lang="en" sz="1000" i="1">
                  <a:solidFill>
                    <a:srgbClr val="FF0000"/>
                  </a:solidFill>
                </a:rPr>
                <a:t>y</a:t>
              </a:r>
              <a:r>
                <a:rPr lang="en" sz="1000">
                  <a:solidFill>
                    <a:srgbClr val="FF0000"/>
                  </a:solidFill>
                </a:rPr>
                <a:t>+1. </a:t>
              </a:r>
              <a:r>
                <a:rPr lang="en" sz="1000" b="1">
                  <a:solidFill>
                    <a:srgbClr val="FF0000"/>
                  </a:solidFill>
                </a:rPr>
                <a:t>Evil data</a:t>
              </a:r>
              <a:r>
                <a:rPr lang="en" sz="1000">
                  <a:solidFill>
                    <a:srgbClr val="FF0000"/>
                  </a:solidFill>
                </a:rPr>
                <a:t>, length </a:t>
              </a:r>
              <a:r>
                <a:rPr lang="en" sz="1000" i="1">
                  <a:solidFill>
                    <a:srgbClr val="FF0000"/>
                  </a:solidFill>
                </a:rPr>
                <a:t>B</a:t>
              </a:r>
              <a:r>
                <a:rPr lang="en" sz="1000">
                  <a:solidFill>
                    <a:srgbClr val="FF0000"/>
                  </a:solidFill>
                </a:rPr>
                <a:t> </a:t>
              </a:r>
              <a:endParaRPr sz="1000">
                <a:solidFill>
                  <a:srgbClr val="FF0000"/>
                </a:solidFill>
              </a:endParaRPr>
            </a:p>
          </p:txBody>
        </p:sp>
        <p:sp>
          <p:nvSpPr>
            <p:cNvPr id="269" name="Google Shape;269;p36"/>
            <p:cNvSpPr/>
            <p:nvPr/>
          </p:nvSpPr>
          <p:spPr>
            <a:xfrm>
              <a:off x="2776425" y="3090450"/>
              <a:ext cx="1346740" cy="668525"/>
            </a:xfrm>
            <a:custGeom>
              <a:avLst/>
              <a:gdLst/>
              <a:ahLst/>
              <a:cxnLst/>
              <a:rect l="l" t="t" r="r" b="b"/>
              <a:pathLst>
                <a:path w="68580" h="26741" extrusionOk="0">
                  <a:moveTo>
                    <a:pt x="68580" y="0"/>
                  </a:moveTo>
                  <a:cubicBezTo>
                    <a:pt x="66088" y="2203"/>
                    <a:pt x="60433" y="9391"/>
                    <a:pt x="53630" y="13215"/>
                  </a:cubicBezTo>
                  <a:cubicBezTo>
                    <a:pt x="46827" y="17039"/>
                    <a:pt x="36702" y="20690"/>
                    <a:pt x="27764" y="22944"/>
                  </a:cubicBezTo>
                  <a:cubicBezTo>
                    <a:pt x="18826" y="25198"/>
                    <a:pt x="4627" y="26108"/>
                    <a:pt x="0" y="26741"/>
                  </a:cubicBezTo>
                </a:path>
              </a:pathLst>
            </a:custGeom>
            <a:noFill/>
            <a:ln w="19050" cap="flat" cmpd="sng">
              <a:solidFill>
                <a:srgbClr val="FF0000"/>
              </a:solidFill>
              <a:prstDash val="dash"/>
              <a:round/>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TCP Attacks </a:t>
            </a:r>
            <a:endParaRPr/>
          </a:p>
        </p:txBody>
      </p:sp>
      <p:sp>
        <p:nvSpPr>
          <p:cNvPr id="275" name="Google Shape;275;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TCP spoofing</a:t>
            </a:r>
            <a:r>
              <a:rPr lang="en" dirty="0"/>
              <a:t>: Spoofing a TCP connection to appear to come from another source IP address</a:t>
            </a:r>
            <a:endParaRPr dirty="0"/>
          </a:p>
          <a:p>
            <a:pPr marL="914400" lvl="1" indent="-317500" algn="l" rtl="0">
              <a:spcBef>
                <a:spcPts val="0"/>
              </a:spcBef>
              <a:spcAft>
                <a:spcPts val="0"/>
              </a:spcAft>
              <a:buSzPts val="1400"/>
              <a:buChar char="○"/>
            </a:pPr>
            <a:r>
              <a:rPr lang="en" dirty="0"/>
              <a:t>Need to know: Sequence number in the server’s response SYN-ACK packet</a:t>
            </a:r>
            <a:endParaRPr dirty="0"/>
          </a:p>
          <a:p>
            <a:pPr marL="914400" lvl="1" indent="-317500" algn="l" rtl="0">
              <a:spcBef>
                <a:spcPts val="0"/>
              </a:spcBef>
              <a:spcAft>
                <a:spcPts val="0"/>
              </a:spcAft>
              <a:buSzPts val="1400"/>
              <a:buChar char="○"/>
            </a:pPr>
            <a:r>
              <a:rPr lang="en" dirty="0"/>
              <a:t>Easy for MITM and on-path attackers, but off-path attackers must guess 32-bit sequence number (called </a:t>
            </a:r>
            <a:r>
              <a:rPr lang="en" b="1" dirty="0"/>
              <a:t>blind spoofing</a:t>
            </a:r>
            <a:r>
              <a:rPr lang="en" dirty="0"/>
              <a:t>, also considered difficult)</a:t>
            </a:r>
            <a:endParaRPr dirty="0"/>
          </a:p>
          <a:p>
            <a:pPr marL="914400" lvl="1" indent="-317500" algn="l" rtl="0">
              <a:spcBef>
                <a:spcPts val="0"/>
              </a:spcBef>
              <a:spcAft>
                <a:spcPts val="0"/>
              </a:spcAft>
              <a:buSzPts val="1400"/>
              <a:buChar char="○"/>
            </a:pPr>
            <a:r>
              <a:rPr lang="en" dirty="0"/>
              <a:t>For on-path attackers, this is a race condition, since the real client will send a RST upon receiving the server’s SYN-ACK!</a:t>
            </a:r>
            <a:endParaRPr dirty="0"/>
          </a:p>
        </p:txBody>
      </p:sp>
      <p:sp>
        <p:nvSpPr>
          <p:cNvPr id="276" name="Google Shape;276;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TCP Spoofing</a:t>
            </a:r>
            <a:endParaRPr/>
          </a:p>
        </p:txBody>
      </p:sp>
      <p:sp>
        <p:nvSpPr>
          <p:cNvPr id="282" name="Google Shape;282;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
        <p:nvSpPr>
          <p:cNvPr id="283" name="Google Shape;283;p38"/>
          <p:cNvSpPr txBox="1"/>
          <p:nvPr/>
        </p:nvSpPr>
        <p:spPr>
          <a:xfrm>
            <a:off x="2396375" y="1361525"/>
            <a:ext cx="64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0000FF"/>
                </a:solidFill>
              </a:rPr>
              <a:t>Client</a:t>
            </a:r>
            <a:endParaRPr>
              <a:solidFill>
                <a:srgbClr val="0000FF"/>
              </a:solidFill>
            </a:endParaRPr>
          </a:p>
        </p:txBody>
      </p:sp>
      <p:sp>
        <p:nvSpPr>
          <p:cNvPr id="284" name="Google Shape;284;p38"/>
          <p:cNvSpPr txBox="1"/>
          <p:nvPr/>
        </p:nvSpPr>
        <p:spPr>
          <a:xfrm>
            <a:off x="5615625" y="1361525"/>
            <a:ext cx="71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38761D"/>
                </a:solidFill>
              </a:rPr>
              <a:t>Server</a:t>
            </a:r>
            <a:endParaRPr>
              <a:solidFill>
                <a:srgbClr val="38761D"/>
              </a:solidFill>
            </a:endParaRPr>
          </a:p>
        </p:txBody>
      </p:sp>
      <p:cxnSp>
        <p:nvCxnSpPr>
          <p:cNvPr id="285" name="Google Shape;285;p38"/>
          <p:cNvCxnSpPr>
            <a:stCxn id="283" idx="2"/>
          </p:cNvCxnSpPr>
          <p:nvPr/>
        </p:nvCxnSpPr>
        <p:spPr>
          <a:xfrm flipH="1">
            <a:off x="2709125" y="1761725"/>
            <a:ext cx="10500" cy="3093000"/>
          </a:xfrm>
          <a:prstGeom prst="straightConnector1">
            <a:avLst/>
          </a:prstGeom>
          <a:noFill/>
          <a:ln w="19050" cap="flat" cmpd="sng">
            <a:solidFill>
              <a:srgbClr val="0000FF"/>
            </a:solidFill>
            <a:prstDash val="solid"/>
            <a:round/>
            <a:headEnd type="none" w="med" len="med"/>
            <a:tailEnd type="none" w="med" len="med"/>
          </a:ln>
        </p:spPr>
      </p:cxnSp>
      <p:cxnSp>
        <p:nvCxnSpPr>
          <p:cNvPr id="286" name="Google Shape;286;p38"/>
          <p:cNvCxnSpPr/>
          <p:nvPr/>
        </p:nvCxnSpPr>
        <p:spPr>
          <a:xfrm flipH="1">
            <a:off x="5967375" y="1761725"/>
            <a:ext cx="10500" cy="3093000"/>
          </a:xfrm>
          <a:prstGeom prst="straightConnector1">
            <a:avLst/>
          </a:prstGeom>
          <a:noFill/>
          <a:ln w="19050" cap="flat" cmpd="sng">
            <a:solidFill>
              <a:srgbClr val="38761D"/>
            </a:solidFill>
            <a:prstDash val="solid"/>
            <a:round/>
            <a:headEnd type="none" w="med" len="med"/>
            <a:tailEnd type="none" w="med" len="med"/>
          </a:ln>
        </p:spPr>
      </p:cxnSp>
      <p:grpSp>
        <p:nvGrpSpPr>
          <p:cNvPr id="287" name="Google Shape;287;p38"/>
          <p:cNvGrpSpPr/>
          <p:nvPr/>
        </p:nvGrpSpPr>
        <p:grpSpPr>
          <a:xfrm>
            <a:off x="2707848" y="3604000"/>
            <a:ext cx="3288427" cy="703800"/>
            <a:chOff x="2707848" y="3604000"/>
            <a:chExt cx="3288427" cy="703800"/>
          </a:xfrm>
        </p:grpSpPr>
        <p:cxnSp>
          <p:nvCxnSpPr>
            <p:cNvPr id="288" name="Google Shape;288;p38"/>
            <p:cNvCxnSpPr/>
            <p:nvPr/>
          </p:nvCxnSpPr>
          <p:spPr>
            <a:xfrm>
              <a:off x="2736775" y="3926650"/>
              <a:ext cx="3259500" cy="343800"/>
            </a:xfrm>
            <a:prstGeom prst="straightConnector1">
              <a:avLst/>
            </a:prstGeom>
            <a:noFill/>
            <a:ln w="19050" cap="flat" cmpd="sng">
              <a:solidFill>
                <a:srgbClr val="0000FF"/>
              </a:solidFill>
              <a:prstDash val="solid"/>
              <a:round/>
              <a:headEnd type="none" w="med" len="med"/>
              <a:tailEnd type="triangle" w="med" len="med"/>
            </a:ln>
          </p:spPr>
        </p:cxnSp>
        <p:sp>
          <p:nvSpPr>
            <p:cNvPr id="289" name="Google Shape;289;p38"/>
            <p:cNvSpPr txBox="1"/>
            <p:nvPr/>
          </p:nvSpPr>
          <p:spPr>
            <a:xfrm rot="394242">
              <a:off x="2716651" y="3786640"/>
              <a:ext cx="3211596" cy="33851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0000FF"/>
                  </a:solidFill>
                </a:rPr>
                <a:t>RST. Seq = </a:t>
              </a:r>
              <a:r>
                <a:rPr lang="en" sz="1000" i="1">
                  <a:solidFill>
                    <a:srgbClr val="0000FF"/>
                  </a:solidFill>
                </a:rPr>
                <a:t>x</a:t>
              </a:r>
              <a:r>
                <a:rPr lang="en" sz="1000">
                  <a:solidFill>
                    <a:srgbClr val="0000FF"/>
                  </a:solidFill>
                </a:rPr>
                <a:t>+1</a:t>
              </a:r>
              <a:endParaRPr sz="1000">
                <a:solidFill>
                  <a:srgbClr val="0000FF"/>
                </a:solidFill>
              </a:endParaRPr>
            </a:p>
          </p:txBody>
        </p:sp>
      </p:grpSp>
      <p:grpSp>
        <p:nvGrpSpPr>
          <p:cNvPr id="290" name="Google Shape;290;p38"/>
          <p:cNvGrpSpPr/>
          <p:nvPr/>
        </p:nvGrpSpPr>
        <p:grpSpPr>
          <a:xfrm>
            <a:off x="2723175" y="2084402"/>
            <a:ext cx="3320475" cy="773400"/>
            <a:chOff x="2723175" y="2084402"/>
            <a:chExt cx="3320475" cy="773400"/>
          </a:xfrm>
        </p:grpSpPr>
        <p:cxnSp>
          <p:nvCxnSpPr>
            <p:cNvPr id="291" name="Google Shape;291;p38"/>
            <p:cNvCxnSpPr/>
            <p:nvPr/>
          </p:nvCxnSpPr>
          <p:spPr>
            <a:xfrm flipH="1">
              <a:off x="2723175" y="2379225"/>
              <a:ext cx="3273000" cy="453900"/>
            </a:xfrm>
            <a:prstGeom prst="straightConnector1">
              <a:avLst/>
            </a:prstGeom>
            <a:noFill/>
            <a:ln w="19050" cap="flat" cmpd="sng">
              <a:solidFill>
                <a:srgbClr val="38761D"/>
              </a:solidFill>
              <a:prstDash val="solid"/>
              <a:round/>
              <a:headEnd type="none" w="med" len="med"/>
              <a:tailEnd type="triangle" w="med" len="med"/>
            </a:ln>
          </p:spPr>
        </p:cxnSp>
        <p:sp>
          <p:nvSpPr>
            <p:cNvPr id="292" name="Google Shape;292;p38"/>
            <p:cNvSpPr txBox="1"/>
            <p:nvPr/>
          </p:nvSpPr>
          <p:spPr>
            <a:xfrm rot="-471551">
              <a:off x="2832256" y="2301798"/>
              <a:ext cx="3203187" cy="33860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000">
                  <a:solidFill>
                    <a:srgbClr val="38761D"/>
                  </a:solidFill>
                </a:rPr>
                <a:t>SYN-ACK. Seq = </a:t>
              </a:r>
              <a:r>
                <a:rPr lang="en" sz="1000" i="1">
                  <a:solidFill>
                    <a:srgbClr val="38761D"/>
                  </a:solidFill>
                </a:rPr>
                <a:t>y</a:t>
              </a:r>
              <a:r>
                <a:rPr lang="en" sz="1000">
                  <a:solidFill>
                    <a:srgbClr val="38761D"/>
                  </a:solidFill>
                </a:rPr>
                <a:t>, Ack = </a:t>
              </a:r>
              <a:r>
                <a:rPr lang="en" sz="1000" i="1">
                  <a:solidFill>
                    <a:srgbClr val="38761D"/>
                  </a:solidFill>
                </a:rPr>
                <a:t>x</a:t>
              </a:r>
              <a:r>
                <a:rPr lang="en" sz="1000">
                  <a:solidFill>
                    <a:srgbClr val="38761D"/>
                  </a:solidFill>
                </a:rPr>
                <a:t>+1</a:t>
              </a:r>
              <a:endParaRPr sz="1000">
                <a:solidFill>
                  <a:srgbClr val="38761D"/>
                </a:solidFill>
              </a:endParaRPr>
            </a:p>
          </p:txBody>
        </p:sp>
      </p:grpSp>
      <p:grpSp>
        <p:nvGrpSpPr>
          <p:cNvPr id="293" name="Google Shape;293;p38"/>
          <p:cNvGrpSpPr/>
          <p:nvPr/>
        </p:nvGrpSpPr>
        <p:grpSpPr>
          <a:xfrm>
            <a:off x="2707848" y="1109575"/>
            <a:ext cx="3229200" cy="1169975"/>
            <a:chOff x="2707848" y="1109575"/>
            <a:chExt cx="3229200" cy="1169975"/>
          </a:xfrm>
        </p:grpSpPr>
        <p:sp>
          <p:nvSpPr>
            <p:cNvPr id="294" name="Google Shape;294;p38"/>
            <p:cNvSpPr txBox="1"/>
            <p:nvPr/>
          </p:nvSpPr>
          <p:spPr>
            <a:xfrm rot="394242">
              <a:off x="2716651" y="1292215"/>
              <a:ext cx="3211596" cy="33851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FF0000"/>
                  </a:solidFill>
                </a:rPr>
                <a:t>SYN. Seq = </a:t>
              </a:r>
              <a:r>
                <a:rPr lang="en" sz="1000" i="1">
                  <a:solidFill>
                    <a:srgbClr val="FF0000"/>
                  </a:solidFill>
                </a:rPr>
                <a:t>x</a:t>
              </a:r>
              <a:endParaRPr sz="1000">
                <a:solidFill>
                  <a:srgbClr val="FF0000"/>
                </a:solidFill>
              </a:endParaRPr>
            </a:p>
          </p:txBody>
        </p:sp>
        <p:sp>
          <p:nvSpPr>
            <p:cNvPr id="295" name="Google Shape;295;p38"/>
            <p:cNvSpPr/>
            <p:nvPr/>
          </p:nvSpPr>
          <p:spPr>
            <a:xfrm>
              <a:off x="4194300" y="1632900"/>
              <a:ext cx="1625500" cy="646650"/>
            </a:xfrm>
            <a:custGeom>
              <a:avLst/>
              <a:gdLst/>
              <a:ahLst/>
              <a:cxnLst/>
              <a:rect l="l" t="t" r="r" b="b"/>
              <a:pathLst>
                <a:path w="65020" h="25866" extrusionOk="0">
                  <a:moveTo>
                    <a:pt x="0" y="0"/>
                  </a:moveTo>
                  <a:cubicBezTo>
                    <a:pt x="3441" y="2610"/>
                    <a:pt x="13289" y="11786"/>
                    <a:pt x="20645" y="15662"/>
                  </a:cubicBezTo>
                  <a:cubicBezTo>
                    <a:pt x="28001" y="19538"/>
                    <a:pt x="36742" y="21554"/>
                    <a:pt x="44138" y="23255"/>
                  </a:cubicBezTo>
                  <a:cubicBezTo>
                    <a:pt x="51534" y="24956"/>
                    <a:pt x="61540" y="25431"/>
                    <a:pt x="65020" y="25866"/>
                  </a:cubicBezTo>
                </a:path>
              </a:pathLst>
            </a:custGeom>
            <a:noFill/>
            <a:ln w="19050" cap="flat" cmpd="sng">
              <a:solidFill>
                <a:srgbClr val="FF0000"/>
              </a:solidFill>
              <a:prstDash val="dash"/>
              <a:round/>
              <a:headEnd type="none" w="med" len="med"/>
              <a:tailEnd type="triangle" w="med" len="med"/>
            </a:ln>
          </p:spPr>
        </p:sp>
      </p:grpSp>
      <p:grpSp>
        <p:nvGrpSpPr>
          <p:cNvPr id="296" name="Google Shape;296;p38"/>
          <p:cNvGrpSpPr/>
          <p:nvPr/>
        </p:nvGrpSpPr>
        <p:grpSpPr>
          <a:xfrm>
            <a:off x="2707848" y="2615775"/>
            <a:ext cx="3229200" cy="1169975"/>
            <a:chOff x="2707848" y="2615775"/>
            <a:chExt cx="3229200" cy="1169975"/>
          </a:xfrm>
        </p:grpSpPr>
        <p:sp>
          <p:nvSpPr>
            <p:cNvPr id="297" name="Google Shape;297;p38"/>
            <p:cNvSpPr txBox="1"/>
            <p:nvPr/>
          </p:nvSpPr>
          <p:spPr>
            <a:xfrm rot="394242">
              <a:off x="2716651" y="2798415"/>
              <a:ext cx="3211596" cy="33851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FF0000"/>
                  </a:solidFill>
                </a:rPr>
                <a:t>ACK. Seq = </a:t>
              </a:r>
              <a:r>
                <a:rPr lang="en" sz="1000" i="1">
                  <a:solidFill>
                    <a:srgbClr val="FF0000"/>
                  </a:solidFill>
                </a:rPr>
                <a:t>x</a:t>
              </a:r>
              <a:r>
                <a:rPr lang="en" sz="1000">
                  <a:solidFill>
                    <a:srgbClr val="FF0000"/>
                  </a:solidFill>
                </a:rPr>
                <a:t>+1, Ack = </a:t>
              </a:r>
              <a:r>
                <a:rPr lang="en" sz="1000" i="1">
                  <a:solidFill>
                    <a:srgbClr val="FF0000"/>
                  </a:solidFill>
                </a:rPr>
                <a:t>y</a:t>
              </a:r>
              <a:r>
                <a:rPr lang="en" sz="1000">
                  <a:solidFill>
                    <a:srgbClr val="FF0000"/>
                  </a:solidFill>
                </a:rPr>
                <a:t>+1. </a:t>
              </a:r>
              <a:r>
                <a:rPr lang="en" sz="1000" b="1">
                  <a:solidFill>
                    <a:srgbClr val="FF0000"/>
                  </a:solidFill>
                </a:rPr>
                <a:t>Evil data</a:t>
              </a:r>
              <a:endParaRPr sz="1000" b="1">
                <a:solidFill>
                  <a:srgbClr val="FF0000"/>
                </a:solidFill>
              </a:endParaRPr>
            </a:p>
          </p:txBody>
        </p:sp>
        <p:sp>
          <p:nvSpPr>
            <p:cNvPr id="298" name="Google Shape;298;p38"/>
            <p:cNvSpPr/>
            <p:nvPr/>
          </p:nvSpPr>
          <p:spPr>
            <a:xfrm>
              <a:off x="4194300" y="3139100"/>
              <a:ext cx="1625500" cy="646650"/>
            </a:xfrm>
            <a:custGeom>
              <a:avLst/>
              <a:gdLst/>
              <a:ahLst/>
              <a:cxnLst/>
              <a:rect l="l" t="t" r="r" b="b"/>
              <a:pathLst>
                <a:path w="65020" h="25866" extrusionOk="0">
                  <a:moveTo>
                    <a:pt x="0" y="0"/>
                  </a:moveTo>
                  <a:cubicBezTo>
                    <a:pt x="3441" y="2610"/>
                    <a:pt x="13289" y="11786"/>
                    <a:pt x="20645" y="15662"/>
                  </a:cubicBezTo>
                  <a:cubicBezTo>
                    <a:pt x="28001" y="19538"/>
                    <a:pt x="36742" y="21554"/>
                    <a:pt x="44138" y="23255"/>
                  </a:cubicBezTo>
                  <a:cubicBezTo>
                    <a:pt x="51534" y="24956"/>
                    <a:pt x="61540" y="25431"/>
                    <a:pt x="65020" y="25866"/>
                  </a:cubicBezTo>
                </a:path>
              </a:pathLst>
            </a:custGeom>
            <a:noFill/>
            <a:ln w="19050" cap="flat" cmpd="sng">
              <a:solidFill>
                <a:srgbClr val="FF0000"/>
              </a:solidFill>
              <a:prstDash val="dash"/>
              <a:round/>
              <a:headEnd type="none" w="med" len="med"/>
              <a:tailEnd type="triangle" w="med" len="med"/>
            </a:ln>
          </p:spPr>
        </p:sp>
      </p:grpSp>
      <p:grpSp>
        <p:nvGrpSpPr>
          <p:cNvPr id="299" name="Google Shape;299;p38"/>
          <p:cNvGrpSpPr/>
          <p:nvPr/>
        </p:nvGrpSpPr>
        <p:grpSpPr>
          <a:xfrm>
            <a:off x="6163800" y="2992075"/>
            <a:ext cx="2857500" cy="1046700"/>
            <a:chOff x="6163800" y="2992075"/>
            <a:chExt cx="2857500" cy="1046700"/>
          </a:xfrm>
        </p:grpSpPr>
        <p:sp>
          <p:nvSpPr>
            <p:cNvPr id="300" name="Google Shape;300;p38"/>
            <p:cNvSpPr txBox="1"/>
            <p:nvPr/>
          </p:nvSpPr>
          <p:spPr>
            <a:xfrm>
              <a:off x="6436800" y="2992075"/>
              <a:ext cx="2584500" cy="10467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An on-path attacker must send the evil data before the server receives the real client’s RST!</a:t>
              </a:r>
              <a:endParaRPr>
                <a:solidFill>
                  <a:schemeClr val="dk1"/>
                </a:solidFill>
              </a:endParaRPr>
            </a:p>
          </p:txBody>
        </p:sp>
        <p:cxnSp>
          <p:nvCxnSpPr>
            <p:cNvPr id="301" name="Google Shape;301;p38"/>
            <p:cNvCxnSpPr>
              <a:stCxn id="300" idx="1"/>
            </p:cNvCxnSpPr>
            <p:nvPr/>
          </p:nvCxnSpPr>
          <p:spPr>
            <a:xfrm flipH="1">
              <a:off x="6163800" y="3515425"/>
              <a:ext cx="273000" cy="144900"/>
            </a:xfrm>
            <a:prstGeom prst="straightConnector1">
              <a:avLst/>
            </a:prstGeom>
            <a:noFill/>
            <a:ln w="9525" cap="flat" cmpd="sng">
              <a:solidFill>
                <a:schemeClr val="dk2"/>
              </a:solidFill>
              <a:prstDash val="solid"/>
              <a:round/>
              <a:headEnd type="none" w="med" len="med"/>
              <a:tailEnd type="triangle" w="med" len="med"/>
            </a:ln>
          </p:spPr>
        </p:cxnSp>
      </p:grpSp>
      <p:sp>
        <p:nvSpPr>
          <p:cNvPr id="302" name="Google Shape;302;p38"/>
          <p:cNvSpPr txBox="1"/>
          <p:nvPr/>
        </p:nvSpPr>
        <p:spPr>
          <a:xfrm>
            <a:off x="6163800" y="3972975"/>
            <a:ext cx="2584500" cy="6156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A MITM attack could just drop the client’s packets, however</a:t>
            </a:r>
            <a:endParaRPr>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 Transport Layer Protocols</a:t>
            </a:r>
            <a:endParaRPr/>
          </a:p>
        </p:txBody>
      </p:sp>
      <p:sp>
        <p:nvSpPr>
          <p:cNvPr id="92" name="Google Shape;92;p1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Transmission Control Protocol (TCP): Reliably sending packets</a:t>
            </a:r>
            <a:endParaRPr dirty="0"/>
          </a:p>
          <a:p>
            <a:pPr marL="457200" lvl="0" indent="-342900" algn="l" rtl="0">
              <a:spcBef>
                <a:spcPts val="0"/>
              </a:spcBef>
              <a:spcAft>
                <a:spcPts val="0"/>
              </a:spcAft>
              <a:buSzPts val="1800"/>
              <a:buChar char="●"/>
            </a:pPr>
            <a:endParaRPr lang="en" dirty="0"/>
          </a:p>
        </p:txBody>
      </p:sp>
      <p:sp>
        <p:nvSpPr>
          <p:cNvPr id="93" name="Google Shape;93;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TCP Attacks </a:t>
            </a:r>
            <a:endParaRPr/>
          </a:p>
        </p:txBody>
      </p:sp>
      <p:sp>
        <p:nvSpPr>
          <p:cNvPr id="308" name="Google Shape;308;p3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TCP provides no confidentiality or integrity</a:t>
            </a:r>
            <a:endParaRPr dirty="0"/>
          </a:p>
          <a:p>
            <a:pPr marL="914400" lvl="1" indent="-317500" algn="l" rtl="0">
              <a:spcBef>
                <a:spcPts val="0"/>
              </a:spcBef>
              <a:spcAft>
                <a:spcPts val="0"/>
              </a:spcAft>
              <a:buSzPts val="1400"/>
              <a:buChar char="○"/>
            </a:pPr>
            <a:r>
              <a:rPr lang="en" dirty="0"/>
              <a:t>Instead, we rely on higher layers to prevent those kind of attacks</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Defense against off-path attackers rely on choosing random sequence numbers</a:t>
            </a:r>
            <a:endParaRPr dirty="0"/>
          </a:p>
          <a:p>
            <a:pPr marL="914400" lvl="1" indent="-317500" algn="l" rtl="0">
              <a:spcBef>
                <a:spcPts val="0"/>
              </a:spcBef>
              <a:spcAft>
                <a:spcPts val="0"/>
              </a:spcAft>
              <a:buSzPts val="1400"/>
              <a:buChar char="○"/>
            </a:pPr>
            <a:r>
              <a:rPr lang="en" dirty="0"/>
              <a:t>Bad randomness can lead to trivial off-path attacks: TCP sequence numbers used to be based on the system clock!</a:t>
            </a:r>
            <a:endParaRPr dirty="0"/>
          </a:p>
        </p:txBody>
      </p:sp>
      <p:sp>
        <p:nvSpPr>
          <p:cNvPr id="309" name="Google Shape;309;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a:t>
            </a:r>
            <a:endParaRPr/>
          </a:p>
        </p:txBody>
      </p:sp>
      <p:sp>
        <p:nvSpPr>
          <p:cNvPr id="344" name="Google Shape;344;p4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Transmission Control Protocol (TCP): Reliably sending packets</a:t>
            </a:r>
            <a:endParaRPr dirty="0"/>
          </a:p>
          <a:p>
            <a:pPr marL="914400" lvl="1" indent="-317500" algn="l" rtl="0">
              <a:spcBef>
                <a:spcPts val="0"/>
              </a:spcBef>
              <a:spcAft>
                <a:spcPts val="0"/>
              </a:spcAft>
              <a:buSzPts val="1400"/>
              <a:buChar char="○"/>
            </a:pPr>
            <a:r>
              <a:rPr lang="en" dirty="0"/>
              <a:t>3-way handshake: Client sends SYN, server sends SYN-ACK, client sends ACK</a:t>
            </a:r>
            <a:endParaRPr dirty="0"/>
          </a:p>
          <a:p>
            <a:pPr marL="914400" lvl="1" indent="-317500" algn="l" rtl="0">
              <a:spcBef>
                <a:spcPts val="0"/>
              </a:spcBef>
              <a:spcAft>
                <a:spcPts val="0"/>
              </a:spcAft>
              <a:buSzPts val="1400"/>
              <a:buChar char="○"/>
            </a:pPr>
            <a:r>
              <a:rPr lang="en" dirty="0"/>
              <a:t>Provides reliability, ordering, and ports</a:t>
            </a:r>
            <a:endParaRPr dirty="0"/>
          </a:p>
          <a:p>
            <a:pPr marL="914400" lvl="1" indent="-317500" algn="l" rtl="0">
              <a:spcBef>
                <a:spcPts val="0"/>
              </a:spcBef>
              <a:spcAft>
                <a:spcPts val="0"/>
              </a:spcAft>
              <a:buSzPts val="1400"/>
              <a:buChar char="○"/>
            </a:pPr>
            <a:r>
              <a:rPr lang="en" dirty="0"/>
              <a:t>Attack: TCP hijacking through data injection or RST injection</a:t>
            </a:r>
            <a:endParaRPr dirty="0"/>
          </a:p>
          <a:p>
            <a:pPr marL="1371600" lvl="2" indent="-317500" algn="l" rtl="0">
              <a:spcBef>
                <a:spcPts val="0"/>
              </a:spcBef>
              <a:spcAft>
                <a:spcPts val="0"/>
              </a:spcAft>
              <a:buSzPts val="1400"/>
              <a:buChar char="■"/>
            </a:pPr>
            <a:r>
              <a:rPr lang="en" dirty="0"/>
              <a:t>Blind attacks must guess the client’s or server’s sequence numbers</a:t>
            </a:r>
            <a:endParaRPr dirty="0"/>
          </a:p>
          <a:p>
            <a:pPr marL="914400" lvl="1" indent="-317500" algn="l" rtl="0">
              <a:spcBef>
                <a:spcPts val="0"/>
              </a:spcBef>
              <a:spcAft>
                <a:spcPts val="0"/>
              </a:spcAft>
              <a:buSzPts val="1400"/>
              <a:buChar char="○"/>
            </a:pPr>
            <a:r>
              <a:rPr lang="en" dirty="0"/>
              <a:t>Attack: TCP spoofing by sending a spoofed SYN packet</a:t>
            </a:r>
            <a:endParaRPr dirty="0"/>
          </a:p>
          <a:p>
            <a:pPr marL="1371600" lvl="2" indent="-317500" algn="l" rtl="0">
              <a:spcBef>
                <a:spcPts val="0"/>
              </a:spcBef>
              <a:spcAft>
                <a:spcPts val="0"/>
              </a:spcAft>
              <a:buSzPts val="1400"/>
              <a:buChar char="■"/>
            </a:pPr>
            <a:r>
              <a:rPr lang="en" dirty="0"/>
              <a:t>Blind attacks must guess the server’s sequence number</a:t>
            </a:r>
            <a:endParaRPr dirty="0"/>
          </a:p>
        </p:txBody>
      </p:sp>
      <p:sp>
        <p:nvSpPr>
          <p:cNvPr id="345" name="Google Shape;345;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IP Reliability</a:t>
            </a:r>
            <a:endParaRPr/>
          </a:p>
        </p:txBody>
      </p:sp>
      <p:sp>
        <p:nvSpPr>
          <p:cNvPr id="106" name="Google Shape;106;p2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Reliability</a:t>
            </a:r>
            <a:r>
              <a:rPr lang="en" dirty="0"/>
              <a:t> ensures that packets are received correctly</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IP is </a:t>
            </a:r>
            <a:r>
              <a:rPr lang="en" b="1" dirty="0"/>
              <a:t>unreliable</a:t>
            </a:r>
            <a:r>
              <a:rPr lang="en" dirty="0"/>
              <a:t> and only provides a </a:t>
            </a:r>
            <a:r>
              <a:rPr lang="en" b="1" dirty="0"/>
              <a:t>best effort</a:t>
            </a:r>
            <a:r>
              <a:rPr lang="en" dirty="0"/>
              <a:t> delivery service, which means:</a:t>
            </a:r>
            <a:endParaRPr dirty="0"/>
          </a:p>
          <a:p>
            <a:pPr marL="914400" lvl="1" indent="-317500" algn="l" rtl="0">
              <a:spcBef>
                <a:spcPts val="0"/>
              </a:spcBef>
              <a:spcAft>
                <a:spcPts val="0"/>
              </a:spcAft>
              <a:buSzPts val="1400"/>
              <a:buChar char="○"/>
            </a:pPr>
            <a:r>
              <a:rPr lang="en" dirty="0"/>
              <a:t>Packets may be lost (“dropped”)</a:t>
            </a:r>
            <a:endParaRPr dirty="0"/>
          </a:p>
          <a:p>
            <a:pPr marL="914400" lvl="1" indent="-317500" algn="l" rtl="0">
              <a:spcBef>
                <a:spcPts val="0"/>
              </a:spcBef>
              <a:spcAft>
                <a:spcPts val="0"/>
              </a:spcAft>
              <a:buSzPts val="1400"/>
              <a:buChar char="○"/>
            </a:pPr>
            <a:r>
              <a:rPr lang="en" dirty="0"/>
              <a:t>Packets may be corrupted</a:t>
            </a:r>
            <a:endParaRPr dirty="0"/>
          </a:p>
          <a:p>
            <a:pPr marL="914400" lvl="1" indent="-317500" algn="l" rtl="0">
              <a:spcBef>
                <a:spcPts val="0"/>
              </a:spcBef>
              <a:spcAft>
                <a:spcPts val="0"/>
              </a:spcAft>
              <a:buSzPts val="1400"/>
              <a:buChar char="○"/>
            </a:pPr>
            <a:r>
              <a:rPr lang="en" dirty="0"/>
              <a:t>Packets may be delivered out of order</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It is up to higher level protocols to ensure that the connection is reliable</a:t>
            </a:r>
            <a:endParaRPr dirty="0"/>
          </a:p>
        </p:txBody>
      </p:sp>
      <p:sp>
        <p:nvSpPr>
          <p:cNvPr id="107" name="Google Shape;107;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113" name="Google Shape;113;p2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Problem: IP packets have a limited size. To send longer messages, we have to manually break messages into packets</a:t>
            </a:r>
            <a:endParaRPr dirty="0"/>
          </a:p>
          <a:p>
            <a:pPr marL="914400" lvl="1" indent="-317500" algn="l" rtl="0">
              <a:spcBef>
                <a:spcPts val="0"/>
              </a:spcBef>
              <a:spcAft>
                <a:spcPts val="0"/>
              </a:spcAft>
              <a:buSzPts val="1400"/>
              <a:buChar char="○"/>
            </a:pPr>
            <a:r>
              <a:rPr lang="en" dirty="0"/>
              <a:t>When sending packets: TCP will automatically split up messages</a:t>
            </a:r>
            <a:endParaRPr dirty="0"/>
          </a:p>
          <a:p>
            <a:pPr marL="914400" lvl="1" indent="-317500" algn="l" rtl="0">
              <a:spcBef>
                <a:spcPts val="0"/>
              </a:spcBef>
              <a:spcAft>
                <a:spcPts val="0"/>
              </a:spcAft>
              <a:buSzPts val="1400"/>
              <a:buChar char="○"/>
            </a:pPr>
            <a:r>
              <a:rPr lang="en" dirty="0"/>
              <a:t>When receiving packets: TCP will automatically reassemble the packets</a:t>
            </a:r>
            <a:endParaRPr dirty="0"/>
          </a:p>
          <a:p>
            <a:pPr marL="457200" lvl="0" indent="-342900" algn="l" rtl="0">
              <a:spcBef>
                <a:spcPts val="0"/>
              </a:spcBef>
              <a:spcAft>
                <a:spcPts val="0"/>
              </a:spcAft>
              <a:buSzPts val="1800"/>
              <a:buChar char="●"/>
            </a:pPr>
            <a:r>
              <a:rPr lang="en" dirty="0"/>
              <a:t>Problem: Packets can arrive out of order</a:t>
            </a:r>
            <a:endParaRPr dirty="0"/>
          </a:p>
          <a:p>
            <a:pPr marL="914400" lvl="1" indent="-317500" algn="l" rtl="0">
              <a:spcBef>
                <a:spcPts val="0"/>
              </a:spcBef>
              <a:spcAft>
                <a:spcPts val="0"/>
              </a:spcAft>
              <a:buSzPts val="1400"/>
              <a:buChar char="○"/>
            </a:pPr>
            <a:r>
              <a:rPr lang="en" dirty="0"/>
              <a:t>When sending packets: TCP labels each byte of the message with increasing numbers</a:t>
            </a:r>
            <a:endParaRPr dirty="0"/>
          </a:p>
          <a:p>
            <a:pPr marL="914400" lvl="1" indent="-317500" algn="l" rtl="0">
              <a:spcBef>
                <a:spcPts val="0"/>
              </a:spcBef>
              <a:spcAft>
                <a:spcPts val="0"/>
              </a:spcAft>
              <a:buSzPts val="1400"/>
              <a:buChar char="○"/>
            </a:pPr>
            <a:r>
              <a:rPr lang="en" dirty="0"/>
              <a:t>When receiving packets: TCP can use the numbers to rearrange bytes in the correct order</a:t>
            </a:r>
            <a:endParaRPr dirty="0"/>
          </a:p>
          <a:p>
            <a:pPr marL="457200" lvl="0" indent="-342900" algn="l" rtl="0">
              <a:spcBef>
                <a:spcPts val="0"/>
              </a:spcBef>
              <a:spcAft>
                <a:spcPts val="0"/>
              </a:spcAft>
              <a:buSzPts val="1800"/>
              <a:buChar char="●"/>
            </a:pPr>
            <a:r>
              <a:rPr lang="en" dirty="0"/>
              <a:t>Problem: Packets can be dropped</a:t>
            </a:r>
            <a:endParaRPr dirty="0"/>
          </a:p>
          <a:p>
            <a:pPr marL="914400" lvl="1" indent="-317500" algn="l" rtl="0">
              <a:spcBef>
                <a:spcPts val="0"/>
              </a:spcBef>
              <a:spcAft>
                <a:spcPts val="0"/>
              </a:spcAft>
              <a:buSzPts val="1400"/>
              <a:buChar char="○"/>
            </a:pPr>
            <a:r>
              <a:rPr lang="en" dirty="0"/>
              <a:t>When receiving packets: TCP sends an extra message acknowledging that a packet has been received</a:t>
            </a:r>
            <a:endParaRPr dirty="0"/>
          </a:p>
          <a:p>
            <a:pPr marL="914400" lvl="1" indent="-317500" algn="l" rtl="0">
              <a:spcBef>
                <a:spcPts val="0"/>
              </a:spcBef>
              <a:spcAft>
                <a:spcPts val="0"/>
              </a:spcAft>
              <a:buSzPts val="1400"/>
              <a:buChar char="○"/>
            </a:pPr>
            <a:r>
              <a:rPr lang="en" dirty="0"/>
              <a:t>When sending packets: If the acknowledgement doesn’t arrive, re-send the packet</a:t>
            </a:r>
            <a:endParaRPr dirty="0"/>
          </a:p>
        </p:txBody>
      </p:sp>
      <p:sp>
        <p:nvSpPr>
          <p:cNvPr id="114" name="Google Shape;114;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Transmission Control Protocol (TCP)</a:t>
            </a:r>
            <a:endParaRPr/>
          </a:p>
        </p:txBody>
      </p:sp>
      <p:sp>
        <p:nvSpPr>
          <p:cNvPr id="120" name="Google Shape;120;p2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Provides a byte stream abstraction</a:t>
            </a:r>
            <a:endParaRPr dirty="0"/>
          </a:p>
          <a:p>
            <a:pPr marL="914400" lvl="1" indent="-317500" algn="l" rtl="0">
              <a:spcBef>
                <a:spcPts val="0"/>
              </a:spcBef>
              <a:spcAft>
                <a:spcPts val="0"/>
              </a:spcAft>
              <a:buSzPts val="1400"/>
              <a:buChar char="○"/>
            </a:pPr>
            <a:r>
              <a:rPr lang="en" dirty="0"/>
              <a:t>Bytes go in one end of the stream at the source and come out at the other end at the destination</a:t>
            </a:r>
            <a:endParaRPr dirty="0"/>
          </a:p>
          <a:p>
            <a:pPr marL="914400" lvl="1" indent="-317500" algn="l" rtl="0">
              <a:spcBef>
                <a:spcPts val="0"/>
              </a:spcBef>
              <a:spcAft>
                <a:spcPts val="0"/>
              </a:spcAft>
              <a:buSzPts val="1400"/>
              <a:buChar char="○"/>
            </a:pPr>
            <a:r>
              <a:rPr lang="en" dirty="0"/>
              <a:t>TCP automatically breaks streams into </a:t>
            </a:r>
            <a:r>
              <a:rPr lang="en" b="1" dirty="0"/>
              <a:t>segments</a:t>
            </a:r>
            <a:r>
              <a:rPr lang="en" dirty="0"/>
              <a:t>, which are sent as layer 3 packets</a:t>
            </a:r>
            <a:endParaRPr dirty="0"/>
          </a:p>
          <a:p>
            <a:pPr marL="457200" lvl="0" indent="-342900" algn="l" rtl="0">
              <a:spcBef>
                <a:spcPts val="0"/>
              </a:spcBef>
              <a:spcAft>
                <a:spcPts val="0"/>
              </a:spcAft>
              <a:buSzPts val="1800"/>
              <a:buChar char="●"/>
            </a:pPr>
            <a:r>
              <a:rPr lang="en" dirty="0"/>
              <a:t>Provides ordering</a:t>
            </a:r>
            <a:endParaRPr dirty="0"/>
          </a:p>
          <a:p>
            <a:pPr marL="914400" lvl="1" indent="-317500" algn="l" rtl="0">
              <a:spcBef>
                <a:spcPts val="0"/>
              </a:spcBef>
              <a:spcAft>
                <a:spcPts val="0"/>
              </a:spcAft>
              <a:buSzPts val="1400"/>
              <a:buChar char="○"/>
            </a:pPr>
            <a:r>
              <a:rPr lang="en" dirty="0"/>
              <a:t>Segments contain sequence numbers, so the destination can reassemble the stream in order</a:t>
            </a:r>
            <a:endParaRPr dirty="0"/>
          </a:p>
          <a:p>
            <a:pPr marL="457200" lvl="0" indent="-342900" algn="l" rtl="0">
              <a:spcBef>
                <a:spcPts val="0"/>
              </a:spcBef>
              <a:spcAft>
                <a:spcPts val="0"/>
              </a:spcAft>
              <a:buSzPts val="1800"/>
              <a:buChar char="●"/>
            </a:pPr>
            <a:r>
              <a:rPr lang="en" dirty="0"/>
              <a:t>Provides reliability</a:t>
            </a:r>
            <a:endParaRPr dirty="0"/>
          </a:p>
          <a:p>
            <a:pPr marL="914400" lvl="1" indent="-317500" algn="l" rtl="0">
              <a:spcBef>
                <a:spcPts val="0"/>
              </a:spcBef>
              <a:spcAft>
                <a:spcPts val="0"/>
              </a:spcAft>
              <a:buSzPts val="1400"/>
              <a:buChar char="○"/>
            </a:pPr>
            <a:r>
              <a:rPr lang="en" dirty="0"/>
              <a:t>The destination sends </a:t>
            </a:r>
            <a:r>
              <a:rPr lang="en" b="1" dirty="0"/>
              <a:t>acknowledgements</a:t>
            </a:r>
            <a:r>
              <a:rPr lang="en" dirty="0"/>
              <a:t> (ACKs) for each sequence number received</a:t>
            </a:r>
            <a:endParaRPr dirty="0"/>
          </a:p>
          <a:p>
            <a:pPr marL="914400" lvl="1" indent="-317500" algn="l" rtl="0">
              <a:spcBef>
                <a:spcPts val="0"/>
              </a:spcBef>
              <a:spcAft>
                <a:spcPts val="0"/>
              </a:spcAft>
              <a:buSzPts val="1400"/>
              <a:buChar char="○"/>
            </a:pPr>
            <a:r>
              <a:rPr lang="en" dirty="0"/>
              <a:t>If the source doesn’t receive the ACK, the source sends the packet again</a:t>
            </a:r>
            <a:endParaRPr dirty="0"/>
          </a:p>
          <a:p>
            <a:pPr marL="457200" lvl="0" indent="-342900" algn="l" rtl="0">
              <a:spcBef>
                <a:spcPts val="0"/>
              </a:spcBef>
              <a:spcAft>
                <a:spcPts val="0"/>
              </a:spcAft>
              <a:buSzPts val="1800"/>
              <a:buChar char="●"/>
            </a:pPr>
            <a:r>
              <a:rPr lang="en" dirty="0"/>
              <a:t>Provides ports</a:t>
            </a:r>
            <a:endParaRPr dirty="0"/>
          </a:p>
          <a:p>
            <a:pPr marL="914400" lvl="1" indent="-317500" algn="l" rtl="0">
              <a:spcBef>
                <a:spcPts val="0"/>
              </a:spcBef>
              <a:spcAft>
                <a:spcPts val="0"/>
              </a:spcAft>
              <a:buSzPts val="1400"/>
              <a:buChar char="○"/>
            </a:pPr>
            <a:r>
              <a:rPr lang="en" dirty="0"/>
              <a:t>Multiple services can share the same IP address by using different ports</a:t>
            </a:r>
            <a:endParaRPr dirty="0"/>
          </a:p>
        </p:txBody>
      </p:sp>
      <p:sp>
        <p:nvSpPr>
          <p:cNvPr id="121" name="Google Shape;121;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0">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0">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0">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0">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0">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Ports</a:t>
            </a:r>
            <a:endParaRPr/>
          </a:p>
        </p:txBody>
      </p:sp>
      <p:sp>
        <p:nvSpPr>
          <p:cNvPr id="134" name="Google Shape;134;p25"/>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Ports</a:t>
            </a:r>
            <a:r>
              <a:rPr lang="en"/>
              <a:t> help us distinguish between different applications on the same computer or server</a:t>
            </a:r>
            <a:endParaRPr/>
          </a:p>
          <a:p>
            <a:pPr marL="914400" lvl="1" indent="-317500" algn="l" rtl="0">
              <a:spcBef>
                <a:spcPts val="0"/>
              </a:spcBef>
              <a:spcAft>
                <a:spcPts val="0"/>
              </a:spcAft>
              <a:buSzPts val="1400"/>
              <a:buChar char="○"/>
            </a:pPr>
            <a:r>
              <a:rPr lang="en"/>
              <a:t>On private computers, port numbers can be random</a:t>
            </a:r>
            <a:endParaRPr/>
          </a:p>
          <a:p>
            <a:pPr marL="914400" lvl="1" indent="-317500" algn="l" rtl="0">
              <a:spcBef>
                <a:spcPts val="0"/>
              </a:spcBef>
              <a:spcAft>
                <a:spcPts val="0"/>
              </a:spcAft>
              <a:buSzPts val="1400"/>
              <a:buChar char="○"/>
            </a:pPr>
            <a:r>
              <a:rPr lang="en"/>
              <a:t>On public servers, port numbers should be constant and well-known (so users can access the right port)</a:t>
            </a:r>
            <a:endParaRPr/>
          </a:p>
          <a:p>
            <a:pPr marL="457200" lvl="0" indent="-342900" algn="l" rtl="0">
              <a:spcBef>
                <a:spcPts val="0"/>
              </a:spcBef>
              <a:spcAft>
                <a:spcPts val="0"/>
              </a:spcAft>
              <a:buSzPts val="1800"/>
              <a:buChar char="●"/>
            </a:pPr>
            <a:r>
              <a:rPr lang="en"/>
              <a:t>Remember: TCP is built on top of IP, so the IP header (and therefore the IP address) is still present</a:t>
            </a:r>
            <a:endParaRPr/>
          </a:p>
        </p:txBody>
      </p:sp>
      <p:sp>
        <p:nvSpPr>
          <p:cNvPr id="135" name="Google Shape;135;p25"/>
          <p:cNvSpPr/>
          <p:nvPr/>
        </p:nvSpPr>
        <p:spPr>
          <a:xfrm>
            <a:off x="5465925" y="2352950"/>
            <a:ext cx="3605400" cy="12987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IP Header: send to: 1.2.3.4</a:t>
            </a:r>
            <a:endParaRPr/>
          </a:p>
        </p:txBody>
      </p:sp>
      <p:sp>
        <p:nvSpPr>
          <p:cNvPr id="136" name="Google Shape;136;p25"/>
          <p:cNvSpPr/>
          <p:nvPr/>
        </p:nvSpPr>
        <p:spPr>
          <a:xfrm>
            <a:off x="5661056" y="2746225"/>
            <a:ext cx="3175200" cy="83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TCP Header: send to: port 80</a:t>
            </a:r>
            <a:endParaRPr>
              <a:solidFill>
                <a:schemeClr val="dk1"/>
              </a:solidFill>
            </a:endParaRPr>
          </a:p>
          <a:p>
            <a:pPr marL="0" lvl="0" indent="0" algn="l" rtl="0">
              <a:spcBef>
                <a:spcPts val="0"/>
              </a:spcBef>
              <a:spcAft>
                <a:spcPts val="0"/>
              </a:spcAft>
              <a:buNone/>
            </a:pPr>
            <a:endParaRPr/>
          </a:p>
        </p:txBody>
      </p:sp>
      <p:sp>
        <p:nvSpPr>
          <p:cNvPr id="137" name="Google Shape;137;p25"/>
          <p:cNvSpPr txBox="1"/>
          <p:nvPr/>
        </p:nvSpPr>
        <p:spPr>
          <a:xfrm>
            <a:off x="5954633" y="3110825"/>
            <a:ext cx="2502300" cy="4002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I am hungry.</a:t>
            </a:r>
            <a:endParaRPr/>
          </a:p>
        </p:txBody>
      </p:sp>
      <p:sp>
        <p:nvSpPr>
          <p:cNvPr id="138" name="Google Shape;138;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
        <p:nvSpPr>
          <p:cNvPr id="144" name="Google Shape;144;p2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Establishing Sequence Numbers</a:t>
            </a:r>
            <a:endParaRPr/>
          </a:p>
        </p:txBody>
      </p:sp>
      <p:sp>
        <p:nvSpPr>
          <p:cNvPr id="145" name="Google Shape;145;p26"/>
          <p:cNvSpPr txBox="1">
            <a:spLocks noGrp="1"/>
          </p:cNvSpPr>
          <p:nvPr>
            <p:ph type="body" idx="1"/>
          </p:nvPr>
        </p:nvSpPr>
        <p:spPr>
          <a:xfrm>
            <a:off x="198500" y="1246825"/>
            <a:ext cx="8686500" cy="203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Each TCP connection requires two sets of sequence numbers</a:t>
            </a:r>
            <a:endParaRPr dirty="0"/>
          </a:p>
          <a:p>
            <a:pPr marL="914400" lvl="1" indent="-317500" algn="l" rtl="0">
              <a:spcBef>
                <a:spcPts val="0"/>
              </a:spcBef>
              <a:spcAft>
                <a:spcPts val="0"/>
              </a:spcAft>
              <a:buSzPts val="1400"/>
              <a:buChar char="○"/>
            </a:pPr>
            <a:r>
              <a:rPr lang="en" dirty="0"/>
              <a:t>One sequence number for messages from the client to the server</a:t>
            </a:r>
            <a:endParaRPr dirty="0"/>
          </a:p>
          <a:p>
            <a:pPr marL="914400" lvl="1" indent="-317500" algn="l" rtl="0">
              <a:spcBef>
                <a:spcPts val="0"/>
              </a:spcBef>
              <a:spcAft>
                <a:spcPts val="0"/>
              </a:spcAft>
              <a:buSzPts val="1400"/>
              <a:buChar char="○"/>
            </a:pPr>
            <a:r>
              <a:rPr lang="en" dirty="0"/>
              <a:t>One sequence number for messages from the server to the client</a:t>
            </a:r>
            <a:endParaRPr dirty="0"/>
          </a:p>
          <a:p>
            <a:pPr marL="457200" lvl="0" indent="-342900" algn="l" rtl="0">
              <a:spcBef>
                <a:spcPts val="0"/>
              </a:spcBef>
              <a:spcAft>
                <a:spcPts val="0"/>
              </a:spcAft>
              <a:buSzPts val="1800"/>
              <a:buChar char="●"/>
            </a:pPr>
            <a:r>
              <a:rPr lang="en" dirty="0"/>
              <a:t>Before starting a TCP connection, the client and server must agree on two </a:t>
            </a:r>
            <a:r>
              <a:rPr lang="en" b="1" dirty="0"/>
              <a:t>initial sequence numbers</a:t>
            </a:r>
            <a:r>
              <a:rPr lang="en" dirty="0"/>
              <a:t> (ISNs)</a:t>
            </a:r>
            <a:endParaRPr dirty="0"/>
          </a:p>
          <a:p>
            <a:pPr marL="914400" lvl="1" indent="-317500" algn="l" rtl="0">
              <a:spcBef>
                <a:spcPts val="0"/>
              </a:spcBef>
              <a:spcAft>
                <a:spcPts val="0"/>
              </a:spcAft>
              <a:buSzPts val="1400"/>
              <a:buChar char="○"/>
            </a:pPr>
            <a:r>
              <a:rPr lang="en" dirty="0"/>
              <a:t>The ISNs are different and random for every connection (for security reasons)</a:t>
            </a:r>
            <a:endParaRPr dirty="0"/>
          </a:p>
        </p:txBody>
      </p:sp>
      <p:graphicFrame>
        <p:nvGraphicFramePr>
          <p:cNvPr id="146" name="Google Shape;146;p26"/>
          <p:cNvGraphicFramePr/>
          <p:nvPr/>
        </p:nvGraphicFramePr>
        <p:xfrm>
          <a:off x="635100" y="3189500"/>
          <a:ext cx="4594200" cy="731460"/>
        </p:xfrm>
        <a:graphic>
          <a:graphicData uri="http://schemas.openxmlformats.org/drawingml/2006/table">
            <a:tbl>
              <a:tblPr>
                <a:noFill/>
                <a:tableStyleId>{A348CFEC-60BF-4662-BA17-07C2758C695D}</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gridCol w="382850">
                  <a:extLst>
                    <a:ext uri="{9D8B030D-6E8A-4147-A177-3AD203B41FA5}">
                      <a16:colId xmlns:a16="http://schemas.microsoft.com/office/drawing/2014/main" val="20004"/>
                    </a:ext>
                  </a:extLst>
                </a:gridCol>
                <a:gridCol w="382850">
                  <a:extLst>
                    <a:ext uri="{9D8B030D-6E8A-4147-A177-3AD203B41FA5}">
                      <a16:colId xmlns:a16="http://schemas.microsoft.com/office/drawing/2014/main" val="20005"/>
                    </a:ext>
                  </a:extLst>
                </a:gridCol>
                <a:gridCol w="382850">
                  <a:extLst>
                    <a:ext uri="{9D8B030D-6E8A-4147-A177-3AD203B41FA5}">
                      <a16:colId xmlns:a16="http://schemas.microsoft.com/office/drawing/2014/main" val="20006"/>
                    </a:ext>
                  </a:extLst>
                </a:gridCol>
                <a:gridCol w="382850">
                  <a:extLst>
                    <a:ext uri="{9D8B030D-6E8A-4147-A177-3AD203B41FA5}">
                      <a16:colId xmlns:a16="http://schemas.microsoft.com/office/drawing/2014/main" val="20007"/>
                    </a:ext>
                  </a:extLst>
                </a:gridCol>
                <a:gridCol w="382850">
                  <a:extLst>
                    <a:ext uri="{9D8B030D-6E8A-4147-A177-3AD203B41FA5}">
                      <a16:colId xmlns:a16="http://schemas.microsoft.com/office/drawing/2014/main" val="20008"/>
                    </a:ext>
                  </a:extLst>
                </a:gridCol>
                <a:gridCol w="382850">
                  <a:extLst>
                    <a:ext uri="{9D8B030D-6E8A-4147-A177-3AD203B41FA5}">
                      <a16:colId xmlns:a16="http://schemas.microsoft.com/office/drawing/2014/main" val="20009"/>
                    </a:ext>
                  </a:extLst>
                </a:gridCol>
                <a:gridCol w="382850">
                  <a:extLst>
                    <a:ext uri="{9D8B030D-6E8A-4147-A177-3AD203B41FA5}">
                      <a16:colId xmlns:a16="http://schemas.microsoft.com/office/drawing/2014/main" val="20010"/>
                    </a:ext>
                  </a:extLst>
                </a:gridCol>
                <a:gridCol w="382850">
                  <a:extLst>
                    <a:ext uri="{9D8B030D-6E8A-4147-A177-3AD203B41FA5}">
                      <a16:colId xmlns:a16="http://schemas.microsoft.com/office/drawing/2014/main" val="20011"/>
                    </a:ext>
                  </a:extLst>
                </a:gridCol>
              </a:tblGrid>
              <a:tr h="365725">
                <a:tc>
                  <a:txBody>
                    <a:bodyPr/>
                    <a:lstStyle/>
                    <a:p>
                      <a:pPr marL="0" lvl="0" indent="0" algn="ctr" rtl="0">
                        <a:spcBef>
                          <a:spcPts val="0"/>
                        </a:spcBef>
                        <a:spcAft>
                          <a:spcPts val="0"/>
                        </a:spcAft>
                        <a:buNone/>
                      </a:pPr>
                      <a:r>
                        <a:rPr lang="en" sz="1200" b="1">
                          <a:latin typeface="Courier New"/>
                          <a:ea typeface="Courier New"/>
                          <a:cs typeface="Courier New"/>
                          <a:sym typeface="Courier New"/>
                        </a:rPr>
                        <a:t>H</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e</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l</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l</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o</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s</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e</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r</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v</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e</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r</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65725">
                <a:tc>
                  <a:txBody>
                    <a:bodyPr/>
                    <a:lstStyle/>
                    <a:p>
                      <a:pPr marL="0" lvl="0" indent="0" algn="ctr" rtl="0">
                        <a:spcBef>
                          <a:spcPts val="0"/>
                        </a:spcBef>
                        <a:spcAft>
                          <a:spcPts val="0"/>
                        </a:spcAft>
                        <a:buNone/>
                      </a:pPr>
                      <a:r>
                        <a:rPr lang="en" sz="1200" b="1">
                          <a:latin typeface="Courier New"/>
                          <a:ea typeface="Courier New"/>
                          <a:cs typeface="Courier New"/>
                          <a:sym typeface="Courier New"/>
                        </a:rPr>
                        <a:t>50</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51</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52</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53</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54</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55</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56</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57</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58</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59</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60</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61</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47" name="Google Shape;147;p26"/>
          <p:cNvGraphicFramePr/>
          <p:nvPr/>
        </p:nvGraphicFramePr>
        <p:xfrm>
          <a:off x="635100" y="4169500"/>
          <a:ext cx="4594200" cy="731460"/>
        </p:xfrm>
        <a:graphic>
          <a:graphicData uri="http://schemas.openxmlformats.org/drawingml/2006/table">
            <a:tbl>
              <a:tblPr>
                <a:noFill/>
                <a:tableStyleId>{A348CFEC-60BF-4662-BA17-07C2758C695D}</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gridCol w="382850">
                  <a:extLst>
                    <a:ext uri="{9D8B030D-6E8A-4147-A177-3AD203B41FA5}">
                      <a16:colId xmlns:a16="http://schemas.microsoft.com/office/drawing/2014/main" val="20004"/>
                    </a:ext>
                  </a:extLst>
                </a:gridCol>
                <a:gridCol w="382850">
                  <a:extLst>
                    <a:ext uri="{9D8B030D-6E8A-4147-A177-3AD203B41FA5}">
                      <a16:colId xmlns:a16="http://schemas.microsoft.com/office/drawing/2014/main" val="20005"/>
                    </a:ext>
                  </a:extLst>
                </a:gridCol>
                <a:gridCol w="382850">
                  <a:extLst>
                    <a:ext uri="{9D8B030D-6E8A-4147-A177-3AD203B41FA5}">
                      <a16:colId xmlns:a16="http://schemas.microsoft.com/office/drawing/2014/main" val="20006"/>
                    </a:ext>
                  </a:extLst>
                </a:gridCol>
                <a:gridCol w="382850">
                  <a:extLst>
                    <a:ext uri="{9D8B030D-6E8A-4147-A177-3AD203B41FA5}">
                      <a16:colId xmlns:a16="http://schemas.microsoft.com/office/drawing/2014/main" val="20007"/>
                    </a:ext>
                  </a:extLst>
                </a:gridCol>
                <a:gridCol w="382850">
                  <a:extLst>
                    <a:ext uri="{9D8B030D-6E8A-4147-A177-3AD203B41FA5}">
                      <a16:colId xmlns:a16="http://schemas.microsoft.com/office/drawing/2014/main" val="20008"/>
                    </a:ext>
                  </a:extLst>
                </a:gridCol>
                <a:gridCol w="382850">
                  <a:extLst>
                    <a:ext uri="{9D8B030D-6E8A-4147-A177-3AD203B41FA5}">
                      <a16:colId xmlns:a16="http://schemas.microsoft.com/office/drawing/2014/main" val="20009"/>
                    </a:ext>
                  </a:extLst>
                </a:gridCol>
                <a:gridCol w="382850">
                  <a:extLst>
                    <a:ext uri="{9D8B030D-6E8A-4147-A177-3AD203B41FA5}">
                      <a16:colId xmlns:a16="http://schemas.microsoft.com/office/drawing/2014/main" val="20010"/>
                    </a:ext>
                  </a:extLst>
                </a:gridCol>
                <a:gridCol w="382850">
                  <a:extLst>
                    <a:ext uri="{9D8B030D-6E8A-4147-A177-3AD203B41FA5}">
                      <a16:colId xmlns:a16="http://schemas.microsoft.com/office/drawing/2014/main" val="20011"/>
                    </a:ext>
                  </a:extLst>
                </a:gridCol>
              </a:tblGrid>
              <a:tr h="365725">
                <a:tc>
                  <a:txBody>
                    <a:bodyPr/>
                    <a:lstStyle/>
                    <a:p>
                      <a:pPr marL="0" lvl="0" indent="0" algn="ctr" rtl="0">
                        <a:spcBef>
                          <a:spcPts val="0"/>
                        </a:spcBef>
                        <a:spcAft>
                          <a:spcPts val="0"/>
                        </a:spcAft>
                        <a:buNone/>
                      </a:pPr>
                      <a:r>
                        <a:rPr lang="en" sz="1200" b="1">
                          <a:latin typeface="Courier New"/>
                          <a:ea typeface="Courier New"/>
                          <a:cs typeface="Courier New"/>
                          <a:sym typeface="Courier New"/>
                        </a:rPr>
                        <a:t>H</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e</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l</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l</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o</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c</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l</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i</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e</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n</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t</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65725">
                <a:tc>
                  <a:txBody>
                    <a:bodyPr/>
                    <a:lstStyle/>
                    <a:p>
                      <a:pPr marL="0" lvl="0" indent="0" algn="ctr" rtl="0">
                        <a:spcBef>
                          <a:spcPts val="0"/>
                        </a:spcBef>
                        <a:spcAft>
                          <a:spcPts val="0"/>
                        </a:spcAft>
                        <a:buNone/>
                      </a:pPr>
                      <a:r>
                        <a:rPr lang="en" sz="1200" b="1">
                          <a:latin typeface="Courier New"/>
                          <a:ea typeface="Courier New"/>
                          <a:cs typeface="Courier New"/>
                          <a:sym typeface="Courier New"/>
                        </a:rPr>
                        <a:t>25</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26</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27</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28</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29</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30</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31</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32</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33</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34</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35</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36</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48" name="Google Shape;148;p26"/>
          <p:cNvSpPr txBox="1"/>
          <p:nvPr/>
        </p:nvSpPr>
        <p:spPr>
          <a:xfrm>
            <a:off x="5558175" y="3254275"/>
            <a:ext cx="25854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Messages from the client are numbered starting at 50.</a:t>
            </a:r>
            <a:endParaRPr/>
          </a:p>
        </p:txBody>
      </p:sp>
      <p:sp>
        <p:nvSpPr>
          <p:cNvPr id="149" name="Google Shape;149;p26"/>
          <p:cNvSpPr txBox="1"/>
          <p:nvPr/>
        </p:nvSpPr>
        <p:spPr>
          <a:xfrm>
            <a:off x="5558175" y="4234275"/>
            <a:ext cx="25854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Messages from the server are numbered starting at 25.</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
        <p:nvSpPr>
          <p:cNvPr id="155" name="Google Shape;155;p2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TCP: 3-Way Handshake</a:t>
            </a:r>
            <a:endParaRPr/>
          </a:p>
        </p:txBody>
      </p:sp>
      <p:sp>
        <p:nvSpPr>
          <p:cNvPr id="156" name="Google Shape;156;p27"/>
          <p:cNvSpPr txBox="1">
            <a:spLocks noGrp="1"/>
          </p:cNvSpPr>
          <p:nvPr>
            <p:ph type="body" idx="4294967295"/>
          </p:nvPr>
        </p:nvSpPr>
        <p:spPr>
          <a:xfrm>
            <a:off x="198500" y="1246825"/>
            <a:ext cx="5142600" cy="1006500"/>
          </a:xfrm>
          <a:prstGeom prst="rect">
            <a:avLst/>
          </a:prstGeom>
        </p:spPr>
        <p:txBody>
          <a:bodyPr spcFirstLastPara="1" wrap="square" lIns="91425" tIns="91425" rIns="91425" bIns="0" anchor="t" anchorCtr="0">
            <a:spAutoFit/>
          </a:bodyPr>
          <a:lstStyle/>
          <a:p>
            <a:pPr marL="457200" lvl="0" indent="-342900" algn="l" rtl="0">
              <a:spcBef>
                <a:spcPts val="0"/>
              </a:spcBef>
              <a:spcAft>
                <a:spcPts val="0"/>
              </a:spcAft>
              <a:buSzPts val="1800"/>
              <a:buAutoNum type="arabicPeriod"/>
            </a:pPr>
            <a:r>
              <a:rPr lang="en"/>
              <a:t>Client chooses an initial sequence number </a:t>
            </a:r>
            <a:r>
              <a:rPr lang="en" i="1"/>
              <a:t>x</a:t>
            </a:r>
            <a:r>
              <a:rPr lang="en"/>
              <a:t> its bytes and sends a SYN (synchronize) packet to the server</a:t>
            </a:r>
            <a:endParaRPr/>
          </a:p>
        </p:txBody>
      </p:sp>
      <p:sp>
        <p:nvSpPr>
          <p:cNvPr id="157" name="Google Shape;157;p27"/>
          <p:cNvSpPr txBox="1"/>
          <p:nvPr/>
        </p:nvSpPr>
        <p:spPr>
          <a:xfrm>
            <a:off x="5424000" y="1170025"/>
            <a:ext cx="751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0000FF"/>
                </a:solidFill>
              </a:rPr>
              <a:t>Client</a:t>
            </a:r>
            <a:endParaRPr>
              <a:solidFill>
                <a:srgbClr val="0000FF"/>
              </a:solidFill>
            </a:endParaRPr>
          </a:p>
        </p:txBody>
      </p:sp>
      <p:sp>
        <p:nvSpPr>
          <p:cNvPr id="158" name="Google Shape;158;p27"/>
          <p:cNvSpPr txBox="1"/>
          <p:nvPr/>
        </p:nvSpPr>
        <p:spPr>
          <a:xfrm>
            <a:off x="8339100" y="1170025"/>
            <a:ext cx="751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38761D"/>
                </a:solidFill>
              </a:rPr>
              <a:t>Server</a:t>
            </a:r>
            <a:endParaRPr>
              <a:solidFill>
                <a:srgbClr val="38761D"/>
              </a:solidFill>
            </a:endParaRPr>
          </a:p>
        </p:txBody>
      </p:sp>
      <p:cxnSp>
        <p:nvCxnSpPr>
          <p:cNvPr id="159" name="Google Shape;159;p27"/>
          <p:cNvCxnSpPr>
            <a:stCxn id="157" idx="2"/>
          </p:cNvCxnSpPr>
          <p:nvPr/>
        </p:nvCxnSpPr>
        <p:spPr>
          <a:xfrm flipH="1">
            <a:off x="5790600" y="1570225"/>
            <a:ext cx="9300" cy="3093000"/>
          </a:xfrm>
          <a:prstGeom prst="straightConnector1">
            <a:avLst/>
          </a:prstGeom>
          <a:noFill/>
          <a:ln w="19050" cap="flat" cmpd="sng">
            <a:solidFill>
              <a:srgbClr val="0000FF"/>
            </a:solidFill>
            <a:prstDash val="solid"/>
            <a:round/>
            <a:headEnd type="none" w="med" len="med"/>
            <a:tailEnd type="none" w="med" len="med"/>
          </a:ln>
        </p:spPr>
      </p:cxnSp>
      <p:cxnSp>
        <p:nvCxnSpPr>
          <p:cNvPr id="160" name="Google Shape;160;p27"/>
          <p:cNvCxnSpPr>
            <a:stCxn id="158" idx="2"/>
          </p:cNvCxnSpPr>
          <p:nvPr/>
        </p:nvCxnSpPr>
        <p:spPr>
          <a:xfrm flipH="1">
            <a:off x="8710200" y="1570225"/>
            <a:ext cx="4800" cy="3093000"/>
          </a:xfrm>
          <a:prstGeom prst="straightConnector1">
            <a:avLst/>
          </a:prstGeom>
          <a:noFill/>
          <a:ln w="19050" cap="flat" cmpd="sng">
            <a:solidFill>
              <a:srgbClr val="38761D"/>
            </a:solidFill>
            <a:prstDash val="solid"/>
            <a:round/>
            <a:headEnd type="none" w="med" len="med"/>
            <a:tailEnd type="none" w="med" len="med"/>
          </a:ln>
        </p:spPr>
      </p:cxnSp>
      <p:grpSp>
        <p:nvGrpSpPr>
          <p:cNvPr id="161" name="Google Shape;161;p27"/>
          <p:cNvGrpSpPr/>
          <p:nvPr/>
        </p:nvGrpSpPr>
        <p:grpSpPr>
          <a:xfrm>
            <a:off x="5804918" y="1604246"/>
            <a:ext cx="2917800" cy="577200"/>
            <a:chOff x="5804918" y="1604246"/>
            <a:chExt cx="2917800" cy="577200"/>
          </a:xfrm>
        </p:grpSpPr>
        <p:cxnSp>
          <p:nvCxnSpPr>
            <p:cNvPr id="162" name="Google Shape;162;p27"/>
            <p:cNvCxnSpPr/>
            <p:nvPr/>
          </p:nvCxnSpPr>
          <p:spPr>
            <a:xfrm>
              <a:off x="5804918" y="1830150"/>
              <a:ext cx="2917800" cy="343800"/>
            </a:xfrm>
            <a:prstGeom prst="straightConnector1">
              <a:avLst/>
            </a:prstGeom>
            <a:noFill/>
            <a:ln w="19050" cap="flat" cmpd="sng">
              <a:solidFill>
                <a:srgbClr val="0000FF"/>
              </a:solidFill>
              <a:prstDash val="solid"/>
              <a:round/>
              <a:headEnd type="none" w="med" len="med"/>
              <a:tailEnd type="triangle" w="med" len="med"/>
            </a:ln>
          </p:spPr>
        </p:cxnSp>
        <p:sp>
          <p:nvSpPr>
            <p:cNvPr id="163" name="Google Shape;163;p27"/>
            <p:cNvSpPr txBox="1"/>
            <p:nvPr/>
          </p:nvSpPr>
          <p:spPr>
            <a:xfrm rot="439803">
              <a:off x="6539652" y="1692754"/>
              <a:ext cx="1403772" cy="40018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0000FF"/>
                  </a:solidFill>
                </a:rPr>
                <a:t>SYN. Seq = </a:t>
              </a:r>
              <a:r>
                <a:rPr lang="en" i="1">
                  <a:solidFill>
                    <a:srgbClr val="0000FF"/>
                  </a:solidFill>
                </a:rPr>
                <a:t>x</a:t>
              </a:r>
              <a:endParaRPr i="1">
                <a:solidFill>
                  <a:srgbClr val="0000FF"/>
                </a:solidFill>
              </a:endParaRPr>
            </a:p>
          </p:txBody>
        </p:sp>
      </p:grpSp>
      <p:grpSp>
        <p:nvGrpSpPr>
          <p:cNvPr id="164" name="Google Shape;164;p27"/>
          <p:cNvGrpSpPr/>
          <p:nvPr/>
        </p:nvGrpSpPr>
        <p:grpSpPr>
          <a:xfrm>
            <a:off x="5792854" y="2161113"/>
            <a:ext cx="2929800" cy="795600"/>
            <a:chOff x="5792854" y="2161113"/>
            <a:chExt cx="2929800" cy="795600"/>
          </a:xfrm>
        </p:grpSpPr>
        <p:cxnSp>
          <p:nvCxnSpPr>
            <p:cNvPr id="165" name="Google Shape;165;p27"/>
            <p:cNvCxnSpPr/>
            <p:nvPr/>
          </p:nvCxnSpPr>
          <p:spPr>
            <a:xfrm flipH="1">
              <a:off x="5792854" y="2416325"/>
              <a:ext cx="2929800" cy="453900"/>
            </a:xfrm>
            <a:prstGeom prst="straightConnector1">
              <a:avLst/>
            </a:prstGeom>
            <a:noFill/>
            <a:ln w="19050" cap="flat" cmpd="sng">
              <a:solidFill>
                <a:srgbClr val="38761D"/>
              </a:solidFill>
              <a:prstDash val="solid"/>
              <a:round/>
              <a:headEnd type="none" w="med" len="med"/>
              <a:tailEnd type="triangle" w="med" len="med"/>
            </a:ln>
          </p:spPr>
        </p:cxnSp>
        <p:sp>
          <p:nvSpPr>
            <p:cNvPr id="166" name="Google Shape;166;p27"/>
            <p:cNvSpPr txBox="1"/>
            <p:nvPr/>
          </p:nvSpPr>
          <p:spPr>
            <a:xfrm rot="-526451">
              <a:off x="5892519" y="2358777"/>
              <a:ext cx="2611765" cy="40027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38761D"/>
                  </a:solidFill>
                </a:rPr>
                <a:t>SYN-ACK. Seq = </a:t>
              </a:r>
              <a:r>
                <a:rPr lang="en" i="1">
                  <a:solidFill>
                    <a:srgbClr val="38761D"/>
                  </a:solidFill>
                </a:rPr>
                <a:t>y</a:t>
              </a:r>
              <a:r>
                <a:rPr lang="en">
                  <a:solidFill>
                    <a:srgbClr val="38761D"/>
                  </a:solidFill>
                </a:rPr>
                <a:t>, Ack = </a:t>
              </a:r>
              <a:r>
                <a:rPr lang="en" i="1">
                  <a:solidFill>
                    <a:srgbClr val="38761D"/>
                  </a:solidFill>
                </a:rPr>
                <a:t>x</a:t>
              </a:r>
              <a:r>
                <a:rPr lang="en">
                  <a:solidFill>
                    <a:srgbClr val="38761D"/>
                  </a:solidFill>
                </a:rPr>
                <a:t>+1</a:t>
              </a:r>
              <a:endParaRPr>
                <a:solidFill>
                  <a:srgbClr val="38761D"/>
                </a:solidFill>
              </a:endParaRPr>
            </a:p>
          </p:txBody>
        </p:sp>
      </p:grpSp>
      <p:grpSp>
        <p:nvGrpSpPr>
          <p:cNvPr id="167" name="Google Shape;167;p27"/>
          <p:cNvGrpSpPr/>
          <p:nvPr/>
        </p:nvGrpSpPr>
        <p:grpSpPr>
          <a:xfrm>
            <a:off x="5804918" y="2924275"/>
            <a:ext cx="2917800" cy="711600"/>
            <a:chOff x="5804918" y="2924275"/>
            <a:chExt cx="2917800" cy="711600"/>
          </a:xfrm>
        </p:grpSpPr>
        <p:cxnSp>
          <p:nvCxnSpPr>
            <p:cNvPr id="168" name="Google Shape;168;p27"/>
            <p:cNvCxnSpPr/>
            <p:nvPr/>
          </p:nvCxnSpPr>
          <p:spPr>
            <a:xfrm>
              <a:off x="5804918" y="3201750"/>
              <a:ext cx="2917800" cy="343800"/>
            </a:xfrm>
            <a:prstGeom prst="straightConnector1">
              <a:avLst/>
            </a:prstGeom>
            <a:noFill/>
            <a:ln w="19050" cap="flat" cmpd="sng">
              <a:solidFill>
                <a:srgbClr val="0000FF"/>
              </a:solidFill>
              <a:prstDash val="solid"/>
              <a:round/>
              <a:headEnd type="none" w="med" len="med"/>
              <a:tailEnd type="triangle" w="med" len="med"/>
            </a:ln>
          </p:spPr>
        </p:cxnSp>
        <p:sp>
          <p:nvSpPr>
            <p:cNvPr id="169" name="Google Shape;169;p27"/>
            <p:cNvSpPr txBox="1"/>
            <p:nvPr/>
          </p:nvSpPr>
          <p:spPr>
            <a:xfrm rot="439840">
              <a:off x="6134284" y="3079967"/>
              <a:ext cx="2456983" cy="40021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0000FF"/>
                  </a:solidFill>
                </a:rPr>
                <a:t>ACK. Seq = </a:t>
              </a:r>
              <a:r>
                <a:rPr lang="en" i="1">
                  <a:solidFill>
                    <a:srgbClr val="0000FF"/>
                  </a:solidFill>
                </a:rPr>
                <a:t>x</a:t>
              </a:r>
              <a:r>
                <a:rPr lang="en">
                  <a:solidFill>
                    <a:srgbClr val="0000FF"/>
                  </a:solidFill>
                </a:rPr>
                <a:t>+1, Ack = </a:t>
              </a:r>
              <a:r>
                <a:rPr lang="en" i="1">
                  <a:solidFill>
                    <a:srgbClr val="0000FF"/>
                  </a:solidFill>
                </a:rPr>
                <a:t>y</a:t>
              </a:r>
              <a:r>
                <a:rPr lang="en">
                  <a:solidFill>
                    <a:srgbClr val="0000FF"/>
                  </a:solidFill>
                </a:rPr>
                <a:t>+1</a:t>
              </a:r>
              <a:endParaRPr>
                <a:solidFill>
                  <a:srgbClr val="0000FF"/>
                </a:solidFill>
              </a:endParaRPr>
            </a:p>
          </p:txBody>
        </p:sp>
      </p:grpSp>
      <p:sp>
        <p:nvSpPr>
          <p:cNvPr id="170" name="Google Shape;170;p27"/>
          <p:cNvSpPr txBox="1">
            <a:spLocks noGrp="1"/>
          </p:cNvSpPr>
          <p:nvPr>
            <p:ph type="body" idx="4294967295"/>
          </p:nvPr>
        </p:nvSpPr>
        <p:spPr>
          <a:xfrm>
            <a:off x="198500" y="2253325"/>
            <a:ext cx="5142600" cy="1006500"/>
          </a:xfrm>
          <a:prstGeom prst="rect">
            <a:avLst/>
          </a:prstGeom>
        </p:spPr>
        <p:txBody>
          <a:bodyPr spcFirstLastPara="1" wrap="square" lIns="91425" tIns="91425" rIns="91425" bIns="0" anchor="t" anchorCtr="0">
            <a:spAutoFit/>
          </a:bodyPr>
          <a:lstStyle/>
          <a:p>
            <a:pPr marL="457200" lvl="0" indent="-342900" algn="l" rtl="0">
              <a:spcBef>
                <a:spcPts val="0"/>
              </a:spcBef>
              <a:spcAft>
                <a:spcPts val="0"/>
              </a:spcAft>
              <a:buSzPts val="1800"/>
              <a:buAutoNum type="arabicPeriod" startAt="2"/>
            </a:pPr>
            <a:r>
              <a:rPr lang="en"/>
              <a:t>Server chooses an initial sequence number </a:t>
            </a:r>
            <a:r>
              <a:rPr lang="en" i="1"/>
              <a:t>y</a:t>
            </a:r>
            <a:r>
              <a:rPr lang="en"/>
              <a:t> for its bytes and responds with a SYN-ACK packet</a:t>
            </a:r>
            <a:endParaRPr/>
          </a:p>
        </p:txBody>
      </p:sp>
      <p:sp>
        <p:nvSpPr>
          <p:cNvPr id="171" name="Google Shape;171;p27"/>
          <p:cNvSpPr txBox="1">
            <a:spLocks noGrp="1"/>
          </p:cNvSpPr>
          <p:nvPr>
            <p:ph type="body" idx="4294967295"/>
          </p:nvPr>
        </p:nvSpPr>
        <p:spPr>
          <a:xfrm>
            <a:off x="198500" y="3259825"/>
            <a:ext cx="5142600" cy="369300"/>
          </a:xfrm>
          <a:prstGeom prst="rect">
            <a:avLst/>
          </a:prstGeom>
        </p:spPr>
        <p:txBody>
          <a:bodyPr spcFirstLastPara="1" wrap="square" lIns="91425" tIns="91425" rIns="91425" bIns="0" anchor="t" anchorCtr="0">
            <a:spAutoFit/>
          </a:bodyPr>
          <a:lstStyle/>
          <a:p>
            <a:pPr marL="457200" lvl="0" indent="-342900" algn="l" rtl="0">
              <a:spcBef>
                <a:spcPts val="0"/>
              </a:spcBef>
              <a:spcAft>
                <a:spcPts val="0"/>
              </a:spcAft>
              <a:buSzPts val="1800"/>
              <a:buAutoNum type="arabicPeriod" startAt="3"/>
            </a:pPr>
            <a:r>
              <a:rPr lang="en"/>
              <a:t>Client then returns with an ACK packet</a:t>
            </a:r>
            <a:endParaRPr/>
          </a:p>
        </p:txBody>
      </p:sp>
      <p:sp>
        <p:nvSpPr>
          <p:cNvPr id="172" name="Google Shape;172;p27"/>
          <p:cNvSpPr txBox="1">
            <a:spLocks noGrp="1"/>
          </p:cNvSpPr>
          <p:nvPr>
            <p:ph type="body" idx="4294967295"/>
          </p:nvPr>
        </p:nvSpPr>
        <p:spPr>
          <a:xfrm>
            <a:off x="198500" y="3629125"/>
            <a:ext cx="5142600" cy="1006500"/>
          </a:xfrm>
          <a:prstGeom prst="rect">
            <a:avLst/>
          </a:prstGeom>
        </p:spPr>
        <p:txBody>
          <a:bodyPr spcFirstLastPara="1" wrap="square" lIns="91425" tIns="91425" rIns="91425" bIns="0" anchor="t" anchorCtr="0">
            <a:spAutoFit/>
          </a:bodyPr>
          <a:lstStyle/>
          <a:p>
            <a:pPr marL="457200" lvl="0" indent="-342900" algn="l" rtl="0">
              <a:spcBef>
                <a:spcPts val="0"/>
              </a:spcBef>
              <a:spcAft>
                <a:spcPts val="0"/>
              </a:spcAft>
              <a:buSzPts val="1800"/>
              <a:buAutoNum type="arabicPeriod" startAt="4"/>
            </a:pPr>
            <a:r>
              <a:rPr lang="en"/>
              <a:t>Once both hosts have synchronized sequence numbers, the connection is “established”</a:t>
            </a:r>
            <a:endParaRPr/>
          </a:p>
        </p:txBody>
      </p:sp>
      <p:grpSp>
        <p:nvGrpSpPr>
          <p:cNvPr id="173" name="Google Shape;173;p27"/>
          <p:cNvGrpSpPr/>
          <p:nvPr/>
        </p:nvGrpSpPr>
        <p:grpSpPr>
          <a:xfrm>
            <a:off x="5798929" y="3688603"/>
            <a:ext cx="2929800" cy="821400"/>
            <a:chOff x="5798929" y="3688603"/>
            <a:chExt cx="2929800" cy="821400"/>
          </a:xfrm>
        </p:grpSpPr>
        <p:cxnSp>
          <p:nvCxnSpPr>
            <p:cNvPr id="174" name="Google Shape;174;p27"/>
            <p:cNvCxnSpPr/>
            <p:nvPr/>
          </p:nvCxnSpPr>
          <p:spPr>
            <a:xfrm flipH="1">
              <a:off x="5798929" y="3969313"/>
              <a:ext cx="2929800" cy="453900"/>
            </a:xfrm>
            <a:prstGeom prst="straightConnector1">
              <a:avLst/>
            </a:prstGeom>
            <a:noFill/>
            <a:ln w="19050" cap="flat" cmpd="sng">
              <a:solidFill>
                <a:srgbClr val="38761D"/>
              </a:solidFill>
              <a:prstDash val="solid"/>
              <a:round/>
              <a:headEnd type="none" w="med" len="med"/>
              <a:tailEnd type="triangle" w="med" len="med"/>
            </a:ln>
          </p:spPr>
        </p:cxnSp>
        <p:sp>
          <p:nvSpPr>
            <p:cNvPr id="175" name="Google Shape;175;p27"/>
            <p:cNvSpPr txBox="1"/>
            <p:nvPr/>
          </p:nvSpPr>
          <p:spPr>
            <a:xfrm rot="-526548">
              <a:off x="5897313" y="3899055"/>
              <a:ext cx="2778427" cy="40049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38761D"/>
                  </a:solidFill>
                </a:rPr>
                <a:t>Data</a:t>
              </a:r>
              <a:endParaRPr>
                <a:solidFill>
                  <a:srgbClr val="38761D"/>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TCP: Sending and Receiving Data</a:t>
            </a:r>
            <a:endParaRPr/>
          </a:p>
        </p:txBody>
      </p:sp>
      <p:sp>
        <p:nvSpPr>
          <p:cNvPr id="181" name="Google Shape;181;p2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The TCP handlers on each side track which TCP segments have been received for each connection</a:t>
            </a:r>
            <a:endParaRPr dirty="0"/>
          </a:p>
          <a:p>
            <a:pPr marL="914400" lvl="1" indent="-317500" algn="l" rtl="0">
              <a:spcBef>
                <a:spcPts val="0"/>
              </a:spcBef>
              <a:spcAft>
                <a:spcPts val="0"/>
              </a:spcAft>
              <a:buSzPts val="1400"/>
              <a:buChar char="○"/>
            </a:pPr>
            <a:r>
              <a:rPr lang="en" dirty="0"/>
              <a:t>A connection is identified by these 5 values (sometimes called a 5-tuple)</a:t>
            </a:r>
            <a:endParaRPr dirty="0"/>
          </a:p>
          <a:p>
            <a:pPr marL="1371600" lvl="2" indent="-317500" algn="l" rtl="0">
              <a:spcBef>
                <a:spcPts val="0"/>
              </a:spcBef>
              <a:spcAft>
                <a:spcPts val="0"/>
              </a:spcAft>
              <a:buSzPts val="1400"/>
              <a:buChar char="■"/>
            </a:pPr>
            <a:r>
              <a:rPr lang="en" dirty="0"/>
              <a:t>Source IP</a:t>
            </a:r>
            <a:endParaRPr dirty="0"/>
          </a:p>
          <a:p>
            <a:pPr marL="1371600" lvl="2" indent="-317500" algn="l" rtl="0">
              <a:spcBef>
                <a:spcPts val="0"/>
              </a:spcBef>
              <a:spcAft>
                <a:spcPts val="0"/>
              </a:spcAft>
              <a:buSzPts val="1400"/>
              <a:buChar char="■"/>
            </a:pPr>
            <a:r>
              <a:rPr lang="en" dirty="0"/>
              <a:t>Destination IP</a:t>
            </a:r>
            <a:endParaRPr dirty="0"/>
          </a:p>
          <a:p>
            <a:pPr marL="1371600" lvl="2" indent="-317500" algn="l" rtl="0">
              <a:spcBef>
                <a:spcPts val="0"/>
              </a:spcBef>
              <a:spcAft>
                <a:spcPts val="0"/>
              </a:spcAft>
              <a:buSzPts val="1400"/>
              <a:buChar char="■"/>
            </a:pPr>
            <a:r>
              <a:rPr lang="en" dirty="0"/>
              <a:t>Source Port</a:t>
            </a:r>
            <a:endParaRPr dirty="0"/>
          </a:p>
          <a:p>
            <a:pPr marL="1371600" lvl="2" indent="-317500" algn="l" rtl="0">
              <a:spcBef>
                <a:spcPts val="0"/>
              </a:spcBef>
              <a:spcAft>
                <a:spcPts val="0"/>
              </a:spcAft>
              <a:buSzPts val="1400"/>
              <a:buChar char="■"/>
            </a:pPr>
            <a:r>
              <a:rPr lang="en" dirty="0"/>
              <a:t>Destination Port</a:t>
            </a:r>
            <a:endParaRPr dirty="0"/>
          </a:p>
          <a:p>
            <a:pPr marL="1371600" lvl="2" indent="-317500" algn="l" rtl="0">
              <a:spcBef>
                <a:spcPts val="0"/>
              </a:spcBef>
              <a:spcAft>
                <a:spcPts val="0"/>
              </a:spcAft>
              <a:buSzPts val="1400"/>
              <a:buChar char="■"/>
            </a:pPr>
            <a:r>
              <a:rPr lang="en" dirty="0"/>
              <a:t>Protocol</a:t>
            </a:r>
            <a:endParaRPr dirty="0"/>
          </a:p>
          <a:p>
            <a:pPr marL="457200" lvl="0" indent="-342900" algn="l" rtl="0">
              <a:spcBef>
                <a:spcPts val="0"/>
              </a:spcBef>
              <a:spcAft>
                <a:spcPts val="0"/>
              </a:spcAft>
              <a:buSzPts val="1800"/>
              <a:buChar char="●"/>
            </a:pPr>
            <a:r>
              <a:rPr lang="en" dirty="0"/>
              <a:t>Data from the </a:t>
            </a:r>
            <a:r>
              <a:rPr lang="en" dirty="0" err="1"/>
              <a:t>bytestream</a:t>
            </a:r>
            <a:r>
              <a:rPr lang="en" dirty="0"/>
              <a:t> can be presented to the application when all data before has been received and presented</a:t>
            </a:r>
            <a:endParaRPr dirty="0"/>
          </a:p>
          <a:p>
            <a:pPr marL="914400" lvl="1" indent="-317500" algn="l" rtl="0">
              <a:spcBef>
                <a:spcPts val="0"/>
              </a:spcBef>
              <a:spcAft>
                <a:spcPts val="0"/>
              </a:spcAft>
              <a:buSzPts val="1400"/>
              <a:buChar char="○"/>
            </a:pPr>
            <a:r>
              <a:rPr lang="en" dirty="0"/>
              <a:t>Recall: TCP presents data to the application as a </a:t>
            </a:r>
            <a:r>
              <a:rPr lang="en" dirty="0" err="1"/>
              <a:t>bytestream</a:t>
            </a:r>
            <a:r>
              <a:rPr lang="en" dirty="0"/>
              <a:t>, so the order must be preserved from one end to the other, even if packets are received out of order</a:t>
            </a:r>
            <a:endParaRPr dirty="0"/>
          </a:p>
        </p:txBody>
      </p:sp>
      <p:sp>
        <p:nvSpPr>
          <p:cNvPr id="182" name="Google Shape;182;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1826</Words>
  <Application>Microsoft Macintosh PowerPoint</Application>
  <PresentationFormat>On-screen Show (16:9)</PresentationFormat>
  <Paragraphs>243</Paragraphs>
  <Slides>21</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Courier New</vt:lpstr>
      <vt:lpstr>CS 161</vt:lpstr>
      <vt:lpstr>Transmission Control Protocol (TCP)</vt:lpstr>
      <vt:lpstr>Today: Transport Layer Protocols</vt:lpstr>
      <vt:lpstr>Review: IP Reliability</vt:lpstr>
      <vt:lpstr>Scratchpad: Let’s Design It Together</vt:lpstr>
      <vt:lpstr>Transmission Control Protocol (TCP)</vt:lpstr>
      <vt:lpstr>Ports</vt:lpstr>
      <vt:lpstr>Establishing Sequence Numbers</vt:lpstr>
      <vt:lpstr>TCP: 3-Way Handshake</vt:lpstr>
      <vt:lpstr>TCP: Sending and Receiving Data</vt:lpstr>
      <vt:lpstr>TCP: Sending and Receiving Data</vt:lpstr>
      <vt:lpstr>TCP: Sending and Receiving Data</vt:lpstr>
      <vt:lpstr>TCP: Retransmission</vt:lpstr>
      <vt:lpstr>TCP: Ending/Aborting a Connection</vt:lpstr>
      <vt:lpstr>TCP Flags</vt:lpstr>
      <vt:lpstr>TCP Packet Structure</vt:lpstr>
      <vt:lpstr>TCP Attacks </vt:lpstr>
      <vt:lpstr>TCP Data Injection</vt:lpstr>
      <vt:lpstr>TCP Attacks </vt:lpstr>
      <vt:lpstr>TCP Spoofing</vt:lpstr>
      <vt:lpstr>TCP Attacks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 Layer: TCP and UDP</dc:title>
  <cp:lastModifiedBy>Jian Xiang</cp:lastModifiedBy>
  <cp:revision>20</cp:revision>
  <dcterms:modified xsi:type="dcterms:W3CDTF">2023-11-01T21:50:09Z</dcterms:modified>
</cp:coreProperties>
</file>