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51D31E4-1F9E-42FA-9A50-5AD11F926841}">
  <a:tblStyle styleId="{551D31E4-1F9E-42FA-9A50-5AD11F92684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news.bitcoin.com/a-short-history-of-the-worlds-largest-bitcoin-mining-pools/" TargetMode="Externa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ft.com/content/1aecb2db-8f61-427c-a413-3b929291c8ac" TargetMode="Externa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www.buttcoinfoundation.org/how-to-make-money-with-bitcoin-in-10-easy-steps/" TargetMode="Externa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2db2307d3_0_5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2db2307d3_0_5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1a655f80b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1a655f80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1a655f80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1a655f80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f1a655f80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f1a655f80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1a655f80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1a655f80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f1a655f80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f1a655f80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f1a655f80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f1a655f80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f1a655f80b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f1a655f80b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f1a655f80b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f1a655f80b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f1a655f80b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f1a655f80b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f1a655f80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f1a655f80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f1a655f80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f1a655f80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f1a655f80b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f1a655f80b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f1a655f80b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f1a655f80b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f1a655f80b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f1a655f80b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f1a655f80b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f1a655f80b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f1a655f80b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f1a655f80b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5e6d0b64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15e6d0b64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5e6d0b64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5e6d0b64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https://news.bitcoin.com/a-short-history-of-the-worlds-largest-bitcoin-mining-pools/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5e6d0b646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15e6d0b646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5e6d0b646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15e6d0b646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5e6d0b646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15e6d0b646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1a655f80b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1a655f80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5e6d0b6464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15e6d0b6464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Proof-of-work is a central part of Bitcoin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There is no way to remove the high power consumption from the Bitcoin protocol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https://www.ft.com/content/1aecb2db-8f61-427c-a413-3b929291c8ac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15e6d0b646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15e6d0b646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Article by Nick Weaver about stealing Bitcoin: </a:t>
            </a:r>
            <a:r>
              <a:rPr lang="en" u="sng">
                <a:solidFill>
                  <a:srgbClr val="0097A7"/>
                </a:solidFill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http://www.buttcoinfoundation.org/how-to-make-money-with-bitcoin-in-10-easy-steps/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5e6d0b646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5e6d0b646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5e6d0b6464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15e6d0b646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5e6d0b6464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5e6d0b6464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15e6d0b646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15e6d0b646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Nick's Iron Law of Blockchain: Blockchain solves exactly one problem: When someone says "you can solve X with Blockchain", they clearly don't know anything about X and should be ignored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15e6d0b646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15e6d0b646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5e6d0b646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5e6d0b646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15e6d0b646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15e6d0b646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15e6d0b646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15e6d0b646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1a655f80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1a655f80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15e6d0b646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" name="Google Shape;465;g15e6d0b646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5e6d0b646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5e6d0b646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5e6d0b646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5e6d0b646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5e6d0b646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5e6d0b646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15e6d0b646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15e6d0b646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5e6d0b646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5e6d0b646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15e6d0b646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Google Shape;509;g15e6d0b646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f1a655f80b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f1a655f80b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15e6d0b6464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15e6d0b6464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1a655f80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1a655f80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1a655f80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1a655f80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1a655f80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1a655f80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1a655f80b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1a655f80b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f1a655f80b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f1a655f80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311700" y="1429000"/>
            <a:ext cx="8520600" cy="141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11700" y="2917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#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 Optional">
  <p:cSld name="TITLE_AND_TWO_COLUMNS_1">
    <p:bg>
      <p:bgPr>
        <a:solidFill>
          <a:srgbClr val="A4C2F4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Optional">
  <p:cSld name="TITLE_ONLY_1">
    <p:bg>
      <p:bgPr>
        <a:solidFill>
          <a:srgbClr val="A4C2F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Optional">
  <p:cSld name="ONE_COLUMN_TEXT_1">
    <p:bg>
      <p:bgPr>
        <a:solidFill>
          <a:srgbClr val="A4C2F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- Optional">
  <p:cSld name="CUSTOM_1">
    <p:bg>
      <p:bgPr>
        <a:solidFill>
          <a:srgbClr val="A4C2F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half body">
  <p:cSld name="TITLE_AND_BODY_2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half body - Optional">
  <p:cSld name="ONE_COLUMN_TEXT_1_1">
    <p:bg>
      <p:bgPr>
        <a:solidFill>
          <a:srgbClr val="A4C2F4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198500" y="1246825"/>
            <a:ext cx="8520600" cy="16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98500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588175" y="1246825"/>
            <a:ext cx="41310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" name="Google Shape;32;p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" name="Google Shape;36;p8"/>
          <p:cNvSpPr txBox="1"/>
          <p:nvPr>
            <p:ph idx="1" type="body"/>
          </p:nvPr>
        </p:nvSpPr>
        <p:spPr>
          <a:xfrm>
            <a:off x="512100" y="4520775"/>
            <a:ext cx="811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Optional">
  <p:cSld name="SECTION_HEADER_1">
    <p:bg>
      <p:bgPr>
        <a:solidFill>
          <a:srgbClr val="A4C2F4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Optional">
  <p:cSld name="TITLE_AND_BODY_1">
    <p:bg>
      <p:bgPr>
        <a:solidFill>
          <a:srgbClr val="A4C2F4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985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1017725"/>
            <a:ext cx="9144000" cy="1116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E85C5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chemeClr val="lt1"/>
                </a:solidFill>
              </a:rPr>
              <a:t>Computer Science 161</a:t>
            </a:r>
            <a:endParaRPr b="1" sz="600">
              <a:solidFill>
                <a:schemeClr val="lt1"/>
              </a:solidFill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7628700" y="1017725"/>
            <a:ext cx="1515300" cy="1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">
                <a:solidFill>
                  <a:srgbClr val="FFFFFF"/>
                </a:solidFill>
              </a:rPr>
              <a:t>Fall 2022</a:t>
            </a:r>
            <a:endParaRPr b="1" sz="600">
              <a:solidFill>
                <a:srgbClr val="FFFFFF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5" Type="http://schemas.openxmlformats.org/officeDocument/2006/relationships/image" Target="../media/image17.png"/><Relationship Id="rId6" Type="http://schemas.openxmlformats.org/officeDocument/2006/relationships/image" Target="../media/image10.png"/><Relationship Id="rId7" Type="http://schemas.openxmlformats.org/officeDocument/2006/relationships/image" Target="../media/image15.png"/><Relationship Id="rId8" Type="http://schemas.openxmlformats.org/officeDocument/2006/relationships/image" Target="../media/image1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/>
        </p:nvSpPr>
        <p:spPr>
          <a:xfrm>
            <a:off x="311700" y="1429000"/>
            <a:ext cx="8520600" cy="1410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Bitcoin</a:t>
            </a:r>
            <a:endParaRPr sz="3400">
              <a:solidFill>
                <a:srgbClr val="000000"/>
              </a:solidFill>
            </a:endParaRPr>
          </a:p>
        </p:txBody>
      </p:sp>
      <p:sp>
        <p:nvSpPr>
          <p:cNvPr id="74" name="Google Shape;74;p17"/>
          <p:cNvSpPr txBox="1"/>
          <p:nvPr/>
        </p:nvSpPr>
        <p:spPr>
          <a:xfrm>
            <a:off x="311700" y="29179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</a:rPr>
              <a:t>CS 161 Fall 202</a:t>
            </a:r>
            <a:r>
              <a:rPr lang="en" sz="2400"/>
              <a:t>2</a:t>
            </a:r>
            <a:r>
              <a:rPr lang="en" sz="2400">
                <a:solidFill>
                  <a:srgbClr val="000000"/>
                </a:solidFill>
              </a:rPr>
              <a:t> - Lecture </a:t>
            </a:r>
            <a:r>
              <a:rPr lang="en" sz="2400"/>
              <a:t>11</a:t>
            </a:r>
            <a:endParaRPr sz="2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8" name="Google Shape;158;p26"/>
          <p:cNvCxnSpPr/>
          <p:nvPr/>
        </p:nvCxnSpPr>
        <p:spPr>
          <a:xfrm rot="10800000">
            <a:off x="5388550" y="3002475"/>
            <a:ext cx="0" cy="61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2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</a:t>
            </a:r>
            <a:endParaRPr/>
          </a:p>
        </p:txBody>
      </p:sp>
      <p:sp>
        <p:nvSpPr>
          <p:cNvPr id="160" name="Google Shape;160;p26"/>
          <p:cNvSpPr txBox="1"/>
          <p:nvPr/>
        </p:nvSpPr>
        <p:spPr>
          <a:xfrm>
            <a:off x="4724400" y="3297475"/>
            <a:ext cx="3760200" cy="6156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each transaction, the total input currency is equal* to the total output currency.</a:t>
            </a:r>
            <a:endParaRPr/>
          </a:p>
        </p:txBody>
      </p:sp>
      <p:sp>
        <p:nvSpPr>
          <p:cNvPr id="161" name="Google Shape;161;p26"/>
          <p:cNvSpPr txBox="1"/>
          <p:nvPr/>
        </p:nvSpPr>
        <p:spPr>
          <a:xfrm>
            <a:off x="4838025" y="3837725"/>
            <a:ext cx="2248800" cy="4002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TX 4, 5 + 5 = 3 + 4 + 3</a:t>
            </a:r>
            <a:endParaRPr/>
          </a:p>
        </p:txBody>
      </p:sp>
      <p:cxnSp>
        <p:nvCxnSpPr>
          <p:cNvPr id="162" name="Google Shape;162;p26"/>
          <p:cNvCxnSpPr/>
          <p:nvPr/>
        </p:nvCxnSpPr>
        <p:spPr>
          <a:xfrm rot="10800000">
            <a:off x="2835575" y="2905325"/>
            <a:ext cx="0" cy="614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3" name="Google Shape;163;p26"/>
          <p:cNvSpPr txBox="1"/>
          <p:nvPr/>
        </p:nvSpPr>
        <p:spPr>
          <a:xfrm>
            <a:off x="378175" y="3365550"/>
            <a:ext cx="2890200" cy="8313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transaction must identify a valid source of currency by referencing a past transaction.</a:t>
            </a:r>
            <a:endParaRPr/>
          </a:p>
        </p:txBody>
      </p:sp>
      <p:sp>
        <p:nvSpPr>
          <p:cNvPr id="164" name="Google Shape;164;p26"/>
          <p:cNvSpPr txBox="1"/>
          <p:nvPr/>
        </p:nvSpPr>
        <p:spPr>
          <a:xfrm>
            <a:off x="520875" y="4124850"/>
            <a:ext cx="3760200" cy="6156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must also verify that no other transaction has already claimed this input.</a:t>
            </a:r>
            <a:endParaRPr/>
          </a:p>
        </p:txBody>
      </p:sp>
      <p:sp>
        <p:nvSpPr>
          <p:cNvPr id="165" name="Google Shape;165;p26"/>
          <p:cNvSpPr txBox="1"/>
          <p:nvPr/>
        </p:nvSpPr>
        <p:spPr>
          <a:xfrm>
            <a:off x="4903700" y="4209575"/>
            <a:ext cx="3299700" cy="8313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Leftover money is returned to the sender. </a:t>
            </a:r>
            <a:r>
              <a:rPr i="1" lang="en">
                <a:solidFill>
                  <a:schemeClr val="dk1"/>
                </a:solidFill>
              </a:rPr>
              <a:t>PK</a:t>
            </a:r>
            <a:r>
              <a:rPr i="1" lang="en" sz="900">
                <a:solidFill>
                  <a:schemeClr val="dk1"/>
                </a:solidFill>
              </a:rPr>
              <a:t>D</a:t>
            </a:r>
            <a:r>
              <a:rPr lang="en">
                <a:solidFill>
                  <a:schemeClr val="dk1"/>
                </a:solidFill>
              </a:rPr>
              <a:t> spent 3 coins and sent the remaining 7 back to himself.</a:t>
            </a:r>
            <a:endParaRPr/>
          </a:p>
        </p:txBody>
      </p:sp>
      <p:graphicFrame>
        <p:nvGraphicFramePr>
          <p:cNvPr id="166" name="Google Shape;166;p26"/>
          <p:cNvGraphicFramePr/>
          <p:nvPr/>
        </p:nvGraphicFramePr>
        <p:xfrm>
          <a:off x="218325" y="131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1095075"/>
                <a:gridCol w="1250500"/>
              </a:tblGrid>
              <a:tr h="2507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TX2 (by </a:t>
                      </a:r>
                      <a:r>
                        <a:rPr i="1" lang="en">
                          <a:solidFill>
                            <a:srgbClr val="1155CC"/>
                          </a:solidFill>
                        </a:rPr>
                        <a:t>PK</a:t>
                      </a:r>
                      <a:r>
                        <a:rPr i="1" lang="en" sz="900">
                          <a:solidFill>
                            <a:srgbClr val="1155CC"/>
                          </a:solidFill>
                        </a:rPr>
                        <a:t>B</a:t>
                      </a:r>
                      <a:r>
                        <a:rPr lang="en">
                          <a:solidFill>
                            <a:srgbClr val="1155CC"/>
                          </a:solidFill>
                        </a:rPr>
                        <a:t>)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T="27425" marB="27425" marR="91425" marL="91425"/>
                </a:tc>
                <a:tc hMerge="1"/>
              </a:tr>
              <a:tr h="23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Inputs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T="27425" marB="27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TX1 (5 coins)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T="27425" marB="27425" marR="91425" marL="91425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Outputs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T="27425" marB="27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1155CC"/>
                          </a:solidFill>
                        </a:rPr>
                        <a:t>PK</a:t>
                      </a:r>
                      <a:r>
                        <a:rPr i="1" lang="en" sz="900">
                          <a:solidFill>
                            <a:srgbClr val="1155CC"/>
                          </a:solidFill>
                        </a:rPr>
                        <a:t>D</a:t>
                      </a:r>
                      <a:r>
                        <a:rPr lang="en">
                          <a:solidFill>
                            <a:srgbClr val="1155CC"/>
                          </a:solidFill>
                        </a:rPr>
                        <a:t> (5 coins)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T="27425" marB="27425" marR="91425" marL="91425"/>
                </a:tc>
              </a:tr>
            </a:tbl>
          </a:graphicData>
        </a:graphic>
      </p:graphicFrame>
      <p:graphicFrame>
        <p:nvGraphicFramePr>
          <p:cNvPr id="167" name="Google Shape;167;p26"/>
          <p:cNvGraphicFramePr/>
          <p:nvPr/>
        </p:nvGraphicFramePr>
        <p:xfrm>
          <a:off x="218325" y="225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1095075"/>
                <a:gridCol w="1250500"/>
              </a:tblGrid>
              <a:tr h="2507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TX3 (by </a:t>
                      </a:r>
                      <a:r>
                        <a:rPr i="1" lang="en">
                          <a:solidFill>
                            <a:srgbClr val="38761D"/>
                          </a:solidFill>
                        </a:rPr>
                        <a:t>PK</a:t>
                      </a:r>
                      <a:r>
                        <a:rPr i="1" lang="en" sz="900">
                          <a:solidFill>
                            <a:srgbClr val="38761D"/>
                          </a:solidFill>
                        </a:rPr>
                        <a:t>C</a:t>
                      </a:r>
                      <a:r>
                        <a:rPr lang="en">
                          <a:solidFill>
                            <a:srgbClr val="38761D"/>
                          </a:solidFill>
                        </a:rPr>
                        <a:t>)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27425" marB="27425" marR="91425" marL="91425"/>
                </a:tc>
                <a:tc hMerge="1"/>
              </a:tr>
              <a:tr h="23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Inputs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27425" marB="27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TX1 (5 coins)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27425" marB="27425" marR="91425" marL="91425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Outputs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27425" marB="27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38761D"/>
                          </a:solidFill>
                        </a:rPr>
                        <a:t>PK</a:t>
                      </a:r>
                      <a:r>
                        <a:rPr i="1" lang="en" sz="900">
                          <a:solidFill>
                            <a:srgbClr val="38761D"/>
                          </a:solidFill>
                        </a:rPr>
                        <a:t>D</a:t>
                      </a:r>
                      <a:r>
                        <a:rPr lang="en">
                          <a:solidFill>
                            <a:srgbClr val="38761D"/>
                          </a:solidFill>
                        </a:rPr>
                        <a:t> (5 coins)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27425" marB="27425" marR="91425" marL="91425"/>
                </a:tc>
              </a:tr>
            </a:tbl>
          </a:graphicData>
        </a:graphic>
      </p:graphicFrame>
      <p:graphicFrame>
        <p:nvGraphicFramePr>
          <p:cNvPr id="168" name="Google Shape;168;p26"/>
          <p:cNvGraphicFramePr/>
          <p:nvPr/>
        </p:nvGraphicFramePr>
        <p:xfrm>
          <a:off x="3268313" y="131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1172650"/>
                <a:gridCol w="1434725"/>
              </a:tblGrid>
              <a:tr h="2507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TX4 (by </a:t>
                      </a:r>
                      <a:r>
                        <a:rPr i="1" lang="en">
                          <a:solidFill>
                            <a:schemeClr val="dk1"/>
                          </a:solidFill>
                        </a:rPr>
                        <a:t>PK</a:t>
                      </a:r>
                      <a:r>
                        <a:rPr i="1" lang="en" sz="9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27425" marB="27425" marR="91425" marL="91425"/>
                </a:tc>
                <a:tc hMerge="1"/>
              </a:tr>
              <a:tr h="23135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Inputs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27425" marB="27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TX2 (5 coins)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T="27425" marB="27425" marR="91425" marL="91425"/>
                </a:tc>
              </a:tr>
              <a:tr h="2313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TX3 (5 coins)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27425" marB="27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87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Outputs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27425" marB="27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</a:rPr>
                        <a:t>PK</a:t>
                      </a:r>
                      <a:r>
                        <a:rPr i="1" lang="en" sz="9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(3 coin)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8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</a:rPr>
                        <a:t>PK</a:t>
                      </a:r>
                      <a:r>
                        <a:rPr i="1" lang="en" sz="900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(4 coins)</a:t>
                      </a:r>
                      <a:endParaRPr i="1">
                        <a:solidFill>
                          <a:schemeClr val="dk1"/>
                        </a:solidFill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28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</a:rPr>
                        <a:t>PK</a:t>
                      </a:r>
                      <a:r>
                        <a:rPr i="1" lang="en" sz="9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(3 coins)</a:t>
                      </a:r>
                      <a:endParaRPr i="1">
                        <a:solidFill>
                          <a:schemeClr val="dk1"/>
                        </a:solidFill>
                      </a:endParaRPr>
                    </a:p>
                  </a:txBody>
                  <a:tcPr marT="27425" marB="27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69" name="Google Shape;169;p26"/>
          <p:cNvCxnSpPr/>
          <p:nvPr/>
        </p:nvCxnSpPr>
        <p:spPr>
          <a:xfrm flipH="1" rot="10800000">
            <a:off x="2572375" y="1774625"/>
            <a:ext cx="675900" cy="2229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26"/>
          <p:cNvCxnSpPr/>
          <p:nvPr/>
        </p:nvCxnSpPr>
        <p:spPr>
          <a:xfrm flipH="1" rot="10800000">
            <a:off x="2572375" y="1949125"/>
            <a:ext cx="685800" cy="10029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71" name="Google Shape;171;p26"/>
          <p:cNvGraphicFramePr/>
          <p:nvPr/>
        </p:nvGraphicFramePr>
        <p:xfrm>
          <a:off x="6512375" y="131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1095075"/>
                <a:gridCol w="1250500"/>
              </a:tblGrid>
              <a:tr h="2507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TX5 (by </a:t>
                      </a:r>
                      <a:r>
                        <a:rPr i="1" lang="en">
                          <a:solidFill>
                            <a:srgbClr val="CC0000"/>
                          </a:solidFill>
                        </a:rPr>
                        <a:t>PK</a:t>
                      </a:r>
                      <a:r>
                        <a:rPr i="1" lang="en" sz="900">
                          <a:solidFill>
                            <a:srgbClr val="CC0000"/>
                          </a:solidFill>
                        </a:rPr>
                        <a:t>A</a:t>
                      </a:r>
                      <a:r>
                        <a:rPr lang="en">
                          <a:solidFill>
                            <a:srgbClr val="CC0000"/>
                          </a:solidFill>
                        </a:rPr>
                        <a:t>)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27425" marB="27425" marR="91425" marL="91425"/>
                </a:tc>
                <a:tc hMerge="1"/>
              </a:tr>
              <a:tr h="23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Inputs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27425" marB="27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TX4 (3 coin)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27425" marB="27425" marR="91425" marL="91425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Outputs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27425" marB="27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CC0000"/>
                          </a:solidFill>
                        </a:rPr>
                        <a:t>PK</a:t>
                      </a:r>
                      <a:r>
                        <a:rPr i="1" lang="en" sz="900">
                          <a:solidFill>
                            <a:srgbClr val="CC0000"/>
                          </a:solidFill>
                        </a:rPr>
                        <a:t>C</a:t>
                      </a:r>
                      <a:r>
                        <a:rPr lang="en">
                          <a:solidFill>
                            <a:srgbClr val="CC0000"/>
                          </a:solidFill>
                        </a:rPr>
                        <a:t> (3 coin)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27425" marB="27425" marR="91425" marL="91425"/>
                </a:tc>
              </a:tr>
            </a:tbl>
          </a:graphicData>
        </a:graphic>
      </p:graphicFrame>
      <p:graphicFrame>
        <p:nvGraphicFramePr>
          <p:cNvPr id="172" name="Google Shape;172;p26"/>
          <p:cNvGraphicFramePr/>
          <p:nvPr/>
        </p:nvGraphicFramePr>
        <p:xfrm>
          <a:off x="6512375" y="225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1095075"/>
                <a:gridCol w="1250500"/>
              </a:tblGrid>
              <a:tr h="2507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TX6 (by </a:t>
                      </a:r>
                      <a:r>
                        <a:rPr i="1" lang="en">
                          <a:solidFill>
                            <a:srgbClr val="CC0000"/>
                          </a:solidFill>
                        </a:rPr>
                        <a:t>PK</a:t>
                      </a:r>
                      <a:r>
                        <a:rPr i="1" lang="en" sz="900">
                          <a:solidFill>
                            <a:srgbClr val="CC0000"/>
                          </a:solidFill>
                        </a:rPr>
                        <a:t>B</a:t>
                      </a:r>
                      <a:r>
                        <a:rPr lang="en">
                          <a:solidFill>
                            <a:srgbClr val="CC0000"/>
                          </a:solidFill>
                        </a:rPr>
                        <a:t>)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27425" marB="27425" marR="91425" marL="91425"/>
                </a:tc>
                <a:tc hMerge="1"/>
              </a:tr>
              <a:tr h="23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Inputs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27425" marB="27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TX4 (4 coins)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27425" marB="27425" marR="91425" marL="91425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Outputs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27425" marB="27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CC0000"/>
                          </a:solidFill>
                        </a:rPr>
                        <a:t>PK</a:t>
                      </a:r>
                      <a:r>
                        <a:rPr i="1" lang="en" sz="900">
                          <a:solidFill>
                            <a:srgbClr val="CC0000"/>
                          </a:solidFill>
                        </a:rPr>
                        <a:t>D</a:t>
                      </a:r>
                      <a:r>
                        <a:rPr lang="en">
                          <a:solidFill>
                            <a:srgbClr val="CC0000"/>
                          </a:solidFill>
                        </a:rPr>
                        <a:t> (4 coins)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27425" marB="27425" marR="91425" marL="91425"/>
                </a:tc>
              </a:tr>
            </a:tbl>
          </a:graphicData>
        </a:graphic>
      </p:graphicFrame>
      <p:cxnSp>
        <p:nvCxnSpPr>
          <p:cNvPr id="173" name="Google Shape;173;p26"/>
          <p:cNvCxnSpPr/>
          <p:nvPr/>
        </p:nvCxnSpPr>
        <p:spPr>
          <a:xfrm flipH="1" rot="10800000">
            <a:off x="5875700" y="1726150"/>
            <a:ext cx="621000" cy="5511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4" name="Google Shape;174;p26"/>
          <p:cNvCxnSpPr/>
          <p:nvPr/>
        </p:nvCxnSpPr>
        <p:spPr>
          <a:xfrm>
            <a:off x="5885850" y="2548625"/>
            <a:ext cx="640200" cy="1083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Bitcoin: </a:t>
            </a:r>
            <a:r>
              <a:rPr lang="en"/>
              <a:t>The Public Ledger</a:t>
            </a:r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3400" y="2884550"/>
            <a:ext cx="3177200" cy="166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 txBox="1"/>
          <p:nvPr/>
        </p:nvSpPr>
        <p:spPr>
          <a:xfrm>
            <a:off x="512100" y="4520775"/>
            <a:ext cx="811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Textbook Chapter</a:t>
            </a:r>
            <a:r>
              <a:rPr lang="en"/>
              <a:t> 16.6–16.9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Recall: Hash Functions</a:t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Hash functions produce a fixed-length “fingerprint” over an arbitrary length of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Preimage resistant</a:t>
            </a:r>
            <a:r>
              <a:rPr lang="en"/>
              <a:t>: Given an output, difficult to find an input that hashes to the output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Collision resistant</a:t>
            </a:r>
            <a:r>
              <a:rPr lang="en"/>
              <a:t>: Difficult to find two inputs that hash to the same output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practice, hash functions “look” random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Changing the input causes the output to change unpredictably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bit in the output has a 50% chance of flipping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Chains</a:t>
            </a:r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we want: A data structure where we can append a node and then compute a hash over all nodes efficiently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Appending a node of size </a:t>
            </a:r>
            <a:r>
              <a:rPr i="1" lang="en"/>
              <a:t>n</a:t>
            </a:r>
            <a:r>
              <a:rPr lang="en"/>
              <a:t> should take </a:t>
            </a:r>
            <a:r>
              <a:rPr i="1" lang="en"/>
              <a:t>O</a:t>
            </a:r>
            <a:r>
              <a:rPr lang="en"/>
              <a:t>(</a:t>
            </a:r>
            <a:r>
              <a:rPr i="1" lang="en"/>
              <a:t>n</a:t>
            </a:r>
            <a:r>
              <a:rPr lang="en"/>
              <a:t>)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To validate the previous block, include a hash of the previous block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previous block validates the block before,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append: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 the hash of the current block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Construct a new block containing the previous hash and the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Set the head of the chain to the new block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94" name="Google Shape;194;p29"/>
          <p:cNvGraphicFramePr/>
          <p:nvPr/>
        </p:nvGraphicFramePr>
        <p:xfrm>
          <a:off x="6315150" y="132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2160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prev_hash: NULL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data: ...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95" name="Google Shape;195;p29"/>
          <p:cNvSpPr txBox="1"/>
          <p:nvPr/>
        </p:nvSpPr>
        <p:spPr>
          <a:xfrm>
            <a:off x="8475850" y="1519150"/>
            <a:ext cx="4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</a:t>
            </a:r>
            <a:r>
              <a:rPr lang="en" sz="900"/>
              <a:t>0</a:t>
            </a:r>
            <a:endParaRPr sz="900"/>
          </a:p>
        </p:txBody>
      </p:sp>
      <p:graphicFrame>
        <p:nvGraphicFramePr>
          <p:cNvPr id="196" name="Google Shape;196;p29"/>
          <p:cNvGraphicFramePr/>
          <p:nvPr/>
        </p:nvGraphicFramePr>
        <p:xfrm>
          <a:off x="6315150" y="222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2160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prev_hash: </a:t>
                      </a:r>
                      <a:r>
                        <a:rPr i="1" lang="en"/>
                        <a:t>H</a:t>
                      </a:r>
                      <a:r>
                        <a:rPr lang="en"/>
                        <a:t>(</a:t>
                      </a:r>
                      <a:r>
                        <a:rPr i="1" lang="en"/>
                        <a:t>B</a:t>
                      </a:r>
                      <a:r>
                        <a:rPr lang="en" sz="900"/>
                        <a:t>0</a:t>
                      </a:r>
                      <a:r>
                        <a:rPr lang="en"/>
                        <a:t>)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data: ...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97" name="Google Shape;197;p29"/>
          <p:cNvSpPr txBox="1"/>
          <p:nvPr/>
        </p:nvSpPr>
        <p:spPr>
          <a:xfrm>
            <a:off x="8475850" y="2417278"/>
            <a:ext cx="4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</a:t>
            </a:r>
            <a:r>
              <a:rPr lang="en" sz="900"/>
              <a:t>1</a:t>
            </a:r>
            <a:endParaRPr sz="900"/>
          </a:p>
        </p:txBody>
      </p:sp>
      <p:sp>
        <p:nvSpPr>
          <p:cNvPr id="198" name="Google Shape;198;p29"/>
          <p:cNvSpPr/>
          <p:nvPr/>
        </p:nvSpPr>
        <p:spPr>
          <a:xfrm>
            <a:off x="5989625" y="1719224"/>
            <a:ext cx="325250" cy="698045"/>
          </a:xfrm>
          <a:custGeom>
            <a:rect b="b" l="l" r="r" t="t"/>
            <a:pathLst>
              <a:path extrusionOk="0" h="37066" w="13010">
                <a:moveTo>
                  <a:pt x="13010" y="37066"/>
                </a:moveTo>
                <a:lnTo>
                  <a:pt x="0" y="37066"/>
                </a:lnTo>
                <a:lnTo>
                  <a:pt x="0" y="0"/>
                </a:lnTo>
                <a:lnTo>
                  <a:pt x="11537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graphicFrame>
        <p:nvGraphicFramePr>
          <p:cNvPr id="199" name="Google Shape;199;p29"/>
          <p:cNvGraphicFramePr/>
          <p:nvPr/>
        </p:nvGraphicFramePr>
        <p:xfrm>
          <a:off x="6315150" y="311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2160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prev_hash: </a:t>
                      </a:r>
                      <a:r>
                        <a:rPr i="1" lang="en"/>
                        <a:t>H</a:t>
                      </a:r>
                      <a:r>
                        <a:rPr lang="en"/>
                        <a:t>(</a:t>
                      </a:r>
                      <a:r>
                        <a:rPr i="1" lang="en"/>
                        <a:t>B</a:t>
                      </a:r>
                      <a:r>
                        <a:rPr lang="en" sz="900"/>
                        <a:t>1</a:t>
                      </a:r>
                      <a:r>
                        <a:rPr lang="en"/>
                        <a:t>)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data: ...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0" name="Google Shape;200;p29"/>
          <p:cNvSpPr txBox="1"/>
          <p:nvPr/>
        </p:nvSpPr>
        <p:spPr>
          <a:xfrm>
            <a:off x="8475850" y="3315428"/>
            <a:ext cx="4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</a:t>
            </a:r>
            <a:r>
              <a:rPr lang="en" sz="900"/>
              <a:t>2</a:t>
            </a:r>
            <a:endParaRPr sz="900"/>
          </a:p>
        </p:txBody>
      </p:sp>
      <p:sp>
        <p:nvSpPr>
          <p:cNvPr id="201" name="Google Shape;201;p29"/>
          <p:cNvSpPr/>
          <p:nvPr/>
        </p:nvSpPr>
        <p:spPr>
          <a:xfrm>
            <a:off x="5989625" y="2617374"/>
            <a:ext cx="325250" cy="698045"/>
          </a:xfrm>
          <a:custGeom>
            <a:rect b="b" l="l" r="r" t="t"/>
            <a:pathLst>
              <a:path extrusionOk="0" h="37066" w="13010">
                <a:moveTo>
                  <a:pt x="13010" y="37066"/>
                </a:moveTo>
                <a:lnTo>
                  <a:pt x="0" y="37066"/>
                </a:lnTo>
                <a:lnTo>
                  <a:pt x="0" y="0"/>
                </a:lnTo>
                <a:lnTo>
                  <a:pt x="11537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graphicFrame>
        <p:nvGraphicFramePr>
          <p:cNvPr id="202" name="Google Shape;202;p29"/>
          <p:cNvGraphicFramePr/>
          <p:nvPr/>
        </p:nvGraphicFramePr>
        <p:xfrm>
          <a:off x="6315150" y="401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2160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prev_hash: </a:t>
                      </a:r>
                      <a:r>
                        <a:rPr i="1" lang="en"/>
                        <a:t>H</a:t>
                      </a:r>
                      <a:r>
                        <a:rPr lang="en"/>
                        <a:t>(</a:t>
                      </a:r>
                      <a:r>
                        <a:rPr i="1" lang="en"/>
                        <a:t>B</a:t>
                      </a:r>
                      <a:r>
                        <a:rPr lang="en" sz="900"/>
                        <a:t>2</a:t>
                      </a:r>
                      <a:r>
                        <a:rPr lang="en"/>
                        <a:t>)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data: ...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03" name="Google Shape;203;p29"/>
          <p:cNvSpPr txBox="1"/>
          <p:nvPr/>
        </p:nvSpPr>
        <p:spPr>
          <a:xfrm>
            <a:off x="8475850" y="4213578"/>
            <a:ext cx="4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</a:t>
            </a:r>
            <a:r>
              <a:rPr lang="en" sz="900"/>
              <a:t>3</a:t>
            </a:r>
            <a:endParaRPr sz="900"/>
          </a:p>
        </p:txBody>
      </p:sp>
      <p:sp>
        <p:nvSpPr>
          <p:cNvPr id="204" name="Google Shape;204;p29"/>
          <p:cNvSpPr/>
          <p:nvPr/>
        </p:nvSpPr>
        <p:spPr>
          <a:xfrm>
            <a:off x="5989625" y="3515524"/>
            <a:ext cx="325250" cy="698045"/>
          </a:xfrm>
          <a:custGeom>
            <a:rect b="b" l="l" r="r" t="t"/>
            <a:pathLst>
              <a:path extrusionOk="0" h="37066" w="13010">
                <a:moveTo>
                  <a:pt x="13010" y="37066"/>
                </a:moveTo>
                <a:lnTo>
                  <a:pt x="0" y="37066"/>
                </a:lnTo>
                <a:lnTo>
                  <a:pt x="0" y="0"/>
                </a:lnTo>
                <a:lnTo>
                  <a:pt x="11537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Chains</a:t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latest hash represents a hash over all previous nodes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Changing data changes the block’s hash, which changes the next block’s hash,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really just an append-only linked 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 uses this: Each commit contains a hash of the previous commit</a:t>
            </a:r>
            <a:endParaRPr/>
          </a:p>
        </p:txBody>
      </p:sp>
      <p:graphicFrame>
        <p:nvGraphicFramePr>
          <p:cNvPr id="211" name="Google Shape;211;p30"/>
          <p:cNvGraphicFramePr/>
          <p:nvPr/>
        </p:nvGraphicFramePr>
        <p:xfrm>
          <a:off x="6315150" y="1323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2160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prev_hash: NULL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data: ...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12" name="Google Shape;212;p30"/>
          <p:cNvSpPr txBox="1"/>
          <p:nvPr/>
        </p:nvSpPr>
        <p:spPr>
          <a:xfrm>
            <a:off x="8475850" y="1519150"/>
            <a:ext cx="4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</a:t>
            </a:r>
            <a:r>
              <a:rPr lang="en" sz="900"/>
              <a:t>0</a:t>
            </a:r>
            <a:endParaRPr sz="900"/>
          </a:p>
        </p:txBody>
      </p:sp>
      <p:graphicFrame>
        <p:nvGraphicFramePr>
          <p:cNvPr id="213" name="Google Shape;213;p30"/>
          <p:cNvGraphicFramePr/>
          <p:nvPr/>
        </p:nvGraphicFramePr>
        <p:xfrm>
          <a:off x="6315150" y="2221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2160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prev_hash: </a:t>
                      </a:r>
                      <a:r>
                        <a:rPr i="1" lang="en"/>
                        <a:t>H</a:t>
                      </a:r>
                      <a:r>
                        <a:rPr lang="en"/>
                        <a:t>(</a:t>
                      </a:r>
                      <a:r>
                        <a:rPr i="1" lang="en"/>
                        <a:t>B</a:t>
                      </a:r>
                      <a:r>
                        <a:rPr lang="en" sz="900"/>
                        <a:t>0</a:t>
                      </a:r>
                      <a:r>
                        <a:rPr lang="en"/>
                        <a:t>)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data: ...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14" name="Google Shape;214;p30"/>
          <p:cNvSpPr txBox="1"/>
          <p:nvPr/>
        </p:nvSpPr>
        <p:spPr>
          <a:xfrm>
            <a:off x="8475850" y="2417278"/>
            <a:ext cx="4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</a:t>
            </a:r>
            <a:r>
              <a:rPr lang="en" sz="900"/>
              <a:t>1</a:t>
            </a:r>
            <a:endParaRPr sz="900"/>
          </a:p>
        </p:txBody>
      </p:sp>
      <p:sp>
        <p:nvSpPr>
          <p:cNvPr id="215" name="Google Shape;215;p30"/>
          <p:cNvSpPr/>
          <p:nvPr/>
        </p:nvSpPr>
        <p:spPr>
          <a:xfrm>
            <a:off x="5989625" y="1719224"/>
            <a:ext cx="325250" cy="698045"/>
          </a:xfrm>
          <a:custGeom>
            <a:rect b="b" l="l" r="r" t="t"/>
            <a:pathLst>
              <a:path extrusionOk="0" h="37066" w="13010">
                <a:moveTo>
                  <a:pt x="13010" y="37066"/>
                </a:moveTo>
                <a:lnTo>
                  <a:pt x="0" y="37066"/>
                </a:lnTo>
                <a:lnTo>
                  <a:pt x="0" y="0"/>
                </a:lnTo>
                <a:lnTo>
                  <a:pt x="11537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graphicFrame>
        <p:nvGraphicFramePr>
          <p:cNvPr id="216" name="Google Shape;216;p30"/>
          <p:cNvGraphicFramePr/>
          <p:nvPr/>
        </p:nvGraphicFramePr>
        <p:xfrm>
          <a:off x="6315150" y="3119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2160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prev_hash: </a:t>
                      </a:r>
                      <a:r>
                        <a:rPr i="1" lang="en"/>
                        <a:t>H</a:t>
                      </a:r>
                      <a:r>
                        <a:rPr lang="en"/>
                        <a:t>(</a:t>
                      </a:r>
                      <a:r>
                        <a:rPr i="1" lang="en"/>
                        <a:t>B</a:t>
                      </a:r>
                      <a:r>
                        <a:rPr lang="en" sz="900"/>
                        <a:t>1</a:t>
                      </a:r>
                      <a:r>
                        <a:rPr lang="en"/>
                        <a:t>)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data: ...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17" name="Google Shape;217;p30"/>
          <p:cNvSpPr txBox="1"/>
          <p:nvPr/>
        </p:nvSpPr>
        <p:spPr>
          <a:xfrm>
            <a:off x="8475850" y="3315428"/>
            <a:ext cx="4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</a:t>
            </a:r>
            <a:r>
              <a:rPr lang="en" sz="900"/>
              <a:t>2</a:t>
            </a:r>
            <a:endParaRPr sz="900"/>
          </a:p>
        </p:txBody>
      </p:sp>
      <p:sp>
        <p:nvSpPr>
          <p:cNvPr id="218" name="Google Shape;218;p30"/>
          <p:cNvSpPr/>
          <p:nvPr/>
        </p:nvSpPr>
        <p:spPr>
          <a:xfrm>
            <a:off x="5989625" y="2617374"/>
            <a:ext cx="325250" cy="698045"/>
          </a:xfrm>
          <a:custGeom>
            <a:rect b="b" l="l" r="r" t="t"/>
            <a:pathLst>
              <a:path extrusionOk="0" h="37066" w="13010">
                <a:moveTo>
                  <a:pt x="13010" y="37066"/>
                </a:moveTo>
                <a:lnTo>
                  <a:pt x="0" y="37066"/>
                </a:lnTo>
                <a:lnTo>
                  <a:pt x="0" y="0"/>
                </a:lnTo>
                <a:lnTo>
                  <a:pt x="11537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  <p:graphicFrame>
        <p:nvGraphicFramePr>
          <p:cNvPr id="219" name="Google Shape;219;p30"/>
          <p:cNvGraphicFramePr/>
          <p:nvPr/>
        </p:nvGraphicFramePr>
        <p:xfrm>
          <a:off x="6315150" y="4017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21607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prev_hash: </a:t>
                      </a:r>
                      <a:r>
                        <a:rPr i="1" lang="en"/>
                        <a:t>H</a:t>
                      </a:r>
                      <a:r>
                        <a:rPr lang="en"/>
                        <a:t>(</a:t>
                      </a:r>
                      <a:r>
                        <a:rPr i="1" lang="en"/>
                        <a:t>B</a:t>
                      </a:r>
                      <a:r>
                        <a:rPr lang="en" sz="900"/>
                        <a:t>2</a:t>
                      </a:r>
                      <a:r>
                        <a:rPr lang="en"/>
                        <a:t>)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data: ...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0" name="Google Shape;220;p30"/>
          <p:cNvSpPr txBox="1"/>
          <p:nvPr/>
        </p:nvSpPr>
        <p:spPr>
          <a:xfrm>
            <a:off x="8475850" y="4213578"/>
            <a:ext cx="40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</a:t>
            </a:r>
            <a:r>
              <a:rPr lang="en" sz="900"/>
              <a:t>3</a:t>
            </a:r>
            <a:endParaRPr sz="900"/>
          </a:p>
        </p:txBody>
      </p:sp>
      <p:sp>
        <p:nvSpPr>
          <p:cNvPr id="221" name="Google Shape;221;p30"/>
          <p:cNvSpPr/>
          <p:nvPr/>
        </p:nvSpPr>
        <p:spPr>
          <a:xfrm>
            <a:off x="5989625" y="3515524"/>
            <a:ext cx="325250" cy="698045"/>
          </a:xfrm>
          <a:custGeom>
            <a:rect b="b" l="l" r="r" t="t"/>
            <a:pathLst>
              <a:path extrusionOk="0" h="37066" w="13010">
                <a:moveTo>
                  <a:pt x="13010" y="37066"/>
                </a:moveTo>
                <a:lnTo>
                  <a:pt x="0" y="37066"/>
                </a:lnTo>
                <a:lnTo>
                  <a:pt x="0" y="0"/>
                </a:lnTo>
                <a:lnTo>
                  <a:pt x="11537" y="0"/>
                </a:ln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Trees</a:t>
            </a:r>
            <a:endParaRPr/>
          </a:p>
        </p:txBody>
      </p:sp>
      <p:sp>
        <p:nvSpPr>
          <p:cNvPr id="227" name="Google Shape;227;p31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we want: A data structure where we can modify a node and then compute a hash over all nodes efficiently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Appending a node of size </a:t>
            </a:r>
            <a:r>
              <a:rPr i="1" lang="en"/>
              <a:t>n</a:t>
            </a:r>
            <a:r>
              <a:rPr lang="en"/>
              <a:t> to a structure with </a:t>
            </a:r>
            <a:r>
              <a:rPr i="1" lang="en"/>
              <a:t>m</a:t>
            </a:r>
            <a:r>
              <a:rPr lang="en"/>
              <a:t> nodes should take </a:t>
            </a:r>
            <a:r>
              <a:rPr i="1" lang="en"/>
              <a:t>O</a:t>
            </a:r>
            <a:r>
              <a:rPr lang="en"/>
              <a:t>(</a:t>
            </a:r>
            <a:r>
              <a:rPr i="1" lang="en"/>
              <a:t>n</a:t>
            </a:r>
            <a:r>
              <a:rPr lang="en"/>
              <a:t> + log </a:t>
            </a:r>
            <a:r>
              <a:rPr i="1" lang="en"/>
              <a:t>m</a:t>
            </a:r>
            <a:r>
              <a:rPr lang="en"/>
              <a:t>)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Instead of hashing all nodes at once, combine hashes as a binary tree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node is a hash of the two child node’s hashes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modify: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Modify and re-hash the block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Re-hash the parent nodes until you reach the root</a:t>
            </a:r>
            <a:endParaRPr/>
          </a:p>
        </p:txBody>
      </p:sp>
      <p:sp>
        <p:nvSpPr>
          <p:cNvPr id="228" name="Google Shape;228;p31"/>
          <p:cNvSpPr txBox="1"/>
          <p:nvPr/>
        </p:nvSpPr>
        <p:spPr>
          <a:xfrm>
            <a:off x="5448879" y="3803350"/>
            <a:ext cx="890700" cy="30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lang="en" sz="800"/>
              <a:t> ...</a:t>
            </a:r>
            <a:endParaRPr sz="800"/>
          </a:p>
        </p:txBody>
      </p:sp>
      <p:sp>
        <p:nvSpPr>
          <p:cNvPr id="229" name="Google Shape;229;p31"/>
          <p:cNvSpPr txBox="1"/>
          <p:nvPr/>
        </p:nvSpPr>
        <p:spPr>
          <a:xfrm>
            <a:off x="6364134" y="3803350"/>
            <a:ext cx="890700" cy="30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lang="en" sz="800"/>
              <a:t> ...</a:t>
            </a:r>
            <a:endParaRPr sz="800"/>
          </a:p>
        </p:txBody>
      </p:sp>
      <p:sp>
        <p:nvSpPr>
          <p:cNvPr id="230" name="Google Shape;230;p31"/>
          <p:cNvSpPr txBox="1"/>
          <p:nvPr/>
        </p:nvSpPr>
        <p:spPr>
          <a:xfrm>
            <a:off x="7279365" y="3803350"/>
            <a:ext cx="890700" cy="30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lang="en" sz="800"/>
              <a:t> ...</a:t>
            </a:r>
            <a:endParaRPr sz="800"/>
          </a:p>
        </p:txBody>
      </p:sp>
      <p:sp>
        <p:nvSpPr>
          <p:cNvPr id="231" name="Google Shape;231;p31"/>
          <p:cNvSpPr txBox="1"/>
          <p:nvPr/>
        </p:nvSpPr>
        <p:spPr>
          <a:xfrm>
            <a:off x="8194613" y="3803350"/>
            <a:ext cx="890700" cy="30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lang="en" sz="800"/>
              <a:t> ...</a:t>
            </a:r>
            <a:endParaRPr sz="800"/>
          </a:p>
        </p:txBody>
      </p:sp>
      <p:sp>
        <p:nvSpPr>
          <p:cNvPr id="232" name="Google Shape;232;p31"/>
          <p:cNvSpPr txBox="1"/>
          <p:nvPr/>
        </p:nvSpPr>
        <p:spPr>
          <a:xfrm>
            <a:off x="5693363" y="4111150"/>
            <a:ext cx="40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B</a:t>
            </a:r>
            <a:r>
              <a:rPr lang="en" sz="600"/>
              <a:t>0</a:t>
            </a:r>
            <a:endParaRPr sz="600"/>
          </a:p>
        </p:txBody>
      </p:sp>
      <p:sp>
        <p:nvSpPr>
          <p:cNvPr id="233" name="Google Shape;233;p31"/>
          <p:cNvSpPr txBox="1"/>
          <p:nvPr/>
        </p:nvSpPr>
        <p:spPr>
          <a:xfrm>
            <a:off x="6608613" y="4111150"/>
            <a:ext cx="40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B</a:t>
            </a:r>
            <a:r>
              <a:rPr lang="en" sz="600"/>
              <a:t>1</a:t>
            </a:r>
            <a:endParaRPr sz="600"/>
          </a:p>
        </p:txBody>
      </p:sp>
      <p:sp>
        <p:nvSpPr>
          <p:cNvPr id="234" name="Google Shape;234;p31"/>
          <p:cNvSpPr txBox="1"/>
          <p:nvPr/>
        </p:nvSpPr>
        <p:spPr>
          <a:xfrm>
            <a:off x="7523863" y="4111150"/>
            <a:ext cx="40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B</a:t>
            </a:r>
            <a:r>
              <a:rPr lang="en" sz="600"/>
              <a:t>2</a:t>
            </a:r>
            <a:endParaRPr sz="600"/>
          </a:p>
        </p:txBody>
      </p:sp>
      <p:sp>
        <p:nvSpPr>
          <p:cNvPr id="235" name="Google Shape;235;p31"/>
          <p:cNvSpPr txBox="1"/>
          <p:nvPr/>
        </p:nvSpPr>
        <p:spPr>
          <a:xfrm>
            <a:off x="8439113" y="4111150"/>
            <a:ext cx="40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B</a:t>
            </a:r>
            <a:r>
              <a:rPr lang="en" sz="600"/>
              <a:t>3</a:t>
            </a:r>
            <a:endParaRPr sz="600"/>
          </a:p>
        </p:txBody>
      </p:sp>
      <p:sp>
        <p:nvSpPr>
          <p:cNvPr id="236" name="Google Shape;236;p31"/>
          <p:cNvSpPr txBox="1"/>
          <p:nvPr/>
        </p:nvSpPr>
        <p:spPr>
          <a:xfrm>
            <a:off x="5769799" y="2888925"/>
            <a:ext cx="1167600" cy="30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lang="en" sz="800"/>
              <a:t> </a:t>
            </a:r>
            <a:r>
              <a:rPr i="1" lang="en" sz="800"/>
              <a:t>H</a:t>
            </a:r>
            <a:r>
              <a:rPr lang="en" sz="800"/>
              <a:t>(</a:t>
            </a:r>
            <a:r>
              <a:rPr i="1" lang="en" sz="800"/>
              <a:t>B</a:t>
            </a:r>
            <a:r>
              <a:rPr lang="en" sz="500"/>
              <a:t>0</a:t>
            </a:r>
            <a:r>
              <a:rPr lang="en" sz="800"/>
              <a:t>) || </a:t>
            </a:r>
            <a:r>
              <a:rPr i="1" lang="en" sz="800"/>
              <a:t>H</a:t>
            </a:r>
            <a:r>
              <a:rPr lang="en" sz="800"/>
              <a:t>(</a:t>
            </a:r>
            <a:r>
              <a:rPr i="1" lang="en" sz="800"/>
              <a:t>B</a:t>
            </a:r>
            <a:r>
              <a:rPr lang="en" sz="500"/>
              <a:t>1</a:t>
            </a:r>
            <a:r>
              <a:rPr lang="en" sz="800"/>
              <a:t>)</a:t>
            </a:r>
            <a:endParaRPr sz="800"/>
          </a:p>
        </p:txBody>
      </p:sp>
      <p:cxnSp>
        <p:nvCxnSpPr>
          <p:cNvPr id="237" name="Google Shape;237;p31"/>
          <p:cNvCxnSpPr>
            <a:stCxn id="236" idx="2"/>
            <a:endCxn id="228" idx="0"/>
          </p:cNvCxnSpPr>
          <p:nvPr/>
        </p:nvCxnSpPr>
        <p:spPr>
          <a:xfrm flipH="1">
            <a:off x="5894299" y="3196725"/>
            <a:ext cx="459300" cy="60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8" name="Google Shape;238;p31"/>
          <p:cNvCxnSpPr>
            <a:stCxn id="236" idx="2"/>
            <a:endCxn id="229" idx="0"/>
          </p:cNvCxnSpPr>
          <p:nvPr/>
        </p:nvCxnSpPr>
        <p:spPr>
          <a:xfrm>
            <a:off x="6353599" y="3196725"/>
            <a:ext cx="456000" cy="60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9" name="Google Shape;239;p31"/>
          <p:cNvSpPr txBox="1"/>
          <p:nvPr/>
        </p:nvSpPr>
        <p:spPr>
          <a:xfrm>
            <a:off x="7573024" y="2888925"/>
            <a:ext cx="1167600" cy="30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lang="en" sz="800"/>
              <a:t> </a:t>
            </a:r>
            <a:r>
              <a:rPr i="1" lang="en" sz="800"/>
              <a:t>H</a:t>
            </a:r>
            <a:r>
              <a:rPr lang="en" sz="800"/>
              <a:t>(</a:t>
            </a:r>
            <a:r>
              <a:rPr i="1" lang="en" sz="800"/>
              <a:t>B</a:t>
            </a:r>
            <a:r>
              <a:rPr lang="en" sz="500"/>
              <a:t>2</a:t>
            </a:r>
            <a:r>
              <a:rPr lang="en" sz="800"/>
              <a:t>) || </a:t>
            </a:r>
            <a:r>
              <a:rPr i="1" lang="en" sz="800"/>
              <a:t>H</a:t>
            </a:r>
            <a:r>
              <a:rPr lang="en" sz="800"/>
              <a:t>(</a:t>
            </a:r>
            <a:r>
              <a:rPr i="1" lang="en" sz="800"/>
              <a:t>B</a:t>
            </a:r>
            <a:r>
              <a:rPr lang="en" sz="500"/>
              <a:t>3</a:t>
            </a:r>
            <a:r>
              <a:rPr lang="en" sz="800"/>
              <a:t>)</a:t>
            </a:r>
            <a:endParaRPr sz="800"/>
          </a:p>
        </p:txBody>
      </p:sp>
      <p:cxnSp>
        <p:nvCxnSpPr>
          <p:cNvPr id="240" name="Google Shape;240;p31"/>
          <p:cNvCxnSpPr>
            <a:stCxn id="239" idx="2"/>
            <a:endCxn id="230" idx="0"/>
          </p:cNvCxnSpPr>
          <p:nvPr/>
        </p:nvCxnSpPr>
        <p:spPr>
          <a:xfrm flipH="1">
            <a:off x="7724824" y="3196725"/>
            <a:ext cx="432000" cy="60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1" name="Google Shape;241;p31"/>
          <p:cNvCxnSpPr>
            <a:stCxn id="239" idx="2"/>
            <a:endCxn id="231" idx="0"/>
          </p:cNvCxnSpPr>
          <p:nvPr/>
        </p:nvCxnSpPr>
        <p:spPr>
          <a:xfrm>
            <a:off x="8156824" y="3196725"/>
            <a:ext cx="483000" cy="60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31"/>
          <p:cNvSpPr txBox="1"/>
          <p:nvPr/>
        </p:nvSpPr>
        <p:spPr>
          <a:xfrm>
            <a:off x="6152738" y="3196725"/>
            <a:ext cx="40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B</a:t>
            </a:r>
            <a:r>
              <a:rPr lang="en" sz="600"/>
              <a:t>01</a:t>
            </a:r>
            <a:endParaRPr sz="600"/>
          </a:p>
        </p:txBody>
      </p:sp>
      <p:sp>
        <p:nvSpPr>
          <p:cNvPr id="243" name="Google Shape;243;p31"/>
          <p:cNvSpPr txBox="1"/>
          <p:nvPr/>
        </p:nvSpPr>
        <p:spPr>
          <a:xfrm>
            <a:off x="7955963" y="3196725"/>
            <a:ext cx="40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B</a:t>
            </a:r>
            <a:r>
              <a:rPr lang="en" sz="600"/>
              <a:t>23</a:t>
            </a:r>
            <a:endParaRPr sz="600"/>
          </a:p>
        </p:txBody>
      </p:sp>
      <p:sp>
        <p:nvSpPr>
          <p:cNvPr id="244" name="Google Shape;244;p31"/>
          <p:cNvSpPr txBox="1"/>
          <p:nvPr/>
        </p:nvSpPr>
        <p:spPr>
          <a:xfrm>
            <a:off x="6675163" y="2164800"/>
            <a:ext cx="1197900" cy="30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lang="en" sz="800"/>
              <a:t> </a:t>
            </a:r>
            <a:r>
              <a:rPr i="1" lang="en" sz="800"/>
              <a:t>H</a:t>
            </a:r>
            <a:r>
              <a:rPr lang="en" sz="800"/>
              <a:t>(</a:t>
            </a:r>
            <a:r>
              <a:rPr i="1" lang="en" sz="800"/>
              <a:t>B</a:t>
            </a:r>
            <a:r>
              <a:rPr lang="en" sz="500"/>
              <a:t>01</a:t>
            </a:r>
            <a:r>
              <a:rPr lang="en" sz="800"/>
              <a:t>) || </a:t>
            </a:r>
            <a:r>
              <a:rPr i="1" lang="en" sz="800"/>
              <a:t>H</a:t>
            </a:r>
            <a:r>
              <a:rPr lang="en" sz="800"/>
              <a:t>(</a:t>
            </a:r>
            <a:r>
              <a:rPr i="1" lang="en" sz="800"/>
              <a:t>B</a:t>
            </a:r>
            <a:r>
              <a:rPr lang="en" sz="500"/>
              <a:t>23</a:t>
            </a:r>
            <a:r>
              <a:rPr lang="en" sz="800"/>
              <a:t>)</a:t>
            </a:r>
            <a:endParaRPr sz="800"/>
          </a:p>
        </p:txBody>
      </p:sp>
      <p:cxnSp>
        <p:nvCxnSpPr>
          <p:cNvPr id="245" name="Google Shape;245;p31"/>
          <p:cNvCxnSpPr>
            <a:stCxn id="244" idx="2"/>
            <a:endCxn id="236" idx="0"/>
          </p:cNvCxnSpPr>
          <p:nvPr/>
        </p:nvCxnSpPr>
        <p:spPr>
          <a:xfrm flipH="1">
            <a:off x="6353713" y="2472600"/>
            <a:ext cx="920400" cy="4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46" name="Google Shape;246;p31"/>
          <p:cNvCxnSpPr>
            <a:stCxn id="244" idx="2"/>
            <a:endCxn id="239" idx="0"/>
          </p:cNvCxnSpPr>
          <p:nvPr/>
        </p:nvCxnSpPr>
        <p:spPr>
          <a:xfrm>
            <a:off x="7274113" y="2472600"/>
            <a:ext cx="882600" cy="4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7" name="Google Shape;247;p31"/>
          <p:cNvSpPr txBox="1"/>
          <p:nvPr/>
        </p:nvSpPr>
        <p:spPr>
          <a:xfrm>
            <a:off x="7073263" y="2472600"/>
            <a:ext cx="40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B</a:t>
            </a:r>
            <a:r>
              <a:rPr lang="en" sz="600"/>
              <a:t>03</a:t>
            </a:r>
            <a:endParaRPr sz="600"/>
          </a:p>
        </p:txBody>
      </p:sp>
      <p:sp>
        <p:nvSpPr>
          <p:cNvPr id="248" name="Google Shape;248;p31"/>
          <p:cNvSpPr txBox="1"/>
          <p:nvPr/>
        </p:nvSpPr>
        <p:spPr>
          <a:xfrm>
            <a:off x="6730975" y="1826175"/>
            <a:ext cx="108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Hash: </a:t>
            </a:r>
            <a:r>
              <a:rPr i="1" lang="en" sz="1000"/>
              <a:t>H</a:t>
            </a:r>
            <a:r>
              <a:rPr lang="en" sz="1000"/>
              <a:t>(</a:t>
            </a:r>
            <a:r>
              <a:rPr i="1" lang="en" sz="1000"/>
              <a:t>B</a:t>
            </a:r>
            <a:r>
              <a:rPr lang="en" sz="600"/>
              <a:t>03</a:t>
            </a:r>
            <a:r>
              <a:rPr lang="en" sz="1000"/>
              <a:t>)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Merkle Trees</a:t>
            </a:r>
            <a:endParaRPr/>
          </a:p>
        </p:txBody>
      </p:sp>
      <p:sp>
        <p:nvSpPr>
          <p:cNvPr id="254" name="Google Shape;254;p32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top hash represents a hash over all nodes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easily modify any node and compute </a:t>
            </a:r>
            <a:r>
              <a:rPr i="1" lang="en"/>
              <a:t>O</a:t>
            </a:r>
            <a:r>
              <a:rPr lang="en"/>
              <a:t>(log </a:t>
            </a:r>
            <a:r>
              <a:rPr i="1" lang="en"/>
              <a:t>m</a:t>
            </a:r>
            <a:r>
              <a:rPr lang="en"/>
              <a:t>) hashes in order to compute a new top hash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uses a linear chain instead of a tree, but Merkle trees appear in many other applications</a:t>
            </a:r>
            <a:endParaRPr/>
          </a:p>
        </p:txBody>
      </p:sp>
      <p:sp>
        <p:nvSpPr>
          <p:cNvPr id="255" name="Google Shape;255;p32"/>
          <p:cNvSpPr txBox="1"/>
          <p:nvPr/>
        </p:nvSpPr>
        <p:spPr>
          <a:xfrm>
            <a:off x="5448879" y="3803350"/>
            <a:ext cx="890700" cy="30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lang="en" sz="800"/>
              <a:t> ...</a:t>
            </a:r>
            <a:endParaRPr sz="800"/>
          </a:p>
        </p:txBody>
      </p:sp>
      <p:sp>
        <p:nvSpPr>
          <p:cNvPr id="256" name="Google Shape;256;p32"/>
          <p:cNvSpPr txBox="1"/>
          <p:nvPr/>
        </p:nvSpPr>
        <p:spPr>
          <a:xfrm>
            <a:off x="6364134" y="3803350"/>
            <a:ext cx="890700" cy="30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lang="en" sz="800"/>
              <a:t> ...</a:t>
            </a:r>
            <a:endParaRPr sz="800"/>
          </a:p>
        </p:txBody>
      </p:sp>
      <p:sp>
        <p:nvSpPr>
          <p:cNvPr id="257" name="Google Shape;257;p32"/>
          <p:cNvSpPr txBox="1"/>
          <p:nvPr/>
        </p:nvSpPr>
        <p:spPr>
          <a:xfrm>
            <a:off x="7279365" y="3803350"/>
            <a:ext cx="890700" cy="30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lang="en" sz="800"/>
              <a:t> ...</a:t>
            </a:r>
            <a:endParaRPr sz="800"/>
          </a:p>
        </p:txBody>
      </p:sp>
      <p:sp>
        <p:nvSpPr>
          <p:cNvPr id="258" name="Google Shape;258;p32"/>
          <p:cNvSpPr txBox="1"/>
          <p:nvPr/>
        </p:nvSpPr>
        <p:spPr>
          <a:xfrm>
            <a:off x="8194613" y="3803350"/>
            <a:ext cx="890700" cy="30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lang="en" sz="800"/>
              <a:t> ...</a:t>
            </a:r>
            <a:endParaRPr sz="800"/>
          </a:p>
        </p:txBody>
      </p:sp>
      <p:sp>
        <p:nvSpPr>
          <p:cNvPr id="259" name="Google Shape;259;p32"/>
          <p:cNvSpPr txBox="1"/>
          <p:nvPr/>
        </p:nvSpPr>
        <p:spPr>
          <a:xfrm>
            <a:off x="5693363" y="4111150"/>
            <a:ext cx="40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B</a:t>
            </a:r>
            <a:r>
              <a:rPr lang="en" sz="600"/>
              <a:t>0</a:t>
            </a:r>
            <a:endParaRPr sz="600"/>
          </a:p>
        </p:txBody>
      </p:sp>
      <p:sp>
        <p:nvSpPr>
          <p:cNvPr id="260" name="Google Shape;260;p32"/>
          <p:cNvSpPr txBox="1"/>
          <p:nvPr/>
        </p:nvSpPr>
        <p:spPr>
          <a:xfrm>
            <a:off x="6608613" y="4111150"/>
            <a:ext cx="40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B</a:t>
            </a:r>
            <a:r>
              <a:rPr lang="en" sz="600"/>
              <a:t>1</a:t>
            </a:r>
            <a:endParaRPr sz="600"/>
          </a:p>
        </p:txBody>
      </p:sp>
      <p:sp>
        <p:nvSpPr>
          <p:cNvPr id="261" name="Google Shape;261;p32"/>
          <p:cNvSpPr txBox="1"/>
          <p:nvPr/>
        </p:nvSpPr>
        <p:spPr>
          <a:xfrm>
            <a:off x="7523863" y="4111150"/>
            <a:ext cx="40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B</a:t>
            </a:r>
            <a:r>
              <a:rPr lang="en" sz="600"/>
              <a:t>2</a:t>
            </a:r>
            <a:endParaRPr sz="600"/>
          </a:p>
        </p:txBody>
      </p:sp>
      <p:sp>
        <p:nvSpPr>
          <p:cNvPr id="262" name="Google Shape;262;p32"/>
          <p:cNvSpPr txBox="1"/>
          <p:nvPr/>
        </p:nvSpPr>
        <p:spPr>
          <a:xfrm>
            <a:off x="8439113" y="4111150"/>
            <a:ext cx="40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B</a:t>
            </a:r>
            <a:r>
              <a:rPr lang="en" sz="600"/>
              <a:t>3</a:t>
            </a:r>
            <a:endParaRPr sz="600"/>
          </a:p>
        </p:txBody>
      </p:sp>
      <p:sp>
        <p:nvSpPr>
          <p:cNvPr id="263" name="Google Shape;263;p32"/>
          <p:cNvSpPr txBox="1"/>
          <p:nvPr/>
        </p:nvSpPr>
        <p:spPr>
          <a:xfrm>
            <a:off x="5769799" y="2888925"/>
            <a:ext cx="1167600" cy="30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lang="en" sz="800"/>
              <a:t> </a:t>
            </a:r>
            <a:r>
              <a:rPr i="1" lang="en" sz="800"/>
              <a:t>H</a:t>
            </a:r>
            <a:r>
              <a:rPr lang="en" sz="800"/>
              <a:t>(</a:t>
            </a:r>
            <a:r>
              <a:rPr i="1" lang="en" sz="800"/>
              <a:t>B</a:t>
            </a:r>
            <a:r>
              <a:rPr lang="en" sz="500"/>
              <a:t>0</a:t>
            </a:r>
            <a:r>
              <a:rPr lang="en" sz="800"/>
              <a:t>) || </a:t>
            </a:r>
            <a:r>
              <a:rPr i="1" lang="en" sz="800"/>
              <a:t>H</a:t>
            </a:r>
            <a:r>
              <a:rPr lang="en" sz="800"/>
              <a:t>(</a:t>
            </a:r>
            <a:r>
              <a:rPr i="1" lang="en" sz="800"/>
              <a:t>B</a:t>
            </a:r>
            <a:r>
              <a:rPr lang="en" sz="500"/>
              <a:t>1</a:t>
            </a:r>
            <a:r>
              <a:rPr lang="en" sz="800"/>
              <a:t>)</a:t>
            </a:r>
            <a:endParaRPr sz="800"/>
          </a:p>
        </p:txBody>
      </p:sp>
      <p:cxnSp>
        <p:nvCxnSpPr>
          <p:cNvPr id="264" name="Google Shape;264;p32"/>
          <p:cNvCxnSpPr>
            <a:stCxn id="263" idx="2"/>
            <a:endCxn id="255" idx="0"/>
          </p:cNvCxnSpPr>
          <p:nvPr/>
        </p:nvCxnSpPr>
        <p:spPr>
          <a:xfrm flipH="1">
            <a:off x="5894299" y="3196725"/>
            <a:ext cx="459300" cy="60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32"/>
          <p:cNvCxnSpPr>
            <a:stCxn id="263" idx="2"/>
            <a:endCxn id="256" idx="0"/>
          </p:cNvCxnSpPr>
          <p:nvPr/>
        </p:nvCxnSpPr>
        <p:spPr>
          <a:xfrm>
            <a:off x="6353599" y="3196725"/>
            <a:ext cx="456000" cy="60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32"/>
          <p:cNvSpPr txBox="1"/>
          <p:nvPr/>
        </p:nvSpPr>
        <p:spPr>
          <a:xfrm>
            <a:off x="7573024" y="2888925"/>
            <a:ext cx="1167600" cy="30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lang="en" sz="800"/>
              <a:t> </a:t>
            </a:r>
            <a:r>
              <a:rPr i="1" lang="en" sz="800"/>
              <a:t>H</a:t>
            </a:r>
            <a:r>
              <a:rPr lang="en" sz="800"/>
              <a:t>(</a:t>
            </a:r>
            <a:r>
              <a:rPr i="1" lang="en" sz="800"/>
              <a:t>B</a:t>
            </a:r>
            <a:r>
              <a:rPr lang="en" sz="500"/>
              <a:t>2</a:t>
            </a:r>
            <a:r>
              <a:rPr lang="en" sz="800"/>
              <a:t>) || </a:t>
            </a:r>
            <a:r>
              <a:rPr i="1" lang="en" sz="800"/>
              <a:t>H</a:t>
            </a:r>
            <a:r>
              <a:rPr lang="en" sz="800"/>
              <a:t>(</a:t>
            </a:r>
            <a:r>
              <a:rPr i="1" lang="en" sz="800"/>
              <a:t>B</a:t>
            </a:r>
            <a:r>
              <a:rPr lang="en" sz="500"/>
              <a:t>3</a:t>
            </a:r>
            <a:r>
              <a:rPr lang="en" sz="800"/>
              <a:t>)</a:t>
            </a:r>
            <a:endParaRPr sz="800"/>
          </a:p>
        </p:txBody>
      </p:sp>
      <p:cxnSp>
        <p:nvCxnSpPr>
          <p:cNvPr id="267" name="Google Shape;267;p32"/>
          <p:cNvCxnSpPr>
            <a:stCxn id="266" idx="2"/>
            <a:endCxn id="257" idx="0"/>
          </p:cNvCxnSpPr>
          <p:nvPr/>
        </p:nvCxnSpPr>
        <p:spPr>
          <a:xfrm flipH="1">
            <a:off x="7724824" y="3196725"/>
            <a:ext cx="432000" cy="60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8" name="Google Shape;268;p32"/>
          <p:cNvCxnSpPr>
            <a:stCxn id="266" idx="2"/>
            <a:endCxn id="258" idx="0"/>
          </p:cNvCxnSpPr>
          <p:nvPr/>
        </p:nvCxnSpPr>
        <p:spPr>
          <a:xfrm>
            <a:off x="8156824" y="3196725"/>
            <a:ext cx="483000" cy="60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9" name="Google Shape;269;p32"/>
          <p:cNvSpPr txBox="1"/>
          <p:nvPr/>
        </p:nvSpPr>
        <p:spPr>
          <a:xfrm>
            <a:off x="6152738" y="3196725"/>
            <a:ext cx="40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B</a:t>
            </a:r>
            <a:r>
              <a:rPr lang="en" sz="600"/>
              <a:t>01</a:t>
            </a:r>
            <a:endParaRPr sz="600"/>
          </a:p>
        </p:txBody>
      </p:sp>
      <p:sp>
        <p:nvSpPr>
          <p:cNvPr id="270" name="Google Shape;270;p32"/>
          <p:cNvSpPr txBox="1"/>
          <p:nvPr/>
        </p:nvSpPr>
        <p:spPr>
          <a:xfrm>
            <a:off x="7955963" y="3196725"/>
            <a:ext cx="40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B</a:t>
            </a:r>
            <a:r>
              <a:rPr lang="en" sz="600"/>
              <a:t>23</a:t>
            </a:r>
            <a:endParaRPr sz="600"/>
          </a:p>
        </p:txBody>
      </p:sp>
      <p:sp>
        <p:nvSpPr>
          <p:cNvPr id="271" name="Google Shape;271;p32"/>
          <p:cNvSpPr txBox="1"/>
          <p:nvPr/>
        </p:nvSpPr>
        <p:spPr>
          <a:xfrm>
            <a:off x="6675163" y="2164800"/>
            <a:ext cx="1197900" cy="30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lang="en" sz="800"/>
              <a:t> </a:t>
            </a:r>
            <a:r>
              <a:rPr i="1" lang="en" sz="800"/>
              <a:t>H</a:t>
            </a:r>
            <a:r>
              <a:rPr lang="en" sz="800"/>
              <a:t>(</a:t>
            </a:r>
            <a:r>
              <a:rPr i="1" lang="en" sz="800"/>
              <a:t>B</a:t>
            </a:r>
            <a:r>
              <a:rPr lang="en" sz="500"/>
              <a:t>01</a:t>
            </a:r>
            <a:r>
              <a:rPr lang="en" sz="800"/>
              <a:t>) || </a:t>
            </a:r>
            <a:r>
              <a:rPr i="1" lang="en" sz="800"/>
              <a:t>H</a:t>
            </a:r>
            <a:r>
              <a:rPr lang="en" sz="800"/>
              <a:t>(</a:t>
            </a:r>
            <a:r>
              <a:rPr i="1" lang="en" sz="800"/>
              <a:t>B</a:t>
            </a:r>
            <a:r>
              <a:rPr lang="en" sz="500"/>
              <a:t>23</a:t>
            </a:r>
            <a:r>
              <a:rPr lang="en" sz="800"/>
              <a:t>)</a:t>
            </a:r>
            <a:endParaRPr sz="800"/>
          </a:p>
        </p:txBody>
      </p:sp>
      <p:cxnSp>
        <p:nvCxnSpPr>
          <p:cNvPr id="272" name="Google Shape;272;p32"/>
          <p:cNvCxnSpPr>
            <a:stCxn id="271" idx="2"/>
            <a:endCxn id="263" idx="0"/>
          </p:cNvCxnSpPr>
          <p:nvPr/>
        </p:nvCxnSpPr>
        <p:spPr>
          <a:xfrm flipH="1">
            <a:off x="6353713" y="2472600"/>
            <a:ext cx="920400" cy="4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3" name="Google Shape;273;p32"/>
          <p:cNvCxnSpPr>
            <a:stCxn id="271" idx="2"/>
            <a:endCxn id="266" idx="0"/>
          </p:cNvCxnSpPr>
          <p:nvPr/>
        </p:nvCxnSpPr>
        <p:spPr>
          <a:xfrm>
            <a:off x="7274113" y="2472600"/>
            <a:ext cx="882600" cy="41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4" name="Google Shape;274;p32"/>
          <p:cNvSpPr txBox="1"/>
          <p:nvPr/>
        </p:nvSpPr>
        <p:spPr>
          <a:xfrm>
            <a:off x="7073263" y="2472600"/>
            <a:ext cx="40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B</a:t>
            </a:r>
            <a:r>
              <a:rPr lang="en" sz="600"/>
              <a:t>03</a:t>
            </a:r>
            <a:endParaRPr sz="600"/>
          </a:p>
        </p:txBody>
      </p:sp>
      <p:sp>
        <p:nvSpPr>
          <p:cNvPr id="275" name="Google Shape;275;p32"/>
          <p:cNvSpPr txBox="1"/>
          <p:nvPr/>
        </p:nvSpPr>
        <p:spPr>
          <a:xfrm>
            <a:off x="6730975" y="1826175"/>
            <a:ext cx="1086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Hash: </a:t>
            </a:r>
            <a:r>
              <a:rPr i="1" lang="en" sz="1000"/>
              <a:t>H</a:t>
            </a:r>
            <a:r>
              <a:rPr lang="en" sz="1000"/>
              <a:t>(</a:t>
            </a:r>
            <a:r>
              <a:rPr i="1" lang="en" sz="1000"/>
              <a:t>B</a:t>
            </a:r>
            <a:r>
              <a:rPr lang="en" sz="600"/>
              <a:t>03</a:t>
            </a:r>
            <a:r>
              <a:rPr lang="en" sz="1000"/>
              <a:t>)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Public Ledger</a:t>
            </a:r>
            <a:endParaRPr/>
          </a:p>
        </p:txBody>
      </p:sp>
      <p:sp>
        <p:nvSpPr>
          <p:cNvPr id="281" name="Google Shape;281;p3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previous scheme needed a public, trusted ledger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Append-only, immutable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Accessible to all parties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can’t trust any individual to maintain the ledger for us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Consensus</a:t>
            </a:r>
            <a:r>
              <a:rPr lang="en"/>
              <a:t>: A way to reach agreement on something as a group, without placing trust in any individual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simplicity, combine multiple transactions into one block, so we only need to reach consensus for one block at a time while maintaining several hundred transactions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Forking Attacks</a:t>
            </a:r>
            <a:endParaRPr/>
          </a:p>
        </p:txBody>
      </p:sp>
      <p:sp>
        <p:nvSpPr>
          <p:cNvPr id="287" name="Google Shape;287;p34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hash chains allow a group of individuals to reach a consensus?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No.</a:t>
            </a:r>
            <a:r>
              <a:rPr lang="en"/>
              <a:t> If Mallory creates an alternate history where she didn’t spend 100,000 coins, this is still a valid hash chain!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a way to agree on the head of the blockchain</a:t>
            </a:r>
            <a:endParaRPr b="1"/>
          </a:p>
        </p:txBody>
      </p:sp>
      <p:sp>
        <p:nvSpPr>
          <p:cNvPr id="288" name="Google Shape;288;p34"/>
          <p:cNvSpPr/>
          <p:nvPr/>
        </p:nvSpPr>
        <p:spPr>
          <a:xfrm>
            <a:off x="6864675" y="1257625"/>
            <a:ext cx="589200" cy="5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4"/>
          <p:cNvSpPr/>
          <p:nvPr/>
        </p:nvSpPr>
        <p:spPr>
          <a:xfrm>
            <a:off x="6864675" y="2017575"/>
            <a:ext cx="589200" cy="5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4"/>
          <p:cNvSpPr/>
          <p:nvPr/>
        </p:nvSpPr>
        <p:spPr>
          <a:xfrm>
            <a:off x="6864675" y="2777525"/>
            <a:ext cx="589200" cy="5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34"/>
          <p:cNvSpPr/>
          <p:nvPr/>
        </p:nvSpPr>
        <p:spPr>
          <a:xfrm>
            <a:off x="7360725" y="3689875"/>
            <a:ext cx="589200" cy="5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34"/>
          <p:cNvSpPr/>
          <p:nvPr/>
        </p:nvSpPr>
        <p:spPr>
          <a:xfrm>
            <a:off x="7360725" y="4449825"/>
            <a:ext cx="589200" cy="5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4"/>
          <p:cNvSpPr/>
          <p:nvPr/>
        </p:nvSpPr>
        <p:spPr>
          <a:xfrm>
            <a:off x="6371650" y="3689875"/>
            <a:ext cx="589200" cy="5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34"/>
          <p:cNvSpPr/>
          <p:nvPr/>
        </p:nvSpPr>
        <p:spPr>
          <a:xfrm>
            <a:off x="6371650" y="4449825"/>
            <a:ext cx="589200" cy="58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95" name="Google Shape;295;p34"/>
          <p:cNvCxnSpPr>
            <a:stCxn id="288" idx="2"/>
            <a:endCxn id="289" idx="0"/>
          </p:cNvCxnSpPr>
          <p:nvPr/>
        </p:nvCxnSpPr>
        <p:spPr>
          <a:xfrm>
            <a:off x="7159275" y="1846825"/>
            <a:ext cx="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34"/>
          <p:cNvCxnSpPr>
            <a:stCxn id="289" idx="2"/>
            <a:endCxn id="290" idx="0"/>
          </p:cNvCxnSpPr>
          <p:nvPr/>
        </p:nvCxnSpPr>
        <p:spPr>
          <a:xfrm>
            <a:off x="7159275" y="2606775"/>
            <a:ext cx="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34"/>
          <p:cNvCxnSpPr>
            <a:stCxn id="290" idx="2"/>
            <a:endCxn id="291" idx="0"/>
          </p:cNvCxnSpPr>
          <p:nvPr/>
        </p:nvCxnSpPr>
        <p:spPr>
          <a:xfrm>
            <a:off x="7159275" y="3366725"/>
            <a:ext cx="496200" cy="3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8" name="Google Shape;298;p34"/>
          <p:cNvCxnSpPr>
            <a:endCxn id="293" idx="0"/>
          </p:cNvCxnSpPr>
          <p:nvPr/>
        </p:nvCxnSpPr>
        <p:spPr>
          <a:xfrm flipH="1">
            <a:off x="6666250" y="3366775"/>
            <a:ext cx="492900" cy="3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9" name="Google Shape;299;p34"/>
          <p:cNvCxnSpPr>
            <a:stCxn id="293" idx="2"/>
            <a:endCxn id="294" idx="0"/>
          </p:cNvCxnSpPr>
          <p:nvPr/>
        </p:nvCxnSpPr>
        <p:spPr>
          <a:xfrm>
            <a:off x="6666250" y="4279075"/>
            <a:ext cx="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34"/>
          <p:cNvCxnSpPr>
            <a:stCxn id="291" idx="2"/>
            <a:endCxn id="292" idx="0"/>
          </p:cNvCxnSpPr>
          <p:nvPr/>
        </p:nvCxnSpPr>
        <p:spPr>
          <a:xfrm>
            <a:off x="7655325" y="4279075"/>
            <a:ext cx="0" cy="170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1" name="Google Shape;301;p34"/>
          <p:cNvSpPr txBox="1"/>
          <p:nvPr/>
        </p:nvSpPr>
        <p:spPr>
          <a:xfrm>
            <a:off x="5513950" y="3661225"/>
            <a:ext cx="85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PK</a:t>
            </a:r>
            <a:r>
              <a:rPr i="1" lang="en" sz="600"/>
              <a:t>M</a:t>
            </a:r>
            <a:r>
              <a:rPr lang="en" sz="1000"/>
              <a:t> spent 100,000 coins</a:t>
            </a:r>
            <a:endParaRPr sz="1000"/>
          </a:p>
        </p:txBody>
      </p:sp>
      <p:sp>
        <p:nvSpPr>
          <p:cNvPr id="302" name="Google Shape;302;p34"/>
          <p:cNvSpPr txBox="1"/>
          <p:nvPr/>
        </p:nvSpPr>
        <p:spPr>
          <a:xfrm>
            <a:off x="7949925" y="3661225"/>
            <a:ext cx="102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/>
              <a:t>PK</a:t>
            </a:r>
            <a:r>
              <a:rPr i="1" lang="en" sz="600"/>
              <a:t>M</a:t>
            </a:r>
            <a:r>
              <a:rPr lang="en" sz="1000"/>
              <a:t> did not spend 100,000 coins</a:t>
            </a:r>
            <a:endParaRPr sz="10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Work</a:t>
            </a:r>
            <a:endParaRPr/>
          </a:p>
        </p:txBody>
      </p:sp>
      <p:sp>
        <p:nvSpPr>
          <p:cNvPr id="308" name="Google Shape;308;p35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each block, include a random number (“nonce”)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 block to be valid, the hash of the block must start with some number of 0’s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want 4 0’s, each nonce has a 1/2</a:t>
            </a:r>
            <a:r>
              <a:rPr baseline="30000" lang="en"/>
              <a:t>4</a:t>
            </a:r>
            <a:r>
              <a:rPr lang="en"/>
              <a:t> = 1/16 chance of creating a valid block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user keeps track of their own blockchain</a:t>
            </a:r>
            <a:endParaRPr/>
          </a:p>
        </p:txBody>
      </p:sp>
      <p:pic>
        <p:nvPicPr>
          <p:cNvPr id="309" name="Google Shape;309;p35"/>
          <p:cNvPicPr preferRelativeResize="0"/>
          <p:nvPr/>
        </p:nvPicPr>
        <p:blipFill rotWithShape="1">
          <a:blip r:embed="rId3">
            <a:alphaModFix/>
          </a:blip>
          <a:srcRect b="11386" l="0" r="0" t="0"/>
          <a:stretch/>
        </p:blipFill>
        <p:spPr>
          <a:xfrm rot="-232443">
            <a:off x="7820229" y="4268755"/>
            <a:ext cx="844014" cy="935814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35"/>
          <p:cNvSpPr/>
          <p:nvPr/>
        </p:nvSpPr>
        <p:spPr>
          <a:xfrm>
            <a:off x="5377000" y="1707000"/>
            <a:ext cx="1690200" cy="78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nonce: 0x0000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prev_hash: 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data: 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2" name="Google Shape;312;p35"/>
          <p:cNvSpPr/>
          <p:nvPr/>
        </p:nvSpPr>
        <p:spPr>
          <a:xfrm>
            <a:off x="7266150" y="1707000"/>
            <a:ext cx="1690200" cy="78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nonce: 0x0001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prev_hash: ...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data: ...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3" name="Google Shape;313;p35"/>
          <p:cNvSpPr/>
          <p:nvPr/>
        </p:nvSpPr>
        <p:spPr>
          <a:xfrm>
            <a:off x="5377000" y="3250450"/>
            <a:ext cx="1690200" cy="78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nonce: 0x0002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prev_hash: ...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data: ...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p35"/>
          <p:cNvSpPr/>
          <p:nvPr/>
        </p:nvSpPr>
        <p:spPr>
          <a:xfrm>
            <a:off x="7266150" y="3250450"/>
            <a:ext cx="1690200" cy="78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nonce: 0x0017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prev_hash: ...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data: ...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5" name="Google Shape;315;p35"/>
          <p:cNvSpPr txBox="1"/>
          <p:nvPr/>
        </p:nvSpPr>
        <p:spPr>
          <a:xfrm>
            <a:off x="5377000" y="1306800"/>
            <a:ext cx="184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0b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1110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0011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6" name="Google Shape;316;p35"/>
          <p:cNvSpPr txBox="1"/>
          <p:nvPr/>
        </p:nvSpPr>
        <p:spPr>
          <a:xfrm>
            <a:off x="7266150" y="1306800"/>
            <a:ext cx="184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0b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0100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7" name="Google Shape;317;p35"/>
          <p:cNvSpPr txBox="1"/>
          <p:nvPr/>
        </p:nvSpPr>
        <p:spPr>
          <a:xfrm>
            <a:off x="5377000" y="2850250"/>
            <a:ext cx="17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0b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0001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1010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Google Shape;318;p35"/>
          <p:cNvSpPr txBox="1"/>
          <p:nvPr/>
        </p:nvSpPr>
        <p:spPr>
          <a:xfrm>
            <a:off x="7222800" y="2850250"/>
            <a:ext cx="17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0b</a:t>
            </a: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0000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0101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Google Shape;319;p35"/>
          <p:cNvSpPr txBox="1"/>
          <p:nvPr/>
        </p:nvSpPr>
        <p:spPr>
          <a:xfrm>
            <a:off x="6440075" y="1927650"/>
            <a:ext cx="523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0000"/>
                </a:solidFill>
              </a:rPr>
              <a:t>✗</a:t>
            </a:r>
            <a:endParaRPr sz="5000">
              <a:solidFill>
                <a:srgbClr val="FF0000"/>
              </a:solidFill>
            </a:endParaRPr>
          </a:p>
        </p:txBody>
      </p:sp>
      <p:sp>
        <p:nvSpPr>
          <p:cNvPr id="320" name="Google Shape;320;p35"/>
          <p:cNvSpPr txBox="1"/>
          <p:nvPr/>
        </p:nvSpPr>
        <p:spPr>
          <a:xfrm>
            <a:off x="8382900" y="1927650"/>
            <a:ext cx="523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0000"/>
                </a:solidFill>
              </a:rPr>
              <a:t>✗</a:t>
            </a:r>
            <a:endParaRPr sz="5000">
              <a:solidFill>
                <a:srgbClr val="FF0000"/>
              </a:solidFill>
            </a:endParaRPr>
          </a:p>
        </p:txBody>
      </p:sp>
      <p:sp>
        <p:nvSpPr>
          <p:cNvPr id="321" name="Google Shape;321;p35"/>
          <p:cNvSpPr txBox="1"/>
          <p:nvPr/>
        </p:nvSpPr>
        <p:spPr>
          <a:xfrm>
            <a:off x="6493750" y="3471100"/>
            <a:ext cx="523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0000"/>
                </a:solidFill>
              </a:rPr>
              <a:t>✗</a:t>
            </a:r>
            <a:endParaRPr sz="5000">
              <a:solidFill>
                <a:srgbClr val="FF0000"/>
              </a:solidFill>
            </a:endParaRPr>
          </a:p>
        </p:txBody>
      </p:sp>
      <p:sp>
        <p:nvSpPr>
          <p:cNvPr id="322" name="Google Shape;322;p35"/>
          <p:cNvSpPr txBox="1"/>
          <p:nvPr/>
        </p:nvSpPr>
        <p:spPr>
          <a:xfrm>
            <a:off x="8382900" y="3471100"/>
            <a:ext cx="523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6AA84F"/>
                </a:solidFill>
              </a:rPr>
              <a:t>✓</a:t>
            </a:r>
            <a:endParaRPr sz="5000">
              <a:solidFill>
                <a:srgbClr val="6AA84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Today: Bitcoin</a:t>
            </a:r>
            <a:endParaRPr/>
          </a:p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Bitcoin: Sending and receiving money without trusting a central authority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does Bitcoin work?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do we manage identity, transactions, and balances on a ledger?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do we construct a decentralized, trusted ledger?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trouble with Bitcoin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in practice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Work</a:t>
            </a:r>
            <a:endParaRPr/>
          </a:p>
        </p:txBody>
      </p:sp>
      <p:sp>
        <p:nvSpPr>
          <p:cNvPr id="328" name="Google Shape;328;p36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“mine” a block by trying nonce values until a valid block is found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requires trying many nonces to find one to produce the correct hash value for the block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valid block is broadcasted to everyone else on the network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 valid block is received, users add it to their blockchain and start mining the next block</a:t>
            </a:r>
            <a:endParaRPr/>
          </a:p>
        </p:txBody>
      </p:sp>
      <p:pic>
        <p:nvPicPr>
          <p:cNvPr id="329" name="Google Shape;329;p36"/>
          <p:cNvPicPr preferRelativeResize="0"/>
          <p:nvPr/>
        </p:nvPicPr>
        <p:blipFill rotWithShape="1">
          <a:blip r:embed="rId3">
            <a:alphaModFix/>
          </a:blip>
          <a:srcRect b="11386" l="0" r="0" t="0"/>
          <a:stretch/>
        </p:blipFill>
        <p:spPr>
          <a:xfrm rot="-232443">
            <a:off x="7820229" y="4268755"/>
            <a:ext cx="844014" cy="935814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1" name="Google Shape;331;p36"/>
          <p:cNvSpPr/>
          <p:nvPr/>
        </p:nvSpPr>
        <p:spPr>
          <a:xfrm>
            <a:off x="5377000" y="1707000"/>
            <a:ext cx="1690200" cy="78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nonce: 0x0000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prev_hash: 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data: ...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Google Shape;332;p36"/>
          <p:cNvSpPr/>
          <p:nvPr/>
        </p:nvSpPr>
        <p:spPr>
          <a:xfrm>
            <a:off x="7266150" y="1707000"/>
            <a:ext cx="1690200" cy="78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nonce: 0x0001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prev_hash: ...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data: ...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3" name="Google Shape;333;p36"/>
          <p:cNvSpPr/>
          <p:nvPr/>
        </p:nvSpPr>
        <p:spPr>
          <a:xfrm>
            <a:off x="5377000" y="3250450"/>
            <a:ext cx="1690200" cy="78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nonce: 0x0002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prev_hash: ...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data: ...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Google Shape;334;p36"/>
          <p:cNvSpPr/>
          <p:nvPr/>
        </p:nvSpPr>
        <p:spPr>
          <a:xfrm>
            <a:off x="7266150" y="3250450"/>
            <a:ext cx="1690200" cy="7860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nonce: 0x0017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prev_hash: ...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data: ...</a:t>
            </a:r>
            <a:endParaRPr b="1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5" name="Google Shape;335;p36"/>
          <p:cNvSpPr txBox="1"/>
          <p:nvPr/>
        </p:nvSpPr>
        <p:spPr>
          <a:xfrm>
            <a:off x="5377000" y="1306800"/>
            <a:ext cx="184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0b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1110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0011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6" name="Google Shape;336;p36"/>
          <p:cNvSpPr txBox="1"/>
          <p:nvPr/>
        </p:nvSpPr>
        <p:spPr>
          <a:xfrm>
            <a:off x="7266150" y="1306800"/>
            <a:ext cx="184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0b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0100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1000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7" name="Google Shape;337;p36"/>
          <p:cNvSpPr txBox="1"/>
          <p:nvPr/>
        </p:nvSpPr>
        <p:spPr>
          <a:xfrm>
            <a:off x="5377000" y="2850250"/>
            <a:ext cx="17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0b</a:t>
            </a: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0001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1010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8" name="Google Shape;338;p36"/>
          <p:cNvSpPr txBox="1"/>
          <p:nvPr/>
        </p:nvSpPr>
        <p:spPr>
          <a:xfrm>
            <a:off x="7222800" y="2850250"/>
            <a:ext cx="177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Hash: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0b</a:t>
            </a:r>
            <a:r>
              <a:rPr b="1" lang="en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0000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0101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Google Shape;339;p36"/>
          <p:cNvSpPr txBox="1"/>
          <p:nvPr/>
        </p:nvSpPr>
        <p:spPr>
          <a:xfrm>
            <a:off x="6440075" y="1927650"/>
            <a:ext cx="523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0000"/>
                </a:solidFill>
              </a:rPr>
              <a:t>✗</a:t>
            </a:r>
            <a:endParaRPr sz="5000">
              <a:solidFill>
                <a:srgbClr val="FF0000"/>
              </a:solidFill>
            </a:endParaRPr>
          </a:p>
        </p:txBody>
      </p:sp>
      <p:sp>
        <p:nvSpPr>
          <p:cNvPr id="340" name="Google Shape;340;p36"/>
          <p:cNvSpPr txBox="1"/>
          <p:nvPr/>
        </p:nvSpPr>
        <p:spPr>
          <a:xfrm>
            <a:off x="8382900" y="1927650"/>
            <a:ext cx="523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0000"/>
                </a:solidFill>
              </a:rPr>
              <a:t>✗</a:t>
            </a:r>
            <a:endParaRPr sz="5000">
              <a:solidFill>
                <a:srgbClr val="FF0000"/>
              </a:solidFill>
            </a:endParaRPr>
          </a:p>
        </p:txBody>
      </p:sp>
      <p:sp>
        <p:nvSpPr>
          <p:cNvPr id="341" name="Google Shape;341;p36"/>
          <p:cNvSpPr txBox="1"/>
          <p:nvPr/>
        </p:nvSpPr>
        <p:spPr>
          <a:xfrm>
            <a:off x="6493750" y="3471100"/>
            <a:ext cx="523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FF0000"/>
                </a:solidFill>
              </a:rPr>
              <a:t>✗</a:t>
            </a:r>
            <a:endParaRPr sz="5000">
              <a:solidFill>
                <a:srgbClr val="FF0000"/>
              </a:solidFill>
            </a:endParaRPr>
          </a:p>
        </p:txBody>
      </p:sp>
      <p:sp>
        <p:nvSpPr>
          <p:cNvPr id="342" name="Google Shape;342;p36"/>
          <p:cNvSpPr txBox="1"/>
          <p:nvPr/>
        </p:nvSpPr>
        <p:spPr>
          <a:xfrm>
            <a:off x="8382900" y="3471100"/>
            <a:ext cx="523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rgbClr val="6AA84F"/>
                </a:solidFill>
              </a:rPr>
              <a:t>✓</a:t>
            </a:r>
            <a:endParaRPr sz="5000">
              <a:solidFill>
                <a:srgbClr val="6AA84F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Work</a:t>
            </a:r>
            <a:endParaRPr/>
          </a:p>
        </p:txBody>
      </p:sp>
      <p:sp>
        <p:nvSpPr>
          <p:cNvPr id="348" name="Google Shape;348;p3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Consensus: The longest blockchain is the “true” blockchain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Everyone mines on the longest chain they know of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we hear about a longer chain, we discard our current mining block and begin mining the longer chain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more people agree to a chain, the more mining is done on that chain (more hashes per second)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more mining is done on a chain, the faster the chain grows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Foiling the forking attack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Mallory to fork the blockchain, she must mine her new chain faster than the current “true” chain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mine a chain faster than the current “true” chain, she must mine faster than every other (honest) node combined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infeasible!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of Work: Examples</a:t>
            </a:r>
            <a:endParaRPr/>
          </a:p>
        </p:txBody>
      </p:sp>
      <p:sp>
        <p:nvSpPr>
          <p:cNvPr id="354" name="Google Shape;354;p3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two miners mine two blocks at the same time and append it to the blockchain, causing a fork?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next miner that appends onto one of these chains invalidates the other chain. Longest chain wins.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miner included your transaction in the latest block created, are you guaranteed that your transaction is forever in the blockchain?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No. There could have been another miner appending a different block at the same time, and that chain might be winning.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confirm a transaction, wait for a couple more blocks to be appended to the chain with your transaction to ensure that it will probably win in the long term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happens if a miner who just mined a block refuses to include my transaction?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Hopefully, the next miner to mine a block is willing to include your transaction.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Incentivizing Mining</a:t>
            </a:r>
            <a:endParaRPr/>
          </a:p>
        </p:txBody>
      </p:sp>
      <p:sp>
        <p:nvSpPr>
          <p:cNvPr id="360" name="Google Shape;360;p3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Miners are incentivized to mine blocks in exchange for currency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signed transaction includes a small fee given to the miner of a block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“... and pay 0.0001 coins to the miner of this transaction”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Technically, the transaction fee paid is (sum of inputs) - (sum of outputs)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block may also give an agreed-upon number of free coins for the miner of the block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Block </a:t>
            </a:r>
            <a:r>
              <a:rPr i="1" lang="en"/>
              <a:t>B</a:t>
            </a:r>
            <a:r>
              <a:rPr lang="en"/>
              <a:t> has 3 transactions and an additional transaction that reads, “</a:t>
            </a:r>
            <a:r>
              <a:rPr i="1" lang="en"/>
              <a:t>PK</a:t>
            </a:r>
            <a:r>
              <a:rPr i="1" lang="en" sz="900"/>
              <a:t>A</a:t>
            </a:r>
            <a:r>
              <a:rPr lang="en"/>
              <a:t> receives 25 free coins”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more miners join the pool, the algorithm adjusts the number of 0’s needed to mine a block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Generally, the time per block is targeted at a certain amount of time, so more global hash power ⇒ more 0’s to make mining harder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Attacks on Proof-of-Work</a:t>
            </a:r>
            <a:endParaRPr/>
          </a:p>
        </p:txBody>
      </p:sp>
      <p:sp>
        <p:nvSpPr>
          <p:cNvPr id="366" name="Google Shape;366;p4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51% attack</a:t>
            </a:r>
            <a:r>
              <a:rPr lang="en"/>
              <a:t>: An attacker who controls 51% of mining power can effectively rewrite history and perform a forking attack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Creates a centralized authority: An entity is given control over the currency network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Proof-of-work makes this difficult: The attacker must control 51% of the world’s computing power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Bitcoin’s security relies on the assumption that no attacker controls 51% of the world’s computing power</a:t>
            </a:r>
            <a:endParaRPr/>
          </a:p>
        </p:txBody>
      </p:sp>
      <p:pic>
        <p:nvPicPr>
          <p:cNvPr id="367" name="Google Shape;367;p40"/>
          <p:cNvPicPr preferRelativeResize="0"/>
          <p:nvPr/>
        </p:nvPicPr>
        <p:blipFill rotWithShape="1">
          <a:blip r:embed="rId3">
            <a:alphaModFix/>
          </a:blip>
          <a:srcRect b="0" l="0" r="0" t="22166"/>
          <a:stretch/>
        </p:blipFill>
        <p:spPr>
          <a:xfrm rot="-126142">
            <a:off x="5801545" y="3476387"/>
            <a:ext cx="1845235" cy="1580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8" name="Google Shape;36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3759" y="3193425"/>
            <a:ext cx="1580801" cy="31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Trouble with Bitcoin</a:t>
            </a:r>
            <a:endParaRPr/>
          </a:p>
        </p:txBody>
      </p:sp>
      <p:pic>
        <p:nvPicPr>
          <p:cNvPr id="374" name="Google Shape;37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213" y="2914437"/>
            <a:ext cx="4509572" cy="2093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Trouble with Bitcoin: Centralization of Power</a:t>
            </a:r>
            <a:endParaRPr/>
          </a:p>
        </p:txBody>
      </p:sp>
      <p:sp>
        <p:nvSpPr>
          <p:cNvPr id="380" name="Google Shape;380;p42"/>
          <p:cNvSpPr txBox="1"/>
          <p:nvPr>
            <p:ph idx="1" type="body"/>
          </p:nvPr>
        </p:nvSpPr>
        <p:spPr>
          <a:xfrm>
            <a:off x="198500" y="1246825"/>
            <a:ext cx="55545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is often not decentralized in practice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In Bitcoin’s design, there is no centralized authority controlling the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practice, a few small groups have a lot of control over the Bitcoin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Mining pools</a:t>
            </a:r>
            <a:r>
              <a:rPr lang="en"/>
              <a:t>: A team of users mining together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one user receives a mining reward, everyone in the team shares the reward together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user mining alone must get lucky to receive a reward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mining pool gives users steady, smaller rewards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few large mining pools control most of the computing power in Bitcoin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large pools team up, the 51% attack is possible!</a:t>
            </a:r>
            <a:endParaRPr/>
          </a:p>
        </p:txBody>
      </p:sp>
      <p:sp>
        <p:nvSpPr>
          <p:cNvPr id="381" name="Google Shape;381;p42"/>
          <p:cNvSpPr txBox="1"/>
          <p:nvPr/>
        </p:nvSpPr>
        <p:spPr>
          <a:xfrm>
            <a:off x="5799350" y="3792075"/>
            <a:ext cx="3174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four largest mining pools combined control 55% of all Bitcoin hash power</a:t>
            </a:r>
            <a:endParaRPr/>
          </a:p>
        </p:txBody>
      </p:sp>
      <p:pic>
        <p:nvPicPr>
          <p:cNvPr id="382" name="Google Shape;382;p42"/>
          <p:cNvPicPr preferRelativeResize="0"/>
          <p:nvPr/>
        </p:nvPicPr>
        <p:blipFill rotWithShape="1">
          <a:blip r:embed="rId3">
            <a:alphaModFix/>
          </a:blip>
          <a:srcRect b="0" l="16333" r="24488" t="0"/>
          <a:stretch/>
        </p:blipFill>
        <p:spPr>
          <a:xfrm>
            <a:off x="5993375" y="1504700"/>
            <a:ext cx="2980951" cy="228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Trouble with Bitcoin: Centralization of Power</a:t>
            </a:r>
            <a:endParaRPr/>
          </a:p>
        </p:txBody>
      </p:sp>
      <p:sp>
        <p:nvSpPr>
          <p:cNvPr id="388" name="Google Shape;388;p4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Codebases are developed and maintained by a few groups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These groups can rewrite the code to affect the entire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When Ethereum was hacked, the developers changed the code to retrieve their money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cryptocurrencies are not decentralized by design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Private blockchain</a:t>
            </a:r>
            <a:r>
              <a:rPr lang="en"/>
              <a:t>: Only blocks signed by trusted private keys are valid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central authorities can sign blocks, but anyone can validate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Defeats the point of decentralized consensus!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Trouble with Bitcoin: Pseudonymity</a:t>
            </a:r>
            <a:endParaRPr/>
          </a:p>
        </p:txBody>
      </p:sp>
      <p:sp>
        <p:nvSpPr>
          <p:cNvPr id="394" name="Google Shape;394;p4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is </a:t>
            </a:r>
            <a:r>
              <a:rPr i="1" lang="en"/>
              <a:t>pseudonymous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Pseudonymity</a:t>
            </a:r>
            <a:r>
              <a:rPr lang="en"/>
              <a:t>: Multiple actions can be linked to a single identity which is not your real identity, a pseudonym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pseudonym is the public key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Your transactions can be linked to your public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transactions are not necessarily </a:t>
            </a:r>
            <a:r>
              <a:rPr i="1" lang="en"/>
              <a:t>anonymous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Anonymity</a:t>
            </a:r>
            <a:r>
              <a:rPr lang="en"/>
              <a:t>: Actions cannot be linked to your real identity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theory, if you only ever use Bitcoin in an unpredictable manner, your pseudonym cannot be linked to your identity (anonymous)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practice, your pseudonym can be linked to your real identity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your shopping habits are predictable, it will be linked to you (the ledger is public)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you exchange Bitcoin with real currency (dollars, euros, etc.), it will be linked to you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Trouble with Bitcoin: Inefficiency</a:t>
            </a:r>
            <a:endParaRPr/>
          </a:p>
        </p:txBody>
      </p:sp>
      <p:sp>
        <p:nvSpPr>
          <p:cNvPr id="400" name="Google Shape;400;p4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Runtime inefficiency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Proof-of-work requires a huge amount of useless computational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Bitcoin: Hashing random values until a hash starts with many zeros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Storage inefficiency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Bitcoin user must store the entire transaction history to validate transactions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Alternative: Don’t store the entire transaction history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Problem: Now you have to ask a trusted source to send you the history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Defeats the point of decentralization!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Result: Low processing capacity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Original design limited each block to 1 MB in size to defend against spam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Bitcoin can only process 3–7 transactions per second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1885" y="2734300"/>
            <a:ext cx="2960226" cy="18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Bitcoin: </a:t>
            </a:r>
            <a:r>
              <a:rPr lang="en"/>
              <a:t>Identity and Transactions</a:t>
            </a:r>
            <a:endParaRPr/>
          </a:p>
        </p:txBody>
      </p:sp>
      <p:sp>
        <p:nvSpPr>
          <p:cNvPr id="87" name="Google Shape;87;p19"/>
          <p:cNvSpPr txBox="1"/>
          <p:nvPr/>
        </p:nvSpPr>
        <p:spPr>
          <a:xfrm>
            <a:off x="512100" y="4520775"/>
            <a:ext cx="8119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Textbook Chapter</a:t>
            </a:r>
            <a:r>
              <a:rPr lang="en"/>
              <a:t> 16.1–16.5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Trouble with Bitcoin: Power Consumption</a:t>
            </a:r>
            <a:endParaRPr/>
          </a:p>
        </p:txBody>
      </p:sp>
      <p:sp>
        <p:nvSpPr>
          <p:cNvPr id="406" name="Google Shape;406;p46"/>
          <p:cNvSpPr txBox="1"/>
          <p:nvPr>
            <p:ph idx="1" type="body"/>
          </p:nvPr>
        </p:nvSpPr>
        <p:spPr>
          <a:xfrm>
            <a:off x="198500" y="1246825"/>
            <a:ext cx="33894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requires computers to waste energy on proof-of-work computations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mining incentivizes energy waste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People seek mining rewards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mining becomes more efficient, Bitcoin adjusts the mining problem to be harder, so efficiency gains are not realized</a:t>
            </a:r>
            <a:endParaRPr/>
          </a:p>
        </p:txBody>
      </p:sp>
      <p:pic>
        <p:nvPicPr>
          <p:cNvPr id="407" name="Google Shape;407;p46"/>
          <p:cNvPicPr preferRelativeResize="0"/>
          <p:nvPr/>
        </p:nvPicPr>
        <p:blipFill rotWithShape="1">
          <a:blip r:embed="rId3">
            <a:alphaModFix/>
          </a:blip>
          <a:srcRect b="14699" l="0" r="13254" t="16253"/>
          <a:stretch/>
        </p:blipFill>
        <p:spPr>
          <a:xfrm>
            <a:off x="3859300" y="1246825"/>
            <a:ext cx="4967701" cy="29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408" name="Google Shape;408;p46"/>
          <p:cNvSpPr txBox="1"/>
          <p:nvPr/>
        </p:nvSpPr>
        <p:spPr>
          <a:xfrm>
            <a:off x="3859300" y="4167025"/>
            <a:ext cx="496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Today, Bitcoin consumes more electricity than entire countries (measured in terawatt-hours)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Trouble with Bitcoin: Irreversibility</a:t>
            </a:r>
            <a:endParaRPr/>
          </a:p>
        </p:txBody>
      </p:sp>
      <p:sp>
        <p:nvSpPr>
          <p:cNvPr id="414" name="Google Shape;414;p4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Modern banking transactions are designed to be reversible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Protects against fraud: If your money is stolen, the bank can recover the money for you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is not reversible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Once Bitcoin is sent, the transaction cannot be undone (unless the sender wants to return the money to you)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only need your private key to access your Bitcoin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someone steals your private key, they can access all your money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your Bitcoin is stolen, there is no way to recover 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Result: It is dangerous to store Bitcoin on any computer</a:t>
            </a:r>
            <a:br>
              <a:rPr lang="en"/>
            </a:br>
            <a:r>
              <a:rPr lang="en"/>
              <a:t>connected to the Internet</a:t>
            </a:r>
            <a:endParaRPr/>
          </a:p>
        </p:txBody>
      </p:sp>
      <p:pic>
        <p:nvPicPr>
          <p:cNvPr id="415" name="Google Shape;415;p47"/>
          <p:cNvPicPr preferRelativeResize="0"/>
          <p:nvPr/>
        </p:nvPicPr>
        <p:blipFill rotWithShape="1">
          <a:blip r:embed="rId3">
            <a:alphaModFix/>
          </a:blip>
          <a:srcRect b="21617" l="0" r="3521" t="0"/>
          <a:stretch/>
        </p:blipFill>
        <p:spPr>
          <a:xfrm>
            <a:off x="5815300" y="3606750"/>
            <a:ext cx="3328699" cy="153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in Practice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Proof-of-Work</a:t>
            </a:r>
            <a:endParaRPr/>
          </a:p>
        </p:txBody>
      </p:sp>
      <p:sp>
        <p:nvSpPr>
          <p:cNvPr id="426" name="Google Shape;426;p4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Proof-of-work viewed from an economic perspective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system wastes $</a:t>
            </a:r>
            <a:r>
              <a:rPr i="1" lang="en"/>
              <a:t>x</a:t>
            </a:r>
            <a:r>
              <a:rPr lang="en"/>
              <a:t> per hour to defend against attacks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Each honest user contributes a small amount of the $</a:t>
            </a:r>
            <a:r>
              <a:rPr i="1" lang="en"/>
              <a:t>x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Inefficiency: Money is constantly wasted, even if the service is not under attack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must spend more than $</a:t>
            </a:r>
            <a:r>
              <a:rPr i="1" lang="en"/>
              <a:t>x</a:t>
            </a:r>
            <a:r>
              <a:rPr lang="en"/>
              <a:t> per hour to control the system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Assumption: An attacker will not spend more than $</a:t>
            </a:r>
            <a:r>
              <a:rPr i="1" lang="en"/>
              <a:t>x</a:t>
            </a:r>
            <a:r>
              <a:rPr lang="en"/>
              <a:t> per hour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an attacker can make more than $</a:t>
            </a:r>
            <a:r>
              <a:rPr i="1" lang="en"/>
              <a:t>x</a:t>
            </a:r>
            <a:r>
              <a:rPr lang="en"/>
              <a:t> per hour for an attack, they will spend $</a:t>
            </a:r>
            <a:r>
              <a:rPr i="1" lang="en"/>
              <a:t>x</a:t>
            </a:r>
            <a:r>
              <a:rPr lang="en"/>
              <a:t> per hour to execute the attack!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There are hashing services the attacker can pay to execute the attack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Proof-of-Work Alternatives</a:t>
            </a:r>
            <a:endParaRPr/>
          </a:p>
        </p:txBody>
      </p:sp>
      <p:sp>
        <p:nvSpPr>
          <p:cNvPr id="432" name="Google Shape;432;p5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problem: Proof-of-work is inefficient and wastes electricity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Proof-of-work is necessary to prevent an attacker controlling the system (makes it expensive to control the system)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Alternative: Proof-of-stake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Proof-of-stake: Users with more coins have more mining power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People coins </a:t>
            </a:r>
            <a:r>
              <a:rPr i="1" lang="en"/>
              <a:t>stake</a:t>
            </a:r>
            <a:r>
              <a:rPr lang="en"/>
              <a:t> them in the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they act honestly, they gain more coins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they act maliciously, their stake is slashed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Benefit: Uses much less electricity than proof-of-work, and the attacker must burn their own coins to attack the system!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Problem: Gives more power to wealthier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Alternative: Articulated trust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Articulated trust: Designate several trusted parties, who vote on each transaction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long as half of the trusted parties are trustworthy, then the protocol is secure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Relying on a little bit of trust solves both efficiency and energy problems!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5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Blockchain: Marketing and Buzzwords</a:t>
            </a:r>
            <a:endParaRPr/>
          </a:p>
        </p:txBody>
      </p:sp>
      <p:sp>
        <p:nvSpPr>
          <p:cNvPr id="438" name="Google Shape;438;p51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“Blockchain” is often marketed as brand-new technology, but it is mostly existing technology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Hash chains are over 20 years old: Linked timestamping services used hash chains and were proposed in 1990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Merkle trees were patented in 1979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Private blockchains are not new technology: Many existing applications already use append-only database structures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“Blockchain” is a buzzword often applied to completely unrelated problems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“Use blockchain for electronic voting”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“Use blockchain to store medical records”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“Use blockchain to deliver vaccines”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Blockchain: Marketing and Buzzwords</a:t>
            </a:r>
            <a:endParaRPr/>
          </a:p>
        </p:txBody>
      </p:sp>
      <p:sp>
        <p:nvSpPr>
          <p:cNvPr id="444" name="Google Shape;444;p5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of blockchain marketing: “Smart Contracts”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Smart contracts: Write an agreement in code, and execute the code to automatically follow the procedure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code is stored on a blockchain so it cannot be modified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Problems with smart contracts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Unclear if they actually solve any real problem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Most “smart contracts” are actually standard finance bots: small programs to perform money transfers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the code is vulnerable, you can violate the contract, with no way to reverse the effects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Contrast with legal contracts: Issues are handled by court systems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Blockchain: Marketing and Buzzwords</a:t>
            </a:r>
            <a:endParaRPr/>
          </a:p>
        </p:txBody>
      </p:sp>
      <p:sp>
        <p:nvSpPr>
          <p:cNvPr id="450" name="Google Shape;450;p5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 of blockchain marketing: Non-Fungible Tokens (NFTs)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NFT: A piece of data certifying that a digital file belongs to someone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Basically the statement {“This work of art now belongs to $individual”}</a:t>
            </a:r>
            <a:r>
              <a:rPr i="1" lang="en" sz="900"/>
              <a:t>PK</a:t>
            </a:r>
            <a:r>
              <a:rPr lang="en" sz="600"/>
              <a:t>prev_owner</a:t>
            </a:r>
            <a:r>
              <a:rPr lang="en"/>
              <a:t> stored on the blockchain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Unrelated to copyrights or digital sharing of the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NFT market became extremely valuable in 2020–2021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NFTs of digital files have been selling for millions of dollars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Blockchain marketing: Adding a blockchain didn’t solve anything, but the “new technology” convinced buyers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Speculative bubble: NFTs are not worth anything on their own, but people buy NFTs to sell them later for more money, resulting in price increases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Enables Censorship Resistance</a:t>
            </a:r>
            <a:endParaRPr/>
          </a:p>
        </p:txBody>
      </p:sp>
      <p:sp>
        <p:nvSpPr>
          <p:cNvPr id="456" name="Google Shape;456;p5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has no central authority to block transactions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Bitcoin can be used for electronic payments that standard platforms would block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Wikileaks: An organization that publishes leaked classified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Used by whistleblowers to expose government corruption and corporate wrongdoing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Opposed and censored by many governments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is used to support Wikileaks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Many major platforms refused any donations to Wikileaks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Bitcoin has no central authority, so nobody can stop the Wikileaks donations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is, generally, a good thing! But…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5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 Enables Crime</a:t>
            </a:r>
            <a:endParaRPr/>
          </a:p>
        </p:txBody>
      </p:sp>
      <p:sp>
        <p:nvSpPr>
          <p:cNvPr id="462" name="Google Shape;462;p55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is used for illegal transactions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Drug dealing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Money laundering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Illegal gambling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Hiring hitmen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Ransomware and extortion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has no central authority to block illegal transactions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is the most effective way to make illegal transactions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Statement: The Decentralized Bank</a:t>
            </a:r>
            <a:endParaRPr/>
          </a:p>
        </p:txBody>
      </p:sp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Alice, Bob, Carol, and Dave each have a sum of currency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Anyone can send money to anyone else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Dave pays Alice 10 coins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Dave’s balance decreases by 10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Alice’s balance increases by 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party can spend more currency than they currently have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Dave has 10 coins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Dave can send Alice 10 coins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Dave cannot send Alice 15 coins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party trusts any other party, and there is no central authority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Usually, a centralized authority (e.g. a bank) tracks balances and enforces spending rules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Without a central authority, we must use cryptography to enforce correctness!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6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Economics of Bitcoin: Volatility</a:t>
            </a:r>
            <a:endParaRPr/>
          </a:p>
        </p:txBody>
      </p:sp>
      <p:sp>
        <p:nvSpPr>
          <p:cNvPr id="468" name="Google Shape;468;p56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Volatile currency: The value changes quickly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value of Bitcoin changes far more often than standard currency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Bitcoin is vulnerable to price shocks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Price shock: An extremely sudden change in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When there are more transactions than the block capacity, prices increase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Users are competing for a limited number of transactions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Unknown attacks have also caused price shocks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Result: Bitcoin behaves more like stock than currency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Users keep Bitcoin to try and grow their investment when the value of Bitcoin increases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7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Economics of Bitcoin: Speculation</a:t>
            </a:r>
            <a:endParaRPr/>
          </a:p>
        </p:txBody>
      </p:sp>
      <p:sp>
        <p:nvSpPr>
          <p:cNvPr id="474" name="Google Shape;474;p57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it is so volatile, Bitcoin behaves more like stock than currency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Speculation: Buying something so that you can sell it later for more money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don’t buy Bitcoin because owning Bitcoin helps you make money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buy Bitcoin because you hope to sell it later for more money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Relies on short-term price changes and not long-term value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Speculation results in a bubble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Bubble: Something sells for more than its true value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more people buy Bitcoin to try and make a profit, the price of Bitcoin also increases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Bubbles always burst: Eventually the price returns to its original value, leading to huge economic losses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8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Economics of Bitcoin: Currency Exchange</a:t>
            </a:r>
            <a:endParaRPr/>
          </a:p>
        </p:txBody>
      </p:sp>
      <p:sp>
        <p:nvSpPr>
          <p:cNvPr id="480" name="Google Shape;480;p58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Companies and people prefer to keep money in a more stable currency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buy a product in Bitcoin, the buyer converts their standard currency to Bitcoin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seller receives the Bitcoin and immediately converts it back to standard currency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should be able to exchange Bitcoin for other currency (e.g. dollars)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Buying and selling Bitcoin is difficult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Recall: Bitcoin transactions are irreversible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buyer must trust that the seller will transfer the Bitcoin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seller must trust that the buyer will pay when the Bitcoin is transferred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Ways to buy Bitcoin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Use another irreversible payment (e.g. cash)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Have a trusted relationship with the seller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Send a deposit first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9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Economics of Bitcoin: Volatility</a:t>
            </a:r>
            <a:endParaRPr/>
          </a:p>
        </p:txBody>
      </p:sp>
      <p:sp>
        <p:nvSpPr>
          <p:cNvPr id="486" name="Google Shape;486;p59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Stable currencies require reliable conversion to other currency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Someone must support easy conversion between Bitcoin and other currency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usually a centralized entity (e.g. a bank or a government)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centralized entity violates Bitcoin’s main purpose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Options for operating a conversion service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Follow government regulations (essentially becoming a regular currency)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Operate independently as a “wildcat bank” (similar to banks in the 1800s, before the US had a national currency)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Ignore federal regulations (e.g. Liberty Reserve, which was shut down by the government)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cryptocurrency designs claim to be “algorithmic stablecoins”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Designed to be stable in the market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 of these are snake oil that don’t work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60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Cryptocurrencies</a:t>
            </a:r>
            <a:endParaRPr/>
          </a:p>
        </p:txBody>
      </p:sp>
      <p:sp>
        <p:nvSpPr>
          <p:cNvPr id="492" name="Google Shape;492;p60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cryptocurrencies are based on the same principles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Public, append-only ledger 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Designed with decentralization in mind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Some are software “forks” of the original Bitcoin blockchain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The fork ignores new Bitcoin blocks, and Bitcoin ignores fork blocks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cryptocurrencies are marketed with a distinguishing feature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Litecoin: Adds a catchy slogan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Dogecoin: Adds an Internet meme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Ripple: Centralized cryptocurrency with an additional settlement 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IOTA: Designed its own brand-new cryptography (using trinary math)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Monero: Improves pseudonymity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Zcash: Adds real anonymity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Ethereum: Adds million-dollar rewards for catching bugs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Cryptocurrencies</a:t>
            </a:r>
            <a:endParaRPr/>
          </a:p>
        </p:txBody>
      </p:sp>
      <p:sp>
        <p:nvSpPr>
          <p:cNvPr id="498" name="Google Shape;498;p61"/>
          <p:cNvSpPr txBox="1"/>
          <p:nvPr>
            <p:ph idx="1" type="body"/>
          </p:nvPr>
        </p:nvSpPr>
        <p:spPr>
          <a:xfrm>
            <a:off x="198500" y="1246825"/>
            <a:ext cx="8520600" cy="251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Most cryptocurrencies are based on the same principles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Public, append-only ledger structure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Designed with decentralization in mind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Some are software “forks” of the original Bitcoin blockchain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/>
              <a:t>The fork ignores new Bitcoin blocks, and Bitcoin ignores fork blocks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New cryptocurrencies are marketed with a distinguishing feature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Litecoin: Adds a catchy slogan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Dogecoin: Adds an Internet meme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Ripple: Centralized cryptocurrency with an additional settlement structure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IOTA: Designed its own brand-new cryptography (using trinary math)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Monero: Improves pseudonymity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Zcash: Adds real anonymity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Etherium: Adds million-dollar rewards for catching bugs</a:t>
            </a:r>
            <a:endParaRPr/>
          </a:p>
        </p:txBody>
      </p:sp>
      <p:sp>
        <p:nvSpPr>
          <p:cNvPr id="499" name="Google Shape;499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0" name="Google Shape;50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075" y="3928411"/>
            <a:ext cx="925143" cy="925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6860" y="3928411"/>
            <a:ext cx="925143" cy="925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75645" y="3928411"/>
            <a:ext cx="925143" cy="925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74431" y="3928411"/>
            <a:ext cx="950354" cy="92435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946330" y="3928019"/>
            <a:ext cx="925145" cy="925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78199" y="3928011"/>
            <a:ext cx="925148" cy="925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6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10075" y="3928003"/>
            <a:ext cx="568149" cy="92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6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Cryptocurrency Scams</a:t>
            </a:r>
            <a:endParaRPr/>
          </a:p>
        </p:txBody>
      </p:sp>
      <p:sp>
        <p:nvSpPr>
          <p:cNvPr id="512" name="Google Shape;512;p6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interest in cryptocurrency as a “get rich quick” scheme leads to fraud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cryptocurrency frauds are old frauds with new technological branding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Ponzi schemes: Trick uninformed consumers to invest in a nonexistent product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Some “smart contracts” are actually modern Ponzi schemes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Wildcat banks: Independent, unregulated banks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the bank shuts down, your money in the bank is gone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Physical wildcat banks stopped existing in the 1800s, but some cryptocurrencies essentially operate as wildcat banks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Unregulated securities: Stocks that are not regulated by the government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Often scams: The unregulated stock may be completely worthless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Initial coin offerings: Pay money now in exchange for some coins when the cryptocurrency launches later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If the cryptocurrency never launches, your money is gone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Bitcoin: Summary</a:t>
            </a:r>
            <a:endParaRPr/>
          </a:p>
        </p:txBody>
      </p:sp>
      <p:sp>
        <p:nvSpPr>
          <p:cNvPr id="518" name="Google Shape;518;p63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Goal: Create a currency system that does not rely on any central authority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Identity: Each user is identified by their public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Transactions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Users sign transactions with their private key and add them to the ledger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transaction must reference a previous transaction to identify a source of money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Public ledger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Hash chain: A linked list where each node contains the hash of the previous node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Append-only structure: Changing a node causes the hashes in all future nodes to change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Vulnerable to forking attacks: The attacker creates their own branch of the chain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Proof-of-work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blockchain only accepts blocks whose hash starts with a sequence of </a:t>
            </a:r>
            <a:r>
              <a:rPr i="1" lang="en"/>
              <a:t>n</a:t>
            </a:r>
            <a:r>
              <a:rPr lang="en"/>
              <a:t> </a:t>
            </a: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/>
              <a:t>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Finding valid blocks requires trying 2</a:t>
            </a:r>
            <a:r>
              <a:rPr baseline="30000" i="1" lang="en"/>
              <a:t>n</a:t>
            </a:r>
            <a:r>
              <a:rPr lang="en"/>
              <a:t> hashes. A reward is given to incentivize mining blocks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longest hash chain is accepted as the true blockchain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 attacker must control 51% of the world’s computing power to create their own hash chain</a:t>
            </a:r>
            <a:endParaRPr/>
          </a:p>
        </p:txBody>
      </p:sp>
      <p:sp>
        <p:nvSpPr>
          <p:cNvPr id="519" name="Google Shape;519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Trouble with Bitcoin: Summary</a:t>
            </a:r>
            <a:endParaRPr/>
          </a:p>
        </p:txBody>
      </p:sp>
      <p:sp>
        <p:nvSpPr>
          <p:cNvPr id="525" name="Google Shape;525;p6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Centralization of power: In practice, Bitcoin is controlled by a few groups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Mining pools: Teams of users mining blocks together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Codebase developers: Can change the code to alter the system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Private blockchains: Only trusted parties can append to the blockchain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Pseudonymity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theory, your transactions are only linked to your public key, not your true identity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predictable transactions, your public key can be linked to your identity too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Inefficiency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Proof-of-work requires a huge amount of hashing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user must store the entire blockchain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Bitcoin can only process a few transactions per second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 consumption: Hashing wastes electricity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Irreversibility: Transactions are not reversible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your Bitcoin is stolen, there is no way to recover it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Identity Management</a:t>
            </a:r>
            <a:endParaRPr/>
          </a:p>
        </p:txBody>
      </p:sp>
      <p:sp>
        <p:nvSpPr>
          <p:cNvPr id="99" name="Google Shape;99;p21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Use certificates to verify real-world identity?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this needs central root CAs, which we don’t want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Instead, just define each identity as a public 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Circumvents the identity problem since we completely ignore real-world identities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Instead of transactions between “people,” we use transactions between public keys</a:t>
            </a:r>
            <a:endParaRPr/>
          </a:p>
        </p:txBody>
      </p:sp>
      <p:grpSp>
        <p:nvGrpSpPr>
          <p:cNvPr id="100" name="Google Shape;100;p21"/>
          <p:cNvGrpSpPr/>
          <p:nvPr/>
        </p:nvGrpSpPr>
        <p:grpSpPr>
          <a:xfrm>
            <a:off x="5758600" y="1095325"/>
            <a:ext cx="1161600" cy="1598276"/>
            <a:chOff x="5758600" y="1095325"/>
            <a:chExt cx="1161600" cy="1598276"/>
          </a:xfrm>
        </p:grpSpPr>
        <p:pic>
          <p:nvPicPr>
            <p:cNvPr id="101" name="Google Shape;101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58675" y="1422175"/>
              <a:ext cx="1161459" cy="12714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21"/>
            <p:cNvSpPr txBox="1"/>
            <p:nvPr/>
          </p:nvSpPr>
          <p:spPr>
            <a:xfrm>
              <a:off x="5758600" y="1095325"/>
              <a:ext cx="11616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Alice</a:t>
              </a:r>
              <a:endParaRPr sz="900"/>
            </a:p>
          </p:txBody>
        </p:sp>
      </p:grpSp>
      <p:sp>
        <p:nvSpPr>
          <p:cNvPr id="103" name="Google Shape;103;p21"/>
          <p:cNvSpPr txBox="1"/>
          <p:nvPr/>
        </p:nvSpPr>
        <p:spPr>
          <a:xfrm>
            <a:off x="5758600" y="2693600"/>
            <a:ext cx="11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PK</a:t>
            </a:r>
            <a:r>
              <a:rPr i="1" lang="en" sz="900"/>
              <a:t>A</a:t>
            </a:r>
            <a:endParaRPr i="1" sz="900"/>
          </a:p>
        </p:txBody>
      </p:sp>
      <p:grpSp>
        <p:nvGrpSpPr>
          <p:cNvPr id="104" name="Google Shape;104;p21"/>
          <p:cNvGrpSpPr/>
          <p:nvPr/>
        </p:nvGrpSpPr>
        <p:grpSpPr>
          <a:xfrm>
            <a:off x="7447288" y="1095325"/>
            <a:ext cx="1161600" cy="1598274"/>
            <a:chOff x="7447288" y="1095325"/>
            <a:chExt cx="1161600" cy="1598274"/>
          </a:xfrm>
        </p:grpSpPr>
        <p:pic>
          <p:nvPicPr>
            <p:cNvPr id="105" name="Google Shape;105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477672" y="1422175"/>
              <a:ext cx="1100824" cy="1271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6" name="Google Shape;106;p21"/>
            <p:cNvSpPr txBox="1"/>
            <p:nvPr/>
          </p:nvSpPr>
          <p:spPr>
            <a:xfrm>
              <a:off x="7447288" y="1095325"/>
              <a:ext cx="11616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Bob</a:t>
              </a:r>
              <a:endParaRPr sz="900"/>
            </a:p>
          </p:txBody>
        </p:sp>
      </p:grpSp>
      <p:sp>
        <p:nvSpPr>
          <p:cNvPr id="107" name="Google Shape;107;p21"/>
          <p:cNvSpPr txBox="1"/>
          <p:nvPr/>
        </p:nvSpPr>
        <p:spPr>
          <a:xfrm>
            <a:off x="7492088" y="2693600"/>
            <a:ext cx="11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PK</a:t>
            </a:r>
            <a:r>
              <a:rPr i="1" lang="en" sz="900"/>
              <a:t>B</a:t>
            </a:r>
            <a:endParaRPr i="1" sz="900"/>
          </a:p>
        </p:txBody>
      </p:sp>
      <p:sp>
        <p:nvSpPr>
          <p:cNvPr id="108" name="Google Shape;108;p21"/>
          <p:cNvSpPr txBox="1"/>
          <p:nvPr/>
        </p:nvSpPr>
        <p:spPr>
          <a:xfrm>
            <a:off x="5803388" y="4715725"/>
            <a:ext cx="11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PK</a:t>
            </a:r>
            <a:r>
              <a:rPr i="1" lang="en" sz="900"/>
              <a:t>C</a:t>
            </a:r>
            <a:endParaRPr i="1" sz="900"/>
          </a:p>
        </p:txBody>
      </p:sp>
      <p:sp>
        <p:nvSpPr>
          <p:cNvPr id="109" name="Google Shape;109;p21"/>
          <p:cNvSpPr txBox="1"/>
          <p:nvPr/>
        </p:nvSpPr>
        <p:spPr>
          <a:xfrm>
            <a:off x="7492075" y="4715725"/>
            <a:ext cx="116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PK</a:t>
            </a:r>
            <a:r>
              <a:rPr i="1" lang="en" sz="900"/>
              <a:t>D</a:t>
            </a:r>
            <a:endParaRPr i="1" sz="900"/>
          </a:p>
        </p:txBody>
      </p:sp>
      <p:grpSp>
        <p:nvGrpSpPr>
          <p:cNvPr id="110" name="Google Shape;110;p21"/>
          <p:cNvGrpSpPr/>
          <p:nvPr/>
        </p:nvGrpSpPr>
        <p:grpSpPr>
          <a:xfrm>
            <a:off x="5758600" y="3106000"/>
            <a:ext cx="1176012" cy="1612713"/>
            <a:chOff x="5758600" y="3106000"/>
            <a:chExt cx="1176012" cy="1612713"/>
          </a:xfrm>
        </p:grpSpPr>
        <p:sp>
          <p:nvSpPr>
            <p:cNvPr id="111" name="Google Shape;111;p21"/>
            <p:cNvSpPr txBox="1"/>
            <p:nvPr/>
          </p:nvSpPr>
          <p:spPr>
            <a:xfrm>
              <a:off x="5758600" y="3106000"/>
              <a:ext cx="11616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Carol</a:t>
              </a:r>
              <a:endParaRPr sz="900"/>
            </a:p>
          </p:txBody>
        </p:sp>
        <p:pic>
          <p:nvPicPr>
            <p:cNvPr id="112" name="Google Shape;112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33787" y="3441311"/>
              <a:ext cx="1100824" cy="127740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" name="Google Shape;113;p21"/>
          <p:cNvGrpSpPr/>
          <p:nvPr/>
        </p:nvGrpSpPr>
        <p:grpSpPr>
          <a:xfrm>
            <a:off x="7492088" y="3121200"/>
            <a:ext cx="1161612" cy="1594523"/>
            <a:chOff x="7492088" y="3121200"/>
            <a:chExt cx="1161612" cy="1594523"/>
          </a:xfrm>
        </p:grpSpPr>
        <p:sp>
          <p:nvSpPr>
            <p:cNvPr id="114" name="Google Shape;114;p21"/>
            <p:cNvSpPr txBox="1"/>
            <p:nvPr/>
          </p:nvSpPr>
          <p:spPr>
            <a:xfrm>
              <a:off x="7492088" y="3121200"/>
              <a:ext cx="1161600" cy="32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Dave</a:t>
              </a:r>
              <a:endParaRPr sz="900"/>
            </a:p>
          </p:txBody>
        </p:sp>
        <p:pic>
          <p:nvPicPr>
            <p:cNvPr id="115" name="Google Shape;115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616038" y="3444298"/>
              <a:ext cx="1037662" cy="12714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i="1" lang="en"/>
              <a:t>For now</a:t>
            </a:r>
            <a:r>
              <a:rPr lang="en"/>
              <a:t>, assume the existence of a trusted, public ledger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Accessible to all parties: Everyone can view the ledger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Append-only: Everyone can add data to the ledger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Immutable: Nobody can change or delete existing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is a central authority for now, but we’ll deal with it later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record transactions in a way that everyone can see them?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Idea: Put “</a:t>
            </a:r>
            <a:r>
              <a:rPr i="1" lang="en"/>
              <a:t>PK</a:t>
            </a:r>
            <a:r>
              <a:rPr i="1" lang="en" sz="900"/>
              <a:t>D</a:t>
            </a:r>
            <a:r>
              <a:rPr lang="en"/>
              <a:t> paid </a:t>
            </a:r>
            <a:r>
              <a:rPr i="1" lang="en"/>
              <a:t>PK</a:t>
            </a:r>
            <a:r>
              <a:rPr i="1" lang="en" sz="900"/>
              <a:t>A</a:t>
            </a:r>
            <a:r>
              <a:rPr lang="en"/>
              <a:t> 10 coins” on the ledger?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Problem: Mallory can forge a transaction (e.g. “</a:t>
            </a:r>
            <a:r>
              <a:rPr i="1" lang="en"/>
              <a:t>PK</a:t>
            </a:r>
            <a:r>
              <a:rPr i="1" lang="en" sz="900"/>
              <a:t>A</a:t>
            </a:r>
            <a:r>
              <a:rPr lang="en"/>
              <a:t> paid </a:t>
            </a:r>
            <a:r>
              <a:rPr i="1" lang="en"/>
              <a:t>PK</a:t>
            </a:r>
            <a:r>
              <a:rPr i="1" lang="en" sz="900"/>
              <a:t>M</a:t>
            </a:r>
            <a:r>
              <a:rPr lang="en"/>
              <a:t> 10,000 coins”)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Solution: Use digital signatures: Put {“</a:t>
            </a:r>
            <a:r>
              <a:rPr i="1" lang="en"/>
              <a:t>PK</a:t>
            </a:r>
            <a:r>
              <a:rPr i="1" lang="en" sz="900"/>
              <a:t>D</a:t>
            </a:r>
            <a:r>
              <a:rPr lang="en"/>
              <a:t> paid </a:t>
            </a:r>
            <a:r>
              <a:rPr i="1" lang="en"/>
              <a:t>PK</a:t>
            </a:r>
            <a:r>
              <a:rPr i="1" lang="en" sz="900"/>
              <a:t>A</a:t>
            </a:r>
            <a:r>
              <a:rPr lang="en"/>
              <a:t> 10 coins”}</a:t>
            </a:r>
            <a:r>
              <a:rPr i="1" lang="en" sz="900"/>
              <a:t>SK</a:t>
            </a:r>
            <a:r>
              <a:rPr i="1" lang="en" sz="600"/>
              <a:t>D</a:t>
            </a:r>
            <a:r>
              <a:rPr baseline="30000" i="1" lang="en" sz="900"/>
              <a:t>-1</a:t>
            </a:r>
            <a:r>
              <a:rPr lang="en"/>
              <a:t> on the ledger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Problem: How do we check how much currency Dave (</a:t>
            </a:r>
            <a:r>
              <a:rPr i="1" lang="en"/>
              <a:t>PK</a:t>
            </a:r>
            <a:r>
              <a:rPr i="1" lang="en" sz="900"/>
              <a:t>D</a:t>
            </a:r>
            <a:r>
              <a:rPr lang="en"/>
              <a:t>) has to spend?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</a:t>
            </a:r>
            <a:endParaRPr/>
          </a:p>
        </p:txBody>
      </p:sp>
      <p:sp>
        <p:nvSpPr>
          <p:cNvPr id="127" name="Google Shape;127;p23"/>
          <p:cNvSpPr txBox="1"/>
          <p:nvPr/>
        </p:nvSpPr>
        <p:spPr>
          <a:xfrm>
            <a:off x="5742525" y="2025850"/>
            <a:ext cx="2974500" cy="13914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1" lang="en">
                <a:solidFill>
                  <a:schemeClr val="dk1"/>
                </a:solidFill>
              </a:rPr>
              <a:t>PK</a:t>
            </a:r>
            <a:r>
              <a:rPr i="1" lang="en" sz="900">
                <a:solidFill>
                  <a:schemeClr val="dk1"/>
                </a:solidFill>
              </a:rPr>
              <a:t>A</a:t>
            </a:r>
            <a:r>
              <a:rPr lang="en"/>
              <a:t>, </a:t>
            </a:r>
            <a:r>
              <a:rPr i="1" lang="en">
                <a:solidFill>
                  <a:schemeClr val="dk1"/>
                </a:solidFill>
              </a:rPr>
              <a:t>PK</a:t>
            </a:r>
            <a:r>
              <a:rPr i="1" lang="en" sz="900">
                <a:solidFill>
                  <a:schemeClr val="dk1"/>
                </a:solidFill>
              </a:rPr>
              <a:t>B</a:t>
            </a:r>
            <a:r>
              <a:rPr lang="en"/>
              <a:t>, </a:t>
            </a:r>
            <a:r>
              <a:rPr i="1" lang="en">
                <a:solidFill>
                  <a:schemeClr val="dk1"/>
                </a:solidFill>
              </a:rPr>
              <a:t>PK</a:t>
            </a:r>
            <a:r>
              <a:rPr i="1" lang="en" sz="900">
                <a:solidFill>
                  <a:schemeClr val="dk1"/>
                </a:solidFill>
              </a:rPr>
              <a:t>C</a:t>
            </a:r>
            <a:r>
              <a:rPr lang="en"/>
              <a:t>, and </a:t>
            </a:r>
            <a:r>
              <a:rPr i="1" lang="en">
                <a:solidFill>
                  <a:schemeClr val="dk1"/>
                </a:solidFill>
              </a:rPr>
              <a:t>PK</a:t>
            </a:r>
            <a:r>
              <a:rPr i="1" lang="en" sz="900">
                <a:solidFill>
                  <a:schemeClr val="dk1"/>
                </a:solidFill>
              </a:rPr>
              <a:t>D</a:t>
            </a:r>
            <a:r>
              <a:rPr lang="en"/>
              <a:t> magically start with 10 coins.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{“</a:t>
            </a:r>
            <a:r>
              <a:rPr i="1" lang="en"/>
              <a:t>PK</a:t>
            </a:r>
            <a:r>
              <a:rPr i="1" lang="en" sz="900"/>
              <a:t>A</a:t>
            </a:r>
            <a:r>
              <a:rPr lang="en"/>
              <a:t> paid </a:t>
            </a:r>
            <a:r>
              <a:rPr i="1" lang="en"/>
              <a:t>PK</a:t>
            </a:r>
            <a:r>
              <a:rPr i="1" lang="en" sz="900"/>
              <a:t>C</a:t>
            </a:r>
            <a:r>
              <a:rPr lang="en"/>
              <a:t> 4 coins.”}</a:t>
            </a:r>
            <a:r>
              <a:rPr i="1" lang="en" sz="900"/>
              <a:t>SK</a:t>
            </a:r>
            <a:r>
              <a:rPr i="1" lang="en" sz="600"/>
              <a:t>A</a:t>
            </a:r>
            <a:r>
              <a:rPr baseline="30000" lang="en" sz="900"/>
              <a:t>-1</a:t>
            </a:r>
            <a:endParaRPr baseline="30000" sz="9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{“</a:t>
            </a:r>
            <a:r>
              <a:rPr i="1" lang="en"/>
              <a:t>PK</a:t>
            </a:r>
            <a:r>
              <a:rPr i="1" lang="en" sz="900"/>
              <a:t>B</a:t>
            </a:r>
            <a:r>
              <a:rPr lang="en"/>
              <a:t> paid </a:t>
            </a:r>
            <a:r>
              <a:rPr i="1" lang="en">
                <a:solidFill>
                  <a:schemeClr val="dk1"/>
                </a:solidFill>
              </a:rPr>
              <a:t>PK</a:t>
            </a:r>
            <a:r>
              <a:rPr i="1" lang="en" sz="900">
                <a:solidFill>
                  <a:schemeClr val="dk1"/>
                </a:solidFill>
              </a:rPr>
              <a:t>D</a:t>
            </a:r>
            <a:r>
              <a:rPr lang="en"/>
              <a:t> 6 coins.”}</a:t>
            </a:r>
            <a:r>
              <a:rPr i="1" lang="en" sz="900">
                <a:solidFill>
                  <a:schemeClr val="dk1"/>
                </a:solidFill>
              </a:rPr>
              <a:t>SK</a:t>
            </a:r>
            <a:r>
              <a:rPr i="1" lang="en" sz="600">
                <a:solidFill>
                  <a:schemeClr val="dk1"/>
                </a:solidFill>
              </a:rPr>
              <a:t>B</a:t>
            </a:r>
            <a:r>
              <a:rPr baseline="30000" lang="en" sz="900">
                <a:solidFill>
                  <a:schemeClr val="dk1"/>
                </a:solidFill>
              </a:rPr>
              <a:t>-1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{“</a:t>
            </a:r>
            <a:r>
              <a:rPr i="1" lang="en"/>
              <a:t>PK</a:t>
            </a:r>
            <a:r>
              <a:rPr i="1" lang="en" sz="900"/>
              <a:t>B</a:t>
            </a:r>
            <a:r>
              <a:rPr lang="en"/>
              <a:t> paid </a:t>
            </a:r>
            <a:r>
              <a:rPr i="1" lang="en">
                <a:solidFill>
                  <a:schemeClr val="dk1"/>
                </a:solidFill>
              </a:rPr>
              <a:t>PK</a:t>
            </a:r>
            <a:r>
              <a:rPr i="1" lang="en" sz="900">
                <a:solidFill>
                  <a:schemeClr val="dk1"/>
                </a:solidFill>
              </a:rPr>
              <a:t>A</a:t>
            </a:r>
            <a:r>
              <a:rPr lang="en"/>
              <a:t> 2 coins.”}</a:t>
            </a:r>
            <a:r>
              <a:rPr i="1" lang="en" sz="900">
                <a:solidFill>
                  <a:schemeClr val="dk1"/>
                </a:solidFill>
              </a:rPr>
              <a:t>SK</a:t>
            </a:r>
            <a:r>
              <a:rPr i="1" lang="en" sz="600">
                <a:solidFill>
                  <a:schemeClr val="dk1"/>
                </a:solidFill>
              </a:rPr>
              <a:t>B</a:t>
            </a:r>
            <a:r>
              <a:rPr baseline="30000" lang="en" sz="900">
                <a:solidFill>
                  <a:schemeClr val="dk1"/>
                </a:solidFill>
              </a:rPr>
              <a:t>-1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198500" y="1246825"/>
            <a:ext cx="5142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party’s balance exists only as (total</a:t>
            </a:r>
            <a:r>
              <a:rPr lang="en"/>
              <a:t> </a:t>
            </a:r>
            <a:r>
              <a:rPr lang="en"/>
              <a:t>received)</a:t>
            </a:r>
            <a:r>
              <a:rPr lang="en"/>
              <a:t> </a:t>
            </a:r>
            <a:r>
              <a:rPr lang="en"/>
              <a:t>-</a:t>
            </a:r>
            <a:r>
              <a:rPr lang="en"/>
              <a:t> </a:t>
            </a:r>
            <a:r>
              <a:rPr lang="en"/>
              <a:t>(total</a:t>
            </a:r>
            <a:r>
              <a:rPr lang="en"/>
              <a:t> </a:t>
            </a:r>
            <a:r>
              <a:rPr lang="en"/>
              <a:t>spent) on the ledger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Real-time balances values aren’t listed directly on the ledger!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much time does this take?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Too long: We have to scan through the entire ledger to determine someone’s balance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ledger grows indefinitely as more and more transactions occur</a:t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5742525" y="1625650"/>
            <a:ext cx="297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The Ledger v1</a:t>
            </a:r>
            <a:endParaRPr i="1"/>
          </a:p>
        </p:txBody>
      </p:sp>
      <p:sp>
        <p:nvSpPr>
          <p:cNvPr id="130" name="Google Shape;130;p23"/>
          <p:cNvSpPr txBox="1"/>
          <p:nvPr/>
        </p:nvSpPr>
        <p:spPr>
          <a:xfrm>
            <a:off x="6160725" y="3505050"/>
            <a:ext cx="2556300" cy="6156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coins does </a:t>
            </a:r>
            <a:r>
              <a:rPr i="1" lang="en"/>
              <a:t>PK</a:t>
            </a:r>
            <a:r>
              <a:rPr i="1" lang="en" sz="900"/>
              <a:t>A</a:t>
            </a:r>
            <a:r>
              <a:rPr lang="en"/>
              <a:t> have right now?</a:t>
            </a:r>
            <a:endParaRPr/>
          </a:p>
        </p:txBody>
      </p:sp>
      <p:sp>
        <p:nvSpPr>
          <p:cNvPr id="131" name="Google Shape;131;p23"/>
          <p:cNvSpPr txBox="1"/>
          <p:nvPr/>
        </p:nvSpPr>
        <p:spPr>
          <a:xfrm>
            <a:off x="6364750" y="4049950"/>
            <a:ext cx="2556300" cy="831300"/>
          </a:xfrm>
          <a:prstGeom prst="rect">
            <a:avLst/>
          </a:prstGeom>
          <a:solidFill>
            <a:schemeClr val="accent4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8</a:t>
            </a:r>
            <a:r>
              <a:rPr lang="en"/>
              <a:t> coins! 10 - 4 + 2 = </a:t>
            </a:r>
            <a:r>
              <a:rPr b="1" lang="en"/>
              <a:t>8</a:t>
            </a:r>
            <a:r>
              <a:rPr lang="en"/>
              <a:t>, for transactions 1, 2, and 4 on the ledger.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</a:t>
            </a:r>
            <a:endParaRPr/>
          </a:p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198500" y="1246825"/>
            <a:ext cx="8520600" cy="37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Construction: Each transaction has </a:t>
            </a:r>
            <a:r>
              <a:rPr b="1" lang="en"/>
              <a:t>inputs</a:t>
            </a:r>
            <a:r>
              <a:rPr lang="en"/>
              <a:t> (sources, where the money came from) and </a:t>
            </a:r>
            <a:r>
              <a:rPr b="1" lang="en"/>
              <a:t>outputs</a:t>
            </a:r>
            <a:r>
              <a:rPr lang="en"/>
              <a:t> (destinations, who currency is going to)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Now, each party only needs to keep track of transactions where they received money (they were the output)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Example: {“Using currency from TX 2 and TX 4, give 3 coins to </a:t>
            </a:r>
            <a:r>
              <a:rPr i="1" lang="en"/>
              <a:t>PK</a:t>
            </a:r>
            <a:r>
              <a:rPr i="1" lang="en" sz="900"/>
              <a:t>A</a:t>
            </a:r>
            <a:r>
              <a:rPr lang="en"/>
              <a:t> and 4 coins to </a:t>
            </a:r>
            <a:r>
              <a:rPr i="1" lang="en"/>
              <a:t>PK</a:t>
            </a:r>
            <a:r>
              <a:rPr i="1" lang="en" sz="900"/>
              <a:t>B</a:t>
            </a:r>
            <a:r>
              <a:rPr lang="en"/>
              <a:t>”}</a:t>
            </a:r>
            <a:r>
              <a:rPr i="1" lang="en" sz="900"/>
              <a:t>SK</a:t>
            </a:r>
            <a:r>
              <a:rPr i="1" lang="en" sz="600"/>
              <a:t>D</a:t>
            </a:r>
            <a:r>
              <a:rPr baseline="30000" lang="en" sz="900"/>
              <a:t>-1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TX 2 and TX 4 are now “spent” (used as an input), so we don’t need to keep track of it anymore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Alice and Bob now have an additional unspent transaction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validate a transaction </a:t>
            </a:r>
            <a:r>
              <a:rPr i="1" lang="en"/>
              <a:t>T</a:t>
            </a:r>
            <a:r>
              <a:rPr lang="en"/>
              <a:t> is unspent, check that no transaction after </a:t>
            </a:r>
            <a:r>
              <a:rPr i="1" lang="en"/>
              <a:t>T</a:t>
            </a:r>
            <a:r>
              <a:rPr lang="en"/>
              <a:t> uses </a:t>
            </a:r>
            <a:r>
              <a:rPr i="1" lang="en"/>
              <a:t>T</a:t>
            </a:r>
            <a:r>
              <a:rPr lang="en"/>
              <a:t> as an input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Pay whatever change you have back to yourself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Example: From TX 2 and TX 4, Dave has received 10 coins in total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{“Using TX 2 and TX 4, give 3 coins to </a:t>
            </a:r>
            <a:r>
              <a:rPr i="1" lang="en"/>
              <a:t>PK</a:t>
            </a:r>
            <a:r>
              <a:rPr i="1" lang="en" sz="900"/>
              <a:t>A</a:t>
            </a:r>
            <a:r>
              <a:rPr lang="en"/>
              <a:t>, 4 coins to </a:t>
            </a:r>
            <a:r>
              <a:rPr i="1" lang="en"/>
              <a:t>PK</a:t>
            </a:r>
            <a:r>
              <a:rPr i="1" lang="en" sz="900"/>
              <a:t>B</a:t>
            </a:r>
            <a:r>
              <a:rPr lang="en"/>
              <a:t>, and 3 coins to </a:t>
            </a:r>
            <a:r>
              <a:rPr i="1" lang="en"/>
              <a:t>PK</a:t>
            </a:r>
            <a:r>
              <a:rPr i="1" lang="en" sz="900"/>
              <a:t>D</a:t>
            </a:r>
            <a:r>
              <a:rPr lang="en"/>
              <a:t>”}</a:t>
            </a:r>
            <a:r>
              <a:rPr i="1" lang="en" sz="900"/>
              <a:t>SK</a:t>
            </a:r>
            <a:r>
              <a:rPr i="1" lang="en" sz="600"/>
              <a:t>D</a:t>
            </a:r>
            <a:r>
              <a:rPr baseline="30000" lang="en" sz="900"/>
              <a:t>-1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102700" y="27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Transactions</a:t>
            </a:r>
            <a:endParaRPr/>
          </a:p>
        </p:txBody>
      </p:sp>
      <p:sp>
        <p:nvSpPr>
          <p:cNvPr id="143" name="Google Shape;143;p25"/>
          <p:cNvSpPr txBox="1"/>
          <p:nvPr/>
        </p:nvSpPr>
        <p:spPr>
          <a:xfrm>
            <a:off x="286050" y="3411825"/>
            <a:ext cx="8571900" cy="16392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i="1" lang="en">
                <a:solidFill>
                  <a:schemeClr val="dk1"/>
                </a:solidFill>
              </a:rPr>
              <a:t>PK</a:t>
            </a:r>
            <a:r>
              <a:rPr i="1" lang="en" sz="900">
                <a:solidFill>
                  <a:schemeClr val="dk1"/>
                </a:solidFill>
              </a:rPr>
              <a:t>B</a:t>
            </a:r>
            <a:r>
              <a:rPr lang="en"/>
              <a:t> and </a:t>
            </a:r>
            <a:r>
              <a:rPr i="1" lang="en">
                <a:solidFill>
                  <a:schemeClr val="dk1"/>
                </a:solidFill>
              </a:rPr>
              <a:t>PK</a:t>
            </a:r>
            <a:r>
              <a:rPr i="1" lang="en" sz="900">
                <a:solidFill>
                  <a:schemeClr val="dk1"/>
                </a:solidFill>
              </a:rPr>
              <a:t>C</a:t>
            </a:r>
            <a:r>
              <a:rPr lang="en"/>
              <a:t> magically start with 5 coins.</a:t>
            </a: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rgbClr val="1155CC"/>
                </a:solidFill>
              </a:rPr>
              <a:t>{“Using currency from TX 1, give 5 coins to </a:t>
            </a:r>
            <a:r>
              <a:rPr i="1" lang="en">
                <a:solidFill>
                  <a:srgbClr val="1155CC"/>
                </a:solidFill>
              </a:rPr>
              <a:t>PK</a:t>
            </a:r>
            <a:r>
              <a:rPr i="1" lang="en" sz="900">
                <a:solidFill>
                  <a:srgbClr val="1155CC"/>
                </a:solidFill>
              </a:rPr>
              <a:t>D</a:t>
            </a:r>
            <a:r>
              <a:rPr lang="en">
                <a:solidFill>
                  <a:srgbClr val="1155CC"/>
                </a:solidFill>
              </a:rPr>
              <a:t>.”}</a:t>
            </a:r>
            <a:r>
              <a:rPr i="1" lang="en" sz="900">
                <a:solidFill>
                  <a:srgbClr val="1155CC"/>
                </a:solidFill>
              </a:rPr>
              <a:t>SK</a:t>
            </a:r>
            <a:r>
              <a:rPr i="1" lang="en" sz="600">
                <a:solidFill>
                  <a:srgbClr val="1155CC"/>
                </a:solidFill>
              </a:rPr>
              <a:t>B</a:t>
            </a:r>
            <a:r>
              <a:rPr baseline="30000" lang="en" sz="900">
                <a:solidFill>
                  <a:srgbClr val="1155CC"/>
                </a:solidFill>
              </a:rPr>
              <a:t>-1</a:t>
            </a:r>
            <a:endParaRPr baseline="30000" sz="9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rgbClr val="38761D"/>
                </a:solidFill>
              </a:rPr>
              <a:t>{“Using currency from TX 1, give 5 coins to </a:t>
            </a:r>
            <a:r>
              <a:rPr i="1" lang="en">
                <a:solidFill>
                  <a:srgbClr val="38761D"/>
                </a:solidFill>
              </a:rPr>
              <a:t>PK</a:t>
            </a:r>
            <a:r>
              <a:rPr i="1" lang="en" sz="900">
                <a:solidFill>
                  <a:srgbClr val="38761D"/>
                </a:solidFill>
              </a:rPr>
              <a:t>D</a:t>
            </a:r>
            <a:r>
              <a:rPr lang="en">
                <a:solidFill>
                  <a:srgbClr val="38761D"/>
                </a:solidFill>
              </a:rPr>
              <a:t>.”}</a:t>
            </a:r>
            <a:r>
              <a:rPr i="1" lang="en" sz="900">
                <a:solidFill>
                  <a:srgbClr val="38761D"/>
                </a:solidFill>
              </a:rPr>
              <a:t>SK</a:t>
            </a:r>
            <a:r>
              <a:rPr i="1" lang="en" sz="600">
                <a:solidFill>
                  <a:srgbClr val="38761D"/>
                </a:solidFill>
              </a:rPr>
              <a:t>C</a:t>
            </a:r>
            <a:r>
              <a:rPr baseline="30000" lang="en" sz="900">
                <a:solidFill>
                  <a:srgbClr val="38761D"/>
                </a:solidFill>
              </a:rPr>
              <a:t>-1</a:t>
            </a:r>
            <a:endParaRPr>
              <a:solidFill>
                <a:srgbClr val="1155CC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chemeClr val="dk1"/>
                </a:solidFill>
              </a:rPr>
              <a:t>{“Using currency from </a:t>
            </a:r>
            <a:r>
              <a:rPr lang="en">
                <a:solidFill>
                  <a:srgbClr val="1155CC"/>
                </a:solidFill>
              </a:rPr>
              <a:t>TX 2</a:t>
            </a:r>
            <a:r>
              <a:rPr lang="en">
                <a:solidFill>
                  <a:schemeClr val="dk1"/>
                </a:solidFill>
              </a:rPr>
              <a:t> and </a:t>
            </a:r>
            <a:r>
              <a:rPr lang="en">
                <a:solidFill>
                  <a:srgbClr val="38761D"/>
                </a:solidFill>
              </a:rPr>
              <a:t>TX 3</a:t>
            </a:r>
            <a:r>
              <a:rPr lang="en">
                <a:solidFill>
                  <a:schemeClr val="dk1"/>
                </a:solidFill>
              </a:rPr>
              <a:t>, give 3 coin to </a:t>
            </a:r>
            <a:r>
              <a:rPr i="1" lang="en">
                <a:solidFill>
                  <a:schemeClr val="dk1"/>
                </a:solidFill>
              </a:rPr>
              <a:t>PK</a:t>
            </a:r>
            <a:r>
              <a:rPr i="1" lang="en" sz="900">
                <a:solidFill>
                  <a:schemeClr val="dk1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 and 4 coins to </a:t>
            </a:r>
            <a:r>
              <a:rPr i="1" lang="en">
                <a:solidFill>
                  <a:schemeClr val="dk1"/>
                </a:solidFill>
              </a:rPr>
              <a:t>PK</a:t>
            </a:r>
            <a:r>
              <a:rPr i="1" lang="en" sz="900">
                <a:solidFill>
                  <a:schemeClr val="dk1"/>
                </a:solidFill>
              </a:rPr>
              <a:t>B</a:t>
            </a:r>
            <a:r>
              <a:rPr lang="en">
                <a:solidFill>
                  <a:schemeClr val="dk1"/>
                </a:solidFill>
              </a:rPr>
              <a:t>, and 3 coins to </a:t>
            </a:r>
            <a:r>
              <a:rPr i="1" lang="en">
                <a:solidFill>
                  <a:schemeClr val="dk1"/>
                </a:solidFill>
              </a:rPr>
              <a:t>PK</a:t>
            </a:r>
            <a:r>
              <a:rPr i="1" lang="en" sz="900">
                <a:solidFill>
                  <a:schemeClr val="dk1"/>
                </a:solidFill>
              </a:rPr>
              <a:t>D</a:t>
            </a:r>
            <a:r>
              <a:rPr lang="en">
                <a:solidFill>
                  <a:schemeClr val="dk1"/>
                </a:solidFill>
              </a:rPr>
              <a:t>”}</a:t>
            </a:r>
            <a:r>
              <a:rPr i="1" lang="en" sz="900">
                <a:solidFill>
                  <a:schemeClr val="dk1"/>
                </a:solidFill>
              </a:rPr>
              <a:t>SK</a:t>
            </a:r>
            <a:r>
              <a:rPr i="1" lang="en" sz="600">
                <a:solidFill>
                  <a:schemeClr val="dk1"/>
                </a:solidFill>
              </a:rPr>
              <a:t>D</a:t>
            </a:r>
            <a:r>
              <a:rPr baseline="30000" lang="en" sz="900">
                <a:solidFill>
                  <a:schemeClr val="dk1"/>
                </a:solidFill>
              </a:rPr>
              <a:t>-1</a:t>
            </a:r>
            <a:endParaRPr baseline="30000" sz="9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rgbClr val="CC0000"/>
                </a:solidFill>
              </a:rPr>
              <a:t>{“Using currency from TX 4, give 3 coin to </a:t>
            </a:r>
            <a:r>
              <a:rPr i="1" lang="en">
                <a:solidFill>
                  <a:srgbClr val="CC0000"/>
                </a:solidFill>
              </a:rPr>
              <a:t>PK</a:t>
            </a:r>
            <a:r>
              <a:rPr i="1" lang="en" sz="900">
                <a:solidFill>
                  <a:srgbClr val="CC0000"/>
                </a:solidFill>
              </a:rPr>
              <a:t>C</a:t>
            </a:r>
            <a:r>
              <a:rPr lang="en">
                <a:solidFill>
                  <a:srgbClr val="CC0000"/>
                </a:solidFill>
              </a:rPr>
              <a:t>.”}</a:t>
            </a:r>
            <a:r>
              <a:rPr i="1" lang="en" sz="900">
                <a:solidFill>
                  <a:srgbClr val="CC0000"/>
                </a:solidFill>
              </a:rPr>
              <a:t>SK</a:t>
            </a:r>
            <a:r>
              <a:rPr i="1" lang="en" sz="600">
                <a:solidFill>
                  <a:srgbClr val="CC0000"/>
                </a:solidFill>
              </a:rPr>
              <a:t>A</a:t>
            </a:r>
            <a:r>
              <a:rPr baseline="30000" lang="en" sz="900">
                <a:solidFill>
                  <a:srgbClr val="CC0000"/>
                </a:solidFill>
              </a:rPr>
              <a:t>-1</a:t>
            </a:r>
            <a:endParaRPr baseline="30000" sz="900">
              <a:solidFill>
                <a:srgbClr val="CC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>
                <a:solidFill>
                  <a:srgbClr val="CC0000"/>
                </a:solidFill>
              </a:rPr>
              <a:t>{“Using currency from TX 4, give 4 coins to </a:t>
            </a:r>
            <a:r>
              <a:rPr i="1" lang="en">
                <a:solidFill>
                  <a:srgbClr val="CC0000"/>
                </a:solidFill>
              </a:rPr>
              <a:t>PK</a:t>
            </a:r>
            <a:r>
              <a:rPr i="1" lang="en" sz="900">
                <a:solidFill>
                  <a:srgbClr val="CC0000"/>
                </a:solidFill>
              </a:rPr>
              <a:t>D</a:t>
            </a:r>
            <a:r>
              <a:rPr lang="en">
                <a:solidFill>
                  <a:srgbClr val="CC0000"/>
                </a:solidFill>
              </a:rPr>
              <a:t>.”}</a:t>
            </a:r>
            <a:r>
              <a:rPr i="1" lang="en" sz="900">
                <a:solidFill>
                  <a:srgbClr val="CC0000"/>
                </a:solidFill>
              </a:rPr>
              <a:t>SK</a:t>
            </a:r>
            <a:r>
              <a:rPr i="1" lang="en" sz="600">
                <a:solidFill>
                  <a:srgbClr val="CC0000"/>
                </a:solidFill>
              </a:rPr>
              <a:t>B</a:t>
            </a:r>
            <a:r>
              <a:rPr baseline="30000" lang="en" sz="900">
                <a:solidFill>
                  <a:srgbClr val="CC0000"/>
                </a:solidFill>
              </a:rPr>
              <a:t>-1</a:t>
            </a:r>
            <a:endParaRPr/>
          </a:p>
        </p:txBody>
      </p:sp>
      <p:sp>
        <p:nvSpPr>
          <p:cNvPr id="144" name="Google Shape;144;p25"/>
          <p:cNvSpPr txBox="1"/>
          <p:nvPr/>
        </p:nvSpPr>
        <p:spPr>
          <a:xfrm>
            <a:off x="3084750" y="3050425"/>
            <a:ext cx="297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The Ledger v2</a:t>
            </a:r>
            <a:endParaRPr i="1"/>
          </a:p>
        </p:txBody>
      </p:sp>
      <p:graphicFrame>
        <p:nvGraphicFramePr>
          <p:cNvPr id="145" name="Google Shape;145;p25"/>
          <p:cNvGraphicFramePr/>
          <p:nvPr/>
        </p:nvGraphicFramePr>
        <p:xfrm>
          <a:off x="218325" y="131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1095075"/>
                <a:gridCol w="1250500"/>
              </a:tblGrid>
              <a:tr h="2507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TX2 (by </a:t>
                      </a:r>
                      <a:r>
                        <a:rPr i="1" lang="en">
                          <a:solidFill>
                            <a:srgbClr val="1155CC"/>
                          </a:solidFill>
                        </a:rPr>
                        <a:t>PK</a:t>
                      </a:r>
                      <a:r>
                        <a:rPr i="1" lang="en" sz="900">
                          <a:solidFill>
                            <a:srgbClr val="1155CC"/>
                          </a:solidFill>
                        </a:rPr>
                        <a:t>B</a:t>
                      </a:r>
                      <a:r>
                        <a:rPr lang="en">
                          <a:solidFill>
                            <a:srgbClr val="1155CC"/>
                          </a:solidFill>
                        </a:rPr>
                        <a:t>)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T="27425" marB="27425" marR="91425" marL="91425"/>
                </a:tc>
                <a:tc hMerge="1"/>
              </a:tr>
              <a:tr h="23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Inputs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T="27425" marB="27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TX1 (5 coins)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T="27425" marB="27425" marR="91425" marL="91425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Outputs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T="27425" marB="27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1155CC"/>
                          </a:solidFill>
                        </a:rPr>
                        <a:t>PK</a:t>
                      </a:r>
                      <a:r>
                        <a:rPr i="1" lang="en" sz="900">
                          <a:solidFill>
                            <a:srgbClr val="1155CC"/>
                          </a:solidFill>
                        </a:rPr>
                        <a:t>D</a:t>
                      </a:r>
                      <a:r>
                        <a:rPr lang="en">
                          <a:solidFill>
                            <a:srgbClr val="1155CC"/>
                          </a:solidFill>
                        </a:rPr>
                        <a:t> (5 coins)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T="27425" marB="27425" marR="91425" marL="91425"/>
                </a:tc>
              </a:tr>
            </a:tbl>
          </a:graphicData>
        </a:graphic>
      </p:graphicFrame>
      <p:graphicFrame>
        <p:nvGraphicFramePr>
          <p:cNvPr id="146" name="Google Shape;146;p25"/>
          <p:cNvGraphicFramePr/>
          <p:nvPr/>
        </p:nvGraphicFramePr>
        <p:xfrm>
          <a:off x="218325" y="225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1095075"/>
                <a:gridCol w="1250500"/>
              </a:tblGrid>
              <a:tr h="2507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TX3 (by </a:t>
                      </a:r>
                      <a:r>
                        <a:rPr i="1" lang="en">
                          <a:solidFill>
                            <a:srgbClr val="38761D"/>
                          </a:solidFill>
                        </a:rPr>
                        <a:t>PK</a:t>
                      </a:r>
                      <a:r>
                        <a:rPr i="1" lang="en" sz="900">
                          <a:solidFill>
                            <a:srgbClr val="38761D"/>
                          </a:solidFill>
                        </a:rPr>
                        <a:t>C</a:t>
                      </a:r>
                      <a:r>
                        <a:rPr lang="en">
                          <a:solidFill>
                            <a:srgbClr val="38761D"/>
                          </a:solidFill>
                        </a:rPr>
                        <a:t>)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27425" marB="27425" marR="91425" marL="91425"/>
                </a:tc>
                <a:tc hMerge="1"/>
              </a:tr>
              <a:tr h="23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Inputs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27425" marB="27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TX1 (5 coins)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27425" marB="27425" marR="91425" marL="91425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Outputs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27425" marB="27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38761D"/>
                          </a:solidFill>
                        </a:rPr>
                        <a:t>PK</a:t>
                      </a:r>
                      <a:r>
                        <a:rPr i="1" lang="en" sz="900">
                          <a:solidFill>
                            <a:srgbClr val="38761D"/>
                          </a:solidFill>
                        </a:rPr>
                        <a:t>D</a:t>
                      </a:r>
                      <a:r>
                        <a:rPr lang="en">
                          <a:solidFill>
                            <a:srgbClr val="38761D"/>
                          </a:solidFill>
                        </a:rPr>
                        <a:t> (5 coins)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27425" marB="27425" marR="91425" marL="91425"/>
                </a:tc>
              </a:tr>
            </a:tbl>
          </a:graphicData>
        </a:graphic>
      </p:graphicFrame>
      <p:graphicFrame>
        <p:nvGraphicFramePr>
          <p:cNvPr id="147" name="Google Shape;147;p25"/>
          <p:cNvGraphicFramePr/>
          <p:nvPr/>
        </p:nvGraphicFramePr>
        <p:xfrm>
          <a:off x="3268313" y="131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1172650"/>
                <a:gridCol w="1434725"/>
              </a:tblGrid>
              <a:tr h="2507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TX4 (by </a:t>
                      </a:r>
                      <a:r>
                        <a:rPr i="1" lang="en">
                          <a:solidFill>
                            <a:schemeClr val="dk1"/>
                          </a:solidFill>
                        </a:rPr>
                        <a:t>PK</a:t>
                      </a:r>
                      <a:r>
                        <a:rPr i="1" lang="en" sz="9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27425" marB="27425" marR="91425" marL="91425"/>
                </a:tc>
                <a:tc hMerge="1"/>
              </a:tr>
              <a:tr h="231350">
                <a:tc row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Inputs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27425" marB="27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1155CC"/>
                          </a:solidFill>
                        </a:rPr>
                        <a:t>TX2 (5 coins)</a:t>
                      </a:r>
                      <a:endParaRPr>
                        <a:solidFill>
                          <a:srgbClr val="1155CC"/>
                        </a:solidFill>
                      </a:endParaRPr>
                    </a:p>
                  </a:txBody>
                  <a:tcPr marT="27425" marB="27425" marR="91425" marL="91425"/>
                </a:tc>
              </a:tr>
              <a:tr h="231350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8761D"/>
                          </a:solidFill>
                        </a:rPr>
                        <a:t>TX3 (5 coins)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27425" marB="27425" marR="91425" marL="91425"/>
                </a:tc>
              </a:tr>
              <a:tr h="182875"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Outputs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27425" marB="27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</a:rPr>
                        <a:t>PK</a:t>
                      </a:r>
                      <a:r>
                        <a:rPr i="1" lang="en" sz="900">
                          <a:solidFill>
                            <a:schemeClr val="dk1"/>
                          </a:solidFill>
                        </a:rPr>
                        <a:t>A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(3 coin)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27425" marB="27425" marR="91425" marL="91425"/>
                </a:tc>
              </a:tr>
              <a:tr h="1828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</a:rPr>
                        <a:t>PK</a:t>
                      </a:r>
                      <a:r>
                        <a:rPr i="1" lang="en" sz="900">
                          <a:solidFill>
                            <a:schemeClr val="dk1"/>
                          </a:solidFill>
                        </a:rPr>
                        <a:t>B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(4 coins)</a:t>
                      </a:r>
                      <a:endParaRPr i="1">
                        <a:solidFill>
                          <a:schemeClr val="dk1"/>
                        </a:solidFill>
                      </a:endParaRPr>
                    </a:p>
                  </a:txBody>
                  <a:tcPr marT="27425" marB="27425" marR="91425" marL="91425"/>
                </a:tc>
              </a:tr>
              <a:tr h="182875"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chemeClr val="dk1"/>
                          </a:solidFill>
                        </a:rPr>
                        <a:t>PK</a:t>
                      </a:r>
                      <a:r>
                        <a:rPr i="1" lang="en" sz="900">
                          <a:solidFill>
                            <a:schemeClr val="dk1"/>
                          </a:solidFill>
                        </a:rPr>
                        <a:t>D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 (3 coins)</a:t>
                      </a:r>
                      <a:endParaRPr i="1">
                        <a:solidFill>
                          <a:schemeClr val="dk1"/>
                        </a:solidFill>
                      </a:endParaRPr>
                    </a:p>
                  </a:txBody>
                  <a:tcPr marT="27425" marB="27425" marR="91425" marL="91425"/>
                </a:tc>
              </a:tr>
            </a:tbl>
          </a:graphicData>
        </a:graphic>
      </p:graphicFrame>
      <p:cxnSp>
        <p:nvCxnSpPr>
          <p:cNvPr id="148" name="Google Shape;148;p25"/>
          <p:cNvCxnSpPr/>
          <p:nvPr/>
        </p:nvCxnSpPr>
        <p:spPr>
          <a:xfrm flipH="1" rot="10800000">
            <a:off x="2572375" y="1774625"/>
            <a:ext cx="675900" cy="222900"/>
          </a:xfrm>
          <a:prstGeom prst="straightConnector1">
            <a:avLst/>
          </a:prstGeom>
          <a:noFill/>
          <a:ln cap="flat" cmpd="sng" w="19050">
            <a:solidFill>
              <a:srgbClr val="1155CC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25"/>
          <p:cNvCxnSpPr/>
          <p:nvPr/>
        </p:nvCxnSpPr>
        <p:spPr>
          <a:xfrm flipH="1" rot="10800000">
            <a:off x="2572375" y="1949125"/>
            <a:ext cx="685800" cy="1002900"/>
          </a:xfrm>
          <a:prstGeom prst="straightConnector1">
            <a:avLst/>
          </a:prstGeom>
          <a:noFill/>
          <a:ln cap="flat" cmpd="sng" w="19050">
            <a:solidFill>
              <a:srgbClr val="38761D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50" name="Google Shape;150;p25"/>
          <p:cNvGraphicFramePr/>
          <p:nvPr/>
        </p:nvGraphicFramePr>
        <p:xfrm>
          <a:off x="6512375" y="131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1095075"/>
                <a:gridCol w="1250500"/>
              </a:tblGrid>
              <a:tr h="2507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TX5 (by </a:t>
                      </a:r>
                      <a:r>
                        <a:rPr i="1" lang="en">
                          <a:solidFill>
                            <a:srgbClr val="CC0000"/>
                          </a:solidFill>
                        </a:rPr>
                        <a:t>PK</a:t>
                      </a:r>
                      <a:r>
                        <a:rPr i="1" lang="en" sz="900">
                          <a:solidFill>
                            <a:srgbClr val="CC0000"/>
                          </a:solidFill>
                        </a:rPr>
                        <a:t>A</a:t>
                      </a:r>
                      <a:r>
                        <a:rPr lang="en">
                          <a:solidFill>
                            <a:srgbClr val="CC0000"/>
                          </a:solidFill>
                        </a:rPr>
                        <a:t>)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27425" marB="27425" marR="91425" marL="91425"/>
                </a:tc>
                <a:tc hMerge="1"/>
              </a:tr>
              <a:tr h="23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Inputs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27425" marB="27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TX4 (3 coin)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27425" marB="27425" marR="91425" marL="91425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Outputs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27425" marB="27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CC0000"/>
                          </a:solidFill>
                        </a:rPr>
                        <a:t>PK</a:t>
                      </a:r>
                      <a:r>
                        <a:rPr i="1" lang="en" sz="900">
                          <a:solidFill>
                            <a:srgbClr val="CC0000"/>
                          </a:solidFill>
                        </a:rPr>
                        <a:t>C</a:t>
                      </a:r>
                      <a:r>
                        <a:rPr lang="en">
                          <a:solidFill>
                            <a:srgbClr val="CC0000"/>
                          </a:solidFill>
                        </a:rPr>
                        <a:t> (3 coin)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27425" marB="27425" marR="91425" marL="91425"/>
                </a:tc>
              </a:tr>
            </a:tbl>
          </a:graphicData>
        </a:graphic>
      </p:graphicFrame>
      <p:graphicFrame>
        <p:nvGraphicFramePr>
          <p:cNvPr id="151" name="Google Shape;151;p25"/>
          <p:cNvGraphicFramePr/>
          <p:nvPr/>
        </p:nvGraphicFramePr>
        <p:xfrm>
          <a:off x="6512375" y="2253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{551D31E4-1F9E-42FA-9A50-5AD11F926841}</a:tableStyleId>
              </a:tblPr>
              <a:tblGrid>
                <a:gridCol w="1095075"/>
                <a:gridCol w="1250500"/>
              </a:tblGrid>
              <a:tr h="250750">
                <a:tc grid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TX6 (by </a:t>
                      </a:r>
                      <a:r>
                        <a:rPr i="1" lang="en">
                          <a:solidFill>
                            <a:srgbClr val="CC0000"/>
                          </a:solidFill>
                        </a:rPr>
                        <a:t>PK</a:t>
                      </a:r>
                      <a:r>
                        <a:rPr i="1" lang="en" sz="900">
                          <a:solidFill>
                            <a:srgbClr val="CC0000"/>
                          </a:solidFill>
                        </a:rPr>
                        <a:t>B</a:t>
                      </a:r>
                      <a:r>
                        <a:rPr lang="en">
                          <a:solidFill>
                            <a:srgbClr val="CC0000"/>
                          </a:solidFill>
                        </a:rPr>
                        <a:t>)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27425" marB="27425" marR="91425" marL="91425"/>
                </a:tc>
                <a:tc hMerge="1"/>
              </a:tr>
              <a:tr h="2313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Inputs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27425" marB="27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TX4 (4 coins)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27425" marB="27425" marR="91425" marL="91425"/>
                </a:tc>
              </a:tr>
              <a:tr h="182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CC0000"/>
                          </a:solidFill>
                        </a:rPr>
                        <a:t>Outputs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27425" marB="27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">
                          <a:solidFill>
                            <a:srgbClr val="CC0000"/>
                          </a:solidFill>
                        </a:rPr>
                        <a:t>PK</a:t>
                      </a:r>
                      <a:r>
                        <a:rPr i="1" lang="en" sz="900">
                          <a:solidFill>
                            <a:srgbClr val="CC0000"/>
                          </a:solidFill>
                        </a:rPr>
                        <a:t>D</a:t>
                      </a:r>
                      <a:r>
                        <a:rPr lang="en">
                          <a:solidFill>
                            <a:srgbClr val="CC0000"/>
                          </a:solidFill>
                        </a:rPr>
                        <a:t> (4 coins)</a:t>
                      </a:r>
                      <a:endParaRPr>
                        <a:solidFill>
                          <a:srgbClr val="CC0000"/>
                        </a:solidFill>
                      </a:endParaRPr>
                    </a:p>
                  </a:txBody>
                  <a:tcPr marT="27425" marB="27425" marR="91425" marL="91425"/>
                </a:tc>
              </a:tr>
            </a:tbl>
          </a:graphicData>
        </a:graphic>
      </p:graphicFrame>
      <p:cxnSp>
        <p:nvCxnSpPr>
          <p:cNvPr id="152" name="Google Shape;152;p25"/>
          <p:cNvCxnSpPr/>
          <p:nvPr/>
        </p:nvCxnSpPr>
        <p:spPr>
          <a:xfrm flipH="1" rot="10800000">
            <a:off x="5875700" y="1726150"/>
            <a:ext cx="621000" cy="5511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5"/>
          <p:cNvCxnSpPr/>
          <p:nvPr/>
        </p:nvCxnSpPr>
        <p:spPr>
          <a:xfrm>
            <a:off x="5885850" y="2548625"/>
            <a:ext cx="640200" cy="1083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S 161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