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9"/>
  </p:notesMasterIdLst>
  <p:sldIdLst>
    <p:sldId id="256" r:id="rId2"/>
    <p:sldId id="298" r:id="rId3"/>
    <p:sldId id="257" r:id="rId4"/>
    <p:sldId id="258" r:id="rId5"/>
    <p:sldId id="259" r:id="rId6"/>
    <p:sldId id="302" r:id="rId7"/>
    <p:sldId id="260" r:id="rId8"/>
    <p:sldId id="303" r:id="rId9"/>
    <p:sldId id="307" r:id="rId10"/>
    <p:sldId id="304" r:id="rId11"/>
    <p:sldId id="308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305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82"/>
    <p:restoredTop sz="79532"/>
  </p:normalViewPr>
  <p:slideViewPr>
    <p:cSldViewPr snapToGrid="0">
      <p:cViewPr varScale="1">
        <p:scale>
          <a:sx n="216" d="100"/>
          <a:sy n="216" d="100"/>
        </p:scale>
        <p:origin x="5752" y="17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0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90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www.devglan.com</a:t>
            </a:r>
            <a:r>
              <a:rPr lang="en-US" dirty="0"/>
              <a:t>/online-tools/</a:t>
            </a:r>
            <a:r>
              <a:rPr lang="en-US" dirty="0" err="1"/>
              <a:t>rsa</a:t>
            </a:r>
            <a:r>
              <a:rPr lang="en-US" dirty="0"/>
              <a:t>-encryption-decryption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Base64 decoder and encoder: https://</a:t>
            </a:r>
            <a:r>
              <a:rPr lang="en-US" dirty="0" err="1"/>
              <a:t>www.rapidtables.com</a:t>
            </a:r>
            <a:r>
              <a:rPr lang="en-US" dirty="0"/>
              <a:t>/web/tools/base64-decode.html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https://base64.guru/converter/decode/hex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www.binaryhexconverter.com</a:t>
            </a:r>
            <a:r>
              <a:rPr lang="en-US" dirty="0"/>
              <a:t>/hex-to-decimal-converter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fac643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fac643a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48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To encrypt a message m, we need to convert it to an integer between 0 and n-1. This can be done using a reversible encoding scheme, such as ASCII or UTF-8.</a:t>
            </a: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=mod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and could trivially use it to verify a guess of the plaintext, which matters (e.g. when the goal is to mask from adversaries the result of a coin toss, the name of someone on the class roll, a PIN number..).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When the possible outcomes are very limited. Frequency 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�=��mod�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(�,�)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and could trivially use it to verify a guess of the plaintext, which matters (e.g. when the goal is to mask from adversaries the result of a coin toss, the name of someone on the class roll, a PIN number..).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here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2fc3a898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2fc3a898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0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699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68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Integrity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499" y="1153731"/>
            <a:ext cx="8778487" cy="2214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her private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Alice public key</a:t>
            </a:r>
          </a:p>
          <a:p>
            <a:r>
              <a:rPr lang="en-US" dirty="0"/>
              <a:t>Who can perform the encryption? i.e. who can produce the message</a:t>
            </a:r>
          </a:p>
          <a:p>
            <a:pPr lvl="1"/>
            <a:r>
              <a:rPr lang="en-US" dirty="0"/>
              <a:t>Only Alice, with her private key</a:t>
            </a:r>
          </a:p>
          <a:p>
            <a:r>
              <a:rPr lang="en-US" dirty="0"/>
              <a:t>Who can perform the decryption? i.e., who can verify the message</a:t>
            </a:r>
          </a:p>
          <a:p>
            <a:pPr lvl="1"/>
            <a:r>
              <a:rPr lang="en-US" dirty="0"/>
              <a:t>Anyone, because Alice’s public key is public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1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Encryption with the public key, e.g., send message to Alice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Enc(pub-</a:t>
            </a:r>
            <a:r>
              <a:rPr lang="en-US" dirty="0" err="1"/>
              <a:t>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</a:t>
            </a:r>
            <a:r>
              <a:rPr lang="en-US" dirty="0" err="1"/>
              <a:t>priv-alice</a:t>
            </a:r>
            <a:r>
              <a:rPr lang="en-US" dirty="0"/>
              <a:t>, 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en-US" dirty="0"/>
              <a:t>Encryption with the private key, e.g., Alice signs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</a:t>
            </a:r>
            <a:r>
              <a:rPr lang="en-US" dirty="0" err="1"/>
              <a:t>priv-alice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Dec(pub-</a:t>
            </a:r>
            <a:r>
              <a:rPr lang="en-US" dirty="0" err="1"/>
              <a:t>alice</a:t>
            </a:r>
            <a:r>
              <a:rPr lang="en-US" dirty="0"/>
              <a:t>, C)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common encryption/decryption pairs, other pairs do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8463869" cy="380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public key, and </a:t>
            </a:r>
            <a:r>
              <a:rPr lang="en" i="1" dirty="0"/>
              <a:t>SK</a:t>
            </a:r>
            <a:r>
              <a:rPr lang="en" dirty="0"/>
              <a:t> is the private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Enc(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C</a:t>
            </a:r>
            <a:r>
              <a:rPr lang="en" dirty="0"/>
              <a:t>: Encrypt a plaintext </a:t>
            </a:r>
            <a:r>
              <a:rPr lang="en" i="1" dirty="0"/>
              <a:t>M</a:t>
            </a:r>
            <a:r>
              <a:rPr lang="en" dirty="0"/>
              <a:t> using public key </a:t>
            </a:r>
            <a:r>
              <a:rPr lang="en" i="1" dirty="0"/>
              <a:t>PK</a:t>
            </a:r>
            <a:r>
              <a:rPr lang="en" dirty="0"/>
              <a:t> to produce ciphertext </a:t>
            </a:r>
            <a:r>
              <a:rPr lang="en" i="1" dirty="0"/>
              <a:t>C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 → </a:t>
            </a:r>
            <a:r>
              <a:rPr lang="en" i="1" dirty="0"/>
              <a:t>M</a:t>
            </a:r>
            <a:r>
              <a:rPr lang="en" dirty="0"/>
              <a:t>: Decrypt a ciphertext </a:t>
            </a:r>
            <a:r>
              <a:rPr lang="en" i="1" dirty="0"/>
              <a:t>C</a:t>
            </a:r>
            <a:r>
              <a:rPr lang="en" dirty="0"/>
              <a:t> using secret key </a:t>
            </a:r>
            <a:r>
              <a:rPr lang="en" i="1" dirty="0"/>
              <a:t>SK</a:t>
            </a:r>
            <a:endParaRPr lang="en" dirty="0"/>
          </a:p>
          <a:p>
            <a:pPr lvl="0"/>
            <a:r>
              <a:rPr lang="en-US" dirty="0"/>
              <a:t>Properties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: Decrypting a ciphertext should result in the message that was originally encrypted</a:t>
            </a:r>
          </a:p>
          <a:p>
            <a:pPr lvl="2"/>
            <a:r>
              <a:rPr lang="en-US" dirty="0"/>
              <a:t>Dec(</a:t>
            </a:r>
            <a:r>
              <a:rPr lang="en-US" i="1" dirty="0"/>
              <a:t>SK</a:t>
            </a:r>
            <a:r>
              <a:rPr lang="en-US" dirty="0"/>
              <a:t>, Enc(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)) = </a:t>
            </a:r>
            <a:r>
              <a:rPr lang="en-US" i="1" dirty="0"/>
              <a:t>M</a:t>
            </a:r>
            <a:r>
              <a:rPr lang="en-US" dirty="0"/>
              <a:t> for all 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SK</a:t>
            </a:r>
            <a:r>
              <a:rPr lang="en-US" dirty="0"/>
              <a:t> ← </a:t>
            </a:r>
            <a:r>
              <a:rPr lang="en-US" dirty="0" err="1"/>
              <a:t>KeyGen</a:t>
            </a:r>
            <a:r>
              <a:rPr lang="en-US" dirty="0"/>
              <a:t>() and </a:t>
            </a:r>
            <a:r>
              <a:rPr lang="en-US" i="1" dirty="0"/>
              <a:t>M</a:t>
            </a:r>
            <a:endParaRPr lang="en-US" dirty="0"/>
          </a:p>
          <a:p>
            <a:pPr lvl="1"/>
            <a:r>
              <a:rPr lang="en-US" b="1" dirty="0"/>
              <a:t>Efficiency</a:t>
            </a:r>
            <a:r>
              <a:rPr lang="en-US" dirty="0"/>
              <a:t>: Encryption/decryption should be fast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Similar to IND-CPA, but Alice (the challenger) just gives Eve (the adversary) the public key, and Eve doesn’t request encryptions, except for the pair </a:t>
            </a:r>
            <a:r>
              <a:rPr lang="en-US" i="1" dirty="0"/>
              <a:t>M</a:t>
            </a:r>
            <a:r>
              <a:rPr lang="en-US" sz="900" dirty="0"/>
              <a:t>0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sz="900" dirty="0"/>
              <a:t>1</a:t>
            </a:r>
            <a:endParaRPr lang="en-US" dirty="0"/>
          </a:p>
          <a:p>
            <a:pPr lvl="2"/>
            <a:r>
              <a:rPr lang="en-US" dirty="0"/>
              <a:t>You don’t need to worry about this game (it’s called “semantic security”)</a:t>
            </a:r>
            <a:endParaRPr lang="en" i="1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>
            <p:extLst>
              <p:ext uri="{D42A27DB-BD31-4B8C-83A1-F6EECF244321}">
                <p14:modId xmlns:p14="http://schemas.microsoft.com/office/powerpoint/2010/main" val="485178519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</a:t>
            </a:r>
            <a:r>
              <a:rPr lang="en" dirty="0" err="1"/>
              <a:t>ElGamal</a:t>
            </a:r>
            <a:r>
              <a:rPr lang="en" dirty="0"/>
              <a:t>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The adversary can send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 = 0, </a:t>
            </a:r>
            <a:r>
              <a:rPr lang="en" i="1" dirty="0"/>
              <a:t>M</a:t>
            </a:r>
            <a:r>
              <a:rPr lang="en" sz="900" dirty="0"/>
              <a:t>1</a:t>
            </a:r>
            <a:r>
              <a:rPr lang="en" dirty="0"/>
              <a:t> ≠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Additional padding and other modifications are needed to make it semantically secure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adversary can tamper with the message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adversary can manipulate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i="1" dirty="0"/>
              <a:t>’</a:t>
            </a:r>
            <a:r>
              <a:rPr lang="en" dirty="0"/>
              <a:t> =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i="1" dirty="0"/>
              <a:t>’</a:t>
            </a:r>
            <a:r>
              <a:rPr lang="en" dirty="0"/>
              <a:t> = 2 ×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dirty="0"/>
              <a:t> = 2 × </a:t>
            </a:r>
            <a:r>
              <a:rPr lang="en" i="1" dirty="0"/>
              <a:t>M ×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9900FF"/>
                </a:solidFill>
              </a:rPr>
              <a:t>b</a:t>
            </a:r>
            <a:r>
              <a:rPr lang="en" i="1" baseline="30000" dirty="0" err="1">
                <a:solidFill>
                  <a:srgbClr val="FF9900"/>
                </a:solidFill>
              </a:rPr>
              <a:t>r</a:t>
            </a:r>
            <a:r>
              <a:rPr lang="en" dirty="0"/>
              <a:t> to make it look like 2 × </a:t>
            </a:r>
            <a:r>
              <a:rPr lang="en" i="1" dirty="0"/>
              <a:t>M</a:t>
            </a:r>
            <a:r>
              <a:rPr lang="en" dirty="0"/>
              <a:t> was encrypted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6802593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4327">
              <a:buSzPct val="100000"/>
            </a:pPr>
            <a:r>
              <a:rPr lang="en-US" dirty="0"/>
              <a:t>Assignment 1</a:t>
            </a:r>
          </a:p>
          <a:p>
            <a:pPr lvl="1" indent="-334327">
              <a:buSzPct val="100000"/>
            </a:pPr>
            <a:r>
              <a:rPr lang="en-US" dirty="0"/>
              <a:t>Due 11:59 PM EST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US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Assignment 2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More questions than the first 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Release 11:59 AM EST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Due Sep.26th 11:59 PM EST</a:t>
            </a:r>
          </a:p>
          <a:p>
            <a:pPr lvl="2" indent="-334327">
              <a:buSzPct val="100000"/>
              <a:buFont typeface="Arial"/>
              <a:buChar char="●"/>
            </a:pPr>
            <a:endParaRPr lang="en-US" dirty="0"/>
          </a:p>
          <a:p>
            <a:pPr marL="580073" lvl="1" indent="0">
              <a:buSzPct val="100000"/>
              <a:buNone/>
            </a:pP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>
            <p:extLst>
              <p:ext uri="{D42A27DB-BD31-4B8C-83A1-F6EECF244321}">
                <p14:modId xmlns:p14="http://schemas.microsoft.com/office/powerpoint/2010/main" val="1688927315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RSA Encryption</a:t>
            </a: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14592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first public key cryptosystem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Invented by Rivest, Shamir, and Adleman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Any bit size is OK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Bit size of the prime numbers used to create public and private keys</a:t>
            </a:r>
          </a:p>
          <a:p>
            <a:pPr lvl="2" indent="-342900">
              <a:buSzPts val="1800"/>
              <a:buChar char="●"/>
            </a:pPr>
            <a:r>
              <a:rPr lang="en-US" dirty="0"/>
              <a:t>Different from symmetric key encryption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512 was standard when it was released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2048 or 4096 is standard now</a:t>
            </a:r>
          </a:p>
          <a:p>
            <a:pPr lvl="1" indent="-342900">
              <a:buSzPts val="1800"/>
              <a:buChar char="●"/>
            </a:pPr>
            <a:endParaRPr lang="en-US" dirty="0"/>
          </a:p>
          <a:p>
            <a:r>
              <a:rPr lang="en-US" dirty="0"/>
              <a:t>Based on prime numbers and factoring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4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02700" y="1260786"/>
            <a:ext cx="523711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Randomly pick two large primes,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Done by picking random numbers and then using a test to see if the number is (probably) prime</a:t>
            </a:r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N</a:t>
            </a:r>
            <a:r>
              <a:rPr lang="en" dirty="0"/>
              <a:t> = </a:t>
            </a:r>
            <a:r>
              <a:rPr lang="en" i="1" dirty="0" err="1"/>
              <a:t>pq</a:t>
            </a:r>
            <a:endParaRPr dirty="0"/>
          </a:p>
          <a:p>
            <a:pPr marL="731520" lvl="2" indent="-226060"/>
            <a:r>
              <a:rPr lang="en" dirty="0"/>
              <a:t>N is usually between 2048 bits and 4096 bits long</a:t>
            </a:r>
            <a:endParaRPr dirty="0"/>
          </a:p>
          <a:p>
            <a:pPr marL="548640" lvl="1" indent="-226060">
              <a:lnSpc>
                <a:spcPct val="125000"/>
              </a:lnSpc>
            </a:pPr>
            <a:r>
              <a:rPr lang="en" dirty="0"/>
              <a:t>Choose </a:t>
            </a:r>
            <a:r>
              <a:rPr lang="en" i="1" dirty="0"/>
              <a:t>e</a:t>
            </a:r>
            <a:endParaRPr i="1"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</a:t>
            </a:r>
            <a:r>
              <a:rPr lang="en" i="1" dirty="0"/>
              <a:t>e</a:t>
            </a:r>
            <a:r>
              <a:rPr lang="en" dirty="0"/>
              <a:t> is not a factor of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2 &lt; </a:t>
            </a:r>
            <a:r>
              <a:rPr lang="en" i="1" dirty="0"/>
              <a:t>e</a:t>
            </a:r>
            <a:r>
              <a:rPr lang="en" dirty="0"/>
              <a:t> &lt;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d</a:t>
            </a:r>
            <a:r>
              <a:rPr lang="en" dirty="0"/>
              <a:t> = </a:t>
            </a:r>
            <a:r>
              <a:rPr lang="en" i="1" dirty="0"/>
              <a:t>e</a:t>
            </a:r>
            <a:r>
              <a:rPr lang="en" baseline="30000" dirty="0"/>
              <a:t>-1</a:t>
            </a:r>
            <a:r>
              <a:rPr lang="en" dirty="0"/>
              <a:t>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d</a:t>
            </a:r>
            <a:r>
              <a:rPr lang="en" dirty="0"/>
              <a:t> is the modular multiplicative inverse of </a:t>
            </a:r>
            <a:r>
              <a:rPr lang="en" i="1" dirty="0"/>
              <a:t>e</a:t>
            </a:r>
          </a:p>
          <a:p>
            <a:pPr marL="731520" lvl="2" indent="-226060"/>
            <a:r>
              <a:rPr lang="en" i="1" dirty="0"/>
              <a:t>1 = </a:t>
            </a:r>
            <a:r>
              <a:rPr lang="en" dirty="0"/>
              <a:t>(</a:t>
            </a:r>
            <a:r>
              <a:rPr lang="en" i="1" dirty="0"/>
              <a:t>d * e</a:t>
            </a:r>
            <a:r>
              <a:rPr lang="en" dirty="0"/>
              <a:t>)</a:t>
            </a:r>
            <a:r>
              <a:rPr lang="en" i="1" dirty="0"/>
              <a:t> </a:t>
            </a:r>
            <a:r>
              <a:rPr lang="en" dirty="0"/>
              <a:t>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</a:t>
            </a:r>
          </a:p>
          <a:p>
            <a:pPr marL="731520" lvl="2" indent="-226060"/>
            <a:r>
              <a:rPr lang="en" dirty="0"/>
              <a:t>Algorithm: Extended Euclid’s algorithm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</p:txBody>
      </p:sp>
      <p:sp>
        <p:nvSpPr>
          <p:cNvPr id="2" name="Google Shape;194;p33">
            <a:extLst>
              <a:ext uri="{FF2B5EF4-FFF2-40B4-BE49-F238E27FC236}">
                <a16:creationId xmlns:a16="http://schemas.microsoft.com/office/drawing/2014/main" id="{A5D67051-1647-0A27-1C7E-52F94CF3C77F}"/>
              </a:ext>
            </a:extLst>
          </p:cNvPr>
          <p:cNvSpPr txBox="1">
            <a:spLocks/>
          </p:cNvSpPr>
          <p:nvPr/>
        </p:nvSpPr>
        <p:spPr>
          <a:xfrm>
            <a:off x="5311897" y="1260786"/>
            <a:ext cx="3437724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Example</a:t>
            </a:r>
          </a:p>
          <a:p>
            <a:pPr marL="548640" lvl="1" indent="-226060"/>
            <a:r>
              <a:rPr lang="en-US" dirty="0"/>
              <a:t>Randomly pick two (large) primes,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endParaRPr lang="en-US" dirty="0"/>
          </a:p>
          <a:p>
            <a:pPr marL="731520" lvl="2" indent="-226060"/>
            <a:r>
              <a:rPr lang="en-US" i="1" dirty="0"/>
              <a:t>p</a:t>
            </a:r>
            <a:r>
              <a:rPr lang="en-US" dirty="0"/>
              <a:t> = 3, </a:t>
            </a:r>
            <a:r>
              <a:rPr lang="en-US" i="1" dirty="0"/>
              <a:t>q</a:t>
            </a:r>
            <a:r>
              <a:rPr lang="en-US" dirty="0"/>
              <a:t> = 7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pq</a:t>
            </a:r>
            <a:endParaRPr lang="en-US" dirty="0"/>
          </a:p>
          <a:p>
            <a:pPr marL="731520" lvl="2" indent="-226060"/>
            <a:r>
              <a:rPr lang="en-US" i="1" dirty="0"/>
              <a:t>N = p*q</a:t>
            </a:r>
            <a:r>
              <a:rPr lang="en-US" dirty="0"/>
              <a:t> = 21</a:t>
            </a:r>
          </a:p>
          <a:p>
            <a:pPr marL="548640" lvl="1" indent="-226060">
              <a:lnSpc>
                <a:spcPct val="125000"/>
              </a:lnSpc>
            </a:pPr>
            <a:r>
              <a:rPr lang="en-US" dirty="0"/>
              <a:t>Choose </a:t>
            </a:r>
            <a:r>
              <a:rPr lang="en-US" i="1" dirty="0"/>
              <a:t>e</a:t>
            </a:r>
          </a:p>
          <a:p>
            <a:pPr marL="731520" lvl="2" indent="-226060"/>
            <a:r>
              <a:rPr lang="en-US" i="1" dirty="0"/>
              <a:t>e</a:t>
            </a:r>
            <a:r>
              <a:rPr lang="en-US" dirty="0"/>
              <a:t> = 5 (not a factor of 2 * 6 = 12)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baseline="30000" dirty="0"/>
              <a:t>-1</a:t>
            </a:r>
            <a:r>
              <a:rPr lang="en-US" dirty="0"/>
              <a:t> 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</a:t>
            </a:r>
          </a:p>
          <a:p>
            <a:pPr marL="731520" lvl="2" indent="-226060"/>
            <a:r>
              <a:rPr lang="en-US" i="1" dirty="0"/>
              <a:t>d</a:t>
            </a:r>
            <a:r>
              <a:rPr lang="en-US" dirty="0"/>
              <a:t> = 5 since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 = 5 * 5 mod (2 * 6) =1 </a:t>
            </a:r>
          </a:p>
          <a:p>
            <a:pPr marL="548640" lvl="1" indent="-226060"/>
            <a:r>
              <a:rPr lang="en-US" b="1" dirty="0"/>
              <a:t>Public key</a:t>
            </a:r>
            <a:r>
              <a:rPr lang="en-US" dirty="0"/>
              <a:t>: </a:t>
            </a:r>
            <a:r>
              <a:rPr lang="en-US" i="1" dirty="0"/>
              <a:t>N=21</a:t>
            </a:r>
            <a:r>
              <a:rPr lang="en-US" dirty="0"/>
              <a:t> and </a:t>
            </a:r>
            <a:r>
              <a:rPr lang="en-US" i="1" dirty="0"/>
              <a:t>e=5</a:t>
            </a:r>
            <a:endParaRPr lang="en-US" dirty="0"/>
          </a:p>
          <a:p>
            <a:pPr marL="548640" lvl="1" indent="-226060"/>
            <a:r>
              <a:rPr lang="en-US" b="1" dirty="0"/>
              <a:t>Private key:</a:t>
            </a:r>
            <a:r>
              <a:rPr lang="en-US" dirty="0"/>
              <a:t> </a:t>
            </a:r>
            <a:r>
              <a:rPr lang="en-US" i="1" dirty="0"/>
              <a:t>d =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3655341" cy="1826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Dec(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= (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baseline="30000" dirty="0"/>
          </a:p>
        </p:txBody>
      </p:sp>
      <p:sp>
        <p:nvSpPr>
          <p:cNvPr id="2" name="Google Shape;201;p34">
            <a:extLst>
              <a:ext uri="{FF2B5EF4-FFF2-40B4-BE49-F238E27FC236}">
                <a16:creationId xmlns:a16="http://schemas.microsoft.com/office/drawing/2014/main" id="{B7FC36C1-6A97-5DFD-D1EA-9D154CD3AB91}"/>
              </a:ext>
            </a:extLst>
          </p:cNvPr>
          <p:cNvSpPr txBox="1">
            <a:spLocks/>
          </p:cNvSpPr>
          <p:nvPr/>
        </p:nvSpPr>
        <p:spPr>
          <a:xfrm>
            <a:off x="4805486" y="1291217"/>
            <a:ext cx="3941855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Enc(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-US" i="1" dirty="0"/>
              <a:t>M</a:t>
            </a:r>
            <a:r>
              <a:rPr lang="en-US" i="1" baseline="30000" dirty="0"/>
              <a:t>e</a:t>
            </a:r>
            <a:r>
              <a:rPr lang="en-US" dirty="0"/>
              <a:t> mod </a:t>
            </a:r>
            <a:r>
              <a:rPr lang="en-US" i="1" dirty="0"/>
              <a:t>N</a:t>
            </a:r>
          </a:p>
          <a:p>
            <a:pPr lvl="1"/>
            <a:r>
              <a:rPr lang="en-US" i="1" dirty="0"/>
              <a:t>M = 12, e= 5, N = 21</a:t>
            </a:r>
          </a:p>
          <a:p>
            <a:pPr lvl="1"/>
            <a:r>
              <a:rPr lang="en-US" i="1" dirty="0"/>
              <a:t>C = 12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3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Dec(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-US" i="1" dirty="0"/>
              <a:t>C = 3, d = 5, N = 21</a:t>
            </a:r>
          </a:p>
          <a:p>
            <a:pPr lvl="1"/>
            <a:r>
              <a:rPr lang="en-US" i="1" dirty="0"/>
              <a:t>M = 3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243 mod 21 = 12</a:t>
            </a:r>
          </a:p>
          <a:p>
            <a:pPr lvl="1"/>
            <a:endParaRPr lang="en-US" i="1" dirty="0"/>
          </a:p>
          <a:p>
            <a:pPr lvl="1"/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Theorem: </a:t>
            </a:r>
            <a:r>
              <a:rPr lang="en" b="1" i="1" dirty="0"/>
              <a:t>M</a:t>
            </a:r>
            <a:r>
              <a:rPr lang="en" b="1" i="1" baseline="30000" dirty="0"/>
              <a:t>ed</a:t>
            </a:r>
            <a:r>
              <a:rPr lang="en" b="1" dirty="0"/>
              <a:t> mod </a:t>
            </a:r>
            <a:r>
              <a:rPr lang="en" b="1" i="1" dirty="0"/>
              <a:t>N </a:t>
            </a:r>
            <a:r>
              <a:rPr lang="en" b="1" dirty="0"/>
              <a:t>≡ </a:t>
            </a:r>
            <a:r>
              <a:rPr lang="en" b="1" i="1" dirty="0"/>
              <a:t>M</a:t>
            </a:r>
            <a:r>
              <a:rPr lang="en" b="1" dirty="0"/>
              <a:t> mod </a:t>
            </a:r>
            <a:r>
              <a:rPr lang="en" b="1" i="1" dirty="0"/>
              <a:t>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Euler’s theorem: </a:t>
            </a:r>
            <a:r>
              <a:rPr lang="en" i="1" dirty="0" err="1"/>
              <a:t>a</a:t>
            </a:r>
            <a:r>
              <a:rPr lang="en" i="1" baseline="30000" dirty="0" err="1"/>
              <a:t>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dirty="0"/>
              <a:t> ≡ 1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is the totient function of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</a:t>
            </a:r>
            <a:r>
              <a:rPr lang="en" i="1" dirty="0"/>
              <a:t>N</a:t>
            </a:r>
            <a:r>
              <a:rPr lang="en" dirty="0"/>
              <a:t> is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= </a:t>
            </a:r>
            <a:r>
              <a:rPr lang="en" i="1" dirty="0"/>
              <a:t>N</a:t>
            </a:r>
            <a:r>
              <a:rPr lang="en" dirty="0"/>
              <a:t> - 1 (Fermat’s little theorem)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 semi-prime </a:t>
            </a:r>
            <a:r>
              <a:rPr lang="en" i="1" dirty="0" err="1"/>
              <a:t>pq</a:t>
            </a:r>
            <a:r>
              <a:rPr lang="en" dirty="0"/>
              <a:t>, where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r>
              <a:rPr lang="en" dirty="0"/>
              <a:t> are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 err="1"/>
              <a:t>pq</a:t>
            </a:r>
            <a:r>
              <a:rPr lang="en" dirty="0"/>
              <a:t>) =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Notice: </a:t>
            </a:r>
            <a:r>
              <a:rPr lang="en" i="1" dirty="0"/>
              <a:t>e*d</a:t>
            </a:r>
            <a:r>
              <a:rPr lang="en" dirty="0"/>
              <a:t> ≡ 1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so </a:t>
            </a:r>
            <a:r>
              <a:rPr lang="en" i="1" dirty="0"/>
              <a:t>ed</a:t>
            </a:r>
            <a:r>
              <a:rPr lang="en" dirty="0"/>
              <a:t> ≡ 1 mod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means that </a:t>
            </a:r>
            <a:r>
              <a:rPr lang="en" i="1" dirty="0"/>
              <a:t>ed</a:t>
            </a:r>
            <a:r>
              <a:rPr lang="en" dirty="0"/>
              <a:t> = </a:t>
            </a:r>
            <a:r>
              <a:rPr lang="en" i="1" dirty="0" err="1"/>
              <a:t>kφ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+ 1 for some integer </a:t>
            </a:r>
            <a:r>
              <a:rPr lang="en" i="1" dirty="0"/>
              <a:t>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(1) can be written as </a:t>
            </a: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 + 1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1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by Euler’s theorem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M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4248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RSA problem</a:t>
            </a:r>
            <a:r>
              <a:rPr lang="en" dirty="0"/>
              <a:t>: Given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C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it is hard to find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harder than the factoring problem</a:t>
            </a:r>
          </a:p>
          <a:p>
            <a:pPr lvl="1"/>
            <a:r>
              <a:rPr lang="en-US" dirty="0"/>
              <a:t>If you can factor </a:t>
            </a:r>
            <a:r>
              <a:rPr lang="en-US" i="1" dirty="0"/>
              <a:t>N</a:t>
            </a:r>
            <a:r>
              <a:rPr lang="en-US" dirty="0"/>
              <a:t>, you can recover </a:t>
            </a:r>
            <a:r>
              <a:rPr lang="en-US" i="1" dirty="0"/>
              <a:t>d</a:t>
            </a:r>
            <a:r>
              <a:rPr lang="en-US" dirty="0"/>
              <a:t>), because </a:t>
            </a:r>
            <a:r>
              <a:rPr lang="en-US" i="1" dirty="0"/>
              <a:t>1 =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- 1), and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</a:p>
          <a:p>
            <a:r>
              <a:rPr lang="en" dirty="0"/>
              <a:t>A brute-force attack is basically trying to factor the public key into two prime numbers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 best solution is to factor </a:t>
            </a:r>
            <a:r>
              <a:rPr lang="en" i="1" dirty="0"/>
              <a:t>N</a:t>
            </a:r>
            <a:r>
              <a:rPr lang="en" dirty="0"/>
              <a:t>, but unknown whether there is an easier 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RSA problem is as hard as the factoring problem, then the scheme is secure as long as the factoring problem is hard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Factoring problem is assumed to be hard, </a:t>
            </a:r>
            <a:r>
              <a:rPr lang="en-US" dirty="0"/>
              <a:t>but </a:t>
            </a:r>
            <a:r>
              <a:rPr lang="en" dirty="0"/>
              <a:t>we have no proof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RSA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It’s deterministic. No randomness was used at any point!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Sending the same message encrypted with different public keys also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a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a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b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b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c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Small </a:t>
            </a:r>
            <a:r>
              <a:rPr lang="en" i="1" dirty="0"/>
              <a:t>m</a:t>
            </a:r>
            <a:r>
              <a:rPr lang="en" dirty="0"/>
              <a:t> and </a:t>
            </a:r>
            <a:r>
              <a:rPr lang="en" i="1" dirty="0"/>
              <a:t>e</a:t>
            </a:r>
            <a:r>
              <a:rPr lang="en" dirty="0"/>
              <a:t> leaks information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e</a:t>
            </a:r>
            <a:r>
              <a:rPr lang="en" dirty="0"/>
              <a:t> is usually small (~16 bits) and often constant (3, 17, 65537)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Side channel: A poor implementation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time it takes to decrypt a message depends on the message and the private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attack has been successfully used to break RSA encryption in OpenSSL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Result: We need a probabilistic padding scheme</a:t>
            </a:r>
            <a:endParaRPr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Optimal asymmetric encryption padding</a:t>
            </a:r>
            <a:r>
              <a:rPr lang="en" dirty="0"/>
              <a:t> (</a:t>
            </a:r>
            <a:r>
              <a:rPr lang="en" b="1" dirty="0"/>
              <a:t>OAEP</a:t>
            </a:r>
            <a:r>
              <a:rPr lang="en" dirty="0"/>
              <a:t>): A variation of RSA that introduces randomness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Different from “padding” used for symmetric encryption, used to add randomness instead of dummy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RSA can only encrypt “random-looking” numbers, so encrypt the message with a random key</a:t>
            </a: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k</a:t>
            </a:r>
            <a:r>
              <a:rPr lang="en" sz="1200" dirty="0"/>
              <a:t>0</a:t>
            </a:r>
            <a:r>
              <a:rPr lang="en" dirty="0"/>
              <a:t> and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constants defined in the standard, and </a:t>
            </a:r>
            <a:r>
              <a:rPr lang="en" i="1" dirty="0"/>
              <a:t>G</a:t>
            </a:r>
            <a:r>
              <a:rPr lang="en" dirty="0"/>
              <a:t> and </a:t>
            </a:r>
            <a:r>
              <a:rPr lang="en" i="1" dirty="0"/>
              <a:t>H</a:t>
            </a:r>
            <a:r>
              <a:rPr lang="en" dirty="0"/>
              <a:t> are hash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M</a:t>
            </a:r>
            <a:r>
              <a:rPr lang="en" dirty="0"/>
              <a:t> can only be 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1</a:t>
            </a:r>
            <a:r>
              <a:rPr lang="en" dirty="0"/>
              <a:t> bits long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G</a:t>
            </a:r>
            <a:r>
              <a:rPr lang="en" dirty="0"/>
              <a:t> produces a (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)-bit hash, and </a:t>
            </a:r>
            <a:r>
              <a:rPr lang="en" i="1" dirty="0"/>
              <a:t>H</a:t>
            </a:r>
            <a:r>
              <a:rPr lang="en" dirty="0"/>
              <a:t> produces a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-bit hash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Pad </a:t>
            </a:r>
            <a:r>
              <a:rPr lang="en" i="1" dirty="0"/>
              <a:t>M</a:t>
            </a:r>
            <a:r>
              <a:rPr lang="en" dirty="0"/>
              <a:t> with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0’s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Idea: We should see 0’s here when </a:t>
            </a:r>
            <a:r>
              <a:rPr lang="en" dirty="0" err="1"/>
              <a:t>unpadding</a:t>
            </a:r>
            <a:r>
              <a:rPr lang="en" dirty="0"/>
              <a:t>, or else someone tampered with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Generate a random,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-bit string </a:t>
            </a:r>
            <a:r>
              <a:rPr lang="en" i="1" dirty="0"/>
              <a:t>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X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|| 00...0 ⊕ </a:t>
            </a:r>
            <a:r>
              <a:rPr lang="en" i="1" dirty="0"/>
              <a:t>G</a:t>
            </a:r>
            <a:r>
              <a:rPr lang="en" dirty="0"/>
              <a:t>(</a:t>
            </a:r>
            <a:r>
              <a:rPr lang="en" i="1" dirty="0"/>
              <a:t>r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Y</a:t>
            </a:r>
            <a:r>
              <a:rPr lang="en" dirty="0"/>
              <a:t> = </a:t>
            </a:r>
            <a:r>
              <a:rPr lang="en" i="1" dirty="0"/>
              <a:t>r</a:t>
            </a:r>
            <a:r>
              <a:rPr lang="en" dirty="0"/>
              <a:t> ⊕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Result: </a:t>
            </a:r>
            <a:r>
              <a:rPr lang="en" i="1" dirty="0"/>
              <a:t>X</a:t>
            </a:r>
            <a:r>
              <a:rPr lang="en" dirty="0"/>
              <a:t> || </a:t>
            </a:r>
            <a:r>
              <a:rPr lang="en" i="1" dirty="0"/>
              <a:t>Y</a:t>
            </a:r>
            <a:endParaRPr dirty="0"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randomness requires sampling a physical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Slow, expensive, and biased (low entropy)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PRNG: An algorithm that uses a little bit of true randomness to generate a lot of random-looking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Seed(entropy): Initialize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Reseed(entropy): Add additional entropy to the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Generate(n): Generate n bits of pseudorandom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Computationally indistinguishable from truly 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HMAC-DRBG: Use repeated applications of HMAC to generate pseudorandom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Application: UUIDs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22842" y="1117039"/>
            <a:ext cx="8562042" cy="4127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 with public-key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We can only encrypt small messages because of the modulo operator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There is a lot of math, and computers are slow at math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Result: Asymmetric doesn’t work for large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Hybrid encryption</a:t>
            </a:r>
            <a:r>
              <a:rPr lang="en" dirty="0"/>
              <a:t>: Encrypt data under a randomly generated key </a:t>
            </a:r>
            <a:r>
              <a:rPr lang="en" i="1" dirty="0"/>
              <a:t>K</a:t>
            </a:r>
            <a:r>
              <a:rPr lang="en" dirty="0"/>
              <a:t> using symmetric encryption, and encrypt </a:t>
            </a:r>
            <a:r>
              <a:rPr lang="en" i="1" dirty="0"/>
              <a:t>K</a:t>
            </a:r>
            <a:r>
              <a:rPr lang="en" dirty="0"/>
              <a:t> using asymmetric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Benefit: Now we can encrypt large amounts of data quickly using symmetric encryption, and we still have the security of asymmetric encryption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Almost all cryptographic systems use hybrid encryption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Scenario: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chooses / generates a random symmetric key K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computes C1 = Enc(K, M) and sends it to Bob (Symmetric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Alice computes C2 = Enc(</a:t>
            </a:r>
            <a:r>
              <a:rPr lang="en" dirty="0" err="1"/>
              <a:t>pub_bob</a:t>
            </a:r>
            <a:r>
              <a:rPr lang="en" dirty="0"/>
              <a:t>, K) and sends it to Bob (Asymmetric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Bob </a:t>
            </a:r>
            <a:r>
              <a:rPr lang="en" dirty="0" err="1"/>
              <a:t>recei</a:t>
            </a:r>
            <a:r>
              <a:rPr lang="en-US" dirty="0" err="1"/>
              <a:t>ve</a:t>
            </a:r>
            <a:r>
              <a:rPr lang="en" dirty="0"/>
              <a:t>s both messages</a:t>
            </a:r>
          </a:p>
          <a:p>
            <a:pPr lvl="3" indent="-342900">
              <a:buSzPts val="1800"/>
            </a:pPr>
            <a:r>
              <a:rPr lang="en" dirty="0"/>
              <a:t>uses his private key to decrypt C2 and get K, and then</a:t>
            </a:r>
          </a:p>
          <a:p>
            <a:pPr lvl="3" indent="-342900">
              <a:buSzPts val="1800"/>
            </a:pPr>
            <a:r>
              <a:rPr lang="en" dirty="0"/>
              <a:t>use K to decrypt C1 and get M</a:t>
            </a:r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the owner of the private key can sign messages with the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Everybody can verify the signature with the public key</a:t>
            </a:r>
            <a:endParaRPr dirty="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6" name="Google Shape;577;p62">
            <a:extLst>
              <a:ext uri="{FF2B5EF4-FFF2-40B4-BE49-F238E27FC236}">
                <a16:creationId xmlns:a16="http://schemas.microsoft.com/office/drawing/2014/main" id="{ECE802E1-9804-69E0-9D7F-DFF371A36AF1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27" name="Google Shape;579;p62">
            <a:extLst>
              <a:ext uri="{FF2B5EF4-FFF2-40B4-BE49-F238E27FC236}">
                <a16:creationId xmlns:a16="http://schemas.microsoft.com/office/drawing/2014/main" id="{A8FF6FC9-AFBD-8C82-BFCF-BBB16C8258CC}"/>
              </a:ext>
            </a:extLst>
          </p:cNvPr>
          <p:cNvCxnSpPr>
            <a:endCxn id="2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80;p62">
            <a:extLst>
              <a:ext uri="{FF2B5EF4-FFF2-40B4-BE49-F238E27FC236}">
                <a16:creationId xmlns:a16="http://schemas.microsoft.com/office/drawing/2014/main" id="{820B9A98-99E9-18C5-8493-C440BA1651EB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29" name="Google Shape;581;p62">
            <a:extLst>
              <a:ext uri="{FF2B5EF4-FFF2-40B4-BE49-F238E27FC236}">
                <a16:creationId xmlns:a16="http://schemas.microsoft.com/office/drawing/2014/main" id="{09DC00EF-4FA6-7E42-BCC9-00D8E5A96EAB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82;p62">
            <a:extLst>
              <a:ext uri="{FF2B5EF4-FFF2-40B4-BE49-F238E27FC236}">
                <a16:creationId xmlns:a16="http://schemas.microsoft.com/office/drawing/2014/main" id="{A907A972-3884-2AF8-8634-11A423BCB8B2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583;p62">
            <a:extLst>
              <a:ext uri="{FF2B5EF4-FFF2-40B4-BE49-F238E27FC236}">
                <a16:creationId xmlns:a16="http://schemas.microsoft.com/office/drawing/2014/main" id="{6725C244-0A82-2CD1-9B82-0CFA940F6986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32" name="Google Shape;585;p62">
            <a:extLst>
              <a:ext uri="{FF2B5EF4-FFF2-40B4-BE49-F238E27FC236}">
                <a16:creationId xmlns:a16="http://schemas.microsoft.com/office/drawing/2014/main" id="{EB3FC46D-F124-2FD2-E729-A7E10B55CC7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586;p62">
            <a:extLst>
              <a:ext uri="{FF2B5EF4-FFF2-40B4-BE49-F238E27FC236}">
                <a16:creationId xmlns:a16="http://schemas.microsoft.com/office/drawing/2014/main" id="{8A4BD348-8A44-D728-402E-337DC51A2ACD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34" name="Google Shape;587;p62">
            <a:extLst>
              <a:ext uri="{FF2B5EF4-FFF2-40B4-BE49-F238E27FC236}">
                <a16:creationId xmlns:a16="http://schemas.microsoft.com/office/drawing/2014/main" id="{C67202A9-F4DE-D21F-4A8A-058B36B46A0A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90700-19D2-B555-DF14-480686FA2401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36" name="Google Shape;573;p62">
              <a:extLst>
                <a:ext uri="{FF2B5EF4-FFF2-40B4-BE49-F238E27FC236}">
                  <a16:creationId xmlns:a16="http://schemas.microsoft.com/office/drawing/2014/main" id="{C6677E85-1E1B-C0E7-E9B0-6FE119E71C43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4;p62">
              <a:extLst>
                <a:ext uri="{FF2B5EF4-FFF2-40B4-BE49-F238E27FC236}">
                  <a16:creationId xmlns:a16="http://schemas.microsoft.com/office/drawing/2014/main" id="{012D1CF2-CDDE-4050-1EE1-5989DE45541C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5;p62">
              <a:extLst>
                <a:ext uri="{FF2B5EF4-FFF2-40B4-BE49-F238E27FC236}">
                  <a16:creationId xmlns:a16="http://schemas.microsoft.com/office/drawing/2014/main" id="{8FEE1469-904D-63C5-39BD-87447EACEFAC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39" name="Google Shape;588;p62">
              <a:extLst>
                <a:ext uri="{FF2B5EF4-FFF2-40B4-BE49-F238E27FC236}">
                  <a16:creationId xmlns:a16="http://schemas.microsoft.com/office/drawing/2014/main" id="{99561BFA-B285-349C-AACD-318082BAE65E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40" name="Google Shape;589;p62">
              <a:extLst>
                <a:ext uri="{FF2B5EF4-FFF2-40B4-BE49-F238E27FC236}">
                  <a16:creationId xmlns:a16="http://schemas.microsoft.com/office/drawing/2014/main" id="{44983208-C104-1455-0148-61ECED2E3B26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41" name="Google Shape;590;p62">
              <a:extLst>
                <a:ext uri="{FF2B5EF4-FFF2-40B4-BE49-F238E27FC236}">
                  <a16:creationId xmlns:a16="http://schemas.microsoft.com/office/drawing/2014/main" id="{AC68ECCB-35B7-4504-BF53-CD7B8D473BE2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2F1201-DB09-8D80-8DB5-DE2FDB0CBCEC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43" name="Google Shape;576;p62">
              <a:extLst>
                <a:ext uri="{FF2B5EF4-FFF2-40B4-BE49-F238E27FC236}">
                  <a16:creationId xmlns:a16="http://schemas.microsoft.com/office/drawing/2014/main" id="{E5A2C470-982D-335C-B99E-EBEBA337D5D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529D4-C3B8-8396-CE7C-B7158E9E6D5B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45" name="Google Shape;585;p62">
            <a:extLst>
              <a:ext uri="{FF2B5EF4-FFF2-40B4-BE49-F238E27FC236}">
                <a16:creationId xmlns:a16="http://schemas.microsoft.com/office/drawing/2014/main" id="{AE964404-5733-8FB9-20F3-AFF2493AF438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A0EFEF-F8E9-83CF-B0A1-FDE8B2889244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47" name="Google Shape;576;p62">
              <a:extLst>
                <a:ext uri="{FF2B5EF4-FFF2-40B4-BE49-F238E27FC236}">
                  <a16:creationId xmlns:a16="http://schemas.microsoft.com/office/drawing/2014/main" id="{B3ED0E7C-96D5-FDF2-8CCF-0AB51A1AD7C0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9754D5-4A72-1644-AC10-E5A0D4A9FA63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verify (public) key, and </a:t>
            </a:r>
            <a:r>
              <a:rPr lang="en" i="1" dirty="0"/>
              <a:t>SK</a:t>
            </a:r>
            <a:r>
              <a:rPr lang="en" dirty="0"/>
              <a:t> is the signing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sig</a:t>
            </a:r>
            <a:r>
              <a:rPr lang="en" dirty="0"/>
              <a:t>: Sign the message </a:t>
            </a:r>
            <a:r>
              <a:rPr lang="en" i="1" dirty="0"/>
              <a:t>M</a:t>
            </a:r>
            <a:r>
              <a:rPr lang="en" dirty="0"/>
              <a:t> using the signing key </a:t>
            </a:r>
            <a:r>
              <a:rPr lang="en" i="1" dirty="0"/>
              <a:t>SK</a:t>
            </a:r>
            <a:r>
              <a:rPr lang="en" dirty="0"/>
              <a:t> to produce the signature </a:t>
            </a:r>
            <a:r>
              <a:rPr lang="en" i="1" dirty="0"/>
              <a:t>sig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 → {0, 1}: Verify the signature </a:t>
            </a:r>
            <a:r>
              <a:rPr lang="en" i="1" dirty="0"/>
              <a:t>sig</a:t>
            </a:r>
            <a:r>
              <a:rPr lang="en" dirty="0"/>
              <a:t> on message </a:t>
            </a:r>
            <a:r>
              <a:rPr lang="en" i="1" dirty="0"/>
              <a:t>M</a:t>
            </a:r>
            <a:r>
              <a:rPr lang="en" dirty="0"/>
              <a:t> using the verify key </a:t>
            </a:r>
            <a:r>
              <a:rPr lang="en" i="1" dirty="0"/>
              <a:t>PK</a:t>
            </a:r>
            <a:r>
              <a:rPr lang="en" dirty="0"/>
              <a:t> and output 1 if valid and 0 if invalid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Properties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Correctness</a:t>
            </a:r>
            <a:r>
              <a:rPr lang="en" dirty="0"/>
              <a:t>: Verification should be successful for a signature generated over any message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)) = 1 for all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 ← </a:t>
            </a:r>
            <a:r>
              <a:rPr lang="en" dirty="0" err="1"/>
              <a:t>KeyGen</a:t>
            </a:r>
            <a:r>
              <a:rPr lang="en" dirty="0"/>
              <a:t>() and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Efficiency</a:t>
            </a:r>
            <a:r>
              <a:rPr lang="en" dirty="0"/>
              <a:t>: Signing/verifying should be fast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Security</a:t>
            </a:r>
            <a:r>
              <a:rPr lang="en" dirty="0"/>
              <a:t>: EU-CPA, same as for MACs</a:t>
            </a:r>
            <a:endParaRPr dirty="0"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want to sign message </a:t>
            </a:r>
            <a:r>
              <a:rPr lang="en" i="1" dirty="0"/>
              <a:t>M</a:t>
            </a:r>
            <a:r>
              <a:rPr lang="en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First hash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sign H(</a:t>
            </a:r>
            <a:r>
              <a:rPr lang="en" i="1" dirty="0"/>
              <a:t>M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do digital signatures use a hash?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signing arbitrarily long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 provide integrity </a:t>
            </a:r>
            <a:r>
              <a:rPr lang="en" i="1" dirty="0"/>
              <a:t>and authenticity</a:t>
            </a:r>
            <a:r>
              <a:rPr lang="en" dirty="0"/>
              <a:t> for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digital signature acts as proof that the private key holder signed H(</a:t>
            </a:r>
            <a:r>
              <a:rPr lang="en" i="1" dirty="0"/>
              <a:t>M</a:t>
            </a:r>
            <a:r>
              <a:rPr lang="en" dirty="0"/>
              <a:t>), so you know that </a:t>
            </a:r>
            <a:r>
              <a:rPr lang="en" i="1" dirty="0"/>
              <a:t>M</a:t>
            </a:r>
            <a:r>
              <a:rPr lang="en" dirty="0"/>
              <a:t> is authentically endorsed by the private key holder</a:t>
            </a:r>
            <a:endParaRPr dirty="0"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Alice chooses </a:t>
            </a:r>
            <a:r>
              <a:rPr lang="en" i="1" dirty="0">
                <a:solidFill>
                  <a:srgbClr val="E69138"/>
                </a:solidFill>
              </a:rPr>
              <a:t>a</a:t>
            </a:r>
            <a:r>
              <a:rPr lang="en" dirty="0"/>
              <a:t> and sends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 chooses </a:t>
            </a:r>
            <a:r>
              <a:rPr lang="en" i="1" dirty="0">
                <a:solidFill>
                  <a:srgbClr val="1155CC"/>
                </a:solidFill>
              </a:rPr>
              <a:t>b</a:t>
            </a:r>
            <a:r>
              <a:rPr lang="en" dirty="0"/>
              <a:t> and sends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Their shared secret is (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= (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=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Diffie-Hellman provides forwards secrecy: Nothing is saved or can be recorded that can ever recover the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Not</a:t>
            </a:r>
            <a:r>
              <a:rPr lang="en" dirty="0"/>
              <a:t> secure against MITM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parties must be online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 not provide authenticity</a:t>
            </a:r>
            <a:endParaRPr dirty="0"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RSA encryption: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nothing special about using </a:t>
            </a:r>
            <a:r>
              <a:rPr lang="en" i="1" dirty="0"/>
              <a:t>e</a:t>
            </a:r>
            <a:r>
              <a:rPr lang="en" dirty="0"/>
              <a:t> first or using </a:t>
            </a:r>
            <a:r>
              <a:rPr lang="en" i="1" dirty="0"/>
              <a:t>d</a:t>
            </a:r>
            <a:r>
              <a:rPr lang="en" dirty="0"/>
              <a:t> first!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we encrypt using </a:t>
            </a:r>
            <a:r>
              <a:rPr lang="en" i="1" dirty="0"/>
              <a:t>d</a:t>
            </a:r>
            <a:r>
              <a:rPr lang="en" dirty="0"/>
              <a:t>, then anyone can “decrypt” using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Given </a:t>
            </a:r>
            <a:r>
              <a:rPr lang="en" i="1" dirty="0"/>
              <a:t>x</a:t>
            </a:r>
            <a:r>
              <a:rPr lang="en" dirty="0"/>
              <a:t> and </a:t>
            </a:r>
            <a:r>
              <a:rPr lang="en" i="1" dirty="0" err="1"/>
              <a:t>x</a:t>
            </a:r>
            <a:r>
              <a:rPr lang="en" i="1" baseline="30000" dirty="0" err="1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can’t recover </a:t>
            </a:r>
            <a:r>
              <a:rPr lang="en" i="1" dirty="0"/>
              <a:t>d</a:t>
            </a:r>
            <a:r>
              <a:rPr lang="en" dirty="0"/>
              <a:t> because of discrete-log problem, so </a:t>
            </a:r>
            <a:r>
              <a:rPr lang="en" i="1" dirty="0"/>
              <a:t>d</a:t>
            </a:r>
            <a:r>
              <a:rPr lang="en" dirty="0"/>
              <a:t> is safe</a:t>
            </a:r>
            <a:endParaRPr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as RSA encryption: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Verify(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</a:t>
            </a:r>
            <a:endParaRPr dirty="0"/>
          </a:p>
          <a:p>
            <a:pPr lvl="1"/>
            <a:r>
              <a:rPr lang="en" dirty="0"/>
              <a:t>Verify that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 ≡ </a:t>
            </a:r>
            <a:r>
              <a:rPr lang="en" i="1" dirty="0" err="1"/>
              <a:t>sig</a:t>
            </a:r>
            <a:r>
              <a:rPr lang="en" i="1" baseline="30000" dirty="0" err="1"/>
              <a:t>e</a:t>
            </a:r>
            <a:r>
              <a:rPr lang="en" dirty="0"/>
              <a:t> mod </a:t>
            </a:r>
            <a:r>
              <a:rPr lang="en" i="1" dirty="0"/>
              <a:t>N = (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  <a:r>
              <a:rPr lang="en-US" i="1" baseline="30000" dirty="0"/>
              <a:t>d*e</a:t>
            </a:r>
            <a:r>
              <a:rPr lang="en-US" dirty="0"/>
              <a:t> mod </a:t>
            </a:r>
            <a:r>
              <a:rPr lang="en-US" i="1" dirty="0"/>
              <a:t>N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baseline="30000" dirty="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DSA Signatures</a:t>
            </a:r>
            <a:endParaRPr dirty="0"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Sony PlayStation 3 (PS3)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rights management (DRM)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Prevent unauthorized code (e.g. pirated software) from running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was designed to only run signed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Signature algorithm: Elliptic-curve DSA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Running alternate operating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had an option to run alternate operating systems (Linux) that was later removed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was catnip to reverse engineers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of the authentication keys used to sign the firmware reused </a:t>
            </a:r>
            <a:r>
              <a:rPr lang="en" i="1" dirty="0"/>
              <a:t>k</a:t>
            </a:r>
            <a:r>
              <a:rPr lang="en" dirty="0"/>
              <a:t> for multiple signatures → security lost!</a:t>
            </a:r>
            <a:endParaRPr dirty="0"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cryptography: Two keys; one undoes the other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encryption: One key encrypts, the other decrypts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 properties similar to 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Produce a pair </a:t>
            </a:r>
            <a:r>
              <a:rPr lang="en" i="1" dirty="0"/>
              <a:t>e</a:t>
            </a:r>
            <a:r>
              <a:rPr lang="en" dirty="0"/>
              <a:t> and </a:t>
            </a:r>
            <a:r>
              <a:rPr lang="en" i="1" dirty="0"/>
              <a:t>d</a:t>
            </a:r>
            <a:r>
              <a:rPr lang="en" dirty="0"/>
              <a:t> such that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Not IND-CPA secure on its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Hybrid encryption: Encrypt a symmetric key, and use the symmetric key to encrypt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signatures: Integrity and authenticity for asymmetric schemes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Same as RSA encryption, but encrypt the hash with the </a:t>
            </a:r>
            <a:r>
              <a:rPr lang="en" i="1" dirty="0"/>
              <a:t>private</a:t>
            </a:r>
            <a:r>
              <a:rPr lang="en" dirty="0"/>
              <a:t> key</a:t>
            </a:r>
            <a:endParaRPr dirty="0"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br>
              <a:rPr lang="en" dirty="0"/>
            </a:br>
            <a:r>
              <a:rPr lang="en" dirty="0"/>
              <a:t>(Asymmetric Key Cryptography)</a:t>
            </a: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1"/>
          </p:nvPr>
        </p:nvSpPr>
        <p:spPr>
          <a:xfrm>
            <a:off x="198499" y="1246824"/>
            <a:ext cx="8822659" cy="195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 cryptography scheme that both parties in the communication use </a:t>
            </a:r>
            <a:r>
              <a:rPr lang="en" sz="2000" b="1" i="1" dirty="0"/>
              <a:t>different</a:t>
            </a:r>
            <a:r>
              <a:rPr lang="en" sz="2000" dirty="0"/>
              <a:t> keys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In public-key schemes, each person has two keys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Public key</a:t>
            </a:r>
            <a:r>
              <a:rPr lang="en-US" dirty="0"/>
              <a:t>: Known to everybody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Private key</a:t>
            </a:r>
            <a:r>
              <a:rPr lang="en-US" dirty="0"/>
              <a:t>: Only known by that person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Keys come in pairs: every public key corresponds to one private key (mathematically related)</a:t>
            </a:r>
          </a:p>
        </p:txBody>
      </p:sp>
      <p:sp>
        <p:nvSpPr>
          <p:cNvPr id="572" name="Google Shape;57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73" name="Google Shape;573;p6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Alice</a:t>
            </a:r>
            <a:endParaRPr dirty="0"/>
          </a:p>
        </p:txBody>
      </p:sp>
      <p:sp>
        <p:nvSpPr>
          <p:cNvPr id="589" name="Google Shape;589;p6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90" name="Google Shape;590;p6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Insecure Channel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E4C4A-B3A9-747A-B502-D7BD851CCA79}"/>
              </a:ext>
            </a:extLst>
          </p:cNvPr>
          <p:cNvGrpSpPr/>
          <p:nvPr/>
        </p:nvGrpSpPr>
        <p:grpSpPr>
          <a:xfrm>
            <a:off x="3506365" y="3606742"/>
            <a:ext cx="831732" cy="579867"/>
            <a:chOff x="1265818" y="3280883"/>
            <a:chExt cx="831732" cy="579867"/>
          </a:xfrm>
        </p:grpSpPr>
        <p:sp>
          <p:nvSpPr>
            <p:cNvPr id="2" name="Google Shape;576;p62">
              <a:extLst>
                <a:ext uri="{FF2B5EF4-FFF2-40B4-BE49-F238E27FC236}">
                  <a16:creationId xmlns:a16="http://schemas.microsoft.com/office/drawing/2014/main" id="{DB7C376B-BA03-D3EE-FE99-BDD2D8D5B781}"/>
                </a:ext>
              </a:extLst>
            </p:cNvPr>
            <p:cNvSpPr/>
            <p:nvPr/>
          </p:nvSpPr>
          <p:spPr>
            <a:xfrm>
              <a:off x="1435192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E5A7FB-F209-97F7-9B4E-DD4343037D43}"/>
                </a:ext>
              </a:extLst>
            </p:cNvPr>
            <p:cNvSpPr txBox="1"/>
            <p:nvPr/>
          </p:nvSpPr>
          <p:spPr>
            <a:xfrm>
              <a:off x="1265818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D135D8-1168-B3BA-7B1C-5FA9F403491B}"/>
              </a:ext>
            </a:extLst>
          </p:cNvPr>
          <p:cNvGrpSpPr/>
          <p:nvPr/>
        </p:nvGrpSpPr>
        <p:grpSpPr>
          <a:xfrm>
            <a:off x="2128756" y="3280883"/>
            <a:ext cx="887845" cy="579866"/>
            <a:chOff x="2128756" y="3280883"/>
            <a:chExt cx="887845" cy="579866"/>
          </a:xfrm>
        </p:grpSpPr>
        <p:sp>
          <p:nvSpPr>
            <p:cNvPr id="576" name="Google Shape;576;p62"/>
            <p:cNvSpPr/>
            <p:nvPr/>
          </p:nvSpPr>
          <p:spPr>
            <a:xfrm>
              <a:off x="2309950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143CAA-66E5-0D22-C489-06F5D91786D7}"/>
                </a:ext>
              </a:extLst>
            </p:cNvPr>
            <p:cNvSpPr txBox="1"/>
            <p:nvPr/>
          </p:nvSpPr>
          <p:spPr>
            <a:xfrm>
              <a:off x="2128756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E4A2F0-564B-B8AB-E1C4-CD7F73E29AD6}"/>
              </a:ext>
            </a:extLst>
          </p:cNvPr>
          <p:cNvGrpSpPr/>
          <p:nvPr/>
        </p:nvGrpSpPr>
        <p:grpSpPr>
          <a:xfrm>
            <a:off x="4544484" y="4212352"/>
            <a:ext cx="846302" cy="564024"/>
            <a:chOff x="5683164" y="3296726"/>
            <a:chExt cx="846302" cy="564024"/>
          </a:xfrm>
        </p:grpSpPr>
        <p:sp>
          <p:nvSpPr>
            <p:cNvPr id="6" name="Google Shape;576;p62">
              <a:extLst>
                <a:ext uri="{FF2B5EF4-FFF2-40B4-BE49-F238E27FC236}">
                  <a16:creationId xmlns:a16="http://schemas.microsoft.com/office/drawing/2014/main" id="{92281EF2-4DE2-7100-69CC-5EBD1220DDBD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F3389-67BF-041B-AE63-CE8D59E86745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300EE-FB76-1B37-780B-FC6FBCE7AC5E}"/>
              </a:ext>
            </a:extLst>
          </p:cNvPr>
          <p:cNvGrpSpPr/>
          <p:nvPr/>
        </p:nvGrpSpPr>
        <p:grpSpPr>
          <a:xfrm>
            <a:off x="6557060" y="3293236"/>
            <a:ext cx="891457" cy="567513"/>
            <a:chOff x="6557060" y="3293236"/>
            <a:chExt cx="891457" cy="567513"/>
          </a:xfrm>
        </p:grpSpPr>
        <p:sp>
          <p:nvSpPr>
            <p:cNvPr id="5" name="Google Shape;576;p62">
              <a:extLst>
                <a:ext uri="{FF2B5EF4-FFF2-40B4-BE49-F238E27FC236}">
                  <a16:creationId xmlns:a16="http://schemas.microsoft.com/office/drawing/2014/main" id="{818C65ED-CF63-3863-AB36-69F7BE6F3004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8C948A-BAF8-B1C2-C998-13D1AF9044D5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1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number theory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Examples: Modular arithmetic, factoring, discrete logarithm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(uses XORs and bit-shifts)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Messages are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(messages are bit strings)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Benefit: No longer need to assume that Alice and Bob already share a secret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Drawback: Much slower than symmetric-key cryptography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theory calculations are much slower than XORs and bit-shifts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Confidentiality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 the message with his private key</a:t>
            </a:r>
          </a:p>
          <a:p>
            <a:r>
              <a:rPr lang="en-US" dirty="0"/>
              <a:t>Who can perform the encryption? i.e., send messages to Bob</a:t>
            </a:r>
          </a:p>
          <a:p>
            <a:pPr lvl="1"/>
            <a:r>
              <a:rPr lang="en-US" dirty="0"/>
              <a:t>Anyone, because Bob’s public key is public</a:t>
            </a:r>
          </a:p>
          <a:p>
            <a:r>
              <a:rPr lang="en-US" dirty="0"/>
              <a:t>Who can perform the decryption? i.e., see the message for Bob</a:t>
            </a:r>
          </a:p>
          <a:p>
            <a:pPr lvl="1"/>
            <a:r>
              <a:rPr lang="en-US" dirty="0"/>
              <a:t>Only Bob, with his private key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Integrity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Alice’s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Mallory intercepts the message, changes it into another message encrypted with Bob’s public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his private key, cannot tell if it’s from Alice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34503" y="4165967"/>
            <a:ext cx="1135200" cy="47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Plaintext</a:t>
            </a:r>
            <a:endParaRPr dirty="0"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6819400" y="4401017"/>
            <a:ext cx="615103" cy="58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5" name="Google Shape;580;p62">
            <a:extLst>
              <a:ext uri="{FF2B5EF4-FFF2-40B4-BE49-F238E27FC236}">
                <a16:creationId xmlns:a16="http://schemas.microsoft.com/office/drawing/2014/main" id="{53F83181-116B-B806-10CB-E7FAF5A0B648}"/>
              </a:ext>
            </a:extLst>
          </p:cNvPr>
          <p:cNvSpPr/>
          <p:nvPr/>
        </p:nvSpPr>
        <p:spPr>
          <a:xfrm>
            <a:off x="3922400" y="4171700"/>
            <a:ext cx="1135200" cy="470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4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3" grpId="0" animBg="1"/>
      <p:bldP spid="15" grpId="0" animBg="1"/>
      <p:bldP spid="5" grpId="1" animBg="1"/>
    </p:bld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4007</Words>
  <Application>Microsoft Macintosh PowerPoint</Application>
  <PresentationFormat>On-screen Show (16:9)</PresentationFormat>
  <Paragraphs>518</Paragraphs>
  <Slides>47</Slides>
  <Notes>47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inherit</vt:lpstr>
      <vt:lpstr>STIXGeneral-Italic</vt:lpstr>
      <vt:lpstr>STIXGeneral-Regular</vt:lpstr>
      <vt:lpstr>Arial</vt:lpstr>
      <vt:lpstr>Nunito</vt:lpstr>
      <vt:lpstr>CS 161</vt:lpstr>
      <vt:lpstr>Public-Key Encryption and Digital Signatures</vt:lpstr>
      <vt:lpstr>Announcements</vt:lpstr>
      <vt:lpstr>PRNGs: Summary</vt:lpstr>
      <vt:lpstr>Summary: Diffie-Hellman Key Exchange</vt:lpstr>
      <vt:lpstr>Public-Key Cryptography (Asymmetric Key Cryptography)</vt:lpstr>
      <vt:lpstr>Public-Key Cryptography</vt:lpstr>
      <vt:lpstr>Public-Key Cryptography</vt:lpstr>
      <vt:lpstr>Public-Key Cryptography for Confidentiality </vt:lpstr>
      <vt:lpstr>Public-Key Cryptography for Integrity </vt:lpstr>
      <vt:lpstr>Public-Key Cryptography for Integrity </vt:lpstr>
      <vt:lpstr>Public-Key Cryptography</vt:lpstr>
      <vt:lpstr>Public-Key Encryption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52</cp:revision>
  <dcterms:modified xsi:type="dcterms:W3CDTF">2023-09-11T17:48:11Z</dcterms:modified>
</cp:coreProperties>
</file>