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7"/>
  </p:notesMasterIdLst>
  <p:sldIdLst>
    <p:sldId id="256" r:id="rId2"/>
    <p:sldId id="298" r:id="rId3"/>
    <p:sldId id="257" r:id="rId4"/>
    <p:sldId id="258" r:id="rId5"/>
    <p:sldId id="259" r:id="rId6"/>
    <p:sldId id="301" r:id="rId7"/>
    <p:sldId id="260" r:id="rId8"/>
    <p:sldId id="261" r:id="rId9"/>
    <p:sldId id="262" r:id="rId10"/>
    <p:sldId id="263" r:id="rId11"/>
    <p:sldId id="30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03"/>
  </p:normalViewPr>
  <p:slideViewPr>
    <p:cSldViewPr snapToGrid="0">
      <p:cViewPr varScale="1">
        <p:scale>
          <a:sx n="206" d="100"/>
          <a:sy n="206" d="100"/>
        </p:scale>
        <p:origin x="200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13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ac643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ac643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Feistel network)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1619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573;p62">
            <a:extLst>
              <a:ext uri="{FF2B5EF4-FFF2-40B4-BE49-F238E27FC236}">
                <a16:creationId xmlns:a16="http://schemas.microsoft.com/office/drawing/2014/main" id="{CBD36259-6D84-EA5E-9510-7D3CF0BD7866}"/>
              </a:ext>
            </a:extLst>
          </p:cNvPr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4;p62">
            <a:extLst>
              <a:ext uri="{FF2B5EF4-FFF2-40B4-BE49-F238E27FC236}">
                <a16:creationId xmlns:a16="http://schemas.microsoft.com/office/drawing/2014/main" id="{AD9D2D36-526E-8524-F8CC-03FBB89F77FB}"/>
              </a:ext>
            </a:extLst>
          </p:cNvPr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5;p62">
            <a:extLst>
              <a:ext uri="{FF2B5EF4-FFF2-40B4-BE49-F238E27FC236}">
                <a16:creationId xmlns:a16="http://schemas.microsoft.com/office/drawing/2014/main" id="{DD0C34ED-37C5-0A5F-81B8-7C0A17F72C08}"/>
              </a:ext>
            </a:extLst>
          </p:cNvPr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sp>
        <p:nvSpPr>
          <p:cNvPr id="5" name="Google Shape;576;p62">
            <a:extLst>
              <a:ext uri="{FF2B5EF4-FFF2-40B4-BE49-F238E27FC236}">
                <a16:creationId xmlns:a16="http://schemas.microsoft.com/office/drawing/2014/main" id="{C90E319D-2DDC-FBFB-FE68-0D1478BF350F}"/>
              </a:ext>
            </a:extLst>
          </p:cNvPr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</a:t>
            </a:r>
            <a:endParaRPr dirty="0"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1D6EF37E-1BD2-F0C2-8E98-475186506CB4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cxnSp>
        <p:nvCxnSpPr>
          <p:cNvPr id="7" name="Google Shape;578;p62">
            <a:extLst>
              <a:ext uri="{FF2B5EF4-FFF2-40B4-BE49-F238E27FC236}">
                <a16:creationId xmlns:a16="http://schemas.microsoft.com/office/drawing/2014/main" id="{A10F5427-BD33-DE67-E13F-6C7E1C45052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DEDBEEC-A7CC-66C2-9A33-78E62C88A665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D63F8DCF-77D9-CA06-23A0-1287DCBE6B17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6B2AAC0B-FB50-B1A0-B4E9-E6C1A4ADB46B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1DF180A2-2AFB-42EC-F83E-4AE6A3890B1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4;p62">
            <a:extLst>
              <a:ext uri="{FF2B5EF4-FFF2-40B4-BE49-F238E27FC236}">
                <a16:creationId xmlns:a16="http://schemas.microsoft.com/office/drawing/2014/main" id="{09E8D67F-2789-BE04-AAFA-C1858D687DCB}"/>
              </a:ext>
            </a:extLst>
          </p:cNvPr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20C3E378-B8EF-2FDF-7206-BA35F7F3BF62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A6A5E83B-E973-1780-417E-F2FF4140AD6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3F395935-BF71-88A8-AAF6-F9C9E65AEAA0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C4543713-FE58-3C8A-4F68-90C2371A7E0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88;p62">
            <a:extLst>
              <a:ext uri="{FF2B5EF4-FFF2-40B4-BE49-F238E27FC236}">
                <a16:creationId xmlns:a16="http://schemas.microsoft.com/office/drawing/2014/main" id="{4F5BEB51-79DC-CB3D-7AC1-A260DADFF72B}"/>
              </a:ext>
            </a:extLst>
          </p:cNvPr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8" name="Google Shape;589;p62">
            <a:extLst>
              <a:ext uri="{FF2B5EF4-FFF2-40B4-BE49-F238E27FC236}">
                <a16:creationId xmlns:a16="http://schemas.microsoft.com/office/drawing/2014/main" id="{A6D2EFA3-A7BD-378C-5F53-1382AA9B1327}"/>
              </a:ext>
            </a:extLst>
          </p:cNvPr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9" name="Google Shape;590;p62">
            <a:extLst>
              <a:ext uri="{FF2B5EF4-FFF2-40B4-BE49-F238E27FC236}">
                <a16:creationId xmlns:a16="http://schemas.microsoft.com/office/drawing/2014/main" id="{5980B001-9832-468D-8016-A4A66729DE23}"/>
              </a:ext>
            </a:extLst>
          </p:cNvPr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218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Decrypting a ciphertext should result in the message that was originally encrypted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</a:t>
            </a:r>
            <a:r>
              <a:rPr lang="en" i="1" dirty="0"/>
              <a:t>M</a:t>
            </a:r>
            <a:r>
              <a:rPr lang="en" dirty="0"/>
              <a:t>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Encryption/decryption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Similar to IND-CPA, but Alice (the challenger) just gives Eve (the adversary) the public key, and Eve doesn’t request encryptions, except for the pair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sz="900" dirty="0"/>
              <a:t>1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don’t need to worry about this game (it’s called “semantic security”)</a:t>
            </a:r>
            <a:endParaRPr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573;p62">
            <a:extLst>
              <a:ext uri="{FF2B5EF4-FFF2-40B4-BE49-F238E27FC236}">
                <a16:creationId xmlns:a16="http://schemas.microsoft.com/office/drawing/2014/main" id="{7E9A5FD5-B52A-3EB4-DE25-8C5ADDF0DC46}"/>
              </a:ext>
            </a:extLst>
          </p:cNvPr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74;p62">
            <a:extLst>
              <a:ext uri="{FF2B5EF4-FFF2-40B4-BE49-F238E27FC236}">
                <a16:creationId xmlns:a16="http://schemas.microsoft.com/office/drawing/2014/main" id="{361A8F60-F314-AAF9-5D4B-0E4A3BA863C4}"/>
              </a:ext>
            </a:extLst>
          </p:cNvPr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75;p62">
            <a:extLst>
              <a:ext uri="{FF2B5EF4-FFF2-40B4-BE49-F238E27FC236}">
                <a16:creationId xmlns:a16="http://schemas.microsoft.com/office/drawing/2014/main" id="{6F83007E-49BA-8065-686B-47DAC83CCC8B}"/>
              </a:ext>
            </a:extLst>
          </p:cNvPr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sp>
        <p:nvSpPr>
          <p:cNvPr id="5" name="Google Shape;576;p62">
            <a:extLst>
              <a:ext uri="{FF2B5EF4-FFF2-40B4-BE49-F238E27FC236}">
                <a16:creationId xmlns:a16="http://schemas.microsoft.com/office/drawing/2014/main" id="{3F5D8D25-1EB3-C22A-3AFC-A5C10FAD5932}"/>
              </a:ext>
            </a:extLst>
          </p:cNvPr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</a:t>
            </a:r>
            <a:endParaRPr dirty="0"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120173D3-224C-DD5D-0276-5CF8EC1CA428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cxnSp>
        <p:nvCxnSpPr>
          <p:cNvPr id="7" name="Google Shape;578;p62">
            <a:extLst>
              <a:ext uri="{FF2B5EF4-FFF2-40B4-BE49-F238E27FC236}">
                <a16:creationId xmlns:a16="http://schemas.microsoft.com/office/drawing/2014/main" id="{9E04001E-94BA-2BA2-401E-ACF582F5E97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677B4583-5054-E20A-7547-F10D11779B68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8887BACA-22EF-13EB-C3D8-1496DF332639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0DA7CE8F-6FD8-91AD-8AAD-23183C78E43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13F0E0E9-71B0-E124-7CB3-4B2A0A3429B8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4;p62">
            <a:extLst>
              <a:ext uri="{FF2B5EF4-FFF2-40B4-BE49-F238E27FC236}">
                <a16:creationId xmlns:a16="http://schemas.microsoft.com/office/drawing/2014/main" id="{E04FCEE4-9225-F7DC-0C6F-0532FB8A1CD3}"/>
              </a:ext>
            </a:extLst>
          </p:cNvPr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AB41F2B-B5F6-99EF-22C0-75E38A55F31C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DEDB3A6-61F1-A2FD-D797-365B5BC64C9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44488DAD-E083-53AE-565A-647B95A044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69F6D8AB-A8D8-126A-5450-4A1EDB3F6BF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88;p62">
            <a:extLst>
              <a:ext uri="{FF2B5EF4-FFF2-40B4-BE49-F238E27FC236}">
                <a16:creationId xmlns:a16="http://schemas.microsoft.com/office/drawing/2014/main" id="{9F8AE9CE-7CB9-83CC-4C46-9D2C31431BAB}"/>
              </a:ext>
            </a:extLst>
          </p:cNvPr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8" name="Google Shape;589;p62">
            <a:extLst>
              <a:ext uri="{FF2B5EF4-FFF2-40B4-BE49-F238E27FC236}">
                <a16:creationId xmlns:a16="http://schemas.microsoft.com/office/drawing/2014/main" id="{A6ADF1C9-19D7-10F1-9EC3-1BFC2ACD4915}"/>
              </a:ext>
            </a:extLst>
          </p:cNvPr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9" name="Google Shape;590;p62">
            <a:extLst>
              <a:ext uri="{FF2B5EF4-FFF2-40B4-BE49-F238E27FC236}">
                <a16:creationId xmlns:a16="http://schemas.microsoft.com/office/drawing/2014/main" id="{54E5D2B8-40FB-54CB-779D-B5642473154E}"/>
              </a:ext>
            </a:extLst>
          </p:cNvPr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2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6802593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4327">
              <a:buSzPct val="100000"/>
            </a:pPr>
            <a:r>
              <a:rPr lang="en-US" dirty="0"/>
              <a:t>Assignment 1 due today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Assignment 2 release later today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Due Sep.26th 11:59 PM EST</a:t>
            </a:r>
          </a:p>
          <a:p>
            <a:pPr lvl="2" indent="-334327">
              <a:buSzPct val="100000"/>
              <a:buFont typeface="Arial"/>
              <a:buChar char="●"/>
            </a:pPr>
            <a:endParaRPr lang="en-US" dirty="0"/>
          </a:p>
          <a:p>
            <a:pPr indent="-334327">
              <a:buSzPct val="100000"/>
            </a:pPr>
            <a:r>
              <a:rPr lang="en-US" dirty="0"/>
              <a:t>Midterm</a:t>
            </a:r>
          </a:p>
          <a:p>
            <a:pPr lvl="1" indent="-334327">
              <a:buSzPct val="100000"/>
            </a:pPr>
            <a:r>
              <a:rPr lang="en-US" dirty="0"/>
              <a:t>Open book with internet access</a:t>
            </a:r>
          </a:p>
          <a:p>
            <a:pPr lvl="1" indent="-334327">
              <a:buSzPct val="100000"/>
            </a:pPr>
            <a:r>
              <a:rPr lang="en-US" dirty="0"/>
              <a:t>Sep.28</a:t>
            </a:r>
            <a:r>
              <a:rPr lang="en-US" baseline="30000" dirty="0"/>
              <a:t>th</a:t>
            </a:r>
            <a:endParaRPr lang="en-US" dirty="0"/>
          </a:p>
          <a:p>
            <a:pPr lvl="1" indent="-334327">
              <a:buSzPct val="100000"/>
            </a:pPr>
            <a:r>
              <a:rPr lang="en-US" dirty="0"/>
              <a:t>Cover all lectures before Midterm</a:t>
            </a:r>
          </a:p>
          <a:p>
            <a:pPr marL="580073" lvl="1" indent="0">
              <a:buSzPct val="100000"/>
              <a:buNone/>
            </a:pP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N</a:t>
            </a:r>
            <a:r>
              <a:rPr lang="en" dirty="0"/>
              <a:t> is usually between 2048 bits and 4096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relatively prime to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Algorithm: Extended Euclid’s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C</a:t>
            </a:r>
            <a:r>
              <a:rPr lang="en" i="1" baseline="30000"/>
              <a:t>d</a:t>
            </a:r>
            <a:r>
              <a:rPr lang="en"/>
              <a:t> = (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all out-of-scope CS 70 knowledge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RSA problem</a:t>
            </a:r>
            <a:r>
              <a:rPr lang="en"/>
              <a:t>: Given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C</a:t>
            </a:r>
            <a:r>
              <a:rPr lang="en"/>
              <a:t> =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it is hard to find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lang="en" i="1"/>
              <a:t>N</a:t>
            </a:r>
            <a:r>
              <a:rPr lang="en"/>
              <a:t>, you can recover </a:t>
            </a:r>
            <a:r>
              <a:rPr lang="en" i="1"/>
              <a:t>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lang="en" i="1"/>
              <a:t>N</a:t>
            </a:r>
            <a:r>
              <a:rPr lang="en"/>
              <a:t>, but unknown whether there is an easier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It’s deterministic. No randomness was used at any point!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a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a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b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c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e</a:t>
            </a:r>
            <a:r>
              <a:rPr lang="en"/>
              <a:t> leaks information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Optimal asymmetric encryption padding</a:t>
            </a:r>
            <a:r>
              <a:rPr lang="en"/>
              <a:t> (</a:t>
            </a:r>
            <a:r>
              <a:rPr lang="en" b="1"/>
              <a:t>OAEP</a:t>
            </a:r>
            <a:r>
              <a:rPr lang="en"/>
              <a:t>): A variation of RSA that introduces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hash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/>
              <a:t> can only be 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</a:t>
            </a:r>
            <a:r>
              <a:rPr lang="en"/>
              <a:t> produces a (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lang="en" i="1"/>
              <a:t>H</a:t>
            </a:r>
            <a:r>
              <a:rPr lang="en"/>
              <a:t> produces a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lang="en" i="1"/>
              <a:t>M</a:t>
            </a:r>
            <a:r>
              <a:rPr lang="en"/>
              <a:t> with </a:t>
            </a: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lang="en" i="1"/>
              <a:t>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X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|| 00...0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Y</a:t>
            </a:r>
            <a:r>
              <a:rPr lang="en"/>
              <a:t> = </a:t>
            </a:r>
            <a:r>
              <a:rPr lang="en" i="1"/>
              <a:t>r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lang="en" i="1"/>
              <a:t>X</a:t>
            </a:r>
            <a:r>
              <a:rPr lang="en"/>
              <a:t> || </a:t>
            </a:r>
            <a:r>
              <a:rPr lang="en" i="1"/>
              <a:t>Y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Hybrid encryption</a:t>
            </a:r>
            <a:r>
              <a:rPr lang="en"/>
              <a:t>: Encrypt data under a randomly generated key </a:t>
            </a:r>
            <a:r>
              <a:rPr lang="en" i="1"/>
              <a:t>K</a:t>
            </a:r>
            <a:r>
              <a:rPr lang="en"/>
              <a:t> using symmetric encryption, and encrypt </a:t>
            </a:r>
            <a:r>
              <a:rPr lang="en" i="1"/>
              <a:t>K</a:t>
            </a:r>
            <a:r>
              <a:rPr lang="en"/>
              <a:t> using asymmetric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verify (public) key, and </a:t>
            </a:r>
            <a:r>
              <a:rPr lang="en" i="1"/>
              <a:t>SK</a:t>
            </a:r>
            <a:r>
              <a:rPr lang="en"/>
              <a:t> is the signing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sig</a:t>
            </a:r>
            <a:r>
              <a:rPr lang="en"/>
              <a:t>: Sign the message </a:t>
            </a:r>
            <a:r>
              <a:rPr lang="en" i="1"/>
              <a:t>M</a:t>
            </a:r>
            <a:r>
              <a:rPr lang="en"/>
              <a:t> using the signing key </a:t>
            </a:r>
            <a:r>
              <a:rPr lang="en" i="1"/>
              <a:t>SK</a:t>
            </a:r>
            <a:r>
              <a:rPr lang="en"/>
              <a:t> to produce the signature </a:t>
            </a:r>
            <a:r>
              <a:rPr lang="en" i="1"/>
              <a:t>sig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 → {0, 1}: Verify the signature </a:t>
            </a:r>
            <a:r>
              <a:rPr lang="en" i="1"/>
              <a:t>sig</a:t>
            </a:r>
            <a:r>
              <a:rPr lang="en"/>
              <a:t> on message </a:t>
            </a:r>
            <a:r>
              <a:rPr lang="en" i="1"/>
              <a:t>M</a:t>
            </a:r>
            <a:r>
              <a:rPr lang="en"/>
              <a:t> using the verify key </a:t>
            </a:r>
            <a:r>
              <a:rPr lang="en" i="1"/>
              <a:t>PK</a:t>
            </a:r>
            <a:r>
              <a:rPr lang="en"/>
              <a:t> and output 1 if valid and 0 if invalid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1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Signing/verifying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lang="en" i="1"/>
              <a:t>M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lang="en" i="1"/>
              <a:t>and authenticity</a:t>
            </a:r>
            <a:r>
              <a:rPr lang="en"/>
              <a:t> for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lang="en" i="1"/>
              <a:t>M</a:t>
            </a:r>
            <a:r>
              <a:rPr lang="en"/>
              <a:t>), so you know that </a:t>
            </a:r>
            <a:r>
              <a:rPr lang="en" i="1"/>
              <a:t>M</a:t>
            </a:r>
            <a:r>
              <a:rPr lang="en"/>
              <a:t> is authentically endorsed by the private key holder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≡ </a:t>
            </a:r>
            <a:r>
              <a:rPr lang="en" i="1"/>
              <a:t>sig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lang="en" i="1"/>
              <a:t>removing</a:t>
            </a:r>
            <a:r>
              <a:rPr lang="en"/>
              <a:t> Linux from a device”)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lang="en" i="1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605689" cy="1080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A cryptography scheme that both parties have </a:t>
            </a:r>
            <a:r>
              <a:rPr lang="en" sz="2400" b="1" i="1" dirty="0"/>
              <a:t>different</a:t>
            </a:r>
            <a:r>
              <a:rPr lang="en" sz="2400" dirty="0"/>
              <a:t> keys</a:t>
            </a:r>
            <a:endParaRPr sz="1600" dirty="0"/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2"/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sp>
        <p:nvSpPr>
          <p:cNvPr id="576" name="Google Shape;576;p62"/>
          <p:cNvSpPr/>
          <p:nvPr/>
        </p:nvSpPr>
        <p:spPr>
          <a:xfrm>
            <a:off x="2309950" y="3390650"/>
            <a:ext cx="8369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 err="1"/>
              <a:t>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577" name="Google Shape;577;p62"/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</p:txBody>
      </p:sp>
      <p:cxnSp>
        <p:nvCxnSpPr>
          <p:cNvPr id="579" name="Google Shape;579;p62"/>
          <p:cNvCxnSpPr>
            <a:cxnSpLocks/>
            <a:endCxn id="577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62"/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581" name="Google Shape;581;p62"/>
          <p:cNvCxnSpPr>
            <a:cxnSpLocks/>
            <a:stCxn id="577" idx="3"/>
            <a:endCxn id="580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62"/>
          <p:cNvCxnSpPr>
            <a:cxnSpLocks/>
            <a:stCxn id="580" idx="3"/>
            <a:endCxn id="58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4" name="Google Shape;584;p62"/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583" name="Google Shape;583;p62"/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585" name="Google Shape;585;p62"/>
          <p:cNvCxnSpPr>
            <a:cxnSpLocks/>
            <a:stCxn id="584" idx="2"/>
            <a:endCxn id="58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6" name="Google Shape;586;p62"/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587" name="Google Shape;587;p62"/>
          <p:cNvCxnSpPr>
            <a:cxnSpLocks/>
            <a:stCxn id="583" idx="3"/>
            <a:endCxn id="586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  <p:sp>
        <p:nvSpPr>
          <p:cNvPr id="2" name="Google Shape;576;p62">
            <a:extLst>
              <a:ext uri="{FF2B5EF4-FFF2-40B4-BE49-F238E27FC236}">
                <a16:creationId xmlns:a16="http://schemas.microsoft.com/office/drawing/2014/main" id="{DB7C376B-BA03-D3EE-FE99-BDD2D8D5B781}"/>
              </a:ext>
            </a:extLst>
          </p:cNvPr>
          <p:cNvSpPr/>
          <p:nvPr/>
        </p:nvSpPr>
        <p:spPr>
          <a:xfrm>
            <a:off x="1435192" y="3390650"/>
            <a:ext cx="672846" cy="47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tx1"/>
                </a:solidFill>
              </a:rPr>
              <a:t>Secretkey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 animBg="1"/>
      <p:bldP spid="584" grpId="0" animBg="1"/>
      <p:bldP spid="5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public-key schemes, each person has two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Known to everybody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</a:t>
            </a:r>
            <a:r>
              <a:rPr lang="en" dirty="0"/>
              <a:t>: Only known by that person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Keys come in pairs: every public key corresponds to one private key (mathematically related)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name="adj1" fmla="val 4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3169</Words>
  <Application>Microsoft Macintosh PowerPoint</Application>
  <PresentationFormat>On-screen Show (16:9)</PresentationFormat>
  <Paragraphs>411</Paragraphs>
  <Slides>45</Slides>
  <Notes>45</Notes>
  <HiddenSlides>6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Arial</vt:lpstr>
      <vt:lpstr>CS 161</vt:lpstr>
      <vt:lpstr>Public-Key Encryption and Digital Signatures</vt:lpstr>
      <vt:lpstr>Announcements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Encryption</vt:lpstr>
      <vt:lpstr>Public-Key Encryption</vt:lpstr>
      <vt:lpstr>Public-Key Encryption: Definition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17</cp:revision>
  <dcterms:modified xsi:type="dcterms:W3CDTF">2023-09-11T11:52:43Z</dcterms:modified>
</cp:coreProperties>
</file>