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703"/>
  </p:normalViewPr>
  <p:slideViewPr>
    <p:cSldViewPr snapToGrid="0">
      <p:cViewPr varScale="1">
        <p:scale>
          <a:sx n="206" d="100"/>
          <a:sy n="206" d="100"/>
        </p:scale>
        <p:origin x="104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just 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ba61734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ba61734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ba617344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ba61734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ba617344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ba61734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Revealed inadvertently by Struck and analyzed by Matt Blaze</a:t>
            </a:r>
            <a:endParaRPr/>
          </a:p>
          <a:p>
            <a:pPr marL="0" lvl="0" indent="0" algn="l" rtl="0">
              <a:spcBef>
                <a:spcPts val="0"/>
              </a:spcBef>
              <a:spcAft>
                <a:spcPts val="0"/>
              </a:spcAft>
              <a:buNone/>
            </a:pPr>
            <a:endParaRPr/>
          </a:p>
          <a:p>
            <a:pPr marL="0" lvl="0" indent="0" algn="l" rtl="0">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ba61734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ba61734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ba617344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ba61734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a617344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a617344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a617344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a61734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a617344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a61734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a617344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a617344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Juniper: "But we did it safely, we used a different Q"</a:t>
            </a:r>
            <a:endParaRPr/>
          </a:p>
          <a:p>
            <a:pPr marL="0" lvl="0" indent="0" algn="l" rtl="0">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marL="0" lvl="0" indent="0" algn="l" rtl="0">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marL="0" lvl="0" indent="0" algn="l" rtl="0">
              <a:spcBef>
                <a:spcPts val="0"/>
              </a:spcBef>
              <a:spcAft>
                <a:spcPts val="0"/>
              </a:spcAft>
              <a:buClr>
                <a:schemeClr val="dk1"/>
              </a:buClr>
              <a:buSzPts val="1100"/>
              <a:buFont typeface="Arial"/>
              <a:buNone/>
            </a:pPr>
            <a:r>
              <a:rPr lang="en"/>
              <a:t>Sometime later, someone else goes: "Hey, let’s add an SSH backdoor"</a:t>
            </a:r>
            <a:endParaRPr/>
          </a:p>
          <a:p>
            <a:pPr marL="0" lvl="0" indent="0" algn="l" rtl="0">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marL="0" lvl="0" indent="0" algn="l" rtl="0">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a617344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a617344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ba617344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ba617344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ba6173444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5ba617344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Telegram quotes</a:t>
            </a:r>
            <a:endParaRPr/>
          </a:p>
          <a:p>
            <a:pPr marL="0" lvl="0" indent="0" algn="l" rtl="0">
              <a:spcBef>
                <a:spcPts val="0"/>
              </a:spcBef>
              <a:spcAft>
                <a:spcPts val="0"/>
              </a:spcAft>
              <a:buNone/>
            </a:pPr>
            <a:r>
              <a:rPr lang="en"/>
              <a:t>"It's like someone who had never seen cake but heard it described tried to bake one. With thumbtacks and iron filings." ~Matthew D. Green</a:t>
            </a:r>
            <a:endParaRPr/>
          </a:p>
          <a:p>
            <a:pPr marL="0" lvl="0" indent="0" algn="l" rtl="0">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6395d630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6395d630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395d630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395d630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6395d63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6395d63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6395d63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6395d63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actually used an off-the-shelf tool instead of their own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395d630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395d630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6395d6305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6395d630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https://twitter.com/ncweaver/status/1175518694534860800</a:t>
            </a:r>
            <a:r>
              <a:rPr lang="e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Certificate</a:t>
            </a:r>
            <a:r>
              <a:rPr lang="en"/>
              <a:t>: A signed endorsement of someone’s public key</a:t>
            </a:r>
            <a:endParaRPr/>
          </a:p>
          <a:p>
            <a:pPr marL="914400" lvl="1" indent="-317500" algn="l" rtl="0">
              <a:spcBef>
                <a:spcPts val="0"/>
              </a:spcBef>
              <a:spcAft>
                <a:spcPts val="0"/>
              </a:spcAft>
              <a:buSzPts val="1400"/>
              <a:buChar char="○"/>
            </a:pPr>
            <a:r>
              <a:rPr lang="en"/>
              <a:t>A certificate contains at least two things: The </a:t>
            </a:r>
            <a:r>
              <a:rPr lang="en" b="1"/>
              <a:t>identity</a:t>
            </a:r>
            <a:r>
              <a:rPr lang="en"/>
              <a:t> of the person, and the </a:t>
            </a:r>
            <a:r>
              <a:rPr lang="en" b="1"/>
              <a:t>key</a:t>
            </a:r>
            <a:endParaRPr/>
          </a:p>
          <a:p>
            <a:pPr marL="457200" lvl="0" indent="-342900" algn="l" rtl="0">
              <a:spcBef>
                <a:spcPts val="0"/>
              </a:spcBef>
              <a:spcAft>
                <a:spcPts val="0"/>
              </a:spcAft>
              <a:buSzPts val="1800"/>
              <a:buChar char="●"/>
            </a:pPr>
            <a:r>
              <a:rPr lang="en"/>
              <a:t>Abbreviated notation</a:t>
            </a:r>
            <a:endParaRPr/>
          </a:p>
          <a:p>
            <a:pPr marL="914400" lvl="1" indent="-317500" algn="l" rtl="0">
              <a:spcBef>
                <a:spcPts val="0"/>
              </a:spcBef>
              <a:spcAft>
                <a:spcPts val="0"/>
              </a:spcAft>
              <a:buSzPts val="1400"/>
              <a:buChar char="○"/>
            </a:pPr>
            <a:r>
              <a:rPr lang="en"/>
              <a:t>Encryption under a public key </a:t>
            </a:r>
            <a:r>
              <a:rPr lang="en" i="1"/>
              <a:t>PK</a:t>
            </a:r>
            <a:r>
              <a:rPr lang="en"/>
              <a:t>: {“Message”}</a:t>
            </a:r>
            <a:r>
              <a:rPr lang="en" sz="1000" i="1"/>
              <a:t>PK</a:t>
            </a:r>
            <a:endParaRPr sz="1500"/>
          </a:p>
          <a:p>
            <a:pPr marL="914400" lvl="1" indent="-317500" algn="l" rtl="0">
              <a:spcBef>
                <a:spcPts val="0"/>
              </a:spcBef>
              <a:spcAft>
                <a:spcPts val="0"/>
              </a:spcAft>
              <a:buSzPts val="1400"/>
              <a:buChar char="○"/>
            </a:pPr>
            <a:r>
              <a:rPr lang="en"/>
              <a:t>Signing with a private key </a:t>
            </a:r>
            <a:r>
              <a:rPr lang="en" i="1"/>
              <a:t>SK</a:t>
            </a:r>
            <a:r>
              <a:rPr lang="en"/>
              <a:t>: {“Message”}</a:t>
            </a:r>
            <a:r>
              <a:rPr lang="en" sz="1000" i="1"/>
              <a:t>SK</a:t>
            </a:r>
            <a:r>
              <a:rPr lang="en" sz="1000" baseline="30000"/>
              <a:t>-1</a:t>
            </a:r>
            <a:endParaRPr sz="1500"/>
          </a:p>
          <a:p>
            <a:pPr marL="1371600" lvl="2" indent="-317500" algn="l" rtl="0">
              <a:spcBef>
                <a:spcPts val="0"/>
              </a:spcBef>
              <a:spcAft>
                <a:spcPts val="0"/>
              </a:spcAft>
              <a:buSzPts val="1400"/>
              <a:buChar char="■"/>
            </a:pPr>
            <a:r>
              <a:rPr lang="en"/>
              <a:t>Recall: A signed message must contain the message along with the signature; you can’t send the signature by itself!</a:t>
            </a:r>
            <a:endParaRPr/>
          </a:p>
          <a:p>
            <a:pPr marL="457200" lvl="0" indent="-342900" algn="l" rtl="0">
              <a:spcBef>
                <a:spcPts val="0"/>
              </a:spcBef>
              <a:spcAft>
                <a:spcPts val="0"/>
              </a:spcAft>
              <a:buSzPts val="1800"/>
              <a:buChar char="●"/>
            </a:pPr>
            <a:r>
              <a:rPr lang="en"/>
              <a:t>Scenario: Alice wants Bob’s public key. Alice trusts EvanBot (</a:t>
            </a:r>
            <a:r>
              <a:rPr lang="en" i="1"/>
              <a:t>PK</a:t>
            </a:r>
            <a:r>
              <a:rPr lang="en" sz="1200" i="1"/>
              <a:t>E</a:t>
            </a:r>
            <a:r>
              <a:rPr lang="en"/>
              <a:t>, </a:t>
            </a:r>
            <a:r>
              <a:rPr lang="en" i="1"/>
              <a:t>SK</a:t>
            </a:r>
            <a:r>
              <a:rPr lang="en" sz="1200" i="1"/>
              <a:t>E</a:t>
            </a:r>
            <a:r>
              <a:rPr lang="en"/>
              <a:t>)</a:t>
            </a:r>
            <a:endParaRPr/>
          </a:p>
          <a:p>
            <a:pPr marL="914400" lvl="1" indent="-317500" algn="l" rtl="0">
              <a:spcBef>
                <a:spcPts val="0"/>
              </a:spcBef>
              <a:spcAft>
                <a:spcPts val="0"/>
              </a:spcAft>
              <a:buSzPts val="1400"/>
              <a:buChar char="○"/>
            </a:pPr>
            <a:r>
              <a:rPr lang="en"/>
              <a:t>EvanBot is our trust anchor</a:t>
            </a:r>
            <a:endParaRPr/>
          </a:p>
          <a:p>
            <a:pPr marL="914400" lvl="1" indent="-317500" algn="l" rtl="0">
              <a:spcBef>
                <a:spcPts val="0"/>
              </a:spcBef>
              <a:spcAft>
                <a:spcPts val="0"/>
              </a:spcAft>
              <a:buSzPts val="1400"/>
              <a:buChar char="○"/>
            </a:pPr>
            <a:r>
              <a:rPr lang="en"/>
              <a:t>If we trust </a:t>
            </a:r>
            <a:r>
              <a:rPr lang="en" i="1"/>
              <a:t>PK</a:t>
            </a:r>
            <a:r>
              <a:rPr lang="en" sz="900" i="1"/>
              <a:t>E</a:t>
            </a:r>
            <a:r>
              <a:rPr lang="en"/>
              <a:t>, a certificate we would trust is {“Bob’s public key is </a:t>
            </a:r>
            <a:r>
              <a:rPr lang="en" i="1"/>
              <a:t>PK</a:t>
            </a:r>
            <a:r>
              <a:rPr lang="en" sz="900" i="1"/>
              <a:t>B</a:t>
            </a:r>
            <a:r>
              <a:rPr lang="en"/>
              <a:t>”}</a:t>
            </a:r>
            <a:r>
              <a:rPr lang="en" sz="1000" i="1"/>
              <a:t>SK</a:t>
            </a:r>
            <a:r>
              <a:rPr lang="en" sz="700" i="1"/>
              <a:t>E</a:t>
            </a:r>
            <a:r>
              <a:rPr lang="en" sz="1000" baseline="30000"/>
              <a:t>-1</a:t>
            </a:r>
            <a:endParaRPr sz="10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 Xiang’s public key: Ask MD</a:t>
            </a:r>
            <a:endParaRPr dirty="0"/>
          </a:p>
          <a:p>
            <a:pPr marL="914400" lvl="1" indent="-317500" algn="l" rtl="0">
              <a:spcBef>
                <a:spcPts val="0"/>
              </a:spcBef>
              <a:spcAft>
                <a:spcPts val="0"/>
              </a:spcAft>
              <a:buSzPts val="1400"/>
              <a:buChar char="○"/>
            </a:pPr>
            <a:r>
              <a:rPr lang="en" dirty="0"/>
              <a:t>We want David Wagner’s public key: Ask MD</a:t>
            </a:r>
            <a:endParaRPr dirty="0"/>
          </a:p>
          <a:p>
            <a:pPr marL="914400" lvl="1" indent="-317500" algn="l" rtl="0">
              <a:spcBef>
                <a:spcPts val="0"/>
              </a:spcBef>
              <a:spcAft>
                <a:spcPts val="0"/>
              </a:spcAft>
              <a:buSzPts val="1400"/>
              <a:buChar char="○"/>
            </a:pPr>
            <a:r>
              <a:rPr lang="en" dirty="0"/>
              <a:t>We want Raluca Ada Popa’s public key: Ask MD</a:t>
            </a:r>
            <a:endParaRPr dirty="0"/>
          </a:p>
          <a:p>
            <a:pPr marL="914400" lvl="1" indent="-317500" algn="l" rtl="0">
              <a:spcBef>
                <a:spcPts val="0"/>
              </a:spcBef>
              <a:spcAft>
                <a:spcPts val="0"/>
              </a:spcAft>
              <a:buSzPts val="1400"/>
              <a:buChar char="○"/>
            </a:pPr>
            <a:r>
              <a:rPr lang="en" dirty="0"/>
              <a:t>MD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Addressing scalability: Hierarchical trust</a:t>
            </a:r>
            <a:endParaRPr/>
          </a:p>
          <a:p>
            <a:pPr marL="914400" lvl="1" indent="-317500" algn="l" rtl="0">
              <a:spcBef>
                <a:spcPts val="0"/>
              </a:spcBef>
              <a:spcAft>
                <a:spcPts val="0"/>
              </a:spcAft>
              <a:buSzPts val="1400"/>
              <a:buChar char="○"/>
            </a:pPr>
            <a:r>
              <a:rPr lang="en"/>
              <a:t>The roots of trust may </a:t>
            </a:r>
            <a:r>
              <a:rPr lang="en" b="1"/>
              <a:t>delegate</a:t>
            </a:r>
            <a:r>
              <a:rPr lang="en"/>
              <a:t> trust and signing power to other authorities</a:t>
            </a:r>
            <a:endParaRPr/>
          </a:p>
          <a:p>
            <a:pPr marL="1371600" lvl="2" indent="-317500" algn="l" rtl="0">
              <a:spcBef>
                <a:spcPts val="0"/>
              </a:spcBef>
              <a:spcAft>
                <a:spcPts val="0"/>
              </a:spcAft>
              <a:buSzPts val="1400"/>
              <a:buChar char="■"/>
            </a:pPr>
            <a:r>
              <a:rPr lang="en"/>
              <a:t>{“Carol Christ’s public key is </a:t>
            </a:r>
            <a:r>
              <a:rPr lang="en" i="1"/>
              <a:t>PK</a:t>
            </a:r>
            <a:r>
              <a:rPr lang="en" sz="900"/>
              <a:t>CC</a:t>
            </a:r>
            <a:r>
              <a:rPr lang="en"/>
              <a:t>, and I trust her to sign for UCB”}</a:t>
            </a:r>
            <a:r>
              <a:rPr lang="en" sz="900" i="1"/>
              <a:t>SK</a:t>
            </a:r>
            <a:r>
              <a:rPr lang="en" sz="600"/>
              <a:t>MD</a:t>
            </a:r>
            <a:r>
              <a:rPr lang="en" sz="900" baseline="30000"/>
              <a:t>-1</a:t>
            </a:r>
            <a:endParaRPr/>
          </a:p>
          <a:p>
            <a:pPr marL="1371600" lvl="2" indent="-317500" algn="l" rtl="0">
              <a:spcBef>
                <a:spcPts val="0"/>
              </a:spcBef>
              <a:spcAft>
                <a:spcPts val="0"/>
              </a:spcAft>
              <a:buSzPts val="1400"/>
              <a:buChar char="■"/>
            </a:pPr>
            <a:r>
              <a:rPr lang="en"/>
              <a:t>{“Dave Wagner’s public key is </a:t>
            </a:r>
            <a:r>
              <a:rPr lang="en" i="1"/>
              <a:t>PK</a:t>
            </a:r>
            <a:r>
              <a:rPr lang="en" sz="900"/>
              <a:t>DW</a:t>
            </a:r>
            <a:r>
              <a:rPr lang="en"/>
              <a:t>, and I trust him to sign for the CS department”}</a:t>
            </a:r>
            <a:r>
              <a:rPr lang="en" sz="900" i="1"/>
              <a:t>SK</a:t>
            </a:r>
            <a:r>
              <a:rPr lang="en" sz="600"/>
              <a:t>CC</a:t>
            </a:r>
            <a:r>
              <a:rPr lang="en" sz="900" baseline="30000"/>
              <a:t>-1</a:t>
            </a:r>
            <a:endParaRPr/>
          </a:p>
          <a:p>
            <a:pPr marL="1371600" lvl="2" indent="-317500" algn="l" rtl="0">
              <a:spcBef>
                <a:spcPts val="0"/>
              </a:spcBef>
              <a:spcAft>
                <a:spcPts val="0"/>
              </a:spcAft>
              <a:buSzPts val="1400"/>
              <a:buChar char="■"/>
            </a:pPr>
            <a:r>
              <a:rPr lang="en"/>
              <a:t>{“Nick Weaver’s public key is </a:t>
            </a:r>
            <a:r>
              <a:rPr lang="en" i="1"/>
              <a:t>PK</a:t>
            </a:r>
            <a:r>
              <a:rPr lang="en" sz="900"/>
              <a:t>NW</a:t>
            </a:r>
            <a:r>
              <a:rPr lang="en"/>
              <a:t> (but I don’t trust him to sign for anyone else)”}</a:t>
            </a:r>
            <a:r>
              <a:rPr lang="en" sz="900" i="1"/>
              <a:t>SK</a:t>
            </a:r>
            <a:r>
              <a:rPr lang="en" sz="600"/>
              <a:t>DW</a:t>
            </a:r>
            <a:r>
              <a:rPr lang="en" sz="900" baseline="30000"/>
              <a:t>-1</a:t>
            </a:r>
            <a:endParaRPr/>
          </a:p>
          <a:p>
            <a:pPr marL="914400" lvl="1" indent="-317500" algn="l" rtl="0">
              <a:spcBef>
                <a:spcPts val="0"/>
              </a:spcBef>
              <a:spcAft>
                <a:spcPts val="0"/>
              </a:spcAft>
              <a:buSzPts val="1400"/>
              <a:buChar char="○"/>
            </a:pPr>
            <a:r>
              <a:rPr lang="en"/>
              <a:t>MD is still the root of trust (</a:t>
            </a:r>
            <a:r>
              <a:rPr lang="en" b="1"/>
              <a:t>root certificate authority</a:t>
            </a:r>
            <a:r>
              <a:rPr lang="en"/>
              <a:t>, or </a:t>
            </a:r>
            <a:r>
              <a:rPr lang="en" b="1"/>
              <a:t>root CA</a:t>
            </a:r>
            <a:r>
              <a:rPr lang="en"/>
              <a:t>)</a:t>
            </a:r>
            <a:endParaRPr/>
          </a:p>
          <a:p>
            <a:pPr marL="914400" lvl="1" indent="-317500" algn="l" rtl="0">
              <a:spcBef>
                <a:spcPts val="0"/>
              </a:spcBef>
              <a:spcAft>
                <a:spcPts val="0"/>
              </a:spcAft>
              <a:buSzPts val="1400"/>
              <a:buChar char="○"/>
            </a:pPr>
            <a:r>
              <a:rPr lang="en"/>
              <a:t>CC and DW receive delegated trust (</a:t>
            </a:r>
            <a:r>
              <a:rPr lang="en" b="1"/>
              <a:t>intermediate CAs</a:t>
            </a:r>
            <a:r>
              <a:rPr lang="en"/>
              <a:t>)</a:t>
            </a:r>
            <a:endParaRPr/>
          </a:p>
          <a:p>
            <a:pPr marL="914400" lvl="1" indent="-317500" algn="l" rtl="0">
              <a:spcBef>
                <a:spcPts val="0"/>
              </a:spcBef>
              <a:spcAft>
                <a:spcPts val="0"/>
              </a:spcAft>
              <a:buSzPts val="1400"/>
              <a:buChar char="○"/>
            </a:pPr>
            <a:r>
              <a:rPr lang="en"/>
              <a:t>NW’s identity can be trusted</a:t>
            </a:r>
            <a:endParaRPr/>
          </a:p>
          <a:p>
            <a:pPr marL="457200" lvl="0" indent="-330200" algn="l" rtl="0">
              <a:spcBef>
                <a:spcPts val="0"/>
              </a:spcBef>
              <a:spcAft>
                <a:spcPts val="0"/>
              </a:spcAft>
              <a:buSzPts val="1600"/>
              <a:buChar char="●"/>
            </a:pPr>
            <a:r>
              <a:rPr lang="en" sz="1600"/>
              <a:t>Addressing scalability: Multiple trust anchors</a:t>
            </a:r>
            <a:endParaRPr sz="1600"/>
          </a:p>
          <a:p>
            <a:pPr marL="914400" lvl="1" indent="-317500" algn="l" rtl="0">
              <a:spcBef>
                <a:spcPts val="0"/>
              </a:spcBef>
              <a:spcAft>
                <a:spcPts val="0"/>
              </a:spcAft>
              <a:buSzPts val="1400"/>
              <a:buChar char="○"/>
            </a:pPr>
            <a:r>
              <a:rPr lang="en"/>
              <a:t>There are ~150 root CAs who are implicitly trusted by most devices</a:t>
            </a:r>
            <a:endParaRPr/>
          </a:p>
          <a:p>
            <a:pPr marL="914400" lvl="1" indent="-317500" algn="l" rtl="0">
              <a:spcBef>
                <a:spcPts val="0"/>
              </a:spcBef>
              <a:spcAft>
                <a:spcPts val="0"/>
              </a:spcAft>
              <a:buSzPts val="1400"/>
              <a:buChar char="○"/>
            </a:pPr>
            <a:r>
              <a:rPr lang="en"/>
              <a:t>Public keys are hard-coded into operating systems and devices</a:t>
            </a:r>
            <a:endParaRPr/>
          </a:p>
          <a:p>
            <a:pPr marL="914400" lvl="1" indent="-317500" algn="l" rtl="0">
              <a:spcBef>
                <a:spcPts val="0"/>
              </a:spcBef>
              <a:spcAft>
                <a:spcPts val="0"/>
              </a:spcAft>
              <a:buSzPts val="1400"/>
              <a:buChar char="○"/>
            </a:pPr>
            <a:r>
              <a:rPr lang="en"/>
              <a:t>Each delegation step can restrict the scope of a certificate’s validity</a:t>
            </a:r>
            <a:endParaRPr/>
          </a:p>
          <a:p>
            <a:pPr marL="914400" lvl="1" indent="-317500" algn="l" rtl="0">
              <a:spcBef>
                <a:spcPts val="0"/>
              </a:spcBef>
              <a:spcAft>
                <a:spcPts val="0"/>
              </a:spcAft>
              <a:buSzPts val="1400"/>
              <a:buChar char="○"/>
            </a:pPr>
            <a:r>
              <a:rPr lang="en"/>
              <a:t>Creating the certificates is an </a:t>
            </a:r>
            <a:r>
              <a:rPr lang="en" i="1"/>
              <a:t>offline</a:t>
            </a:r>
            <a:r>
              <a:rPr lang="en"/>
              <a:t> task: The certificate is created once in advance, and then served to users when requested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Public-key cryptography: Two keys; one undoes the other</a:t>
            </a:r>
            <a:endParaRPr dirty="0"/>
          </a:p>
          <a:p>
            <a:pPr marL="457200" lvl="0" indent="-342900" algn="l" rtl="0">
              <a:spcBef>
                <a:spcPts val="0"/>
              </a:spcBef>
              <a:spcAft>
                <a:spcPts val="0"/>
              </a:spcAft>
              <a:buSzPts val="1800"/>
              <a:buChar char="●"/>
            </a:pPr>
            <a:r>
              <a:rPr lang="en" dirty="0"/>
              <a:t>Public-key encryption: One key encrypts, the other decrypts</a:t>
            </a:r>
            <a:endParaRPr dirty="0"/>
          </a:p>
          <a:p>
            <a:pPr marL="914400" lvl="1" indent="-317500" algn="l" rtl="0">
              <a:spcBef>
                <a:spcPts val="0"/>
              </a:spcBef>
              <a:spcAft>
                <a:spcPts val="0"/>
              </a:spcAft>
              <a:buSzPts val="1400"/>
              <a:buChar char="○"/>
            </a:pPr>
            <a:r>
              <a:rPr lang="en" dirty="0"/>
              <a:t>Security properties similar to symmetric encryption</a:t>
            </a:r>
            <a:endParaRPr dirty="0"/>
          </a:p>
          <a:p>
            <a:pPr marL="914400" lvl="1" indent="-317500" algn="l" rtl="0">
              <a:spcBef>
                <a:spcPts val="0"/>
              </a:spcBef>
              <a:spcAft>
                <a:spcPts val="0"/>
              </a:spcAft>
              <a:buSzPts val="1400"/>
              <a:buChar char="○"/>
            </a:pPr>
            <a:r>
              <a:rPr lang="en" dirty="0"/>
              <a:t>RSA: Produce a pair </a:t>
            </a:r>
            <a:r>
              <a:rPr lang="en" i="1" dirty="0"/>
              <a:t>e</a:t>
            </a:r>
            <a:r>
              <a:rPr lang="en" dirty="0"/>
              <a:t> and </a:t>
            </a:r>
            <a:r>
              <a:rPr lang="en" i="1" dirty="0"/>
              <a:t>d</a:t>
            </a:r>
            <a:r>
              <a:rPr lang="en" dirty="0"/>
              <a:t> such that </a:t>
            </a:r>
            <a:r>
              <a:rPr lang="en" i="1" dirty="0"/>
              <a:t>M</a:t>
            </a:r>
            <a:r>
              <a:rPr lang="en" i="1" baseline="30000" dirty="0"/>
              <a:t>ed</a:t>
            </a:r>
            <a:r>
              <a:rPr lang="en" dirty="0"/>
              <a:t> = </a:t>
            </a:r>
            <a:r>
              <a:rPr lang="en" i="1" dirty="0"/>
              <a:t>M</a:t>
            </a:r>
            <a:r>
              <a:rPr lang="en" dirty="0"/>
              <a:t> mod </a:t>
            </a:r>
            <a:r>
              <a:rPr lang="en" i="1" dirty="0"/>
              <a:t>N</a:t>
            </a:r>
            <a:endParaRPr dirty="0"/>
          </a:p>
          <a:p>
            <a:pPr marL="1371600" lvl="2" indent="-317500" algn="l" rtl="0">
              <a:spcBef>
                <a:spcPts val="0"/>
              </a:spcBef>
              <a:spcAft>
                <a:spcPts val="0"/>
              </a:spcAft>
              <a:buSzPts val="1400"/>
              <a:buChar char="■"/>
            </a:pPr>
            <a:r>
              <a:rPr lang="en" dirty="0"/>
              <a:t>Not IND-CPA secure on its own</a:t>
            </a:r>
            <a:endParaRPr dirty="0"/>
          </a:p>
          <a:p>
            <a:pPr marL="457200" lvl="0" indent="-342900" algn="l" rtl="0">
              <a:spcBef>
                <a:spcPts val="0"/>
              </a:spcBef>
              <a:spcAft>
                <a:spcPts val="0"/>
              </a:spcAft>
              <a:buSzPts val="1800"/>
              <a:buChar char="●"/>
            </a:pPr>
            <a:r>
              <a:rPr lang="en" dirty="0"/>
              <a:t>Hybrid encryption: Encrypt a symmetric key, and use the symmetric key to encrypt the message</a:t>
            </a:r>
            <a:endParaRPr dirty="0"/>
          </a:p>
          <a:p>
            <a:pPr marL="457200" lvl="0" indent="-342900" algn="l" rtl="0">
              <a:spcBef>
                <a:spcPts val="0"/>
              </a:spcBef>
              <a:spcAft>
                <a:spcPts val="0"/>
              </a:spcAft>
              <a:buSzPts val="1800"/>
              <a:buChar char="●"/>
            </a:pPr>
            <a:r>
              <a:rPr lang="en" dirty="0"/>
              <a:t>Digital signatures: Integrity and authenticity for asymmetric schemes</a:t>
            </a:r>
            <a:endParaRPr dirty="0"/>
          </a:p>
          <a:p>
            <a:pPr marL="914400" lvl="1" indent="-317500" algn="l" rtl="0">
              <a:spcBef>
                <a:spcPts val="0"/>
              </a:spcBef>
              <a:spcAft>
                <a:spcPts val="0"/>
              </a:spcAft>
              <a:buSzPts val="1400"/>
              <a:buChar char="○"/>
            </a:pPr>
            <a:r>
              <a:rPr lang="en" dirty="0"/>
              <a:t>RSA: Same as RSA encryption, but encrypt the hash with the private key</a:t>
            </a:r>
            <a:endParaRPr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#2: Use slower hashes</a:t>
            </a:r>
            <a:endParaRPr/>
          </a:p>
          <a:p>
            <a:pPr marL="457200" lvl="0" indent="-342900" algn="l" rtl="0">
              <a:spcBef>
                <a:spcPts val="0"/>
              </a:spcBef>
              <a:spcAft>
                <a:spcPts val="0"/>
              </a:spcAft>
              <a:buSzPts val="1800"/>
              <a:buChar char="●"/>
            </a:pPr>
            <a:r>
              <a:rPr lang="en"/>
              <a:t>Cryptographic hashes are usually designed to be fast</a:t>
            </a:r>
            <a:endParaRPr/>
          </a:p>
          <a:p>
            <a:pPr marL="914400" lvl="1" indent="-317500" algn="l" rtl="0">
              <a:spcBef>
                <a:spcPts val="0"/>
              </a:spcBef>
              <a:spcAft>
                <a:spcPts val="0"/>
              </a:spcAft>
              <a:buSzPts val="1400"/>
              <a:buChar char="○"/>
            </a:pPr>
            <a:r>
              <a:rPr lang="en"/>
              <a:t>SHA is designed to produce a checksum of your 1 GB document as fast as possible</a:t>
            </a:r>
            <a:endParaRPr/>
          </a:p>
          <a:p>
            <a:pPr marL="457200" lvl="0" indent="-342900" algn="l" rtl="0">
              <a:spcBef>
                <a:spcPts val="0"/>
              </a:spcBef>
              <a:spcAft>
                <a:spcPts val="0"/>
              </a:spcAft>
              <a:buSzPts val="1800"/>
              <a:buChar char="●"/>
            </a:pPr>
            <a:r>
              <a:rPr lang="en"/>
              <a:t>Password hashes are usually designed to be slow</a:t>
            </a:r>
            <a:endParaRPr/>
          </a:p>
          <a:p>
            <a:pPr marL="914400" lvl="1" indent="-317500" algn="l" rtl="0">
              <a:spcBef>
                <a:spcPts val="0"/>
              </a:spcBef>
              <a:spcAft>
                <a:spcPts val="0"/>
              </a:spcAft>
              <a:buSzPts val="1400"/>
              <a:buChar char="○"/>
            </a:pPr>
            <a:r>
              <a:rPr lang="en"/>
              <a:t>Legitimate users only need to submit a few password tries. Users won’t notice if it takes 0.0001 seconds or 0.1 seconds for the server to check a password.</a:t>
            </a:r>
            <a:endParaRPr/>
          </a:p>
          <a:p>
            <a:pPr marL="914400" lvl="1" indent="-317500" algn="l" rtl="0">
              <a:spcBef>
                <a:spcPts val="0"/>
              </a:spcBef>
              <a:spcAft>
                <a:spcPts val="0"/>
              </a:spcAft>
              <a:buSzPts val="1400"/>
              <a:buChar char="○"/>
            </a:pPr>
            <a:r>
              <a:rPr lang="en"/>
              <a:t>Attackers need to compute millions of hashes. Using a slow hash can slow the attacker by a factor of 1,000 or more!</a:t>
            </a:r>
            <a:endParaRPr/>
          </a:p>
          <a:p>
            <a:pPr marL="914400" lvl="1" indent="-317500" algn="l" rtl="0">
              <a:spcBef>
                <a:spcPts val="0"/>
              </a:spcBef>
              <a:spcAft>
                <a:spcPts val="0"/>
              </a:spcAft>
              <a:buSzPts val="1400"/>
              <a:buChar char="○"/>
            </a:pPr>
            <a:r>
              <a:rPr lang="en"/>
              <a:t>Note: We are not changing the asymptotic difficulty of attacks. We’re adding a large constant factor, which can have a huge practical impact for the attacker</a:t>
            </a:r>
            <a:endParaRPr/>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Password-based key derivation function 2 (PBKDF2)</a:t>
            </a:r>
            <a:r>
              <a:rPr lang="en"/>
              <a:t>: A slow hash function</a:t>
            </a:r>
            <a:endParaRPr/>
          </a:p>
          <a:p>
            <a:pPr marL="914400" lvl="1" indent="-317500" algn="l" rtl="0">
              <a:spcBef>
                <a:spcPts val="0"/>
              </a:spcBef>
              <a:spcAft>
                <a:spcPts val="0"/>
              </a:spcAft>
              <a:buSzPts val="1400"/>
              <a:buChar char="○"/>
            </a:pPr>
            <a:r>
              <a:rPr lang="en"/>
              <a:t>Setting: An underlying function that outputs random-looking bits (e.g. HMAC-SHA256)</a:t>
            </a:r>
            <a:endParaRPr/>
          </a:p>
          <a:p>
            <a:pPr marL="914400" lvl="1" indent="-317500" algn="l" rtl="0">
              <a:spcBef>
                <a:spcPts val="0"/>
              </a:spcBef>
              <a:spcAft>
                <a:spcPts val="0"/>
              </a:spcAft>
              <a:buSzPts val="1400"/>
              <a:buChar char="○"/>
            </a:pPr>
            <a:r>
              <a:rPr lang="en"/>
              <a:t>Setting: The desired length of the output (</a:t>
            </a:r>
            <a:r>
              <a:rPr lang="en" i="1"/>
              <a:t>n</a:t>
            </a:r>
            <a:r>
              <a:rPr lang="en"/>
              <a:t>)</a:t>
            </a:r>
            <a:endParaRPr/>
          </a:p>
          <a:p>
            <a:pPr marL="914400" lvl="1" indent="-317500" algn="l" rtl="0">
              <a:spcBef>
                <a:spcPts val="0"/>
              </a:spcBef>
              <a:spcAft>
                <a:spcPts val="0"/>
              </a:spcAft>
              <a:buSzPts val="1400"/>
              <a:buChar char="○"/>
            </a:pPr>
            <a:r>
              <a:rPr lang="en"/>
              <a:t>Setting: Iteration count (higher = hash is slower, lower = hash is faster)</a:t>
            </a:r>
            <a:endParaRPr/>
          </a:p>
          <a:p>
            <a:pPr marL="914400" lvl="1" indent="-317500" algn="l" rtl="0">
              <a:spcBef>
                <a:spcPts val="0"/>
              </a:spcBef>
              <a:spcAft>
                <a:spcPts val="0"/>
              </a:spcAft>
              <a:buSzPts val="1400"/>
              <a:buChar char="○"/>
            </a:pPr>
            <a:r>
              <a:rPr lang="en"/>
              <a:t>Input: A password</a:t>
            </a:r>
            <a:endParaRPr/>
          </a:p>
          <a:p>
            <a:pPr marL="914400" lvl="1" indent="-317500" algn="l" rtl="0">
              <a:spcBef>
                <a:spcPts val="0"/>
              </a:spcBef>
              <a:spcAft>
                <a:spcPts val="0"/>
              </a:spcAft>
              <a:buSzPts val="1400"/>
              <a:buChar char="○"/>
            </a:pPr>
            <a:r>
              <a:rPr lang="en"/>
              <a:t>Input: A salt</a:t>
            </a:r>
            <a:endParaRPr/>
          </a:p>
          <a:p>
            <a:pPr marL="914400" lvl="1" indent="-317500" algn="l" rtl="0">
              <a:spcBef>
                <a:spcPts val="0"/>
              </a:spcBef>
              <a:spcAft>
                <a:spcPts val="0"/>
              </a:spcAft>
              <a:buSzPts val="1400"/>
              <a:buChar char="○"/>
            </a:pPr>
            <a:r>
              <a:rPr lang="en"/>
              <a:t>Output: A long, random-looking </a:t>
            </a:r>
            <a:r>
              <a:rPr lang="en" i="1"/>
              <a:t>n</a:t>
            </a:r>
            <a:r>
              <a:rPr lang="en"/>
              <a:t>-bit string derived from the password and salt</a:t>
            </a:r>
            <a:endParaRPr/>
          </a:p>
          <a:p>
            <a:pPr marL="914400" lvl="1" indent="-317500" algn="l" rtl="0">
              <a:spcBef>
                <a:spcPts val="0"/>
              </a:spcBef>
              <a:spcAft>
                <a:spcPts val="0"/>
              </a:spcAft>
              <a:buSzPts val="1400"/>
              <a:buChar char="○"/>
            </a:pPr>
            <a:r>
              <a:rPr lang="en"/>
              <a:t>Implementation: Basically computing HMAC 10,000 times</a:t>
            </a:r>
            <a:endParaRPr/>
          </a:p>
          <a:p>
            <a:pPr marL="457200" lvl="0" indent="-342900" algn="l" rtl="0">
              <a:spcBef>
                <a:spcPts val="0"/>
              </a:spcBef>
              <a:spcAft>
                <a:spcPts val="0"/>
              </a:spcAft>
              <a:buSzPts val="1800"/>
              <a:buChar char="●"/>
            </a:pPr>
            <a:r>
              <a:rPr lang="en"/>
              <a:t>Benefits (assuming the user password is strong)</a:t>
            </a:r>
            <a:endParaRPr/>
          </a:p>
          <a:p>
            <a:pPr marL="914400" lvl="1" indent="-317500" algn="l" rtl="0">
              <a:spcBef>
                <a:spcPts val="0"/>
              </a:spcBef>
              <a:spcAft>
                <a:spcPts val="0"/>
              </a:spcAft>
              <a:buSzPts val="1400"/>
              <a:buChar char="○"/>
            </a:pPr>
            <a:r>
              <a:rPr lang="en"/>
              <a:t>Derives an arbitrarily long string from the user's password</a:t>
            </a:r>
            <a:endParaRPr/>
          </a:p>
          <a:p>
            <a:pPr marL="914400" lvl="1" indent="-317500" algn="l" rtl="0">
              <a:spcBef>
                <a:spcPts val="0"/>
              </a:spcBef>
              <a:spcAft>
                <a:spcPts val="0"/>
              </a:spcAft>
              <a:buSzPts val="1400"/>
              <a:buChar char="○"/>
            </a:pPr>
            <a:r>
              <a:rPr lang="en"/>
              <a:t>Output can be directly used as a symmetric key</a:t>
            </a:r>
            <a:endParaRPr/>
          </a:p>
          <a:p>
            <a:pPr marL="914400" lvl="1" indent="-317500" algn="l" rtl="0">
              <a:spcBef>
                <a:spcPts val="0"/>
              </a:spcBef>
              <a:spcAft>
                <a:spcPts val="0"/>
              </a:spcAft>
              <a:buSzPts val="1400"/>
              <a:buChar char="○"/>
            </a:pPr>
            <a:r>
              <a:rPr lang="en"/>
              <a:t>Output can also be used to seed a PRNG or generate a public/private key pair</a:t>
            </a:r>
            <a:endParaRPr/>
          </a:p>
          <a:p>
            <a:pPr marL="914400" lvl="1" indent="-317500" algn="l" rtl="0">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Traffic Analysis &amp; Side Channels</a:t>
            </a:r>
            <a:endParaRPr/>
          </a:p>
        </p:txBody>
      </p:sp>
      <p:sp>
        <p:nvSpPr>
          <p:cNvPr id="262" name="Google Shape;26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a:t>
            </a:r>
            <a:endParaRPr/>
          </a:p>
        </p:txBody>
      </p:sp>
      <p:sp>
        <p:nvSpPr>
          <p:cNvPr id="268" name="Google Shape;268;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Traffic analysis</a:t>
            </a:r>
            <a:r>
              <a:rPr lang="en"/>
              <a:t>: Analyzing who is talking to whom and when</a:t>
            </a:r>
            <a:endParaRPr/>
          </a:p>
          <a:p>
            <a:pPr marL="914400" lvl="1" indent="-317500" algn="l" rtl="0">
              <a:spcBef>
                <a:spcPts val="0"/>
              </a:spcBef>
              <a:spcAft>
                <a:spcPts val="0"/>
              </a:spcAft>
              <a:buSzPts val="1400"/>
              <a:buChar char="○"/>
            </a:pPr>
            <a:r>
              <a:rPr lang="en"/>
              <a:t>The encryption schemes we’ll be studying do not hide the identity of who you’re t​​alking to</a:t>
            </a:r>
            <a:endParaRPr/>
          </a:p>
          <a:p>
            <a:pPr marL="914400" lvl="1" indent="-317500" algn="l" rtl="0">
              <a:spcBef>
                <a:spcPts val="0"/>
              </a:spcBef>
              <a:spcAft>
                <a:spcPts val="0"/>
              </a:spcAft>
              <a:buSzPts val="1400"/>
              <a:buChar char="○"/>
            </a:pPr>
            <a:r>
              <a:rPr lang="en"/>
              <a:t>The information used for this analysis is often referred to as </a:t>
            </a:r>
            <a:r>
              <a:rPr lang="en" b="1"/>
              <a:t>metadata</a:t>
            </a:r>
            <a:r>
              <a:rPr lang="en"/>
              <a:t>: Data </a:t>
            </a:r>
            <a:r>
              <a:rPr lang="en" i="1"/>
              <a:t>about</a:t>
            </a:r>
            <a:r>
              <a:rPr lang="en"/>
              <a:t> the message and its context</a:t>
            </a:r>
            <a:endParaRPr/>
          </a:p>
          <a:p>
            <a:pPr marL="457200" lvl="0" indent="-342900" algn="l" rtl="0">
              <a:spcBef>
                <a:spcPts val="0"/>
              </a:spcBef>
              <a:spcAft>
                <a:spcPts val="0"/>
              </a:spcAft>
              <a:buSzPts val="1800"/>
              <a:buChar char="●"/>
            </a:pPr>
            <a:r>
              <a:rPr lang="en" b="1"/>
              <a:t>Side channels</a:t>
            </a:r>
            <a:r>
              <a:rPr lang="en"/>
              <a:t>: Information about the plaintext revealed as a result of the </a:t>
            </a:r>
            <a:r>
              <a:rPr lang="en" i="1"/>
              <a:t>implementation</a:t>
            </a:r>
            <a:r>
              <a:rPr lang="en"/>
              <a:t> of the scheme, not the scheme itself</a:t>
            </a:r>
            <a:endParaRPr/>
          </a:p>
          <a:p>
            <a:pPr marL="914400" lvl="1" indent="-317500" algn="l" rtl="0">
              <a:spcBef>
                <a:spcPts val="0"/>
              </a:spcBef>
              <a:spcAft>
                <a:spcPts val="0"/>
              </a:spcAft>
              <a:buSzPts val="1400"/>
              <a:buChar char="○"/>
            </a:pPr>
            <a:r>
              <a:rPr lang="en"/>
              <a:t>Modern crypto systems are usually broken through side channels</a:t>
            </a:r>
            <a:endParaRPr/>
          </a:p>
        </p:txBody>
      </p:sp>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 in Practice: Spies</a:t>
            </a:r>
            <a:endParaRPr/>
          </a:p>
        </p:txBody>
      </p:sp>
      <p:sp>
        <p:nvSpPr>
          <p:cNvPr id="275" name="Google Shape;275;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1990s, there were some Russian spies in the US</a:t>
            </a:r>
            <a:endParaRPr/>
          </a:p>
          <a:p>
            <a:pPr marL="914400" lvl="1" indent="-317500" algn="l" rtl="0">
              <a:spcBef>
                <a:spcPts val="0"/>
              </a:spcBef>
              <a:spcAft>
                <a:spcPts val="0"/>
              </a:spcAft>
              <a:buSzPts val="1400"/>
              <a:buChar char="○"/>
            </a:pPr>
            <a:r>
              <a:rPr lang="en"/>
              <a:t>The TV series “The Americans” was based on this incident</a:t>
            </a:r>
            <a:endParaRPr/>
          </a:p>
          <a:p>
            <a:pPr marL="457200" lvl="0" indent="-342900" algn="l" rtl="0">
              <a:spcBef>
                <a:spcPts val="0"/>
              </a:spcBef>
              <a:spcAft>
                <a:spcPts val="0"/>
              </a:spcAft>
              <a:buSzPts val="1800"/>
              <a:buChar char="●"/>
            </a:pPr>
            <a:r>
              <a:rPr lang="en"/>
              <a:t>A Cuban number station had a bug: some nights it never broadcasted “9”</a:t>
            </a:r>
            <a:endParaRPr/>
          </a:p>
          <a:p>
            <a:pPr marL="914400" lvl="1" indent="-317500" algn="l" rtl="0">
              <a:spcBef>
                <a:spcPts val="0"/>
              </a:spcBef>
              <a:spcAft>
                <a:spcPts val="0"/>
              </a:spcAft>
              <a:buSzPts val="1400"/>
              <a:buChar char="○"/>
            </a:pPr>
            <a:r>
              <a:rPr lang="en"/>
              <a:t>Normally, 0–9 would be equally frequent</a:t>
            </a:r>
            <a:endParaRPr/>
          </a:p>
          <a:p>
            <a:pPr marL="457200" lvl="0" indent="-342900" algn="l" rtl="0">
              <a:spcBef>
                <a:spcPts val="0"/>
              </a:spcBef>
              <a:spcAft>
                <a:spcPts val="0"/>
              </a:spcAft>
              <a:buSzPts val="1800"/>
              <a:buChar char="●"/>
            </a:pPr>
            <a:r>
              <a:rPr lang="en"/>
              <a:t>It turns out this corresponded to when the Russian spies were on vacation</a:t>
            </a:r>
            <a:endParaRPr/>
          </a:p>
          <a:p>
            <a:pPr marL="914400" lvl="1" indent="-317500" algn="l" rtl="0">
              <a:spcBef>
                <a:spcPts val="0"/>
              </a:spcBef>
              <a:spcAft>
                <a:spcPts val="0"/>
              </a:spcAft>
              <a:buSzPts val="1400"/>
              <a:buChar char="○"/>
            </a:pPr>
            <a:r>
              <a:rPr lang="en"/>
              <a:t>The way that random numbers were generated for cover traffic had a bug in it</a:t>
            </a:r>
            <a:endParaRPr/>
          </a:p>
          <a:p>
            <a:pPr marL="914400" lvl="1" indent="-317500" algn="l" rtl="0">
              <a:spcBef>
                <a:spcPts val="0"/>
              </a:spcBef>
              <a:spcAft>
                <a:spcPts val="0"/>
              </a:spcAft>
              <a:buSzPts val="1400"/>
              <a:buChar char="○"/>
            </a:pPr>
            <a:r>
              <a:rPr lang="en"/>
              <a:t>The FBI used this as part of their investigation</a:t>
            </a:r>
            <a:endParaRPr/>
          </a:p>
          <a:p>
            <a:pPr marL="457200" lvl="0" indent="-342900" algn="l" rtl="0">
              <a:spcBef>
                <a:spcPts val="0"/>
              </a:spcBef>
              <a:spcAft>
                <a:spcPts val="0"/>
              </a:spcAft>
              <a:buSzPts val="1800"/>
              <a:buChar char="●"/>
            </a:pPr>
            <a:r>
              <a:rPr lang="en" b="1"/>
              <a:t>Takeaway</a:t>
            </a:r>
            <a:r>
              <a:rPr lang="en"/>
              <a:t>: Secure algorithms can be broken in insecure implementations, leaking information</a:t>
            </a:r>
            <a:endParaRPr/>
          </a:p>
        </p:txBody>
      </p:sp>
      <p:sp>
        <p:nvSpPr>
          <p:cNvPr id="276" name="Google Shape;27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Cryptography uses a lot of constants</a:t>
            </a:r>
            <a:endParaRPr/>
          </a:p>
          <a:p>
            <a:pPr marL="914400" lvl="1" indent="-317500" algn="l" rtl="0">
              <a:spcBef>
                <a:spcPts val="0"/>
              </a:spcBef>
              <a:spcAft>
                <a:spcPts val="0"/>
              </a:spcAft>
              <a:buSzPts val="1400"/>
              <a:buChar char="○"/>
            </a:pPr>
            <a:r>
              <a:rPr lang="en"/>
              <a:t>Initial state for SHA</a:t>
            </a:r>
            <a:endParaRPr/>
          </a:p>
          <a:p>
            <a:pPr marL="914400" lvl="1" indent="-317500" algn="l" rtl="0">
              <a:spcBef>
                <a:spcPts val="0"/>
              </a:spcBef>
              <a:spcAft>
                <a:spcPts val="0"/>
              </a:spcAft>
              <a:buSzPts val="1400"/>
              <a:buChar char="○"/>
            </a:pPr>
            <a:r>
              <a:rPr lang="en"/>
              <a:t>Prime </a:t>
            </a:r>
            <a:r>
              <a:rPr lang="en" i="1"/>
              <a:t>p</a:t>
            </a:r>
            <a:r>
              <a:rPr lang="en"/>
              <a:t> and generator </a:t>
            </a:r>
            <a:r>
              <a:rPr lang="en" i="1"/>
              <a:t>g</a:t>
            </a:r>
            <a:r>
              <a:rPr lang="en"/>
              <a:t> in Diffie-Hellman</a:t>
            </a:r>
            <a:endParaRPr/>
          </a:p>
          <a:p>
            <a:pPr marL="914400" lvl="1" indent="-317500" algn="l" rtl="0">
              <a:spcBef>
                <a:spcPts val="0"/>
              </a:spcBef>
              <a:spcAft>
                <a:spcPts val="0"/>
              </a:spcAft>
              <a:buSzPts val="1400"/>
              <a:buChar char="○"/>
            </a:pPr>
            <a:r>
              <a:rPr lang="en"/>
              <a:t>Parameters for elliptic-curve cryptography (curve equations, points on the curve like </a:t>
            </a:r>
            <a:r>
              <a:rPr lang="en" i="1"/>
              <a:t>P</a:t>
            </a:r>
            <a:r>
              <a:rPr lang="en"/>
              <a:t> and </a:t>
            </a:r>
            <a:r>
              <a:rPr lang="en" i="1"/>
              <a:t>Q</a:t>
            </a:r>
            <a:r>
              <a:rPr lang="en"/>
              <a:t>)</a:t>
            </a:r>
            <a:endParaRPr/>
          </a:p>
          <a:p>
            <a:pPr marL="914400" lvl="1" indent="-317500" algn="l" rtl="0">
              <a:spcBef>
                <a:spcPts val="0"/>
              </a:spcBef>
              <a:spcAft>
                <a:spcPts val="0"/>
              </a:spcAft>
              <a:buSzPts val="1400"/>
              <a:buChar char="○"/>
            </a:pPr>
            <a:r>
              <a:rPr lang="en" i="1"/>
              <a:t>ipad</a:t>
            </a:r>
            <a:r>
              <a:rPr lang="en"/>
              <a:t> and </a:t>
            </a:r>
            <a:r>
              <a:rPr lang="en" i="1"/>
              <a:t>opad</a:t>
            </a:r>
            <a:r>
              <a:rPr lang="en"/>
              <a:t> in HMAC</a:t>
            </a:r>
            <a:endParaRPr/>
          </a:p>
          <a:p>
            <a:pPr marL="457200" lvl="0" indent="-342900" algn="l" rtl="0">
              <a:spcBef>
                <a:spcPts val="0"/>
              </a:spcBef>
              <a:spcAft>
                <a:spcPts val="0"/>
              </a:spcAft>
              <a:buSzPts val="1800"/>
              <a:buChar char="●"/>
            </a:pPr>
            <a:r>
              <a:rPr lang="en"/>
              <a:t>Usually, any value could work, but the designer needed to choose </a:t>
            </a:r>
            <a:r>
              <a:rPr lang="en" i="1"/>
              <a:t>some</a:t>
            </a:r>
            <a:r>
              <a:rPr lang="en"/>
              <a:t> constant for the algorithm</a:t>
            </a:r>
            <a:endParaRPr/>
          </a:p>
          <a:p>
            <a:pPr marL="914400" lvl="1" indent="-317500" algn="l" rtl="0">
              <a:spcBef>
                <a:spcPts val="0"/>
              </a:spcBef>
              <a:spcAft>
                <a:spcPts val="0"/>
              </a:spcAft>
              <a:buSzPts val="1400"/>
              <a:buChar char="○"/>
            </a:pPr>
            <a:r>
              <a:rPr lang="en"/>
              <a:t>Example: In Diffie-Hellman, any large prime </a:t>
            </a:r>
            <a:r>
              <a:rPr lang="en" i="1"/>
              <a:t>p</a:t>
            </a:r>
            <a:r>
              <a:rPr lang="en"/>
              <a:t> and generator </a:t>
            </a:r>
            <a:r>
              <a:rPr lang="en" i="1"/>
              <a:t>g</a:t>
            </a:r>
            <a:r>
              <a:rPr lang="en"/>
              <a:t> works, but there’s a default </a:t>
            </a:r>
            <a:r>
              <a:rPr lang="en" i="1"/>
              <a:t>p</a:t>
            </a:r>
            <a:r>
              <a:rPr lang="en"/>
              <a:t> and </a:t>
            </a:r>
            <a:r>
              <a:rPr lang="en" i="1"/>
              <a:t>g</a:t>
            </a:r>
            <a:r>
              <a:rPr lang="en"/>
              <a:t> that everyone uses</a:t>
            </a:r>
            <a:endParaRPr/>
          </a:p>
          <a:p>
            <a:pPr marL="457200" lvl="0" indent="-342900" algn="l" rtl="0">
              <a:spcBef>
                <a:spcPts val="0"/>
              </a:spcBef>
              <a:spcAft>
                <a:spcPts val="0"/>
              </a:spcAft>
              <a:buSzPts val="1800"/>
              <a:buChar char="●"/>
            </a:pPr>
            <a:r>
              <a:rPr lang="en"/>
              <a:t>Where do these default parameter values come from?</a:t>
            </a:r>
            <a:endParaRPr/>
          </a:p>
        </p:txBody>
      </p:sp>
      <p:sp>
        <p:nvSpPr>
          <p:cNvPr id="287" name="Google Shape;28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Nothing-Up-My-Sleeve-Numbers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3" name="Google Shape;29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Dual_EC_DRBG: A PRNG published by the NSA behind the scenes</a:t>
            </a:r>
            <a:endParaRPr/>
          </a:p>
          <a:p>
            <a:pPr marL="457200" lvl="0" indent="-342900" algn="l" rtl="0">
              <a:spcBef>
                <a:spcPts val="0"/>
              </a:spcBef>
              <a:spcAft>
                <a:spcPts val="0"/>
              </a:spcAft>
              <a:buSzPts val="1800"/>
              <a:buChar char="●"/>
            </a:pPr>
            <a:r>
              <a:rPr lang="en"/>
              <a:t>Relies on two public hard-coded parameters </a:t>
            </a:r>
            <a:r>
              <a:rPr lang="en" i="1"/>
              <a:t>P</a:t>
            </a:r>
            <a:r>
              <a:rPr lang="en"/>
              <a:t> and </a:t>
            </a:r>
            <a:r>
              <a:rPr lang="en" i="1"/>
              <a:t>Q</a:t>
            </a:r>
            <a:endParaRPr/>
          </a:p>
          <a:p>
            <a:pPr marL="914400" lvl="1" indent="-317500" algn="l" rtl="0">
              <a:spcBef>
                <a:spcPts val="0"/>
              </a:spcBef>
              <a:spcAft>
                <a:spcPts val="0"/>
              </a:spcAft>
              <a:buSzPts val="1400"/>
              <a:buChar char="○"/>
            </a:pPr>
            <a:r>
              <a:rPr lang="en" i="1"/>
              <a:t>P</a:t>
            </a:r>
            <a:r>
              <a:rPr lang="en"/>
              <a:t> and </a:t>
            </a:r>
            <a:r>
              <a:rPr lang="en" i="1"/>
              <a:t>Q</a:t>
            </a:r>
            <a:r>
              <a:rPr lang="en"/>
              <a:t> are points on an elliptic curve</a:t>
            </a:r>
            <a:endParaRPr/>
          </a:p>
          <a:p>
            <a:pPr marL="914400" lvl="1" indent="-317500" algn="l" rtl="0">
              <a:spcBef>
                <a:spcPts val="0"/>
              </a:spcBef>
              <a:spcAft>
                <a:spcPts val="0"/>
              </a:spcAft>
              <a:buSzPts val="1400"/>
              <a:buChar char="○"/>
            </a:pPr>
            <a:r>
              <a:rPr lang="en"/>
              <a:t>If </a:t>
            </a:r>
            <a:r>
              <a:rPr lang="en" i="1"/>
              <a:t>P</a:t>
            </a:r>
            <a:r>
              <a:rPr lang="en"/>
              <a:t> and </a:t>
            </a:r>
            <a:r>
              <a:rPr lang="en" i="1"/>
              <a:t>Q</a:t>
            </a:r>
            <a:r>
              <a:rPr lang="en"/>
              <a:t> are related by </a:t>
            </a:r>
            <a:r>
              <a:rPr lang="en" i="1"/>
              <a:t>Q</a:t>
            </a:r>
            <a:r>
              <a:rPr lang="en"/>
              <a:t> = </a:t>
            </a:r>
            <a:r>
              <a:rPr lang="en" i="1"/>
              <a:t>eP</a:t>
            </a:r>
            <a:r>
              <a:rPr lang="en"/>
              <a:t> (analogous to </a:t>
            </a:r>
            <a:r>
              <a:rPr lang="en" i="1"/>
              <a:t>Q</a:t>
            </a:r>
            <a:r>
              <a:rPr lang="en"/>
              <a:t> = </a:t>
            </a:r>
            <a:r>
              <a:rPr lang="en" i="1"/>
              <a:t>P</a:t>
            </a:r>
            <a:r>
              <a:rPr lang="en" i="1" baseline="30000"/>
              <a:t>e</a:t>
            </a:r>
            <a:r>
              <a:rPr lang="en"/>
              <a:t> mod </a:t>
            </a:r>
            <a:r>
              <a:rPr lang="en" i="1"/>
              <a:t>n</a:t>
            </a:r>
            <a:r>
              <a:rPr lang="en"/>
              <a:t> in discrete log), you can learn the internal state!</a:t>
            </a:r>
            <a:endParaRPr baseline="30000"/>
          </a:p>
          <a:p>
            <a:pPr marL="457200" lvl="0" indent="-342900" algn="l" rtl="0">
              <a:spcBef>
                <a:spcPts val="0"/>
              </a:spcBef>
              <a:spcAft>
                <a:spcPts val="0"/>
              </a:spcAft>
              <a:buSzPts val="1800"/>
              <a:buChar char="●"/>
            </a:pPr>
            <a:r>
              <a:rPr lang="en"/>
              <a:t>It also sucked!</a:t>
            </a:r>
            <a:endParaRPr/>
          </a:p>
          <a:p>
            <a:pPr marL="914400" lvl="1" indent="-317500" algn="l" rtl="0">
              <a:spcBef>
                <a:spcPts val="0"/>
              </a:spcBef>
              <a:spcAft>
                <a:spcPts val="0"/>
              </a:spcAft>
              <a:buSzPts val="1400"/>
              <a:buChar char="○"/>
            </a:pPr>
            <a:r>
              <a:rPr lang="en"/>
              <a:t>It was horribly slow (much slower than HMAC or CTR PRNGs)</a:t>
            </a:r>
            <a:endParaRPr/>
          </a:p>
          <a:p>
            <a:pPr marL="914400" lvl="1" indent="-317500" algn="l" rtl="0">
              <a:spcBef>
                <a:spcPts val="0"/>
              </a:spcBef>
              <a:spcAft>
                <a:spcPts val="0"/>
              </a:spcAft>
              <a:buSzPts val="1400"/>
              <a:buChar char="○"/>
            </a:pPr>
            <a:r>
              <a:rPr lang="en"/>
              <a:t>It had subtle biases that shouldn’t exist in a secure PRNG: You could distinguish the upper bits from random</a:t>
            </a:r>
            <a:endParaRPr/>
          </a:p>
          <a:p>
            <a:pPr marL="914400" lvl="1" indent="-317500" algn="l" rtl="0">
              <a:spcBef>
                <a:spcPts val="0"/>
              </a:spcBef>
              <a:spcAft>
                <a:spcPts val="0"/>
              </a:spcAft>
              <a:buSzPts val="1400"/>
              <a:buChar char="○"/>
            </a:pPr>
            <a:r>
              <a:rPr lang="en"/>
              <a:t>Cryptographers spotted these flaws early on</a:t>
            </a:r>
            <a:endParaRPr/>
          </a:p>
          <a:p>
            <a:pPr marL="914400" lvl="1" indent="-317500" algn="l" rtl="0">
              <a:spcBef>
                <a:spcPts val="0"/>
              </a:spcBef>
              <a:spcAft>
                <a:spcPts val="0"/>
              </a:spcAft>
              <a:buSzPts val="1400"/>
              <a:buChar char="○"/>
            </a:pPr>
            <a:r>
              <a:rPr lang="en"/>
              <a:t>Why would anyone use such a horrible PRNG?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9" name="Google Shape;29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would anyone use such a horrible PRNG?</a:t>
            </a:r>
            <a:endParaRPr/>
          </a:p>
          <a:p>
            <a:pPr marL="457200" lvl="0" indent="-342900" algn="l" rtl="0">
              <a:spcBef>
                <a:spcPts val="0"/>
              </a:spcBef>
              <a:spcAft>
                <a:spcPts val="0"/>
              </a:spcAft>
              <a:buSzPts val="1800"/>
              <a:buChar char="●"/>
            </a:pPr>
            <a:r>
              <a:rPr lang="en"/>
              <a:t>Story time:</a:t>
            </a:r>
            <a:endParaRPr/>
          </a:p>
          <a:p>
            <a:pPr marL="914400" lvl="1" indent="-317500" algn="l" rtl="0">
              <a:spcBef>
                <a:spcPts val="0"/>
              </a:spcBef>
              <a:spcAft>
                <a:spcPts val="0"/>
              </a:spcAft>
              <a:buSzPts val="1400"/>
              <a:buChar char="○"/>
            </a:pPr>
            <a:r>
              <a:rPr lang="en"/>
              <a:t>RSA Data Security accepts $10 million from the NSA </a:t>
            </a:r>
            <a:endParaRPr/>
          </a:p>
          <a:p>
            <a:pPr marL="914400" lvl="1" indent="-317500" algn="l" rtl="0">
              <a:spcBef>
                <a:spcPts val="0"/>
              </a:spcBef>
              <a:spcAft>
                <a:spcPts val="0"/>
              </a:spcAft>
              <a:buSzPts val="1400"/>
              <a:buChar char="○"/>
            </a:pPr>
            <a:r>
              <a:rPr lang="en"/>
              <a:t>In exchange, RSA Data Security implements Dual_EC in their RSA BSAFE library, and silently makes it the default PRNG</a:t>
            </a:r>
            <a:endParaRPr/>
          </a:p>
          <a:p>
            <a:pPr marL="914400" lvl="1" indent="-317500" algn="l" rtl="0">
              <a:spcBef>
                <a:spcPts val="0"/>
              </a:spcBef>
              <a:spcAft>
                <a:spcPts val="0"/>
              </a:spcAft>
              <a:buSzPts val="1400"/>
              <a:buChar char="○"/>
            </a:pPr>
            <a:r>
              <a:rPr lang="en"/>
              <a:t>With RSA Data Security’s support, Dual_EC became a NIST standard</a:t>
            </a:r>
            <a:endParaRPr/>
          </a:p>
          <a:p>
            <a:pPr marL="1371600" lvl="2" indent="-317500" algn="l" rtl="0">
              <a:spcBef>
                <a:spcPts val="0"/>
              </a:spcBef>
              <a:spcAft>
                <a:spcPts val="0"/>
              </a:spcAft>
              <a:buSzPts val="1400"/>
              <a:buChar char="■"/>
            </a:pPr>
            <a:r>
              <a:rPr lang="en"/>
              <a:t>Used in other products</a:t>
            </a:r>
            <a:endParaRPr/>
          </a:p>
          <a:p>
            <a:pPr marL="914400" lvl="1" indent="-317500" algn="l" rtl="0">
              <a:spcBef>
                <a:spcPts val="0"/>
              </a:spcBef>
              <a:spcAft>
                <a:spcPts val="0"/>
              </a:spcAft>
              <a:buSzPts val="1400"/>
              <a:buChar char="○"/>
            </a:pPr>
            <a:r>
              <a:rPr lang="en"/>
              <a:t>2013: Whistleblower Edward Snowden reveals classified NSA information</a:t>
            </a:r>
            <a:endParaRPr/>
          </a:p>
          <a:p>
            <a:pPr marL="1371600" lvl="2" indent="-317500" algn="l" rtl="0">
              <a:spcBef>
                <a:spcPts val="0"/>
              </a:spcBef>
              <a:spcAft>
                <a:spcPts val="0"/>
              </a:spcAft>
              <a:buSzPts val="1400"/>
              <a:buChar char="■"/>
            </a:pPr>
            <a:r>
              <a:rPr lang="en"/>
              <a:t>The New York Times vaguely mentions a crypto talk given by Microsoft people</a:t>
            </a:r>
            <a:endParaRPr/>
          </a:p>
          <a:p>
            <a:pPr marL="1371600" lvl="2" indent="-317500" algn="l" rtl="0">
              <a:spcBef>
                <a:spcPts val="0"/>
              </a:spcBef>
              <a:spcAft>
                <a:spcPts val="0"/>
              </a:spcAft>
              <a:buSzPts val="1400"/>
              <a:buChar char="■"/>
            </a:pPr>
            <a:r>
              <a:rPr lang="en"/>
              <a:t>Everybody quickly realized this referred to a backdoor the NSA inserted into Dual_EC</a:t>
            </a:r>
            <a:endParaRPr/>
          </a:p>
          <a:p>
            <a:pPr marL="1371600" lvl="2" indent="-317500" algn="l" rtl="0">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06" name="Google Shape;30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backdoor, it’s possible to predict both future and past PRNG outputs</a:t>
            </a:r>
            <a:endParaRPr/>
          </a:p>
          <a:p>
            <a:pPr marL="914400" lvl="1" indent="-317500" algn="l" rtl="0">
              <a:spcBef>
                <a:spcPts val="0"/>
              </a:spcBef>
              <a:spcAft>
                <a:spcPts val="0"/>
              </a:spcAft>
              <a:buSzPts val="1400"/>
              <a:buChar char="○"/>
            </a:pPr>
            <a:r>
              <a:rPr lang="en"/>
              <a:t>No rollback resistance, unlike HMAC-DRBG</a:t>
            </a:r>
            <a:endParaRPr/>
          </a:p>
          <a:p>
            <a:pPr marL="457200" lvl="0" indent="-342900" algn="l" rtl="0">
              <a:spcBef>
                <a:spcPts val="0"/>
              </a:spcBef>
              <a:spcAft>
                <a:spcPts val="0"/>
              </a:spcAft>
              <a:buSzPts val="1800"/>
              <a:buChar char="●"/>
            </a:pPr>
            <a:r>
              <a:rPr lang="en"/>
              <a:t>Recall the attack when a PRNG is not rollback resistant:</a:t>
            </a:r>
            <a:endParaRPr/>
          </a:p>
          <a:p>
            <a:pPr marL="914400" lvl="1" indent="-317500" algn="l" rtl="0">
              <a:spcBef>
                <a:spcPts val="0"/>
              </a:spcBef>
              <a:spcAft>
                <a:spcPts val="0"/>
              </a:spcAft>
              <a:buSzPts val="1400"/>
              <a:buChar char="○"/>
            </a:pPr>
            <a:r>
              <a:rPr lang="en"/>
              <a:t>Generate a secret key</a:t>
            </a:r>
            <a:endParaRPr/>
          </a:p>
          <a:p>
            <a:pPr marL="914400" lvl="1" indent="-317500" algn="l" rtl="0">
              <a:spcBef>
                <a:spcPts val="0"/>
              </a:spcBef>
              <a:spcAft>
                <a:spcPts val="0"/>
              </a:spcAft>
              <a:buSzPts val="1400"/>
              <a:buChar char="○"/>
            </a:pPr>
            <a:r>
              <a:rPr lang="en"/>
              <a:t>Generate some other publicly visible random value (e.g. IVs, nonces, an NSA-sponsored “standard” that requires some random output)</a:t>
            </a:r>
            <a:endParaRPr/>
          </a:p>
          <a:p>
            <a:pPr marL="914400" lvl="1" indent="-317500" algn="l" rtl="0">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13" name="Google Shape;31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Juniper Networks used Dual_EC in their virtual private networks (VPNs)</a:t>
            </a:r>
            <a:endParaRPr/>
          </a:p>
          <a:p>
            <a:pPr marL="457200" lvl="0" indent="-342900" algn="l" rtl="0">
              <a:spcBef>
                <a:spcPts val="0"/>
              </a:spcBef>
              <a:spcAft>
                <a:spcPts val="0"/>
              </a:spcAft>
              <a:buSzPts val="1800"/>
              <a:buChar char="●"/>
            </a:pPr>
            <a:r>
              <a:rPr lang="en"/>
              <a:t>Juniper claims their version of Dual_EC was safe from the NSA backdoor</a:t>
            </a:r>
            <a:endParaRPr/>
          </a:p>
          <a:p>
            <a:pPr marL="914400" lvl="1" indent="-317500" algn="l" rtl="0">
              <a:spcBef>
                <a:spcPts val="0"/>
              </a:spcBef>
              <a:spcAft>
                <a:spcPts val="0"/>
              </a:spcAft>
              <a:buSzPts val="1400"/>
              <a:buChar char="○"/>
            </a:pPr>
            <a:r>
              <a:rPr lang="en"/>
              <a:t>Juniper selected a different public parameter (</a:t>
            </a:r>
            <a:r>
              <a:rPr lang="en" i="1"/>
              <a:t>Q</a:t>
            </a:r>
            <a:r>
              <a:rPr lang="en"/>
              <a:t>) than the NSA’s public parameter</a:t>
            </a:r>
            <a:endParaRPr/>
          </a:p>
          <a:p>
            <a:pPr marL="457200" lvl="0" indent="-342900" algn="l" rtl="0">
              <a:spcBef>
                <a:spcPts val="0"/>
              </a:spcBef>
              <a:spcAft>
                <a:spcPts val="0"/>
              </a:spcAft>
              <a:buSzPts val="1800"/>
              <a:buChar char="●"/>
            </a:pPr>
            <a:r>
              <a:rPr lang="en"/>
              <a:t>Later: Juniper is hacked</a:t>
            </a:r>
            <a:endParaRPr/>
          </a:p>
          <a:p>
            <a:pPr marL="914400" lvl="1" indent="-317500" algn="l" rtl="0">
              <a:spcBef>
                <a:spcPts val="0"/>
              </a:spcBef>
              <a:spcAft>
                <a:spcPts val="0"/>
              </a:spcAft>
              <a:buSzPts val="1400"/>
              <a:buChar char="○"/>
            </a:pPr>
            <a:r>
              <a:rPr lang="en"/>
              <a:t>The hacker changed Dual_EC’s public parameter (</a:t>
            </a:r>
            <a:r>
              <a:rPr lang="en" i="1"/>
              <a:t>Q</a:t>
            </a:r>
            <a:r>
              <a:rPr lang="en"/>
              <a:t>) to give themselves a backdoor!</a:t>
            </a:r>
            <a:endParaRPr/>
          </a:p>
          <a:p>
            <a:pPr marL="1371600" lvl="2" indent="-317500" algn="l" rtl="0">
              <a:spcBef>
                <a:spcPts val="0"/>
              </a:spcBef>
              <a:spcAft>
                <a:spcPts val="0"/>
              </a:spcAft>
              <a:buSzPts val="1400"/>
              <a:buChar char="■"/>
            </a:pPr>
            <a:r>
              <a:rPr lang="en"/>
              <a:t>And now the original backdoor owner can’t get in…</a:t>
            </a:r>
            <a:endParaRPr/>
          </a:p>
          <a:p>
            <a:pPr marL="457200" lvl="0" indent="-342900" algn="l" rtl="0">
              <a:spcBef>
                <a:spcPts val="0"/>
              </a:spcBef>
              <a:spcAft>
                <a:spcPts val="0"/>
              </a:spcAft>
              <a:buSzPts val="1800"/>
              <a:buChar char="●"/>
            </a:pPr>
            <a:r>
              <a:rPr lang="en"/>
              <a:t>Later: Juniper is hacked again</a:t>
            </a:r>
            <a:endParaRPr/>
          </a:p>
          <a:p>
            <a:pPr marL="914400" lvl="1" indent="-317500" algn="l" rtl="0">
              <a:spcBef>
                <a:spcPts val="0"/>
              </a:spcBef>
              <a:spcAft>
                <a:spcPts val="0"/>
              </a:spcAft>
              <a:buSzPts val="1400"/>
              <a:buChar char="○"/>
            </a:pPr>
            <a:r>
              <a:rPr lang="en"/>
              <a:t>The hacker adds an SSH backdoor</a:t>
            </a:r>
            <a:endParaRPr/>
          </a:p>
          <a:p>
            <a:pPr marL="457200" lvl="0" indent="-342900" algn="l" rtl="0">
              <a:spcBef>
                <a:spcPts val="0"/>
              </a:spcBef>
              <a:spcAft>
                <a:spcPts val="0"/>
              </a:spcAft>
              <a:buSzPts val="1800"/>
              <a:buChar char="●"/>
            </a:pPr>
            <a:r>
              <a:rPr lang="en"/>
              <a:t>Later: Juniper notices the SSH backdoor</a:t>
            </a:r>
            <a:endParaRPr/>
          </a:p>
          <a:p>
            <a:pPr marL="914400" lvl="1" indent="-317500" algn="l" rtl="0">
              <a:spcBef>
                <a:spcPts val="0"/>
              </a:spcBef>
              <a:spcAft>
                <a:spcPts val="0"/>
              </a:spcAft>
              <a:buSzPts val="1400"/>
              <a:buChar char="○"/>
            </a:pPr>
            <a:r>
              <a:rPr lang="en"/>
              <a:t>… and also notices the changed Dual_EC backdoor</a:t>
            </a:r>
            <a:endParaRPr/>
          </a:p>
          <a:p>
            <a:pPr marL="914400" lvl="1" indent="-317500" algn="l" rtl="0">
              <a:spcBef>
                <a:spcPts val="0"/>
              </a:spcBef>
              <a:spcAft>
                <a:spcPts val="0"/>
              </a:spcAft>
              <a:buSzPts val="1400"/>
              <a:buChar char="○"/>
            </a:pPr>
            <a:r>
              <a:rPr lang="en"/>
              <a:t>So they release an update to patch the Dual_EC backdoor</a:t>
            </a:r>
            <a:endParaRPr/>
          </a:p>
          <a:p>
            <a:pPr marL="457200" lvl="0" indent="-342900" algn="l" rtl="0">
              <a:spcBef>
                <a:spcPts val="0"/>
              </a:spcBef>
              <a:spcAft>
                <a:spcPts val="0"/>
              </a:spcAft>
              <a:buSzPts val="1800"/>
              <a:buChar char="●"/>
            </a:pPr>
            <a:r>
              <a:rPr lang="en"/>
              <a:t>Later: Everyone receives an update</a:t>
            </a:r>
            <a:endParaRPr/>
          </a:p>
          <a:p>
            <a:pPr marL="914400" lvl="1" indent="-317500" algn="l" rtl="0">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fade">
                                      <p:cBhvr>
                                        <p:cTn id="59"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Diffie-Hellman Sabotage?</a:t>
            </a:r>
            <a:endParaRPr/>
          </a:p>
        </p:txBody>
      </p:sp>
      <p:sp>
        <p:nvSpPr>
          <p:cNvPr id="320" name="Google Shape;32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Another case of potential sabotage</a:t>
            </a:r>
            <a:endParaRPr/>
          </a:p>
          <a:p>
            <a:pPr marL="457200" lvl="0" indent="-342900" algn="l" rtl="0">
              <a:spcBef>
                <a:spcPts val="0"/>
              </a:spcBef>
              <a:spcAft>
                <a:spcPts val="0"/>
              </a:spcAft>
              <a:buSzPts val="1800"/>
              <a:buChar char="●"/>
            </a:pPr>
            <a:r>
              <a:rPr lang="en"/>
              <a:t>1024b Diffie-Hellman is moderately impractical</a:t>
            </a:r>
            <a:endParaRPr/>
          </a:p>
          <a:p>
            <a:pPr marL="457200" lvl="0" indent="-342900" algn="l" rtl="0">
              <a:spcBef>
                <a:spcPts val="0"/>
              </a:spcBef>
              <a:spcAft>
                <a:spcPts val="0"/>
              </a:spcAft>
              <a:buSzPts val="1800"/>
              <a:buChar char="●"/>
            </a:pPr>
            <a:r>
              <a:rPr lang="en"/>
              <a:t>However, for a specially chosen </a:t>
            </a:r>
            <a:r>
              <a:rPr lang="en" i="1"/>
              <a:t>p</a:t>
            </a:r>
            <a:r>
              <a:rPr lang="en"/>
              <a:t>, cracking Diffie-Hellman becomes 1 million times easier</a:t>
            </a:r>
            <a:endParaRPr/>
          </a:p>
          <a:p>
            <a:pPr marL="914400" lvl="1" indent="-317500" algn="l" rtl="0">
              <a:spcBef>
                <a:spcPts val="0"/>
              </a:spcBef>
              <a:spcAft>
                <a:spcPts val="0"/>
              </a:spcAft>
              <a:buSzPts val="1400"/>
              <a:buChar char="○"/>
            </a:pPr>
            <a:r>
              <a:rPr lang="en"/>
              <a:t>Recall: </a:t>
            </a:r>
            <a:r>
              <a:rPr lang="en" i="1"/>
              <a:t>p</a:t>
            </a:r>
            <a:r>
              <a:rPr lang="en"/>
              <a:t> is a public value. Most implementations use default hard-coded values of </a:t>
            </a:r>
            <a:r>
              <a:rPr lang="en" i="1"/>
              <a:t>p</a:t>
            </a:r>
            <a:r>
              <a:rPr lang="en"/>
              <a:t> </a:t>
            </a:r>
            <a:endParaRPr/>
          </a:p>
          <a:p>
            <a:pPr marL="914400" lvl="1" indent="-317500" algn="l" rtl="0">
              <a:spcBef>
                <a:spcPts val="0"/>
              </a:spcBef>
              <a:spcAft>
                <a:spcPts val="0"/>
              </a:spcAft>
              <a:buSzPts val="1400"/>
              <a:buChar char="○"/>
            </a:pPr>
            <a:r>
              <a:rPr lang="en"/>
              <a:t>The most commonly-used “example” </a:t>
            </a:r>
            <a:r>
              <a:rPr lang="en" i="1"/>
              <a:t>p</a:t>
            </a:r>
            <a:r>
              <a:rPr lang="en"/>
              <a:t> has unknown origin! (lost to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Something Up Their Sleeves… (Maybe)</a:t>
            </a:r>
            <a:endParaRPr/>
          </a:p>
        </p:txBody>
      </p:sp>
      <p:sp>
        <p:nvSpPr>
          <p:cNvPr id="326" name="Google Shape;32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Mysterious public parameters can cast doubt </a:t>
            </a:r>
            <a:r>
              <a:rPr lang="en" i="1"/>
              <a:t>even when a design is solid</a:t>
            </a:r>
            <a:endParaRPr/>
          </a:p>
          <a:p>
            <a:pPr marL="457200" lvl="0" indent="-342900" algn="l" rtl="0">
              <a:spcBef>
                <a:spcPts val="0"/>
              </a:spcBef>
              <a:spcAft>
                <a:spcPts val="0"/>
              </a:spcAft>
              <a:buSzPts val="1800"/>
              <a:buChar char="●"/>
            </a:pPr>
            <a:r>
              <a:rPr lang="en"/>
              <a:t>Recall DES (the block cipher used before AES)</a:t>
            </a:r>
            <a:endParaRPr/>
          </a:p>
          <a:p>
            <a:pPr marL="914400" lvl="1" indent="-317500" algn="l" rtl="0">
              <a:spcBef>
                <a:spcPts val="0"/>
              </a:spcBef>
              <a:spcAft>
                <a:spcPts val="0"/>
              </a:spcAft>
              <a:buSzPts val="1400"/>
              <a:buChar char="○"/>
            </a:pPr>
            <a:r>
              <a:rPr lang="en"/>
              <a:t>The DES standard was developed by IBM but with input from the NSA</a:t>
            </a:r>
            <a:endParaRPr/>
          </a:p>
          <a:p>
            <a:pPr marL="914400" lvl="1" indent="-317500" algn="l" rtl="0">
              <a:spcBef>
                <a:spcPts val="0"/>
              </a:spcBef>
              <a:spcAft>
                <a:spcPts val="0"/>
              </a:spcAft>
              <a:buSzPts val="1400"/>
              <a:buChar char="○"/>
            </a:pPr>
            <a:r>
              <a:rPr lang="en"/>
              <a:t>Everyone was suspicious that the NSA tampered with S-boxes (hard-coded constant values in the block cipher algorithm)</a:t>
            </a:r>
            <a:endParaRPr/>
          </a:p>
          <a:p>
            <a:pPr marL="914400" lvl="1" indent="-317500" algn="l" rtl="0">
              <a:spcBef>
                <a:spcPts val="0"/>
              </a:spcBef>
              <a:spcAft>
                <a:spcPts val="0"/>
              </a:spcAft>
              <a:buSzPts val="1400"/>
              <a:buChar char="○"/>
            </a:pPr>
            <a:r>
              <a:rPr lang="en"/>
              <a:t>It turns out they did: The NSA made them stronger against an attack that they knew about but the public didn’t know about</a:t>
            </a:r>
            <a:endParaRPr/>
          </a:p>
          <a:p>
            <a:pPr marL="457200" lvl="0" indent="-342900" algn="l" rtl="0">
              <a:spcBef>
                <a:spcPts val="0"/>
              </a:spcBef>
              <a:spcAft>
                <a:spcPts val="0"/>
              </a:spcAft>
              <a:buSzPts val="1800"/>
              <a:buChar char="●"/>
            </a:pPr>
            <a:r>
              <a:rPr lang="en"/>
              <a:t>P-256 and P-384: Two elliptic curves defined by the NSA</a:t>
            </a:r>
            <a:endParaRPr/>
          </a:p>
          <a:p>
            <a:pPr marL="914400" lvl="1" indent="-317500" algn="l" rtl="0">
              <a:spcBef>
                <a:spcPts val="0"/>
              </a:spcBef>
              <a:spcAft>
                <a:spcPts val="0"/>
              </a:spcAft>
              <a:buSzPts val="1400"/>
              <a:buChar char="○"/>
            </a:pPr>
            <a:r>
              <a:rPr lang="en"/>
              <a:t>Remember: Elliptic curves are public parameters in elliptic-curve cryptography</a:t>
            </a:r>
            <a:endParaRPr/>
          </a:p>
          <a:p>
            <a:pPr marL="914400" lvl="1" indent="-317500" algn="l" rtl="0">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 Nothing-Up-My-Sleeve-Numbers</a:t>
            </a:r>
            <a:endParaRPr/>
          </a:p>
        </p:txBody>
      </p:sp>
      <p:sp>
        <p:nvSpPr>
          <p:cNvPr id="332" name="Google Shape;33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Good systems should clearly and transparently describe how public parameters are generated</a:t>
            </a:r>
            <a:endParaRPr/>
          </a:p>
          <a:p>
            <a:pPr marL="914400" lvl="1" indent="-317500" algn="l" rtl="0">
              <a:spcBef>
                <a:spcPts val="0"/>
              </a:spcBef>
              <a:spcAft>
                <a:spcPts val="0"/>
              </a:spcAft>
              <a:buSzPts val="1400"/>
              <a:buChar char="○"/>
            </a:pPr>
            <a:r>
              <a:rPr lang="en"/>
              <a:t>Argue about why these values provide good security (e.g. AES designers argued this for the values in their S-boxes)</a:t>
            </a:r>
            <a:endParaRPr/>
          </a:p>
          <a:p>
            <a:pPr marL="914400" lvl="1" indent="-317500" algn="l" rtl="0">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marL="1371600" lvl="2" indent="-317500" algn="l" rtl="0">
              <a:spcBef>
                <a:spcPts val="0"/>
              </a:spcBef>
              <a:spcAft>
                <a:spcPts val="0"/>
              </a:spcAft>
              <a:buSzPts val="1400"/>
              <a:buChar char="■"/>
            </a:pPr>
            <a:r>
              <a:rPr lang="en"/>
              <a:t>Seed a PRNG with your name</a:t>
            </a:r>
            <a:endParaRPr/>
          </a:p>
          <a:p>
            <a:pPr marL="1371600" lvl="2" indent="-317500" algn="l" rtl="0">
              <a:spcBef>
                <a:spcPts val="0"/>
              </a:spcBef>
              <a:spcAft>
                <a:spcPts val="0"/>
              </a:spcAft>
              <a:buSzPts val="1400"/>
              <a:buChar char="■"/>
            </a:pPr>
            <a:r>
              <a:rPr lang="en"/>
              <a:t>The first few digits of π</a:t>
            </a:r>
            <a:endParaRPr/>
          </a:p>
          <a:p>
            <a:pPr marL="1371600" lvl="2" indent="-317500" algn="l" rtl="0">
              <a:spcBef>
                <a:spcPts val="0"/>
              </a:spcBef>
              <a:spcAft>
                <a:spcPts val="0"/>
              </a:spcAft>
              <a:buSzPts val="1400"/>
              <a:buChar char="■"/>
            </a:pPr>
            <a:r>
              <a:rPr lang="en"/>
              <a:t>0x67452301, 0xefcdab89, … (SHA-1)</a:t>
            </a:r>
            <a:endParaRPr/>
          </a:p>
          <a:p>
            <a:pPr marL="1371600" lvl="2" indent="-317500" algn="l" rtl="0">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Apple’s security philosophy:</a:t>
            </a:r>
            <a:endParaRPr/>
          </a:p>
          <a:p>
            <a:pPr marL="914400" lvl="1" indent="-317500" algn="l" rtl="0">
              <a:spcBef>
                <a:spcPts val="0"/>
              </a:spcBef>
              <a:spcAft>
                <a:spcPts val="0"/>
              </a:spcAft>
              <a:buSzPts val="1400"/>
              <a:buChar char="○"/>
            </a:pPr>
            <a:r>
              <a:rPr lang="en"/>
              <a:t>In your hands, you can access everything on your phone</a:t>
            </a:r>
            <a:endParaRPr/>
          </a:p>
          <a:p>
            <a:pPr marL="914400" lvl="1" indent="-317500" algn="l" rtl="0">
              <a:spcBef>
                <a:spcPts val="0"/>
              </a:spcBef>
              <a:spcAft>
                <a:spcPts val="0"/>
              </a:spcAft>
              <a:buSzPts val="1400"/>
              <a:buChar char="○"/>
            </a:pPr>
            <a:r>
              <a:rPr lang="en"/>
              <a:t>In anybody else’s hands, the phone is an inert “brick” (nothing can be accessed)</a:t>
            </a:r>
            <a:endParaRPr/>
          </a:p>
          <a:p>
            <a:pPr marL="457200" lvl="0" indent="-342900" algn="l" rtl="0">
              <a:spcBef>
                <a:spcPts val="0"/>
              </a:spcBef>
              <a:spcAft>
                <a:spcPts val="0"/>
              </a:spcAft>
              <a:buSzPts val="1800"/>
              <a:buChar char="●"/>
            </a:pPr>
            <a:r>
              <a:rPr lang="en"/>
              <a:t>Apple uses a small co-processor in the phone to handle all cryptography</a:t>
            </a:r>
            <a:endParaRPr/>
          </a:p>
          <a:p>
            <a:pPr marL="914400" lvl="1" indent="-317500" algn="l" rtl="0">
              <a:spcBef>
                <a:spcPts val="0"/>
              </a:spcBef>
              <a:spcAft>
                <a:spcPts val="0"/>
              </a:spcAft>
              <a:buSzPts val="1400"/>
              <a:buChar char="○"/>
            </a:pPr>
            <a:r>
              <a:rPr lang="en"/>
              <a:t>The “Secure Enclave” (recall: small TCB)</a:t>
            </a:r>
            <a:endParaRPr/>
          </a:p>
          <a:p>
            <a:pPr marL="457200" lvl="0" indent="-342900" algn="l" rtl="0">
              <a:spcBef>
                <a:spcPts val="0"/>
              </a:spcBef>
              <a:spcAft>
                <a:spcPts val="0"/>
              </a:spcAft>
              <a:buSzPts val="1800"/>
              <a:buChar char="●"/>
            </a:pPr>
            <a:r>
              <a:rPr lang="en"/>
              <a:t>The rest of the phone is untrusted</a:t>
            </a:r>
            <a:endParaRPr/>
          </a:p>
          <a:p>
            <a:pPr marL="914400" lvl="1" indent="-317500" algn="l" rtl="0">
              <a:spcBef>
                <a:spcPts val="0"/>
              </a:spcBef>
              <a:spcAft>
                <a:spcPts val="0"/>
              </a:spcAft>
              <a:buSzPts val="1400"/>
              <a:buChar char="○"/>
            </a:pPr>
            <a:r>
              <a:rPr lang="en"/>
              <a:t>Memory is untrusted, so all data must be encrypted</a:t>
            </a:r>
            <a:endParaRPr/>
          </a:p>
          <a:p>
            <a:pPr marL="914400" lvl="1" indent="-317500" algn="l" rtl="0">
              <a:spcBef>
                <a:spcPts val="0"/>
              </a:spcBef>
              <a:spcAft>
                <a:spcPts val="0"/>
              </a:spcAft>
              <a:buSzPts val="1400"/>
              <a:buChar char="○"/>
            </a:pPr>
            <a:r>
              <a:rPr lang="en"/>
              <a:t>The CPU must ask the Secure Enclave to decrypt data</a:t>
            </a:r>
            <a:endParaRPr/>
          </a:p>
          <a:p>
            <a:pPr marL="914400" lvl="1" indent="-317500" algn="l" rtl="0">
              <a:spcBef>
                <a:spcPts val="0"/>
              </a:spcBef>
              <a:spcAft>
                <a:spcPts val="0"/>
              </a:spcAft>
              <a:buSzPts val="1400"/>
              <a:buChar char="○"/>
            </a:pPr>
            <a:r>
              <a:rPr lang="en"/>
              <a:t>Some data (e.g. credit card information for Apple Pay) is only readable by the Secure Enclave</a:t>
            </a:r>
            <a:endParaRPr/>
          </a:p>
          <a:p>
            <a:pPr marL="457200" lvl="0" indent="-342900" algn="l" rtl="0">
              <a:spcBef>
                <a:spcPts val="0"/>
              </a:spcBef>
              <a:spcAft>
                <a:spcPts val="0"/>
              </a:spcAft>
              <a:buSzPts val="1800"/>
              <a:buChar char="●"/>
            </a:pPr>
            <a:r>
              <a:rPr lang="en"/>
              <a:t>Effaceable Storage</a:t>
            </a:r>
            <a:endParaRPr/>
          </a:p>
          <a:p>
            <a:pPr marL="914400" lvl="1" indent="-317500" algn="l" rtl="0">
              <a:spcBef>
                <a:spcPts val="0"/>
              </a:spcBef>
              <a:spcAft>
                <a:spcPts val="0"/>
              </a:spcAft>
              <a:buSzPts val="1400"/>
              <a:buChar char="○"/>
            </a:pPr>
            <a:r>
              <a:rPr lang="en"/>
              <a:t>Data is often stored in multiple places for redundancy, or not entirely wiped on deletion (for speed)</a:t>
            </a:r>
            <a:endParaRPr/>
          </a:p>
          <a:p>
            <a:pPr marL="914400" lvl="1" indent="-317500" algn="l" rtl="0">
              <a:spcBef>
                <a:spcPts val="0"/>
              </a:spcBef>
              <a:spcAft>
                <a:spcPts val="0"/>
              </a:spcAft>
              <a:buSzPts val="1400"/>
              <a:buChar char="○"/>
            </a:pPr>
            <a:r>
              <a:rPr lang="en"/>
              <a:t>Effaceable storage: A section of memory where if memory is wiped, it is guaranteed to be gone</a:t>
            </a:r>
            <a:endParaRPr/>
          </a:p>
          <a:p>
            <a:pPr marL="914400" lvl="1" indent="-317500" algn="l" rtl="0">
              <a:spcBef>
                <a:spcPts val="0"/>
              </a:spcBef>
              <a:spcAft>
                <a:spcPts val="0"/>
              </a:spcAft>
              <a:buSzPts val="1400"/>
              <a:buChar char="○"/>
            </a:pPr>
            <a:r>
              <a:rPr lang="en"/>
              <a:t>Requires some electrical engineering trickery to implement</a:t>
            </a:r>
            <a:endParaRPr/>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0" name="Google Shape;400;p66"/>
          <p:cNvSpPr txBox="1">
            <a:spLocks noGrp="1"/>
          </p:cNvSpPr>
          <p:nvPr>
            <p:ph type="body" idx="1"/>
          </p:nvPr>
        </p:nvSpPr>
        <p:spPr>
          <a:xfrm>
            <a:off x="512100" y="4368375"/>
            <a:ext cx="81198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8567050" cy="161294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02" name="Google Shape;402;p66"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8" name="Google Shape;408;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Buzzwords are signs of snake oil cryptography</a:t>
            </a:r>
            <a:endParaRPr/>
          </a:p>
        </p:txBody>
      </p:sp>
      <p:graphicFrame>
        <p:nvGraphicFramePr>
          <p:cNvPr id="409" name="Google Shape;409;p67"/>
          <p:cNvGraphicFramePr/>
          <p:nvPr/>
        </p:nvGraphicFramePr>
        <p:xfrm>
          <a:off x="288475" y="1431735"/>
          <a:ext cx="8567050" cy="288332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0" name="Google Shape;410;p67"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16" name="Google Shape;416;p6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Brand-new math and buzzwords are signs of snake oil cryptography</a:t>
            </a:r>
            <a:endParaRPr/>
          </a:p>
        </p:txBody>
      </p:sp>
      <p:graphicFrame>
        <p:nvGraphicFramePr>
          <p:cNvPr id="417" name="Google Shape;417;p68"/>
          <p:cNvGraphicFramePr/>
          <p:nvPr/>
        </p:nvGraphicFramePr>
        <p:xfrm>
          <a:off x="288475" y="1431735"/>
          <a:ext cx="8567050" cy="23071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Snake oil or genius? Crown Sterling tells its side of Black Hat controversy</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29,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b="1">
                          <a:solidFill>
                            <a:srgbClr val="595959"/>
                          </a:solidFill>
                        </a:rPr>
                        <a:t>How does Time AI work?</a:t>
                      </a:r>
                      <a:endParaRPr>
                        <a:solidFill>
                          <a:srgbClr val="595959"/>
                        </a:solidFill>
                      </a:endParaRPr>
                    </a:p>
                    <a:p>
                      <a:pPr marL="0" lvl="0" indent="0" algn="l" rtl="0">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8" name="Google Shape;418;p68"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24" name="Google Shape;424;p6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Flashy demonstrations are signs of snake oil cryptography</a:t>
            </a:r>
            <a:endParaRPr/>
          </a:p>
        </p:txBody>
      </p:sp>
      <p:graphicFrame>
        <p:nvGraphicFramePr>
          <p:cNvPr id="425" name="Google Shape;425;p69"/>
          <p:cNvGraphicFramePr/>
          <p:nvPr/>
        </p:nvGraphicFramePr>
        <p:xfrm>
          <a:off x="288475" y="1431735"/>
          <a:ext cx="8567050" cy="16768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26" name="Google Shape;426;p69"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8567050" cy="369866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marL="0" lvl="0" indent="0" algn="l" rtl="0">
                        <a:spcBef>
                          <a:spcPts val="0"/>
                        </a:spcBef>
                        <a:spcAft>
                          <a:spcPts val="0"/>
                        </a:spcAft>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33" name="Google Shape;433;p70" title="Ars Technica"/>
          <p:cNvPicPr preferRelativeResize="0"/>
          <p:nvPr/>
        </p:nvPicPr>
        <p:blipFill rotWithShape="1">
          <a:blip r:embed="rId4">
            <a:alphaModFix/>
          </a:blip>
          <a:srcRect t="7795" b="6822"/>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9" name="Google Shape;439;p71"/>
          <p:cNvGraphicFramePr/>
          <p:nvPr/>
        </p:nvGraphicFramePr>
        <p:xfrm>
          <a:off x="288475" y="1431735"/>
          <a:ext cx="8567050" cy="158174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32125">
                <a:tc>
                  <a:txBody>
                    <a:bodyPr/>
                    <a:lstStyle/>
                    <a:p>
                      <a:pPr marL="0" lvl="0" indent="0" algn="l" rtl="0">
                        <a:spcBef>
                          <a:spcPts val="0"/>
                        </a:spcBef>
                        <a:spcAft>
                          <a:spcPts val="0"/>
                        </a:spcAft>
                        <a:buNone/>
                      </a:pPr>
                      <a:endParaRPr>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21,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619350">
                <a:tc gridSpan="2">
                  <a:txBody>
                    <a:bodyPr/>
                    <a:lstStyle/>
                    <a:p>
                      <a:pPr marL="0" lvl="0" indent="0" algn="l" rtl="0">
                        <a:spcBef>
                          <a:spcPts val="0"/>
                        </a:spcBef>
                        <a:spcAft>
                          <a:spcPts val="0"/>
                        </a:spcAft>
                        <a:buNone/>
                      </a:pPr>
                      <a:r>
                        <a:rPr lang="en">
                          <a:solidFill>
                            <a:srgbClr val="595959"/>
                          </a:solidFill>
                        </a:rPr>
                        <a:t>FYI My offer stands you litigious fraudulent fuckwits.  If you consider my statements that you are fraudulent fuckwits based on this release &amp; demonstration libel, I'll gladly tell you a good address for service, just DM for info.</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440" name="Google Shape;440;p71" title="Nicholas Weaver on Twitter"/>
          <p:cNvPicPr preferRelativeResize="0"/>
          <p:nvPr/>
        </p:nvPicPr>
        <p:blipFill rotWithShape="1">
          <a:blip r:embed="rId4">
            <a:alphaModFix/>
          </a:blip>
          <a:srcRect r="63058" b="83320"/>
          <a:stretch/>
        </p:blipFill>
        <p:spPr>
          <a:xfrm>
            <a:off x="994600" y="1489900"/>
            <a:ext cx="1947228" cy="513675"/>
          </a:xfrm>
          <a:prstGeom prst="rect">
            <a:avLst/>
          </a:prstGeom>
          <a:noFill/>
          <a:ln>
            <a:noFill/>
          </a:ln>
        </p:spPr>
      </p:pic>
      <p:pic>
        <p:nvPicPr>
          <p:cNvPr id="441" name="Google Shape;441;p71"/>
          <p:cNvPicPr preferRelativeResize="0"/>
          <p:nvPr/>
        </p:nvPicPr>
        <p:blipFill>
          <a:blip r:embed="rId5">
            <a:alphaModFix/>
          </a:blip>
          <a:stretch>
            <a:fillRect/>
          </a:stretch>
        </p:blipFill>
        <p:spPr>
          <a:xfrm>
            <a:off x="365550" y="1508198"/>
            <a:ext cx="629050" cy="49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IOTA: A cryptocurrency designed for the Internet of Things (IoT)</a:t>
            </a:r>
            <a:endParaRPr/>
          </a:p>
          <a:p>
            <a:pPr marL="914400" lvl="1" indent="-317500" algn="l" rtl="0">
              <a:spcBef>
                <a:spcPts val="0"/>
              </a:spcBef>
              <a:spcAft>
                <a:spcPts val="0"/>
              </a:spcAft>
              <a:buSzPts val="1400"/>
              <a:buChar char="○"/>
            </a:pPr>
            <a:r>
              <a:rPr lang="en"/>
              <a:t>Uses a hash-based scheme instead of standard public key signatures, meaning you can never reuse a key</a:t>
            </a:r>
            <a:endParaRPr/>
          </a:p>
          <a:p>
            <a:pPr marL="914400" lvl="1" indent="-317500" algn="l" rtl="0">
              <a:spcBef>
                <a:spcPts val="0"/>
              </a:spcBef>
              <a:spcAft>
                <a:spcPts val="0"/>
              </a:spcAft>
              <a:buSzPts val="1400"/>
              <a:buChar char="○"/>
            </a:pPr>
            <a:r>
              <a:rPr lang="en"/>
              <a:t>10,000-bit signatures (compare with 450-bit RSA signatures, which are considered big)</a:t>
            </a:r>
            <a:endParaRPr/>
          </a:p>
          <a:p>
            <a:pPr marL="914400" lvl="1" indent="-317500" algn="l" rtl="0">
              <a:spcBef>
                <a:spcPts val="0"/>
              </a:spcBef>
              <a:spcAft>
                <a:spcPts val="0"/>
              </a:spcAft>
              <a:buSzPts val="1400"/>
              <a:buChar char="○"/>
            </a:pPr>
            <a:r>
              <a:rPr lang="en"/>
              <a:t>Created their own hash function… that was quickly broken</a:t>
            </a:r>
            <a:endParaRPr/>
          </a:p>
          <a:p>
            <a:pPr marL="914400" lvl="1" indent="-317500" algn="l" rtl="0">
              <a:spcBef>
                <a:spcPts val="0"/>
              </a:spcBef>
              <a:spcAft>
                <a:spcPts val="0"/>
              </a:spcAft>
              <a:buSzPts val="1400"/>
              <a:buChar char="○"/>
            </a:pPr>
            <a:r>
              <a:rPr lang="en"/>
              <a:t>Claims to be a distributed system, but relies entirely on a central authority (not distributed)</a:t>
            </a:r>
            <a:endParaRPr/>
          </a:p>
          <a:p>
            <a:pPr marL="914400" lvl="1" indent="-317500" algn="l" rtl="0">
              <a:spcBef>
                <a:spcPts val="0"/>
              </a:spcBef>
              <a:spcAft>
                <a:spcPts val="0"/>
              </a:spcAft>
              <a:buSzPts val="1400"/>
              <a:buChar char="○"/>
            </a:pPr>
            <a:r>
              <a:rPr lang="en"/>
              <a:t>Uses trinary math? (Requiring entirely new processors?)</a:t>
            </a:r>
            <a:endParaRPr/>
          </a:p>
          <a:p>
            <a:pPr marL="457200" lvl="0" indent="-342900" algn="l" rtl="0">
              <a:spcBef>
                <a:spcPts val="0"/>
              </a:spcBef>
              <a:spcAft>
                <a:spcPts val="0"/>
              </a:spcAft>
              <a:buSzPts val="1800"/>
              <a:buChar char="●"/>
            </a:pPr>
            <a:r>
              <a:rPr lang="en" b="1"/>
              <a:t>Takeaway</a:t>
            </a:r>
            <a:r>
              <a:rPr lang="en"/>
              <a:t>: Be able to recognize snake oil cryptography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6008</Words>
  <Application>Microsoft Macintosh PowerPoint</Application>
  <PresentationFormat>On-screen Show (16:9)</PresentationFormat>
  <Paragraphs>523</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Courier New</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Traffic Analysis &amp; Side Channels</vt:lpstr>
      <vt:lpstr>Traffic Analysis &amp; Side Channels</vt:lpstr>
      <vt:lpstr>Traffic Analysis &amp; Side Channels in Practice: Spies</vt:lpstr>
      <vt:lpstr>Nothing-Up-My-Sleeve-Numbers</vt:lpstr>
      <vt:lpstr>Nothing-Up-My-Sleeve-Numbers</vt:lpstr>
      <vt:lpstr>PRNG Sabotage: Dual_EC_DRBG</vt:lpstr>
      <vt:lpstr>PRNG Sabotage: Dual_EC_DRBG</vt:lpstr>
      <vt:lpstr>PRNG Sabotage: Dual_EC_DRBG</vt:lpstr>
      <vt:lpstr>PRNG Sabotage: Dual_EC_DRBG</vt:lpstr>
      <vt:lpstr>Diffie-Hellman Sabotage?</vt:lpstr>
      <vt:lpstr>Something Up Their Sleeves… (Maybe)</vt:lpstr>
      <vt:lpstr>Takeaway: Nothing-Up-My-Sleeve-Numbers</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Snake Oil Example: Crown-Sterling</vt:lpstr>
      <vt:lpstr>Snake Oil Example: Crown-Sterling</vt:lpstr>
      <vt:lpstr>Snake Oil Example: Crown-Sterling</vt:lpstr>
      <vt:lpstr>Snake Oil Example: Crown-Sterling</vt:lpstr>
      <vt:lpstr>Snake Oil Example: Crown-Sterling</vt:lpstr>
      <vt:lpstr>Snake Oil Example: Crown-Sterling</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4</cp:revision>
  <dcterms:modified xsi:type="dcterms:W3CDTF">2023-09-12T11:51:38Z</dcterms:modified>
</cp:coreProperties>
</file>