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6"/>
    <p:restoredTop sz="87492"/>
  </p:normalViewPr>
  <p:slideViewPr>
    <p:cSldViewPr snapToGrid="0">
      <p:cViewPr varScale="1">
        <p:scale>
          <a:sx n="337" d="100"/>
          <a:sy n="337" d="100"/>
        </p:scale>
        <p:origin x="2112"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"HMAC is the best MAC construction: accept no substitutes!" ~Nick Weaver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ITIS 6200/8200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 </a:t>
            </a:r>
            <a:r>
              <a:rPr lang="en" i="1" dirty="0"/>
              <a:t>H</a:t>
            </a:r>
            <a:r>
              <a:rPr lang="en" dirty="0"/>
              <a:t>(</a:t>
            </a:r>
            <a:r>
              <a:rPr lang="en" i="1" dirty="0"/>
              <a:t>M</a:t>
            </a:r>
            <a:r>
              <a:rPr lang="en" dirty="0"/>
              <a:t>)</a:t>
            </a:r>
            <a:endParaRPr dirty="0"/>
          </a:p>
          <a:p>
            <a:pPr marL="914400" lvl="1" indent="-317500" algn="l" rtl="0">
              <a:spcBef>
                <a:spcPts val="0"/>
              </a:spcBef>
              <a:spcAft>
                <a:spcPts val="0"/>
              </a:spcAft>
              <a:buSzPts val="1400"/>
              <a:buChar char="○"/>
            </a:pPr>
            <a:r>
              <a:rPr lang="en" dirty="0"/>
              <a:t>Input: </a:t>
            </a:r>
            <a:r>
              <a:rPr lang="en" i="1" dirty="0"/>
              <a:t>Arbitrary</a:t>
            </a:r>
            <a:r>
              <a:rPr lang="en" dirty="0"/>
              <a:t> length message </a:t>
            </a:r>
            <a:r>
              <a:rPr lang="en" i="1" dirty="0"/>
              <a:t>M</a:t>
            </a:r>
            <a:endParaRPr dirty="0"/>
          </a:p>
          <a:p>
            <a:pPr marL="914400" lvl="1" indent="-317500" algn="l" rtl="0">
              <a:spcBef>
                <a:spcPts val="0"/>
              </a:spcBef>
              <a:spcAft>
                <a:spcPts val="0"/>
              </a:spcAft>
              <a:buSzPts val="1400"/>
              <a:buChar char="○"/>
            </a:pPr>
            <a:r>
              <a:rPr lang="en" dirty="0"/>
              <a:t>Output: </a:t>
            </a:r>
            <a:r>
              <a:rPr lang="en" i="1" dirty="0"/>
              <a:t>Fixed</a:t>
            </a:r>
            <a:r>
              <a:rPr lang="en" dirty="0"/>
              <a:t> length, </a:t>
            </a:r>
            <a:r>
              <a:rPr lang="en" i="1" dirty="0"/>
              <a:t>n</a:t>
            </a:r>
            <a:r>
              <a:rPr lang="en" dirty="0"/>
              <a:t>-bit hash</a:t>
            </a:r>
            <a:endParaRPr dirty="0"/>
          </a:p>
          <a:p>
            <a:pPr marL="914400" lvl="1" indent="-317500" algn="l" rtl="0">
              <a:spcBef>
                <a:spcPts val="0"/>
              </a:spcBef>
              <a:spcAft>
                <a:spcPts val="0"/>
              </a:spcAft>
              <a:buSzPts val="1400"/>
              <a:buChar char="○"/>
            </a:pPr>
            <a:r>
              <a:rPr lang="en" dirty="0"/>
              <a:t>Sometimes written as {0, 1}</a:t>
            </a:r>
            <a:r>
              <a:rPr lang="en" baseline="30000" dirty="0"/>
              <a:t>*</a:t>
            </a:r>
            <a:r>
              <a:rPr lang="en" dirty="0"/>
              <a:t> → {0, 1}</a:t>
            </a:r>
            <a:r>
              <a:rPr lang="en" i="1" baseline="30000" dirty="0"/>
              <a:t>n</a:t>
            </a:r>
            <a:endParaRPr i="1" baseline="30000"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Deterministic</a:t>
            </a:r>
            <a:endParaRPr sz="1800" dirty="0"/>
          </a:p>
          <a:p>
            <a:pPr marL="1371600" lvl="2" indent="-317500" algn="l" rtl="0">
              <a:spcBef>
                <a:spcPts val="0"/>
              </a:spcBef>
              <a:spcAft>
                <a:spcPts val="0"/>
              </a:spcAft>
              <a:buSzPts val="1400"/>
              <a:buChar char="■"/>
            </a:pPr>
            <a:r>
              <a:rPr lang="en" dirty="0"/>
              <a:t>Hashing the same input always produces the same output</a:t>
            </a:r>
            <a:endParaRPr dirty="0"/>
          </a:p>
          <a:p>
            <a:pPr marL="914400" lvl="1" indent="-317500" algn="l" rtl="0">
              <a:spcBef>
                <a:spcPts val="0"/>
              </a:spcBef>
              <a:spcAft>
                <a:spcPts val="0"/>
              </a:spcAft>
              <a:buSzPts val="1400"/>
              <a:buChar char="○"/>
            </a:pPr>
            <a:r>
              <a:rPr lang="en" b="1" dirty="0"/>
              <a:t>Efficiency</a:t>
            </a:r>
            <a:r>
              <a:rPr lang="en" dirty="0"/>
              <a:t>: Efficient to compute</a:t>
            </a:r>
            <a:endParaRPr dirty="0"/>
          </a:p>
          <a:p>
            <a:pPr marL="914400" lvl="1" indent="-317500" algn="l" rtl="0">
              <a:spcBef>
                <a:spcPts val="0"/>
              </a:spcBef>
              <a:spcAft>
                <a:spcPts val="0"/>
              </a:spcAft>
              <a:buSzPts val="1400"/>
              <a:buChar char="○"/>
            </a:pPr>
            <a:r>
              <a:rPr lang="en" b="1" dirty="0"/>
              <a:t>Security</a:t>
            </a:r>
            <a:r>
              <a:rPr lang="en" dirty="0"/>
              <a:t>: One-way-ness (“preimage resistance”)</a:t>
            </a:r>
            <a:endParaRPr dirty="0"/>
          </a:p>
          <a:p>
            <a:pPr marL="914400" lvl="1" indent="-317500" algn="l" rtl="0">
              <a:spcBef>
                <a:spcPts val="0"/>
              </a:spcBef>
              <a:spcAft>
                <a:spcPts val="0"/>
              </a:spcAft>
              <a:buSzPts val="1400"/>
              <a:buChar char="○"/>
            </a:pPr>
            <a:r>
              <a:rPr lang="en" b="1" dirty="0"/>
              <a:t>Security</a:t>
            </a:r>
            <a:r>
              <a:rPr lang="en" dirty="0"/>
              <a:t>: Collision-resistance</a:t>
            </a:r>
            <a:endParaRPr dirty="0"/>
          </a:p>
          <a:p>
            <a:pPr marL="914400" lvl="1" indent="-317500" algn="l" rtl="0">
              <a:spcBef>
                <a:spcPts val="0"/>
              </a:spcBef>
              <a:spcAft>
                <a:spcPts val="0"/>
              </a:spcAft>
              <a:buSzPts val="1400"/>
              <a:buChar char="○"/>
            </a:pPr>
            <a:r>
              <a:rPr lang="en" b="1" dirty="0"/>
              <a:t>Security: </a:t>
            </a:r>
            <a:r>
              <a:rPr lang="en" dirty="0"/>
              <a:t>Random/unpredictability, no predictable patterns for how changing the input affects the output</a:t>
            </a:r>
            <a:endParaRPr dirty="0"/>
          </a:p>
          <a:p>
            <a:pPr marL="1371600" lvl="2" indent="-317500" algn="l" rtl="0">
              <a:spcBef>
                <a:spcPts val="0"/>
              </a:spcBef>
              <a:spcAft>
                <a:spcPts val="0"/>
              </a:spcAft>
              <a:buSzPts val="1400"/>
              <a:buChar char="■"/>
            </a:pPr>
            <a:r>
              <a:rPr lang="en" dirty="0"/>
              <a:t>Changing 1 bit in the input causes the output to be completely different</a:t>
            </a:r>
            <a:endParaRPr dirty="0"/>
          </a:p>
          <a:p>
            <a:pPr marL="1371600" lvl="2" indent="-317500" algn="l" rtl="0">
              <a:spcBef>
                <a:spcPts val="0"/>
              </a:spcBef>
              <a:spcAft>
                <a:spcPts val="0"/>
              </a:spcAft>
              <a:buSzPts val="1400"/>
              <a:buChar char="■"/>
            </a:pPr>
            <a:r>
              <a:rPr lang="en" dirty="0"/>
              <a:t>Also called “random oracle” assumption</a:t>
            </a:r>
            <a:endParaRPr dirty="0"/>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1">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1">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spcBef>
                <a:spcPts val="0"/>
              </a:spcBef>
              <a:spcAft>
                <a:spcPts val="0"/>
              </a:spcAft>
              <a:buSzPts val="1400"/>
              <a:buChar char="○"/>
            </a:pPr>
            <a:r>
              <a:rPr lang="en" sz="1600" dirty="0"/>
              <a:t>Note: This doesn’t violate any property of hash functions but is undesirable in some circumstances</a:t>
            </a:r>
            <a:endParaRPr lang="en" sz="2000" dirty="0"/>
          </a:p>
          <a:p>
            <a:pPr marL="457200" lvl="0" indent="-342900" algn="l" rtl="0">
              <a:spcBef>
                <a:spcPts val="0"/>
              </a:spcBef>
              <a:spcAft>
                <a:spcPts val="0"/>
              </a:spcAft>
              <a:buSzPts val="1800"/>
              <a:buChar char="●"/>
            </a:pPr>
            <a:r>
              <a:rPr lang="en" sz="2000" dirty="0"/>
              <a:t>SHA-256 (256-bit version of SHA-2) is vulnerable</a:t>
            </a:r>
          </a:p>
          <a:p>
            <a:pPr marL="457200" lvl="0" indent="-342900" algn="l" rtl="0">
              <a:spcBef>
                <a:spcPts val="0"/>
              </a:spcBef>
              <a:spcAft>
                <a:spcPts val="0"/>
              </a:spcAft>
              <a:buSzPts val="1800"/>
              <a:buChar char="●"/>
            </a:pPr>
            <a:r>
              <a:rPr lang="en" sz="2000" dirty="0"/>
              <a:t>SHA-3 is not vulnerable</a:t>
            </a:r>
            <a:endParaRPr sz="2000" dirty="0"/>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secure MAC is </a:t>
            </a:r>
            <a:r>
              <a:rPr lang="en" b="1"/>
              <a:t>existentially unforgeable</a:t>
            </a:r>
            <a:r>
              <a:rPr lang="en"/>
              <a:t>: without the key, an attacker cannot create a valid tag on a message</a:t>
            </a:r>
            <a:endParaRPr/>
          </a:p>
          <a:p>
            <a:pPr marL="914400" lvl="1" indent="-317500" algn="l" rtl="0">
              <a:spcBef>
                <a:spcPts val="0"/>
              </a:spcBef>
              <a:spcAft>
                <a:spcPts val="0"/>
              </a:spcAft>
              <a:buSzPts val="1400"/>
              <a:buChar char="○"/>
            </a:pPr>
            <a:r>
              <a:rPr lang="en"/>
              <a:t>Mallory cannot generate MAC(</a:t>
            </a:r>
            <a:r>
              <a:rPr lang="en" i="1"/>
              <a:t>K</a:t>
            </a:r>
            <a:r>
              <a:rPr lang="en"/>
              <a:t>, </a:t>
            </a:r>
            <a:r>
              <a:rPr lang="en" i="1"/>
              <a:t>M'</a:t>
            </a:r>
            <a:r>
              <a:rPr lang="en"/>
              <a:t>) without </a:t>
            </a:r>
            <a:r>
              <a:rPr lang="en" i="1"/>
              <a:t>K</a:t>
            </a:r>
            <a:endParaRPr i="1"/>
          </a:p>
          <a:p>
            <a:pPr marL="914400" lvl="1" indent="-317500" algn="l" rtl="0">
              <a:spcBef>
                <a:spcPts val="0"/>
              </a:spcBef>
              <a:spcAft>
                <a:spcPts val="0"/>
              </a:spcAft>
              <a:buSzPts val="1400"/>
              <a:buChar char="○"/>
            </a:pPr>
            <a:r>
              <a:rPr lang="en"/>
              <a:t>Mallory cannot find any </a:t>
            </a:r>
            <a:r>
              <a:rPr lang="en" i="1"/>
              <a:t>M'</a:t>
            </a:r>
            <a:r>
              <a:rPr lang="en"/>
              <a:t> ≠ </a:t>
            </a:r>
            <a:r>
              <a:rPr lang="en" i="1"/>
              <a:t>M</a:t>
            </a:r>
            <a:r>
              <a:rPr lang="en"/>
              <a:t> such that MAC(</a:t>
            </a:r>
            <a:r>
              <a:rPr lang="en" i="1"/>
              <a:t>K</a:t>
            </a:r>
            <a:r>
              <a:rPr lang="en"/>
              <a:t>, </a:t>
            </a:r>
            <a:r>
              <a:rPr lang="en" i="1"/>
              <a:t>M'</a:t>
            </a:r>
            <a:r>
              <a:rPr lang="en"/>
              <a:t>) =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Formally defined by a security game: existential unforgeability under chosen-plaintext attack, or EU-CPA</a:t>
            </a:r>
            <a:endParaRPr/>
          </a:p>
          <a:p>
            <a:pPr marL="457200" lvl="0" indent="-342900" algn="l" rtl="0">
              <a:spcBef>
                <a:spcPts val="0"/>
              </a:spcBef>
              <a:spcAft>
                <a:spcPts val="0"/>
              </a:spcAft>
              <a:buSzPts val="1800"/>
              <a:buChar char="●"/>
            </a:pPr>
            <a:r>
              <a:rPr lang="en"/>
              <a:t>MACs should be unforgeable under chosen plaintext attack</a:t>
            </a:r>
            <a:endParaRPr/>
          </a:p>
          <a:p>
            <a:pPr marL="914400" lvl="1" indent="-317500" algn="l" rtl="0">
              <a:spcBef>
                <a:spcPts val="0"/>
              </a:spcBef>
              <a:spcAft>
                <a:spcPts val="0"/>
              </a:spcAft>
              <a:buSzPts val="1400"/>
              <a:buChar char="○"/>
            </a:pPr>
            <a:r>
              <a:rPr lang="en"/>
              <a:t>Intuition: Like IND-CPA, but for integrity and authenticity</a:t>
            </a:r>
            <a:endParaRPr/>
          </a:p>
          <a:p>
            <a:pPr marL="914400" lvl="1" indent="-317500" algn="l" rtl="0">
              <a:spcBef>
                <a:spcPts val="0"/>
              </a:spcBef>
              <a:spcAft>
                <a:spcPts val="0"/>
              </a:spcAft>
              <a:buSzPts val="1400"/>
              <a:buChar char="○"/>
            </a:pPr>
            <a:r>
              <a:rPr lang="en"/>
              <a:t>Even if Mallory can trick Alice into creating MACs for messages that Mallory chooses, Mallory cannot create a valid MAC on a message that she hasn't seen before</a:t>
            </a:r>
            <a:endParaRPr/>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Mallory may send messages to Alice and receive their tags</a:t>
            </a:r>
            <a:endParaRPr/>
          </a:p>
          <a:p>
            <a:pPr marL="457200" lvl="0" indent="-342900" algn="l" rtl="0">
              <a:spcBef>
                <a:spcPts val="0"/>
              </a:spcBef>
              <a:spcAft>
                <a:spcPts val="0"/>
              </a:spcAft>
              <a:buSzPts val="1800"/>
              <a:buAutoNum type="arabicPeriod"/>
            </a:pPr>
            <a:r>
              <a:rPr lang="en"/>
              <a:t>Eventually, Mallory creates a message-tag pair (</a:t>
            </a:r>
            <a:r>
              <a:rPr lang="en" i="1"/>
              <a:t>M'</a:t>
            </a:r>
            <a:r>
              <a:rPr lang="en"/>
              <a:t>, </a:t>
            </a:r>
            <a:r>
              <a:rPr lang="en" i="1"/>
              <a:t>T'</a:t>
            </a:r>
            <a:r>
              <a:rPr lang="en"/>
              <a:t>)</a:t>
            </a:r>
            <a:endParaRPr/>
          </a:p>
          <a:p>
            <a:pPr marL="914400" lvl="1" indent="-317500" algn="l" rtl="0">
              <a:spcBef>
                <a:spcPts val="0"/>
              </a:spcBef>
              <a:spcAft>
                <a:spcPts val="0"/>
              </a:spcAft>
              <a:buSzPts val="1400"/>
              <a:buChar char="○"/>
            </a:pPr>
            <a:r>
              <a:rPr lang="en" i="1"/>
              <a:t>M'</a:t>
            </a:r>
            <a:r>
              <a:rPr lang="en"/>
              <a:t> cannot be a message that Mallory requested earlier</a:t>
            </a:r>
            <a:endParaRPr/>
          </a:p>
          <a:p>
            <a:pPr marL="914400" lvl="1" indent="-317500" algn="l" rtl="0">
              <a:spcBef>
                <a:spcPts val="0"/>
              </a:spcBef>
              <a:spcAft>
                <a:spcPts val="0"/>
              </a:spcAft>
              <a:buSzPts val="1400"/>
              <a:buChar char="○"/>
            </a:pPr>
            <a:r>
              <a:rPr lang="en"/>
              <a:t>If </a:t>
            </a:r>
            <a:r>
              <a:rPr lang="en" i="1"/>
              <a:t>T'</a:t>
            </a:r>
            <a:r>
              <a:rPr lang="en"/>
              <a:t> is a valid tag for </a:t>
            </a:r>
            <a:r>
              <a:rPr lang="en" i="1"/>
              <a:t>M'</a:t>
            </a:r>
            <a:r>
              <a:rPr lang="en"/>
              <a:t>, then Mallory wins. Otherwise, she loses.</a:t>
            </a:r>
            <a:endParaRPr/>
          </a:p>
          <a:p>
            <a:pPr marL="914400" lvl="1" indent="-317500" algn="l" rtl="0">
              <a:spcBef>
                <a:spcPts val="0"/>
              </a:spcBef>
              <a:spcAft>
                <a:spcPts val="0"/>
              </a:spcAft>
              <a:buSzPts val="1400"/>
              <a:buChar char="○"/>
            </a:pPr>
            <a:r>
              <a:rPr lang="en"/>
              <a:t>A scheme is EU-CPA secure if for </a:t>
            </a:r>
            <a:r>
              <a:rPr lang="en" i="1"/>
              <a:t>all</a:t>
            </a:r>
            <a:r>
              <a:rPr lang="en"/>
              <a:t> polynomial time adversaries, the probability of winning is 0 or negligible</a:t>
            </a:r>
            <a:endParaRPr/>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Issues with NMAC:</a:t>
            </a:r>
            <a:endParaRPr dirty="0"/>
          </a:p>
          <a:p>
            <a:pPr marL="914400" lvl="1" indent="-317500" algn="l" rtl="0">
              <a:spcBef>
                <a:spcPts val="0"/>
              </a:spcBef>
              <a:spcAft>
                <a:spcPts val="0"/>
              </a:spcAft>
              <a:buSzPts val="1400"/>
              <a:buChar char="○"/>
            </a:pPr>
            <a:r>
              <a:rPr lang="en" dirty="0"/>
              <a:t>Recall: NMAC(</a:t>
            </a:r>
            <a:r>
              <a:rPr lang="en" i="1" dirty="0"/>
              <a:t>K</a:t>
            </a:r>
            <a:r>
              <a:rPr lang="en" sz="900" dirty="0"/>
              <a:t>1</a:t>
            </a:r>
            <a:r>
              <a:rPr lang="en" dirty="0"/>
              <a:t>, </a:t>
            </a:r>
            <a:r>
              <a:rPr lang="en" i="1" dirty="0"/>
              <a:t>K</a:t>
            </a:r>
            <a:r>
              <a:rPr lang="en" sz="900" dirty="0"/>
              <a:t>2</a:t>
            </a:r>
            <a:r>
              <a:rPr lang="en" dirty="0"/>
              <a:t>, </a:t>
            </a:r>
            <a:r>
              <a:rPr lang="en" i="1" dirty="0"/>
              <a:t>M</a:t>
            </a:r>
            <a:r>
              <a:rPr lang="en" dirty="0"/>
              <a:t>) = </a:t>
            </a:r>
            <a:r>
              <a:rPr lang="en" i="1" dirty="0"/>
              <a:t>H</a:t>
            </a:r>
            <a:r>
              <a:rPr lang="en" dirty="0"/>
              <a:t>(</a:t>
            </a:r>
            <a:r>
              <a:rPr lang="en" i="1" dirty="0">
                <a:solidFill>
                  <a:srgbClr val="0000FF"/>
                </a:solidFill>
              </a:rPr>
              <a:t>K</a:t>
            </a:r>
            <a:r>
              <a:rPr lang="en" sz="900" dirty="0">
                <a:solidFill>
                  <a:srgbClr val="0000FF"/>
                </a:solidFill>
              </a:rPr>
              <a:t>1</a:t>
            </a:r>
            <a:r>
              <a:rPr lang="en" dirty="0"/>
              <a:t> || </a:t>
            </a:r>
            <a:r>
              <a:rPr lang="en" i="1" dirty="0"/>
              <a:t>H</a:t>
            </a:r>
            <a:r>
              <a:rPr lang="en" dirty="0"/>
              <a:t> (</a:t>
            </a:r>
            <a:r>
              <a:rPr lang="en" i="1" dirty="0">
                <a:solidFill>
                  <a:srgbClr val="FF0000"/>
                </a:solidFill>
              </a:rPr>
              <a:t>K</a:t>
            </a:r>
            <a:r>
              <a:rPr lang="en" sz="900" dirty="0">
                <a:solidFill>
                  <a:srgbClr val="FF0000"/>
                </a:solidFill>
              </a:rPr>
              <a:t>2</a:t>
            </a:r>
            <a:r>
              <a:rPr lang="en" dirty="0"/>
              <a:t> || </a:t>
            </a:r>
            <a:r>
              <a:rPr lang="en" i="1" dirty="0"/>
              <a:t>M</a:t>
            </a:r>
            <a:r>
              <a:rPr lang="en" dirty="0"/>
              <a:t>))</a:t>
            </a:r>
            <a:endParaRPr dirty="0"/>
          </a:p>
          <a:p>
            <a:pPr marL="914400" lvl="1" indent="-317500" algn="l" rtl="0">
              <a:spcBef>
                <a:spcPts val="0"/>
              </a:spcBef>
              <a:spcAft>
                <a:spcPts val="0"/>
              </a:spcAft>
              <a:buSzPts val="1400"/>
              <a:buChar char="○"/>
            </a:pPr>
            <a:r>
              <a:rPr lang="en" dirty="0"/>
              <a:t>We need two different keys</a:t>
            </a:r>
            <a:endParaRPr dirty="0"/>
          </a:p>
          <a:p>
            <a:pPr marL="914400" lvl="1" indent="-317500" algn="l" rtl="0">
              <a:spcBef>
                <a:spcPts val="0"/>
              </a:spcBef>
              <a:spcAft>
                <a:spcPts val="0"/>
              </a:spcAft>
              <a:buSzPts val="1400"/>
              <a:buChar char="○"/>
            </a:pPr>
            <a:r>
              <a:rPr lang="en" dirty="0"/>
              <a:t>NMAC requires the keys to be the same length as the hash output (</a:t>
            </a:r>
            <a:r>
              <a:rPr lang="en" i="1" dirty="0"/>
              <a:t>n</a:t>
            </a:r>
            <a:r>
              <a:rPr lang="en" dirty="0"/>
              <a:t> bits)</a:t>
            </a:r>
            <a:endParaRPr dirty="0"/>
          </a:p>
          <a:p>
            <a:pPr marL="914400" lvl="1" indent="-317500" algn="l" rtl="0">
              <a:spcBef>
                <a:spcPts val="0"/>
              </a:spcBef>
              <a:spcAft>
                <a:spcPts val="0"/>
              </a:spcAft>
              <a:buSzPts val="1400"/>
              <a:buChar char="○"/>
            </a:pPr>
            <a:r>
              <a:rPr lang="en" dirty="0"/>
              <a:t>Can we use NMAC to design a scheme that uses one key?</a:t>
            </a:r>
            <a:endParaRPr dirty="0"/>
          </a:p>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Compute </a:t>
            </a:r>
            <a:r>
              <a:rPr lang="en" i="1" dirty="0"/>
              <a:t>K</a:t>
            </a:r>
            <a:r>
              <a:rPr lang="en" dirty="0"/>
              <a:t>' as a version of </a:t>
            </a:r>
            <a:r>
              <a:rPr lang="en" i="1" dirty="0"/>
              <a:t>K</a:t>
            </a:r>
            <a:r>
              <a:rPr lang="en"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dirty="0"/>
              <a:t>Output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HMAC(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Compute </a:t>
            </a:r>
            <a:r>
              <a:rPr lang="en" i="1"/>
              <a:t>K</a:t>
            </a:r>
            <a:r>
              <a:rPr lang="en"/>
              <a:t>' as a version of </a:t>
            </a:r>
            <a:r>
              <a:rPr lang="en" i="1"/>
              <a:t>K</a:t>
            </a:r>
            <a:r>
              <a:rPr lang="en"/>
              <a:t> that is the length of the hash output</a:t>
            </a:r>
            <a:endParaRPr sz="1800"/>
          </a:p>
          <a:p>
            <a:pPr marL="1371600" lvl="2" indent="-317500" algn="l" rtl="0">
              <a:spcBef>
                <a:spcPts val="0"/>
              </a:spcBef>
              <a:spcAft>
                <a:spcPts val="0"/>
              </a:spcAft>
              <a:buSzPts val="1400"/>
              <a:buChar char="■"/>
            </a:pPr>
            <a:r>
              <a:rPr lang="en"/>
              <a:t>If </a:t>
            </a:r>
            <a:r>
              <a:rPr lang="en" i="1"/>
              <a:t>K</a:t>
            </a:r>
            <a:r>
              <a:rPr lang="en"/>
              <a:t> is too short, pad </a:t>
            </a:r>
            <a:r>
              <a:rPr lang="en" i="1"/>
              <a:t>K</a:t>
            </a:r>
            <a:r>
              <a:rPr lang="en"/>
              <a:t> with 0’s to make it </a:t>
            </a:r>
            <a:r>
              <a:rPr lang="en" i="1"/>
              <a:t>n</a:t>
            </a:r>
            <a:r>
              <a:rPr lang="en"/>
              <a:t> bits (be careful with keys that are too short and lack randomness)</a:t>
            </a:r>
            <a:endParaRPr/>
          </a:p>
          <a:p>
            <a:pPr marL="1371600" lvl="2" indent="-317500" algn="l" rtl="0">
              <a:spcBef>
                <a:spcPts val="0"/>
              </a:spcBef>
              <a:spcAft>
                <a:spcPts val="0"/>
              </a:spcAft>
              <a:buSzPts val="1400"/>
              <a:buChar char="■"/>
            </a:pPr>
            <a:r>
              <a:rPr lang="en"/>
              <a:t>If </a:t>
            </a:r>
            <a:r>
              <a:rPr lang="en" i="1"/>
              <a:t>K</a:t>
            </a:r>
            <a:r>
              <a:rPr lang="en"/>
              <a:t> is too long, hash it so it’s </a:t>
            </a:r>
            <a:r>
              <a:rPr lang="en" i="1"/>
              <a:t>n</a:t>
            </a:r>
            <a:r>
              <a:rPr lang="en"/>
              <a:t> bits</a:t>
            </a:r>
            <a:endParaRPr/>
          </a:p>
          <a:p>
            <a:pPr marL="914400" lvl="1" indent="-317500" algn="l" rtl="0">
              <a:spcBef>
                <a:spcPts val="0"/>
              </a:spcBef>
              <a:spcAft>
                <a:spcPts val="0"/>
              </a:spcAft>
              <a:buSzPts val="1400"/>
              <a:buChar char="○"/>
            </a:pPr>
            <a:r>
              <a:rPr lang="en"/>
              <a:t>Output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a:p>
            <a:pPr marL="457200" lvl="0" indent="-342900" algn="l" rtl="0">
              <a:spcBef>
                <a:spcPts val="0"/>
              </a:spcBef>
              <a:spcAft>
                <a:spcPts val="0"/>
              </a:spcAft>
              <a:buSzPts val="1800"/>
              <a:buChar char="●"/>
            </a:pPr>
            <a:r>
              <a:rPr lang="en"/>
              <a:t>Use </a:t>
            </a:r>
            <a:r>
              <a:rPr lang="en" i="1"/>
              <a:t>K</a:t>
            </a:r>
            <a:r>
              <a:rPr lang="en"/>
              <a:t>' to derive two different keys</a:t>
            </a:r>
            <a:endParaRPr/>
          </a:p>
          <a:p>
            <a:pPr marL="914400" lvl="1" indent="-317500" algn="l" rtl="0">
              <a:spcBef>
                <a:spcPts val="0"/>
              </a:spcBef>
              <a:spcAft>
                <a:spcPts val="0"/>
              </a:spcAft>
              <a:buSzPts val="1400"/>
              <a:buChar char="○"/>
            </a:pPr>
            <a:r>
              <a:rPr lang="en" i="1"/>
              <a:t>opad</a:t>
            </a:r>
            <a:r>
              <a:rPr lang="en"/>
              <a:t> (outer pad) is the hard-coded byte </a:t>
            </a:r>
            <a:r>
              <a:rPr lang="en" b="1">
                <a:latin typeface="Courier New"/>
                <a:ea typeface="Courier New"/>
                <a:cs typeface="Courier New"/>
                <a:sym typeface="Courier New"/>
              </a:rPr>
              <a:t>0x5c</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i="1"/>
              <a:t>ipad</a:t>
            </a:r>
            <a:r>
              <a:rPr lang="en"/>
              <a:t> (inner pad) is the hard-coded byte </a:t>
            </a:r>
            <a:r>
              <a:rPr lang="en" b="1">
                <a:latin typeface="Courier New"/>
                <a:ea typeface="Courier New"/>
                <a:cs typeface="Courier New"/>
                <a:sym typeface="Courier New"/>
              </a:rPr>
              <a:t>0x36</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a:t>As long as </a:t>
            </a:r>
            <a:r>
              <a:rPr lang="en" i="1"/>
              <a:t>opad</a:t>
            </a:r>
            <a:r>
              <a:rPr lang="en"/>
              <a:t> and </a:t>
            </a:r>
            <a:r>
              <a:rPr lang="en" i="1"/>
              <a:t>ipad</a:t>
            </a:r>
            <a:r>
              <a:rPr lang="en"/>
              <a:t> are different, you’ll get two different keys</a:t>
            </a:r>
            <a:endParaRPr/>
          </a:p>
          <a:p>
            <a:pPr marL="914400" lvl="1" indent="-317500" algn="l" rtl="0">
              <a:spcBef>
                <a:spcPts val="0"/>
              </a:spcBef>
              <a:spcAft>
                <a:spcPts val="0"/>
              </a:spcAft>
              <a:buSzPts val="1400"/>
              <a:buChar char="○"/>
            </a:pPr>
            <a:r>
              <a:rPr lang="en"/>
              <a:t>For paranoia, the designers chose two very different bit patterns, even though they theoretically need only differ in one bit</a:t>
            </a:r>
            <a:endParaRPr/>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H(</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r>
              <a:rPr lang="en" dirty="0"/>
              <a:t>HMAC is a hash function, so it has the properties of the underlying hash too</a:t>
            </a:r>
            <a:endParaRPr dirty="0"/>
          </a:p>
          <a:p>
            <a:pPr marL="914400" lvl="1" indent="-317500" algn="l" rtl="0">
              <a:spcBef>
                <a:spcPts val="0"/>
              </a:spcBef>
              <a:spcAft>
                <a:spcPts val="0"/>
              </a:spcAft>
              <a:buSzPts val="1400"/>
              <a:buChar char="○"/>
            </a:pPr>
            <a:r>
              <a:rPr lang="en" dirty="0"/>
              <a:t>It is collision resistant</a:t>
            </a:r>
            <a:endParaRPr dirty="0"/>
          </a:p>
          <a:p>
            <a:pPr marL="914400" lvl="1" indent="-317500" algn="l" rtl="0">
              <a:spcBef>
                <a:spcPts val="0"/>
              </a:spcBef>
              <a:spcAft>
                <a:spcPts val="0"/>
              </a:spcAft>
              <a:buSzPts val="1400"/>
              <a:buChar char="○"/>
            </a:pPr>
            <a:r>
              <a:rPr lang="en" dirty="0"/>
              <a:t>Given HMAC(</a:t>
            </a:r>
            <a:r>
              <a:rPr lang="en" i="1" dirty="0"/>
              <a:t>K</a:t>
            </a:r>
            <a:r>
              <a:rPr lang="en" dirty="0"/>
              <a:t>, </a:t>
            </a:r>
            <a:r>
              <a:rPr lang="en" i="1" dirty="0"/>
              <a:t>M</a:t>
            </a:r>
            <a:r>
              <a:rPr lang="en" dirty="0"/>
              <a:t>) and </a:t>
            </a:r>
            <a:r>
              <a:rPr lang="en" i="1" dirty="0"/>
              <a:t>K</a:t>
            </a:r>
            <a:r>
              <a:rPr lang="en" dirty="0"/>
              <a:t>, an attacker can’t learn </a:t>
            </a:r>
            <a:r>
              <a:rPr lang="en" i="1" dirty="0"/>
              <a:t>M</a:t>
            </a:r>
            <a:endParaRPr i="1" dirty="0"/>
          </a:p>
          <a:p>
            <a:pPr marL="914400" lvl="1" indent="-317500" algn="l" rtl="0">
              <a:spcBef>
                <a:spcPts val="0"/>
              </a:spcBef>
              <a:spcAft>
                <a:spcPts val="0"/>
              </a:spcAft>
              <a:buSzPts val="1400"/>
              <a:buChar char="○"/>
            </a:pPr>
            <a:r>
              <a:rPr lang="en" dirty="0"/>
              <a:t>If the underlying hash is secure, HMAC doesn’t reveal </a:t>
            </a:r>
            <a:r>
              <a:rPr lang="en" i="1" dirty="0"/>
              <a:t>M</a:t>
            </a:r>
            <a:r>
              <a:rPr lang="en" dirty="0"/>
              <a:t>, but it is still deterministic </a:t>
            </a:r>
            <a:endParaRPr dirty="0"/>
          </a:p>
          <a:p>
            <a:pPr marL="457200" lvl="0" indent="-342900" algn="l" rtl="0">
              <a:spcBef>
                <a:spcPts val="0"/>
              </a:spcBef>
              <a:spcAft>
                <a:spcPts val="0"/>
              </a:spcAft>
              <a:buSzPts val="1800"/>
              <a:buChar char="●"/>
            </a:pPr>
            <a:r>
              <a:rPr lang="en" dirty="0"/>
              <a:t>You can’t verify a tag </a:t>
            </a:r>
            <a:r>
              <a:rPr lang="en" i="1" dirty="0"/>
              <a:t>T</a:t>
            </a:r>
            <a:r>
              <a:rPr lang="en" dirty="0"/>
              <a:t> if you don’t have </a:t>
            </a:r>
            <a:r>
              <a:rPr lang="en" i="1" dirty="0"/>
              <a:t>K</a:t>
            </a:r>
            <a:endParaRPr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Combining Schemes: Let’s design it together</a:t>
            </a:r>
            <a:endParaRPr/>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can use:</a:t>
            </a:r>
            <a:endParaRPr/>
          </a:p>
          <a:p>
            <a:pPr marL="914400" lvl="1" indent="-317500" algn="l" rtl="0">
              <a:spcBef>
                <a:spcPts val="0"/>
              </a:spcBef>
              <a:spcAft>
                <a:spcPts val="0"/>
              </a:spcAft>
              <a:buSzPts val="1400"/>
              <a:buChar char="○"/>
            </a:pPr>
            <a:r>
              <a:rPr lang="en"/>
              <a:t>An IND-CPA encryption scheme (e.g. AES-CBC): Enc(</a:t>
            </a:r>
            <a:r>
              <a:rPr lang="en" i="1"/>
              <a:t>K</a:t>
            </a:r>
            <a:r>
              <a:rPr lang="en"/>
              <a:t>, </a:t>
            </a:r>
            <a:r>
              <a:rPr lang="en" i="1"/>
              <a:t>M</a:t>
            </a:r>
            <a:r>
              <a:rPr lang="en"/>
              <a:t>) and Dec(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An unforgeable MAC scheme (e.g. HMAC):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First attempt: Alice sends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No, the MAC is not IND-CPA secure</a:t>
            </a:r>
            <a:endParaRPr/>
          </a:p>
          <a:p>
            <a:pPr marL="457200" lvl="0" indent="-342900" algn="l" rtl="0">
              <a:spcBef>
                <a:spcPts val="0"/>
              </a:spcBef>
              <a:spcAft>
                <a:spcPts val="0"/>
              </a:spcAft>
              <a:buSzPts val="1800"/>
              <a:buChar char="●"/>
            </a:pPr>
            <a:r>
              <a:rPr lang="en"/>
              <a:t>Idea: Let’s compute the MAC on the </a:t>
            </a:r>
            <a:r>
              <a:rPr lang="en" i="1"/>
              <a:t>ciphertext</a:t>
            </a:r>
            <a:r>
              <a:rPr lang="en"/>
              <a:t> instead of the plaintext:</a:t>
            </a:r>
            <a:br>
              <a:rPr lang="en"/>
            </a:b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MAC(k</a:t>
            </a:r>
            <a:r>
              <a:rPr lang="en" sz="13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the MAC might leak info about the ciphertext, but that’s okay</a:t>
            </a:r>
            <a:endParaRPr/>
          </a:p>
          <a:p>
            <a:pPr marL="457200" lvl="0" indent="-342900" algn="l" rtl="0">
              <a:spcBef>
                <a:spcPts val="0"/>
              </a:spcBef>
              <a:spcAft>
                <a:spcPts val="0"/>
              </a:spcAft>
              <a:buSzPts val="1800"/>
              <a:buChar char="●"/>
            </a:pPr>
            <a:r>
              <a:rPr lang="en"/>
              <a:t>Idea: Let’s encrypt the MAC too: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everything is encrypted</a:t>
            </a:r>
            <a:endParaRPr/>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MAC-then-encrypt</a:t>
            </a:r>
            <a:endParaRPr/>
          </a:p>
          <a:p>
            <a:pPr marL="914400" lvl="1" indent="-317500" algn="l" rtl="0">
              <a:spcBef>
                <a:spcPts val="0"/>
              </a:spcBef>
              <a:spcAft>
                <a:spcPts val="0"/>
              </a:spcAft>
              <a:buSzPts val="1400"/>
              <a:buChar char="○"/>
            </a:pPr>
            <a:r>
              <a:rPr lang="en"/>
              <a:t>First compute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Then encrypt the message and the MAC together: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p>
          <a:p>
            <a:pPr marL="457200" lvl="0" indent="-342900" algn="l" rtl="0">
              <a:spcBef>
                <a:spcPts val="0"/>
              </a:spcBef>
              <a:spcAft>
                <a:spcPts val="0"/>
              </a:spcAft>
              <a:buSzPts val="1800"/>
              <a:buChar char="●"/>
            </a:pPr>
            <a:r>
              <a:rPr lang="en"/>
              <a:t>Encrypt-then-MAC</a:t>
            </a:r>
            <a:endParaRPr/>
          </a:p>
          <a:p>
            <a:pPr marL="914400" lvl="1" indent="-317500" algn="l" rtl="0">
              <a:spcBef>
                <a:spcPts val="0"/>
              </a:spcBef>
              <a:spcAft>
                <a:spcPts val="0"/>
              </a:spcAft>
              <a:buSzPts val="1400"/>
              <a:buChar char="○"/>
            </a:pPr>
            <a:r>
              <a:rPr lang="en"/>
              <a:t>First compute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endParaRPr/>
          </a:p>
          <a:p>
            <a:pPr marL="914400" lvl="1" indent="-317500" algn="l" rtl="0">
              <a:spcBef>
                <a:spcPts val="0"/>
              </a:spcBef>
              <a:spcAft>
                <a:spcPts val="0"/>
              </a:spcAft>
              <a:buSzPts val="1400"/>
              <a:buChar char="○"/>
            </a:pPr>
            <a:r>
              <a:rPr lang="en"/>
              <a:t>Then MAC the ciphertext: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p>
          <a:p>
            <a:pPr marL="457200" lvl="0" indent="-342900" algn="l" rtl="0">
              <a:spcBef>
                <a:spcPts val="0"/>
              </a:spcBef>
              <a:spcAft>
                <a:spcPts val="0"/>
              </a:spcAft>
              <a:buSzPts val="1800"/>
              <a:buChar char="●"/>
            </a:pPr>
            <a:r>
              <a:rPr lang="en"/>
              <a:t>Which is better?</a:t>
            </a:r>
            <a:endParaRPr/>
          </a:p>
          <a:p>
            <a:pPr marL="914400" lvl="1" indent="-317500" algn="l" rtl="0">
              <a:spcBef>
                <a:spcPts val="0"/>
              </a:spcBef>
              <a:spcAft>
                <a:spcPts val="0"/>
              </a:spcAft>
              <a:buSzPts val="1400"/>
              <a:buChar char="○"/>
            </a:pPr>
            <a:r>
              <a:rPr lang="en"/>
              <a:t>In theory, both are IND-CPA and EU-CPA secure if applied properly</a:t>
            </a:r>
            <a:endParaRPr/>
          </a:p>
          <a:p>
            <a:pPr marL="914400" lvl="1" indent="-317500" algn="l" rtl="0">
              <a:spcBef>
                <a:spcPts val="0"/>
              </a:spcBef>
              <a:spcAft>
                <a:spcPts val="0"/>
              </a:spcAft>
              <a:buSzPts val="1400"/>
              <a:buChar char="○"/>
            </a:pPr>
            <a:r>
              <a:rPr lang="en"/>
              <a:t>MAC-then-encrypt has a flaw: You don’t know if tampering has occurred until after decrypting</a:t>
            </a:r>
            <a:endParaRPr/>
          </a:p>
          <a:p>
            <a:pPr marL="1371600" lvl="2" indent="-317500" algn="l" rtl="0">
              <a:spcBef>
                <a:spcPts val="0"/>
              </a:spcBef>
              <a:spcAft>
                <a:spcPts val="0"/>
              </a:spcAft>
              <a:buSzPts val="1400"/>
              <a:buChar char="■"/>
            </a:pPr>
            <a:r>
              <a:rPr lang="en"/>
              <a:t>Attacker can supply arbitrary tampered input, and you always have to decrypt it</a:t>
            </a:r>
            <a:endParaRPr/>
          </a:p>
          <a:p>
            <a:pPr marL="1371600" lvl="2" indent="-317500" algn="l" rtl="0">
              <a:spcBef>
                <a:spcPts val="0"/>
              </a:spcBef>
              <a:spcAft>
                <a:spcPts val="0"/>
              </a:spcAft>
              <a:buSzPts val="1400"/>
              <a:buChar char="■"/>
            </a:pPr>
            <a:r>
              <a:rPr lang="en"/>
              <a:t>Passing attacker-chosen input through the decryption function can cause side-channel leaks</a:t>
            </a:r>
            <a:endParaRPr/>
          </a:p>
          <a:p>
            <a:pPr marL="457200" lvl="0" indent="-342900" algn="l" rtl="0">
              <a:spcBef>
                <a:spcPts val="0"/>
              </a:spcBef>
              <a:spcAft>
                <a:spcPts val="0"/>
              </a:spcAft>
              <a:buSzPts val="1800"/>
              <a:buChar char="●"/>
            </a:pPr>
            <a:r>
              <a:rPr lang="en" b="1"/>
              <a:t>Always use encrypt-then-MAC</a:t>
            </a:r>
            <a:r>
              <a:rPr lang="en"/>
              <a:t> because it’s more robust to mistakes</a:t>
            </a:r>
            <a:endParaRPr/>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Key reuse</a:t>
            </a:r>
            <a:r>
              <a:rPr lang="en"/>
              <a:t>: Using the same key in two different use cases</a:t>
            </a:r>
            <a:endParaRPr/>
          </a:p>
          <a:p>
            <a:pPr marL="914400" lvl="1" indent="-317500" algn="l" rtl="0">
              <a:spcBef>
                <a:spcPts val="0"/>
              </a:spcBef>
              <a:spcAft>
                <a:spcPts val="0"/>
              </a:spcAft>
              <a:buSzPts val="1400"/>
              <a:buChar char="○"/>
            </a:pPr>
            <a:r>
              <a:rPr lang="en"/>
              <a:t>Note: Using the same key multiple times for the same use (e.g. computing HMACs on different messages in the same context with the same key) is not key reuse</a:t>
            </a:r>
            <a:endParaRPr/>
          </a:p>
          <a:p>
            <a:pPr marL="457200" lvl="0" indent="-342900" algn="l" rtl="0">
              <a:spcBef>
                <a:spcPts val="0"/>
              </a:spcBef>
              <a:spcAft>
                <a:spcPts val="0"/>
              </a:spcAft>
              <a:buSzPts val="1800"/>
              <a:buChar char="●"/>
            </a:pPr>
            <a:r>
              <a:rPr lang="en"/>
              <a:t>Reusing keys can cause the underlying algorithms to interfere with each other and affect security guarantees</a:t>
            </a:r>
            <a:endParaRPr/>
          </a:p>
          <a:p>
            <a:pPr marL="914400" lvl="1" indent="-317500" algn="l" rtl="0">
              <a:spcBef>
                <a:spcPts val="0"/>
              </a:spcBef>
              <a:spcAft>
                <a:spcPts val="0"/>
              </a:spcAft>
              <a:buSzPts val="1400"/>
              <a:buChar char="○"/>
            </a:pPr>
            <a:r>
              <a:rPr lang="en"/>
              <a:t>Example: If you use a block-cipher-based MAC algorithm and a block cipher chaining mode, the underlying block ciphers may no longer be secure</a:t>
            </a:r>
            <a:endParaRPr/>
          </a:p>
          <a:p>
            <a:pPr marL="914400" lvl="1" indent="-317500" algn="l" rtl="0">
              <a:spcBef>
                <a:spcPts val="0"/>
              </a:spcBef>
              <a:spcAft>
                <a:spcPts val="0"/>
              </a:spcAft>
              <a:buSzPts val="1400"/>
              <a:buChar char="○"/>
            </a:pPr>
            <a:r>
              <a:rPr lang="en"/>
              <a:t>Thinking about these attacks is hard</a:t>
            </a:r>
            <a:endParaRPr/>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Second method for authenticated encryption: Use a scheme that is designed to provide confidentiality, integrity, and authenticity</a:t>
            </a:r>
            <a:endParaRPr/>
          </a:p>
          <a:p>
            <a:pPr marL="457200" lvl="0" indent="-342900" algn="l" rtl="0">
              <a:spcBef>
                <a:spcPts val="0"/>
              </a:spcBef>
              <a:spcAft>
                <a:spcPts val="0"/>
              </a:spcAft>
              <a:buSzPts val="1800"/>
              <a:buChar char="●"/>
            </a:pPr>
            <a:r>
              <a:rPr lang="en" b="1"/>
              <a:t>Authenticated encryption with additional data</a:t>
            </a:r>
            <a:r>
              <a:rPr lang="en"/>
              <a:t> (</a:t>
            </a:r>
            <a:r>
              <a:rPr lang="en" b="1"/>
              <a:t>AEAD</a:t>
            </a:r>
            <a:r>
              <a:rPr lang="en"/>
              <a:t>): An algorithm that provides both confidentiality and integrity over the plaintext and integrity over </a:t>
            </a:r>
            <a:r>
              <a:rPr lang="en" i="1"/>
              <a:t>additional data</a:t>
            </a:r>
            <a:endParaRPr/>
          </a:p>
          <a:p>
            <a:pPr marL="914400" lvl="1" indent="-317500" algn="l" rtl="0">
              <a:spcBef>
                <a:spcPts val="0"/>
              </a:spcBef>
              <a:spcAft>
                <a:spcPts val="0"/>
              </a:spcAft>
              <a:buSzPts val="1400"/>
              <a:buChar char="○"/>
            </a:pPr>
            <a:r>
              <a:rPr lang="en"/>
              <a:t>Additional data is usually context (e.g. memory address), so you can’t change the context without breaking the MAC</a:t>
            </a:r>
            <a:endParaRPr/>
          </a:p>
          <a:p>
            <a:pPr marL="457200" lvl="0" indent="-342900" algn="l" rtl="0">
              <a:spcBef>
                <a:spcPts val="0"/>
              </a:spcBef>
              <a:spcAft>
                <a:spcPts val="0"/>
              </a:spcAft>
              <a:buSzPts val="1800"/>
              <a:buChar char="●"/>
            </a:pPr>
            <a:r>
              <a:rPr lang="en"/>
              <a:t>Great if used correctly: No more worrying about MAC-then-encrypt</a:t>
            </a:r>
            <a:endParaRPr sz="1800"/>
          </a:p>
          <a:p>
            <a:pPr marL="914400" lvl="1" indent="-317500" algn="l" rtl="0">
              <a:spcBef>
                <a:spcPts val="0"/>
              </a:spcBef>
              <a:spcAft>
                <a:spcPts val="0"/>
              </a:spcAft>
              <a:buSzPts val="1400"/>
              <a:buChar char="○"/>
            </a:pPr>
            <a:r>
              <a:rPr lang="en"/>
              <a:t>If you use AEAD incorrectly, you lose </a:t>
            </a:r>
            <a:r>
              <a:rPr lang="en" i="1"/>
              <a:t>both</a:t>
            </a:r>
            <a:r>
              <a:rPr lang="en"/>
              <a:t> confidentiality and integrity/authentication</a:t>
            </a:r>
            <a:endParaRPr/>
          </a:p>
          <a:p>
            <a:pPr marL="914400" lvl="1" indent="-317500" algn="l" rtl="0">
              <a:spcBef>
                <a:spcPts val="0"/>
              </a:spcBef>
              <a:spcAft>
                <a:spcPts val="0"/>
              </a:spcAft>
              <a:buSzPts val="1400"/>
              <a:buChar char="○"/>
            </a:pPr>
            <a:r>
              <a:rPr lang="en"/>
              <a:t>Example of correct usage: Using a crypto library with AEAD</a:t>
            </a:r>
            <a:endParaRPr/>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Inputs: a secret key and a message</a:t>
            </a:r>
            <a:endParaRPr/>
          </a:p>
          <a:p>
            <a:pPr marL="457200" lvl="0" indent="-342900" algn="l" rtl="0">
              <a:spcBef>
                <a:spcPts val="0"/>
              </a:spcBef>
              <a:spcAft>
                <a:spcPts val="0"/>
              </a:spcAft>
              <a:buSzPts val="1800"/>
              <a:buChar char="●"/>
            </a:pPr>
            <a:r>
              <a:rPr lang="en"/>
              <a:t>Output: a tag on the message</a:t>
            </a:r>
            <a:endParaRPr/>
          </a:p>
          <a:p>
            <a:pPr marL="457200" lvl="0" indent="-342900" algn="l" rtl="0">
              <a:spcBef>
                <a:spcPts val="0"/>
              </a:spcBef>
              <a:spcAft>
                <a:spcPts val="0"/>
              </a:spcAft>
              <a:buSzPts val="1800"/>
              <a:buChar char="●"/>
            </a:pPr>
            <a:r>
              <a:rPr lang="en"/>
              <a:t>A secure MAC is unforgeable: Even if Mallory can trick Alice into creating MACs for messages that Mallory chooses, Mallory cannot create a valid MAC on a message that she hasn't seen before</a:t>
            </a:r>
            <a:endParaRPr/>
          </a:p>
          <a:p>
            <a:pPr marL="914400" lvl="1" indent="-317500" algn="l" rtl="0">
              <a:spcBef>
                <a:spcPts val="0"/>
              </a:spcBef>
              <a:spcAft>
                <a:spcPts val="0"/>
              </a:spcAft>
              <a:buSzPts val="1400"/>
              <a:buChar char="○"/>
            </a:pPr>
            <a:r>
              <a:rPr lang="en"/>
              <a:t>Example: HMAC(</a:t>
            </a:r>
            <a:r>
              <a:rPr lang="en" i="1"/>
              <a:t>K</a:t>
            </a:r>
            <a:r>
              <a:rPr lang="en"/>
              <a:t>, </a:t>
            </a:r>
            <a:r>
              <a:rPr lang="en" i="1"/>
              <a:t>M</a:t>
            </a:r>
            <a:r>
              <a:rPr lang="en"/>
              <a:t>) =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a:p>
            <a:pPr marL="457200" lvl="0" indent="-342900" algn="l" rtl="0">
              <a:spcBef>
                <a:spcPts val="0"/>
              </a:spcBef>
              <a:spcAft>
                <a:spcPts val="0"/>
              </a:spcAft>
              <a:buSzPts val="1800"/>
              <a:buChar char="●"/>
            </a:pPr>
            <a:r>
              <a:rPr lang="en"/>
              <a:t>MACs do not provide confidentiality</a:t>
            </a:r>
            <a:endParaRPr/>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 A scheme that simultaneously guarantees confidentiality and integrity (and authenticity) on a message</a:t>
            </a:r>
            <a:endParaRPr/>
          </a:p>
          <a:p>
            <a:pPr marL="457200" lvl="0" indent="-342900" algn="l" rtl="0">
              <a:spcBef>
                <a:spcPts val="0"/>
              </a:spcBef>
              <a:spcAft>
                <a:spcPts val="0"/>
              </a:spcAft>
              <a:buSzPts val="1800"/>
              <a:buChar char="●"/>
            </a:pPr>
            <a:r>
              <a:rPr lang="en"/>
              <a:t>First approach: Combine schemes that provide confidentiality with schemes that provide integrity and authenticity</a:t>
            </a:r>
            <a:endParaRPr/>
          </a:p>
          <a:p>
            <a:pPr marL="914400" lvl="1" indent="-317500" algn="l" rtl="0">
              <a:spcBef>
                <a:spcPts val="0"/>
              </a:spcBef>
              <a:spcAft>
                <a:spcPts val="0"/>
              </a:spcAft>
              <a:buSzPts val="1400"/>
              <a:buChar char="○"/>
            </a:pPr>
            <a:r>
              <a:rPr lang="en"/>
              <a:t>MAC-then-encrypt: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Encrypt-then-MAC: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Always use Encrypt-then-MAC because it's more robust to mistakes</a:t>
            </a:r>
            <a:endParaRPr/>
          </a:p>
          <a:p>
            <a:pPr marL="457200" lvl="0" indent="-342900" algn="l" rtl="0">
              <a:spcBef>
                <a:spcPts val="0"/>
              </a:spcBef>
              <a:spcAft>
                <a:spcPts val="0"/>
              </a:spcAft>
              <a:buSzPts val="1800"/>
              <a:buChar char="●"/>
            </a:pPr>
            <a:r>
              <a:rPr lang="en"/>
              <a:t>Second approach: Use AEAD encryption modes designed to provide confidentiality, integrity, and authenticity</a:t>
            </a:r>
            <a:endParaRPr/>
          </a:p>
          <a:p>
            <a:pPr marL="914400" lvl="1" indent="-317500" algn="l" rtl="0">
              <a:spcBef>
                <a:spcPts val="0"/>
              </a:spcBef>
              <a:spcAft>
                <a:spcPts val="0"/>
              </a:spcAft>
              <a:buSzPts val="1400"/>
              <a:buChar char="○"/>
            </a:pPr>
            <a:r>
              <a:rPr lang="en"/>
              <a:t>Drawback: Incorrectly using AEAD modes leads to losing </a:t>
            </a:r>
            <a:r>
              <a:rPr lang="en" i="1"/>
              <a:t>both</a:t>
            </a:r>
            <a:r>
              <a:rPr lang="en"/>
              <a:t> confidentiality and integrity/authentication</a:t>
            </a:r>
            <a:endParaRPr/>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4608</Words>
  <Application>Microsoft Macintosh PowerPoint</Application>
  <PresentationFormat>On-screen Show (16:9)</PresentationFormat>
  <Paragraphs>683</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Google Sans</vt:lpstr>
      <vt:lpstr>Arial</vt:lpstr>
      <vt:lpstr>Courier New</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 Let’s design it together</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13</cp:revision>
  <dcterms:modified xsi:type="dcterms:W3CDTF">2023-09-04T15:45:13Z</dcterms:modified>
</cp:coreProperties>
</file>