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41"/>
  </p:notesMasterIdLst>
  <p:sldIdLst>
    <p:sldId id="330" r:id="rId2"/>
    <p:sldId id="306" r:id="rId3"/>
    <p:sldId id="307" r:id="rId4"/>
    <p:sldId id="308" r:id="rId5"/>
    <p:sldId id="309" r:id="rId6"/>
    <p:sldId id="310" r:id="rId7"/>
    <p:sldId id="312" r:id="rId8"/>
    <p:sldId id="313" r:id="rId9"/>
    <p:sldId id="314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45" r:id="rId25"/>
    <p:sldId id="331" r:id="rId26"/>
    <p:sldId id="347" r:id="rId27"/>
    <p:sldId id="348" r:id="rId28"/>
    <p:sldId id="346" r:id="rId29"/>
    <p:sldId id="332" r:id="rId30"/>
    <p:sldId id="334" r:id="rId31"/>
    <p:sldId id="335" r:id="rId32"/>
    <p:sldId id="336" r:id="rId33"/>
    <p:sldId id="337" r:id="rId34"/>
    <p:sldId id="338" r:id="rId35"/>
    <p:sldId id="340" r:id="rId36"/>
    <p:sldId id="341" r:id="rId37"/>
    <p:sldId id="342" r:id="rId38"/>
    <p:sldId id="343" r:id="rId39"/>
    <p:sldId id="344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E604CA-AD57-4AB2-B3D3-69E05442DE48}">
  <a:tblStyle styleId="{BFE604CA-AD57-4AB2-B3D3-69E05442DE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6"/>
    <p:restoredTop sz="92595"/>
  </p:normalViewPr>
  <p:slideViewPr>
    <p:cSldViewPr snapToGrid="0">
      <p:cViewPr varScale="1">
        <p:scale>
          <a:sx n="189" d="100"/>
          <a:sy n="189" d="100"/>
        </p:scale>
        <p:origin x="176" y="3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4d33b6cf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4d33b6cf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6f207837e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6f207837e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16f207837e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16f207837e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6f207837e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6f207837e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6f207837e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16f207837e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16f207837e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16f207837e6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6f207837e6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6f207837e6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6f207837e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16f207837e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16f207837e6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16f207837e6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The Wireless Gateway acts as a modem (connection to the Internet) and a router (connecting multiple devices within the home)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16f207837e6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16f207837e6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6f207837e6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6f207837e6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6f207837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6f207837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6f207837e6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6f207837e6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16f207837e6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16f207837e6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16f207837e6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16f207837e6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16f207837e6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16f207837e6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Nick slide from FA21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6f207837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6f207837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230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d7230b6bd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d7230b6bd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d7230b6bd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d7230b6bd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9701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d7230b6bd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d7230b6bd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8345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d7230b6bd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d7230b6bd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1618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e60c7b3374_4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e60c7b3374_4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6f207837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6f207837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b0b7df50a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b0b7df50a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0b73e9ba0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0b73e9ba0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52928307f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52928307f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6d4a4610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6d4a4610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6d4a461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6d4a461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e66c5bfa8f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e66c5bfa8f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dbb6a86e44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dbb6a86e44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e6894ee9f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e6894ee9f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dbb6a86e44_0_1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dbb6a86e44_0_1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71e9de96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71e9de96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6f207837e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6f207837e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6f207837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16f207837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6f207837e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6f207837e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6f207837e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6f207837e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6f207837e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6f207837e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6f207837e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16f207837e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">
  <p:cSld name="TITLE_AND_BODY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F1693864-2045-8E82-F959-CC6422D428F7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	</a:t>
            </a:r>
            <a:endParaRPr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/>
              <a:t>Quizzes </a:t>
            </a:r>
          </a:p>
          <a:p>
            <a:pPr lvl="1" indent="-342900">
              <a:buSzPts val="1800"/>
              <a:buChar char="●"/>
            </a:pPr>
            <a:r>
              <a:rPr lang="en-US" sz="2400" dirty="0"/>
              <a:t>Option 1: Week 12 - 15</a:t>
            </a:r>
          </a:p>
          <a:p>
            <a:pPr lvl="1" indent="-342900">
              <a:buSzPts val="1800"/>
              <a:buChar char="●"/>
            </a:pPr>
            <a:r>
              <a:rPr lang="en-US" sz="2400" dirty="0"/>
              <a:t>Option 2: After lectures end (Dec.5), and before the final (Dec.14) </a:t>
            </a:r>
          </a:p>
          <a:p>
            <a:pPr lvl="1" indent="-342900">
              <a:buSzPts val="1800"/>
              <a:buChar char="●"/>
            </a:pPr>
            <a:r>
              <a:rPr lang="en-US" sz="2400" dirty="0"/>
              <a:t>Option 3: A combination </a:t>
            </a:r>
            <a:r>
              <a:rPr lang="en-US" sz="2400"/>
              <a:t>of both 1 and 2</a:t>
            </a:r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Lecture schedule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800" dirty="0"/>
          </a:p>
          <a:p>
            <a:r>
              <a:rPr lang="en-US" sz="2800" dirty="0"/>
              <a:t>Project #2 to be released Thursday</a:t>
            </a:r>
          </a:p>
          <a:p>
            <a:pPr lvl="1" indent="-342900">
              <a:buSzPts val="1800"/>
              <a:buChar char="●"/>
            </a:pPr>
            <a:r>
              <a:rPr lang="en-US" sz="1900" dirty="0"/>
              <a:t>To be released at Nov.2 11:59am</a:t>
            </a:r>
          </a:p>
          <a:p>
            <a:pPr lvl="1" indent="-342900">
              <a:buSzPts val="1800"/>
              <a:buChar char="●"/>
            </a:pPr>
            <a:r>
              <a:rPr lang="en-US" sz="1900" dirty="0"/>
              <a:t>Due Nov.16 11:59pm</a:t>
            </a: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800" dirty="0"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7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034" name="Google Shape;1034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7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Layer 2 and Layer 3</a:t>
            </a:r>
            <a:endParaRPr/>
          </a:p>
        </p:txBody>
      </p:sp>
      <p:sp>
        <p:nvSpPr>
          <p:cNvPr id="1040" name="Google Shape;1040;p7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area network (LAN): A set of machines connected in a local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MAC identifies devices on layer 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protocol (IP): Many LANs connected together with routers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IP identifies devices on layer 3</a:t>
            </a:r>
            <a:endParaRPr/>
          </a:p>
        </p:txBody>
      </p:sp>
      <p:sp>
        <p:nvSpPr>
          <p:cNvPr id="1041" name="Google Shape;1041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042" name="Google Shape;1042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688175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3" name="Google Shape;1043;p78"/>
          <p:cNvCxnSpPr>
            <a:stCxn id="1042" idx="2"/>
          </p:cNvCxnSpPr>
          <p:nvPr/>
        </p:nvCxnSpPr>
        <p:spPr>
          <a:xfrm>
            <a:off x="5973245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44" name="Google Shape;1044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6583000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5" name="Google Shape;1045;p78"/>
          <p:cNvCxnSpPr>
            <a:stCxn id="1044" idx="2"/>
          </p:cNvCxnSpPr>
          <p:nvPr/>
        </p:nvCxnSpPr>
        <p:spPr>
          <a:xfrm>
            <a:off x="6868070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46" name="Google Shape;1046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477825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7" name="Google Shape;1047;p78"/>
          <p:cNvCxnSpPr>
            <a:stCxn id="1046" idx="2"/>
          </p:cNvCxnSpPr>
          <p:nvPr/>
        </p:nvCxnSpPr>
        <p:spPr>
          <a:xfrm>
            <a:off x="7762895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48" name="Google Shape;1048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8372650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9" name="Google Shape;1049;p78"/>
          <p:cNvCxnSpPr>
            <a:stCxn id="1048" idx="2"/>
          </p:cNvCxnSpPr>
          <p:nvPr/>
        </p:nvCxnSpPr>
        <p:spPr>
          <a:xfrm>
            <a:off x="8657720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0" name="Google Shape;1050;p78"/>
          <p:cNvCxnSpPr/>
          <p:nvPr/>
        </p:nvCxnSpPr>
        <p:spPr>
          <a:xfrm>
            <a:off x="5980938" y="2336200"/>
            <a:ext cx="2669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1" name="Google Shape;1051;p78"/>
          <p:cNvSpPr txBox="1"/>
          <p:nvPr/>
        </p:nvSpPr>
        <p:spPr>
          <a:xfrm>
            <a:off x="5844100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endParaRPr sz="800"/>
          </a:p>
        </p:txBody>
      </p:sp>
      <p:sp>
        <p:nvSpPr>
          <p:cNvPr id="1052" name="Google Shape;1052;p78"/>
          <p:cNvSpPr txBox="1"/>
          <p:nvPr/>
        </p:nvSpPr>
        <p:spPr>
          <a:xfrm>
            <a:off x="6738925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</a:t>
            </a:r>
            <a:endParaRPr sz="800"/>
          </a:p>
        </p:txBody>
      </p:sp>
      <p:sp>
        <p:nvSpPr>
          <p:cNvPr id="1053" name="Google Shape;1053;p78"/>
          <p:cNvSpPr txBox="1"/>
          <p:nvPr/>
        </p:nvSpPr>
        <p:spPr>
          <a:xfrm>
            <a:off x="8528575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</a:t>
            </a:r>
            <a:endParaRPr sz="800"/>
          </a:p>
        </p:txBody>
      </p:sp>
      <p:sp>
        <p:nvSpPr>
          <p:cNvPr id="1054" name="Google Shape;1054;p78"/>
          <p:cNvSpPr txBox="1"/>
          <p:nvPr/>
        </p:nvSpPr>
        <p:spPr>
          <a:xfrm>
            <a:off x="7633750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</a:t>
            </a:r>
            <a:endParaRPr sz="800"/>
          </a:p>
        </p:txBody>
      </p:sp>
      <p:pic>
        <p:nvPicPr>
          <p:cNvPr id="1055" name="Google Shape;1055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688188" y="42100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6" name="Google Shape;1056;p78"/>
          <p:cNvCxnSpPr>
            <a:endCxn id="1055" idx="0"/>
          </p:cNvCxnSpPr>
          <p:nvPr/>
        </p:nvCxnSpPr>
        <p:spPr>
          <a:xfrm>
            <a:off x="5973257" y="3762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7" name="Google Shape;1057;p78"/>
          <p:cNvSpPr txBox="1"/>
          <p:nvPr/>
        </p:nvSpPr>
        <p:spPr>
          <a:xfrm>
            <a:off x="5844113" y="42764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</a:t>
            </a:r>
            <a:endParaRPr sz="800"/>
          </a:p>
        </p:txBody>
      </p:sp>
      <p:pic>
        <p:nvPicPr>
          <p:cNvPr id="1058" name="Google Shape;1058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6583000" y="4210085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9" name="Google Shape;1059;p78"/>
          <p:cNvCxnSpPr>
            <a:endCxn id="1058" idx="0"/>
          </p:cNvCxnSpPr>
          <p:nvPr/>
        </p:nvCxnSpPr>
        <p:spPr>
          <a:xfrm>
            <a:off x="6868070" y="3762485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0" name="Google Shape;1060;p78"/>
          <p:cNvSpPr txBox="1"/>
          <p:nvPr/>
        </p:nvSpPr>
        <p:spPr>
          <a:xfrm>
            <a:off x="6738925" y="4276439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</a:t>
            </a:r>
            <a:endParaRPr sz="800"/>
          </a:p>
        </p:txBody>
      </p:sp>
      <p:pic>
        <p:nvPicPr>
          <p:cNvPr id="1061" name="Google Shape;1061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477825" y="4210085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2" name="Google Shape;1062;p78"/>
          <p:cNvCxnSpPr>
            <a:endCxn id="1061" idx="0"/>
          </p:cNvCxnSpPr>
          <p:nvPr/>
        </p:nvCxnSpPr>
        <p:spPr>
          <a:xfrm>
            <a:off x="7762895" y="3762485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3" name="Google Shape;1063;p78"/>
          <p:cNvSpPr txBox="1"/>
          <p:nvPr/>
        </p:nvSpPr>
        <p:spPr>
          <a:xfrm>
            <a:off x="7633750" y="4276439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</a:t>
            </a:r>
            <a:endParaRPr sz="800"/>
          </a:p>
        </p:txBody>
      </p:sp>
      <p:pic>
        <p:nvPicPr>
          <p:cNvPr id="1064" name="Google Shape;1064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8372650" y="4210085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5" name="Google Shape;1065;p78"/>
          <p:cNvCxnSpPr>
            <a:endCxn id="1064" idx="0"/>
          </p:cNvCxnSpPr>
          <p:nvPr/>
        </p:nvCxnSpPr>
        <p:spPr>
          <a:xfrm>
            <a:off x="8657720" y="3762485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6" name="Google Shape;1066;p78"/>
          <p:cNvSpPr txBox="1"/>
          <p:nvPr/>
        </p:nvSpPr>
        <p:spPr>
          <a:xfrm>
            <a:off x="8528575" y="4276439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</a:t>
            </a:r>
            <a:endParaRPr sz="800"/>
          </a:p>
        </p:txBody>
      </p:sp>
      <p:cxnSp>
        <p:nvCxnSpPr>
          <p:cNvPr id="1067" name="Google Shape;1067;p78"/>
          <p:cNvCxnSpPr/>
          <p:nvPr/>
        </p:nvCxnSpPr>
        <p:spPr>
          <a:xfrm>
            <a:off x="5980950" y="3780666"/>
            <a:ext cx="2669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8" name="Google Shape;1068;p78"/>
          <p:cNvSpPr/>
          <p:nvPr/>
        </p:nvSpPr>
        <p:spPr>
          <a:xfrm>
            <a:off x="6973950" y="2716888"/>
            <a:ext cx="683100" cy="683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cxnSp>
        <p:nvCxnSpPr>
          <p:cNvPr id="1069" name="Google Shape;1069;p78"/>
          <p:cNvCxnSpPr>
            <a:stCxn id="1068" idx="0"/>
          </p:cNvCxnSpPr>
          <p:nvPr/>
        </p:nvCxnSpPr>
        <p:spPr>
          <a:xfrm rot="10800000">
            <a:off x="7311300" y="2347588"/>
            <a:ext cx="4200" cy="369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0" name="Google Shape;1070;p78"/>
          <p:cNvCxnSpPr>
            <a:endCxn id="1068" idx="2"/>
          </p:cNvCxnSpPr>
          <p:nvPr/>
        </p:nvCxnSpPr>
        <p:spPr>
          <a:xfrm rot="10800000">
            <a:off x="7315500" y="3399988"/>
            <a:ext cx="2100" cy="369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7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076" name="Google Shape;1076;p7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ARP</a:t>
            </a:r>
            <a:r>
              <a:rPr lang="en"/>
              <a:t>: Translates layer 3 IP addresses to layer 2 MAC addresses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Alice wants to send a message to Bob on the local network, but Alice only knows Bob’s IP address (</a:t>
            </a:r>
            <a:r>
              <a:rPr lang="en" b="1"/>
              <a:t>1.2.3.4</a:t>
            </a:r>
            <a:r>
              <a:rPr lang="en"/>
              <a:t>). To use layer 2 protocols, she must learn Bob’s MAC address.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Steps of the protocol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Alice checks her cache to see if she already knows Bob’s MAC address.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Bob’s MAC address is not in the cache, Alice </a:t>
            </a:r>
            <a:r>
              <a:rPr lang="en" b="1"/>
              <a:t>broadcasts</a:t>
            </a:r>
            <a:r>
              <a:rPr lang="en"/>
              <a:t> to everyone on the LAN:</a:t>
            </a:r>
            <a:br>
              <a:rPr lang="en"/>
            </a:br>
            <a:r>
              <a:rPr lang="en"/>
              <a:t>“What is the MAC address of </a:t>
            </a:r>
            <a:r>
              <a:rPr lang="en" b="1"/>
              <a:t>1.2.3.4</a:t>
            </a:r>
            <a:r>
              <a:rPr lang="en"/>
              <a:t>?”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Bob responds by sending a message only to Alice: “My IP is </a:t>
            </a:r>
            <a:r>
              <a:rPr lang="en" b="1"/>
              <a:t>1.2.3.4</a:t>
            </a:r>
            <a:r>
              <a:rPr lang="en"/>
              <a:t> and my MAC address is </a:t>
            </a:r>
            <a:r>
              <a:rPr lang="en" b="1"/>
              <a:t>ca:fe:f0:0d:be:ef</a:t>
            </a:r>
            <a:r>
              <a:rPr lang="en"/>
              <a:t>.” Everyone else does nothing.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Alice caches Bob’s MAC address.</a:t>
            </a:r>
            <a:endParaRPr/>
          </a:p>
        </p:txBody>
      </p:sp>
      <p:sp>
        <p:nvSpPr>
          <p:cNvPr id="1077" name="Google Shape;1077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8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083" name="Google Shape;1083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84" name="Google Shape;1084;p80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085" name="Google Shape;1085;p80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086" name="Google Shape;1086;p80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087" name="Google Shape;1087;p80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  <p:sp>
        <p:nvSpPr>
          <p:cNvPr id="1088" name="Google Shape;1088;p80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089" name="Google Shape;1089;p80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90" name="Google Shape;1090;p80"/>
          <p:cNvGrpSpPr/>
          <p:nvPr/>
        </p:nvGrpSpPr>
        <p:grpSpPr>
          <a:xfrm>
            <a:off x="260500" y="3232225"/>
            <a:ext cx="3108300" cy="1562725"/>
            <a:chOff x="260500" y="3232225"/>
            <a:chExt cx="3108300" cy="1562725"/>
          </a:xfrm>
        </p:grpSpPr>
        <p:cxnSp>
          <p:nvCxnSpPr>
            <p:cNvPr id="1091" name="Google Shape;1091;p80"/>
            <p:cNvCxnSpPr/>
            <p:nvPr/>
          </p:nvCxnSpPr>
          <p:spPr>
            <a:xfrm rot="10800000">
              <a:off x="972325" y="32322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2" name="Google Shape;1092;p80"/>
            <p:cNvSpPr txBox="1"/>
            <p:nvPr/>
          </p:nvSpPr>
          <p:spPr>
            <a:xfrm>
              <a:off x="260500" y="3963650"/>
              <a:ext cx="31083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1. Alice checks her cache to see if she already knows the MAC address corresponding to</a:t>
              </a:r>
              <a:r>
                <a:rPr lang="en">
                  <a:solidFill>
                    <a:schemeClr val="dk1"/>
                  </a:solidFill>
                </a:rPr>
                <a:t>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1.2.3.4</a:t>
              </a:r>
              <a:r>
                <a:rPr lang="en"/>
                <a:t>.</a:t>
              </a:r>
              <a:endParaRPr/>
            </a:p>
          </p:txBody>
        </p:sp>
      </p:grpSp>
      <p:sp>
        <p:nvSpPr>
          <p:cNvPr id="1093" name="Google Shape;1093;p80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  <p:sp>
        <p:nvSpPr>
          <p:cNvPr id="1094" name="Google Shape;1094;p80"/>
          <p:cNvSpPr txBox="1"/>
          <p:nvPr/>
        </p:nvSpPr>
        <p:spPr>
          <a:xfrm>
            <a:off x="3513500" y="3963650"/>
            <a:ext cx="28770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her cache is empty, she must make a request to find out.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8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100" name="Google Shape;1100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101" name="Google Shape;1101;p81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02" name="Google Shape;1102;p81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03" name="Google Shape;1103;p81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04" name="Google Shape;1104;p81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  <p:sp>
        <p:nvSpPr>
          <p:cNvPr id="1105" name="Google Shape;1105;p81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06" name="Google Shape;1106;p81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07" name="Google Shape;1107;p81"/>
          <p:cNvGrpSpPr/>
          <p:nvPr/>
        </p:nvGrpSpPr>
        <p:grpSpPr>
          <a:xfrm>
            <a:off x="3400550" y="3189625"/>
            <a:ext cx="3053100" cy="1534300"/>
            <a:chOff x="3400550" y="3189625"/>
            <a:chExt cx="3053100" cy="1534300"/>
          </a:xfrm>
        </p:grpSpPr>
        <p:cxnSp>
          <p:nvCxnSpPr>
            <p:cNvPr id="1108" name="Google Shape;1108;p81"/>
            <p:cNvCxnSpPr/>
            <p:nvPr/>
          </p:nvCxnSpPr>
          <p:spPr>
            <a:xfrm rot="10800000">
              <a:off x="4711975" y="31896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09" name="Google Shape;1109;p81"/>
            <p:cNvSpPr txBox="1"/>
            <p:nvPr/>
          </p:nvSpPr>
          <p:spPr>
            <a:xfrm>
              <a:off x="3400550" y="3892625"/>
              <a:ext cx="30531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2. Alice asks everyone else on the local network: </a:t>
              </a:r>
              <a:r>
                <a:rPr lang="en">
                  <a:solidFill>
                    <a:schemeClr val="dk1"/>
                  </a:solidFill>
                </a:rPr>
                <a:t>“What is the MAC address of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1.2.3.4</a:t>
              </a:r>
              <a:r>
                <a:rPr lang="en">
                  <a:solidFill>
                    <a:schemeClr val="dk1"/>
                  </a:solidFill>
                </a:rPr>
                <a:t>?”</a:t>
              </a:r>
              <a:endParaRPr/>
            </a:p>
          </p:txBody>
        </p:sp>
      </p:grpSp>
      <p:sp>
        <p:nvSpPr>
          <p:cNvPr id="1110" name="Google Shape;1110;p81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  <p:grpSp>
        <p:nvGrpSpPr>
          <p:cNvPr id="1111" name="Google Shape;1111;p81"/>
          <p:cNvGrpSpPr/>
          <p:nvPr/>
        </p:nvGrpSpPr>
        <p:grpSpPr>
          <a:xfrm>
            <a:off x="3195200" y="1461450"/>
            <a:ext cx="3355500" cy="1948500"/>
            <a:chOff x="3195200" y="1461450"/>
            <a:chExt cx="3355500" cy="1948500"/>
          </a:xfrm>
        </p:grpSpPr>
        <p:cxnSp>
          <p:nvCxnSpPr>
            <p:cNvPr id="1112" name="Google Shape;1112;p81"/>
            <p:cNvCxnSpPr>
              <a:stCxn id="1101" idx="3"/>
              <a:endCxn id="1102" idx="1"/>
            </p:cNvCxnSpPr>
            <p:nvPr/>
          </p:nvCxnSpPr>
          <p:spPr>
            <a:xfrm rot="10800000" flipH="1">
              <a:off x="3195200" y="1461450"/>
              <a:ext cx="3355500" cy="111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3" name="Google Shape;1113;p81"/>
            <p:cNvCxnSpPr>
              <a:stCxn id="1101" idx="3"/>
              <a:endCxn id="1103" idx="1"/>
            </p:cNvCxnSpPr>
            <p:nvPr/>
          </p:nvCxnSpPr>
          <p:spPr>
            <a:xfrm rot="10800000" flipH="1">
              <a:off x="3195200" y="2110950"/>
              <a:ext cx="3355500" cy="4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4" name="Google Shape;1114;p81"/>
            <p:cNvCxnSpPr>
              <a:stCxn id="1101" idx="3"/>
              <a:endCxn id="1104" idx="1"/>
            </p:cNvCxnSpPr>
            <p:nvPr/>
          </p:nvCxnSpPr>
          <p:spPr>
            <a:xfrm>
              <a:off x="3195200" y="2571750"/>
              <a:ext cx="3355500" cy="18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5" name="Google Shape;1115;p81"/>
            <p:cNvCxnSpPr>
              <a:stCxn id="1101" idx="3"/>
              <a:endCxn id="1105" idx="1"/>
            </p:cNvCxnSpPr>
            <p:nvPr/>
          </p:nvCxnSpPr>
          <p:spPr>
            <a:xfrm>
              <a:off x="3195200" y="2571750"/>
              <a:ext cx="3355500" cy="8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8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121" name="Google Shape;1121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122" name="Google Shape;1122;p82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23" name="Google Shape;1123;p82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24" name="Google Shape;1124;p82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25" name="Google Shape;1125;p82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  <p:sp>
        <p:nvSpPr>
          <p:cNvPr id="1126" name="Google Shape;1126;p82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27" name="Google Shape;1127;p82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28" name="Google Shape;1128;p82"/>
          <p:cNvGrpSpPr/>
          <p:nvPr/>
        </p:nvGrpSpPr>
        <p:grpSpPr>
          <a:xfrm>
            <a:off x="2524675" y="2526900"/>
            <a:ext cx="3147900" cy="1651350"/>
            <a:chOff x="2524675" y="2526900"/>
            <a:chExt cx="3147900" cy="1651350"/>
          </a:xfrm>
        </p:grpSpPr>
        <p:cxnSp>
          <p:nvCxnSpPr>
            <p:cNvPr id="1129" name="Google Shape;1129;p82"/>
            <p:cNvCxnSpPr/>
            <p:nvPr/>
          </p:nvCxnSpPr>
          <p:spPr>
            <a:xfrm rot="10800000">
              <a:off x="4285950" y="2526900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0" name="Google Shape;1130;p82"/>
            <p:cNvSpPr txBox="1"/>
            <p:nvPr/>
          </p:nvSpPr>
          <p:spPr>
            <a:xfrm>
              <a:off x="2524675" y="3346950"/>
              <a:ext cx="31479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3. Bob responds: </a:t>
              </a:r>
              <a:r>
                <a:rPr lang="en">
                  <a:solidFill>
                    <a:schemeClr val="dk1"/>
                  </a:solidFill>
                </a:rPr>
                <a:t>“My IP is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1.2.3.4</a:t>
              </a:r>
              <a:r>
                <a:rPr lang="en">
                  <a:solidFill>
                    <a:schemeClr val="dk1"/>
                  </a:solidFill>
                </a:rPr>
                <a:t> and my MAC address is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ca:fe:f0:0d:be:ef</a:t>
              </a:r>
              <a:r>
                <a:rPr lang="en">
                  <a:solidFill>
                    <a:schemeClr val="dk1"/>
                  </a:solidFill>
                </a:rPr>
                <a:t>.”</a:t>
              </a:r>
              <a:endParaRPr/>
            </a:p>
          </p:txBody>
        </p:sp>
      </p:grpSp>
      <p:sp>
        <p:nvSpPr>
          <p:cNvPr id="1131" name="Google Shape;1131;p82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  <p:cxnSp>
        <p:nvCxnSpPr>
          <p:cNvPr id="1132" name="Google Shape;1132;p82"/>
          <p:cNvCxnSpPr>
            <a:stCxn id="1123" idx="1"/>
            <a:endCxn id="1122" idx="3"/>
          </p:cNvCxnSpPr>
          <p:nvPr/>
        </p:nvCxnSpPr>
        <p:spPr>
          <a:xfrm flipH="1">
            <a:off x="3195300" y="1461475"/>
            <a:ext cx="33555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3" name="Google Shape;1133;p82"/>
          <p:cNvSpPr txBox="1"/>
          <p:nvPr/>
        </p:nvSpPr>
        <p:spPr>
          <a:xfrm>
            <a:off x="2789050" y="4122625"/>
            <a:ext cx="3147900" cy="4002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Everybody else ignores the request.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8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139" name="Google Shape;1139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140" name="Google Shape;1140;p83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41" name="Google Shape;1141;p83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42" name="Google Shape;1142;p83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43" name="Google Shape;1143;p83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  <p:sp>
        <p:nvSpPr>
          <p:cNvPr id="1144" name="Google Shape;1144;p83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45" name="Google Shape;1145;p83"/>
          <p:cNvGraphicFramePr/>
          <p:nvPr/>
        </p:nvGraphicFramePr>
        <p:xfrm>
          <a:off x="260500" y="2024388"/>
          <a:ext cx="1913650" cy="131055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1.2.3.4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ca:fe:f0:0d:be:ef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46" name="Google Shape;1146;p83"/>
          <p:cNvGrpSpPr/>
          <p:nvPr/>
        </p:nvGrpSpPr>
        <p:grpSpPr>
          <a:xfrm>
            <a:off x="260500" y="3384625"/>
            <a:ext cx="2319300" cy="1078775"/>
            <a:chOff x="260500" y="3384625"/>
            <a:chExt cx="2319300" cy="1078775"/>
          </a:xfrm>
        </p:grpSpPr>
        <p:cxnSp>
          <p:nvCxnSpPr>
            <p:cNvPr id="1147" name="Google Shape;1147;p83"/>
            <p:cNvCxnSpPr/>
            <p:nvPr/>
          </p:nvCxnSpPr>
          <p:spPr>
            <a:xfrm rot="10800000">
              <a:off x="972325" y="33846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48" name="Google Shape;1148;p83"/>
            <p:cNvSpPr txBox="1"/>
            <p:nvPr/>
          </p:nvSpPr>
          <p:spPr>
            <a:xfrm>
              <a:off x="260500" y="3847800"/>
              <a:ext cx="2319300" cy="6156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4. Alice adds Bob’s MAC address to her cache.</a:t>
              </a:r>
              <a:endParaRPr/>
            </a:p>
          </p:txBody>
        </p:sp>
      </p:grpSp>
      <p:sp>
        <p:nvSpPr>
          <p:cNvPr id="1149" name="Google Shape;1149;p83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155" name="Google Shape;1155;p8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Bob is outside of the LAN, Alice knows this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Bob’s IP is not on the same “subnet” as Alice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But Alice knows the IP address of the “Gateway router”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Recall: The router’s job is to make sure that the packet will be forwarded towards Bob (Layer 3)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 instead Alice generates an ARP request for the gateway router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Layer 2 MAC address of the frame is set to the router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Layer 3 IP address of the packet remains set as Bob's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router will forward the packet to some other LAN to get it closer to Bob</a:t>
            </a:r>
            <a:endParaRPr dirty="0"/>
          </a:p>
        </p:txBody>
      </p:sp>
      <p:sp>
        <p:nvSpPr>
          <p:cNvPr id="1156" name="Google Shape;1156;p8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8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ARP</a:t>
            </a:r>
            <a:endParaRPr/>
          </a:p>
        </p:txBody>
      </p:sp>
      <p:sp>
        <p:nvSpPr>
          <p:cNvPr id="1162" name="Google Shape;1162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163" name="Google Shape;1163;p85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64" name="Google Shape;1164;p85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65" name="Google Shape;1165;p85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66" name="Google Shape;1166;p85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Mallory</a:t>
            </a:r>
            <a:endParaRPr/>
          </a:p>
        </p:txBody>
      </p:sp>
      <p:sp>
        <p:nvSpPr>
          <p:cNvPr id="1167" name="Google Shape;1167;p85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68" name="Google Shape;1168;p85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69" name="Google Shape;1169;p85"/>
          <p:cNvGrpSpPr/>
          <p:nvPr/>
        </p:nvGrpSpPr>
        <p:grpSpPr>
          <a:xfrm>
            <a:off x="260500" y="3232225"/>
            <a:ext cx="3108300" cy="1562725"/>
            <a:chOff x="260500" y="3232225"/>
            <a:chExt cx="3108300" cy="1562725"/>
          </a:xfrm>
        </p:grpSpPr>
        <p:cxnSp>
          <p:nvCxnSpPr>
            <p:cNvPr id="1170" name="Google Shape;1170;p85"/>
            <p:cNvCxnSpPr/>
            <p:nvPr/>
          </p:nvCxnSpPr>
          <p:spPr>
            <a:xfrm rot="10800000">
              <a:off x="972325" y="32322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71" name="Google Shape;1171;p85"/>
            <p:cNvSpPr txBox="1"/>
            <p:nvPr/>
          </p:nvSpPr>
          <p:spPr>
            <a:xfrm>
              <a:off x="260500" y="3963650"/>
              <a:ext cx="31083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1. Alice checks her cache to see if she already knows the MAC address corresponding to</a:t>
              </a:r>
              <a:r>
                <a:rPr lang="en">
                  <a:solidFill>
                    <a:schemeClr val="dk1"/>
                  </a:solidFill>
                </a:rPr>
                <a:t> </a:t>
              </a:r>
              <a:r>
                <a:rPr lang="en" b="1"/>
                <a:t>1.2.3.4</a:t>
              </a:r>
              <a:r>
                <a:rPr lang="en"/>
                <a:t>.</a:t>
              </a:r>
              <a:endParaRPr/>
            </a:p>
          </p:txBody>
        </p:sp>
      </p:grpSp>
      <p:sp>
        <p:nvSpPr>
          <p:cNvPr id="1172" name="Google Shape;1172;p85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/>
              <a:t>1.2.3.4</a:t>
            </a:r>
            <a:r>
              <a:rPr lang="en"/>
              <a:t>) but wants to learn Bob’s MAC address.</a:t>
            </a:r>
            <a:endParaRPr/>
          </a:p>
        </p:txBody>
      </p:sp>
      <p:sp>
        <p:nvSpPr>
          <p:cNvPr id="1173" name="Google Shape;1173;p85"/>
          <p:cNvSpPr txBox="1"/>
          <p:nvPr/>
        </p:nvSpPr>
        <p:spPr>
          <a:xfrm>
            <a:off x="3513500" y="3963650"/>
            <a:ext cx="28770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her cache is empty, she must make a request to find out.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8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ARP</a:t>
            </a:r>
            <a:endParaRPr/>
          </a:p>
        </p:txBody>
      </p:sp>
      <p:sp>
        <p:nvSpPr>
          <p:cNvPr id="1179" name="Google Shape;1179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180" name="Google Shape;1180;p86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81" name="Google Shape;1181;p86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82" name="Google Shape;1182;p86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83" name="Google Shape;1183;p86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Mallory</a:t>
            </a:r>
            <a:endParaRPr/>
          </a:p>
        </p:txBody>
      </p:sp>
      <p:sp>
        <p:nvSpPr>
          <p:cNvPr id="1184" name="Google Shape;1184;p86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85" name="Google Shape;1185;p86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86" name="Google Shape;1186;p86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/>
              <a:t>1.2.3.4</a:t>
            </a:r>
            <a:r>
              <a:rPr lang="en"/>
              <a:t>) but wants to learn Bob’s MAC address.</a:t>
            </a:r>
            <a:endParaRPr/>
          </a:p>
        </p:txBody>
      </p:sp>
      <p:grpSp>
        <p:nvGrpSpPr>
          <p:cNvPr id="1187" name="Google Shape;1187;p86"/>
          <p:cNvGrpSpPr/>
          <p:nvPr/>
        </p:nvGrpSpPr>
        <p:grpSpPr>
          <a:xfrm>
            <a:off x="3400550" y="3189625"/>
            <a:ext cx="3053100" cy="1534300"/>
            <a:chOff x="3400550" y="3189625"/>
            <a:chExt cx="3053100" cy="1534300"/>
          </a:xfrm>
        </p:grpSpPr>
        <p:cxnSp>
          <p:nvCxnSpPr>
            <p:cNvPr id="1188" name="Google Shape;1188;p86"/>
            <p:cNvCxnSpPr/>
            <p:nvPr/>
          </p:nvCxnSpPr>
          <p:spPr>
            <a:xfrm rot="10800000">
              <a:off x="4711975" y="31896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89" name="Google Shape;1189;p86"/>
            <p:cNvSpPr txBox="1"/>
            <p:nvPr/>
          </p:nvSpPr>
          <p:spPr>
            <a:xfrm>
              <a:off x="3400550" y="3892625"/>
              <a:ext cx="30531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2. Alice asks everyone else on the local network: </a:t>
              </a:r>
              <a:r>
                <a:rPr lang="en">
                  <a:solidFill>
                    <a:schemeClr val="dk1"/>
                  </a:solidFill>
                </a:rPr>
                <a:t>“What is the MAC address of </a:t>
              </a:r>
              <a:r>
                <a:rPr lang="en" b="1"/>
                <a:t>1.2.3.4</a:t>
              </a:r>
              <a:r>
                <a:rPr lang="en">
                  <a:solidFill>
                    <a:schemeClr val="dk1"/>
                  </a:solidFill>
                </a:rPr>
                <a:t>?”</a:t>
              </a:r>
              <a:endParaRPr/>
            </a:p>
          </p:txBody>
        </p:sp>
      </p:grpSp>
      <p:grpSp>
        <p:nvGrpSpPr>
          <p:cNvPr id="1190" name="Google Shape;1190;p86"/>
          <p:cNvGrpSpPr/>
          <p:nvPr/>
        </p:nvGrpSpPr>
        <p:grpSpPr>
          <a:xfrm>
            <a:off x="3195200" y="1461450"/>
            <a:ext cx="3355500" cy="1948500"/>
            <a:chOff x="3195200" y="1461450"/>
            <a:chExt cx="3355500" cy="1948500"/>
          </a:xfrm>
        </p:grpSpPr>
        <p:cxnSp>
          <p:nvCxnSpPr>
            <p:cNvPr id="1191" name="Google Shape;1191;p86"/>
            <p:cNvCxnSpPr>
              <a:stCxn id="1180" idx="3"/>
              <a:endCxn id="1181" idx="1"/>
            </p:cNvCxnSpPr>
            <p:nvPr/>
          </p:nvCxnSpPr>
          <p:spPr>
            <a:xfrm rot="10800000" flipH="1">
              <a:off x="3195200" y="1461450"/>
              <a:ext cx="3355500" cy="111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2" name="Google Shape;1192;p86"/>
            <p:cNvCxnSpPr>
              <a:stCxn id="1180" idx="3"/>
              <a:endCxn id="1182" idx="1"/>
            </p:cNvCxnSpPr>
            <p:nvPr/>
          </p:nvCxnSpPr>
          <p:spPr>
            <a:xfrm rot="10800000" flipH="1">
              <a:off x="3195200" y="2110950"/>
              <a:ext cx="3355500" cy="4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3" name="Google Shape;1193;p86"/>
            <p:cNvCxnSpPr>
              <a:stCxn id="1180" idx="3"/>
              <a:endCxn id="1183" idx="1"/>
            </p:cNvCxnSpPr>
            <p:nvPr/>
          </p:nvCxnSpPr>
          <p:spPr>
            <a:xfrm>
              <a:off x="3195200" y="2571750"/>
              <a:ext cx="3355500" cy="18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4" name="Google Shape;1194;p86"/>
            <p:cNvCxnSpPr>
              <a:stCxn id="1180" idx="3"/>
              <a:endCxn id="1184" idx="1"/>
            </p:cNvCxnSpPr>
            <p:nvPr/>
          </p:nvCxnSpPr>
          <p:spPr>
            <a:xfrm>
              <a:off x="3195200" y="2571750"/>
              <a:ext cx="3355500" cy="8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6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Today’s Plan</a:t>
            </a:r>
            <a:endParaRPr dirty="0"/>
          </a:p>
        </p:txBody>
      </p:sp>
      <p:sp>
        <p:nvSpPr>
          <p:cNvPr id="933" name="Google Shape;933;p6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Network Attackers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Man-in-the-middle attacker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On-path attacker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Off-path attacker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Important Concepts</a:t>
            </a:r>
          </a:p>
          <a:p>
            <a:pPr lvl="1"/>
            <a:r>
              <a:rPr lang="en-US" sz="1600" b="1" dirty="0"/>
              <a:t>ARP: Translate IP addresses to MAC addresses</a:t>
            </a:r>
          </a:p>
          <a:p>
            <a:pPr lvl="1"/>
            <a:r>
              <a:rPr lang="en" sz="1600" dirty="0"/>
              <a:t>DHCP: Get configurations when first connecting to a network</a:t>
            </a:r>
            <a:endParaRPr sz="1600" dirty="0"/>
          </a:p>
          <a:p>
            <a:pPr lvl="1"/>
            <a:r>
              <a:rPr lang="en" sz="1600" dirty="0"/>
              <a:t>WPA: Communicate securely in a wireless local network</a:t>
            </a:r>
          </a:p>
          <a:p>
            <a:pPr lvl="1"/>
            <a:r>
              <a:rPr lang="en" sz="1600" dirty="0"/>
              <a:t>TCP: Reliably send packets </a:t>
            </a:r>
          </a:p>
          <a:p>
            <a:pPr lvl="1"/>
            <a:r>
              <a:rPr lang="en" sz="1600" dirty="0"/>
              <a:t>UDP: Not-reliably send packets</a:t>
            </a:r>
          </a:p>
          <a:p>
            <a:pPr lvl="1"/>
            <a:r>
              <a:rPr lang="en" sz="1600" dirty="0"/>
              <a:t>TLS: Secure TCP, securely send packets</a:t>
            </a:r>
          </a:p>
          <a:p>
            <a:pPr lvl="1"/>
            <a:r>
              <a:rPr lang="en" sz="1600" dirty="0"/>
              <a:t>DNS: Lookup IP address from domain names</a:t>
            </a:r>
          </a:p>
          <a:p>
            <a:pPr lvl="1" indent="-342900">
              <a:buSzPts val="1800"/>
              <a:buChar char="●"/>
            </a:pPr>
            <a:endParaRPr sz="1600" dirty="0"/>
          </a:p>
        </p:txBody>
      </p:sp>
      <p:sp>
        <p:nvSpPr>
          <p:cNvPr id="934" name="Google Shape;934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8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ARP</a:t>
            </a:r>
            <a:endParaRPr/>
          </a:p>
        </p:txBody>
      </p:sp>
      <p:sp>
        <p:nvSpPr>
          <p:cNvPr id="1200" name="Google Shape;1200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201" name="Google Shape;1201;p87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202" name="Google Shape;1202;p87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203" name="Google Shape;1203;p87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204" name="Google Shape;1204;p87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Mallory</a:t>
            </a:r>
            <a:endParaRPr/>
          </a:p>
        </p:txBody>
      </p:sp>
      <p:sp>
        <p:nvSpPr>
          <p:cNvPr id="1205" name="Google Shape;1205;p87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206" name="Google Shape;1206;p87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07" name="Google Shape;1207;p87"/>
          <p:cNvGrpSpPr/>
          <p:nvPr/>
        </p:nvGrpSpPr>
        <p:grpSpPr>
          <a:xfrm>
            <a:off x="2709350" y="2907025"/>
            <a:ext cx="3147900" cy="1588975"/>
            <a:chOff x="2709350" y="2907025"/>
            <a:chExt cx="3147900" cy="1588975"/>
          </a:xfrm>
        </p:grpSpPr>
        <p:cxnSp>
          <p:nvCxnSpPr>
            <p:cNvPr id="1208" name="Google Shape;1208;p87"/>
            <p:cNvCxnSpPr/>
            <p:nvPr/>
          </p:nvCxnSpPr>
          <p:spPr>
            <a:xfrm rot="10800000">
              <a:off x="4711975" y="2907025"/>
              <a:ext cx="0" cy="11979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09" name="Google Shape;1209;p87"/>
            <p:cNvSpPr txBox="1"/>
            <p:nvPr/>
          </p:nvSpPr>
          <p:spPr>
            <a:xfrm>
              <a:off x="2709350" y="3449300"/>
              <a:ext cx="3147900" cy="10467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3. Before Bob’s response can arrive, Mallory sends a malicious response: </a:t>
              </a:r>
              <a:r>
                <a:rPr lang="en">
                  <a:solidFill>
                    <a:schemeClr val="dk1"/>
                  </a:solidFill>
                </a:rPr>
                <a:t>“My IP is </a:t>
              </a:r>
              <a:r>
                <a:rPr lang="en" b="1"/>
                <a:t>1.2.3.4</a:t>
              </a:r>
              <a:r>
                <a:rPr lang="en">
                  <a:solidFill>
                    <a:schemeClr val="dk1"/>
                  </a:solidFill>
                </a:rPr>
                <a:t> and my MAC address is </a:t>
              </a:r>
              <a:r>
                <a:rPr lang="en" b="1"/>
                <a:t>66:66:66:66:66:66</a:t>
              </a:r>
              <a:r>
                <a:rPr lang="en">
                  <a:solidFill>
                    <a:schemeClr val="dk1"/>
                  </a:solidFill>
                </a:rPr>
                <a:t>.”</a:t>
              </a:r>
              <a:endParaRPr/>
            </a:p>
          </p:txBody>
        </p:sp>
      </p:grpSp>
      <p:sp>
        <p:nvSpPr>
          <p:cNvPr id="1210" name="Google Shape;1210;p87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  <p:cxnSp>
        <p:nvCxnSpPr>
          <p:cNvPr id="1211" name="Google Shape;1211;p87"/>
          <p:cNvCxnSpPr>
            <a:stCxn id="1202" idx="1"/>
          </p:cNvCxnSpPr>
          <p:nvPr/>
        </p:nvCxnSpPr>
        <p:spPr>
          <a:xfrm flipH="1">
            <a:off x="4555200" y="1461475"/>
            <a:ext cx="1995600" cy="6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2" name="Google Shape;1212;p87"/>
          <p:cNvCxnSpPr>
            <a:stCxn id="1204" idx="1"/>
            <a:endCxn id="1201" idx="3"/>
          </p:cNvCxnSpPr>
          <p:nvPr/>
        </p:nvCxnSpPr>
        <p:spPr>
          <a:xfrm rot="10800000">
            <a:off x="3195300" y="2571675"/>
            <a:ext cx="3355500" cy="188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8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ARP</a:t>
            </a:r>
            <a:endParaRPr/>
          </a:p>
        </p:txBody>
      </p:sp>
      <p:sp>
        <p:nvSpPr>
          <p:cNvPr id="1218" name="Google Shape;1218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219" name="Google Shape;1219;p88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220" name="Google Shape;1220;p88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221" name="Google Shape;1221;p88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222" name="Google Shape;1222;p88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Mallory</a:t>
            </a:r>
            <a:endParaRPr/>
          </a:p>
        </p:txBody>
      </p:sp>
      <p:sp>
        <p:nvSpPr>
          <p:cNvPr id="1223" name="Google Shape;1223;p88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224" name="Google Shape;1224;p88"/>
          <p:cNvGraphicFramePr/>
          <p:nvPr/>
        </p:nvGraphicFramePr>
        <p:xfrm>
          <a:off x="260500" y="2024388"/>
          <a:ext cx="1913650" cy="140199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/>
                        <a:t>1.2.3.4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66:66:66:66:66:66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25" name="Google Shape;1225;p88"/>
          <p:cNvGrpSpPr/>
          <p:nvPr/>
        </p:nvGrpSpPr>
        <p:grpSpPr>
          <a:xfrm>
            <a:off x="260500" y="3384625"/>
            <a:ext cx="2838000" cy="1078775"/>
            <a:chOff x="260500" y="3384625"/>
            <a:chExt cx="2838000" cy="1078775"/>
          </a:xfrm>
        </p:grpSpPr>
        <p:cxnSp>
          <p:nvCxnSpPr>
            <p:cNvPr id="1226" name="Google Shape;1226;p88"/>
            <p:cNvCxnSpPr/>
            <p:nvPr/>
          </p:nvCxnSpPr>
          <p:spPr>
            <a:xfrm rot="10800000">
              <a:off x="972325" y="33846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27" name="Google Shape;1227;p88"/>
            <p:cNvSpPr txBox="1"/>
            <p:nvPr/>
          </p:nvSpPr>
          <p:spPr>
            <a:xfrm>
              <a:off x="260500" y="3847800"/>
              <a:ext cx="2838000" cy="6156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4. Alice adds Mallory’s malicious address to her cache.</a:t>
              </a:r>
              <a:endParaRPr/>
            </a:p>
          </p:txBody>
        </p:sp>
      </p:grpSp>
      <p:sp>
        <p:nvSpPr>
          <p:cNvPr id="1228" name="Google Shape;1228;p88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8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Attack: ARP Spoofing</a:t>
            </a:r>
            <a:endParaRPr/>
          </a:p>
        </p:txBody>
      </p:sp>
      <p:sp>
        <p:nvSpPr>
          <p:cNvPr id="1234" name="Google Shape;1234;p8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has no way of verifying the ARP 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Spoofing: Any attacker on the network can claim to have the requested IP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is only expecting one machine to respond, so she will accept the first 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Race condition</a:t>
            </a:r>
            <a:r>
              <a:rPr lang="en"/>
              <a:t>: As long as the attacker responds faster, the requester will accept the attacker’s response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ARP spoofing requires Mallory to be in the same LAN as Alice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ARP spoofing lets Mallory become a man-in-the-middle (MITM) attacker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thinks that Bob’s MAC address is </a:t>
            </a:r>
            <a:r>
              <a:rPr lang="en" b="1"/>
              <a:t>66:66:66:66:66:66</a:t>
            </a:r>
            <a:r>
              <a:rPr lang="en"/>
              <a:t> (Mallory’s MAC address)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Alice sends a message to Bob, she is actually sending the message to Mallory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Mallory can modify the message and then send the modified message to Bob</a:t>
            </a:r>
            <a:endParaRPr/>
          </a:p>
        </p:txBody>
      </p:sp>
      <p:sp>
        <p:nvSpPr>
          <p:cNvPr id="1235" name="Google Shape;1235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9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 Spoofing: Defenses</a:t>
            </a:r>
            <a:endParaRPr/>
          </a:p>
        </p:txBody>
      </p:sp>
      <p:sp>
        <p:nvSpPr>
          <p:cNvPr id="1241" name="Google Shape;1241;p9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Network switches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When Alice wants to send a message to Bob, she sends the message to a switch on the LAN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switch maintains a cache of MAC to port (physical connection) mappings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Bob’s MAC address is in the cache, the switch sends the message directly to Bob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Otherwise, the switch broadcasts the message to all computers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Enterprise-class switches have additional optional features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Security: An additional IP/MAC cache that responds first, preventing the attacker from seeing repeated requests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Security: Only authorized MAC addresses can connect to specific ports—access control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Isolation: Virtual local area networks (VLANs), which splits a single LAN into isolated parts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Tools like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arpwatch</a:t>
            </a:r>
            <a:r>
              <a:rPr lang="en" dirty="0"/>
              <a:t> track ARP responses and make sure that there is no suspicious activity</a:t>
            </a:r>
            <a:endParaRPr dirty="0"/>
          </a:p>
        </p:txBody>
      </p:sp>
      <p:sp>
        <p:nvSpPr>
          <p:cNvPr id="1242" name="Google Shape;1242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Important Concepts</a:t>
            </a:r>
            <a:endParaRPr dirty="0"/>
          </a:p>
        </p:txBody>
      </p:sp>
      <p:sp>
        <p:nvSpPr>
          <p:cNvPr id="941" name="Google Shape;94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101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Roadmap</a:t>
            </a:r>
            <a:endParaRPr dirty="0"/>
          </a:p>
        </p:txBody>
      </p:sp>
      <p:sp>
        <p:nvSpPr>
          <p:cNvPr id="595" name="Google Shape;59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B44289-9304-40DC-5E4E-9EB80BA2C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89817"/>
              </p:ext>
            </p:extLst>
          </p:nvPr>
        </p:nvGraphicFramePr>
        <p:xfrm>
          <a:off x="468407" y="1346573"/>
          <a:ext cx="3222811" cy="3634092"/>
        </p:xfrm>
        <a:graphic>
          <a:graphicData uri="http://schemas.openxmlformats.org/drawingml/2006/table">
            <a:tbl>
              <a:tblPr firstRow="1" bandRow="1">
                <a:tableStyleId>{BFE604CA-AD57-4AB2-B3D3-69E05442DE48}</a:tableStyleId>
              </a:tblPr>
              <a:tblGrid>
                <a:gridCol w="1945340">
                  <a:extLst>
                    <a:ext uri="{9D8B030D-6E8A-4147-A177-3AD203B41FA5}">
                      <a16:colId xmlns:a16="http://schemas.microsoft.com/office/drawing/2014/main" val="1704008497"/>
                    </a:ext>
                  </a:extLst>
                </a:gridCol>
                <a:gridCol w="1277471">
                  <a:extLst>
                    <a:ext uri="{9D8B030D-6E8A-4147-A177-3AD203B41FA5}">
                      <a16:colId xmlns:a16="http://schemas.microsoft.com/office/drawing/2014/main" val="2217282367"/>
                    </a:ext>
                  </a:extLst>
                </a:gridCol>
              </a:tblGrid>
              <a:tr h="519156">
                <a:tc>
                  <a:txBody>
                    <a:bodyPr/>
                    <a:lstStyle/>
                    <a:p>
                      <a:r>
                        <a:rPr lang="en-US" b="1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Protocols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196909"/>
                  </a:ext>
                </a:extLst>
              </a:tr>
              <a:tr h="519156">
                <a:tc>
                  <a:txBody>
                    <a:bodyPr/>
                    <a:lstStyle/>
                    <a:p>
                      <a:r>
                        <a:rPr lang="en-US" dirty="0"/>
                        <a:t>7.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588081"/>
                  </a:ext>
                </a:extLst>
              </a:tr>
              <a:tr h="519156">
                <a:tc>
                  <a:txBody>
                    <a:bodyPr/>
                    <a:lstStyle/>
                    <a:p>
                      <a:r>
                        <a:rPr lang="en-US" dirty="0"/>
                        <a:t>4.5. Secure 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215200"/>
                  </a:ext>
                </a:extLst>
              </a:tr>
              <a:tr h="519156">
                <a:tc>
                  <a:txBody>
                    <a:bodyPr/>
                    <a:lstStyle/>
                    <a:p>
                      <a:r>
                        <a:rPr lang="en-US" dirty="0"/>
                        <a:t>4. 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TCP, UDP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18584"/>
                  </a:ext>
                </a:extLst>
              </a:tr>
              <a:tr h="519156">
                <a:tc>
                  <a:txBody>
                    <a:bodyPr/>
                    <a:lstStyle/>
                    <a:p>
                      <a:r>
                        <a:rPr lang="en-US" dirty="0"/>
                        <a:t>3.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68573"/>
                  </a:ext>
                </a:extLst>
              </a:tr>
              <a:tr h="519156">
                <a:tc>
                  <a:txBody>
                    <a:bodyPr/>
                    <a:lstStyle/>
                    <a:p>
                      <a:r>
                        <a:rPr lang="en-US" dirty="0"/>
                        <a:t>2.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367206"/>
                  </a:ext>
                </a:extLst>
              </a:tr>
              <a:tr h="519156">
                <a:tc>
                  <a:txBody>
                    <a:bodyPr/>
                    <a:lstStyle/>
                    <a:p>
                      <a:r>
                        <a:rPr lang="en-US" dirty="0"/>
                        <a:t>1. Physical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399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6DD28A-BC6A-77FD-4616-43347A987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71720"/>
              </p:ext>
            </p:extLst>
          </p:nvPr>
        </p:nvGraphicFramePr>
        <p:xfrm>
          <a:off x="5148970" y="2082724"/>
          <a:ext cx="3474330" cy="1463407"/>
        </p:xfrm>
        <a:graphic>
          <a:graphicData uri="http://schemas.openxmlformats.org/drawingml/2006/table">
            <a:tbl>
              <a:tblPr firstRow="1" bandRow="1">
                <a:tableStyleId>{BFE604CA-AD57-4AB2-B3D3-69E05442DE48}</a:tableStyleId>
              </a:tblPr>
              <a:tblGrid>
                <a:gridCol w="2022047">
                  <a:extLst>
                    <a:ext uri="{9D8B030D-6E8A-4147-A177-3AD203B41FA5}">
                      <a16:colId xmlns:a16="http://schemas.microsoft.com/office/drawing/2014/main" val="965927944"/>
                    </a:ext>
                  </a:extLst>
                </a:gridCol>
                <a:gridCol w="1452283">
                  <a:extLst>
                    <a:ext uri="{9D8B030D-6E8A-4147-A177-3AD203B41FA5}">
                      <a16:colId xmlns:a16="http://schemas.microsoft.com/office/drawing/2014/main" val="1858491372"/>
                    </a:ext>
                  </a:extLst>
                </a:gridCol>
              </a:tblGrid>
              <a:tr h="394303">
                <a:tc>
                  <a:txBody>
                    <a:bodyPr/>
                    <a:lstStyle/>
                    <a:p>
                      <a:r>
                        <a:rPr lang="en-US" b="1" dirty="0"/>
                        <a:t>Extra Protocols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11488"/>
                  </a:ext>
                </a:extLst>
              </a:tr>
              <a:tr h="394303">
                <a:tc>
                  <a:txBody>
                    <a:bodyPr/>
                    <a:lstStyle/>
                    <a:p>
                      <a:r>
                        <a:rPr lang="en-US" dirty="0"/>
                        <a:t>Connect for the first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DHCP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98440"/>
                  </a:ext>
                </a:extLst>
              </a:tr>
              <a:tr h="550944">
                <a:tc>
                  <a:txBody>
                    <a:bodyPr/>
                    <a:lstStyle/>
                    <a:p>
                      <a:r>
                        <a:rPr lang="en-US" dirty="0"/>
                        <a:t>Convert hostname to 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DNS, DNSSEC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103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Important Protocols</a:t>
            </a:r>
            <a:endParaRPr dirty="0"/>
          </a:p>
        </p:txBody>
      </p:sp>
      <p:sp>
        <p:nvSpPr>
          <p:cNvPr id="594" name="Google Shape;594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ARP: A protocol to translate local IP addresses to MAC addresses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Ask everyone on the network, “Who has the IP 1.2.3.4?”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DHCP: A protocol for a new client to receive a network configuration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Ask everyone on the network, “What is the network configuration to use?”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WPA: A protocol to encrypt Wi-Fi connections at layer 1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A protocol for securing Wi-Fi network communications with cryptography </a:t>
            </a:r>
          </a:p>
          <a:p>
            <a:pPr indent="-317500">
              <a:buSzPts val="1400"/>
              <a:buChar char="○"/>
            </a:pPr>
            <a:endParaRPr dirty="0"/>
          </a:p>
        </p:txBody>
      </p:sp>
      <p:sp>
        <p:nvSpPr>
          <p:cNvPr id="595" name="Google Shape;59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208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ARP (Address Resolution Protocol)</a:t>
            </a:r>
            <a:endParaRPr dirty="0"/>
          </a:p>
        </p:txBody>
      </p:sp>
      <p:sp>
        <p:nvSpPr>
          <p:cNvPr id="594" name="Google Shape;594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ARP: A protocol to translate local IP addresses to MAC addresses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Ask everyone on the network, “Who has the IP 1.2.3.4?”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Attack: The attacker can respond instead of the true device with 1.2.3.4, and packets will get routed to the attacker!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Defense: Switches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Defense: Rely on higher layers</a:t>
            </a:r>
          </a:p>
        </p:txBody>
      </p:sp>
      <p:sp>
        <p:nvSpPr>
          <p:cNvPr id="595" name="Google Shape;59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6343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DHCP (Dynamic Host Configuration Protocol)</a:t>
            </a:r>
            <a:endParaRPr dirty="0"/>
          </a:p>
        </p:txBody>
      </p:sp>
      <p:sp>
        <p:nvSpPr>
          <p:cNvPr id="594" name="Google Shape;594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DHCP: A protocol for a new client to receive a network configuration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Ask everyone on the network, “What is the network configuration to use?”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To connect to a network, a user needs: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An IP address so that other people can contact the user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The IP address of the DNS server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The IP address of the router (gateway) so that the user can contact machines outside of the LAN</a:t>
            </a:r>
          </a:p>
          <a:p>
            <a:pPr lvl="1"/>
            <a:r>
              <a:rPr lang="en-US" b="1" dirty="0"/>
              <a:t>DHCP</a:t>
            </a:r>
            <a:r>
              <a:rPr lang="en-US" dirty="0"/>
              <a:t> gives the user a configuration when they first join the network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Attack: The attacker can respond with a malicious configuration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Defense: Rely on higher layers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95" name="Google Shape;59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1025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WPA (Wi-Fi Protected Access)</a:t>
            </a:r>
            <a:endParaRPr dirty="0"/>
          </a:p>
        </p:txBody>
      </p:sp>
      <p:sp>
        <p:nvSpPr>
          <p:cNvPr id="601" name="Google Shape;601;p4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WPA: A protocol to encrypt Wi-Fi connections at layer 1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protocol for securing Wi-Fi network communications with cryptography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Messages between the client and the AP are encrypted with keys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Handshake uses MICs (cryptographic MACs) to verify that both parties have the same PSK and nonces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WPA-PSK: Use a password to derive a PSK, which is used in a handshake to arrive at a key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Attack: Attacker can pretend to be an AP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Attack: Brute-force the password after recording a handshake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Vulnerability: No forward secrecy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WPA-Enterprise: Use a third party to provide a one-time “replacement PSK,” used in the same handshake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Solves the attacks on WPA-PSK</a:t>
            </a:r>
            <a:endParaRPr dirty="0"/>
          </a:p>
        </p:txBody>
      </p:sp>
      <p:sp>
        <p:nvSpPr>
          <p:cNvPr id="602" name="Google Shape;602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Attackers</a:t>
            </a:r>
            <a:endParaRPr/>
          </a:p>
        </p:txBody>
      </p:sp>
      <p:sp>
        <p:nvSpPr>
          <p:cNvPr id="941" name="Google Shape;94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TCP (Transmission Control Protocol )</a:t>
            </a:r>
            <a:endParaRPr dirty="0"/>
          </a:p>
        </p:txBody>
      </p:sp>
      <p:sp>
        <p:nvSpPr>
          <p:cNvPr id="344" name="Google Shape;344;p4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Transmission Control Protocol (TCP): Reliably sending packets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3-way handshake: Client sends SYN, server sends SYN-ACK, client sends ACK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Provides reliability, ordering, and ports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Attack: TCP hijacking through data injection or RST injection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Blind attacks must guess the client’s or server’s sequence numbers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Attack: TCP spoofing by sending a spoofed SYN packet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Blind attacks must guess the server’s sequence number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Datagram Protocol (UDP): Non-reliably sending packets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 reliability or ordering, only ports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Same injection and spoofing attacks as TCP, but easier</a:t>
            </a:r>
            <a:endParaRPr dirty="0"/>
          </a:p>
        </p:txBody>
      </p:sp>
      <p:sp>
        <p:nvSpPr>
          <p:cNvPr id="345" name="Google Shape;34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Transmission Control Protocol (TCP)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byte stream abstraction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Bytes go in one end of the stream at the source and come out at the other end at the destination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TCP automatically breaks streams into </a:t>
            </a:r>
            <a:r>
              <a:rPr lang="en" b="1"/>
              <a:t>segments</a:t>
            </a:r>
            <a:r>
              <a:rPr lang="en"/>
              <a:t>, which are sent as layer 3 packets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ordering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Segments contain sequence numbers, so the destination can reassemble the stream in order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reliability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destination sends </a:t>
            </a:r>
            <a:r>
              <a:rPr lang="en" b="1"/>
              <a:t>acknowledgements</a:t>
            </a:r>
            <a:r>
              <a:rPr lang="en"/>
              <a:t> (ACKs) for each sequence number received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source doesn’t receive the ACK, the source sends the packet again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ports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services can share the same IP address by using different ports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</a:t>
            </a:r>
            <a:r>
              <a:rPr lang="en" b="1"/>
              <a:t>datagram</a:t>
            </a:r>
            <a:r>
              <a:rPr lang="en"/>
              <a:t> abstraction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message, sent in a single layer 3 packet (though layer 3 could fragment the packet)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size limited by max size of packet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Applications break their data into datagrams, which are sent and received as a single unit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Contrast with TCP, where the application can use a bytestream abstraction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reliability or ordering guarantees, but adds ports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still has</a:t>
            </a:r>
            <a:r>
              <a:rPr lang="en" i="1"/>
              <a:t> best effort</a:t>
            </a:r>
            <a:r>
              <a:rPr lang="en"/>
              <a:t> delivery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Much faster than TCP, since there is no 3-way handshake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used by low-latency, high-speed applications where errors are okay (e.g. video streaming, games)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Datagram Protocol (UDP)</a:t>
            </a:r>
            <a:endParaRPr/>
          </a:p>
        </p:txBody>
      </p:sp>
      <p:sp>
        <p:nvSpPr>
          <p:cNvPr id="323" name="Google Shape;32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TLS (Transport Layer Security)</a:t>
            </a:r>
            <a:endParaRPr dirty="0"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TLS</a:t>
            </a:r>
            <a:r>
              <a:rPr lang="en" dirty="0"/>
              <a:t> (</a:t>
            </a:r>
            <a:r>
              <a:rPr lang="en" b="1" dirty="0"/>
              <a:t>Transport Layer Security</a:t>
            </a:r>
            <a:r>
              <a:rPr lang="en" dirty="0"/>
              <a:t>): A protocol for creating a secure communication channel over the Internet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Replaces </a:t>
            </a:r>
            <a:r>
              <a:rPr lang="en" b="1" dirty="0"/>
              <a:t>SSL</a:t>
            </a:r>
            <a:r>
              <a:rPr lang="en" dirty="0"/>
              <a:t> (</a:t>
            </a:r>
            <a:r>
              <a:rPr lang="en" b="1" dirty="0"/>
              <a:t>Secure Sockets Layer</a:t>
            </a:r>
            <a:r>
              <a:rPr lang="en" dirty="0"/>
              <a:t>), which is an older version of the protocol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TLS is built on top of TCP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Relies upon</a:t>
            </a:r>
            <a:r>
              <a:rPr lang="en" dirty="0"/>
              <a:t>: Byte stream abstraction between the client and the server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Provides</a:t>
            </a:r>
            <a:r>
              <a:rPr lang="en" dirty="0"/>
              <a:t>: Byte stream abstraction between the client and the server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abstraction appears the same to the end client, but TLS provides confidentiality and integrity!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6684025" y="2143463"/>
            <a:ext cx="1512900" cy="378300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TLS</a:t>
            </a:r>
            <a:endParaRPr b="1"/>
          </a:p>
        </p:txBody>
      </p:sp>
      <p:sp>
        <p:nvSpPr>
          <p:cNvPr id="87" name="Google Shape;87;p18"/>
          <p:cNvSpPr/>
          <p:nvPr/>
        </p:nvSpPr>
        <p:spPr>
          <a:xfrm>
            <a:off x="6684025" y="25979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Transport</a:t>
            </a:r>
            <a:endParaRPr b="1"/>
          </a:p>
        </p:txBody>
      </p:sp>
      <p:sp>
        <p:nvSpPr>
          <p:cNvPr id="88" name="Google Shape;88;p18"/>
          <p:cNvSpPr/>
          <p:nvPr/>
        </p:nvSpPr>
        <p:spPr>
          <a:xfrm>
            <a:off x="6684025" y="30524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(Inter) Network</a:t>
            </a:r>
            <a:endParaRPr b="1"/>
          </a:p>
        </p:txBody>
      </p:sp>
      <p:sp>
        <p:nvSpPr>
          <p:cNvPr id="89" name="Google Shape;89;p18"/>
          <p:cNvSpPr/>
          <p:nvPr/>
        </p:nvSpPr>
        <p:spPr>
          <a:xfrm>
            <a:off x="6684025" y="35069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Link</a:t>
            </a:r>
            <a:endParaRPr b="1"/>
          </a:p>
        </p:txBody>
      </p:sp>
      <p:sp>
        <p:nvSpPr>
          <p:cNvPr id="90" name="Google Shape;90;p18"/>
          <p:cNvSpPr/>
          <p:nvPr/>
        </p:nvSpPr>
        <p:spPr>
          <a:xfrm>
            <a:off x="6684025" y="39614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Physical</a:t>
            </a:r>
            <a:endParaRPr b="1"/>
          </a:p>
        </p:txBody>
      </p:sp>
      <p:sp>
        <p:nvSpPr>
          <p:cNvPr id="91" name="Google Shape;91;p18"/>
          <p:cNvSpPr txBox="1"/>
          <p:nvPr/>
        </p:nvSpPr>
        <p:spPr>
          <a:xfrm>
            <a:off x="6345475" y="39823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1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345475" y="3519900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2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6345475" y="30574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3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6345475" y="25849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4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6116425" y="2132525"/>
            <a:ext cx="4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4.5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6684025" y="1691038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Application</a:t>
            </a:r>
            <a:endParaRPr b="1"/>
          </a:p>
        </p:txBody>
      </p:sp>
      <p:sp>
        <p:nvSpPr>
          <p:cNvPr id="97" name="Google Shape;97;p18"/>
          <p:cNvSpPr txBox="1"/>
          <p:nvPr/>
        </p:nvSpPr>
        <p:spPr>
          <a:xfrm>
            <a:off x="6345475" y="16800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7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TLS (Transport Layer Security)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of TLS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Confidentiality</a:t>
            </a:r>
            <a:r>
              <a:rPr lang="en"/>
              <a:t>: Ensure that attackers cannot read your traffic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Integrity</a:t>
            </a:r>
            <a:r>
              <a:rPr lang="en"/>
              <a:t>: Ensure that attackers cannot tamper with your traffic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Prevent </a:t>
            </a:r>
            <a:r>
              <a:rPr lang="en" b="1"/>
              <a:t>replay attacks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attacker records encrypted traffic and then replays it to the server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Example: Replaying a packet that sends “Pay $10 to Mallory”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Authenticity</a:t>
            </a:r>
            <a:r>
              <a:rPr lang="en"/>
              <a:t>: Make sure you’re talking to the legitimate server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Defend against an attacker impersonating the server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TLS</a:t>
            </a:r>
            <a:endParaRPr dirty="0"/>
          </a:p>
        </p:txBody>
      </p:sp>
      <p:sp>
        <p:nvSpPr>
          <p:cNvPr id="632" name="Google Shape;632;p6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properties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DHE TLS: Forward secrecy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RSA TLS: No forward secrecy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End-to-end security: Secure even if all intermediate parties are malicious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anonymous: Attackers can determine who you’re talking 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availability: Connections can be dropped or censored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by the application layer (e.g. HTTPS)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Trusting certificate authorities can be hard</a:t>
            </a:r>
            <a:endParaRPr/>
          </a:p>
        </p:txBody>
      </p:sp>
      <p:sp>
        <p:nvSpPr>
          <p:cNvPr id="633" name="Google Shape;633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DNS</a:t>
            </a:r>
            <a:endParaRPr dirty="0"/>
          </a:p>
        </p:txBody>
      </p:sp>
      <p:sp>
        <p:nvSpPr>
          <p:cNvPr id="908" name="Google Shape;908;p7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20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DNS (Domain Name System): An Internet protocol for translating human-readable domain names to IP addresses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DNS name servers on the Internet provide answers to DNS queries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Name servers are arranged in a domain hierarchy tree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Lookups proceed down the domain tree: name servers will direct you down the tree until you receive an answer</a:t>
            </a:r>
            <a:endParaRPr dirty="0"/>
          </a:p>
        </p:txBody>
      </p:sp>
      <p:sp>
        <p:nvSpPr>
          <p:cNvPr id="909" name="Google Shape;909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910" name="Google Shape;910;p77"/>
          <p:cNvSpPr txBox="1"/>
          <p:nvPr/>
        </p:nvSpPr>
        <p:spPr>
          <a:xfrm>
            <a:off x="3922400" y="3275425"/>
            <a:ext cx="12381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 (root)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1" name="Google Shape;911;p77"/>
          <p:cNvSpPr txBox="1"/>
          <p:nvPr/>
        </p:nvSpPr>
        <p:spPr>
          <a:xfrm>
            <a:off x="2576875" y="3922852"/>
            <a:ext cx="6684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.edu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77"/>
          <p:cNvSpPr txBox="1"/>
          <p:nvPr/>
        </p:nvSpPr>
        <p:spPr>
          <a:xfrm>
            <a:off x="4207250" y="3922852"/>
            <a:ext cx="6684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.org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77"/>
          <p:cNvSpPr txBox="1"/>
          <p:nvPr/>
        </p:nvSpPr>
        <p:spPr>
          <a:xfrm>
            <a:off x="5837625" y="3922852"/>
            <a:ext cx="6684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.com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77"/>
          <p:cNvSpPr txBox="1"/>
          <p:nvPr/>
        </p:nvSpPr>
        <p:spPr>
          <a:xfrm>
            <a:off x="6506025" y="4570275"/>
            <a:ext cx="11577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google.com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77"/>
          <p:cNvSpPr txBox="1"/>
          <p:nvPr/>
        </p:nvSpPr>
        <p:spPr>
          <a:xfrm>
            <a:off x="5208400" y="4570275"/>
            <a:ext cx="11577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piazza.com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77"/>
          <p:cNvSpPr txBox="1"/>
          <p:nvPr/>
        </p:nvSpPr>
        <p:spPr>
          <a:xfrm>
            <a:off x="4024975" y="4570275"/>
            <a:ext cx="10434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77"/>
          <p:cNvSpPr txBox="1"/>
          <p:nvPr/>
        </p:nvSpPr>
        <p:spPr>
          <a:xfrm>
            <a:off x="3026350" y="4570275"/>
            <a:ext cx="8586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mit.edu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77"/>
          <p:cNvSpPr txBox="1"/>
          <p:nvPr/>
        </p:nvSpPr>
        <p:spPr>
          <a:xfrm>
            <a:off x="1590000" y="4570275"/>
            <a:ext cx="12963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berkeley.edu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9" name="Google Shape;919;p77"/>
          <p:cNvCxnSpPr>
            <a:stCxn id="910" idx="2"/>
            <a:endCxn id="911" idx="0"/>
          </p:cNvCxnSpPr>
          <p:nvPr/>
        </p:nvCxnSpPr>
        <p:spPr>
          <a:xfrm flipH="1">
            <a:off x="2910950" y="3669025"/>
            <a:ext cx="16305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0" name="Google Shape;920;p77"/>
          <p:cNvCxnSpPr>
            <a:stCxn id="910" idx="2"/>
            <a:endCxn id="912" idx="0"/>
          </p:cNvCxnSpPr>
          <p:nvPr/>
        </p:nvCxnSpPr>
        <p:spPr>
          <a:xfrm>
            <a:off x="4541450" y="3669025"/>
            <a:ext cx="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1" name="Google Shape;921;p77"/>
          <p:cNvCxnSpPr>
            <a:stCxn id="910" idx="2"/>
            <a:endCxn id="913" idx="0"/>
          </p:cNvCxnSpPr>
          <p:nvPr/>
        </p:nvCxnSpPr>
        <p:spPr>
          <a:xfrm>
            <a:off x="4541450" y="3669025"/>
            <a:ext cx="16305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77"/>
          <p:cNvCxnSpPr>
            <a:stCxn id="911" idx="2"/>
            <a:endCxn id="918" idx="0"/>
          </p:cNvCxnSpPr>
          <p:nvPr/>
        </p:nvCxnSpPr>
        <p:spPr>
          <a:xfrm flipH="1">
            <a:off x="2238175" y="4316452"/>
            <a:ext cx="6729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p77"/>
          <p:cNvCxnSpPr>
            <a:stCxn id="911" idx="2"/>
            <a:endCxn id="917" idx="0"/>
          </p:cNvCxnSpPr>
          <p:nvPr/>
        </p:nvCxnSpPr>
        <p:spPr>
          <a:xfrm>
            <a:off x="2911075" y="4316452"/>
            <a:ext cx="5445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4" name="Google Shape;924;p77"/>
          <p:cNvCxnSpPr>
            <a:stCxn id="912" idx="2"/>
            <a:endCxn id="916" idx="0"/>
          </p:cNvCxnSpPr>
          <p:nvPr/>
        </p:nvCxnSpPr>
        <p:spPr>
          <a:xfrm>
            <a:off x="4541450" y="4316452"/>
            <a:ext cx="51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5" name="Google Shape;925;p77"/>
          <p:cNvCxnSpPr>
            <a:stCxn id="913" idx="2"/>
            <a:endCxn id="915" idx="0"/>
          </p:cNvCxnSpPr>
          <p:nvPr/>
        </p:nvCxnSpPr>
        <p:spPr>
          <a:xfrm flipH="1">
            <a:off x="5787225" y="4316452"/>
            <a:ext cx="3846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6" name="Google Shape;926;p77"/>
          <p:cNvCxnSpPr>
            <a:stCxn id="913" idx="2"/>
            <a:endCxn id="914" idx="0"/>
          </p:cNvCxnSpPr>
          <p:nvPr/>
        </p:nvCxnSpPr>
        <p:spPr>
          <a:xfrm>
            <a:off x="6171825" y="4316452"/>
            <a:ext cx="9132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7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DNS: Summary</a:t>
            </a:r>
            <a:endParaRPr dirty="0"/>
          </a:p>
        </p:txBody>
      </p:sp>
      <p:sp>
        <p:nvSpPr>
          <p:cNvPr id="932" name="Google Shape;932;p7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DNS message structure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DNS uses UDP for efficiency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DNS packets include a random 16-bit ID field to match requests to responses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Data is encoded in records, which are name-value pairs with a type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dirty="0"/>
              <a:t>A (answer) type records</a:t>
            </a:r>
            <a:r>
              <a:rPr lang="en" dirty="0"/>
              <a:t>: Maps a domain name to an IPv4 address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dirty="0"/>
              <a:t>NS (name server) type records</a:t>
            </a:r>
            <a:r>
              <a:rPr lang="en" dirty="0"/>
              <a:t>: Designates another DNS server to handle a domain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Resolvers cache as many records as possible (until their time-to-live expires)</a:t>
            </a:r>
            <a:endParaRPr dirty="0"/>
          </a:p>
        </p:txBody>
      </p:sp>
      <p:sp>
        <p:nvSpPr>
          <p:cNvPr id="933" name="Google Shape;933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7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Security: Summary</a:t>
            </a:r>
            <a:endParaRPr/>
          </a:p>
        </p:txBody>
      </p:sp>
      <p:sp>
        <p:nvSpPr>
          <p:cNvPr id="939" name="Google Shape;939;p7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 poisoning attack: Send a malicious record to the resolver, which caches the record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Causes packets to be sent to the wrong place (e.g. to the attacker, who becomes a MITM)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Risk: Malicious name servers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Bailiwick checking: Resolver only accepts records in the name server’s zone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Risk: Network attackers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MITM attackers can poison the cache without detection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On-path attackers can race the legitimate response to poison the cache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Off-path attackers must guess the ID field (Defense: Make the ID field random)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Kaminsky attack: Query non-existent domains and put the poisoned record in the additional section (which will still be cached). Lets the off-path attacker try repeatedly until succeeding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Defense: Source port randomization (more bits for the off-path attacker to guess)</a:t>
            </a:r>
            <a:endParaRPr/>
          </a:p>
        </p:txBody>
      </p:sp>
      <p:sp>
        <p:nvSpPr>
          <p:cNvPr id="940" name="Google Shape;940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9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DNSSEC</a:t>
            </a:r>
            <a:endParaRPr dirty="0"/>
          </a:p>
        </p:txBody>
      </p:sp>
      <p:sp>
        <p:nvSpPr>
          <p:cNvPr id="898" name="Google Shape;898;p9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DNSSEC: An extension of the DNS protocol that ensures integrity on the results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Provides object security (unlike DNS over TLS, which would provide channel security)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Uses signatures to cryptographically verify records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Uses a hierarchical public key infrastructure to delegate trust from the trust anchor (root)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899" name="Google Shape;899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6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Network Attackers</a:t>
            </a:r>
            <a:endParaRPr/>
          </a:p>
        </p:txBody>
      </p:sp>
      <p:sp>
        <p:nvSpPr>
          <p:cNvPr id="947" name="Google Shape;947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948" name="Google Shape;948;p69"/>
          <p:cNvGraphicFramePr/>
          <p:nvPr>
            <p:extLst>
              <p:ext uri="{D42A27DB-BD31-4B8C-83A1-F6EECF244321}">
                <p14:modId xmlns:p14="http://schemas.microsoft.com/office/powerpoint/2010/main" val="3169664924"/>
              </p:ext>
            </p:extLst>
          </p:nvPr>
        </p:nvGraphicFramePr>
        <p:xfrm>
          <a:off x="516875" y="2043313"/>
          <a:ext cx="8110225" cy="210300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35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Can modify or delete packets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Can read packets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Man-in-the-middle</a:t>
                      </a:r>
                      <a:endParaRPr sz="1800" b="1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On-path attacker</a:t>
                      </a:r>
                      <a:endParaRPr sz="1800" b="1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Off-path attacker</a:t>
                      </a:r>
                      <a:endParaRPr sz="1800"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49" name="Google Shape;949;p6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Threat model: There are 3 types of attackers we’ll consider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7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Spoofing</a:t>
            </a:r>
            <a:endParaRPr/>
          </a:p>
        </p:txBody>
      </p:sp>
      <p:sp>
        <p:nvSpPr>
          <p:cNvPr id="955" name="Google Shape;955;p7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Spoofing</a:t>
            </a:r>
            <a:r>
              <a:rPr lang="en" dirty="0"/>
              <a:t>: Lying about the identity of the sender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Mallory sends a message and says the message is from Alice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attacker can lie about the </a:t>
            </a:r>
            <a:r>
              <a:rPr lang="en" i="1" dirty="0"/>
              <a:t>source address</a:t>
            </a:r>
            <a:r>
              <a:rPr lang="en" dirty="0"/>
              <a:t> in the packet header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types of attackers can spoof packets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However, some spoofing attacks may be harder if the attacker can’t read or modify packets</a:t>
            </a:r>
            <a:endParaRPr dirty="0"/>
          </a:p>
        </p:txBody>
      </p:sp>
      <p:sp>
        <p:nvSpPr>
          <p:cNvPr id="956" name="Google Shape;956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7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On-Path Attackers</a:t>
            </a:r>
            <a:endParaRPr/>
          </a:p>
        </p:txBody>
      </p:sp>
      <p:sp>
        <p:nvSpPr>
          <p:cNvPr id="962" name="Google Shape;962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0">
                <a:solidFill>
                  <a:schemeClr val="dk2"/>
                </a:solidFill>
              </a:rPr>
              <a:t>6</a:t>
            </a:fld>
            <a:endParaRPr b="0">
              <a:solidFill>
                <a:schemeClr val="dk2"/>
              </a:solidFill>
            </a:endParaRPr>
          </a:p>
        </p:txBody>
      </p:sp>
      <p:sp>
        <p:nvSpPr>
          <p:cNvPr id="963" name="Google Shape;963;p7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might a real-life attacker read packets?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1 attack: Use a special device to read bits being transmitted across space</a:t>
            </a:r>
            <a:endParaRPr/>
          </a:p>
        </p:txBody>
      </p:sp>
      <p:pic>
        <p:nvPicPr>
          <p:cNvPr id="964" name="Google Shape;96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500" y="2833350"/>
            <a:ext cx="2437125" cy="22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5900" y="2833350"/>
            <a:ext cx="2261950" cy="22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7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On-Path Attackers</a:t>
            </a:r>
            <a:endParaRPr/>
          </a:p>
        </p:txBody>
      </p:sp>
      <p:sp>
        <p:nvSpPr>
          <p:cNvPr id="980" name="Google Shape;980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81" name="Google Shape;981;p7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2 attack: Read packets sent across the local area network (LAN)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A LAN is a network of connected machines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machine on the LAN can send packets to any other machine on the LAN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LANs use </a:t>
            </a:r>
            <a:r>
              <a:rPr lang="en" b="1"/>
              <a:t>broadcast technologies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packet gets sent to every machine on the LAN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machine agrees to ignore packets where the destination is a different machine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machine can break the agreement and read packets meant for other machines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called </a:t>
            </a:r>
            <a:r>
              <a:rPr lang="en" b="1"/>
              <a:t>promiscuous mode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require root access on the machine</a:t>
            </a:r>
            <a:endParaRPr/>
          </a:p>
        </p:txBody>
      </p:sp>
      <p:pic>
        <p:nvPicPr>
          <p:cNvPr id="982" name="Google Shape;982;p7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063875" y="388172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3" name="Google Shape;983;p73"/>
          <p:cNvCxnSpPr>
            <a:stCxn id="982" idx="2"/>
          </p:cNvCxnSpPr>
          <p:nvPr/>
        </p:nvCxnSpPr>
        <p:spPr>
          <a:xfrm>
            <a:off x="5348945" y="445442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4" name="Google Shape;984;p7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958700" y="388172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5" name="Google Shape;985;p73"/>
          <p:cNvCxnSpPr>
            <a:stCxn id="984" idx="2"/>
          </p:cNvCxnSpPr>
          <p:nvPr/>
        </p:nvCxnSpPr>
        <p:spPr>
          <a:xfrm>
            <a:off x="6243770" y="445442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6" name="Google Shape;986;p7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6853525" y="388172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7" name="Google Shape;987;p73"/>
          <p:cNvCxnSpPr>
            <a:stCxn id="986" idx="2"/>
          </p:cNvCxnSpPr>
          <p:nvPr/>
        </p:nvCxnSpPr>
        <p:spPr>
          <a:xfrm>
            <a:off x="7138595" y="445442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8" name="Google Shape;988;p7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748350" y="388172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9" name="Google Shape;989;p73"/>
          <p:cNvCxnSpPr>
            <a:stCxn id="988" idx="2"/>
          </p:cNvCxnSpPr>
          <p:nvPr/>
        </p:nvCxnSpPr>
        <p:spPr>
          <a:xfrm>
            <a:off x="8033420" y="445442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0" name="Google Shape;990;p73"/>
          <p:cNvCxnSpPr/>
          <p:nvPr/>
        </p:nvCxnSpPr>
        <p:spPr>
          <a:xfrm>
            <a:off x="5356638" y="4883150"/>
            <a:ext cx="2669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1" name="Google Shape;991;p73"/>
          <p:cNvSpPr txBox="1"/>
          <p:nvPr/>
        </p:nvSpPr>
        <p:spPr>
          <a:xfrm>
            <a:off x="5219800" y="3948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endParaRPr sz="800"/>
          </a:p>
        </p:txBody>
      </p:sp>
      <p:sp>
        <p:nvSpPr>
          <p:cNvPr id="992" name="Google Shape;992;p73"/>
          <p:cNvSpPr txBox="1"/>
          <p:nvPr/>
        </p:nvSpPr>
        <p:spPr>
          <a:xfrm>
            <a:off x="6114625" y="3948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</a:t>
            </a:r>
            <a:endParaRPr sz="800"/>
          </a:p>
        </p:txBody>
      </p:sp>
      <p:sp>
        <p:nvSpPr>
          <p:cNvPr id="993" name="Google Shape;993;p73"/>
          <p:cNvSpPr txBox="1"/>
          <p:nvPr/>
        </p:nvSpPr>
        <p:spPr>
          <a:xfrm>
            <a:off x="7904275" y="3948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</a:t>
            </a:r>
            <a:endParaRPr sz="800"/>
          </a:p>
        </p:txBody>
      </p:sp>
      <p:sp>
        <p:nvSpPr>
          <p:cNvPr id="994" name="Google Shape;994;p73"/>
          <p:cNvSpPr txBox="1"/>
          <p:nvPr/>
        </p:nvSpPr>
        <p:spPr>
          <a:xfrm>
            <a:off x="7009450" y="3948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</a:t>
            </a:r>
            <a:endParaRPr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7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On-Path Attackers</a:t>
            </a:r>
            <a:endParaRPr/>
          </a:p>
        </p:txBody>
      </p:sp>
      <p:sp>
        <p:nvSpPr>
          <p:cNvPr id="1000" name="Google Shape;1000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0">
                <a:solidFill>
                  <a:schemeClr val="dk2"/>
                </a:solidFill>
              </a:rPr>
              <a:t>8</a:t>
            </a:fld>
            <a:endParaRPr b="0">
              <a:solidFill>
                <a:schemeClr val="dk2"/>
              </a:solidFill>
            </a:endParaRPr>
          </a:p>
        </p:txBody>
      </p:sp>
      <p:sp>
        <p:nvSpPr>
          <p:cNvPr id="1001" name="Google Shape;1001;p7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tcpdump</a:t>
            </a:r>
            <a:r>
              <a:rPr lang="en" dirty="0"/>
              <a:t>: A program for reading packets on the local network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Uses promiscuous mode to read other machines’ packets in broadcast technologies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Wireshark: A graphical user interface (GUI) for analyzing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tcpdump</a:t>
            </a:r>
            <a:r>
              <a:rPr lang="en" dirty="0"/>
              <a:t> packets</a:t>
            </a:r>
            <a:endParaRPr dirty="0"/>
          </a:p>
        </p:txBody>
      </p:sp>
      <p:pic>
        <p:nvPicPr>
          <p:cNvPr id="1002" name="Google Shape;100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925" y="2752550"/>
            <a:ext cx="3570724" cy="235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00" y="2752550"/>
            <a:ext cx="3547008" cy="23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7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On-Path Attackers</a:t>
            </a:r>
            <a:endParaRPr/>
          </a:p>
        </p:txBody>
      </p:sp>
      <p:sp>
        <p:nvSpPr>
          <p:cNvPr id="1009" name="Google Shape;1009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10" name="Google Shape;1010;p7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layer 2 (Ethernet) devices can be configured to also send a copy of every packet to the attacker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switches support this through “port mirroring”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you can use dedicated Ethernet taps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DualComm ETAP-2003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Cost: $200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Powered with USB (no extra power supply needed)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ETAP-2003R extra fun: Attacker can also send packets</a:t>
            </a:r>
            <a:endParaRPr/>
          </a:p>
        </p:txBody>
      </p:sp>
      <p:sp>
        <p:nvSpPr>
          <p:cNvPr id="1011" name="Google Shape;1011;p75"/>
          <p:cNvSpPr/>
          <p:nvPr/>
        </p:nvSpPr>
        <p:spPr>
          <a:xfrm>
            <a:off x="6840325" y="2702188"/>
            <a:ext cx="1791000" cy="63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Ethernet Device</a:t>
            </a:r>
            <a:endParaRPr sz="1600"/>
          </a:p>
        </p:txBody>
      </p:sp>
      <p:sp>
        <p:nvSpPr>
          <p:cNvPr id="1012" name="Google Shape;1012;p75"/>
          <p:cNvSpPr/>
          <p:nvPr/>
        </p:nvSpPr>
        <p:spPr>
          <a:xfrm>
            <a:off x="5353975" y="4157550"/>
            <a:ext cx="1340400" cy="63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Attacker</a:t>
            </a:r>
            <a:endParaRPr sz="1600"/>
          </a:p>
        </p:txBody>
      </p:sp>
      <p:sp>
        <p:nvSpPr>
          <p:cNvPr id="1013" name="Google Shape;1013;p75"/>
          <p:cNvSpPr/>
          <p:nvPr/>
        </p:nvSpPr>
        <p:spPr>
          <a:xfrm>
            <a:off x="7065613" y="4157550"/>
            <a:ext cx="1340400" cy="63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Bob</a:t>
            </a:r>
            <a:endParaRPr sz="1600"/>
          </a:p>
        </p:txBody>
      </p:sp>
      <p:sp>
        <p:nvSpPr>
          <p:cNvPr id="1014" name="Google Shape;1014;p75"/>
          <p:cNvSpPr/>
          <p:nvPr/>
        </p:nvSpPr>
        <p:spPr>
          <a:xfrm>
            <a:off x="7065613" y="1246825"/>
            <a:ext cx="1340400" cy="63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Alice</a:t>
            </a:r>
            <a:endParaRPr sz="1600"/>
          </a:p>
        </p:txBody>
      </p:sp>
      <p:cxnSp>
        <p:nvCxnSpPr>
          <p:cNvPr id="1015" name="Google Shape;1015;p75"/>
          <p:cNvCxnSpPr>
            <a:stCxn id="1014" idx="2"/>
            <a:endCxn id="1011" idx="0"/>
          </p:cNvCxnSpPr>
          <p:nvPr/>
        </p:nvCxnSpPr>
        <p:spPr>
          <a:xfrm>
            <a:off x="7735813" y="1885825"/>
            <a:ext cx="0" cy="8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6" name="Google Shape;1016;p75"/>
          <p:cNvSpPr txBox="1"/>
          <p:nvPr/>
        </p:nvSpPr>
        <p:spPr>
          <a:xfrm>
            <a:off x="7735825" y="1986213"/>
            <a:ext cx="86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To: Bob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“Hi”</a:t>
            </a:r>
            <a:endParaRPr/>
          </a:p>
        </p:txBody>
      </p:sp>
      <p:cxnSp>
        <p:nvCxnSpPr>
          <p:cNvPr id="1017" name="Google Shape;1017;p75"/>
          <p:cNvCxnSpPr>
            <a:stCxn id="1011" idx="2"/>
            <a:endCxn id="1013" idx="0"/>
          </p:cNvCxnSpPr>
          <p:nvPr/>
        </p:nvCxnSpPr>
        <p:spPr>
          <a:xfrm>
            <a:off x="7735825" y="3341188"/>
            <a:ext cx="0" cy="8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8" name="Google Shape;1018;p75"/>
          <p:cNvSpPr txBox="1"/>
          <p:nvPr/>
        </p:nvSpPr>
        <p:spPr>
          <a:xfrm>
            <a:off x="7735825" y="3441588"/>
            <a:ext cx="86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To: Bob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“Hi”</a:t>
            </a:r>
            <a:endParaRPr/>
          </a:p>
        </p:txBody>
      </p:sp>
      <p:sp>
        <p:nvSpPr>
          <p:cNvPr id="1019" name="Google Shape;1019;p75"/>
          <p:cNvSpPr txBox="1"/>
          <p:nvPr/>
        </p:nvSpPr>
        <p:spPr>
          <a:xfrm>
            <a:off x="6024325" y="3441563"/>
            <a:ext cx="86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To: Bob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“Hi”</a:t>
            </a:r>
            <a:endParaRPr/>
          </a:p>
        </p:txBody>
      </p:sp>
      <p:cxnSp>
        <p:nvCxnSpPr>
          <p:cNvPr id="1020" name="Google Shape;1020;p75"/>
          <p:cNvCxnSpPr>
            <a:stCxn id="1011" idx="2"/>
            <a:endCxn id="1012" idx="0"/>
          </p:cNvCxnSpPr>
          <p:nvPr/>
        </p:nvCxnSpPr>
        <p:spPr>
          <a:xfrm flipH="1">
            <a:off x="6024325" y="3341188"/>
            <a:ext cx="1711500" cy="8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21" name="Google Shape;102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624" y="2669483"/>
            <a:ext cx="548700" cy="70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2896</Words>
  <Application>Microsoft Macintosh PowerPoint</Application>
  <PresentationFormat>On-screen Show (16:9)</PresentationFormat>
  <Paragraphs>434</Paragraphs>
  <Slides>39</Slides>
  <Notes>39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Google Sans</vt:lpstr>
      <vt:lpstr>Arial</vt:lpstr>
      <vt:lpstr>Calibri</vt:lpstr>
      <vt:lpstr>Courier New</vt:lpstr>
      <vt:lpstr>Wingdings</vt:lpstr>
      <vt:lpstr>CS 161</vt:lpstr>
      <vt:lpstr>Announcement  </vt:lpstr>
      <vt:lpstr>Today’s Plan</vt:lpstr>
      <vt:lpstr>Network Attackers</vt:lpstr>
      <vt:lpstr>Types of Network Attackers</vt:lpstr>
      <vt:lpstr>Spoofing</vt:lpstr>
      <vt:lpstr>Real-World On-Path Attackers</vt:lpstr>
      <vt:lpstr>Real-World On-Path Attackers</vt:lpstr>
      <vt:lpstr>Real-World On-Path Attackers</vt:lpstr>
      <vt:lpstr>Real-World On-Path Attackers</vt:lpstr>
      <vt:lpstr>Address Resolution Protocol (ARP)</vt:lpstr>
      <vt:lpstr>Review: Layer 2 and Layer 3</vt:lpstr>
      <vt:lpstr>Address Resolution Protocol (ARP)</vt:lpstr>
      <vt:lpstr>Address Resolution Protocol (ARP)</vt:lpstr>
      <vt:lpstr>Address Resolution Protocol (ARP)</vt:lpstr>
      <vt:lpstr>Address Resolution Protocol (ARP)</vt:lpstr>
      <vt:lpstr>Address Resolution Protocol (ARP)</vt:lpstr>
      <vt:lpstr>Address Resolution Protocol (ARP)</vt:lpstr>
      <vt:lpstr>Attacks on ARP</vt:lpstr>
      <vt:lpstr>Attacks on ARP</vt:lpstr>
      <vt:lpstr>Attacks on ARP</vt:lpstr>
      <vt:lpstr>Attacks on ARP</vt:lpstr>
      <vt:lpstr>Attack: ARP Spoofing</vt:lpstr>
      <vt:lpstr>ARP Spoofing: Defenses</vt:lpstr>
      <vt:lpstr>Important Concepts</vt:lpstr>
      <vt:lpstr>Network Roadmap</vt:lpstr>
      <vt:lpstr>Important Protocols</vt:lpstr>
      <vt:lpstr>ARP (Address Resolution Protocol)</vt:lpstr>
      <vt:lpstr>DHCP (Dynamic Host Configuration Protocol)</vt:lpstr>
      <vt:lpstr>WPA (Wi-Fi Protected Access)</vt:lpstr>
      <vt:lpstr>TCP (Transmission Control Protocol )</vt:lpstr>
      <vt:lpstr>Transmission Control Protocol (TCP)</vt:lpstr>
      <vt:lpstr>User Datagram Protocol (UDP)</vt:lpstr>
      <vt:lpstr>TLS (Transport Layer Security)</vt:lpstr>
      <vt:lpstr>TLS (Transport Layer Security)</vt:lpstr>
      <vt:lpstr>TLS</vt:lpstr>
      <vt:lpstr>DNS</vt:lpstr>
      <vt:lpstr>DNS: Summary</vt:lpstr>
      <vt:lpstr>DNS Security: Summary</vt:lpstr>
      <vt:lpstr>DNSSEC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Networking and ARP</dc:title>
  <cp:lastModifiedBy>Jian Xiang</cp:lastModifiedBy>
  <cp:revision>46</cp:revision>
  <dcterms:modified xsi:type="dcterms:W3CDTF">2023-10-30T23:23:15Z</dcterms:modified>
</cp:coreProperties>
</file>