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45"/>
  </p:notes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2DC8FE-072D-4944-8167-146CDB027294}">
  <a:tblStyle styleId="{352DC8FE-072D-4944-8167-146CDB027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1"/>
    <p:restoredTop sz="94697"/>
  </p:normalViewPr>
  <p:slideViewPr>
    <p:cSldViewPr snapToGrid="0">
      <p:cViewPr varScale="1">
        <p:scale>
          <a:sx n="364" d="100"/>
          <a:sy n="364" d="100"/>
        </p:scale>
        <p:origin x="2240" y="176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dist.root.org/2009/05/17/the-debian-pgp-disaster-that-almost-was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dist.root.org/2010/11/19/dsa-requirements-for-random-k-value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omium.org/chromium-os/u2f-ecdsa-vulnerability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68c299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68c299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68c2993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468c2993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68c2993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68c2993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68c2993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468c2993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468c2993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468c2993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68c2993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68c2993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68c2993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468c2993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68c2993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468c2993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468c2993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468c2993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468c2993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468c2993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fac643a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dfac643a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468c2993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468c2993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468c2993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468c2993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468c2993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468c2993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Nick says this is a random key, but it’s really a fixed key (and a random input as part of the input to the fixed Feistel network)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468c2993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468c2993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68c2993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468c2993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68c2993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468c2993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468c2993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468c2993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468c2993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468c2993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e111e6b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e111e6b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468c2993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468c2993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468c2993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468c2993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468c2993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468c2993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68c29934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468c29934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68c2993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468c2993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468c2993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468c2993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468c2993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468c2993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468c2993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468c2993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468c2993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468c2993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468c2993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468c2993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https://rdist.root.org/2009/05/17/the-debian-pgp-disaster-that-almost-was/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https://rdist.root.org/2010/11/19/dsa-requirements-for-random-k-value/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e111e6bd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e111e6bd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468c2993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468c2993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468c2993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468c2993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468c2993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468c2993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https://www.chromium.org/chromium-os/u2f-ecdsa-vulnerability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468c2993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468c29934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e111e6bd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e111e6bd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 here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www.devglan.com</a:t>
            </a:r>
            <a:r>
              <a:rPr lang="en-US" dirty="0"/>
              <a:t>/online-tools/</a:t>
            </a:r>
            <a:r>
              <a:rPr lang="en-US" dirty="0" err="1"/>
              <a:t>rsa</a:t>
            </a:r>
            <a:r>
              <a:rPr lang="en-US" dirty="0"/>
              <a:t>-encryption-decryption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Base64 decoder and encoder: https://</a:t>
            </a:r>
            <a:r>
              <a:rPr lang="en-US" dirty="0" err="1"/>
              <a:t>www.rapidtables.com</a:t>
            </a:r>
            <a:r>
              <a:rPr lang="en-US" dirty="0"/>
              <a:t>/web/tools/base64-decode.html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https://base64.guru/converter/decode/hex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www.binaryhexconverter.com</a:t>
            </a:r>
            <a:r>
              <a:rPr lang="en-US" dirty="0"/>
              <a:t>/hex-to-decimal-converter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68c299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68c299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68c299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68c299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6293CE8A-BAF2-5578-096B-4D17EA148372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 and</a:t>
            </a:r>
            <a:br>
              <a:rPr lang="en"/>
            </a:br>
            <a:r>
              <a:rPr lang="en"/>
              <a:t>Digital Signatures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40" name="Google Shape;140;p26"/>
          <p:cNvGraphicFramePr/>
          <p:nvPr>
            <p:extLst>
              <p:ext uri="{D42A27DB-BD31-4B8C-83A1-F6EECF244321}">
                <p14:modId xmlns:p14="http://schemas.microsoft.com/office/powerpoint/2010/main" val="485178519"/>
              </p:ext>
            </p:extLst>
          </p:nvPr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/>
                        <a:t>Digital signatures (e.g. RSA signatures)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Google Shape;141;p26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key exchange is great: It lets Alice and Bob share a secret over an insecure channel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Diffie-Hellman by itself can’t send messages. The secret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is random.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modify Diffie-Hellman so it supports encrypting and decrypting messages directly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Protocol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generates private key 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 and public key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is completing his half of the Diffie-Hellman exchange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random </a:t>
            </a:r>
            <a:r>
              <a:rPr lang="en" i="1">
                <a:solidFill>
                  <a:srgbClr val="FF9900"/>
                </a:solidFill>
              </a:rPr>
              <a:t>r</a:t>
            </a:r>
            <a:r>
              <a:rPr lang="en"/>
              <a:t> and computes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is completing her half of the Diffie-Hellman exchange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computes 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derives the shared secret and multiples her message by the secret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/>
              <a:t> =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=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,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1200"/>
              <a:t>2</a:t>
            </a:r>
            <a:r>
              <a:rPr lang="en"/>
              <a:t>)</a:t>
            </a:r>
            <a:endParaRPr baseline="30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computes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 baseline="30000">
                <a:solidFill>
                  <a:srgbClr val="9900FF"/>
                </a:solidFill>
              </a:rPr>
              <a:t>-</a:t>
            </a:r>
            <a:r>
              <a:rPr lang="en" i="1" baseline="30000">
                <a:solidFill>
                  <a:srgbClr val="9900FF"/>
                </a:solidFill>
              </a:rPr>
              <a:t>b </a:t>
            </a:r>
            <a:r>
              <a:rPr lang="en"/>
              <a:t>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/>
              <a:t>g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derives the (inverse) shared secret and multiples the ciphertext by the inverse shared secret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Security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Diffie-Hellman problem: Given </a:t>
            </a:r>
            <a:r>
              <a:rPr lang="en" i="1"/>
              <a:t>g</a:t>
            </a:r>
            <a:r>
              <a:rPr lang="en" i="1" baseline="30000"/>
              <a:t>a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and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, hard to recover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ElGamal sends these values over the insecure channel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Bob’s public key: </a:t>
            </a:r>
            <a:r>
              <a:rPr lang="en" i="1">
                <a:solidFill>
                  <a:srgbClr val="0000FF"/>
                </a:solidFill>
              </a:rPr>
              <a:t>B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Ciphertext: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 can’t derive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, so she can’t recover </a:t>
            </a:r>
            <a:r>
              <a:rPr lang="en" i="1"/>
              <a:t>M</a:t>
            </a:r>
            <a:endParaRPr i="1"/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Issues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</a:t>
            </a:r>
            <a:r>
              <a:rPr lang="en" dirty="0" err="1"/>
              <a:t>ElGamal</a:t>
            </a:r>
            <a:r>
              <a:rPr lang="en" dirty="0"/>
              <a:t> encryption IND-CPA secure?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No. The adversary can send </a:t>
            </a:r>
            <a:r>
              <a:rPr lang="en" i="1" dirty="0"/>
              <a:t>M</a:t>
            </a:r>
            <a:r>
              <a:rPr lang="en" sz="900" dirty="0"/>
              <a:t>0</a:t>
            </a:r>
            <a:r>
              <a:rPr lang="en" dirty="0"/>
              <a:t> = 0, </a:t>
            </a:r>
            <a:r>
              <a:rPr lang="en" i="1" dirty="0"/>
              <a:t>M</a:t>
            </a:r>
            <a:r>
              <a:rPr lang="en" sz="900" dirty="0"/>
              <a:t>1</a:t>
            </a:r>
            <a:r>
              <a:rPr lang="en" dirty="0"/>
              <a:t> ≠ 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Additional padding and other modifications are needed to make it semantically secure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adversary can tamper with the message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adversary can manipulate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i="1" dirty="0"/>
              <a:t>’</a:t>
            </a:r>
            <a:r>
              <a:rPr lang="en" dirty="0"/>
              <a:t> =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i="1" dirty="0"/>
              <a:t>’</a:t>
            </a:r>
            <a:r>
              <a:rPr lang="en" dirty="0"/>
              <a:t> = 2 ×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dirty="0"/>
              <a:t> = 2 × </a:t>
            </a:r>
            <a:r>
              <a:rPr lang="en" i="1" dirty="0"/>
              <a:t>M ×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9900FF"/>
                </a:solidFill>
              </a:rPr>
              <a:t>b</a:t>
            </a:r>
            <a:r>
              <a:rPr lang="en" i="1" baseline="30000" dirty="0" err="1">
                <a:solidFill>
                  <a:srgbClr val="FF9900"/>
                </a:solidFill>
              </a:rPr>
              <a:t>r</a:t>
            </a:r>
            <a:r>
              <a:rPr lang="en" dirty="0"/>
              <a:t> to make it look like 2 × </a:t>
            </a:r>
            <a:r>
              <a:rPr lang="en" i="1" dirty="0"/>
              <a:t>M</a:t>
            </a:r>
            <a:r>
              <a:rPr lang="en" dirty="0"/>
              <a:t> was encrypted</a:t>
            </a:r>
            <a:endParaRPr dirty="0"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84" name="Google Shape;184;p32"/>
          <p:cNvGraphicFramePr/>
          <p:nvPr>
            <p:extLst>
              <p:ext uri="{D42A27DB-BD31-4B8C-83A1-F6EECF244321}">
                <p14:modId xmlns:p14="http://schemas.microsoft.com/office/powerpoint/2010/main" val="1688927315"/>
              </p:ext>
            </p:extLst>
          </p:nvPr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 dirty="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 dirty="0"/>
                        <a:t>Digital signatures (e.g. RSA signatures)</a:t>
                      </a:r>
                      <a:endParaRPr sz="16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Google Shape;185;p32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7" name="Google Shape;18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KeyGen</a:t>
            </a:r>
            <a:r>
              <a:rPr lang="en" dirty="0"/>
              <a:t>():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Randomly pick two large primes,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Done by picking random numbers and then using a test to see if the number is (probably) prime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Compute </a:t>
            </a:r>
            <a:r>
              <a:rPr lang="en" i="1" dirty="0"/>
              <a:t>N</a:t>
            </a:r>
            <a:r>
              <a:rPr lang="en" dirty="0"/>
              <a:t> = </a:t>
            </a:r>
            <a:r>
              <a:rPr lang="en" i="1" dirty="0" err="1"/>
              <a:t>pq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 dirty="0"/>
              <a:t>N</a:t>
            </a:r>
            <a:r>
              <a:rPr lang="en" dirty="0"/>
              <a:t> is usually between 2048 bits and 4096 bits long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Choose </a:t>
            </a:r>
            <a:r>
              <a:rPr lang="en" i="1" dirty="0"/>
              <a:t>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</a:t>
            </a:r>
            <a:r>
              <a:rPr lang="en" i="1" dirty="0"/>
              <a:t>e</a:t>
            </a:r>
            <a:r>
              <a:rPr lang="en" dirty="0"/>
              <a:t> is relatively prime to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2 &lt; </a:t>
            </a:r>
            <a:r>
              <a:rPr lang="en" i="1" dirty="0"/>
              <a:t>e</a:t>
            </a:r>
            <a:r>
              <a:rPr lang="en" dirty="0"/>
              <a:t> &lt;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Compute </a:t>
            </a:r>
            <a:r>
              <a:rPr lang="en" i="1" dirty="0"/>
              <a:t>d</a:t>
            </a:r>
            <a:r>
              <a:rPr lang="en" dirty="0"/>
              <a:t> = </a:t>
            </a:r>
            <a:r>
              <a:rPr lang="en" i="1" dirty="0"/>
              <a:t>e</a:t>
            </a:r>
            <a:r>
              <a:rPr lang="en" baseline="30000" dirty="0"/>
              <a:t>-1</a:t>
            </a:r>
            <a:r>
              <a:rPr lang="en" dirty="0"/>
              <a:t>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Algorithm: Extended Euclid’s algorithm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Public key</a:t>
            </a:r>
            <a:r>
              <a:rPr lang="en" dirty="0"/>
              <a:t>: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Private key:</a:t>
            </a:r>
            <a:r>
              <a:rPr lang="en" dirty="0"/>
              <a:t> </a:t>
            </a:r>
            <a:r>
              <a:rPr lang="en" i="1" dirty="0"/>
              <a:t>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lang="en" i="1"/>
              <a:t>e</a:t>
            </a:r>
            <a:r>
              <a:rPr lang="en"/>
              <a:t>, </a:t>
            </a:r>
            <a:r>
              <a:rPr lang="en" i="1"/>
              <a:t>N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lang="en" i="1"/>
              <a:t>d</a:t>
            </a:r>
            <a:r>
              <a:rPr lang="en"/>
              <a:t>, </a:t>
            </a:r>
            <a:r>
              <a:rPr lang="en" i="1"/>
              <a:t>C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lang="en" i="1"/>
              <a:t>C</a:t>
            </a:r>
            <a:r>
              <a:rPr lang="en" i="1" baseline="30000"/>
              <a:t>d</a:t>
            </a:r>
            <a:r>
              <a:rPr lang="en"/>
              <a:t> = (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/>
              <a:t>)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endParaRPr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499" y="1246825"/>
            <a:ext cx="6802593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4327">
              <a:buSzPct val="100000"/>
            </a:pPr>
            <a:r>
              <a:rPr lang="en-US" dirty="0"/>
              <a:t>Assignment 1 due today</a:t>
            </a: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US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Assignment 2 release later today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Due Sep.26th 11:59 PM EST</a:t>
            </a:r>
          </a:p>
          <a:p>
            <a:pPr lvl="2" indent="-334327">
              <a:buSzPct val="100000"/>
              <a:buFont typeface="Arial"/>
              <a:buChar char="●"/>
            </a:pPr>
            <a:endParaRPr lang="en-US" dirty="0"/>
          </a:p>
          <a:p>
            <a:pPr indent="-334327">
              <a:buSzPct val="100000"/>
            </a:pPr>
            <a:r>
              <a:rPr lang="en-US" dirty="0"/>
              <a:t>Midterm</a:t>
            </a:r>
          </a:p>
          <a:p>
            <a:pPr lvl="1" indent="-334327">
              <a:buSzPct val="100000"/>
            </a:pPr>
            <a:r>
              <a:rPr lang="en-US" dirty="0"/>
              <a:t>Open book with internet access</a:t>
            </a:r>
          </a:p>
          <a:p>
            <a:pPr lvl="1" indent="-334327">
              <a:buSzPct val="100000"/>
            </a:pPr>
            <a:r>
              <a:rPr lang="en-US" dirty="0"/>
              <a:t>Sep.28</a:t>
            </a:r>
            <a:r>
              <a:rPr lang="en-US" baseline="30000" dirty="0"/>
              <a:t>th</a:t>
            </a:r>
            <a:endParaRPr lang="en-US" dirty="0"/>
          </a:p>
          <a:p>
            <a:pPr lvl="1" indent="-334327">
              <a:buSzPct val="100000"/>
            </a:pPr>
            <a:r>
              <a:rPr lang="en-US" dirty="0"/>
              <a:t>Cover all lectures before Midterm</a:t>
            </a:r>
          </a:p>
          <a:p>
            <a:pPr marL="580073" lvl="1" indent="0">
              <a:buSzPct val="100000"/>
              <a:buNone/>
            </a:pP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Correctness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b="1" dirty="0"/>
              <a:t>Theorem: </a:t>
            </a:r>
            <a:r>
              <a:rPr lang="en" b="1" i="1" dirty="0"/>
              <a:t>M</a:t>
            </a:r>
            <a:r>
              <a:rPr lang="en" b="1" i="1" baseline="30000" dirty="0"/>
              <a:t>ed</a:t>
            </a:r>
            <a:r>
              <a:rPr lang="en" b="1" dirty="0"/>
              <a:t> ≡ </a:t>
            </a:r>
            <a:r>
              <a:rPr lang="en" b="1" i="1" dirty="0"/>
              <a:t>M</a:t>
            </a:r>
            <a:r>
              <a:rPr lang="en" b="1" dirty="0"/>
              <a:t> mod </a:t>
            </a:r>
            <a:r>
              <a:rPr lang="en" b="1" i="1" dirty="0"/>
              <a:t>N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Euler’s theorem: </a:t>
            </a:r>
            <a:r>
              <a:rPr lang="en" i="1" dirty="0" err="1"/>
              <a:t>a</a:t>
            </a:r>
            <a:r>
              <a:rPr lang="en" i="1" baseline="30000" dirty="0" err="1"/>
              <a:t>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</a:t>
            </a:r>
            <a:r>
              <a:rPr lang="en" dirty="0"/>
              <a:t> ≡ 1 mod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is the totient function of </a:t>
            </a:r>
            <a:r>
              <a:rPr lang="en" i="1" dirty="0"/>
              <a:t>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</a:t>
            </a:r>
            <a:r>
              <a:rPr lang="en" i="1" dirty="0"/>
              <a:t>N</a:t>
            </a:r>
            <a:r>
              <a:rPr lang="en" dirty="0"/>
              <a:t> is prime,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= </a:t>
            </a:r>
            <a:r>
              <a:rPr lang="en" i="1" dirty="0"/>
              <a:t>N</a:t>
            </a:r>
            <a:r>
              <a:rPr lang="en" dirty="0"/>
              <a:t> - 1 (Fermat’s little theorem)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a semi-prime </a:t>
            </a:r>
            <a:r>
              <a:rPr lang="en" i="1" dirty="0" err="1"/>
              <a:t>pq</a:t>
            </a:r>
            <a:r>
              <a:rPr lang="en" dirty="0"/>
              <a:t>, where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r>
              <a:rPr lang="en" dirty="0"/>
              <a:t> are prime,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 err="1"/>
              <a:t>pq</a:t>
            </a:r>
            <a:r>
              <a:rPr lang="en" dirty="0"/>
              <a:t>) =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is all out-of-scope CS 70 knowledge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Notice: </a:t>
            </a:r>
            <a:r>
              <a:rPr lang="en" i="1" dirty="0"/>
              <a:t>ed</a:t>
            </a:r>
            <a:r>
              <a:rPr lang="en" dirty="0"/>
              <a:t> ≡ 1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 so </a:t>
            </a:r>
            <a:r>
              <a:rPr lang="en" i="1" dirty="0"/>
              <a:t>ed</a:t>
            </a:r>
            <a:r>
              <a:rPr lang="en" dirty="0"/>
              <a:t> ≡ 1 mod </a:t>
            </a:r>
            <a:r>
              <a:rPr lang="en" i="1" dirty="0" err="1"/>
              <a:t>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means that </a:t>
            </a:r>
            <a:r>
              <a:rPr lang="en" i="1" dirty="0"/>
              <a:t>ed</a:t>
            </a:r>
            <a:r>
              <a:rPr lang="en" dirty="0"/>
              <a:t> = </a:t>
            </a:r>
            <a:r>
              <a:rPr lang="en" i="1" dirty="0" err="1"/>
              <a:t>kφ</a:t>
            </a:r>
            <a:r>
              <a:rPr lang="en" dirty="0"/>
              <a:t>(</a:t>
            </a:r>
            <a:r>
              <a:rPr lang="en" i="1" dirty="0"/>
              <a:t>n</a:t>
            </a:r>
            <a:r>
              <a:rPr lang="en" dirty="0"/>
              <a:t>) + 1 for some integer </a:t>
            </a:r>
            <a:r>
              <a:rPr lang="en" i="1" dirty="0"/>
              <a:t>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(1) can be written as </a:t>
            </a:r>
            <a:r>
              <a:rPr lang="en" i="1" dirty="0" err="1"/>
              <a:t>M</a:t>
            </a:r>
            <a:r>
              <a:rPr lang="en" i="1" baseline="30000" dirty="0" err="1"/>
              <a:t>kφ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 + 1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 err="1"/>
              <a:t>M</a:t>
            </a:r>
            <a:r>
              <a:rPr lang="en" i="1" baseline="30000" dirty="0" err="1"/>
              <a:t>kφ</a:t>
            </a:r>
            <a:r>
              <a:rPr lang="en" baseline="30000" dirty="0"/>
              <a:t>(</a:t>
            </a:r>
            <a:r>
              <a:rPr lang="en" i="1" baseline="30000" dirty="0"/>
              <a:t>N</a:t>
            </a:r>
            <a:r>
              <a:rPr lang="en" baseline="30000" dirty="0"/>
              <a:t>)</a:t>
            </a:r>
            <a:r>
              <a:rPr lang="en" i="1" dirty="0"/>
              <a:t>M</a:t>
            </a:r>
            <a:r>
              <a:rPr lang="en" baseline="30000" dirty="0"/>
              <a:t>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1</a:t>
            </a:r>
            <a:r>
              <a:rPr lang="en" i="1" dirty="0"/>
              <a:t>M</a:t>
            </a:r>
            <a:r>
              <a:rPr lang="en" baseline="30000" dirty="0"/>
              <a:t>1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r>
              <a:rPr lang="en" dirty="0"/>
              <a:t> by Euler’s theorem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 dirty="0"/>
              <a:t>M</a:t>
            </a:r>
            <a:r>
              <a:rPr lang="en" dirty="0"/>
              <a:t> ≡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Security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RSA problem</a:t>
            </a:r>
            <a:r>
              <a:rPr lang="en"/>
              <a:t>: Given </a:t>
            </a:r>
            <a:r>
              <a:rPr lang="en" i="1"/>
              <a:t>N</a:t>
            </a:r>
            <a:r>
              <a:rPr lang="en"/>
              <a:t> and </a:t>
            </a:r>
            <a:r>
              <a:rPr lang="en" i="1"/>
              <a:t>C</a:t>
            </a:r>
            <a:r>
              <a:rPr lang="en"/>
              <a:t> =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/>
              <a:t> mod </a:t>
            </a:r>
            <a:r>
              <a:rPr lang="en" i="1"/>
              <a:t>N</a:t>
            </a:r>
            <a:r>
              <a:rPr lang="en"/>
              <a:t>, it is hard to find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harder than the factoring problem (if you can factor </a:t>
            </a:r>
            <a:r>
              <a:rPr lang="en" i="1"/>
              <a:t>N</a:t>
            </a:r>
            <a:r>
              <a:rPr lang="en"/>
              <a:t>, you can recover </a:t>
            </a:r>
            <a:r>
              <a:rPr lang="en" i="1"/>
              <a:t>d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best solution is to factor </a:t>
            </a:r>
            <a:r>
              <a:rPr lang="en" i="1"/>
              <a:t>N</a:t>
            </a:r>
            <a:r>
              <a:rPr lang="en"/>
              <a:t>, but unknown whether there is an easier way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RSA problem is as hard as the factoring problem, then the scheme is secure as long as the factoring problem is hard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Factoring problem is assumed to be hard (if you don’t have a massive quantum computer, that is)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RSA encryption IND-CPA secure?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No. It’s deterministic. No randomness was used at any point!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the same message encrypted with different public keys also leaks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m</a:t>
            </a:r>
            <a:r>
              <a:rPr lang="en" i="1" baseline="30000"/>
              <a:t>e</a:t>
            </a:r>
            <a:r>
              <a:rPr lang="en" sz="900" i="1" baseline="30000"/>
              <a:t>a</a:t>
            </a:r>
            <a:r>
              <a:rPr lang="en"/>
              <a:t> mod </a:t>
            </a:r>
            <a:r>
              <a:rPr lang="en" i="1"/>
              <a:t>N</a:t>
            </a:r>
            <a:r>
              <a:rPr lang="en" sz="900" i="1"/>
              <a:t>a</a:t>
            </a:r>
            <a:r>
              <a:rPr lang="en"/>
              <a:t>,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 sz="900" i="1" baseline="30000"/>
              <a:t>b</a:t>
            </a:r>
            <a:r>
              <a:rPr lang="en"/>
              <a:t> mod </a:t>
            </a:r>
            <a:r>
              <a:rPr lang="en" i="1"/>
              <a:t>n</a:t>
            </a:r>
            <a:r>
              <a:rPr lang="en" sz="900" i="1"/>
              <a:t>b</a:t>
            </a:r>
            <a:r>
              <a:rPr lang="en"/>
              <a:t>,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 sz="900" i="1" baseline="30000"/>
              <a:t>c</a:t>
            </a:r>
            <a:r>
              <a:rPr lang="en"/>
              <a:t> mod </a:t>
            </a:r>
            <a:r>
              <a:rPr lang="en" i="1"/>
              <a:t>N</a:t>
            </a:r>
            <a:r>
              <a:rPr lang="en" sz="900" i="1"/>
              <a:t>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</a:t>
            </a:r>
            <a:r>
              <a:rPr lang="en" i="1"/>
              <a:t>m</a:t>
            </a:r>
            <a:r>
              <a:rPr lang="en"/>
              <a:t> and </a:t>
            </a:r>
            <a:r>
              <a:rPr lang="en" i="1"/>
              <a:t>e</a:t>
            </a:r>
            <a:r>
              <a:rPr lang="en"/>
              <a:t> leaks information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/>
              <a:t>e</a:t>
            </a:r>
            <a:r>
              <a:rPr lang="en"/>
              <a:t> is usually small (~16 bits) and often constant (3, 17, 65537)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channel: A poor implementation leaks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time it takes to decrypt a message depends on the message and the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attack has been successfully used to break RSA encryption in OpenSSL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We need a probabilistic padding scheme</a:t>
            </a:r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Issues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Optimal asymmetric encryption padding</a:t>
            </a:r>
            <a:r>
              <a:rPr lang="en"/>
              <a:t> (</a:t>
            </a:r>
            <a:r>
              <a:rPr lang="en" b="1"/>
              <a:t>OAEP</a:t>
            </a:r>
            <a:r>
              <a:rPr lang="en"/>
              <a:t>): A variation of RSA that introduces randomness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from “padding” used for symmetric encryption, used to add randomness instead of dummy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RSA can only encrypt “random-looking” numbers, so encrypt the message with a random key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Padding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/>
              <a:t>k</a:t>
            </a:r>
            <a:r>
              <a:rPr lang="en" sz="1200"/>
              <a:t>0</a:t>
            </a:r>
            <a:r>
              <a:rPr lang="en"/>
              <a:t> and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 constants defined in the standard, and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are hash functions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M</a:t>
            </a:r>
            <a:r>
              <a:rPr lang="en"/>
              <a:t> can only be </a:t>
            </a:r>
            <a:r>
              <a:rPr lang="en" i="1"/>
              <a:t>n</a:t>
            </a:r>
            <a:r>
              <a:rPr lang="en"/>
              <a:t> - </a:t>
            </a:r>
            <a:r>
              <a:rPr lang="en" i="1"/>
              <a:t>k</a:t>
            </a:r>
            <a:r>
              <a:rPr lang="en" sz="900"/>
              <a:t>0</a:t>
            </a:r>
            <a:r>
              <a:rPr lang="en"/>
              <a:t> - </a:t>
            </a:r>
            <a:r>
              <a:rPr lang="en" i="1"/>
              <a:t>k</a:t>
            </a:r>
            <a:r>
              <a:rPr lang="en" sz="900"/>
              <a:t>1</a:t>
            </a:r>
            <a:r>
              <a:rPr lang="en"/>
              <a:t> bits long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G</a:t>
            </a:r>
            <a:r>
              <a:rPr lang="en"/>
              <a:t> produces a (</a:t>
            </a:r>
            <a:r>
              <a:rPr lang="en" i="1"/>
              <a:t>n</a:t>
            </a:r>
            <a:r>
              <a:rPr lang="en"/>
              <a:t> - </a:t>
            </a:r>
            <a:r>
              <a:rPr lang="en" i="1"/>
              <a:t>k</a:t>
            </a:r>
            <a:r>
              <a:rPr lang="en" sz="900"/>
              <a:t>0</a:t>
            </a:r>
            <a:r>
              <a:rPr lang="en"/>
              <a:t>)-bit hash, and </a:t>
            </a:r>
            <a:r>
              <a:rPr lang="en" i="1"/>
              <a:t>H</a:t>
            </a:r>
            <a:r>
              <a:rPr lang="en"/>
              <a:t> produces a </a:t>
            </a:r>
            <a:r>
              <a:rPr lang="en" i="1"/>
              <a:t>k</a:t>
            </a:r>
            <a:r>
              <a:rPr lang="en" sz="900"/>
              <a:t>0</a:t>
            </a:r>
            <a:r>
              <a:rPr lang="en"/>
              <a:t>-bit hash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Pad </a:t>
            </a:r>
            <a:r>
              <a:rPr lang="en" i="1"/>
              <a:t>M</a:t>
            </a:r>
            <a:r>
              <a:rPr lang="en"/>
              <a:t> with </a:t>
            </a:r>
            <a:r>
              <a:rPr lang="en" i="1"/>
              <a:t>k</a:t>
            </a:r>
            <a:r>
              <a:rPr lang="en" sz="1200"/>
              <a:t>0</a:t>
            </a:r>
            <a:r>
              <a:rPr lang="en"/>
              <a:t>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Idea: We should see 0’s here when unpadding, or else someone tampered with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a random,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-bit string </a:t>
            </a:r>
            <a:r>
              <a:rPr lang="en" i="1"/>
              <a:t>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X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|| 00...0 ⊕ </a:t>
            </a:r>
            <a:r>
              <a:rPr lang="en" i="1"/>
              <a:t>G</a:t>
            </a:r>
            <a:r>
              <a:rPr lang="en"/>
              <a:t>(</a:t>
            </a:r>
            <a:r>
              <a:rPr lang="en" i="1"/>
              <a:t>r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Y</a:t>
            </a:r>
            <a:r>
              <a:rPr lang="en"/>
              <a:t> = </a:t>
            </a:r>
            <a:r>
              <a:rPr lang="en" i="1"/>
              <a:t>r</a:t>
            </a:r>
            <a:r>
              <a:rPr lang="en"/>
              <a:t> ⊕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Result: </a:t>
            </a:r>
            <a:r>
              <a:rPr lang="en" i="1"/>
              <a:t>X</a:t>
            </a:r>
            <a:r>
              <a:rPr lang="en"/>
              <a:t> || </a:t>
            </a:r>
            <a:r>
              <a:rPr lang="en" i="1"/>
              <a:t>Y</a:t>
            </a:r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Unpadding</a:t>
            </a:r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r</a:t>
            </a:r>
            <a:r>
              <a:rPr lang="en"/>
              <a:t> = </a:t>
            </a:r>
            <a:r>
              <a:rPr lang="en" i="1"/>
              <a:t>Y</a:t>
            </a:r>
            <a:r>
              <a:rPr lang="en"/>
              <a:t> ⊕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M</a:t>
            </a:r>
            <a:r>
              <a:rPr lang="en"/>
              <a:t> || 00...0 = </a:t>
            </a:r>
            <a:r>
              <a:rPr lang="en" i="1"/>
              <a:t>X</a:t>
            </a:r>
            <a:r>
              <a:rPr lang="en"/>
              <a:t> ⊕ </a:t>
            </a:r>
            <a:r>
              <a:rPr lang="en" i="1"/>
              <a:t>G</a:t>
            </a:r>
            <a:r>
              <a:rPr lang="en"/>
              <a:t>(</a:t>
            </a:r>
            <a:r>
              <a:rPr lang="en" i="1"/>
              <a:t>r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Verify that </a:t>
            </a:r>
            <a:r>
              <a:rPr lang="en" i="1"/>
              <a:t>M</a:t>
            </a:r>
            <a:r>
              <a:rPr lang="en"/>
              <a:t> || 00...0 actually ends in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if not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are irreversible, we can recover their inputs using XOR and work backwards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structure is called a </a:t>
            </a:r>
            <a:r>
              <a:rPr lang="en" b="1"/>
              <a:t>Feistel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for encryption algorithms if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depend on a key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DES (out of scope)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To fix the problems with RSA (it’s only secure encrypting random numbers and isn’t IND-CPA), use RSA with OAEP, abbreviated as RSA-OAEP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Encryption</a:t>
            </a:r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public-key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Notice: We can only encrypt small messages because of the modulo operator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Notice: There is a lot of math, and computers are slow at math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Result: Asymmetric doesn’t work for large messages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Hybrid encryption</a:t>
            </a:r>
            <a:r>
              <a:rPr lang="en"/>
              <a:t>: Encrypt data under a randomly generated key </a:t>
            </a:r>
            <a:r>
              <a:rPr lang="en" i="1"/>
              <a:t>K</a:t>
            </a:r>
            <a:r>
              <a:rPr lang="en"/>
              <a:t> using symmetric encryption, and encrypt </a:t>
            </a:r>
            <a:r>
              <a:rPr lang="en" i="1"/>
              <a:t>K</a:t>
            </a:r>
            <a:r>
              <a:rPr lang="en"/>
              <a:t> using asymmetric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Benefit: Now we can encrypt large amounts of data quickly using symmetric encryption, and we still have the security of asymmetric encryption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all cryptographic systems use hybrid encryption</a:t>
            </a:r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273" name="Google Shape;273;p44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Digital signatures (e.g. RSA signatures)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4" name="Google Shape;274;p44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PRNGs: Summary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True randomness requires sampling a physical process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Slow, expensive, and biased (low entropy)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PRNG: An algorithm that uses a little bit of true randomness to generate a lot of random-looking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Seed(entropy): Initialize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Reseed(entropy): Add additional entropy to the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Generate(n): Generate n bits of pseudorandom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Computationally indistinguishable from truly 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HMAC-DRBG: Use repeated applications of HMAC to generate pseudorandom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Application: UUIDs</a:t>
            </a: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Asymmetric cryptography is good because we don’t need to share a secret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are the asymmetric way of providing integrity/authenticity to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that Alice and Bob can communicate public keys without Mallory interfering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see how to fix this limitation later</a:t>
            </a: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Signatures</a:t>
            </a:r>
            <a:endParaRPr/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the owner of the private key can sign messages with the private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Everybody can verify the signature with the public key</a:t>
            </a:r>
            <a:endParaRPr dirty="0"/>
          </a:p>
        </p:txBody>
      </p:sp>
      <p:sp>
        <p:nvSpPr>
          <p:cNvPr id="290" name="Google Shape;29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Signatures: Definition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KeyGen() → 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SK</a:t>
            </a:r>
            <a:r>
              <a:rPr lang="en"/>
              <a:t>: Generate a public/private keypair, where </a:t>
            </a:r>
            <a:r>
              <a:rPr lang="en" i="1"/>
              <a:t>PK</a:t>
            </a:r>
            <a:r>
              <a:rPr lang="en"/>
              <a:t> is the verify (public) key, and </a:t>
            </a:r>
            <a:r>
              <a:rPr lang="en" i="1"/>
              <a:t>SK</a:t>
            </a:r>
            <a:r>
              <a:rPr lang="en"/>
              <a:t> is the signing (secret)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Sign(</a:t>
            </a:r>
            <a:r>
              <a:rPr lang="en" i="1"/>
              <a:t>SK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→ </a:t>
            </a:r>
            <a:r>
              <a:rPr lang="en" i="1"/>
              <a:t>sig</a:t>
            </a:r>
            <a:r>
              <a:rPr lang="en"/>
              <a:t>: Sign the message </a:t>
            </a:r>
            <a:r>
              <a:rPr lang="en" i="1"/>
              <a:t>M</a:t>
            </a:r>
            <a:r>
              <a:rPr lang="en"/>
              <a:t> using the signing key </a:t>
            </a:r>
            <a:r>
              <a:rPr lang="en" i="1"/>
              <a:t>SK</a:t>
            </a:r>
            <a:r>
              <a:rPr lang="en"/>
              <a:t> to produce the signature </a:t>
            </a:r>
            <a:r>
              <a:rPr lang="en" i="1"/>
              <a:t>sig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Verify(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, </a:t>
            </a:r>
            <a:r>
              <a:rPr lang="en" i="1"/>
              <a:t>sig</a:t>
            </a:r>
            <a:r>
              <a:rPr lang="en"/>
              <a:t>) → {0, 1}: Verify the signature </a:t>
            </a:r>
            <a:r>
              <a:rPr lang="en" i="1"/>
              <a:t>sig</a:t>
            </a:r>
            <a:r>
              <a:rPr lang="en"/>
              <a:t> on message </a:t>
            </a:r>
            <a:r>
              <a:rPr lang="en" i="1"/>
              <a:t>M</a:t>
            </a:r>
            <a:r>
              <a:rPr lang="en"/>
              <a:t> using the verify key </a:t>
            </a:r>
            <a:r>
              <a:rPr lang="en" i="1"/>
              <a:t>PK</a:t>
            </a:r>
            <a:r>
              <a:rPr lang="en"/>
              <a:t> and output 1 if valid and 0 if invalid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Correctness</a:t>
            </a:r>
            <a:r>
              <a:rPr lang="en"/>
              <a:t>: Verification should be successful for a signature generated over any message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Verify(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, Sign(</a:t>
            </a:r>
            <a:r>
              <a:rPr lang="en" i="1"/>
              <a:t>SK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)) = 1 for all 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SK</a:t>
            </a:r>
            <a:r>
              <a:rPr lang="en"/>
              <a:t> ← KeyGen() and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Efficiency</a:t>
            </a:r>
            <a:r>
              <a:rPr lang="en"/>
              <a:t>: Signing/verifying should be fast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</a:t>
            </a:r>
            <a:r>
              <a:rPr lang="en"/>
              <a:t>: EU-CPA, same as for MACs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 in Practice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3499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sign message </a:t>
            </a:r>
            <a:r>
              <a:rPr lang="en" i="1"/>
              <a:t>M</a:t>
            </a:r>
            <a:r>
              <a:rPr lang="en"/>
              <a:t>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hash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sign H(</a:t>
            </a:r>
            <a:r>
              <a:rPr lang="en" i="1"/>
              <a:t>M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digital signatures use a hash?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signing arbitrarily long messages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provide integrity </a:t>
            </a:r>
            <a:r>
              <a:rPr lang="en" i="1"/>
              <a:t>and authenticity</a:t>
            </a:r>
            <a:r>
              <a:rPr lang="en"/>
              <a:t> for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digital signature acts as proof that the private key holder signed H(</a:t>
            </a:r>
            <a:r>
              <a:rPr lang="en" i="1"/>
              <a:t>M</a:t>
            </a:r>
            <a:r>
              <a:rPr lang="en"/>
              <a:t>), so you know that </a:t>
            </a:r>
            <a:r>
              <a:rPr lang="en" i="1"/>
              <a:t>M</a:t>
            </a:r>
            <a:r>
              <a:rPr lang="en"/>
              <a:t> is authentically endorsed by the private key holder</a:t>
            </a:r>
            <a:endParaRPr/>
          </a:p>
        </p:txBody>
      </p:sp>
      <p:sp>
        <p:nvSpPr>
          <p:cNvPr id="307" name="Google Shape;30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21" name="Google Shape;321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RSA encryption: </a:t>
            </a:r>
            <a:r>
              <a:rPr lang="en" i="1"/>
              <a:t>M</a:t>
            </a:r>
            <a:r>
              <a:rPr lang="en" i="1" baseline="30000"/>
              <a:t>ed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nothing special about using </a:t>
            </a:r>
            <a:r>
              <a:rPr lang="en" i="1"/>
              <a:t>e</a:t>
            </a:r>
            <a:r>
              <a:rPr lang="en"/>
              <a:t> first or using </a:t>
            </a:r>
            <a:r>
              <a:rPr lang="en" i="1"/>
              <a:t>d</a:t>
            </a:r>
            <a:r>
              <a:rPr lang="en"/>
              <a:t> first!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encrypt using </a:t>
            </a:r>
            <a:r>
              <a:rPr lang="en" i="1"/>
              <a:t>d</a:t>
            </a:r>
            <a:r>
              <a:rPr lang="en"/>
              <a:t>, then anyone can “decrypt” using </a:t>
            </a:r>
            <a:r>
              <a:rPr lang="en" i="1"/>
              <a:t>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Given </a:t>
            </a:r>
            <a:r>
              <a:rPr lang="en" i="1"/>
              <a:t>x</a:t>
            </a:r>
            <a:r>
              <a:rPr lang="en"/>
              <a:t> and </a:t>
            </a:r>
            <a:r>
              <a:rPr lang="en" i="1"/>
              <a:t>x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r>
              <a:rPr lang="en"/>
              <a:t>, can’t recover </a:t>
            </a:r>
            <a:r>
              <a:rPr lang="en" i="1"/>
              <a:t>d</a:t>
            </a:r>
            <a:r>
              <a:rPr lang="en"/>
              <a:t> because of discrete-log problem, so </a:t>
            </a:r>
            <a:r>
              <a:rPr lang="en" i="1"/>
              <a:t>d</a:t>
            </a:r>
            <a:r>
              <a:rPr lang="en"/>
              <a:t> is safe</a:t>
            </a:r>
            <a:endParaRPr/>
          </a:p>
        </p:txBody>
      </p:sp>
      <p:sp>
        <p:nvSpPr>
          <p:cNvPr id="322" name="Google Shape;32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28" name="Google Shape;328;p5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as RSA encryption: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Public key</a:t>
            </a:r>
            <a:r>
              <a:rPr lang="en"/>
              <a:t>: </a:t>
            </a:r>
            <a:r>
              <a:rPr lang="en" i="1"/>
              <a:t>N</a:t>
            </a:r>
            <a:r>
              <a:rPr lang="en"/>
              <a:t> and </a:t>
            </a:r>
            <a:r>
              <a:rPr lang="en" i="1"/>
              <a:t>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Private key:</a:t>
            </a:r>
            <a:r>
              <a:rPr lang="en"/>
              <a:t> </a:t>
            </a:r>
            <a:r>
              <a:rPr lang="en" i="1"/>
              <a:t>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Sign(</a:t>
            </a:r>
            <a:r>
              <a:rPr lang="en" i="1"/>
              <a:t>d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M</a:t>
            </a:r>
            <a:r>
              <a:rPr lang="en"/>
              <a:t>)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Verify(</a:t>
            </a:r>
            <a:r>
              <a:rPr lang="en" i="1"/>
              <a:t>e</a:t>
            </a:r>
            <a:r>
              <a:rPr lang="en"/>
              <a:t>, </a:t>
            </a:r>
            <a:r>
              <a:rPr lang="en" i="1"/>
              <a:t>N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, </a:t>
            </a:r>
            <a:r>
              <a:rPr lang="en" i="1"/>
              <a:t>sig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 that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M</a:t>
            </a:r>
            <a:r>
              <a:rPr lang="en"/>
              <a:t>) ≡ </a:t>
            </a:r>
            <a:r>
              <a:rPr lang="en" i="1"/>
              <a:t>sig</a:t>
            </a:r>
            <a:r>
              <a:rPr lang="en" i="1" baseline="30000"/>
              <a:t>e</a:t>
            </a:r>
            <a:r>
              <a:rPr lang="en"/>
              <a:t> mod </a:t>
            </a:r>
            <a:r>
              <a:rPr lang="en" i="1"/>
              <a:t>N</a:t>
            </a:r>
            <a:endParaRPr baseline="30000"/>
          </a:p>
        </p:txBody>
      </p:sp>
      <p:sp>
        <p:nvSpPr>
          <p:cNvPr id="329" name="Google Shape;32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35" name="Google Shape;335;p5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RSA encryption: </a:t>
            </a:r>
            <a:r>
              <a:rPr lang="en" i="1"/>
              <a:t>M</a:t>
            </a:r>
            <a:r>
              <a:rPr lang="en" i="1" baseline="30000"/>
              <a:t>ed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nothing special about using </a:t>
            </a:r>
            <a:r>
              <a:rPr lang="en" i="1"/>
              <a:t>e</a:t>
            </a:r>
            <a:r>
              <a:rPr lang="en"/>
              <a:t> first or using </a:t>
            </a:r>
            <a:r>
              <a:rPr lang="en" i="1"/>
              <a:t>d</a:t>
            </a:r>
            <a:r>
              <a:rPr lang="en"/>
              <a:t> first!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encrypt using </a:t>
            </a:r>
            <a:r>
              <a:rPr lang="en" i="1"/>
              <a:t>d</a:t>
            </a:r>
            <a:r>
              <a:rPr lang="en"/>
              <a:t>, then anyone can “decrypt” using </a:t>
            </a:r>
            <a:r>
              <a:rPr lang="en" i="1"/>
              <a:t>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Given </a:t>
            </a:r>
            <a:r>
              <a:rPr lang="en" i="1"/>
              <a:t>x</a:t>
            </a:r>
            <a:r>
              <a:rPr lang="en"/>
              <a:t> and </a:t>
            </a:r>
            <a:r>
              <a:rPr lang="en" i="1"/>
              <a:t>x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r>
              <a:rPr lang="en"/>
              <a:t>, can’t recover </a:t>
            </a:r>
            <a:r>
              <a:rPr lang="en" i="1"/>
              <a:t>d</a:t>
            </a:r>
            <a:r>
              <a:rPr lang="en"/>
              <a:t> because of discrete-log problem, so </a:t>
            </a:r>
            <a:r>
              <a:rPr lang="en" i="1"/>
              <a:t>d</a:t>
            </a:r>
            <a:r>
              <a:rPr lang="en"/>
              <a:t> is safe</a:t>
            </a:r>
            <a:endParaRPr/>
          </a:p>
        </p:txBody>
      </p:sp>
      <p:sp>
        <p:nvSpPr>
          <p:cNvPr id="336" name="Google Shape;33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2" name="Google Shape;34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8" name="Google Shape;34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signature scheme based on Diffie-Hellman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details of the algorithm are out of scope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public-private key pair and publishes her public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sign a message, Alice generates a random, secret value </a:t>
            </a:r>
            <a:r>
              <a:rPr lang="en" i="1"/>
              <a:t>k</a:t>
            </a:r>
            <a:r>
              <a:rPr lang="en"/>
              <a:t> and does some computation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not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sometimes called a nonce but it is not: it must be </a:t>
            </a:r>
            <a:r>
              <a:rPr lang="en" i="1"/>
              <a:t>random</a:t>
            </a:r>
            <a:r>
              <a:rPr lang="en"/>
              <a:t> and never reused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signature itself does not include </a:t>
            </a:r>
            <a:r>
              <a:rPr lang="en" i="1"/>
              <a:t>k</a:t>
            </a:r>
            <a:r>
              <a:rPr lang="en"/>
              <a:t>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k</a:t>
            </a:r>
            <a:r>
              <a:rPr lang="en"/>
              <a:t> must be random and secret for each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who learns </a:t>
            </a:r>
            <a:r>
              <a:rPr lang="en" i="1"/>
              <a:t>k</a:t>
            </a:r>
            <a:r>
              <a:rPr lang="en"/>
              <a:t> can also learn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reuses </a:t>
            </a:r>
            <a:r>
              <a:rPr lang="en" i="1"/>
              <a:t>k</a:t>
            </a:r>
            <a:r>
              <a:rPr lang="en"/>
              <a:t> on two signatures, an attacker can learn </a:t>
            </a:r>
            <a:r>
              <a:rPr lang="en" i="1"/>
              <a:t>k</a:t>
            </a:r>
            <a:r>
              <a:rPr lang="en"/>
              <a:t> (and use </a:t>
            </a:r>
            <a:r>
              <a:rPr lang="en" i="1"/>
              <a:t>k</a:t>
            </a:r>
            <a:r>
              <a:rPr lang="en"/>
              <a:t> to learn her private key)</a:t>
            </a:r>
            <a:endParaRPr/>
          </a:p>
        </p:txBody>
      </p:sp>
      <p:sp>
        <p:nvSpPr>
          <p:cNvPr id="349" name="Google Shape;34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Diffie-Hellman Key Exchange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Algorithm: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Alice chooses </a:t>
            </a:r>
            <a:r>
              <a:rPr lang="en" i="1" dirty="0">
                <a:solidFill>
                  <a:srgbClr val="E69138"/>
                </a:solidFill>
              </a:rPr>
              <a:t>a</a:t>
            </a:r>
            <a:r>
              <a:rPr lang="en" dirty="0"/>
              <a:t> and sends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Bob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Bob chooses </a:t>
            </a:r>
            <a:r>
              <a:rPr lang="en" i="1" dirty="0">
                <a:solidFill>
                  <a:srgbClr val="1155CC"/>
                </a:solidFill>
              </a:rPr>
              <a:t>b</a:t>
            </a:r>
            <a:r>
              <a:rPr lang="en" dirty="0"/>
              <a:t> and sends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r>
              <a:rPr lang="en" dirty="0"/>
              <a:t> to Alice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Their shared secret is (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= (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1155CC"/>
                </a:solidFill>
              </a:rPr>
              <a:t>b</a:t>
            </a:r>
            <a:r>
              <a:rPr lang="en" dirty="0"/>
              <a:t>)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dirty="0"/>
              <a:t> = </a:t>
            </a:r>
            <a:r>
              <a:rPr lang="en" i="1" dirty="0"/>
              <a:t>g</a:t>
            </a:r>
            <a:r>
              <a:rPr lang="en" i="1" baseline="30000" dirty="0">
                <a:solidFill>
                  <a:srgbClr val="E69138"/>
                </a:solidFill>
              </a:rPr>
              <a:t>a</a:t>
            </a:r>
            <a:r>
              <a:rPr lang="en" i="1" baseline="30000" dirty="0">
                <a:solidFill>
                  <a:srgbClr val="1155CC"/>
                </a:solidFill>
              </a:rPr>
              <a:t>b</a:t>
            </a:r>
            <a:r>
              <a:rPr lang="en" dirty="0"/>
              <a:t> mod </a:t>
            </a:r>
            <a:r>
              <a:rPr lang="en" i="1" dirty="0"/>
              <a:t>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Diffie-Hellman provides forwards secrecy: Nothing is saved or can be recorded that can ever recover the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Issues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Not</a:t>
            </a:r>
            <a:r>
              <a:rPr lang="en" dirty="0"/>
              <a:t> secure against MITM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Both parties must be online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Does not provide authenticity</a:t>
            </a:r>
            <a:endParaRPr dirty="0"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55" name="Google Shape;355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Sony PlayStation 3 (PS3)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rights management (DRM)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 unauthorized code (e.g. pirated software) from running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PS3 was designed to only run signed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Elliptic-curve DSA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alternate operating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PS3 had an option to run alternate operating systems (Linux) that was later removed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catnip to reverse engineers (“The best way to get people interested is </a:t>
            </a:r>
            <a:r>
              <a:rPr lang="en" i="1"/>
              <a:t>removing</a:t>
            </a:r>
            <a:r>
              <a:rPr lang="en"/>
              <a:t> Linux from a device”)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authentication keys used to sign the firmware reused </a:t>
            </a:r>
            <a:r>
              <a:rPr lang="en" i="1"/>
              <a:t>k</a:t>
            </a:r>
            <a:r>
              <a:rPr lang="en"/>
              <a:t> for multiple signatures → security lost!</a:t>
            </a:r>
            <a:endParaRPr/>
          </a:p>
        </p:txBody>
      </p:sp>
      <p:sp>
        <p:nvSpPr>
          <p:cNvPr id="356" name="Google Shape;35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2" name="Google Shape;36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63" name="Google Shape;363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OS vulnerability (2013)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"SecureRandom" function in its random number generator (RNG) wasn’t actually secure!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only was it low entropy, it would sometimes return the same value multiple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Bitcoin wallet apps on Android were affected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payments are signed with elliptic-curve DSA and published publicly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Insecure RNG caused multiple payments to be signed with the same </a:t>
            </a:r>
            <a:r>
              <a:rPr lang="en" i="1"/>
              <a:t>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Attack: Someone scanned for all Bitcoin transactions signed insecurely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When multiple signatures use the same </a:t>
            </a:r>
            <a:r>
              <a:rPr lang="en" i="1"/>
              <a:t>k</a:t>
            </a:r>
            <a:r>
              <a:rPr lang="en"/>
              <a:t>, the attacker can learn </a:t>
            </a:r>
            <a:r>
              <a:rPr lang="en" i="1"/>
              <a:t>k</a:t>
            </a:r>
            <a:r>
              <a:rPr lang="en"/>
              <a:t> and the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Bitcoin, your private key unlocks access to all your money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9" name="Google Shape;36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370" name="Google Shape;370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Chromebooks have a built-in U2F (universal second factor) security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signatures to let the user log in to particular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256-bit elliptic-curve DSA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a bug in the secure hardware!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using 256-bit </a:t>
            </a:r>
            <a:r>
              <a:rPr lang="en" i="1"/>
              <a:t>k</a:t>
            </a:r>
            <a:r>
              <a:rPr lang="en"/>
              <a:t>, a bug caused </a:t>
            </a:r>
            <a:r>
              <a:rPr lang="en" i="1"/>
              <a:t>k</a:t>
            </a:r>
            <a:r>
              <a:rPr lang="en"/>
              <a:t> to be 32 bits long!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with a signature could simply try all possible values of </a:t>
            </a:r>
            <a:r>
              <a:rPr lang="en" i="1"/>
              <a:t>k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Fortunately the damage was slight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signature is only valid for logging into a single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website used its own private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DSA (or ECDSA) is particularly vulnerable to incorrect implementations, compared with RSA signatures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Public-Key Cryptography</a:t>
            </a:r>
            <a:endParaRPr/>
          </a:p>
        </p:txBody>
      </p:sp>
      <p:sp>
        <p:nvSpPr>
          <p:cNvPr id="376" name="Google Shape;376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Public-key cryptography: Two keys; one undoes the other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Public-key encryption: One key encrypts, the other decrypts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 properties similar to symmetric encryption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RSA: Produce a pair </a:t>
            </a:r>
            <a:r>
              <a:rPr lang="en" i="1" dirty="0"/>
              <a:t>e</a:t>
            </a:r>
            <a:r>
              <a:rPr lang="en" dirty="0"/>
              <a:t> and </a:t>
            </a:r>
            <a:r>
              <a:rPr lang="en" i="1" dirty="0"/>
              <a:t>d</a:t>
            </a:r>
            <a:r>
              <a:rPr lang="en" dirty="0"/>
              <a:t> such that </a:t>
            </a:r>
            <a:r>
              <a:rPr lang="en" i="1" dirty="0"/>
              <a:t>M</a:t>
            </a:r>
            <a:r>
              <a:rPr lang="en" i="1" baseline="30000" dirty="0"/>
              <a:t>ed</a:t>
            </a:r>
            <a:r>
              <a:rPr lang="en" dirty="0"/>
              <a:t> = </a:t>
            </a:r>
            <a:r>
              <a:rPr lang="en" i="1" dirty="0"/>
              <a:t>M</a:t>
            </a:r>
            <a:r>
              <a:rPr lang="en" dirty="0"/>
              <a:t> mod </a:t>
            </a:r>
            <a:r>
              <a:rPr lang="en" i="1" dirty="0"/>
              <a:t>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Not IND-CPA secure on its own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Hybrid encryption: Encrypt a symmetric key, and use the symmetric key to encrypt the message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Digital signatures: Integrity and authenticity for asymmetric schemes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RSA: Same as RSA encryption, but encrypt the hash with the </a:t>
            </a:r>
            <a:r>
              <a:rPr lang="en" i="1" dirty="0"/>
              <a:t>private</a:t>
            </a:r>
            <a:r>
              <a:rPr lang="en" dirty="0"/>
              <a:t> key</a:t>
            </a:r>
            <a:endParaRPr dirty="0"/>
          </a:p>
        </p:txBody>
      </p:sp>
      <p:sp>
        <p:nvSpPr>
          <p:cNvPr id="377" name="Google Shape;37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Cryptography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Cryptography</a:t>
            </a: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public-key schemes, each person has two keys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Public key</a:t>
            </a:r>
            <a:r>
              <a:rPr lang="en" dirty="0"/>
              <a:t>: Known to everybody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Private key</a:t>
            </a:r>
            <a:r>
              <a:rPr lang="en" dirty="0"/>
              <a:t>: Only known by that person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Keys come in pairs: every public key corresponds to one private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number theory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Examples: Modular arithmetic, factoring, discrete logarithm problem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Contrast with symmetric-key cryptography (uses XORs and bit-shifts)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Messages are numbers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Contrast with symmetric-key cryptography (messages are bit strings)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Benefit: No longer need to assume that Alice and Bob already share a secret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Drawback: Much slower than symmetric-key cryptography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Number theory calculations are much slower than XORs and bit-shifts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Everybody can encrypt with the public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recipient can decrypt with the private key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966" y="2498975"/>
            <a:ext cx="1873947" cy="17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250" y="2387450"/>
            <a:ext cx="2027625" cy="18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 rotWithShape="1">
          <a:blip r:embed="rId5">
            <a:alphaModFix/>
          </a:blip>
          <a:srcRect b="11055"/>
          <a:stretch/>
        </p:blipFill>
        <p:spPr>
          <a:xfrm>
            <a:off x="6934775" y="3158925"/>
            <a:ext cx="1784325" cy="16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/>
          <p:nvPr/>
        </p:nvSpPr>
        <p:spPr>
          <a:xfrm rot="2700000">
            <a:off x="6463806" y="2484200"/>
            <a:ext cx="2954575" cy="3055550"/>
          </a:xfrm>
          <a:prstGeom prst="mathPlus">
            <a:avLst>
              <a:gd name="adj1" fmla="val 42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Encryption: Definition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KeyGen() → 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SK</a:t>
            </a:r>
            <a:r>
              <a:rPr lang="en"/>
              <a:t>: Generate a public/private keypair, where </a:t>
            </a:r>
            <a:r>
              <a:rPr lang="en" i="1"/>
              <a:t>PK</a:t>
            </a:r>
            <a:r>
              <a:rPr lang="en"/>
              <a:t> is the public key, and </a:t>
            </a:r>
            <a:r>
              <a:rPr lang="en" i="1"/>
              <a:t>SK</a:t>
            </a:r>
            <a:r>
              <a:rPr lang="en"/>
              <a:t> is the private (secret)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Enc(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→ </a:t>
            </a:r>
            <a:r>
              <a:rPr lang="en" i="1"/>
              <a:t>C</a:t>
            </a:r>
            <a:r>
              <a:rPr lang="en"/>
              <a:t>: Encrypt a plaintext </a:t>
            </a:r>
            <a:r>
              <a:rPr lang="en" i="1"/>
              <a:t>M</a:t>
            </a:r>
            <a:r>
              <a:rPr lang="en"/>
              <a:t> using public key </a:t>
            </a:r>
            <a:r>
              <a:rPr lang="en" i="1"/>
              <a:t>PK</a:t>
            </a:r>
            <a:r>
              <a:rPr lang="en"/>
              <a:t> to produce ciphertext </a:t>
            </a:r>
            <a:r>
              <a:rPr lang="en" i="1"/>
              <a:t>C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Dec(</a:t>
            </a:r>
            <a:r>
              <a:rPr lang="en" i="1"/>
              <a:t>SK</a:t>
            </a:r>
            <a:r>
              <a:rPr lang="en"/>
              <a:t>, </a:t>
            </a:r>
            <a:r>
              <a:rPr lang="en" i="1"/>
              <a:t>C</a:t>
            </a:r>
            <a:r>
              <a:rPr lang="en"/>
              <a:t>) → </a:t>
            </a:r>
            <a:r>
              <a:rPr lang="en" i="1"/>
              <a:t>M</a:t>
            </a:r>
            <a:r>
              <a:rPr lang="en"/>
              <a:t>: Decrypt a ciphertext </a:t>
            </a:r>
            <a:r>
              <a:rPr lang="en" i="1"/>
              <a:t>C</a:t>
            </a:r>
            <a:r>
              <a:rPr lang="en"/>
              <a:t> using secret key </a:t>
            </a:r>
            <a:r>
              <a:rPr lang="en" i="1"/>
              <a:t>SK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Correctness</a:t>
            </a:r>
            <a:r>
              <a:rPr lang="en"/>
              <a:t>: Decrypting a ciphertext should result in the message that was originally encrypted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Dec(</a:t>
            </a:r>
            <a:r>
              <a:rPr lang="en" i="1"/>
              <a:t>SK</a:t>
            </a:r>
            <a:r>
              <a:rPr lang="en"/>
              <a:t>, Enc(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)) = </a:t>
            </a:r>
            <a:r>
              <a:rPr lang="en" i="1"/>
              <a:t>M</a:t>
            </a:r>
            <a:r>
              <a:rPr lang="en"/>
              <a:t> for all 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SK</a:t>
            </a:r>
            <a:r>
              <a:rPr lang="en"/>
              <a:t> ← KeyGen() and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Efficiency</a:t>
            </a:r>
            <a:r>
              <a:rPr lang="en"/>
              <a:t>: Encryption/decryption should be fast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</a:t>
            </a:r>
            <a:r>
              <a:rPr lang="en"/>
              <a:t>: Similar to IND-CPA, but Alice (the challenger) just gives Eve (the adversary) the public key, and Eve doesn’t request encryptions, except for the pair </a:t>
            </a:r>
            <a:r>
              <a:rPr lang="en" i="1"/>
              <a:t>M</a:t>
            </a:r>
            <a:r>
              <a:rPr lang="en" sz="900"/>
              <a:t>0</a:t>
            </a:r>
            <a:r>
              <a:rPr lang="en"/>
              <a:t>, </a:t>
            </a:r>
            <a:r>
              <a:rPr lang="en" i="1"/>
              <a:t>M</a:t>
            </a:r>
            <a:r>
              <a:rPr lang="en" sz="900"/>
              <a:t>1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don’t need to worry about this game (it’s called “semantic security”)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3100</Words>
  <Application>Microsoft Macintosh PowerPoint</Application>
  <PresentationFormat>On-screen Show (16:9)</PresentationFormat>
  <Paragraphs>375</Paragraphs>
  <Slides>43</Slides>
  <Notes>43</Notes>
  <HiddenSlides>6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Arial</vt:lpstr>
      <vt:lpstr>CS 161</vt:lpstr>
      <vt:lpstr>Public-Key Encryption and Digital Signatures</vt:lpstr>
      <vt:lpstr>Announcements</vt:lpstr>
      <vt:lpstr>PRNGs: Summary</vt:lpstr>
      <vt:lpstr>Summary: Diffie-Hellman Key Exchange</vt:lpstr>
      <vt:lpstr>Public-Key Cryptography</vt:lpstr>
      <vt:lpstr>Public-Key Cryptography</vt:lpstr>
      <vt:lpstr>Public-Key Encryption</vt:lpstr>
      <vt:lpstr>Public-Key Encryption</vt:lpstr>
      <vt:lpstr>Public-Key Encryption: Definition</vt:lpstr>
      <vt:lpstr>ElGamal Encryption</vt:lpstr>
      <vt:lpstr>Cryptography Roadmap</vt:lpstr>
      <vt:lpstr>ElGamal Encryption</vt:lpstr>
      <vt:lpstr>ElGamal Encryption: Protocol</vt:lpstr>
      <vt:lpstr>ElGamal Encryption: Security</vt:lpstr>
      <vt:lpstr>ElGamal Encryption: Issues</vt:lpstr>
      <vt:lpstr>RSA Encryption</vt:lpstr>
      <vt:lpstr>Cryptography Roadmap</vt:lpstr>
      <vt:lpstr>RSA Encryption: Definition</vt:lpstr>
      <vt:lpstr>RSA Encryption: Definition</vt:lpstr>
      <vt:lpstr>RSA Encryption: Correctness</vt:lpstr>
      <vt:lpstr>RSA Encryption: Security</vt:lpstr>
      <vt:lpstr>RSA Encryption: Issues</vt:lpstr>
      <vt:lpstr>OAEP</vt:lpstr>
      <vt:lpstr>OAEP: Padding</vt:lpstr>
      <vt:lpstr>OAEP: Unpadding</vt:lpstr>
      <vt:lpstr>OAEP</vt:lpstr>
      <vt:lpstr>Hybrid Encryption</vt:lpstr>
      <vt:lpstr>Digital Signatures</vt:lpstr>
      <vt:lpstr>Cryptography Roadmap</vt:lpstr>
      <vt:lpstr>Digital Signatures</vt:lpstr>
      <vt:lpstr>Public-key Signatures</vt:lpstr>
      <vt:lpstr>Digital Signatures: Definition</vt:lpstr>
      <vt:lpstr>Digital Signatures in Practice</vt:lpstr>
      <vt:lpstr>RSA Signatures</vt:lpstr>
      <vt:lpstr>RSA Signatures</vt:lpstr>
      <vt:lpstr>RSA Signatures: Definition</vt:lpstr>
      <vt:lpstr>RSA Signatures: Definition</vt:lpstr>
      <vt:lpstr>DSA Signatures</vt:lpstr>
      <vt:lpstr>DSA Signatures</vt:lpstr>
      <vt:lpstr>DSA Signatures: Attacks</vt:lpstr>
      <vt:lpstr>DSA Signatures: Attacks</vt:lpstr>
      <vt:lpstr>DSA Signatures: Attacks</vt:lpstr>
      <vt:lpstr>Summary: Public-Key Cryptography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Public-Key Encryption and Digital Signatures</dc:title>
  <cp:lastModifiedBy>Jian Xiang</cp:lastModifiedBy>
  <cp:revision>15</cp:revision>
  <dcterms:modified xsi:type="dcterms:W3CDTF">2023-09-11T02:47:22Z</dcterms:modified>
</cp:coreProperties>
</file>